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7" r:id="rId2"/>
  </p:sldMasterIdLst>
  <p:notesMasterIdLst>
    <p:notesMasterId r:id="rId30"/>
  </p:notesMasterIdLst>
  <p:handoutMasterIdLst>
    <p:handoutMasterId r:id="rId31"/>
  </p:handoutMasterIdLst>
  <p:sldIdLst>
    <p:sldId id="256" r:id="rId3"/>
    <p:sldId id="257" r:id="rId4"/>
    <p:sldId id="264" r:id="rId5"/>
    <p:sldId id="258" r:id="rId6"/>
    <p:sldId id="378" r:id="rId7"/>
    <p:sldId id="278" r:id="rId8"/>
    <p:sldId id="292" r:id="rId9"/>
    <p:sldId id="279" r:id="rId10"/>
    <p:sldId id="373" r:id="rId11"/>
    <p:sldId id="286" r:id="rId12"/>
    <p:sldId id="285" r:id="rId13"/>
    <p:sldId id="284" r:id="rId14"/>
    <p:sldId id="320" r:id="rId15"/>
    <p:sldId id="366" r:id="rId16"/>
    <p:sldId id="381" r:id="rId17"/>
    <p:sldId id="348" r:id="rId18"/>
    <p:sldId id="357" r:id="rId19"/>
    <p:sldId id="361" r:id="rId20"/>
    <p:sldId id="367" r:id="rId21"/>
    <p:sldId id="363" r:id="rId22"/>
    <p:sldId id="295" r:id="rId23"/>
    <p:sldId id="364" r:id="rId24"/>
    <p:sldId id="371" r:id="rId25"/>
    <p:sldId id="382" r:id="rId26"/>
    <p:sldId id="386" r:id="rId27"/>
    <p:sldId id="384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17"/>
    <a:srgbClr val="EF3723"/>
    <a:srgbClr val="334186"/>
    <a:srgbClr val="2C3981"/>
    <a:srgbClr val="0055A5"/>
    <a:srgbClr val="A6A6A6"/>
    <a:srgbClr val="DDE9F7"/>
    <a:srgbClr val="437AAB"/>
    <a:srgbClr val="385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8508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5D542F-5E97-691F-6FAE-12ACD01EE6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C6347-73E0-7C88-2948-24A308BC3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07928-444A-4A1E-A5A8-70460D221BBA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6BCEB-7013-77FC-5C4B-939FE17F0C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5A452-9621-7234-4DE7-0F6DBC9C02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8CF63-7CA9-45C0-9B49-86563103D2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9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B9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FD8D01-67D9-49D2-8218-908EF6823A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6288" y="4606336"/>
            <a:ext cx="2882759" cy="39204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6BAF09-287E-4404-B55C-380C9380D471}"/>
              </a:ext>
            </a:extLst>
          </p:cNvPr>
          <p:cNvSpPr/>
          <p:nvPr userDrawn="1"/>
        </p:nvSpPr>
        <p:spPr>
          <a:xfrm flipV="1">
            <a:off x="-20548" y="0"/>
            <a:ext cx="12233096" cy="6858000"/>
          </a:xfrm>
          <a:custGeom>
            <a:avLst/>
            <a:gdLst>
              <a:gd name="connsiteX0" fmla="*/ 0 w 12233096"/>
              <a:gd name="connsiteY0" fmla="*/ 6858000 h 6858000"/>
              <a:gd name="connsiteX1" fmla="*/ 6770669 w 12233096"/>
              <a:gd name="connsiteY1" fmla="*/ 6858000 h 6858000"/>
              <a:gd name="connsiteX2" fmla="*/ 12233096 w 12233096"/>
              <a:gd name="connsiteY2" fmla="*/ 6858000 h 6858000"/>
              <a:gd name="connsiteX3" fmla="*/ 6770669 w 12233096"/>
              <a:gd name="connsiteY3" fmla="*/ 0 h 6858000"/>
              <a:gd name="connsiteX4" fmla="*/ 0 w 1223309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3096" h="6858000">
                <a:moveTo>
                  <a:pt x="0" y="6858000"/>
                </a:moveTo>
                <a:lnTo>
                  <a:pt x="6770669" y="6858000"/>
                </a:lnTo>
                <a:lnTo>
                  <a:pt x="12233096" y="6858000"/>
                </a:lnTo>
                <a:lnTo>
                  <a:pt x="677066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381C54-8600-44E7-AFB1-5588823CA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3" y="505568"/>
            <a:ext cx="3122488" cy="19709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7E69D7-7A1B-4B5A-8505-E9DFBF32EBF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1551" y="-59077"/>
            <a:ext cx="5527496" cy="6976153"/>
          </a:xfrm>
          <a:prstGeom prst="line">
            <a:avLst/>
          </a:prstGeom>
          <a:ln w="130175">
            <a:solidFill>
              <a:srgbClr val="DB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81989BF-77A2-4DBD-8276-D6517374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93" y="2476500"/>
            <a:ext cx="7160231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13090030-9AAA-4E11-92E0-4C23FE633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47" y="5773096"/>
            <a:ext cx="1387876" cy="91875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1FEEA79-671B-441A-BCD6-586FA1DC9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46" y="5933325"/>
            <a:ext cx="2015101" cy="59414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22C4DF-EBE1-48BC-8340-EFC2F49B65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6288" y="5073737"/>
            <a:ext cx="2882759" cy="392113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30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06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54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82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8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93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79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73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357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247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445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054DE7-0FFE-4246-929A-2FBBAA5C6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DF299-F911-56F8-AE2A-6FB61B64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CAF1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DF3BB27-20F9-0C86-9AE2-2181D1DA6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1549102"/>
            <a:ext cx="10515599" cy="47170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C29BD-5026-BFB3-7D56-28C01270EA10}"/>
              </a:ext>
            </a:extLst>
          </p:cNvPr>
          <p:cNvSpPr txBox="1"/>
          <p:nvPr userDrawn="1"/>
        </p:nvSpPr>
        <p:spPr>
          <a:xfrm>
            <a:off x="0" y="640080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Prof Carsten P Welsch, EuPRAXIA Camp III – Innovation. Pecs, Hungary – 6/7 October 2025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27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02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22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7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B03C-EDB3-4488-97A1-D45C7D84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3605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7D23-B0CC-4B8C-873F-13B254FD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CCC2D-FC8F-463A-91CA-0D5D5CB36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F9B5C-F52F-4531-B8F3-EBCD74CD8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F58C5-6CA2-40D5-98E0-9E6C548FC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17C4B7C-99F6-4B92-BE77-4A6F32135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20" name="Footer Placeholder 9">
            <a:extLst>
              <a:ext uri="{FF2B5EF4-FFF2-40B4-BE49-F238E27FC236}">
                <a16:creationId xmlns:a16="http://schemas.microsoft.com/office/drawing/2014/main" id="{320BBC16-DC12-4743-8144-0599BA81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9297" y="6356350"/>
            <a:ext cx="10433407" cy="38349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Prof Carsten P Welsch / EuPRAXIA Doctoral Network Kick-off Meeting</a:t>
            </a:r>
          </a:p>
        </p:txBody>
      </p:sp>
    </p:spTree>
    <p:extLst>
      <p:ext uri="{BB962C8B-B14F-4D97-AF65-F5344CB8AC3E}">
        <p14:creationId xmlns:p14="http://schemas.microsoft.com/office/powerpoint/2010/main" val="348728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A3C3354-C4FA-4450-8C6D-0426FFAF0E51}"/>
              </a:ext>
            </a:extLst>
          </p:cNvPr>
          <p:cNvSpPr/>
          <p:nvPr userDrawn="1"/>
        </p:nvSpPr>
        <p:spPr>
          <a:xfrm>
            <a:off x="6590876" y="4813443"/>
            <a:ext cx="5606265" cy="213702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505725-9830-48B7-B286-8F2E45B5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DE9A13F-6843-4926-8BF3-BAF20745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D823893-306A-459E-BC1C-1DB221C4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8052099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Prof Carsten P Welsch / EuPRAXIA Doctoral Network Kick-off Meeting</a:t>
            </a:r>
          </a:p>
        </p:txBody>
      </p:sp>
    </p:spTree>
    <p:extLst>
      <p:ext uri="{BB962C8B-B14F-4D97-AF65-F5344CB8AC3E}">
        <p14:creationId xmlns:p14="http://schemas.microsoft.com/office/powerpoint/2010/main" val="346527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C509-6F70-4ABB-BC13-40891873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A094-62DC-43D8-8AF5-A799F827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620A-DE9F-4912-A0AE-A7ED330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AC0D-716C-4E8A-A560-04A8CAF9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1EA3-015B-4B10-A0F1-E9178B31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11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0113-7593-453E-8A0A-FE4540EC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794A-BB8E-4535-BADF-4B34AE8DA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77CB5-1786-444F-B3EB-208C4B84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91A49-C06F-44B4-98AB-B60ACD96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41E2-335E-4629-98D9-A487EE8D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8363-8BA6-40B9-AB7A-101B5704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7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8A6E-84A6-4D03-B41C-228D1911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25CF4-B01C-47DE-93D0-D682FB3E0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9861-3A3D-4508-AEAF-AB6681EE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23CEE-0BCB-4717-83C3-000A90B9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B236-E8DF-4E3C-AC84-150B4B69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582EE-6C82-45EF-89AA-8B43082D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5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3CA-F630-4195-B65B-8BE472C0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F52D5-B0C4-49EC-8BA0-9D14BC635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633B-6F21-4CB7-A0C9-1E05ECFE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F823-DEE4-4A72-8E93-65012CF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6912-206B-44DD-9E42-84FEB655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8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4ACCA-4C30-4300-8565-853C25265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8793-52C5-42EB-871E-C3E2228D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82D6-381B-453E-A0EA-5F11C07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A0A0-715F-4867-A855-C7DAF351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5B03E-283D-4234-AE05-CE8D1A51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3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A2FD0-C22E-4FAC-AAB5-F1EAA438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DA01F-90D6-496C-9965-6B8AA744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329E-2887-438A-B000-226A472EA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AE28-C9A7-4D2D-BC89-09D72E21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E5BF4-0FC3-48A2-9AA7-580EFE85D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6" r:id="rId3"/>
    <p:sldLayoutId id="2147483668" r:id="rId4"/>
    <p:sldLayoutId id="2147483664" r:id="rId5"/>
    <p:sldLayoutId id="2147483669" r:id="rId6"/>
    <p:sldLayoutId id="2147483670" r:id="rId7"/>
    <p:sldLayoutId id="2147483671" r:id="rId8"/>
    <p:sldLayoutId id="2147483672" r:id="rId9"/>
    <p:sldLayoutId id="2147483685" r:id="rId10"/>
    <p:sldLayoutId id="214748368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FCAF17"/>
            </a:gs>
            <a:gs pos="77000">
              <a:srgbClr val="DB9B00"/>
            </a:gs>
            <a:gs pos="100000">
              <a:schemeClr val="accent4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67E52-E789-491D-832A-0FB431DAE31C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CE2D-ADBD-4ADA-A11F-250776A2E0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6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tif"/><Relationship Id="rId5" Type="http://schemas.openxmlformats.org/officeDocument/2006/relationships/image" Target="../media/image29.jpeg"/><Relationship Id="rId15" Type="http://schemas.openxmlformats.org/officeDocument/2006/relationships/image" Target="../media/image3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indico.cern.ch/event/1200106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tvtoronypecs.hu/" TargetMode="External"/><Relationship Id="rId7" Type="http://schemas.openxmlformats.org/officeDocument/2006/relationships/hyperlink" Target="https://agenda.infn.it/event/47748/" TargetMode="External"/><Relationship Id="rId2" Type="http://schemas.openxmlformats.org/officeDocument/2006/relationships/hyperlink" Target="https://www.google.com/maps/place/University+of+P%C3%A9cs+Faculty+of+Sciences/@46.0765026,18.2055862,18z/data=!3m1!4b1!4m6!3m5!1s0x4742b194e343c47f:0x8669c5e140873a3!8m2!3d46.0765008!4d18.2068073!16s%2Fg%2F11c6qrt5rm?entry=ttu&amp;g_ep=EgoyMDI1MDkxNS4wIKXMDSoASAFQAw%3D%3D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hyperlink" Target="https://hotelmakar.hu/?lang=en" TargetMode="Externa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maps/place/PAULUS+RESTAURANT+P%C3%89CS/@46.0764985,18.2042076,16.97z/data=!4m14!1m7!3m6!1s0x4742b194e343c47f:0x8669c5e140873a3!2sUniversity+of+P%C3%A9cs+Faculty+of+Sciences!8m2!3d46.0765008!4d18.2068073!16s%2Fg%2F11c6qrt5rm!3m5!1s0x4742b1eb74f0f015:0x377ae41d1cf7784d!8m2!3d46.0762656!4d18.2093031!16s%2Fg%2F1yf_9rh7w?entry=ttu&amp;g_ep=EgoyMDI1MDkxNS4wIKXMDSoASAFQAw%3D%3D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hyperlink" Target="https://www.google.com/maps/place/University+of+P%C3%A9cs+Faculty+of+Sciences/@46.0765045,18.2042324,17z/data=!3m1!4b1!4m6!3m5!1s0x4742b194e343c47f:0x8669c5e140873a3!8m2!3d46.0765008!4d18.2068073!16s%2Fg%2F11c6qrt5rm?entry=ttu&amp;g_ep=EgoyMDI1MDkxNS4wIKXMDSoASAFQAw%3D%3D" TargetMode="External"/><Relationship Id="rId9" Type="http://schemas.openxmlformats.org/officeDocument/2006/relationships/hyperlink" Target="https://www.google.com/maps/place/Szent%C3%A1gothai+Research+Centre/@46.0756681,18.200993,17z/data=!3m1!4b1!4m6!3m5!1s0x4742b1eb6ac3669f:0xe994a956ae85c930!8m2!3d46.0756644!4d18.2035679!16s%2Fg%2F1q5bmfkd7?entry=ttu&amp;g_ep=EgoyMDI1MDkyMS4wIKXMDSoASAFQAw%3D%3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hyperlink" Target="https://www.tvtoronypecs.h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61A0C6-5EAD-46D8-BEC8-1E57ED073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0946" y="4128591"/>
            <a:ext cx="2882759" cy="392041"/>
          </a:xfrm>
        </p:spPr>
        <p:txBody>
          <a:bodyPr/>
          <a:lstStyle/>
          <a:p>
            <a:r>
              <a:rPr lang="en-GB" dirty="0"/>
              <a:t>Carsten P Welsch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80497-569A-409A-AB25-19F8191FF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0946" y="4595992"/>
            <a:ext cx="2882759" cy="1136991"/>
          </a:xfrm>
        </p:spPr>
        <p:txBody>
          <a:bodyPr>
            <a:normAutofit/>
          </a:bodyPr>
          <a:lstStyle/>
          <a:p>
            <a:r>
              <a:rPr lang="en-GB" dirty="0"/>
              <a:t>INFN-LNF and U Liverpool/CI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192D3-7D7D-4018-8D29-83F732DE2F40}"/>
              </a:ext>
            </a:extLst>
          </p:cNvPr>
          <p:cNvSpPr txBox="1"/>
          <p:nvPr/>
        </p:nvSpPr>
        <p:spPr>
          <a:xfrm>
            <a:off x="636998" y="2969230"/>
            <a:ext cx="80857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EuPRAXIA Camp III - Innovation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37B789-95F8-655F-B005-139B02C7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/>
          <a:p>
            <a:r>
              <a:rPr lang="en-GB" altLang="en-US" dirty="0"/>
              <a:t>Partner Organizations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A5F828-E532-4C7B-1F58-71AA38EEAD02}"/>
              </a:ext>
            </a:extLst>
          </p:cNvPr>
          <p:cNvSpPr/>
          <p:nvPr/>
        </p:nvSpPr>
        <p:spPr>
          <a:xfrm>
            <a:off x="0" y="1736333"/>
            <a:ext cx="12192000" cy="4289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8A302F-65AA-5527-C19E-C61DB24F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6" y="2125245"/>
            <a:ext cx="696002" cy="978779"/>
          </a:xfrm>
          <a:prstGeom prst="rect">
            <a:avLst/>
          </a:prstGeom>
        </p:spPr>
      </p:pic>
      <p:pic>
        <p:nvPicPr>
          <p:cNvPr id="7" name="Picture 2" descr="České vysoké učení technické v Praze – Wikipedie">
            <a:extLst>
              <a:ext uri="{FF2B5EF4-FFF2-40B4-BE49-F238E27FC236}">
                <a16:creationId xmlns:a16="http://schemas.microsoft.com/office/drawing/2014/main" id="{8EDBA759-C82A-9CEB-64AD-C7D987F6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09" y="2246162"/>
            <a:ext cx="1339743" cy="6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tableware, dark, dishware&#10;&#10;Description automatically generated">
            <a:extLst>
              <a:ext uri="{FF2B5EF4-FFF2-40B4-BE49-F238E27FC236}">
                <a16:creationId xmlns:a16="http://schemas.microsoft.com/office/drawing/2014/main" id="{D47FDCDC-2344-21F5-5DE5-137E955C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9" y="2357826"/>
            <a:ext cx="2490484" cy="430498"/>
          </a:xfrm>
          <a:prstGeom prst="rect">
            <a:avLst/>
          </a:prstGeom>
        </p:spPr>
      </p:pic>
      <p:pic>
        <p:nvPicPr>
          <p:cNvPr id="9" name="Picture 4" descr="Header ELI-NP">
            <a:extLst>
              <a:ext uri="{FF2B5EF4-FFF2-40B4-BE49-F238E27FC236}">
                <a16:creationId xmlns:a16="http://schemas.microsoft.com/office/drawing/2014/main" id="{D63C32D6-7D40-0F70-A49A-EC7C94AB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19" y="214959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822613D-A09A-31B4-85AA-F6EEB10A2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35" y="2172262"/>
            <a:ext cx="1523697" cy="61606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AA4EA0-AAEE-C9F6-DA11-26F614055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1" y="2249158"/>
            <a:ext cx="1785321" cy="647833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B69D6B1-1718-0DA0-DCC8-DA1C291E2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3" y="3658065"/>
            <a:ext cx="1635539" cy="604562"/>
          </a:xfrm>
          <a:prstGeom prst="rect">
            <a:avLst/>
          </a:prstGeom>
        </p:spPr>
      </p:pic>
      <p:pic>
        <p:nvPicPr>
          <p:cNvPr id="13" name="Picture 6" descr="Consorzio di ricerca Hypatia">
            <a:extLst>
              <a:ext uri="{FF2B5EF4-FFF2-40B4-BE49-F238E27FC236}">
                <a16:creationId xmlns:a16="http://schemas.microsoft.com/office/drawing/2014/main" id="{9711A95E-3A83-970F-61D3-4820F3EB8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28" y="3438167"/>
            <a:ext cx="1114369" cy="8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The Racah Institute of Physics">
            <a:extLst>
              <a:ext uri="{FF2B5EF4-FFF2-40B4-BE49-F238E27FC236}">
                <a16:creationId xmlns:a16="http://schemas.microsoft.com/office/drawing/2014/main" id="{32FED53D-D03E-FBEE-21D7-A0ADBA2A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64" y="3428155"/>
            <a:ext cx="2563813" cy="8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604EFC00-E472-CAD3-A0DE-FD3F7864D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44" y="3631456"/>
            <a:ext cx="1785321" cy="458925"/>
          </a:xfrm>
          <a:prstGeom prst="rect">
            <a:avLst/>
          </a:prstGeom>
        </p:spPr>
      </p:pic>
      <p:pic>
        <p:nvPicPr>
          <p:cNvPr id="16" name="Picture 10" descr="TU Wien, Austria | Study.eu">
            <a:extLst>
              <a:ext uri="{FF2B5EF4-FFF2-40B4-BE49-F238E27FC236}">
                <a16:creationId xmlns:a16="http://schemas.microsoft.com/office/drawing/2014/main" id="{48EC9550-F18D-6FF7-205D-6258FCB7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599" y="3550576"/>
            <a:ext cx="1375834" cy="6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Università di Pisa - Campus Orienta Digital">
            <a:extLst>
              <a:ext uri="{FF2B5EF4-FFF2-40B4-BE49-F238E27FC236}">
                <a16:creationId xmlns:a16="http://schemas.microsoft.com/office/drawing/2014/main" id="{F75D0025-D974-D22B-A968-022D6C7D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14" y="4636957"/>
            <a:ext cx="1579377" cy="8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5CC04D02-E1C0-6966-4EC8-5BB7FA5E5D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82" y="4810248"/>
            <a:ext cx="1896289" cy="590414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94E290-F959-37B2-E242-5A53073427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30" y="4813543"/>
            <a:ext cx="1672889" cy="6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6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17DE518-D814-0F18-6CAF-659C6CA9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/>
          <a:p>
            <a:r>
              <a:rPr lang="en-GB" dirty="0"/>
              <a:t>Research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A716727-1BCE-A29E-20EE-6F43A57C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8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37EEC13-79D4-CAB3-EA2D-D0B69D63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5D2E5-6AFB-1CA8-13CF-9E9010ED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74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096352-5966-F901-38C3-50D4E39E15B6}"/>
              </a:ext>
            </a:extLst>
          </p:cNvPr>
          <p:cNvSpPr txBox="1"/>
          <p:nvPr/>
        </p:nvSpPr>
        <p:spPr>
          <a:xfrm>
            <a:off x="930988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&amp; Plasma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4F9A8-D8C8-9D0E-8F40-C531C1388104}"/>
              </a:ext>
            </a:extLst>
          </p:cNvPr>
          <p:cNvSpPr txBox="1"/>
          <p:nvPr/>
        </p:nvSpPr>
        <p:spPr>
          <a:xfrm>
            <a:off x="5016000" y="4344259"/>
            <a:ext cx="21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Facility Design &amp; 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366CC-1B4E-9421-BD51-1E04FC7CA347}"/>
              </a:ext>
            </a:extLst>
          </p:cNvPr>
          <p:cNvSpPr txBox="1"/>
          <p:nvPr/>
        </p:nvSpPr>
        <p:spPr>
          <a:xfrm>
            <a:off x="9101011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65D22-8086-91DF-FBCE-1FD1BE9CEB68}"/>
              </a:ext>
            </a:extLst>
          </p:cNvPr>
          <p:cNvSpPr txBox="1"/>
          <p:nvPr/>
        </p:nvSpPr>
        <p:spPr>
          <a:xfrm>
            <a:off x="1952679" y="5292280"/>
            <a:ext cx="8286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network's main scientific and technological objectives are split into three closely interlinked work packages.</a:t>
            </a:r>
          </a:p>
        </p:txBody>
      </p:sp>
    </p:spTree>
    <p:extLst>
      <p:ext uri="{BB962C8B-B14F-4D97-AF65-F5344CB8AC3E}">
        <p14:creationId xmlns:p14="http://schemas.microsoft.com/office/powerpoint/2010/main" val="53173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B614D5-1E47-2F01-35AC-39E5E2BB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/>
          <a:p>
            <a:r>
              <a:rPr lang="en-GB" dirty="0"/>
              <a:t>Training &amp;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52EE-298E-0A7B-3AFE-1FC0FA4F4FAB}"/>
              </a:ext>
            </a:extLst>
          </p:cNvPr>
          <p:cNvSpPr txBox="1"/>
          <p:nvPr/>
        </p:nvSpPr>
        <p:spPr>
          <a:xfrm>
            <a:off x="1017142" y="1818530"/>
            <a:ext cx="105271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plasma accelerators;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focused research topics – always across the different project work packages.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trainings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designed to prepare all Fellows for their future careers and make them attractive for employers in academia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symposium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present project results.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EAC41-EA8D-FC19-14F8-FAEE28974250}"/>
              </a:ext>
            </a:extLst>
          </p:cNvPr>
          <p:cNvSpPr txBox="1"/>
          <p:nvPr/>
        </p:nvSpPr>
        <p:spPr>
          <a:xfrm>
            <a:off x="1952679" y="5305762"/>
            <a:ext cx="82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are open to all Fellows and wider community!</a:t>
            </a:r>
          </a:p>
        </p:txBody>
      </p:sp>
    </p:spTree>
    <p:extLst>
      <p:ext uri="{BB962C8B-B14F-4D97-AF65-F5344CB8AC3E}">
        <p14:creationId xmlns:p14="http://schemas.microsoft.com/office/powerpoint/2010/main" val="3372735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F0D2-0E9A-388C-D729-E6B36B7BF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Kick-off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43684-BD95-63DD-09B0-6C9F8BD71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https://indico.cern.ch/event/1200106/</a:t>
            </a:r>
            <a:r>
              <a:rPr lang="en-GB" dirty="0"/>
              <a:t> </a:t>
            </a:r>
          </a:p>
        </p:txBody>
      </p:sp>
      <p:pic>
        <p:nvPicPr>
          <p:cNvPr id="1026" name="Picture 2" descr="The Cockcroft Institute | EuPRAXIA Doctoral Network starts in Brussels">
            <a:extLst>
              <a:ext uri="{FF2B5EF4-FFF2-40B4-BE49-F238E27FC236}">
                <a16:creationId xmlns:a16="http://schemas.microsoft.com/office/drawing/2014/main" id="{6ACD7DD8-0E4B-9181-C866-B05B37D2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73" y="2445697"/>
            <a:ext cx="5729870" cy="3820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970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3139-B526-3F25-FA6B-A58DACB8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EuPRAXIA-DN Leaflet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D8119-5BFC-731B-419F-35F8EA7E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16" y="1765169"/>
            <a:ext cx="5473419" cy="3787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65165-5F2F-B6F0-A490-0D9CCB6AC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930" y="2759224"/>
            <a:ext cx="5064218" cy="349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C753A9-9F60-7E4E-7841-EC7B05832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5" y="5876123"/>
            <a:ext cx="5473418" cy="3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76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E73A-5D5A-CBB1-0CD2-8CC826A3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EuPRAXIA-DN Brochure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98424-6129-9D94-C557-FE456BE2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6" y="1438905"/>
            <a:ext cx="3781290" cy="266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9ADE4-F381-F2AD-EFEE-FE481E8E6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519" y="2771044"/>
            <a:ext cx="3790957" cy="266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5A92B-5B74-198E-266A-6A5F9D286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579" y="3684251"/>
            <a:ext cx="3768879" cy="266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62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FF26A3-F594-5408-62A2-B82E3722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Skills School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53F352-24C5-D141-5C8C-DE5A5124F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altLang="en-US" dirty="0">
                <a:solidFill>
                  <a:schemeClr val="bg1"/>
                </a:solidFill>
              </a:rPr>
              <a:t>PhD </a:t>
            </a:r>
            <a:r>
              <a:rPr lang="de-DE" altLang="en-US" dirty="0" err="1">
                <a:solidFill>
                  <a:schemeClr val="bg1"/>
                </a:solidFill>
              </a:rPr>
              <a:t>project-specific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/>
              <a:t>part</a:t>
            </a:r>
            <a:endParaRPr lang="de-DE" altLang="en-US" dirty="0"/>
          </a:p>
          <a:p>
            <a:pPr lvl="1"/>
            <a:r>
              <a:rPr lang="de-DE" altLang="en-US" dirty="0" err="1"/>
              <a:t>Presentation</a:t>
            </a:r>
            <a:r>
              <a:rPr lang="de-DE" altLang="en-US" dirty="0"/>
              <a:t> </a:t>
            </a:r>
            <a:r>
              <a:rPr lang="de-DE" altLang="en-US" dirty="0" err="1"/>
              <a:t>skills</a:t>
            </a:r>
            <a:endParaRPr lang="de-DE" altLang="en-US" dirty="0"/>
          </a:p>
          <a:p>
            <a:pPr lvl="1"/>
            <a:r>
              <a:rPr lang="de-DE" altLang="en-US" dirty="0"/>
              <a:t>Scientific </a:t>
            </a:r>
            <a:r>
              <a:rPr lang="de-DE" altLang="en-US" dirty="0" err="1"/>
              <a:t>writing</a:t>
            </a:r>
            <a:endParaRPr lang="de-DE" altLang="en-US" dirty="0"/>
          </a:p>
          <a:p>
            <a:pPr lvl="1"/>
            <a:r>
              <a:rPr lang="de-DE" altLang="en-US" dirty="0"/>
              <a:t>Project </a:t>
            </a:r>
            <a:r>
              <a:rPr lang="de-DE" altLang="en-US" dirty="0" err="1"/>
              <a:t>management</a:t>
            </a:r>
            <a:endParaRPr lang="de-DE" altLang="en-US" dirty="0"/>
          </a:p>
          <a:p>
            <a:pPr lvl="1"/>
            <a:endParaRPr lang="de-DE" altLang="en-US" sz="1500" dirty="0"/>
          </a:p>
          <a:p>
            <a:r>
              <a:rPr lang="de-DE" altLang="en-US" dirty="0" err="1">
                <a:solidFill>
                  <a:schemeClr val="bg1"/>
                </a:solidFill>
              </a:rPr>
              <a:t>Generic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skills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/>
              <a:t>through</a:t>
            </a:r>
            <a:r>
              <a:rPr lang="de-DE" altLang="en-US" dirty="0"/>
              <a:t> </a:t>
            </a:r>
            <a:r>
              <a:rPr lang="de-DE" altLang="en-US" dirty="0">
                <a:solidFill>
                  <a:schemeClr val="bg1"/>
                </a:solidFill>
              </a:rPr>
              <a:t>outreach </a:t>
            </a:r>
            <a:r>
              <a:rPr lang="de-DE" altLang="en-US" dirty="0" err="1">
                <a:solidFill>
                  <a:schemeClr val="bg1"/>
                </a:solidFill>
              </a:rPr>
              <a:t>project</a:t>
            </a:r>
            <a:endParaRPr lang="de-DE" altLang="en-US" dirty="0">
              <a:solidFill>
                <a:schemeClr val="bg1"/>
              </a:solidFill>
            </a:endParaRPr>
          </a:p>
          <a:p>
            <a:pPr lvl="1"/>
            <a:r>
              <a:rPr lang="de-DE" altLang="en-US" dirty="0"/>
              <a:t>Team </a:t>
            </a:r>
            <a:r>
              <a:rPr lang="de-DE" altLang="en-US" dirty="0" err="1"/>
              <a:t>working</a:t>
            </a:r>
            <a:endParaRPr lang="de-DE" altLang="en-US" dirty="0"/>
          </a:p>
          <a:p>
            <a:pPr lvl="1"/>
            <a:r>
              <a:rPr lang="de-DE" altLang="en-US" dirty="0" err="1"/>
              <a:t>Proposal</a:t>
            </a:r>
            <a:r>
              <a:rPr lang="de-DE" altLang="en-US" dirty="0"/>
              <a:t> </a:t>
            </a:r>
            <a:r>
              <a:rPr lang="de-DE" altLang="en-US" dirty="0" err="1"/>
              <a:t>writing</a:t>
            </a:r>
            <a:r>
              <a:rPr lang="de-DE" altLang="en-US" dirty="0"/>
              <a:t> </a:t>
            </a:r>
          </a:p>
          <a:p>
            <a:pPr lvl="1"/>
            <a:r>
              <a:rPr lang="de-DE" altLang="en-US" dirty="0"/>
              <a:t>Peer review</a:t>
            </a:r>
          </a:p>
          <a:p>
            <a:pPr lvl="1"/>
            <a:r>
              <a:rPr lang="de-DE" altLang="en-US" dirty="0"/>
              <a:t>Working </a:t>
            </a:r>
            <a:r>
              <a:rPr lang="de-DE" altLang="en-US" dirty="0" err="1"/>
              <a:t>under</a:t>
            </a:r>
            <a:r>
              <a:rPr lang="de-DE" altLang="en-US" dirty="0"/>
              <a:t> (time) </a:t>
            </a:r>
            <a:r>
              <a:rPr lang="de-DE" altLang="en-US" dirty="0" err="1"/>
              <a:t>pressure</a:t>
            </a:r>
            <a:endParaRPr lang="de-DE" alt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C5EB7E7-1986-EE63-2EC8-F7024DC4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252" y="5816483"/>
            <a:ext cx="283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hadn’t really thought of myself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project manager until today!”</a:t>
            </a:r>
          </a:p>
        </p:txBody>
      </p:sp>
      <p:pic>
        <p:nvPicPr>
          <p:cNvPr id="4098" name="Picture 2" descr="May be an image of 1 person, television and text">
            <a:extLst>
              <a:ext uri="{FF2B5EF4-FFF2-40B4-BE49-F238E27FC236}">
                <a16:creationId xmlns:a16="http://schemas.microsoft.com/office/drawing/2014/main" id="{F27ABD32-AC22-5BEC-6FFE-726486A4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69" y="2022765"/>
            <a:ext cx="3071300" cy="172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May be an image of 3 people, people studying and text">
            <a:extLst>
              <a:ext uri="{FF2B5EF4-FFF2-40B4-BE49-F238E27FC236}">
                <a16:creationId xmlns:a16="http://schemas.microsoft.com/office/drawing/2014/main" id="{A43A502D-119E-DE0C-6F51-96DE4625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69" y="4084024"/>
            <a:ext cx="3071300" cy="2046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2116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A7E0-7EC9-0896-D04B-A9A9F096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Skills School</a:t>
            </a:r>
          </a:p>
        </p:txBody>
      </p:sp>
      <p:pic>
        <p:nvPicPr>
          <p:cNvPr id="3" name="Picture 2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6CC95F1C-0173-4A4F-54B6-443D12A14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678" y="1924761"/>
            <a:ext cx="6072644" cy="4050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7797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7729-92AB-4355-DF0B-0F383F1C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MSCA Info Day 2023</a:t>
            </a:r>
          </a:p>
        </p:txBody>
      </p:sp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1565436-DF64-F7B9-1B89-35184F2A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717" y="1690688"/>
            <a:ext cx="7980565" cy="407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98D66-069A-14D4-F503-1714140D77BB}"/>
              </a:ext>
            </a:extLst>
          </p:cNvPr>
          <p:cNvSpPr txBox="1"/>
          <p:nvPr/>
        </p:nvSpPr>
        <p:spPr>
          <a:xfrm>
            <a:off x="1771193" y="5762009"/>
            <a:ext cx="864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Brussels, 8/9 November 2023: </a:t>
            </a:r>
            <a:r>
              <a:rPr lang="en-GB" sz="2400" b="1" dirty="0">
                <a:solidFill>
                  <a:srgbClr val="FCAF17"/>
                </a:solidFill>
              </a:rPr>
              <a:t>Exemplary exploitation of synergies!</a:t>
            </a:r>
          </a:p>
        </p:txBody>
      </p:sp>
    </p:spTree>
    <p:extLst>
      <p:ext uri="{BB962C8B-B14F-4D97-AF65-F5344CB8AC3E}">
        <p14:creationId xmlns:p14="http://schemas.microsoft.com/office/powerpoint/2010/main" val="494245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790CDCF-6A03-53B5-7677-68AB563FFF3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CAF1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Media Skills School</a:t>
            </a:r>
            <a:endParaRPr lang="en-GB" dirty="0"/>
          </a:p>
        </p:txBody>
      </p:sp>
      <p:pic>
        <p:nvPicPr>
          <p:cNvPr id="6" name="Picture 2" descr="Carbon Digital | Visual Effects and Virtual Production Studio!">
            <a:extLst>
              <a:ext uri="{FF2B5EF4-FFF2-40B4-BE49-F238E27FC236}">
                <a16:creationId xmlns:a16="http://schemas.microsoft.com/office/drawing/2014/main" id="{4F6EC464-C6F4-395A-BBF0-EBAA4202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44" y="538845"/>
            <a:ext cx="836537" cy="8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video camera&#10;&#10;Description automatically generated">
            <a:extLst>
              <a:ext uri="{FF2B5EF4-FFF2-40B4-BE49-F238E27FC236}">
                <a16:creationId xmlns:a16="http://schemas.microsoft.com/office/drawing/2014/main" id="{15794E08-47F2-B31A-CB03-ACABD0B1B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22" y="1619222"/>
            <a:ext cx="373380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person in a suit with his hands out&#10;&#10;Description automatically generated">
            <a:extLst>
              <a:ext uri="{FF2B5EF4-FFF2-40B4-BE49-F238E27FC236}">
                <a16:creationId xmlns:a16="http://schemas.microsoft.com/office/drawing/2014/main" id="{634EBEE9-098C-6D7D-9DE6-C6312F721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62" y="2077806"/>
            <a:ext cx="2527241" cy="3369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person standing in front of a camera&#10;&#10;Description automatically generated">
            <a:extLst>
              <a:ext uri="{FF2B5EF4-FFF2-40B4-BE49-F238E27FC236}">
                <a16:creationId xmlns:a16="http://schemas.microsoft.com/office/drawing/2014/main" id="{F5692C6B-16F8-F8B3-1668-62A464538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34" y="3520593"/>
            <a:ext cx="3731416" cy="2798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6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B878A3-226F-4305-95A5-9333887F553D}"/>
              </a:ext>
            </a:extLst>
          </p:cNvPr>
          <p:cNvSpPr/>
          <p:nvPr/>
        </p:nvSpPr>
        <p:spPr>
          <a:xfrm>
            <a:off x="6425259" y="1381711"/>
            <a:ext cx="4397211" cy="4914289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911A84-AAF9-4431-9D46-5A272ADEEBA9}"/>
              </a:ext>
            </a:extLst>
          </p:cNvPr>
          <p:cNvSpPr/>
          <p:nvPr/>
        </p:nvSpPr>
        <p:spPr>
          <a:xfrm>
            <a:off x="1319213" y="1335074"/>
            <a:ext cx="4826094" cy="4914289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E8844-82B3-437B-ABD5-E30D3A6A24A4}"/>
              </a:ext>
            </a:extLst>
          </p:cNvPr>
          <p:cNvSpPr txBox="1"/>
          <p:nvPr/>
        </p:nvSpPr>
        <p:spPr>
          <a:xfrm>
            <a:off x="1596588" y="1607714"/>
            <a:ext cx="2613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>
                <a:solidFill>
                  <a:srgbClr val="CD8A03"/>
                </a:solidFill>
                <a:latin typeface="Arial"/>
                <a:cs typeface="Arial"/>
              </a:rPr>
              <a:t>Meeting 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79A18-680C-4F3C-AD2B-9F17995D332E}"/>
              </a:ext>
            </a:extLst>
          </p:cNvPr>
          <p:cNvSpPr txBox="1"/>
          <p:nvPr/>
        </p:nvSpPr>
        <p:spPr>
          <a:xfrm>
            <a:off x="6643145" y="1599069"/>
            <a:ext cx="264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dirty="0">
                <a:solidFill>
                  <a:srgbClr val="CD8A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FB5DF-BACA-4E80-AAD7-1E7BB261FC61}"/>
              </a:ext>
            </a:extLst>
          </p:cNvPr>
          <p:cNvSpPr txBox="1"/>
          <p:nvPr/>
        </p:nvSpPr>
        <p:spPr>
          <a:xfrm>
            <a:off x="1596589" y="1977046"/>
            <a:ext cx="3349723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University of Pécs </a:t>
            </a: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Faculty of Sciences</a:t>
            </a:r>
            <a:endParaRPr lang="en-US" sz="1400" dirty="0">
              <a:solidFill>
                <a:prstClr val="black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defTabSz="457200"/>
            <a:r>
              <a:rPr lang="en-GB" sz="1400" dirty="0" err="1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Ifjúság</a:t>
            </a:r>
            <a:r>
              <a:rPr lang="en-GB" sz="1400" dirty="0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útja</a:t>
            </a:r>
            <a:r>
              <a:rPr lang="en-GB" sz="1400" dirty="0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, </a:t>
            </a:r>
            <a:endParaRPr lang="en-US" sz="1400" dirty="0">
              <a:solidFill>
                <a:prstClr val="black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7624 Pécs</a:t>
            </a:r>
            <a:endParaRPr lang="en-US" sz="1400" dirty="0">
              <a:solidFill>
                <a:prstClr val="black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ea typeface="Calibri" panose="020F0502020204030204"/>
                <a:cs typeface="Calibri" panose="020F0502020204030204"/>
              </a:rPr>
              <a:t>Hungary</a:t>
            </a:r>
            <a:endParaRPr lang="en-US" sz="1400" dirty="0">
              <a:solidFill>
                <a:prstClr val="black"/>
              </a:solidFill>
              <a:latin typeface="Arial"/>
              <a:ea typeface="Calibri"/>
              <a:cs typeface="Calibri"/>
            </a:endParaRPr>
          </a:p>
          <a:p>
            <a:pPr defTabSz="457200"/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it-IT" sz="1400" dirty="0">
                <a:solidFill>
                  <a:prstClr val="black"/>
                </a:solidFill>
                <a:latin typeface="Arial"/>
                <a:ea typeface="Calibri"/>
                <a:cs typeface="Arial"/>
                <a:hlinkClick r:id="rId2"/>
              </a:rPr>
              <a:t>Entrance to the 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4CCA2-8EA2-4A89-ABCF-D358090EC0D9}"/>
              </a:ext>
            </a:extLst>
          </p:cNvPr>
          <p:cNvSpPr txBox="1"/>
          <p:nvPr/>
        </p:nvSpPr>
        <p:spPr>
          <a:xfrm>
            <a:off x="6643145" y="2609065"/>
            <a:ext cx="408770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Monday 6 October</a:t>
            </a:r>
            <a:endParaRPr lang="en-GB" sz="1400" b="1" dirty="0">
              <a:solidFill>
                <a:prstClr val="black"/>
              </a:solidFill>
              <a:highlight>
                <a:srgbClr val="FF0000"/>
              </a:highlight>
              <a:latin typeface="Arial"/>
              <a:cs typeface="Arial"/>
            </a:endParaRP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Registration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, </a:t>
            </a: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U Pécs, Faculty of Science, 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8:30</a:t>
            </a: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Camp start,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 </a:t>
            </a: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U Pécs, Faculty of Science,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 9:00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Lunch, Paulus Restaurant 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12:30</a:t>
            </a: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Afternoon sessions, Szentagothai Research Centre 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14:00</a:t>
            </a: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Dinner at </a:t>
            </a:r>
            <a:r>
              <a:rPr lang="en-GB" sz="1400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Pécs TV Tower</a:t>
            </a:r>
            <a:r>
              <a:rPr lang="en-GB" sz="1600" b="1" dirty="0">
                <a:solidFill>
                  <a:srgbClr val="FFC000"/>
                </a:solidFill>
                <a:latin typeface="Arial"/>
                <a:cs typeface="Arial"/>
                <a:hlinkClick r:id="rId3"/>
              </a:rPr>
              <a:t> 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19:00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D67B8-8628-495F-B07D-99CEB632D63E}"/>
              </a:ext>
            </a:extLst>
          </p:cNvPr>
          <p:cNvSpPr txBox="1"/>
          <p:nvPr/>
        </p:nvSpPr>
        <p:spPr>
          <a:xfrm>
            <a:off x="6643145" y="1975770"/>
            <a:ext cx="38698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Sunday 5 October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Welcome Reception,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 </a:t>
            </a:r>
            <a:r>
              <a:rPr lang="en-GB" sz="1400" dirty="0">
                <a:solidFill>
                  <a:prstClr val="black"/>
                </a:solidFill>
                <a:latin typeface="Arial"/>
                <a:cs typeface="Arial"/>
                <a:hlinkClick r:id="rId4"/>
              </a:rPr>
              <a:t>Hotel Makar 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18:00</a:t>
            </a:r>
          </a:p>
          <a:p>
            <a:pPr defTabSz="457200"/>
            <a:endParaRPr lang="en-GB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C4DC9-36AF-4C48-A37F-2C3873BC2444}"/>
              </a:ext>
            </a:extLst>
          </p:cNvPr>
          <p:cNvSpPr txBox="1"/>
          <p:nvPr/>
        </p:nvSpPr>
        <p:spPr>
          <a:xfrm>
            <a:off x="6643145" y="4382246"/>
            <a:ext cx="386982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Tuesday 7 October </a:t>
            </a:r>
            <a:endParaRPr lang="en-GB" sz="1400" b="1" dirty="0">
              <a:solidFill>
                <a:prstClr val="black"/>
              </a:solidFill>
              <a:highlight>
                <a:srgbClr val="FF0000"/>
              </a:highlight>
              <a:latin typeface="Arial"/>
              <a:cs typeface="Arial"/>
            </a:endParaRP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Camp start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, </a:t>
            </a: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U Pécs, Faculty of Science, 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9:00</a:t>
            </a: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Camp end, 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16:30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1D24B-66D6-4E93-8043-67317FD50EC9}"/>
              </a:ext>
            </a:extLst>
          </p:cNvPr>
          <p:cNvSpPr txBox="1"/>
          <p:nvPr/>
        </p:nvSpPr>
        <p:spPr>
          <a:xfrm>
            <a:off x="1319213" y="6437964"/>
            <a:ext cx="76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Union´s Horizon Europe research and innovation programme under grant agreement </a:t>
            </a:r>
          </a:p>
          <a:p>
            <a:pPr defTabSz="457200"/>
            <a:r>
              <a:rPr lang="en-GB"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101073480 and the UKRI guarantee funds.</a:t>
            </a:r>
          </a:p>
        </p:txBody>
      </p:sp>
      <p:pic>
        <p:nvPicPr>
          <p:cNvPr id="16" name="Picture 15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28DCC59A-45C3-4456-9907-22E9CCF81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74" y="6442239"/>
            <a:ext cx="544998" cy="36078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F3ED934-0530-47FE-8971-885AAE4D1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12" y="6477080"/>
            <a:ext cx="987288" cy="2910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BE5BFD-6002-4AC3-3ECF-D548D765940D}"/>
              </a:ext>
            </a:extLst>
          </p:cNvPr>
          <p:cNvSpPr txBox="1"/>
          <p:nvPr/>
        </p:nvSpPr>
        <p:spPr>
          <a:xfrm>
            <a:off x="7029903" y="5476291"/>
            <a:ext cx="386982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Please see 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  <a:hlinkClick r:id="rId7"/>
              </a:rPr>
              <a:t>Indico</a:t>
            </a:r>
            <a:r>
              <a:rPr lang="en-GB" sz="1400" b="1" dirty="0">
                <a:solidFill>
                  <a:prstClr val="black"/>
                </a:solidFill>
                <a:latin typeface="Arial"/>
                <a:cs typeface="Arial"/>
              </a:rPr>
              <a:t> for the full agenda.</a:t>
            </a:r>
          </a:p>
        </p:txBody>
      </p:sp>
      <p:pic>
        <p:nvPicPr>
          <p:cNvPr id="2" name="Picture 1" descr="A stone archway in front of a building&#10;&#10;AI-generated content may be incorrect.">
            <a:extLst>
              <a:ext uri="{FF2B5EF4-FFF2-40B4-BE49-F238E27FC236}">
                <a16:creationId xmlns:a16="http://schemas.microsoft.com/office/drawing/2014/main" id="{2DB85084-E166-0EB2-C104-85AC1136C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2519" y="3766087"/>
            <a:ext cx="3179184" cy="21700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1C46CB-0F00-64B7-86C7-9443245C7A5F}"/>
              </a:ext>
            </a:extLst>
          </p:cNvPr>
          <p:cNvGrpSpPr/>
          <p:nvPr/>
        </p:nvGrpSpPr>
        <p:grpSpPr>
          <a:xfrm>
            <a:off x="1319212" y="28661"/>
            <a:ext cx="9558338" cy="1142497"/>
            <a:chOff x="176212" y="28660"/>
            <a:chExt cx="9558338" cy="114249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3BCFC9F-FBC8-A006-B0A0-CC8C683728D1}"/>
                </a:ext>
              </a:extLst>
            </p:cNvPr>
            <p:cNvGrpSpPr/>
            <p:nvPr/>
          </p:nvGrpSpPr>
          <p:grpSpPr>
            <a:xfrm>
              <a:off x="176212" y="170204"/>
              <a:ext cx="9558338" cy="1000953"/>
              <a:chOff x="176212" y="170204"/>
              <a:chExt cx="9558338" cy="100095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DA44D43-F024-4B01-A662-E67DB135D43F}"/>
                  </a:ext>
                </a:extLst>
              </p:cNvPr>
              <p:cNvSpPr/>
              <p:nvPr/>
            </p:nvSpPr>
            <p:spPr>
              <a:xfrm>
                <a:off x="176212" y="170204"/>
                <a:ext cx="9558338" cy="100095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5" name="Picture 4" descr="Logo&#10;&#10;Description automatically generated">
                <a:extLst>
                  <a:ext uri="{FF2B5EF4-FFF2-40B4-BE49-F238E27FC236}">
                    <a16:creationId xmlns:a16="http://schemas.microsoft.com/office/drawing/2014/main" id="{0DEB8C43-8CEB-406F-8A85-7E84BF251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272" y="316529"/>
                <a:ext cx="1122140" cy="708301"/>
              </a:xfrm>
              <a:prstGeom prst="rect">
                <a:avLst/>
              </a:prstGeom>
            </p:spPr>
          </p:pic>
          <p:pic>
            <p:nvPicPr>
              <p:cNvPr id="21" name="Picture 20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07F4B60F-7BDC-DFFD-AC65-13DF6B9F8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258" y="670342"/>
                <a:ext cx="1293886" cy="33258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F78F27-F848-365B-F965-D83D91094D95}"/>
                  </a:ext>
                </a:extLst>
              </p:cNvPr>
              <p:cNvSpPr txBox="1"/>
              <p:nvPr/>
            </p:nvSpPr>
            <p:spPr>
              <a:xfrm>
                <a:off x="453588" y="321156"/>
                <a:ext cx="646043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spcAft>
                    <a:spcPts val="600"/>
                  </a:spcAft>
                </a:pPr>
                <a:r>
                  <a:rPr lang="en-GB" sz="200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EuPRAXIA</a:t>
                </a:r>
                <a:r>
                  <a:rPr lang="en-GB" sz="20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-DN Camp III: Innovation </a:t>
                </a:r>
              </a:p>
              <a:p>
                <a:pPr defTabSz="457200">
                  <a:spcAft>
                    <a:spcPts val="600"/>
                  </a:spcAft>
                </a:pPr>
                <a:r>
                  <a:rPr lang="en-GB" sz="1600" b="1">
                    <a:solidFill>
                      <a:srgbClr val="FCAF1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– 7 October 2025, </a:t>
                </a:r>
                <a:r>
                  <a:rPr lang="en-GB" sz="1600" b="1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Pécs</a:t>
                </a:r>
                <a:r>
                  <a:rPr lang="en-GB" sz="1600" b="1">
                    <a:solidFill>
                      <a:srgbClr val="FCAF1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Hungary</a:t>
                </a:r>
              </a:p>
            </p:txBody>
          </p:sp>
        </p:grpSp>
        <p:pic>
          <p:nvPicPr>
            <p:cNvPr id="18" name="Picture 17" descr="A black background with white text and a logo&#10;&#10;AI-generated content may be incorrect.">
              <a:extLst>
                <a:ext uri="{FF2B5EF4-FFF2-40B4-BE49-F238E27FC236}">
                  <a16:creationId xmlns:a16="http://schemas.microsoft.com/office/drawing/2014/main" id="{DE12AD13-9096-E163-9004-830ED0591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6144" y="28660"/>
              <a:ext cx="2158514" cy="864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691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5CC7-4871-6FC3-21CE-9290AFD0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0" cy="1325563"/>
          </a:xfrm>
        </p:spPr>
        <p:txBody>
          <a:bodyPr/>
          <a:lstStyle/>
          <a:p>
            <a:r>
              <a:rPr lang="en-GB" dirty="0"/>
              <a:t>EuPRAXIA-DN Film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1784C-74F4-7ADD-4E9F-074569A5B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Thus far ~20,000 views</a:t>
            </a:r>
          </a:p>
          <a:p>
            <a:pPr marL="0" indent="0">
              <a:buNone/>
            </a:pPr>
            <a:r>
              <a:rPr lang="en-GB" dirty="0"/>
              <a:t>Sustainable video production, use of AI, recognized as EU success story.</a:t>
            </a:r>
          </a:p>
        </p:txBody>
      </p:sp>
      <p:pic>
        <p:nvPicPr>
          <p:cNvPr id="6" name="Picture 5" descr="A planet with the sun in the background&#10;&#10;Description automatically generated">
            <a:extLst>
              <a:ext uri="{FF2B5EF4-FFF2-40B4-BE49-F238E27FC236}">
                <a16:creationId xmlns:a16="http://schemas.microsoft.com/office/drawing/2014/main" id="{92508F72-AC0E-8A1B-5736-867523F4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5" y="3034310"/>
            <a:ext cx="5523959" cy="3107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0708E4-39D6-D2E7-F3DF-1A608690C427}"/>
              </a:ext>
            </a:extLst>
          </p:cNvPr>
          <p:cNvSpPr txBox="1"/>
          <p:nvPr/>
        </p:nvSpPr>
        <p:spPr>
          <a:xfrm>
            <a:off x="7995817" y="3936246"/>
            <a:ext cx="300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https://youtu.be/6NPgxCdffrE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6433E8-58E5-F767-92F7-56D1BF49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20" y="4692931"/>
            <a:ext cx="718150" cy="7040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B1B77C-EA30-2C19-6AF9-5C0FAA5D6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70" y="4687407"/>
            <a:ext cx="1675100" cy="7040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120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upraxia_v7 (1080p)">
            <a:hlinkClick r:id="" action="ppaction://media"/>
            <a:extLst>
              <a:ext uri="{FF2B5EF4-FFF2-40B4-BE49-F238E27FC236}">
                <a16:creationId xmlns:a16="http://schemas.microsoft.com/office/drawing/2014/main" id="{ACDB1B65-FD2A-D6E7-CC19-FC59E22E4B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772" end="6711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D7AE0-B0B2-0BB7-5690-FBC89F95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EuPRAXIA-DN Newsletter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B0DC1-3552-BC63-252E-B32026DA382F}"/>
              </a:ext>
            </a:extLst>
          </p:cNvPr>
          <p:cNvSpPr txBox="1"/>
          <p:nvPr/>
        </p:nvSpPr>
        <p:spPr>
          <a:xfrm>
            <a:off x="903208" y="5994695"/>
            <a:ext cx="403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CAF17"/>
                </a:solidFill>
              </a:rPr>
              <a:t>https://www.eupraxia-dn.org/newsletter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6CE3A-449E-B161-DC1C-ED628677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08" y="1384847"/>
            <a:ext cx="3070443" cy="4488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B6D62-D78C-CF27-6577-BADCE94CA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45" y="1384847"/>
            <a:ext cx="2220143" cy="3252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6EAD9-D4FE-DBBD-BCE4-0906217F9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898" y="2261506"/>
            <a:ext cx="2296067" cy="3343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6AD2B-BD6F-710B-C85C-ECB6BD60E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2021" y="3221159"/>
            <a:ext cx="2053778" cy="30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39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03C7-D5CD-09A4-F288-C81C7DFD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Outreach</a:t>
            </a:r>
          </a:p>
        </p:txBody>
      </p:sp>
      <p:pic>
        <p:nvPicPr>
          <p:cNvPr id="5" name="Picture 4" descr="Panel discussion and audience">
            <a:extLst>
              <a:ext uri="{FF2B5EF4-FFF2-40B4-BE49-F238E27FC236}">
                <a16:creationId xmlns:a16="http://schemas.microsoft.com/office/drawing/2014/main" id="{2CE7EF78-8588-EB39-01A5-AED7CA0D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42" y="1527408"/>
            <a:ext cx="3339571" cy="2249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CBC46E-2B33-DCBF-AACF-CB050233FB27}"/>
              </a:ext>
            </a:extLst>
          </p:cNvPr>
          <p:cNvGrpSpPr/>
          <p:nvPr/>
        </p:nvGrpSpPr>
        <p:grpSpPr>
          <a:xfrm>
            <a:off x="4136342" y="4103656"/>
            <a:ext cx="1286830" cy="2225939"/>
            <a:chOff x="-2234768" y="1350651"/>
            <a:chExt cx="2780194" cy="48091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CF8D09-BDDB-1FFA-3D36-A6520CEC4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34768" y="2169801"/>
              <a:ext cx="2780194" cy="3989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E64EB1-F607-B08A-BAC6-EDFAD22B7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34768" y="1350651"/>
              <a:ext cx="2562225" cy="81915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719256A-DB99-6000-857E-80F675E1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02" y="2341449"/>
            <a:ext cx="2730640" cy="1435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07B22A-449E-9ADB-32C3-9A0EE068C616}"/>
              </a:ext>
            </a:extLst>
          </p:cNvPr>
          <p:cNvSpPr txBox="1"/>
          <p:nvPr/>
        </p:nvSpPr>
        <p:spPr>
          <a:xfrm>
            <a:off x="6273338" y="4482805"/>
            <a:ext cx="3163558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u="sng" dirty="0">
                <a:solidFill>
                  <a:srgbClr val="FCAF17"/>
                </a:solidFill>
              </a:rPr>
              <a:t>International successes</a:t>
            </a:r>
            <a:r>
              <a:rPr lang="en-GB" sz="2400" dirty="0">
                <a:solidFill>
                  <a:srgbClr val="FCAF17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Physics of Star Wars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1" dirty="0" err="1">
                <a:solidFill>
                  <a:schemeClr val="bg1"/>
                </a:solidFill>
              </a:rPr>
              <a:t>Surfatron</a:t>
            </a:r>
            <a:endParaRPr lang="en-GB" sz="2400" i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person working on a machine">
            <a:extLst>
              <a:ext uri="{FF2B5EF4-FFF2-40B4-BE49-F238E27FC236}">
                <a16:creationId xmlns:a16="http://schemas.microsoft.com/office/drawing/2014/main" id="{4F3590F5-C62A-A818-15F7-09367EC6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5" y="4103656"/>
            <a:ext cx="2959638" cy="2049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David Gregocki Participates in The Light of Tuscany">
            <a:extLst>
              <a:ext uri="{FF2B5EF4-FFF2-40B4-BE49-F238E27FC236}">
                <a16:creationId xmlns:a16="http://schemas.microsoft.com/office/drawing/2014/main" id="{23BC628C-DDFF-3D08-A697-3B2D63D51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5" y="1527408"/>
            <a:ext cx="2994556" cy="2249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804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F7E6-6516-907A-682E-6054EC97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Social Media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9AF6A-D647-462A-F392-37C0D9A15F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53902"/>
            <a:ext cx="10515599" cy="471709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communication activities are supported by established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channels:</a:t>
            </a:r>
          </a:p>
          <a:p>
            <a:pPr marL="914400" lvl="2" indent="0">
              <a:spcAft>
                <a:spcPts val="1200"/>
              </a:spcAft>
              <a:buNone/>
              <a:defRPr/>
            </a:pPr>
            <a:endParaRPr lang="en-GB" sz="100" noProof="0" dirty="0">
              <a:solidFill>
                <a:prstClr val="white"/>
              </a:solidFill>
              <a:latin typeface="Calibri" panose="020F0502020204030204"/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endParaRPr lang="en-GB" sz="100" dirty="0">
              <a:solidFill>
                <a:prstClr val="white"/>
              </a:solidFill>
              <a:latin typeface="Calibri" panose="020F0502020204030204"/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r>
              <a:rPr lang="en-GB" dirty="0">
                <a:solidFill>
                  <a:prstClr val="white"/>
                </a:solidFill>
              </a:rPr>
              <a:t>@TheQuasarGroup, @lnf.infn.it, @infn.lnf</a:t>
            </a:r>
          </a:p>
          <a:p>
            <a:pPr marL="914400" lvl="2" indent="0">
              <a:spcAft>
                <a:spcPts val="1200"/>
              </a:spcAft>
              <a:buNone/>
              <a:defRPr/>
            </a:pPr>
            <a:endParaRPr kumimoji="0" lang="en-GB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r>
              <a:rPr lang="en-GB" dirty="0">
                <a:solidFill>
                  <a:prstClr val="white"/>
                </a:solidFill>
              </a:rPr>
              <a:t>@quasar_6roup, @lnf_infn, </a:t>
            </a:r>
            <a:r>
              <a:rPr lang="en-GB" noProof="0" dirty="0">
                <a:solidFill>
                  <a:prstClr val="white"/>
                </a:solidFill>
                <a:latin typeface="Calibri" panose="020F0502020204030204"/>
              </a:rPr>
              <a:t>@</a:t>
            </a:r>
            <a:r>
              <a:rPr lang="en-GB" dirty="0" err="1">
                <a:solidFill>
                  <a:prstClr val="white"/>
                </a:solidFill>
              </a:rPr>
              <a:t>livuniphysics</a:t>
            </a:r>
            <a:r>
              <a:rPr lang="en-GB" dirty="0">
                <a:solidFill>
                  <a:prstClr val="white"/>
                </a:solidFill>
              </a:rPr>
              <a:t> </a:t>
            </a:r>
          </a:p>
          <a:p>
            <a:pPr marL="914400" lvl="2" indent="0">
              <a:spcAft>
                <a:spcPts val="1200"/>
              </a:spcAft>
              <a:buNone/>
              <a:defRPr/>
            </a:pPr>
            <a:endParaRPr lang="en-GB" dirty="0">
              <a:solidFill>
                <a:prstClr val="white"/>
              </a:solidFill>
            </a:endParaRPr>
          </a:p>
          <a:p>
            <a:pPr marL="914400" lvl="2" indent="0">
              <a:spcAft>
                <a:spcPts val="1200"/>
              </a:spcAft>
              <a:buNone/>
              <a:defRPr/>
            </a:pPr>
            <a:r>
              <a:rPr lang="en-GB" noProof="0" dirty="0">
                <a:solidFill>
                  <a:srgbClr val="FFC000"/>
                </a:solidFill>
                <a:latin typeface="Calibri" panose="020F0502020204030204"/>
              </a:rPr>
              <a:t>EuPRAXIA</a:t>
            </a:r>
            <a:r>
              <a:rPr lang="en-GB" noProof="0" dirty="0">
                <a:solidFill>
                  <a:prstClr val="white"/>
                </a:solidFill>
                <a:latin typeface="Calibri" panose="020F0502020204030204"/>
              </a:rPr>
              <a:t>, QUASAR Group Project T.E.A.M</a:t>
            </a:r>
            <a:endParaRPr lang="en-GB" sz="1400" dirty="0"/>
          </a:p>
          <a:p>
            <a:endParaRPr lang="en-GB" dirty="0"/>
          </a:p>
        </p:txBody>
      </p:sp>
      <p:pic>
        <p:nvPicPr>
          <p:cNvPr id="47" name="Picture 46" descr="A black circle with a white letter f in it&#10;&#10;Description automatically generated">
            <a:extLst>
              <a:ext uri="{FF2B5EF4-FFF2-40B4-BE49-F238E27FC236}">
                <a16:creationId xmlns:a16="http://schemas.microsoft.com/office/drawing/2014/main" id="{B5B60A00-F1B7-C1FD-CC4F-7B0F53F02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16" y="2846102"/>
            <a:ext cx="397711" cy="397711"/>
          </a:xfrm>
          <a:prstGeom prst="ellipse">
            <a:avLst/>
          </a:prstGeom>
          <a:ln w="63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6A6D512-66C9-7B9D-6192-CFDD630DF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16" y="3819761"/>
            <a:ext cx="398857" cy="395771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55" name="Picture 54" descr="A black square with white letters and a dot in it&#10;&#10;Description automatically generated">
            <a:extLst>
              <a:ext uri="{FF2B5EF4-FFF2-40B4-BE49-F238E27FC236}">
                <a16:creationId xmlns:a16="http://schemas.microsoft.com/office/drawing/2014/main" id="{E4198264-0A6C-65E7-8CBD-5517EC588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9" y="4778305"/>
            <a:ext cx="395771" cy="395771"/>
          </a:xfrm>
          <a:prstGeom prst="ellipse">
            <a:avLst/>
          </a:prstGeom>
          <a:ln w="635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8059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2D17-FC85-B15B-904D-8DCD092E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overview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94BE95-BC75-20A0-E320-E913C01DCE5C}"/>
              </a:ext>
            </a:extLst>
          </p:cNvPr>
          <p:cNvSpPr/>
          <p:nvPr/>
        </p:nvSpPr>
        <p:spPr>
          <a:xfrm>
            <a:off x="9050778" y="1894770"/>
            <a:ext cx="2810670" cy="3858697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Free health care medicine illustration">
            <a:extLst>
              <a:ext uri="{FF2B5EF4-FFF2-40B4-BE49-F238E27FC236}">
                <a16:creationId xmlns:a16="http://schemas.microsoft.com/office/drawing/2014/main" id="{3CEE4A3F-FA74-1207-930C-7E353215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21" y="3873476"/>
            <a:ext cx="2447784" cy="137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073DC-935D-C56F-7B7F-45CB274905F8}"/>
              </a:ext>
            </a:extLst>
          </p:cNvPr>
          <p:cNvSpPr txBox="1"/>
          <p:nvPr/>
        </p:nvSpPr>
        <p:spPr>
          <a:xfrm>
            <a:off x="9266475" y="2446682"/>
            <a:ext cx="822342" cy="889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/>
                <a:ea typeface="+mn-lt"/>
                <a:cs typeface="+mn-lt"/>
              </a:rPr>
              <a:t>Carsten </a:t>
            </a:r>
            <a:endParaRPr lang="en-US" sz="1200" dirty="0">
              <a:latin typeface="Arial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9631C-0009-640B-11BC-F7FD676321D5}"/>
              </a:ext>
            </a:extLst>
          </p:cNvPr>
          <p:cNvSpPr txBox="1"/>
          <p:nvPr/>
        </p:nvSpPr>
        <p:spPr>
          <a:xfrm>
            <a:off x="9981813" y="2716545"/>
            <a:ext cx="2210187" cy="3351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+44 79 73 24 79 82 </a:t>
            </a:r>
            <a:endParaRPr lang="en-US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6CE9-31FC-749D-4D6E-11FAD07AA5C4}"/>
              </a:ext>
            </a:extLst>
          </p:cNvPr>
          <p:cNvSpPr txBox="1"/>
          <p:nvPr/>
        </p:nvSpPr>
        <p:spPr>
          <a:xfrm>
            <a:off x="9266475" y="2754501"/>
            <a:ext cx="1052950" cy="6121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Arial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187C9-584E-F630-10EA-B5FA24B16895}"/>
              </a:ext>
            </a:extLst>
          </p:cNvPr>
          <p:cNvSpPr txBox="1"/>
          <p:nvPr/>
        </p:nvSpPr>
        <p:spPr>
          <a:xfrm>
            <a:off x="9271208" y="2060991"/>
            <a:ext cx="347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D8A0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in case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D8A0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Emergency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043B7-1488-D226-9D72-1747E1468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765" y="1506221"/>
            <a:ext cx="3441001" cy="4635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F212CA-BAAC-6A14-1070-AAB324F18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27" y="1506221"/>
            <a:ext cx="2857187" cy="465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30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5D7D-68B1-FE0D-09AB-CEBF6087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7022-614F-6012-B6D6-94C16CB2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 III –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B039B-6340-2AA8-5C9C-051C711518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this challenge-led workshop we will look into the innovations that are made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possible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plasma accelerators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will be keynote talks in each session to “set the scene”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will be followed by R&amp;D talks about the latest research,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plenty of time for discussion. </a:t>
            </a: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A small poster session in the afternoon will cover an even wider area.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Get to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</a:t>
            </a: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ow other participants – network and become part of the EuPRAXIA family. Also: Get out of your comfort zone!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Enjoy the Camp!</a:t>
            </a:r>
          </a:p>
        </p:txBody>
      </p:sp>
    </p:spTree>
    <p:extLst>
      <p:ext uri="{BB962C8B-B14F-4D97-AF65-F5344CB8AC3E}">
        <p14:creationId xmlns:p14="http://schemas.microsoft.com/office/powerpoint/2010/main" val="280538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FC45F5-1814-4F84-AAB0-2E965BFF1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40" y="1704824"/>
            <a:ext cx="5463120" cy="34483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F1993DE-47C1-883F-C966-10B9A6C0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43" y="5546567"/>
            <a:ext cx="956667" cy="6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22C94C-5B8C-21CE-0FAD-5AC9100E432C}"/>
              </a:ext>
            </a:extLst>
          </p:cNvPr>
          <p:cNvSpPr txBox="1"/>
          <p:nvPr/>
        </p:nvSpPr>
        <p:spPr>
          <a:xfrm>
            <a:off x="3537861" y="5538402"/>
            <a:ext cx="345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no. 101073480.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84C17D-11E5-7457-80C3-E40BD66BC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13" y="5547026"/>
            <a:ext cx="2133600" cy="6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C7A0A-0C4B-C613-46CD-3314C5F09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173E60-A79D-17B5-3009-261E631359C2}"/>
              </a:ext>
            </a:extLst>
          </p:cNvPr>
          <p:cNvSpPr/>
          <p:nvPr/>
        </p:nvSpPr>
        <p:spPr>
          <a:xfrm>
            <a:off x="1319212" y="1409970"/>
            <a:ext cx="9558338" cy="4914289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783D6F-C62F-639F-69AC-10E309190E91}"/>
              </a:ext>
            </a:extLst>
          </p:cNvPr>
          <p:cNvSpPr txBox="1"/>
          <p:nvPr/>
        </p:nvSpPr>
        <p:spPr>
          <a:xfrm>
            <a:off x="1319213" y="6437964"/>
            <a:ext cx="76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Union´s Horizon Europe research and innovation programme under grant agreement </a:t>
            </a:r>
          </a:p>
          <a:p>
            <a:pPr defTabSz="457200"/>
            <a:r>
              <a:rPr lang="en-GB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101073480 and the UKRI guarantee funds.</a:t>
            </a:r>
          </a:p>
        </p:txBody>
      </p:sp>
      <p:pic>
        <p:nvPicPr>
          <p:cNvPr id="16" name="Picture 15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59700F6-7490-69A1-F496-B48A3555E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74" y="6442239"/>
            <a:ext cx="544998" cy="36078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D49F5EB-109C-AD5C-8395-A5CE0A8A9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12" y="6477080"/>
            <a:ext cx="987288" cy="291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EC503-3443-6B3D-0A65-542AE3A44FF6}"/>
              </a:ext>
            </a:extLst>
          </p:cNvPr>
          <p:cNvSpPr txBox="1"/>
          <p:nvPr/>
        </p:nvSpPr>
        <p:spPr>
          <a:xfrm>
            <a:off x="1031299" y="3456083"/>
            <a:ext cx="39046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/>
            <a:r>
              <a:rPr lang="en-GB" sz="1400">
                <a:solidFill>
                  <a:prstClr val="black"/>
                </a:solidFill>
                <a:latin typeface="Arial"/>
                <a:cs typeface="Arial"/>
                <a:hlinkClick r:id="rId4"/>
              </a:rPr>
              <a:t>University of Pécs, Faculty of Science</a:t>
            </a:r>
            <a:r>
              <a:rPr lang="en-GB" sz="1200">
                <a:solidFill>
                  <a:prstClr val="black"/>
                </a:solidFill>
                <a:latin typeface="Arial"/>
                <a:cs typeface="Arial"/>
              </a:rPr>
              <a:t> </a:t>
            </a:r>
            <a:endParaRPr lang="en-US" sz="12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C0928-69A3-1630-9C38-251DDE53CB37}"/>
              </a:ext>
            </a:extLst>
          </p:cNvPr>
          <p:cNvSpPr txBox="1"/>
          <p:nvPr/>
        </p:nvSpPr>
        <p:spPr>
          <a:xfrm>
            <a:off x="8248070" y="3834186"/>
            <a:ext cx="234734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The photo above shows </a:t>
            </a:r>
            <a:r>
              <a:rPr lang="en-GB" sz="1400" dirty="0" err="1">
                <a:solidFill>
                  <a:prstClr val="black"/>
                </a:solidFill>
                <a:latin typeface="Arial"/>
                <a:cs typeface="Arial"/>
              </a:rPr>
              <a:t>Szentagothai</a:t>
            </a: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 Research Centre, where sessions will take place on Monday after the first session.</a:t>
            </a:r>
          </a:p>
          <a:p>
            <a:pPr algn="ctr" defTabSz="457200"/>
            <a:endParaRPr lang="en-US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6D31F9-6AA6-0E6D-A567-0815C9AA102C}"/>
              </a:ext>
            </a:extLst>
          </p:cNvPr>
          <p:cNvSpPr txBox="1"/>
          <p:nvPr/>
        </p:nvSpPr>
        <p:spPr>
          <a:xfrm>
            <a:off x="1415047" y="3763860"/>
            <a:ext cx="285346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Please see the next slide for an example walking route from Hotel Makar to the University of Pécs, Faculty of Science. </a:t>
            </a: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We would recommend walking to the university as it is just 9 minutes away from Hotel Makar.</a:t>
            </a:r>
          </a:p>
          <a:p>
            <a:pPr defTabSz="457200"/>
            <a:endParaRPr lang="en-GB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Please use an app such as Google Maps for more precise directions or for routes from alternative locations.</a:t>
            </a:r>
          </a:p>
        </p:txBody>
      </p:sp>
      <p:pic>
        <p:nvPicPr>
          <p:cNvPr id="4" name="Picture 3" descr="A stone archway in front of a building&#10;&#10;AI-generated content may be incorrect.">
            <a:extLst>
              <a:ext uri="{FF2B5EF4-FFF2-40B4-BE49-F238E27FC236}">
                <a16:creationId xmlns:a16="http://schemas.microsoft.com/office/drawing/2014/main" id="{7C24460E-6A15-7D92-8F35-DCA0C2C34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713" y="1558523"/>
            <a:ext cx="2723969" cy="1877487"/>
          </a:xfrm>
          <a:prstGeom prst="rect">
            <a:avLst/>
          </a:prstGeom>
        </p:spPr>
      </p:pic>
      <p:pic>
        <p:nvPicPr>
          <p:cNvPr id="5" name="Picture 4" descr="A building with a grassy area&#10;&#10;AI-generated content may be incorrect.">
            <a:extLst>
              <a:ext uri="{FF2B5EF4-FFF2-40B4-BE49-F238E27FC236}">
                <a16:creationId xmlns:a16="http://schemas.microsoft.com/office/drawing/2014/main" id="{F055C6EC-8932-8C3C-9212-E3B8D2C959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602" t="20973" r="35449" b="24123"/>
          <a:stretch>
            <a:fillRect/>
          </a:stretch>
        </p:blipFill>
        <p:spPr>
          <a:xfrm>
            <a:off x="8346870" y="1558522"/>
            <a:ext cx="2103885" cy="2060128"/>
          </a:xfrm>
          <a:prstGeom prst="rect">
            <a:avLst/>
          </a:prstGeom>
        </p:spPr>
      </p:pic>
      <p:pic>
        <p:nvPicPr>
          <p:cNvPr id="9" name="Picture 8" descr="A building with trees and a tree in front&#10;&#10;AI-generated content may be incorrect.">
            <a:extLst>
              <a:ext uri="{FF2B5EF4-FFF2-40B4-BE49-F238E27FC236}">
                <a16:creationId xmlns:a16="http://schemas.microsoft.com/office/drawing/2014/main" id="{A373131F-B060-7F0E-2112-C8B38B585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773" y="3991305"/>
            <a:ext cx="3310251" cy="14321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47B1E2-82A9-60FE-B300-3141AC22C6CB}"/>
              </a:ext>
            </a:extLst>
          </p:cNvPr>
          <p:cNvSpPr txBox="1"/>
          <p:nvPr/>
        </p:nvSpPr>
        <p:spPr>
          <a:xfrm>
            <a:off x="4938261" y="2171242"/>
            <a:ext cx="285346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Please see below the entrance to Paulus Restaurant, where lunch will take place on Monday and Tuesday.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4A9A34-A757-C6C1-37E8-B808E95247D4}"/>
              </a:ext>
            </a:extLst>
          </p:cNvPr>
          <p:cNvSpPr txBox="1"/>
          <p:nvPr/>
        </p:nvSpPr>
        <p:spPr>
          <a:xfrm>
            <a:off x="5493103" y="3444716"/>
            <a:ext cx="17768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ea typeface="Calibri"/>
                <a:cs typeface="Calibri"/>
                <a:hlinkClick r:id="rId8"/>
              </a:rPr>
              <a:t>Paulus Restaurant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1E296-64CD-BAD2-0A79-CAA04AD10E1D}"/>
              </a:ext>
            </a:extLst>
          </p:cNvPr>
          <p:cNvSpPr txBox="1"/>
          <p:nvPr/>
        </p:nvSpPr>
        <p:spPr>
          <a:xfrm>
            <a:off x="8231083" y="5025248"/>
            <a:ext cx="224848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  <a:hlinkClick r:id="rId9"/>
              </a:rPr>
              <a:t>Szentagothai Research Centre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FBA5DE-78CB-FE29-A2DC-6D2B9E633C12}"/>
              </a:ext>
            </a:extLst>
          </p:cNvPr>
          <p:cNvSpPr txBox="1"/>
          <p:nvPr/>
        </p:nvSpPr>
        <p:spPr>
          <a:xfrm>
            <a:off x="4143708" y="5662174"/>
            <a:ext cx="645170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/>
            <a:r>
              <a:rPr lang="en-GB" sz="1400" dirty="0">
                <a:solidFill>
                  <a:srgbClr val="CD8A03"/>
                </a:solidFill>
                <a:latin typeface="Arial"/>
                <a:cs typeface="Arial"/>
              </a:rPr>
              <a:t>Please note that all venues are close together, </a:t>
            </a:r>
          </a:p>
          <a:p>
            <a:pPr algn="ctr" defTabSz="457200"/>
            <a:r>
              <a:rPr lang="en-GB" sz="1400" dirty="0">
                <a:solidFill>
                  <a:srgbClr val="CD8A03"/>
                </a:solidFill>
                <a:latin typeface="Arial"/>
                <a:cs typeface="Arial"/>
              </a:rPr>
              <a:t>just a short walk from each other.</a:t>
            </a:r>
            <a:endParaRPr lang="en-US" dirty="0">
              <a:solidFill>
                <a:srgbClr val="CD8A03"/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B307F8-AE91-573A-AE10-5CA8DA7EB735}"/>
              </a:ext>
            </a:extLst>
          </p:cNvPr>
          <p:cNvGrpSpPr/>
          <p:nvPr/>
        </p:nvGrpSpPr>
        <p:grpSpPr>
          <a:xfrm>
            <a:off x="1319212" y="170205"/>
            <a:ext cx="9558338" cy="1000953"/>
            <a:chOff x="176212" y="170204"/>
            <a:chExt cx="9558338" cy="10009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2D1250-583C-A2CF-C102-EB2B19C7893F}"/>
                </a:ext>
              </a:extLst>
            </p:cNvPr>
            <p:cNvSpPr/>
            <p:nvPr/>
          </p:nvSpPr>
          <p:spPr>
            <a:xfrm>
              <a:off x="176212" y="170204"/>
              <a:ext cx="9558338" cy="10009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60FD3F7C-A7A4-87A8-73B8-A3E06403F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272" y="316529"/>
              <a:ext cx="1122140" cy="708301"/>
            </a:xfrm>
            <a:prstGeom prst="rect">
              <a:avLst/>
            </a:prstGeom>
          </p:spPr>
        </p:pic>
        <p:pic>
          <p:nvPicPr>
            <p:cNvPr id="22" name="Picture 21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3B87E9FD-A72A-ADEA-DC0C-A1AB961C9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58" y="670342"/>
              <a:ext cx="1293886" cy="33258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964E02-523A-5CDD-8BDC-D786AAD81654}"/>
                </a:ext>
              </a:extLst>
            </p:cNvPr>
            <p:cNvSpPr txBox="1"/>
            <p:nvPr/>
          </p:nvSpPr>
          <p:spPr>
            <a:xfrm>
              <a:off x="453588" y="321156"/>
              <a:ext cx="646043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spcAft>
                  <a:spcPts val="600"/>
                </a:spcAft>
              </a:pPr>
              <a:r>
                <a:rPr lang="en-GB" sz="2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EuPRAXIA</a:t>
              </a:r>
              <a:r>
                <a:rPr lang="en-GB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-DN Camp III: Innovation </a:t>
              </a:r>
            </a:p>
            <a:p>
              <a:pPr defTabSz="457200">
                <a:spcAft>
                  <a:spcPts val="600"/>
                </a:spcAft>
              </a:pPr>
              <a:r>
                <a:rPr lang="en-GB" sz="1600" b="1">
                  <a:solidFill>
                    <a:srgbClr val="FCAF1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– 7 October 2025, </a:t>
              </a:r>
              <a:r>
                <a:rPr lang="en-GB" sz="1600" b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Pécs</a:t>
              </a:r>
              <a:r>
                <a:rPr lang="en-GB" sz="1600" b="1">
                  <a:solidFill>
                    <a:srgbClr val="FCAF1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Hungary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49BF84-7EC5-87FA-3B43-D89280DBA56A}"/>
              </a:ext>
            </a:extLst>
          </p:cNvPr>
          <p:cNvSpPr txBox="1"/>
          <p:nvPr/>
        </p:nvSpPr>
        <p:spPr>
          <a:xfrm>
            <a:off x="2818988" y="1545080"/>
            <a:ext cx="65573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/>
            <a:r>
              <a:rPr lang="en-GB" dirty="0">
                <a:solidFill>
                  <a:srgbClr val="CD8A03"/>
                </a:solidFill>
                <a:latin typeface="Arial"/>
                <a:cs typeface="Arial"/>
              </a:rPr>
              <a:t>Key Locations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 descr="A black background with white text and a logo&#10;&#10;AI-generated content may be incorrect.">
            <a:extLst>
              <a:ext uri="{FF2B5EF4-FFF2-40B4-BE49-F238E27FC236}">
                <a16:creationId xmlns:a16="http://schemas.microsoft.com/office/drawing/2014/main" id="{7B679838-62DB-4B8B-0A99-63500F0617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9144" y="28660"/>
            <a:ext cx="2158514" cy="8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6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B878A3-226F-4305-95A5-9333887F553D}"/>
              </a:ext>
            </a:extLst>
          </p:cNvPr>
          <p:cNvSpPr/>
          <p:nvPr/>
        </p:nvSpPr>
        <p:spPr>
          <a:xfrm>
            <a:off x="1319213" y="1404013"/>
            <a:ext cx="3646323" cy="4895679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1D24B-66D6-4E93-8043-67317FD50EC9}"/>
              </a:ext>
            </a:extLst>
          </p:cNvPr>
          <p:cNvSpPr txBox="1"/>
          <p:nvPr/>
        </p:nvSpPr>
        <p:spPr>
          <a:xfrm>
            <a:off x="1319213" y="6437964"/>
            <a:ext cx="76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Union´s Horizon Europe research and innovation programme under grant agreement </a:t>
            </a:r>
          </a:p>
          <a:p>
            <a:pPr defTabSz="457200"/>
            <a:r>
              <a:rPr lang="en-GB"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101073480 and the UKRI guarantee funds.</a:t>
            </a:r>
          </a:p>
        </p:txBody>
      </p:sp>
      <p:pic>
        <p:nvPicPr>
          <p:cNvPr id="16" name="Picture 15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28DCC59A-45C3-4456-9907-22E9CCF81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74" y="6442239"/>
            <a:ext cx="544998" cy="36078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F3ED934-0530-47FE-8971-885AAE4D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12" y="6477080"/>
            <a:ext cx="987288" cy="29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315A1-0454-B421-1EAB-ED85DBA6A4C5}"/>
              </a:ext>
            </a:extLst>
          </p:cNvPr>
          <p:cNvSpPr txBox="1"/>
          <p:nvPr/>
        </p:nvSpPr>
        <p:spPr>
          <a:xfrm>
            <a:off x="1496070" y="1656094"/>
            <a:ext cx="33010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en-GB">
                <a:solidFill>
                  <a:srgbClr val="CD8A03"/>
                </a:solidFill>
                <a:latin typeface="Arial"/>
                <a:cs typeface="Arial"/>
              </a:rPr>
              <a:t>WIFI @ </a:t>
            </a:r>
            <a:r>
              <a:rPr lang="en-GB">
                <a:solidFill>
                  <a:srgbClr val="FFC000">
                    <a:lumMod val="75000"/>
                  </a:srgbClr>
                </a:solidFill>
                <a:latin typeface="Arial"/>
                <a:cs typeface="Arial"/>
              </a:rPr>
              <a:t>University of Pécs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0B1D3-8377-852E-B0BF-59BCB02859D7}"/>
              </a:ext>
            </a:extLst>
          </p:cNvPr>
          <p:cNvSpPr txBox="1"/>
          <p:nvPr/>
        </p:nvSpPr>
        <p:spPr>
          <a:xfrm>
            <a:off x="1496071" y="2094563"/>
            <a:ext cx="3295935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temporary guest network will be available, and you can join using the following details: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242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GB" sz="1400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i-Fi: 		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EupraxiaDN</a:t>
            </a:r>
            <a:b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Password: 	EupraxiaDN2025</a:t>
            </a:r>
          </a:p>
          <a:p>
            <a:pPr defTabSz="457200"/>
            <a:endParaRPr lang="en-GB" sz="1400" dirty="0">
              <a:solidFill>
                <a:prstClr val="black"/>
              </a:solidFill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eduroam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is also available across the campus.</a:t>
            </a:r>
          </a:p>
          <a:p>
            <a:pPr defTabSz="457200"/>
            <a:endParaRPr lang="en-GB" sz="1200" b="1" dirty="0">
              <a:solidFill>
                <a:srgbClr val="CD8A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50223F-3613-88AE-A378-A075904F6584}"/>
              </a:ext>
            </a:extLst>
          </p:cNvPr>
          <p:cNvGrpSpPr/>
          <p:nvPr/>
        </p:nvGrpSpPr>
        <p:grpSpPr>
          <a:xfrm>
            <a:off x="1319212" y="170205"/>
            <a:ext cx="9558338" cy="1000953"/>
            <a:chOff x="176212" y="170204"/>
            <a:chExt cx="9558338" cy="10009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50EECE-5D7E-8316-261C-D17FD53627B1}"/>
                </a:ext>
              </a:extLst>
            </p:cNvPr>
            <p:cNvSpPr/>
            <p:nvPr/>
          </p:nvSpPr>
          <p:spPr>
            <a:xfrm>
              <a:off x="176212" y="170204"/>
              <a:ext cx="9558338" cy="100095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762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165DA081-5296-B225-9EEE-A155825D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272" y="316529"/>
              <a:ext cx="1122140" cy="708301"/>
            </a:xfrm>
            <a:prstGeom prst="rect">
              <a:avLst/>
            </a:prstGeom>
          </p:spPr>
        </p:pic>
        <p:pic>
          <p:nvPicPr>
            <p:cNvPr id="10" name="Picture 9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2EE6BF55-C3EF-03F1-CDF4-F1A803398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58" y="670342"/>
              <a:ext cx="1293886" cy="33258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2D16C9-0222-6205-B959-AA178165F0FB}"/>
                </a:ext>
              </a:extLst>
            </p:cNvPr>
            <p:cNvSpPr txBox="1"/>
            <p:nvPr/>
          </p:nvSpPr>
          <p:spPr>
            <a:xfrm>
              <a:off x="453588" y="321156"/>
              <a:ext cx="646043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spcAft>
                  <a:spcPts val="600"/>
                </a:spcAft>
              </a:pPr>
              <a:r>
                <a:rPr lang="en-GB" sz="2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EuPRAXIA</a:t>
              </a:r>
              <a:r>
                <a:rPr lang="en-GB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-DN Camp III: Innovation </a:t>
              </a:r>
            </a:p>
            <a:p>
              <a:pPr defTabSz="457200">
                <a:spcAft>
                  <a:spcPts val="600"/>
                </a:spcAft>
              </a:pPr>
              <a:r>
                <a:rPr lang="en-GB" sz="1600" b="1">
                  <a:solidFill>
                    <a:srgbClr val="FCAF1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– 7 October 2025, </a:t>
              </a:r>
              <a:r>
                <a:rPr lang="en-GB" sz="1600" b="1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Pécs</a:t>
              </a:r>
              <a:r>
                <a:rPr lang="en-GB" sz="1600" b="1">
                  <a:solidFill>
                    <a:srgbClr val="FCAF1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Hungary</a:t>
              </a:r>
            </a:p>
          </p:txBody>
        </p:sp>
      </p:grpSp>
      <p:pic>
        <p:nvPicPr>
          <p:cNvPr id="4" name="Picture 3" descr="A black background with white text and a logo&#10;&#10;AI-generated content may be incorrect.">
            <a:extLst>
              <a:ext uri="{FF2B5EF4-FFF2-40B4-BE49-F238E27FC236}">
                <a16:creationId xmlns:a16="http://schemas.microsoft.com/office/drawing/2014/main" id="{018715E7-04D5-4558-2715-CBF099CFD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144" y="28660"/>
            <a:ext cx="2158514" cy="8643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504F10-520F-E0FD-C192-96D3F93F8F6F}"/>
              </a:ext>
            </a:extLst>
          </p:cNvPr>
          <p:cNvGrpSpPr/>
          <p:nvPr/>
        </p:nvGrpSpPr>
        <p:grpSpPr>
          <a:xfrm>
            <a:off x="5316992" y="1393146"/>
            <a:ext cx="5486030" cy="4884814"/>
            <a:chOff x="233964" y="1322455"/>
            <a:chExt cx="5560559" cy="495835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0854B42-256F-60BD-BE2F-D7BD746702D3}"/>
                </a:ext>
              </a:extLst>
            </p:cNvPr>
            <p:cNvSpPr/>
            <p:nvPr/>
          </p:nvSpPr>
          <p:spPr>
            <a:xfrm>
              <a:off x="233964" y="1322455"/>
              <a:ext cx="5560559" cy="4958352"/>
            </a:xfrm>
            <a:prstGeom prst="roundRect">
              <a:avLst>
                <a:gd name="adj" fmla="val 61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4FF5FE-7649-8E58-1674-4C9F82AF839D}"/>
                </a:ext>
              </a:extLst>
            </p:cNvPr>
            <p:cNvSpPr txBox="1"/>
            <p:nvPr/>
          </p:nvSpPr>
          <p:spPr>
            <a:xfrm>
              <a:off x="400252" y="1583752"/>
              <a:ext cx="2613992" cy="374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GB">
                  <a:solidFill>
                    <a:srgbClr val="CD8A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Dinner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9DB40-6D16-FF99-C21D-B394BC89927A}"/>
                </a:ext>
              </a:extLst>
            </p:cNvPr>
            <p:cNvSpPr txBox="1"/>
            <p:nvPr/>
          </p:nvSpPr>
          <p:spPr>
            <a:xfrm>
              <a:off x="389414" y="2000242"/>
              <a:ext cx="2802806" cy="174949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457200"/>
              <a:r>
                <a:rPr lang="da-DK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Monday 6 October, from 19:00</a:t>
              </a:r>
            </a:p>
            <a:p>
              <a:pPr defTabSz="457200"/>
              <a:endParaRPr lang="da-DK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57200"/>
              <a:endParaRPr lang="en-US" dirty="0">
                <a:solidFill>
                  <a:prstClr val="black"/>
                </a:solidFill>
                <a:latin typeface="Calibri Light"/>
              </a:endParaRPr>
            </a:p>
            <a:p>
              <a:pPr defTabSz="457200"/>
              <a:br>
                <a:rPr lang="en-US" dirty="0">
                  <a:solidFill>
                    <a:prstClr val="black"/>
                  </a:solidFill>
                  <a:latin typeface="Calibri Light"/>
                  <a:hlinkClick r:id="rId7"/>
                </a:rPr>
              </a:br>
              <a:r>
                <a:rPr lang="en-GB" sz="1400" dirty="0">
                  <a:solidFill>
                    <a:prstClr val="black"/>
                  </a:solidFill>
                  <a:latin typeface="Arial"/>
                  <a:ea typeface="Calibri Light"/>
                  <a:cs typeface="Arial"/>
                  <a:hlinkClick r:id="rId7"/>
                </a:rPr>
                <a:t>Pécs TV Tower</a:t>
              </a:r>
              <a:endParaRPr lang="en-US" sz="1400" dirty="0">
                <a:solidFill>
                  <a:prstClr val="black"/>
                </a:solidFill>
                <a:latin typeface="Arial"/>
                <a:ea typeface="Calibri Light"/>
                <a:cs typeface="Calibri Light"/>
              </a:endParaRPr>
            </a:p>
            <a:p>
              <a:pPr defTabSz="457200"/>
              <a:endParaRPr lang="en-GB" sz="1400" dirty="0">
                <a:solidFill>
                  <a:prstClr val="black"/>
                </a:solidFill>
                <a:latin typeface="Arial"/>
                <a:ea typeface="Calibri Light"/>
                <a:cs typeface="Arial" panose="020B0604020202020204" pitchFamily="34" charset="0"/>
              </a:endParaRPr>
            </a:p>
            <a:p>
              <a:pPr defTabSz="457200"/>
              <a:endParaRPr lang="it-IT" sz="1400" dirty="0">
                <a:solidFill>
                  <a:prstClr val="black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3E36D4-6E19-F8CB-9A13-2EAA5B1421E6}"/>
                </a:ext>
              </a:extLst>
            </p:cNvPr>
            <p:cNvSpPr txBox="1"/>
            <p:nvPr/>
          </p:nvSpPr>
          <p:spPr>
            <a:xfrm>
              <a:off x="400252" y="5066570"/>
              <a:ext cx="5051875" cy="96847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 defTabSz="457200"/>
              <a:r>
                <a:rPr lang="en-GB" sz="1400" dirty="0">
                  <a:solidFill>
                    <a:prstClr val="black"/>
                  </a:solidFill>
                  <a:latin typeface="Arial"/>
                  <a:ea typeface="Calibri Light"/>
                  <a:cs typeface="Calibri Light"/>
                </a:rPr>
                <a:t>Bus transport will be provided to and from the dinner venue, departing from Szentagothai Research Centre at 18:40 following the poster session. The bus will take you back to Szentagothai Research Centre after the dinner.</a:t>
              </a:r>
            </a:p>
          </p:txBody>
        </p:sp>
      </p:grpSp>
      <p:pic>
        <p:nvPicPr>
          <p:cNvPr id="18" name="Picture 17" descr="A tower with a large tower in the middle of a forest&#10;&#10;AI-generated content may be incorrect.">
            <a:extLst>
              <a:ext uri="{FF2B5EF4-FFF2-40B4-BE49-F238E27FC236}">
                <a16:creationId xmlns:a16="http://schemas.microsoft.com/office/drawing/2014/main" id="{7CBC454A-F46B-D6EE-8B83-03839FB8E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5031" y="2383508"/>
            <a:ext cx="3314761" cy="240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1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61A0C6-5EAD-46D8-BEC8-1E57ED073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0946" y="4128591"/>
            <a:ext cx="2882759" cy="392041"/>
          </a:xfrm>
        </p:spPr>
        <p:txBody>
          <a:bodyPr/>
          <a:lstStyle/>
          <a:p>
            <a:r>
              <a:rPr lang="en-GB" dirty="0"/>
              <a:t>Carsten P Welsch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80497-569A-409A-AB25-19F8191FF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0946" y="4595992"/>
            <a:ext cx="2882759" cy="1136991"/>
          </a:xfrm>
        </p:spPr>
        <p:txBody>
          <a:bodyPr>
            <a:normAutofit/>
          </a:bodyPr>
          <a:lstStyle/>
          <a:p>
            <a:r>
              <a:rPr lang="en-GB" dirty="0"/>
              <a:t>INFN-LNF and U Liverpool/CI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192D3-7D7D-4018-8D29-83F732DE2F40}"/>
              </a:ext>
            </a:extLst>
          </p:cNvPr>
          <p:cNvSpPr txBox="1"/>
          <p:nvPr/>
        </p:nvSpPr>
        <p:spPr>
          <a:xfrm>
            <a:off x="636998" y="2969230"/>
            <a:ext cx="80857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DB9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EuPRAXIA Doctoral Network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A6FF13-9DC1-1316-8E93-8227FC252F23}"/>
              </a:ext>
            </a:extLst>
          </p:cNvPr>
          <p:cNvSpPr txBox="1">
            <a:spLocks/>
          </p:cNvSpPr>
          <p:nvPr/>
        </p:nvSpPr>
        <p:spPr bwMode="auto">
          <a:xfrm>
            <a:off x="478366" y="1367367"/>
            <a:ext cx="8686800" cy="549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Font typeface="Wingdings" pitchFamily="2" charset="2"/>
              <a:buChar char="§"/>
              <a:defRPr sz="2600">
                <a:solidFill>
                  <a:srgbClr val="00649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–"/>
              <a:defRPr sz="2600">
                <a:solidFill>
                  <a:srgbClr val="00649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•"/>
              <a:defRPr sz="2600">
                <a:solidFill>
                  <a:srgbClr val="00649D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–"/>
              <a:defRPr sz="2600">
                <a:solidFill>
                  <a:srgbClr val="00649D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+mn-lt"/>
              </a:defRPr>
            </a:lvl9pPr>
          </a:lstStyle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	</a:t>
            </a:r>
            <a:r>
              <a:rPr lang="de-DE" kern="0" dirty="0">
                <a:solidFill>
                  <a:schemeClr val="bg1"/>
                </a:solidFill>
              </a:rPr>
              <a:t> 		       	</a:t>
            </a:r>
            <a:r>
              <a:rPr lang="de-DE" sz="1600" i="1" kern="0" dirty="0">
                <a:solidFill>
                  <a:schemeClr val="bg1"/>
                </a:solidFill>
              </a:rPr>
              <a:t>(Beam </a:t>
            </a:r>
            <a:r>
              <a:rPr lang="de-DE" sz="1600" i="1" kern="0" dirty="0" err="1">
                <a:solidFill>
                  <a:schemeClr val="bg1"/>
                </a:solidFill>
              </a:rPr>
              <a:t>Diagnostics</a:t>
            </a:r>
            <a:r>
              <a:rPr lang="de-DE" sz="1600" i="1" kern="0" dirty="0">
                <a:solidFill>
                  <a:schemeClr val="bg1"/>
                </a:solidFill>
              </a:rPr>
              <a:t>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			       	4.2 M€, 22 Fellows, 32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 		</a:t>
            </a:r>
            <a:r>
              <a:rPr lang="de-DE" sz="1600" kern="0" dirty="0">
                <a:solidFill>
                  <a:schemeClr val="bg1"/>
                </a:solidFill>
              </a:rPr>
              <a:t>       		</a:t>
            </a:r>
            <a:r>
              <a:rPr lang="de-DE" sz="1600" i="1" kern="0" dirty="0">
                <a:solidFill>
                  <a:schemeClr val="bg1"/>
                </a:solidFill>
              </a:rPr>
              <a:t>(Laser </a:t>
            </a:r>
            <a:r>
              <a:rPr lang="de-DE" sz="1600" i="1" kern="0" dirty="0" err="1">
                <a:solidFill>
                  <a:schemeClr val="bg1"/>
                </a:solidFill>
              </a:rPr>
              <a:t>Applications</a:t>
            </a:r>
            <a:r>
              <a:rPr lang="de-DE" sz="1600" i="1" kern="0" dirty="0">
                <a:solidFill>
                  <a:schemeClr val="bg1"/>
                </a:solidFill>
              </a:rPr>
              <a:t>, Engineering)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			       	4.6 M€, 22 Fellows, 38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  		       		</a:t>
            </a:r>
            <a:r>
              <a:rPr lang="de-DE" sz="1600" i="1" kern="0" dirty="0">
                <a:solidFill>
                  <a:schemeClr val="bg1"/>
                </a:solidFill>
              </a:rPr>
              <a:t>(</a:t>
            </a:r>
            <a:r>
              <a:rPr lang="de-DE" sz="1600" i="1" kern="0" dirty="0" err="1">
                <a:solidFill>
                  <a:schemeClr val="bg1"/>
                </a:solidFill>
              </a:rPr>
              <a:t>Accelerator</a:t>
            </a:r>
            <a:r>
              <a:rPr lang="de-DE" sz="1600" i="1" kern="0" dirty="0">
                <a:solidFill>
                  <a:schemeClr val="bg1"/>
                </a:solidFill>
              </a:rPr>
              <a:t> </a:t>
            </a:r>
            <a:r>
              <a:rPr lang="de-DE" sz="1600" i="1" kern="0" dirty="0" err="1">
                <a:solidFill>
                  <a:schemeClr val="bg1"/>
                </a:solidFill>
              </a:rPr>
              <a:t>Optimization</a:t>
            </a:r>
            <a:r>
              <a:rPr lang="de-DE" sz="1600" i="1" kern="0" dirty="0">
                <a:solidFill>
                  <a:schemeClr val="bg1"/>
                </a:solidFill>
              </a:rPr>
              <a:t>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			       	6 M€, 23 Fellows, 35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	</a:t>
            </a:r>
            <a:r>
              <a:rPr lang="de-DE" sz="1600" kern="0" dirty="0">
                <a:solidFill>
                  <a:schemeClr val="bg1"/>
                </a:solidFill>
              </a:rPr>
              <a:t> 		       	</a:t>
            </a:r>
            <a:r>
              <a:rPr lang="de-DE" sz="1600" i="1" kern="0" dirty="0">
                <a:solidFill>
                  <a:schemeClr val="bg1"/>
                </a:solidFill>
              </a:rPr>
              <a:t>(Medical </a:t>
            </a:r>
            <a:r>
              <a:rPr lang="de-DE" sz="1600" i="1" kern="0" dirty="0" err="1">
                <a:solidFill>
                  <a:schemeClr val="bg1"/>
                </a:solidFill>
              </a:rPr>
              <a:t>Applications</a:t>
            </a:r>
            <a:r>
              <a:rPr lang="de-DE" sz="1600" i="1" kern="0" dirty="0">
                <a:solidFill>
                  <a:schemeClr val="bg1"/>
                </a:solidFill>
              </a:rPr>
              <a:t>, Life </a:t>
            </a:r>
            <a:r>
              <a:rPr lang="de-DE" sz="1600" i="1" kern="0" dirty="0" err="1">
                <a:solidFill>
                  <a:schemeClr val="bg1"/>
                </a:solidFill>
              </a:rPr>
              <a:t>Sciences</a:t>
            </a:r>
            <a:r>
              <a:rPr lang="de-DE" sz="1600" i="1" kern="0" dirty="0">
                <a:solidFill>
                  <a:schemeClr val="bg1"/>
                </a:solidFill>
              </a:rPr>
              <a:t>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			       	3.9 M€, 15 Fellows, 31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de-DE" sz="5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kern="0" dirty="0">
                <a:solidFill>
                  <a:schemeClr val="bg1"/>
                </a:solidFill>
              </a:rPr>
              <a:t>  		</a:t>
            </a:r>
            <a:r>
              <a:rPr lang="de-DE" sz="1600" kern="0" dirty="0">
                <a:solidFill>
                  <a:schemeClr val="bg1"/>
                </a:solidFill>
              </a:rPr>
              <a:t>       		</a:t>
            </a:r>
            <a:r>
              <a:rPr lang="de-DE" sz="1600" i="1" kern="0" dirty="0">
                <a:solidFill>
                  <a:schemeClr val="bg1"/>
                </a:solidFill>
              </a:rPr>
              <a:t>(Antimatter R&amp;D,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			       	4.0 M€, 15 Fellows, 24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de-DE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de-DE" sz="2000" i="1" kern="0" dirty="0">
                <a:solidFill>
                  <a:schemeClr val="bg1"/>
                </a:solidFill>
              </a:rPr>
              <a:t>				</a:t>
            </a:r>
            <a:r>
              <a:rPr lang="de-DE" sz="1600" i="1" kern="0" dirty="0">
                <a:solidFill>
                  <a:schemeClr val="bg1"/>
                </a:solidFill>
              </a:rPr>
              <a:t>(Plasma </a:t>
            </a:r>
            <a:r>
              <a:rPr lang="de-DE" sz="1600" i="1" kern="0" dirty="0" err="1">
                <a:solidFill>
                  <a:schemeClr val="bg1"/>
                </a:solidFill>
              </a:rPr>
              <a:t>AcceleratorR&amp;D</a:t>
            </a:r>
            <a:r>
              <a:rPr lang="de-DE" sz="1600" i="1" kern="0" dirty="0">
                <a:solidFill>
                  <a:schemeClr val="bg1"/>
                </a:solidFill>
              </a:rPr>
              <a:t>, Physics)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de-DE" sz="1600" kern="0" dirty="0">
                <a:solidFill>
                  <a:schemeClr val="bg1"/>
                </a:solidFill>
              </a:rPr>
              <a:t> 			       	3.2 M€, 12 Fellows, 23 </a:t>
            </a:r>
            <a:r>
              <a:rPr lang="de-DE" sz="1600" kern="0" dirty="0" err="1">
                <a:solidFill>
                  <a:schemeClr val="bg1"/>
                </a:solidFill>
              </a:rPr>
              <a:t>partners</a:t>
            </a:r>
            <a:endParaRPr lang="en-US" sz="1600" kern="0" dirty="0">
              <a:solidFill>
                <a:schemeClr val="bg1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EEF4F-BCB3-7EFD-653E-82CE7521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bit of history…</a:t>
            </a:r>
          </a:p>
        </p:txBody>
      </p:sp>
      <p:pic>
        <p:nvPicPr>
          <p:cNvPr id="4" name="Picture 4" descr="Logo_ditanet_final_colour">
            <a:extLst>
              <a:ext uri="{FF2B5EF4-FFF2-40B4-BE49-F238E27FC236}">
                <a16:creationId xmlns:a16="http://schemas.microsoft.com/office/drawing/2014/main" id="{DD7ABEDA-9041-18DE-DEBE-8B0D8C771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05" y="1612991"/>
            <a:ext cx="2197443" cy="41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Cockcroft\Proposal\Marie Curie ITN\oPAC\Logo\oPAC-logo-cmyk.jpg">
            <a:extLst>
              <a:ext uri="{FF2B5EF4-FFF2-40B4-BE49-F238E27FC236}">
                <a16:creationId xmlns:a16="http://schemas.microsoft.com/office/drawing/2014/main" id="{6E251513-E60B-371A-B9A2-8A3BCDBE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32" y="3045168"/>
            <a:ext cx="1229650" cy="42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99AD4425-AEC7-6691-ACDF-DD0333566EAE}"/>
              </a:ext>
            </a:extLst>
          </p:cNvPr>
          <p:cNvGrpSpPr>
            <a:grpSpLocks/>
          </p:cNvGrpSpPr>
          <p:nvPr/>
        </p:nvGrpSpPr>
        <p:grpSpPr bwMode="auto">
          <a:xfrm>
            <a:off x="1779452" y="2358247"/>
            <a:ext cx="1006311" cy="410333"/>
            <a:chOff x="7296729" y="93482"/>
            <a:chExt cx="1656184" cy="7647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2B3B65-B501-6E9E-FFD4-417039404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729" y="93482"/>
              <a:ext cx="1656184" cy="76470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GB" altLang="en-US" sz="2400"/>
            </a:p>
          </p:txBody>
        </p:sp>
        <p:pic>
          <p:nvPicPr>
            <p:cNvPr id="8" name="Picture 7" descr="la3net-logo-cmyk.jpg">
              <a:extLst>
                <a:ext uri="{FF2B5EF4-FFF2-40B4-BE49-F238E27FC236}">
                  <a16:creationId xmlns:a16="http://schemas.microsoft.com/office/drawing/2014/main" id="{51CCB9AE-A42E-905E-0B64-D123E1D48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88640"/>
              <a:ext cx="1504735" cy="52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2" descr="http://www.liv.ac.uk/media/livacuk/omaproject/logos/OMA,Logo,(CMYK-print).png">
            <a:extLst>
              <a:ext uri="{FF2B5EF4-FFF2-40B4-BE49-F238E27FC236}">
                <a16:creationId xmlns:a16="http://schemas.microsoft.com/office/drawing/2014/main" id="{E3DD46D6-84D0-BA7C-EE55-8CB9CE36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52" y="3818324"/>
            <a:ext cx="1072974" cy="3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98C84-6F91-9F0B-DB12-A84C7A2D4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86" y="4492193"/>
            <a:ext cx="738839" cy="395329"/>
          </a:xfrm>
          <a:prstGeom prst="rect">
            <a:avLst/>
          </a:prstGeom>
        </p:spPr>
      </p:pic>
      <p:pic>
        <p:nvPicPr>
          <p:cNvPr id="11" name="Picture 4" descr="https://t3.ftcdn.net/jpg/00/94/76/98/240_F_94769853_dxEuys0MU2mwPSsXttNpbPFptfYwmqmG.jpg">
            <a:extLst>
              <a:ext uri="{FF2B5EF4-FFF2-40B4-BE49-F238E27FC236}">
                <a16:creationId xmlns:a16="http://schemas.microsoft.com/office/drawing/2014/main" id="{37A80EF1-AC26-B53B-C4AD-2966FDE0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856">
            <a:off x="7661483" y="3599814"/>
            <a:ext cx="834069" cy="8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4">
            <a:extLst>
              <a:ext uri="{FF2B5EF4-FFF2-40B4-BE49-F238E27FC236}">
                <a16:creationId xmlns:a16="http://schemas.microsoft.com/office/drawing/2014/main" id="{5A495DA9-4C31-A230-C162-DE7E2719F473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772151"/>
            <a:ext cx="11426154" cy="584199"/>
            <a:chOff x="563" y="3295"/>
            <a:chExt cx="5572" cy="368"/>
          </a:xfrm>
        </p:grpSpPr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9AC7E575-D6BD-8834-1531-18D961CA28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3" y="3363"/>
              <a:ext cx="288" cy="240"/>
            </a:xfrm>
            <a:prstGeom prst="rightArrow">
              <a:avLst>
                <a:gd name="adj1" fmla="val 50000"/>
                <a:gd name="adj2" fmla="val 30000"/>
              </a:avLst>
            </a:prstGeom>
            <a:solidFill>
              <a:srgbClr val="FCAF17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649D"/>
                </a:solidFill>
              </a:endParaRP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CCFEB4C1-26B2-C174-F1EE-512854EEB38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37" y="3295"/>
              <a:ext cx="51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FontTx/>
                <a:buNone/>
              </a:pPr>
              <a:r>
                <a:rPr lang="de-DE" altLang="en-US" sz="1600" dirty="0" err="1">
                  <a:solidFill>
                    <a:schemeClr val="bg1"/>
                  </a:solidFill>
                </a:rPr>
                <a:t>Largest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portfolio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MSCA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networks</a:t>
              </a:r>
              <a:r>
                <a:rPr lang="de-DE" altLang="en-US" sz="1600" dirty="0">
                  <a:solidFill>
                    <a:schemeClr val="bg1"/>
                  </a:solidFill>
                </a:rPr>
                <a:t> in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any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scientific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area</a:t>
              </a:r>
              <a:r>
                <a:rPr lang="de-DE" altLang="en-US" sz="1600" dirty="0">
                  <a:solidFill>
                    <a:schemeClr val="bg1"/>
                  </a:solidFill>
                </a:rPr>
                <a:t>;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around</a:t>
              </a:r>
              <a:r>
                <a:rPr lang="de-DE" altLang="en-US" sz="1600" dirty="0">
                  <a:solidFill>
                    <a:schemeClr val="bg1"/>
                  </a:solidFill>
                </a:rPr>
                <a:t> 25M€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funding</a:t>
              </a:r>
              <a:r>
                <a:rPr lang="de-DE" altLang="en-US" sz="1600" dirty="0">
                  <a:solidFill>
                    <a:schemeClr val="bg1"/>
                  </a:solidFill>
                </a:rPr>
                <a:t> and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more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than</a:t>
              </a:r>
              <a:r>
                <a:rPr lang="de-DE" altLang="en-US" sz="1600" dirty="0">
                  <a:solidFill>
                    <a:schemeClr val="bg1"/>
                  </a:solidFill>
                </a:rPr>
                <a:t> 100 Fellows!</a:t>
              </a:r>
            </a:p>
            <a:p>
              <a:pPr algn="l">
                <a:spcBef>
                  <a:spcPct val="0"/>
                </a:spcBef>
                <a:buFontTx/>
                <a:buNone/>
              </a:pPr>
              <a:r>
                <a:rPr lang="de-DE" altLang="en-US" sz="1600" u="sng" dirty="0">
                  <a:solidFill>
                    <a:schemeClr val="bg1"/>
                  </a:solidFill>
                </a:rPr>
                <a:t>Also</a:t>
              </a:r>
              <a:r>
                <a:rPr lang="de-DE" altLang="en-US" sz="1600" dirty="0">
                  <a:solidFill>
                    <a:schemeClr val="bg1"/>
                  </a:solidFill>
                </a:rPr>
                <a:t>: Chair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STFC ETCC,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member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UKRI TSAG and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Director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of</a:t>
              </a:r>
              <a:r>
                <a:rPr lang="de-DE" altLang="en-US" sz="1600" dirty="0">
                  <a:solidFill>
                    <a:schemeClr val="bg1"/>
                  </a:solidFill>
                </a:rPr>
                <a:t> </a:t>
              </a:r>
              <a:r>
                <a:rPr lang="de-DE" altLang="en-US" sz="1600" dirty="0" err="1">
                  <a:solidFill>
                    <a:schemeClr val="bg1"/>
                  </a:solidFill>
                </a:rPr>
                <a:t>two</a:t>
              </a:r>
              <a:r>
                <a:rPr lang="de-DE" altLang="en-US" sz="1600" dirty="0">
                  <a:solidFill>
                    <a:schemeClr val="bg1"/>
                  </a:solidFill>
                </a:rPr>
                <a:t> CDTs.</a:t>
              </a:r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58CE4B3-87D8-26D4-9894-7E9D66661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49" y="5077488"/>
            <a:ext cx="922912" cy="5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F660-0BC4-0EDF-5A2C-35F4BA0EF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2021 MSCA-DN Call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CFD3-ADCA-F4B4-23F4-D2B76FC7D8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1333" y="1860848"/>
            <a:ext cx="4682465" cy="440535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897 proposals for standard doctoral networks</a:t>
            </a:r>
          </a:p>
          <a:p>
            <a:r>
              <a:rPr lang="en-GB" dirty="0"/>
              <a:t>In PHY: 83 proposals – only 10 networks were selected! Success rate was only 12 %.</a:t>
            </a:r>
          </a:p>
          <a:p>
            <a:r>
              <a:rPr lang="en-GB" dirty="0"/>
              <a:t>Complicated start…but we got there! (Brexit, visa issues,…)</a:t>
            </a:r>
          </a:p>
          <a:p>
            <a:endParaRPr lang="en-GB" dirty="0"/>
          </a:p>
          <a:p>
            <a:r>
              <a:rPr lang="en-GB" dirty="0"/>
              <a:t>With 3.2M€ EuPRAXIA-DN is one of the largest networks, training 12 Fellows.</a:t>
            </a:r>
          </a:p>
        </p:txBody>
      </p:sp>
      <p:pic>
        <p:nvPicPr>
          <p:cNvPr id="1026" name="Picture 2" descr="MSCA DN call 2021">
            <a:extLst>
              <a:ext uri="{FF2B5EF4-FFF2-40B4-BE49-F238E27FC236}">
                <a16:creationId xmlns:a16="http://schemas.microsoft.com/office/drawing/2014/main" id="{DC89BB6D-5737-784A-89D1-B193FC35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28" y="1860848"/>
            <a:ext cx="4196147" cy="419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11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31CDE-2425-6521-7097-7604A389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EuPRAXIA-DN?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4E7C0C-97DE-9F1E-494C-99F672A938A2}"/>
              </a:ext>
            </a:extLst>
          </p:cNvPr>
          <p:cNvSpPr txBox="1"/>
          <p:nvPr/>
        </p:nvSpPr>
        <p:spPr>
          <a:xfrm>
            <a:off x="881936" y="1802297"/>
            <a:ext cx="1032796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high-level Fellowships </a:t>
            </a: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 Fellows are funded by the EU, another two by the UKRI Guarantee Funds)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 and cross-sector plasma accelerator research and training program carried out between universities, research centres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Organizes a (large) number of international events for the wider community;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Recognized importance of plasma accelerator R&amp;D at European level!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40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B13646-9498-44F4-E621-732A4326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altLang="en-US" dirty="0"/>
              <a:t>Beneficiaries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81265-4F71-7974-C85D-AA25922ED6C5}"/>
              </a:ext>
            </a:extLst>
          </p:cNvPr>
          <p:cNvSpPr/>
          <p:nvPr/>
        </p:nvSpPr>
        <p:spPr>
          <a:xfrm>
            <a:off x="0" y="1716071"/>
            <a:ext cx="12192000" cy="4289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E524B5-94EA-B832-5C18-071620FC3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57" y="4316997"/>
            <a:ext cx="994631" cy="99463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05B8FEF-ED68-E4EA-E0DE-04452130A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35" y="2393749"/>
            <a:ext cx="1835001" cy="74857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4D73A05-D935-65D7-C0BB-B92C79D2C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88" y="2335968"/>
            <a:ext cx="1135778" cy="712745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0D540F-FABB-7697-D19D-0E5FA7AFA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45"/>
          <a:stretch/>
        </p:blipFill>
        <p:spPr>
          <a:xfrm>
            <a:off x="9992819" y="2282993"/>
            <a:ext cx="702396" cy="85933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6127311-AD14-8305-433B-EDFCCD6D5A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2916" r="10802" b="20706"/>
          <a:stretch/>
        </p:blipFill>
        <p:spPr>
          <a:xfrm>
            <a:off x="661611" y="4238464"/>
            <a:ext cx="1799670" cy="1073164"/>
          </a:xfrm>
          <a:prstGeom prst="rect">
            <a:avLst/>
          </a:prstGeom>
        </p:spPr>
      </p:pic>
      <p:pic>
        <p:nvPicPr>
          <p:cNvPr id="11" name="Picture 2" descr="Lund University - Wikipedia">
            <a:extLst>
              <a:ext uri="{FF2B5EF4-FFF2-40B4-BE49-F238E27FC236}">
                <a16:creationId xmlns:a16="http://schemas.microsoft.com/office/drawing/2014/main" id="{DB873177-C410-7F9C-F460-376AEDF6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46" y="4238464"/>
            <a:ext cx="994630" cy="119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University of Pécs - Wikipedia">
            <a:extLst>
              <a:ext uri="{FF2B5EF4-FFF2-40B4-BE49-F238E27FC236}">
                <a16:creationId xmlns:a16="http://schemas.microsoft.com/office/drawing/2014/main" id="{7DF72CB6-4894-4AC5-C7FF-D60171EB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27" y="4286568"/>
            <a:ext cx="976955" cy="97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IVIDEC Instrumentation - CVD Diamond Technology applications">
            <a:extLst>
              <a:ext uri="{FF2B5EF4-FFF2-40B4-BE49-F238E27FC236}">
                <a16:creationId xmlns:a16="http://schemas.microsoft.com/office/drawing/2014/main" id="{44C1D6A8-A4AC-8C57-9495-47019474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6" y="2501534"/>
            <a:ext cx="1932846" cy="56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DE2597B-1FA3-2714-8B2E-39C5F8807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208" y="4457700"/>
            <a:ext cx="2401319" cy="5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193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1226</Words>
  <Application>Microsoft Office PowerPoint</Application>
  <PresentationFormat>Widescreen</PresentationFormat>
  <Paragraphs>163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bit of history…</vt:lpstr>
      <vt:lpstr>The 2021 MSCA-DN Call</vt:lpstr>
      <vt:lpstr>What is EuPRAXIA-DN?</vt:lpstr>
      <vt:lpstr>Beneficiaries</vt:lpstr>
      <vt:lpstr>Partner Organizations</vt:lpstr>
      <vt:lpstr>Research</vt:lpstr>
      <vt:lpstr>Training &amp; Events</vt:lpstr>
      <vt:lpstr>Kick-off Meeting</vt:lpstr>
      <vt:lpstr>EuPRAXIA-DN Leaflet</vt:lpstr>
      <vt:lpstr>EuPRAXIA-DN Brochure</vt:lpstr>
      <vt:lpstr>Skills School</vt:lpstr>
      <vt:lpstr>Skills School</vt:lpstr>
      <vt:lpstr>MSCA Info Day 2023</vt:lpstr>
      <vt:lpstr>PowerPoint Presentation</vt:lpstr>
      <vt:lpstr>EuPRAXIA-DN Film</vt:lpstr>
      <vt:lpstr>PowerPoint Presentation</vt:lpstr>
      <vt:lpstr>EuPRAXIA-DN Newsletter</vt:lpstr>
      <vt:lpstr>Outreach</vt:lpstr>
      <vt:lpstr>Social Media</vt:lpstr>
      <vt:lpstr>Workshop overview</vt:lpstr>
      <vt:lpstr>Camp III – Overview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Welsch, Carsten</cp:lastModifiedBy>
  <cp:revision>126</cp:revision>
  <dcterms:created xsi:type="dcterms:W3CDTF">2018-02-09T13:41:45Z</dcterms:created>
  <dcterms:modified xsi:type="dcterms:W3CDTF">2025-10-03T18:54:07Z</dcterms:modified>
</cp:coreProperties>
</file>