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EE8B6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EE8B6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EE8B6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EE8B6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24875" y="6257925"/>
            <a:ext cx="390525" cy="39052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67801" y="630078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157162"/>
                </a:moveTo>
                <a:lnTo>
                  <a:pt x="8011" y="107484"/>
                </a:lnTo>
                <a:lnTo>
                  <a:pt x="30317" y="64341"/>
                </a:lnTo>
                <a:lnTo>
                  <a:pt x="64328" y="30321"/>
                </a:lnTo>
                <a:lnTo>
                  <a:pt x="107452" y="8011"/>
                </a:lnTo>
                <a:lnTo>
                  <a:pt x="157099" y="0"/>
                </a:lnTo>
                <a:lnTo>
                  <a:pt x="206759" y="8011"/>
                </a:lnTo>
                <a:lnTo>
                  <a:pt x="249914" y="30321"/>
                </a:lnTo>
                <a:lnTo>
                  <a:pt x="283962" y="64341"/>
                </a:lnTo>
                <a:lnTo>
                  <a:pt x="306300" y="107484"/>
                </a:lnTo>
                <a:lnTo>
                  <a:pt x="314325" y="157162"/>
                </a:lnTo>
                <a:lnTo>
                  <a:pt x="306300" y="206840"/>
                </a:lnTo>
                <a:lnTo>
                  <a:pt x="283962" y="249983"/>
                </a:lnTo>
                <a:lnTo>
                  <a:pt x="249914" y="284003"/>
                </a:lnTo>
                <a:lnTo>
                  <a:pt x="206759" y="306313"/>
                </a:lnTo>
                <a:lnTo>
                  <a:pt x="157099" y="314325"/>
                </a:lnTo>
                <a:lnTo>
                  <a:pt x="107452" y="306313"/>
                </a:lnTo>
                <a:lnTo>
                  <a:pt x="64328" y="284003"/>
                </a:lnTo>
                <a:lnTo>
                  <a:pt x="30317" y="249983"/>
                </a:lnTo>
                <a:lnTo>
                  <a:pt x="8011" y="206840"/>
                </a:lnTo>
                <a:lnTo>
                  <a:pt x="0" y="15716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0800" y="2108263"/>
            <a:ext cx="4137025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EE8B6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4" y="1415097"/>
            <a:ext cx="5237480" cy="2036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343025"/>
            <a:ext cx="7772400" cy="8572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85800" y="1485900"/>
            <a:ext cx="7772400" cy="3533775"/>
            <a:chOff x="685800" y="1485900"/>
            <a:chExt cx="7772400" cy="35337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286250"/>
              <a:ext cx="7772400" cy="762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485900"/>
              <a:ext cx="7772400" cy="353377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329551" y="4205351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0" y="366649"/>
                  </a:moveTo>
                  <a:lnTo>
                    <a:pt x="2855" y="320643"/>
                  </a:lnTo>
                  <a:lnTo>
                    <a:pt x="11193" y="276347"/>
                  </a:lnTo>
                  <a:lnTo>
                    <a:pt x="24671" y="234103"/>
                  </a:lnTo>
                  <a:lnTo>
                    <a:pt x="42944" y="194254"/>
                  </a:lnTo>
                  <a:lnTo>
                    <a:pt x="65672" y="157143"/>
                  </a:lnTo>
                  <a:lnTo>
                    <a:pt x="92509" y="123114"/>
                  </a:lnTo>
                  <a:lnTo>
                    <a:pt x="123114" y="92509"/>
                  </a:lnTo>
                  <a:lnTo>
                    <a:pt x="157143" y="65672"/>
                  </a:lnTo>
                  <a:lnTo>
                    <a:pt x="194254" y="42944"/>
                  </a:lnTo>
                  <a:lnTo>
                    <a:pt x="234103" y="24671"/>
                  </a:lnTo>
                  <a:lnTo>
                    <a:pt x="276347" y="11193"/>
                  </a:lnTo>
                  <a:lnTo>
                    <a:pt x="320643" y="2855"/>
                  </a:lnTo>
                  <a:lnTo>
                    <a:pt x="366649" y="0"/>
                  </a:lnTo>
                  <a:lnTo>
                    <a:pt x="412656" y="2855"/>
                  </a:lnTo>
                  <a:lnTo>
                    <a:pt x="456958" y="11193"/>
                  </a:lnTo>
                  <a:lnTo>
                    <a:pt x="499212" y="24671"/>
                  </a:lnTo>
                  <a:lnTo>
                    <a:pt x="539072" y="42944"/>
                  </a:lnTo>
                  <a:lnTo>
                    <a:pt x="576196" y="65672"/>
                  </a:lnTo>
                  <a:lnTo>
                    <a:pt x="610239" y="92509"/>
                  </a:lnTo>
                  <a:lnTo>
                    <a:pt x="640859" y="123114"/>
                  </a:lnTo>
                  <a:lnTo>
                    <a:pt x="667711" y="157143"/>
                  </a:lnTo>
                  <a:lnTo>
                    <a:pt x="690451" y="194254"/>
                  </a:lnTo>
                  <a:lnTo>
                    <a:pt x="708736" y="234103"/>
                  </a:lnTo>
                  <a:lnTo>
                    <a:pt x="722223" y="276347"/>
                  </a:lnTo>
                  <a:lnTo>
                    <a:pt x="730567" y="320643"/>
                  </a:lnTo>
                  <a:lnTo>
                    <a:pt x="733425" y="366649"/>
                  </a:lnTo>
                  <a:lnTo>
                    <a:pt x="730567" y="412656"/>
                  </a:lnTo>
                  <a:lnTo>
                    <a:pt x="722223" y="456958"/>
                  </a:lnTo>
                  <a:lnTo>
                    <a:pt x="708736" y="499212"/>
                  </a:lnTo>
                  <a:lnTo>
                    <a:pt x="690451" y="539072"/>
                  </a:lnTo>
                  <a:lnTo>
                    <a:pt x="667711" y="576196"/>
                  </a:lnTo>
                  <a:lnTo>
                    <a:pt x="640859" y="610239"/>
                  </a:lnTo>
                  <a:lnTo>
                    <a:pt x="610239" y="640859"/>
                  </a:lnTo>
                  <a:lnTo>
                    <a:pt x="576196" y="667711"/>
                  </a:lnTo>
                  <a:lnTo>
                    <a:pt x="539072" y="690451"/>
                  </a:lnTo>
                  <a:lnTo>
                    <a:pt x="499212" y="708736"/>
                  </a:lnTo>
                  <a:lnTo>
                    <a:pt x="456958" y="722223"/>
                  </a:lnTo>
                  <a:lnTo>
                    <a:pt x="412656" y="730567"/>
                  </a:lnTo>
                  <a:lnTo>
                    <a:pt x="366649" y="733425"/>
                  </a:lnTo>
                  <a:lnTo>
                    <a:pt x="320643" y="730567"/>
                  </a:lnTo>
                  <a:lnTo>
                    <a:pt x="276347" y="722223"/>
                  </a:lnTo>
                  <a:lnTo>
                    <a:pt x="234103" y="708736"/>
                  </a:lnTo>
                  <a:lnTo>
                    <a:pt x="194254" y="690451"/>
                  </a:lnTo>
                  <a:lnTo>
                    <a:pt x="157143" y="667711"/>
                  </a:lnTo>
                  <a:lnTo>
                    <a:pt x="123114" y="640859"/>
                  </a:lnTo>
                  <a:lnTo>
                    <a:pt x="92509" y="610239"/>
                  </a:lnTo>
                  <a:lnTo>
                    <a:pt x="65672" y="576196"/>
                  </a:lnTo>
                  <a:lnTo>
                    <a:pt x="42944" y="539072"/>
                  </a:lnTo>
                  <a:lnTo>
                    <a:pt x="24671" y="499212"/>
                  </a:lnTo>
                  <a:lnTo>
                    <a:pt x="11193" y="456958"/>
                  </a:lnTo>
                  <a:lnTo>
                    <a:pt x="2855" y="412656"/>
                  </a:lnTo>
                  <a:lnTo>
                    <a:pt x="0" y="36664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25"/>
              <a:t>DUNE</a:t>
            </a:r>
            <a:r>
              <a:rPr dirty="0" spc="395"/>
              <a:t> </a:t>
            </a:r>
            <a:r>
              <a:rPr dirty="0" spc="-1605"/>
              <a:t>A</a:t>
            </a:r>
            <a:r>
              <a:rPr dirty="0" spc="470"/>
              <a:t> </a:t>
            </a:r>
            <a:r>
              <a:rPr dirty="0" spc="-1550"/>
              <a:t>G</a:t>
            </a:r>
            <a:r>
              <a:rPr dirty="0" spc="-1670"/>
              <a:t>E</a:t>
            </a:r>
            <a:r>
              <a:rPr dirty="0" spc="-1540"/>
              <a:t>N</a:t>
            </a:r>
            <a:r>
              <a:rPr dirty="0" spc="-2030"/>
              <a:t>O</a:t>
            </a:r>
            <a:r>
              <a:rPr dirty="0" spc="-2050"/>
              <a:t>V</a:t>
            </a:r>
            <a:r>
              <a:rPr dirty="0" spc="-1580"/>
              <a:t>A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400050" y="190500"/>
            <a:ext cx="8743950" cy="1438275"/>
            <a:chOff x="400050" y="190500"/>
            <a:chExt cx="8743950" cy="143827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0" y="190500"/>
              <a:ext cx="2590800" cy="1438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050" y="200025"/>
              <a:ext cx="1295400" cy="135255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202939" y="3393821"/>
            <a:ext cx="265239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9B2C1F"/>
                </a:solidFill>
                <a:latin typeface="Rockwell"/>
                <a:cs typeface="Rockwell"/>
              </a:rPr>
              <a:t>Lea</a:t>
            </a:r>
            <a:r>
              <a:rPr dirty="0" sz="3600" spc="-10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3600" b="1">
                <a:solidFill>
                  <a:srgbClr val="9B2C1F"/>
                </a:solidFill>
                <a:latin typeface="Rockwell"/>
                <a:cs typeface="Rockwell"/>
              </a:rPr>
              <a:t>Di</a:t>
            </a:r>
            <a:r>
              <a:rPr dirty="0" sz="3600" spc="-5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3600" spc="-20" b="1">
                <a:solidFill>
                  <a:srgbClr val="9B2C1F"/>
                </a:solidFill>
                <a:latin typeface="Rockwell"/>
                <a:cs typeface="Rockwell"/>
              </a:rPr>
              <a:t>Noto</a:t>
            </a:r>
            <a:endParaRPr sz="3600">
              <a:latin typeface="Rockwell"/>
              <a:cs typeface="Rockwel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97200" y="4537964"/>
            <a:ext cx="305689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>
                <a:latin typeface="Rockwell"/>
                <a:cs typeface="Rockwell"/>
              </a:rPr>
              <a:t>Riunione</a:t>
            </a:r>
            <a:r>
              <a:rPr dirty="0" sz="2400" spc="-55">
                <a:latin typeface="Rockwell"/>
                <a:cs typeface="Rockwell"/>
              </a:rPr>
              <a:t> </a:t>
            </a:r>
            <a:r>
              <a:rPr dirty="0" sz="2400">
                <a:latin typeface="Rockwell"/>
                <a:cs typeface="Rockwell"/>
              </a:rPr>
              <a:t>giugno</a:t>
            </a:r>
            <a:r>
              <a:rPr dirty="0" sz="2400" spc="-55">
                <a:latin typeface="Rockwell"/>
                <a:cs typeface="Rockwell"/>
              </a:rPr>
              <a:t> </a:t>
            </a:r>
            <a:r>
              <a:rPr dirty="0" sz="2400" spc="-20">
                <a:latin typeface="Rockwell"/>
                <a:cs typeface="Rockwell"/>
              </a:rPr>
              <a:t>2025</a:t>
            </a:r>
            <a:endParaRPr sz="2400">
              <a:latin typeface="Rockwell"/>
              <a:cs typeface="Rockwel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1775" y="5943600"/>
            <a:ext cx="31813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737" y="281050"/>
            <a:ext cx="7467600" cy="590550"/>
          </a:xfrm>
          <a:prstGeom prst="rect"/>
          <a:ln w="12700">
            <a:solidFill>
              <a:srgbClr val="D24717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225"/>
              </a:spcBef>
              <a:tabLst>
                <a:tab pos="1597660" algn="l"/>
              </a:tabLst>
            </a:pPr>
            <a:r>
              <a:rPr dirty="0" sz="3200" spc="-10" b="1">
                <a:solidFill>
                  <a:srgbClr val="000000"/>
                </a:solidFill>
                <a:latin typeface="Rockwell"/>
                <a:cs typeface="Rockwell"/>
              </a:rPr>
              <a:t>DUNE:</a:t>
            </a:r>
            <a:r>
              <a:rPr dirty="0" sz="3200" b="1">
                <a:solidFill>
                  <a:srgbClr val="000000"/>
                </a:solidFill>
                <a:latin typeface="Rockwell"/>
                <a:cs typeface="Rockwell"/>
              </a:rPr>
              <a:t>	Attività</a:t>
            </a:r>
            <a:r>
              <a:rPr dirty="0" sz="3200" spc="-25" b="1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ckwell"/>
                <a:cs typeface="Rockwell"/>
              </a:rPr>
              <a:t>a</a:t>
            </a:r>
            <a:r>
              <a:rPr dirty="0" sz="3200" spc="-85" b="1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Rockwell"/>
                <a:cs typeface="Rockwell"/>
              </a:rPr>
              <a:t>GENOVA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5762" y="1299463"/>
            <a:ext cx="7977505" cy="47320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20" b="1">
                <a:latin typeface="Rockwell"/>
                <a:cs typeface="Rockwell"/>
              </a:rPr>
              <a:t>DUNE</a:t>
            </a:r>
            <a:endParaRPr sz="24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400">
              <a:latin typeface="Rockwell"/>
              <a:cs typeface="Rockwell"/>
            </a:endParaRPr>
          </a:p>
          <a:p>
            <a:pPr marL="354330" indent="-3416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330" algn="l"/>
              </a:tabLst>
            </a:pP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Costruzione</a:t>
            </a:r>
            <a:r>
              <a:rPr dirty="0" sz="2000" spc="-40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e</a:t>
            </a:r>
            <a:r>
              <a:rPr dirty="0" sz="2000" spc="-35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test</a:t>
            </a:r>
            <a:r>
              <a:rPr dirty="0" sz="2000" spc="5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dei</a:t>
            </a:r>
            <a:r>
              <a:rPr dirty="0" sz="2000" spc="-20">
                <a:latin typeface="Rockwell"/>
                <a:cs typeface="Rockwell"/>
              </a:rPr>
              <a:t> </a:t>
            </a: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prototipi</a:t>
            </a:r>
            <a:r>
              <a:rPr dirty="0" sz="2000" spc="-35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rivelatori</a:t>
            </a:r>
            <a:r>
              <a:rPr dirty="0" sz="2000" spc="1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GRAIN</a:t>
            </a:r>
            <a:r>
              <a:rPr dirty="0" sz="2000" spc="-3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in</a:t>
            </a:r>
            <a:r>
              <a:rPr dirty="0" sz="2000" spc="-35">
                <a:latin typeface="Rockwell"/>
                <a:cs typeface="Rockwell"/>
              </a:rPr>
              <a:t> </a:t>
            </a:r>
            <a:r>
              <a:rPr dirty="0" sz="2000" spc="-10">
                <a:latin typeface="Rockwell"/>
                <a:cs typeface="Rockwell"/>
              </a:rPr>
              <a:t>ARTIC</a:t>
            </a:r>
            <a:endParaRPr sz="20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B2C1F"/>
              </a:buClr>
              <a:buFont typeface="Rockwell"/>
              <a:buAutoNum type="arabicPeriod"/>
            </a:pPr>
            <a:endParaRPr sz="2000">
              <a:latin typeface="Rockwell"/>
              <a:cs typeface="Rockwell"/>
            </a:endParaRPr>
          </a:p>
          <a:p>
            <a:pPr marL="469900">
              <a:lnSpc>
                <a:spcPct val="100000"/>
              </a:lnSpc>
            </a:pPr>
            <a:r>
              <a:rPr dirty="0" sz="2000">
                <a:latin typeface="Wingdings"/>
                <a:cs typeface="Wingdings"/>
              </a:rPr>
              <a:t>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>
                <a:latin typeface="Rockwell"/>
                <a:cs typeface="Rockwell"/>
              </a:rPr>
              <a:t>Completamento</a:t>
            </a:r>
            <a:r>
              <a:rPr dirty="0" sz="2000" spc="-55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e</a:t>
            </a:r>
            <a:r>
              <a:rPr dirty="0" sz="2000" spc="-6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installazione</a:t>
            </a:r>
            <a:r>
              <a:rPr dirty="0" sz="2000" spc="-6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sistema</a:t>
            </a:r>
            <a:r>
              <a:rPr dirty="0" sz="2000" spc="-5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di</a:t>
            </a:r>
            <a:r>
              <a:rPr dirty="0" sz="2000" spc="-25">
                <a:latin typeface="Rockwell"/>
                <a:cs typeface="Rockwell"/>
              </a:rPr>
              <a:t> </a:t>
            </a:r>
            <a:r>
              <a:rPr dirty="0" sz="2000" spc="-10">
                <a:latin typeface="Rockwell"/>
                <a:cs typeface="Rockwell"/>
              </a:rPr>
              <a:t>ricircolo</a:t>
            </a:r>
            <a:endParaRPr sz="2000">
              <a:latin typeface="Rockwell"/>
              <a:cs typeface="Rockwel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Wingdings"/>
                <a:cs typeface="Wingdings"/>
              </a:rPr>
              <a:t>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>
                <a:latin typeface="Rockwell"/>
                <a:cs typeface="Rockwell"/>
              </a:rPr>
              <a:t>Costruzione</a:t>
            </a:r>
            <a:r>
              <a:rPr dirty="0" sz="2000" spc="-70">
                <a:latin typeface="Rockwell"/>
                <a:cs typeface="Rockwell"/>
              </a:rPr>
              <a:t> </a:t>
            </a:r>
            <a:r>
              <a:rPr dirty="0" sz="2000" spc="-10">
                <a:latin typeface="Rockwell"/>
                <a:cs typeface="Rockwell"/>
              </a:rPr>
              <a:t>prototipi</a:t>
            </a:r>
            <a:endParaRPr sz="2000">
              <a:latin typeface="Rockwell"/>
              <a:cs typeface="Rockwel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Wingdings"/>
                <a:cs typeface="Wingdings"/>
              </a:rPr>
              <a:t></a:t>
            </a:r>
            <a:r>
              <a:rPr dirty="0" sz="2000" spc="100">
                <a:latin typeface="Times New Roman"/>
                <a:cs typeface="Times New Roman"/>
              </a:rPr>
              <a:t> </a:t>
            </a:r>
            <a:r>
              <a:rPr dirty="0" sz="2000">
                <a:latin typeface="Rockwell"/>
                <a:cs typeface="Rockwell"/>
              </a:rPr>
              <a:t>Consumo</a:t>
            </a:r>
            <a:r>
              <a:rPr dirty="0" sz="2000" spc="-9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Argon</a:t>
            </a:r>
            <a:r>
              <a:rPr dirty="0" sz="2000" spc="-85">
                <a:latin typeface="Rockwell"/>
                <a:cs typeface="Rockwell"/>
              </a:rPr>
              <a:t> </a:t>
            </a:r>
            <a:r>
              <a:rPr dirty="0" sz="2000" spc="-10">
                <a:latin typeface="Rockwell"/>
                <a:cs typeface="Rockwell"/>
              </a:rPr>
              <a:t>liquido</a:t>
            </a:r>
            <a:endParaRPr sz="20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Rockwell"/>
              <a:cs typeface="Rockwell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Progettazione</a:t>
            </a:r>
            <a:r>
              <a:rPr dirty="0" sz="2000" spc="-45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ASIC</a:t>
            </a:r>
            <a:r>
              <a:rPr dirty="0" sz="2000" spc="-15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e</a:t>
            </a:r>
            <a:r>
              <a:rPr dirty="0" sz="2000" spc="-50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readout</a:t>
            </a:r>
            <a:r>
              <a:rPr dirty="0" sz="2000" spc="-25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per</a:t>
            </a:r>
            <a:r>
              <a:rPr dirty="0" sz="2000" spc="-25">
                <a:latin typeface="Rockwell"/>
                <a:cs typeface="Rockwell"/>
              </a:rPr>
              <a:t> </a:t>
            </a:r>
            <a:r>
              <a:rPr dirty="0" sz="2000" spc="-10">
                <a:latin typeface="Rockwell"/>
                <a:cs typeface="Rockwell"/>
              </a:rPr>
              <a:t>GRAIN</a:t>
            </a:r>
            <a:endParaRPr sz="2000">
              <a:latin typeface="Rockwell"/>
              <a:cs typeface="Rockwell"/>
            </a:endParaRPr>
          </a:p>
          <a:p>
            <a:pPr>
              <a:lnSpc>
                <a:spcPct val="100000"/>
              </a:lnSpc>
            </a:pPr>
            <a:endParaRPr sz="20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000">
              <a:latin typeface="Rockwell"/>
              <a:cs typeface="Rockwell"/>
            </a:endParaRPr>
          </a:p>
          <a:p>
            <a:pPr marL="330835" marR="5080" indent="-318770">
              <a:lnSpc>
                <a:spcPct val="100000"/>
              </a:lnSpc>
              <a:buClr>
                <a:srgbClr val="000000"/>
              </a:buClr>
              <a:buFont typeface="Rockwell"/>
              <a:buAutoNum type="arabicPeriod" startAt="4"/>
              <a:tabLst>
                <a:tab pos="469900" algn="l"/>
              </a:tabLst>
            </a:pP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Simulazioni</a:t>
            </a:r>
            <a:r>
              <a:rPr dirty="0" sz="2000" spc="10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e</a:t>
            </a:r>
            <a:r>
              <a:rPr dirty="0" sz="2000" spc="-3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ricostruzione</a:t>
            </a:r>
            <a:r>
              <a:rPr dirty="0" sz="2000" spc="-2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degli</a:t>
            </a:r>
            <a:r>
              <a:rPr dirty="0" sz="2000" spc="-55">
                <a:latin typeface="Rockwell"/>
                <a:cs typeface="Rockwell"/>
              </a:rPr>
              <a:t> </a:t>
            </a:r>
            <a:r>
              <a:rPr dirty="0" sz="2000" spc="-10">
                <a:latin typeface="Rockwell"/>
                <a:cs typeface="Rockwell"/>
              </a:rPr>
              <a:t>eventi</a:t>
            </a:r>
            <a:r>
              <a:rPr dirty="0" sz="2000" spc="-35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in</a:t>
            </a:r>
            <a:r>
              <a:rPr dirty="0" sz="2000" spc="-35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GRAIN</a:t>
            </a:r>
            <a:r>
              <a:rPr dirty="0" sz="2000" spc="-3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(LAr</a:t>
            </a:r>
            <a:r>
              <a:rPr dirty="0" sz="2000" spc="-60">
                <a:latin typeface="Rockwell"/>
                <a:cs typeface="Rockwell"/>
              </a:rPr>
              <a:t> </a:t>
            </a:r>
            <a:r>
              <a:rPr dirty="0" sz="2000" spc="-10">
                <a:latin typeface="Rockwell"/>
                <a:cs typeface="Rockwell"/>
              </a:rPr>
              <a:t>detector) </a:t>
            </a:r>
            <a:r>
              <a:rPr dirty="0" sz="2000" spc="-10">
                <a:latin typeface="Rockwell"/>
                <a:cs typeface="Rockwell"/>
              </a:rPr>
              <a:t>	</a:t>
            </a:r>
            <a:r>
              <a:rPr dirty="0" sz="2000">
                <a:latin typeface="Rockwell"/>
                <a:cs typeface="Rockwell"/>
              </a:rPr>
              <a:t>e</a:t>
            </a:r>
            <a:r>
              <a:rPr dirty="0" sz="2000" spc="-5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in </a:t>
            </a:r>
            <a:r>
              <a:rPr dirty="0" sz="2000" spc="-20">
                <a:latin typeface="Rockwell"/>
                <a:cs typeface="Rockwell"/>
              </a:rPr>
              <a:t>SAND</a:t>
            </a:r>
            <a:endParaRPr sz="20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Rockwell"/>
              <a:buAutoNum type="arabicPeriod" startAt="4"/>
            </a:pPr>
            <a:endParaRPr sz="2000">
              <a:latin typeface="Rockwell"/>
              <a:cs typeface="Rockwell"/>
            </a:endParaRPr>
          </a:p>
          <a:p>
            <a:pPr marL="469900" indent="-457200">
              <a:lnSpc>
                <a:spcPct val="100000"/>
              </a:lnSpc>
              <a:buAutoNum type="arabicPeriod" startAt="4"/>
              <a:tabLst>
                <a:tab pos="469900" algn="l"/>
              </a:tabLst>
            </a:pPr>
            <a:r>
              <a:rPr dirty="0" sz="2000">
                <a:latin typeface="Rockwell"/>
                <a:cs typeface="Rockwell"/>
              </a:rPr>
              <a:t>Attività</a:t>
            </a:r>
            <a:r>
              <a:rPr dirty="0" sz="2000" spc="-6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in</a:t>
            </a:r>
            <a:r>
              <a:rPr dirty="0" sz="2000" spc="-160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WG</a:t>
            </a:r>
            <a:r>
              <a:rPr dirty="0" sz="2000" spc="-95">
                <a:latin typeface="Rockwell"/>
                <a:cs typeface="Rockwell"/>
              </a:rPr>
              <a:t> </a:t>
            </a:r>
            <a:r>
              <a:rPr dirty="0" sz="2000" spc="-10" b="1">
                <a:solidFill>
                  <a:srgbClr val="9B2C1F"/>
                </a:solidFill>
                <a:latin typeface="Rockwell"/>
                <a:cs typeface="Rockwell"/>
              </a:rPr>
              <a:t>DAQ</a:t>
            </a:r>
            <a:r>
              <a:rPr dirty="0" sz="2000" spc="-15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 b="1">
                <a:solidFill>
                  <a:srgbClr val="9B2C1F"/>
                </a:solidFill>
                <a:latin typeface="Rockwell"/>
                <a:cs typeface="Rockwell"/>
              </a:rPr>
              <a:t>e</a:t>
            </a:r>
            <a:r>
              <a:rPr dirty="0" sz="2000" spc="-50" b="1">
                <a:solidFill>
                  <a:srgbClr val="9B2C1F"/>
                </a:solidFill>
                <a:latin typeface="Rockwell"/>
                <a:cs typeface="Rockwell"/>
              </a:rPr>
              <a:t> </a:t>
            </a:r>
            <a:r>
              <a:rPr dirty="0" sz="2000" spc="-10" b="1">
                <a:solidFill>
                  <a:srgbClr val="9B2C1F"/>
                </a:solidFill>
                <a:latin typeface="Rockwell"/>
                <a:cs typeface="Rockwell"/>
              </a:rPr>
              <a:t>SlowControl</a:t>
            </a:r>
            <a:endParaRPr sz="20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737" y="281050"/>
            <a:ext cx="8115300" cy="590550"/>
          </a:xfrm>
          <a:prstGeom prst="rect"/>
          <a:ln w="12700">
            <a:solidFill>
              <a:srgbClr val="D24717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225"/>
              </a:spcBef>
            </a:pPr>
            <a:r>
              <a:rPr dirty="0" sz="3200" spc="-45" b="1">
                <a:solidFill>
                  <a:srgbClr val="000000"/>
                </a:solidFill>
                <a:latin typeface="Rockwell"/>
                <a:cs typeface="Rockwell"/>
              </a:rPr>
              <a:t>Test</a:t>
            </a:r>
            <a:r>
              <a:rPr dirty="0" sz="3200" spc="-75" b="1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ckwell"/>
                <a:cs typeface="Rockwell"/>
              </a:rPr>
              <a:t>con</a:t>
            </a:r>
            <a:r>
              <a:rPr dirty="0" sz="3200" spc="-80" b="1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ckwell"/>
                <a:cs typeface="Rockwell"/>
              </a:rPr>
              <a:t>i</a:t>
            </a:r>
            <a:r>
              <a:rPr dirty="0" sz="3200" spc="-30" b="1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ckwell"/>
                <a:cs typeface="Rockwell"/>
              </a:rPr>
              <a:t>sensori</a:t>
            </a:r>
            <a:r>
              <a:rPr dirty="0" sz="3200" spc="-30" b="1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ckwell"/>
                <a:cs typeface="Rockwell"/>
              </a:rPr>
              <a:t>ottici</a:t>
            </a:r>
            <a:r>
              <a:rPr dirty="0" sz="3200" spc="-35" b="1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ckwell"/>
                <a:cs typeface="Rockwell"/>
              </a:rPr>
              <a:t>basati</a:t>
            </a:r>
            <a:r>
              <a:rPr dirty="0" sz="3200" spc="-30" b="1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ockwell"/>
                <a:cs typeface="Rockwell"/>
              </a:rPr>
              <a:t>su</a:t>
            </a:r>
            <a:r>
              <a:rPr dirty="0" sz="3200" spc="-10" b="1">
                <a:solidFill>
                  <a:srgbClr val="000000"/>
                </a:solidFill>
                <a:latin typeface="Rockwell"/>
                <a:cs typeface="Rockwell"/>
              </a:rPr>
              <a:t> lenti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 marR="161925">
              <a:lnSpc>
                <a:spcPts val="1950"/>
              </a:lnSpc>
              <a:spcBef>
                <a:spcPts val="340"/>
              </a:spcBef>
            </a:pPr>
            <a:r>
              <a:rPr dirty="0"/>
              <a:t>Per</a:t>
            </a:r>
            <a:r>
              <a:rPr dirty="0" spc="-60"/>
              <a:t> </a:t>
            </a:r>
            <a:r>
              <a:rPr dirty="0" spc="-10"/>
              <a:t>l’ottimizzazione</a:t>
            </a:r>
            <a:r>
              <a:rPr dirty="0" spc="-45"/>
              <a:t> </a:t>
            </a:r>
            <a:r>
              <a:rPr dirty="0"/>
              <a:t>del</a:t>
            </a:r>
            <a:r>
              <a:rPr dirty="0" spc="-60"/>
              <a:t> </a:t>
            </a:r>
            <a:r>
              <a:rPr dirty="0"/>
              <a:t>sensore</a:t>
            </a:r>
            <a:r>
              <a:rPr dirty="0" spc="-45"/>
              <a:t> </a:t>
            </a:r>
            <a:r>
              <a:rPr dirty="0"/>
              <a:t>sono</a:t>
            </a:r>
            <a:r>
              <a:rPr dirty="0" spc="-40"/>
              <a:t> </a:t>
            </a:r>
            <a:r>
              <a:rPr dirty="0"/>
              <a:t>necessari</a:t>
            </a:r>
            <a:r>
              <a:rPr dirty="0" spc="-60"/>
              <a:t> </a:t>
            </a:r>
            <a:r>
              <a:rPr dirty="0" spc="-50"/>
              <a:t>i </a:t>
            </a:r>
            <a:r>
              <a:rPr dirty="0"/>
              <a:t>test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ARTIC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 spc="-10"/>
              <a:t>Genova</a:t>
            </a:r>
            <a:r>
              <a:rPr dirty="0" spc="-20"/>
              <a:t> </a:t>
            </a:r>
            <a:r>
              <a:rPr dirty="0"/>
              <a:t>con</a:t>
            </a:r>
            <a:r>
              <a:rPr dirty="0" spc="-15"/>
              <a:t> </a:t>
            </a:r>
            <a:r>
              <a:rPr dirty="0" spc="-10"/>
              <a:t>l’elettronica</a:t>
            </a:r>
            <a:r>
              <a:rPr dirty="0" spc="-20"/>
              <a:t> </a:t>
            </a:r>
            <a:r>
              <a:rPr dirty="0" spc="-10"/>
              <a:t>ALCOR (16x16):</a:t>
            </a:r>
          </a:p>
          <a:p>
            <a:pPr marL="195580" indent="-182880">
              <a:lnSpc>
                <a:spcPct val="100000"/>
              </a:lnSpc>
              <a:spcBef>
                <a:spcPts val="1720"/>
              </a:spcBef>
              <a:buClr>
                <a:srgbClr val="9E3611"/>
              </a:buClr>
              <a:buFont typeface="Arial"/>
              <a:buChar char="•"/>
              <a:tabLst>
                <a:tab pos="195580" algn="l"/>
              </a:tabLst>
            </a:pPr>
            <a:r>
              <a:rPr dirty="0"/>
              <a:t>Test</a:t>
            </a:r>
            <a:r>
              <a:rPr dirty="0" spc="-5"/>
              <a:t> </a:t>
            </a:r>
            <a:r>
              <a:rPr dirty="0"/>
              <a:t>con</a:t>
            </a:r>
            <a:r>
              <a:rPr dirty="0" spc="-35"/>
              <a:t> </a:t>
            </a:r>
            <a:r>
              <a:rPr dirty="0" spc="-10"/>
              <a:t>sorgente</a:t>
            </a:r>
            <a:r>
              <a:rPr dirty="0" spc="-40"/>
              <a:t> </a:t>
            </a:r>
            <a:r>
              <a:rPr dirty="0"/>
              <a:t>di</a:t>
            </a:r>
            <a:r>
              <a:rPr dirty="0" spc="-50"/>
              <a:t> </a:t>
            </a:r>
            <a:r>
              <a:rPr dirty="0"/>
              <a:t>luce</a:t>
            </a:r>
            <a:r>
              <a:rPr dirty="0" spc="-35"/>
              <a:t> </a:t>
            </a:r>
            <a:r>
              <a:rPr dirty="0"/>
              <a:t>artificiale</a:t>
            </a:r>
            <a:r>
              <a:rPr dirty="0" spc="-45"/>
              <a:t> </a:t>
            </a:r>
            <a:r>
              <a:rPr dirty="0" spc="-10">
                <a:solidFill>
                  <a:srgbClr val="FF0000"/>
                </a:solidFill>
              </a:rPr>
              <a:t>INIZIATI</a:t>
            </a:r>
          </a:p>
          <a:p>
            <a:pPr marL="195580" marR="5080" indent="-183515">
              <a:lnSpc>
                <a:spcPts val="1950"/>
              </a:lnSpc>
              <a:spcBef>
                <a:spcPts val="1985"/>
              </a:spcBef>
              <a:buClr>
                <a:srgbClr val="9E3611"/>
              </a:buClr>
              <a:buFont typeface="Arial"/>
              <a:buChar char="•"/>
              <a:tabLst>
                <a:tab pos="195580" algn="l"/>
              </a:tabLst>
            </a:pPr>
            <a:r>
              <a:rPr dirty="0"/>
              <a:t>Test</a:t>
            </a:r>
            <a:r>
              <a:rPr dirty="0" spc="-20"/>
              <a:t> </a:t>
            </a:r>
            <a:r>
              <a:rPr dirty="0"/>
              <a:t>con</a:t>
            </a:r>
            <a:r>
              <a:rPr dirty="0" spc="-35"/>
              <a:t> </a:t>
            </a:r>
            <a:r>
              <a:rPr dirty="0"/>
              <a:t>i</a:t>
            </a:r>
            <a:r>
              <a:rPr dirty="0" spc="-45"/>
              <a:t> </a:t>
            </a:r>
            <a:r>
              <a:rPr dirty="0"/>
              <a:t>cosmici</a:t>
            </a:r>
            <a:r>
              <a:rPr dirty="0" spc="-45"/>
              <a:t> </a:t>
            </a:r>
            <a:r>
              <a:rPr dirty="0"/>
              <a:t>(MUON</a:t>
            </a:r>
            <a:r>
              <a:rPr dirty="0" spc="-110"/>
              <a:t> </a:t>
            </a:r>
            <a:r>
              <a:rPr dirty="0" spc="-10"/>
              <a:t>TAGGER</a:t>
            </a:r>
            <a:r>
              <a:rPr dirty="0" spc="-85"/>
              <a:t> </a:t>
            </a:r>
            <a:r>
              <a:rPr dirty="0"/>
              <a:t>costruito</a:t>
            </a:r>
            <a:r>
              <a:rPr dirty="0" spc="-30"/>
              <a:t> </a:t>
            </a:r>
            <a:r>
              <a:rPr dirty="0" spc="-25"/>
              <a:t>dal </a:t>
            </a:r>
            <a:r>
              <a:rPr dirty="0"/>
              <a:t>gruppo di</a:t>
            </a:r>
            <a:r>
              <a:rPr dirty="0" spc="-5"/>
              <a:t> </a:t>
            </a:r>
            <a:r>
              <a:rPr dirty="0" spc="-10"/>
              <a:t>Lecce)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373" y="3237483"/>
            <a:ext cx="3039617" cy="349944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855976" y="4882451"/>
            <a:ext cx="8572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Lens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cameras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37915" y="5769609"/>
            <a:ext cx="1643380" cy="10496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25" b="1">
                <a:latin typeface="Calibri"/>
                <a:cs typeface="Calibri"/>
              </a:rPr>
              <a:t>1.3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dirty="0" sz="1550" spc="-50" b="1">
                <a:latin typeface="Calibri"/>
                <a:cs typeface="Calibri"/>
              </a:rPr>
              <a:t>m</a:t>
            </a:r>
            <a:endParaRPr sz="1550">
              <a:latin typeface="Calibri"/>
              <a:cs typeface="Calibri"/>
            </a:endParaRPr>
          </a:p>
          <a:p>
            <a:pPr algn="ctr" marL="490855">
              <a:lnSpc>
                <a:spcPts val="1400"/>
              </a:lnSpc>
            </a:pPr>
            <a:r>
              <a:rPr dirty="0" sz="1200">
                <a:latin typeface="Calibri"/>
                <a:cs typeface="Calibri"/>
              </a:rPr>
              <a:t>Movable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  <a:p>
            <a:pPr algn="ctr" marL="495300">
              <a:lnSpc>
                <a:spcPts val="1425"/>
              </a:lnSpc>
            </a:pP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light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source</a:t>
            </a:r>
            <a:endParaRPr sz="1200">
              <a:latin typeface="Calibri"/>
              <a:cs typeface="Calibri"/>
            </a:endParaRPr>
          </a:p>
          <a:p>
            <a:pPr algn="ctr" marL="498475">
              <a:lnSpc>
                <a:spcPts val="1435"/>
              </a:lnSpc>
            </a:pPr>
            <a:r>
              <a:rPr dirty="0" sz="1200">
                <a:latin typeface="Calibri"/>
                <a:cs typeface="Calibri"/>
              </a:rPr>
              <a:t>along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rail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4891" y="5127116"/>
            <a:ext cx="71754" cy="128015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795016" y="5132578"/>
            <a:ext cx="1566545" cy="843280"/>
            <a:chOff x="2795016" y="5132578"/>
            <a:chExt cx="1566545" cy="843280"/>
          </a:xfrm>
        </p:grpSpPr>
        <p:sp>
          <p:nvSpPr>
            <p:cNvPr id="9" name="object 9" descr=""/>
            <p:cNvSpPr/>
            <p:nvPr/>
          </p:nvSpPr>
          <p:spPr>
            <a:xfrm>
              <a:off x="2795016" y="5132578"/>
              <a:ext cx="1436370" cy="648335"/>
            </a:xfrm>
            <a:custGeom>
              <a:avLst/>
              <a:gdLst/>
              <a:ahLst/>
              <a:cxnLst/>
              <a:rect l="l" t="t" r="r" b="b"/>
              <a:pathLst>
                <a:path w="1436370" h="648335">
                  <a:moveTo>
                    <a:pt x="247015" y="8255"/>
                  </a:moveTo>
                  <a:lnTo>
                    <a:pt x="235077" y="4064"/>
                  </a:lnTo>
                  <a:lnTo>
                    <a:pt x="29933" y="574179"/>
                  </a:lnTo>
                  <a:lnTo>
                    <a:pt x="0" y="563410"/>
                  </a:lnTo>
                  <a:lnTo>
                    <a:pt x="10160" y="648004"/>
                  </a:lnTo>
                  <a:lnTo>
                    <a:pt x="70485" y="590410"/>
                  </a:lnTo>
                  <a:lnTo>
                    <a:pt x="71755" y="589203"/>
                  </a:lnTo>
                  <a:lnTo>
                    <a:pt x="41884" y="578472"/>
                  </a:lnTo>
                  <a:lnTo>
                    <a:pt x="247015" y="8255"/>
                  </a:lnTo>
                  <a:close/>
                </a:path>
                <a:path w="1436370" h="648335">
                  <a:moveTo>
                    <a:pt x="1436370" y="260985"/>
                  </a:moveTo>
                  <a:lnTo>
                    <a:pt x="1426083" y="252349"/>
                  </a:lnTo>
                  <a:lnTo>
                    <a:pt x="1371219" y="206248"/>
                  </a:lnTo>
                  <a:lnTo>
                    <a:pt x="1363814" y="237083"/>
                  </a:lnTo>
                  <a:lnTo>
                    <a:pt x="373507" y="0"/>
                  </a:lnTo>
                  <a:lnTo>
                    <a:pt x="370586" y="12319"/>
                  </a:lnTo>
                  <a:lnTo>
                    <a:pt x="1360843" y="249415"/>
                  </a:lnTo>
                  <a:lnTo>
                    <a:pt x="1353439" y="280289"/>
                  </a:lnTo>
                  <a:lnTo>
                    <a:pt x="1436370" y="2609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957576" y="5531231"/>
              <a:ext cx="1403985" cy="444500"/>
            </a:xfrm>
            <a:custGeom>
              <a:avLst/>
              <a:gdLst/>
              <a:ahLst/>
              <a:cxnLst/>
              <a:rect l="l" t="t" r="r" b="b"/>
              <a:pathLst>
                <a:path w="1403985" h="444500">
                  <a:moveTo>
                    <a:pt x="70231" y="362216"/>
                  </a:moveTo>
                  <a:lnTo>
                    <a:pt x="0" y="427405"/>
                  </a:lnTo>
                  <a:lnTo>
                    <a:pt x="94234" y="444500"/>
                  </a:lnTo>
                  <a:lnTo>
                    <a:pt x="87402" y="421081"/>
                  </a:lnTo>
                  <a:lnTo>
                    <a:pt x="72517" y="421081"/>
                  </a:lnTo>
                  <a:lnTo>
                    <a:pt x="64516" y="393649"/>
                  </a:lnTo>
                  <a:lnTo>
                    <a:pt x="78230" y="389640"/>
                  </a:lnTo>
                  <a:lnTo>
                    <a:pt x="70231" y="362216"/>
                  </a:lnTo>
                  <a:close/>
                </a:path>
                <a:path w="1403985" h="444500">
                  <a:moveTo>
                    <a:pt x="78230" y="389640"/>
                  </a:moveTo>
                  <a:lnTo>
                    <a:pt x="64516" y="393649"/>
                  </a:lnTo>
                  <a:lnTo>
                    <a:pt x="72517" y="421081"/>
                  </a:lnTo>
                  <a:lnTo>
                    <a:pt x="86232" y="417071"/>
                  </a:lnTo>
                  <a:lnTo>
                    <a:pt x="78230" y="389640"/>
                  </a:lnTo>
                  <a:close/>
                </a:path>
                <a:path w="1403985" h="444500">
                  <a:moveTo>
                    <a:pt x="86232" y="417071"/>
                  </a:moveTo>
                  <a:lnTo>
                    <a:pt x="72517" y="421081"/>
                  </a:lnTo>
                  <a:lnTo>
                    <a:pt x="87402" y="421081"/>
                  </a:lnTo>
                  <a:lnTo>
                    <a:pt x="86232" y="417071"/>
                  </a:lnTo>
                  <a:close/>
                </a:path>
                <a:path w="1403985" h="444500">
                  <a:moveTo>
                    <a:pt x="1317485" y="27381"/>
                  </a:moveTo>
                  <a:lnTo>
                    <a:pt x="78230" y="389640"/>
                  </a:lnTo>
                  <a:lnTo>
                    <a:pt x="86232" y="417071"/>
                  </a:lnTo>
                  <a:lnTo>
                    <a:pt x="1325488" y="54812"/>
                  </a:lnTo>
                  <a:lnTo>
                    <a:pt x="1317485" y="27381"/>
                  </a:lnTo>
                  <a:close/>
                </a:path>
                <a:path w="1403985" h="444500">
                  <a:moveTo>
                    <a:pt x="1397020" y="23368"/>
                  </a:moveTo>
                  <a:lnTo>
                    <a:pt x="1331214" y="23368"/>
                  </a:lnTo>
                  <a:lnTo>
                    <a:pt x="1339214" y="50800"/>
                  </a:lnTo>
                  <a:lnTo>
                    <a:pt x="1325488" y="54812"/>
                  </a:lnTo>
                  <a:lnTo>
                    <a:pt x="1333500" y="82270"/>
                  </a:lnTo>
                  <a:lnTo>
                    <a:pt x="1397020" y="23368"/>
                  </a:lnTo>
                  <a:close/>
                </a:path>
                <a:path w="1403985" h="444500">
                  <a:moveTo>
                    <a:pt x="1331214" y="23368"/>
                  </a:moveTo>
                  <a:lnTo>
                    <a:pt x="1317485" y="27381"/>
                  </a:lnTo>
                  <a:lnTo>
                    <a:pt x="1325488" y="54812"/>
                  </a:lnTo>
                  <a:lnTo>
                    <a:pt x="1339214" y="50800"/>
                  </a:lnTo>
                  <a:lnTo>
                    <a:pt x="1331214" y="23368"/>
                  </a:lnTo>
                  <a:close/>
                </a:path>
                <a:path w="1403985" h="444500">
                  <a:moveTo>
                    <a:pt x="1309497" y="0"/>
                  </a:moveTo>
                  <a:lnTo>
                    <a:pt x="1317485" y="27381"/>
                  </a:lnTo>
                  <a:lnTo>
                    <a:pt x="1331214" y="23368"/>
                  </a:lnTo>
                  <a:lnTo>
                    <a:pt x="1397020" y="23368"/>
                  </a:lnTo>
                  <a:lnTo>
                    <a:pt x="1403731" y="17145"/>
                  </a:lnTo>
                  <a:lnTo>
                    <a:pt x="13094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9275" y="1600200"/>
            <a:ext cx="3305175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177" y="239013"/>
            <a:ext cx="3042615" cy="405510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95922" y="1567183"/>
          <a:ext cx="8112125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2190"/>
                <a:gridCol w="923925"/>
                <a:gridCol w="1019809"/>
              </a:tblGrid>
              <a:tr h="365760">
                <a:tc>
                  <a:txBody>
                    <a:bodyPr/>
                    <a:lstStyle/>
                    <a:p>
                      <a:pPr marL="214629" indent="-182880">
                        <a:lnSpc>
                          <a:spcPts val="2320"/>
                        </a:lnSpc>
                        <a:buClr>
                          <a:srgbClr val="9E3611"/>
                        </a:buClr>
                        <a:buSzPct val="85000"/>
                        <a:buFont typeface="Wingdings"/>
                        <a:buChar char=""/>
                        <a:tabLst>
                          <a:tab pos="214629" algn="l"/>
                        </a:tabLst>
                      </a:pPr>
                      <a:r>
                        <a:rPr dirty="0" sz="2000" spc="-20">
                          <a:latin typeface="Rockwell"/>
                          <a:cs typeface="Rockwell"/>
                        </a:rPr>
                        <a:t>Nuovo</a:t>
                      </a:r>
                      <a:r>
                        <a:rPr dirty="0" sz="2000" spc="-5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set</a:t>
                      </a:r>
                      <a:r>
                        <a:rPr dirty="0" sz="2000" spc="-2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di</a:t>
                      </a:r>
                      <a:r>
                        <a:rPr dirty="0" sz="2000" spc="-7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 spc="-10">
                          <a:latin typeface="Rockwell"/>
                          <a:cs typeface="Rockwell"/>
                        </a:rPr>
                        <a:t>lenti: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320"/>
                        </a:lnSpc>
                      </a:pPr>
                      <a:r>
                        <a:rPr dirty="0" sz="2000">
                          <a:latin typeface="Rockwell"/>
                          <a:cs typeface="Rockwell"/>
                        </a:rPr>
                        <a:t>6</a:t>
                      </a:r>
                      <a:r>
                        <a:rPr dirty="0" sz="2000" spc="-2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 spc="-50">
                          <a:latin typeface="Rockwell"/>
                          <a:cs typeface="Rockwell"/>
                        </a:rPr>
                        <a:t>k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05485">
                <a:tc>
                  <a:txBody>
                    <a:bodyPr/>
                    <a:lstStyle/>
                    <a:p>
                      <a:pPr marL="214629" indent="-182880">
                        <a:lnSpc>
                          <a:spcPct val="100000"/>
                        </a:lnSpc>
                        <a:spcBef>
                          <a:spcPts val="415"/>
                        </a:spcBef>
                        <a:buClr>
                          <a:srgbClr val="9E3611"/>
                        </a:buClr>
                        <a:buSzPct val="85000"/>
                        <a:buFont typeface="Wingdings"/>
                        <a:buChar char=""/>
                        <a:tabLst>
                          <a:tab pos="214629" algn="l"/>
                        </a:tabLst>
                      </a:pPr>
                      <a:r>
                        <a:rPr dirty="0" sz="2000">
                          <a:latin typeface="Rockwell"/>
                          <a:cs typeface="Rockwell"/>
                        </a:rPr>
                        <a:t>Argon</a:t>
                      </a:r>
                      <a:r>
                        <a:rPr dirty="0" sz="2000" spc="-4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liquido</a:t>
                      </a:r>
                      <a:r>
                        <a:rPr dirty="0" sz="2000" spc="-4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(3</a:t>
                      </a:r>
                      <a:r>
                        <a:rPr dirty="0" sz="2000" spc="-5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test</a:t>
                      </a:r>
                      <a:r>
                        <a:rPr dirty="0" sz="2000" spc="-9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di</a:t>
                      </a:r>
                      <a:r>
                        <a:rPr dirty="0" sz="2000" spc="-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cui</a:t>
                      </a:r>
                      <a:r>
                        <a:rPr dirty="0" sz="2000" spc="-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ciascuno</a:t>
                      </a:r>
                      <a:r>
                        <a:rPr dirty="0" sz="2000" spc="-4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400</a:t>
                      </a:r>
                      <a:r>
                        <a:rPr dirty="0" sz="2000" spc="-5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l)</a:t>
                      </a:r>
                      <a:r>
                        <a:rPr dirty="0" sz="2000" spc="-2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 spc="-50">
                          <a:latin typeface="Rockwell"/>
                          <a:cs typeface="Rockwell"/>
                        </a:rPr>
                        <a:t>: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>
                          <a:latin typeface="Cambria Math"/>
                          <a:cs typeface="Cambria Math"/>
                        </a:rPr>
                        <a:t>~</a:t>
                      </a:r>
                      <a:r>
                        <a:rPr dirty="0" sz="20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10</a:t>
                      </a:r>
                      <a:r>
                        <a:rPr dirty="0" sz="2000" spc="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 spc="-50">
                          <a:latin typeface="Rockwell"/>
                          <a:cs typeface="Rockwell"/>
                        </a:rPr>
                        <a:t>k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ts val="2290"/>
                        </a:lnSpc>
                        <a:spcBef>
                          <a:spcPts val="415"/>
                        </a:spcBef>
                      </a:pPr>
                      <a:r>
                        <a:rPr dirty="0" sz="2000">
                          <a:latin typeface="Rockwell"/>
                          <a:cs typeface="Rockwell"/>
                        </a:rPr>
                        <a:t>(2k</a:t>
                      </a:r>
                      <a:r>
                        <a:rPr dirty="0" sz="2000" spc="3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 spc="-25">
                          <a:latin typeface="Rockwell"/>
                          <a:cs typeface="Rockwell"/>
                        </a:rPr>
                        <a:t>per</a:t>
                      </a:r>
                      <a:endParaRPr sz="2000">
                        <a:latin typeface="Rockwell"/>
                        <a:cs typeface="Rockwell"/>
                      </a:endParaRPr>
                    </a:p>
                    <a:p>
                      <a:pPr algn="r" marR="24130">
                        <a:lnSpc>
                          <a:spcPts val="2290"/>
                        </a:lnSpc>
                      </a:pPr>
                      <a:r>
                        <a:rPr dirty="0" sz="2000">
                          <a:latin typeface="Rockwell"/>
                          <a:cs typeface="Rockwell"/>
                        </a:rPr>
                        <a:t>200</a:t>
                      </a:r>
                      <a:r>
                        <a:rPr dirty="0" sz="2000" spc="-25">
                          <a:latin typeface="Rockwell"/>
                          <a:cs typeface="Rockwell"/>
                        </a:rPr>
                        <a:t> l)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B="0" marT="52705"/>
                </a:tc>
              </a:tr>
              <a:tr h="428625">
                <a:tc>
                  <a:txBody>
                    <a:bodyPr/>
                    <a:lstStyle/>
                    <a:p>
                      <a:pPr marL="214629" indent="-182880">
                        <a:lnSpc>
                          <a:spcPct val="100000"/>
                        </a:lnSpc>
                        <a:spcBef>
                          <a:spcPts val="415"/>
                        </a:spcBef>
                        <a:buClr>
                          <a:srgbClr val="9E3611"/>
                        </a:buClr>
                        <a:buSzPct val="85000"/>
                        <a:buFont typeface="Wingdings"/>
                        <a:buChar char=""/>
                        <a:tabLst>
                          <a:tab pos="214629" algn="l"/>
                        </a:tabLst>
                      </a:pPr>
                      <a:r>
                        <a:rPr dirty="0" sz="2000">
                          <a:latin typeface="Rockwell"/>
                          <a:cs typeface="Rockwell"/>
                        </a:rPr>
                        <a:t>Azoto</a:t>
                      </a:r>
                      <a:r>
                        <a:rPr dirty="0" sz="2000" spc="-3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 spc="-10">
                          <a:latin typeface="Rockwell"/>
                          <a:cs typeface="Rockwell"/>
                        </a:rPr>
                        <a:t>liquido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>
                          <a:latin typeface="Rockwell"/>
                          <a:cs typeface="Rockwell"/>
                        </a:rPr>
                        <a:t>5</a:t>
                      </a:r>
                      <a:r>
                        <a:rPr dirty="0" sz="2000" spc="-2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 spc="-50">
                          <a:latin typeface="Rockwell"/>
                          <a:cs typeface="Rockwell"/>
                        </a:rPr>
                        <a:t>k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65760">
                <a:tc>
                  <a:txBody>
                    <a:bodyPr/>
                    <a:lstStyle/>
                    <a:p>
                      <a:pPr marL="278130" indent="-246379">
                        <a:lnSpc>
                          <a:spcPts val="2365"/>
                        </a:lnSpc>
                        <a:spcBef>
                          <a:spcPts val="415"/>
                        </a:spcBef>
                        <a:buClr>
                          <a:srgbClr val="9E3611"/>
                        </a:buClr>
                        <a:buSzPct val="85000"/>
                        <a:buFont typeface="Wingdings"/>
                        <a:buChar char=""/>
                        <a:tabLst>
                          <a:tab pos="278130" algn="l"/>
                        </a:tabLst>
                      </a:pPr>
                      <a:r>
                        <a:rPr dirty="0" sz="2000">
                          <a:latin typeface="Rockwell"/>
                          <a:cs typeface="Rockwell"/>
                        </a:rPr>
                        <a:t>Schede</a:t>
                      </a:r>
                      <a:r>
                        <a:rPr dirty="0" sz="2000" spc="-4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e</a:t>
                      </a:r>
                      <a:r>
                        <a:rPr dirty="0" sz="2000" spc="-3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componenti</a:t>
                      </a:r>
                      <a:r>
                        <a:rPr dirty="0" sz="2000" spc="-6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per</a:t>
                      </a:r>
                      <a:r>
                        <a:rPr dirty="0" sz="2000" spc="-2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elettronica</a:t>
                      </a:r>
                      <a:r>
                        <a:rPr dirty="0" sz="2000" spc="-3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>
                          <a:latin typeface="Rockwell"/>
                          <a:cs typeface="Rockwell"/>
                        </a:rPr>
                        <a:t>per</a:t>
                      </a:r>
                      <a:r>
                        <a:rPr dirty="0" sz="2000" spc="-90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 spc="-10">
                          <a:latin typeface="Rockwell"/>
                          <a:cs typeface="Rockwell"/>
                        </a:rPr>
                        <a:t>GRAIN.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2365"/>
                        </a:lnSpc>
                        <a:spcBef>
                          <a:spcPts val="415"/>
                        </a:spcBef>
                      </a:pPr>
                      <a:r>
                        <a:rPr dirty="0" sz="2000">
                          <a:latin typeface="Rockwell"/>
                          <a:cs typeface="Rockwell"/>
                        </a:rPr>
                        <a:t>7</a:t>
                      </a:r>
                      <a:r>
                        <a:rPr dirty="0" sz="2000" spc="-15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2000" spc="-50">
                          <a:latin typeface="Rockwell"/>
                          <a:cs typeface="Rockwell"/>
                        </a:rPr>
                        <a:t>k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414972" y="4785014"/>
            <a:ext cx="7967980" cy="66167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4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  <a:tab pos="3289300" algn="l"/>
                <a:tab pos="3661410" algn="l"/>
                <a:tab pos="4308475" algn="l"/>
              </a:tabLst>
            </a:pPr>
            <a:r>
              <a:rPr dirty="0" sz="2000">
                <a:latin typeface="Rockwell"/>
                <a:cs typeface="Rockwell"/>
              </a:rPr>
              <a:t>Richiesta</a:t>
            </a:r>
            <a:r>
              <a:rPr dirty="0" sz="2000" spc="-95">
                <a:latin typeface="Rockwell"/>
                <a:cs typeface="Rockwell"/>
              </a:rPr>
              <a:t> </a:t>
            </a:r>
            <a:r>
              <a:rPr dirty="0" sz="2000">
                <a:latin typeface="Rockwell"/>
                <a:cs typeface="Rockwell"/>
              </a:rPr>
              <a:t>per</a:t>
            </a:r>
            <a:r>
              <a:rPr dirty="0" sz="2000" spc="-20">
                <a:latin typeface="Rockwell"/>
                <a:cs typeface="Rockwell"/>
              </a:rPr>
              <a:t> </a:t>
            </a:r>
            <a:r>
              <a:rPr dirty="0" sz="2000" spc="-10">
                <a:latin typeface="Rockwell"/>
                <a:cs typeface="Rockwell"/>
              </a:rPr>
              <a:t>packaging</a:t>
            </a:r>
            <a:r>
              <a:rPr dirty="0" sz="2000">
                <a:latin typeface="Rockwell"/>
                <a:cs typeface="Rockwell"/>
              </a:rPr>
              <a:t>	-</a:t>
            </a:r>
            <a:r>
              <a:rPr dirty="0" sz="2000" spc="-50">
                <a:latin typeface="Rockwell"/>
                <a:cs typeface="Rockwell"/>
              </a:rPr>
              <a:t>-</a:t>
            </a:r>
            <a:r>
              <a:rPr dirty="0" sz="2000">
                <a:latin typeface="Rockwell"/>
                <a:cs typeface="Rockwell"/>
              </a:rPr>
              <a:t>	</a:t>
            </a:r>
            <a:r>
              <a:rPr dirty="0" sz="2000" spc="-20">
                <a:solidFill>
                  <a:srgbClr val="FF0000"/>
                </a:solidFill>
                <a:latin typeface="Rockwell"/>
                <a:cs typeface="Rockwell"/>
              </a:rPr>
              <a:t>S.J.</a:t>
            </a:r>
            <a:r>
              <a:rPr dirty="0" sz="2000">
                <a:solidFill>
                  <a:srgbClr val="FF0000"/>
                </a:solidFill>
                <a:latin typeface="Rockwell"/>
                <a:cs typeface="Rockwell"/>
              </a:rPr>
              <a:t>	120</a:t>
            </a:r>
            <a:r>
              <a:rPr dirty="0" sz="2000" spc="-25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dirty="0" sz="2000">
                <a:solidFill>
                  <a:srgbClr val="FF0000"/>
                </a:solidFill>
                <a:latin typeface="Rockwell"/>
                <a:cs typeface="Rockwell"/>
              </a:rPr>
              <a:t>k</a:t>
            </a:r>
            <a:r>
              <a:rPr dirty="0" sz="2000" spc="-1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dirty="0" sz="2000">
                <a:solidFill>
                  <a:srgbClr val="FF0000"/>
                </a:solidFill>
                <a:latin typeface="Rockwell"/>
                <a:cs typeface="Rockwell"/>
              </a:rPr>
              <a:t>nel</a:t>
            </a:r>
            <a:r>
              <a:rPr dirty="0" sz="2000" spc="-4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dirty="0" sz="2000">
                <a:solidFill>
                  <a:srgbClr val="FF0000"/>
                </a:solidFill>
                <a:latin typeface="Rockwell"/>
                <a:cs typeface="Rockwell"/>
              </a:rPr>
              <a:t>2025</a:t>
            </a:r>
            <a:r>
              <a:rPr dirty="0" sz="2000" spc="-1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dirty="0" sz="2000" spc="-18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dirty="0" sz="20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Rockwell"/>
                <a:cs typeface="Rockwell"/>
              </a:rPr>
              <a:t>slitta</a:t>
            </a:r>
            <a:r>
              <a:rPr dirty="0" sz="2000" spc="-5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dirty="0" sz="2000">
                <a:solidFill>
                  <a:srgbClr val="FF0000"/>
                </a:solidFill>
                <a:latin typeface="Rockwell"/>
                <a:cs typeface="Rockwell"/>
              </a:rPr>
              <a:t>nel</a:t>
            </a:r>
            <a:r>
              <a:rPr dirty="0" sz="2000" spc="3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Rockwell"/>
                <a:cs typeface="Rockwell"/>
              </a:rPr>
              <a:t>2026</a:t>
            </a:r>
            <a:endParaRPr sz="2000">
              <a:latin typeface="Rockwell"/>
              <a:cs typeface="Rockwell"/>
            </a:endParaRPr>
          </a:p>
          <a:p>
            <a:pPr lvl="1" marL="469900" indent="-182880">
              <a:lnSpc>
                <a:spcPct val="100000"/>
              </a:lnSpc>
              <a:spcBef>
                <a:spcPts val="20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69900" algn="l"/>
              </a:tabLst>
            </a:pPr>
            <a:r>
              <a:rPr dirty="0" sz="1800" spc="-20">
                <a:latin typeface="Rockwell"/>
                <a:cs typeface="Rockwell"/>
              </a:rPr>
              <a:t>nuova</a:t>
            </a:r>
            <a:r>
              <a:rPr dirty="0" sz="1800" spc="-75">
                <a:latin typeface="Rockwell"/>
                <a:cs typeface="Rockwell"/>
              </a:rPr>
              <a:t> </a:t>
            </a:r>
            <a:r>
              <a:rPr dirty="0" sz="1800">
                <a:latin typeface="Rockwell"/>
                <a:cs typeface="Rockwell"/>
              </a:rPr>
              <a:t>stima</a:t>
            </a:r>
            <a:r>
              <a:rPr dirty="0" sz="1800" spc="5">
                <a:latin typeface="Rockwell"/>
                <a:cs typeface="Rockwell"/>
              </a:rPr>
              <a:t> </a:t>
            </a:r>
            <a:r>
              <a:rPr dirty="0" sz="1800">
                <a:latin typeface="Rockwell"/>
                <a:cs typeface="Rockwell"/>
              </a:rPr>
              <a:t>dei</a:t>
            </a:r>
            <a:r>
              <a:rPr dirty="0" sz="1800" spc="-10">
                <a:latin typeface="Rockwell"/>
                <a:cs typeface="Rockwell"/>
              </a:rPr>
              <a:t> </a:t>
            </a:r>
            <a:r>
              <a:rPr dirty="0" sz="1800">
                <a:latin typeface="Rockwell"/>
                <a:cs typeface="Rockwell"/>
              </a:rPr>
              <a:t>tempi</a:t>
            </a:r>
            <a:r>
              <a:rPr dirty="0" sz="1800" spc="-15">
                <a:latin typeface="Rockwell"/>
                <a:cs typeface="Rockwell"/>
              </a:rPr>
              <a:t> </a:t>
            </a:r>
            <a:r>
              <a:rPr dirty="0" sz="1800">
                <a:latin typeface="Rockwell"/>
                <a:cs typeface="Rockwell"/>
              </a:rPr>
              <a:t>e</a:t>
            </a:r>
            <a:r>
              <a:rPr dirty="0" sz="1800" spc="-75">
                <a:latin typeface="Rockwell"/>
                <a:cs typeface="Rockwell"/>
              </a:rPr>
              <a:t> </a:t>
            </a:r>
            <a:r>
              <a:rPr dirty="0" sz="1800">
                <a:latin typeface="Rockwell"/>
                <a:cs typeface="Rockwell"/>
              </a:rPr>
              <a:t>dei</a:t>
            </a:r>
            <a:r>
              <a:rPr dirty="0" sz="1800" spc="-10">
                <a:latin typeface="Rockwell"/>
                <a:cs typeface="Rockwell"/>
              </a:rPr>
              <a:t> </a:t>
            </a:r>
            <a:r>
              <a:rPr dirty="0" sz="1800">
                <a:latin typeface="Rockwell"/>
                <a:cs typeface="Rockwell"/>
              </a:rPr>
              <a:t>costi</a:t>
            </a:r>
            <a:r>
              <a:rPr dirty="0" sz="1800" spc="-15">
                <a:latin typeface="Rockwell"/>
                <a:cs typeface="Rockwell"/>
              </a:rPr>
              <a:t> </a:t>
            </a:r>
            <a:r>
              <a:rPr dirty="0" sz="1800">
                <a:latin typeface="Rockwell"/>
                <a:cs typeface="Rockwell"/>
              </a:rPr>
              <a:t>a</a:t>
            </a:r>
            <a:r>
              <a:rPr dirty="0" sz="1800" spc="-70">
                <a:latin typeface="Rockwell"/>
                <a:cs typeface="Rockwell"/>
              </a:rPr>
              <a:t> </a:t>
            </a:r>
            <a:r>
              <a:rPr dirty="0" sz="1800" spc="-10">
                <a:latin typeface="Rockwell"/>
                <a:cs typeface="Rockwell"/>
              </a:rPr>
              <a:t>breve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37" y="1049908"/>
            <a:ext cx="3614204" cy="405511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47650" y="2200275"/>
            <a:ext cx="8305800" cy="2486025"/>
            <a:chOff x="247650" y="2200275"/>
            <a:chExt cx="8305800" cy="248602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" y="2200275"/>
              <a:ext cx="8263886" cy="704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" y="2857500"/>
              <a:ext cx="8305800" cy="1828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2025-07-23T08:30:21Z</dcterms:created>
  <dcterms:modified xsi:type="dcterms:W3CDTF">2025-07-23T08:30:21Z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2025-07-23T00:00:00Z</vt:filetime>
  </property>
  <property fmtid="{D5CDD505-2E9C-101B-9397-08002B2CF9AE}" pid="3" name="LastSaved">
    <vt:filetime>2025-07-23T00:00:00Z</vt:filetime>
  </property>
</Properties>
</file>