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77" r:id="rId3"/>
  </p:sldMasterIdLst>
  <p:notesMasterIdLst>
    <p:notesMasterId r:id="rId14"/>
  </p:notesMasterIdLst>
  <p:sldIdLst>
    <p:sldId id="279" r:id="rId4"/>
    <p:sldId id="2347" r:id="rId5"/>
    <p:sldId id="2348" r:id="rId6"/>
    <p:sldId id="2339" r:id="rId7"/>
    <p:sldId id="276" r:id="rId8"/>
    <p:sldId id="278" r:id="rId9"/>
    <p:sldId id="272" r:id="rId10"/>
    <p:sldId id="273" r:id="rId11"/>
    <p:sldId id="274" r:id="rId12"/>
    <p:sldId id="2346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21"/>
    <a:srgbClr val="646567"/>
    <a:srgbClr val="F8CBAD"/>
    <a:srgbClr val="D0E7EF"/>
    <a:srgbClr val="D9F1F9"/>
    <a:srgbClr val="C77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77"/>
    <p:restoredTop sz="93516"/>
  </p:normalViewPr>
  <p:slideViewPr>
    <p:cSldViewPr snapToGrid="0" snapToObjects="1">
      <p:cViewPr varScale="1">
        <p:scale>
          <a:sx n="112" d="100"/>
          <a:sy n="112" d="100"/>
        </p:scale>
        <p:origin x="123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6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ECBE08-0CB3-457A-95D4-C6B7D2384CC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89F345D-D3BB-43B7-B902-1EC5C4A436A0}">
      <dgm:prSet/>
      <dgm:spPr/>
      <dgm:t>
        <a:bodyPr/>
        <a:lstStyle/>
        <a:p>
          <a:r>
            <a:rPr lang="it-IT" dirty="0"/>
            <a:t>Acquisto di materiale antivibrante di tipo </a:t>
          </a:r>
          <a:r>
            <a:rPr lang="it-IT" dirty="0" err="1"/>
            <a:t>Sylomer</a:t>
          </a:r>
          <a:r>
            <a:rPr lang="it-IT" dirty="0"/>
            <a:t> e </a:t>
          </a:r>
          <a:r>
            <a:rPr lang="it-IT" dirty="0" err="1"/>
            <a:t>Sylodyn</a:t>
          </a:r>
          <a:r>
            <a:rPr lang="it-IT" dirty="0"/>
            <a:t> per shipping </a:t>
          </a:r>
          <a:r>
            <a:rPr lang="it-IT" dirty="0" err="1"/>
            <a:t>Endcaps</a:t>
          </a:r>
          <a:r>
            <a:rPr lang="it-IT" dirty="0"/>
            <a:t>    20 k€</a:t>
          </a:r>
          <a:endParaRPr lang="en-US" dirty="0"/>
        </a:p>
      </dgm:t>
    </dgm:pt>
    <dgm:pt modelId="{F54C4A3A-3CDA-4B77-B56C-E564DF7DF3CC}" type="parTrans" cxnId="{74FC44EF-E5FE-4529-969C-84F6001AC205}">
      <dgm:prSet/>
      <dgm:spPr/>
      <dgm:t>
        <a:bodyPr/>
        <a:lstStyle/>
        <a:p>
          <a:endParaRPr lang="en-US"/>
        </a:p>
      </dgm:t>
    </dgm:pt>
    <dgm:pt modelId="{03996713-8939-4633-8B1D-E63A71868349}" type="sibTrans" cxnId="{74FC44EF-E5FE-4529-969C-84F6001AC205}">
      <dgm:prSet/>
      <dgm:spPr/>
      <dgm:t>
        <a:bodyPr/>
        <a:lstStyle/>
        <a:p>
          <a:endParaRPr lang="en-US"/>
        </a:p>
      </dgm:t>
    </dgm:pt>
    <dgm:pt modelId="{11C9A21A-AD64-4CAB-B621-9981B3F1AB83}">
      <dgm:prSet/>
      <dgm:spPr/>
      <dgm:t>
        <a:bodyPr/>
        <a:lstStyle/>
        <a:p>
          <a:r>
            <a:rPr lang="it-IT"/>
            <a:t>Certificazione tools USA  ANSI/OSHA       10 k€</a:t>
          </a:r>
          <a:endParaRPr lang="en-US"/>
        </a:p>
      </dgm:t>
    </dgm:pt>
    <dgm:pt modelId="{7D9ECB14-C2AB-4E0E-B570-FA8494AA7E57}" type="parTrans" cxnId="{F91BBD78-46A6-419B-A4FE-9379E5AE8567}">
      <dgm:prSet/>
      <dgm:spPr/>
      <dgm:t>
        <a:bodyPr/>
        <a:lstStyle/>
        <a:p>
          <a:endParaRPr lang="en-US"/>
        </a:p>
      </dgm:t>
    </dgm:pt>
    <dgm:pt modelId="{D1E1FFB6-BFC3-49BC-95AD-3127033F993F}" type="sibTrans" cxnId="{F91BBD78-46A6-419B-A4FE-9379E5AE8567}">
      <dgm:prSet/>
      <dgm:spPr/>
      <dgm:t>
        <a:bodyPr/>
        <a:lstStyle/>
        <a:p>
          <a:endParaRPr lang="en-US"/>
        </a:p>
      </dgm:t>
    </dgm:pt>
    <dgm:pt modelId="{B862E473-B5C4-4A0F-A42E-5BD1EB280153}" type="pres">
      <dgm:prSet presAssocID="{30ECBE08-0CB3-457A-95D4-C6B7D2384CC7}" presName="root" presStyleCnt="0">
        <dgm:presLayoutVars>
          <dgm:dir/>
          <dgm:resizeHandles val="exact"/>
        </dgm:presLayoutVars>
      </dgm:prSet>
      <dgm:spPr/>
    </dgm:pt>
    <dgm:pt modelId="{F3D304CD-E9CD-473B-9A58-04D54A56FC73}" type="pres">
      <dgm:prSet presAssocID="{289F345D-D3BB-43B7-B902-1EC5C4A436A0}" presName="compNode" presStyleCnt="0"/>
      <dgm:spPr/>
    </dgm:pt>
    <dgm:pt modelId="{60E0FAFA-0FE5-4C3D-AEF3-92D307697103}" type="pres">
      <dgm:prSet presAssocID="{289F345D-D3BB-43B7-B902-1EC5C4A436A0}" presName="bgRect" presStyleLbl="bgShp" presStyleIdx="0" presStyleCnt="2"/>
      <dgm:spPr/>
    </dgm:pt>
    <dgm:pt modelId="{C38867E3-F9EE-45E7-A633-79630314A219}" type="pres">
      <dgm:prSet presAssocID="{289F345D-D3BB-43B7-B902-1EC5C4A436A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CDD6F027-629D-4C97-9785-AE98D629B50C}" type="pres">
      <dgm:prSet presAssocID="{289F345D-D3BB-43B7-B902-1EC5C4A436A0}" presName="spaceRect" presStyleCnt="0"/>
      <dgm:spPr/>
    </dgm:pt>
    <dgm:pt modelId="{9F9348EC-A52E-4A00-99F4-B69C0154E86A}" type="pres">
      <dgm:prSet presAssocID="{289F345D-D3BB-43B7-B902-1EC5C4A436A0}" presName="parTx" presStyleLbl="revTx" presStyleIdx="0" presStyleCnt="2">
        <dgm:presLayoutVars>
          <dgm:chMax val="0"/>
          <dgm:chPref val="0"/>
        </dgm:presLayoutVars>
      </dgm:prSet>
      <dgm:spPr/>
    </dgm:pt>
    <dgm:pt modelId="{DD37B21B-EAEE-4DE0-AD3B-52ECC772E14E}" type="pres">
      <dgm:prSet presAssocID="{03996713-8939-4633-8B1D-E63A71868349}" presName="sibTrans" presStyleCnt="0"/>
      <dgm:spPr/>
    </dgm:pt>
    <dgm:pt modelId="{E2856C47-7084-458E-8277-D0BCD46E788C}" type="pres">
      <dgm:prSet presAssocID="{11C9A21A-AD64-4CAB-B621-9981B3F1AB83}" presName="compNode" presStyleCnt="0"/>
      <dgm:spPr/>
    </dgm:pt>
    <dgm:pt modelId="{A1F353CD-CFAB-4411-AC2C-105B14945DD3}" type="pres">
      <dgm:prSet presAssocID="{11C9A21A-AD64-4CAB-B621-9981B3F1AB83}" presName="bgRect" presStyleLbl="bgShp" presStyleIdx="1" presStyleCnt="2"/>
      <dgm:spPr/>
    </dgm:pt>
    <dgm:pt modelId="{ED0F5AF1-2146-4A10-AEBD-B4B79F1FE9ED}" type="pres">
      <dgm:prSet presAssocID="{11C9A21A-AD64-4CAB-B621-9981B3F1AB8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umenti"/>
        </a:ext>
      </dgm:extLst>
    </dgm:pt>
    <dgm:pt modelId="{F2F48488-A147-4D62-A34D-C937B425FA19}" type="pres">
      <dgm:prSet presAssocID="{11C9A21A-AD64-4CAB-B621-9981B3F1AB83}" presName="spaceRect" presStyleCnt="0"/>
      <dgm:spPr/>
    </dgm:pt>
    <dgm:pt modelId="{F5320208-7C35-43AD-AC93-92B76428791F}" type="pres">
      <dgm:prSet presAssocID="{11C9A21A-AD64-4CAB-B621-9981B3F1AB8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EB25E24-C61D-4EE5-B9EB-D3D281E85286}" type="presOf" srcId="{289F345D-D3BB-43B7-B902-1EC5C4A436A0}" destId="{9F9348EC-A52E-4A00-99F4-B69C0154E86A}" srcOrd="0" destOrd="0" presId="urn:microsoft.com/office/officeart/2018/2/layout/IconVerticalSolidList"/>
    <dgm:cxn modelId="{17D0F96C-16B8-4C2C-B74A-6B14962DE41A}" type="presOf" srcId="{11C9A21A-AD64-4CAB-B621-9981B3F1AB83}" destId="{F5320208-7C35-43AD-AC93-92B76428791F}" srcOrd="0" destOrd="0" presId="urn:microsoft.com/office/officeart/2018/2/layout/IconVerticalSolidList"/>
    <dgm:cxn modelId="{F91BBD78-46A6-419B-A4FE-9379E5AE8567}" srcId="{30ECBE08-0CB3-457A-95D4-C6B7D2384CC7}" destId="{11C9A21A-AD64-4CAB-B621-9981B3F1AB83}" srcOrd="1" destOrd="0" parTransId="{7D9ECB14-C2AB-4E0E-B570-FA8494AA7E57}" sibTransId="{D1E1FFB6-BFC3-49BC-95AD-3127033F993F}"/>
    <dgm:cxn modelId="{CB9F7FE3-1391-43C2-B6F7-D65BEF7714CE}" type="presOf" srcId="{30ECBE08-0CB3-457A-95D4-C6B7D2384CC7}" destId="{B862E473-B5C4-4A0F-A42E-5BD1EB280153}" srcOrd="0" destOrd="0" presId="urn:microsoft.com/office/officeart/2018/2/layout/IconVerticalSolidList"/>
    <dgm:cxn modelId="{74FC44EF-E5FE-4529-969C-84F6001AC205}" srcId="{30ECBE08-0CB3-457A-95D4-C6B7D2384CC7}" destId="{289F345D-D3BB-43B7-B902-1EC5C4A436A0}" srcOrd="0" destOrd="0" parTransId="{F54C4A3A-3CDA-4B77-B56C-E564DF7DF3CC}" sibTransId="{03996713-8939-4633-8B1D-E63A71868349}"/>
    <dgm:cxn modelId="{2656BACE-D071-4660-9347-6CAE2EE588C7}" type="presParOf" srcId="{B862E473-B5C4-4A0F-A42E-5BD1EB280153}" destId="{F3D304CD-E9CD-473B-9A58-04D54A56FC73}" srcOrd="0" destOrd="0" presId="urn:microsoft.com/office/officeart/2018/2/layout/IconVerticalSolidList"/>
    <dgm:cxn modelId="{67197C70-86B9-4596-AA69-FD6F1F3F7BC9}" type="presParOf" srcId="{F3D304CD-E9CD-473B-9A58-04D54A56FC73}" destId="{60E0FAFA-0FE5-4C3D-AEF3-92D307697103}" srcOrd="0" destOrd="0" presId="urn:microsoft.com/office/officeart/2018/2/layout/IconVerticalSolidList"/>
    <dgm:cxn modelId="{F9C35C2E-27E0-45B1-8934-F913F8860E0C}" type="presParOf" srcId="{F3D304CD-E9CD-473B-9A58-04D54A56FC73}" destId="{C38867E3-F9EE-45E7-A633-79630314A219}" srcOrd="1" destOrd="0" presId="urn:microsoft.com/office/officeart/2018/2/layout/IconVerticalSolidList"/>
    <dgm:cxn modelId="{D33121D6-6CAC-4B82-8264-EF0084C42065}" type="presParOf" srcId="{F3D304CD-E9CD-473B-9A58-04D54A56FC73}" destId="{CDD6F027-629D-4C97-9785-AE98D629B50C}" srcOrd="2" destOrd="0" presId="urn:microsoft.com/office/officeart/2018/2/layout/IconVerticalSolidList"/>
    <dgm:cxn modelId="{01B977B6-0DCD-4FE0-8172-9485E880DB92}" type="presParOf" srcId="{F3D304CD-E9CD-473B-9A58-04D54A56FC73}" destId="{9F9348EC-A52E-4A00-99F4-B69C0154E86A}" srcOrd="3" destOrd="0" presId="urn:microsoft.com/office/officeart/2018/2/layout/IconVerticalSolidList"/>
    <dgm:cxn modelId="{5226EC31-70E4-442A-A9CB-2E97942E7261}" type="presParOf" srcId="{B862E473-B5C4-4A0F-A42E-5BD1EB280153}" destId="{DD37B21B-EAEE-4DE0-AD3B-52ECC772E14E}" srcOrd="1" destOrd="0" presId="urn:microsoft.com/office/officeart/2018/2/layout/IconVerticalSolidList"/>
    <dgm:cxn modelId="{998D87B0-866C-44BB-9976-3FCEB2920674}" type="presParOf" srcId="{B862E473-B5C4-4A0F-A42E-5BD1EB280153}" destId="{E2856C47-7084-458E-8277-D0BCD46E788C}" srcOrd="2" destOrd="0" presId="urn:microsoft.com/office/officeart/2018/2/layout/IconVerticalSolidList"/>
    <dgm:cxn modelId="{1779F0D9-D898-4091-9CAD-C4B6A6872447}" type="presParOf" srcId="{E2856C47-7084-458E-8277-D0BCD46E788C}" destId="{A1F353CD-CFAB-4411-AC2C-105B14945DD3}" srcOrd="0" destOrd="0" presId="urn:microsoft.com/office/officeart/2018/2/layout/IconVerticalSolidList"/>
    <dgm:cxn modelId="{FA20C10D-242B-41AC-B882-F30910FDE358}" type="presParOf" srcId="{E2856C47-7084-458E-8277-D0BCD46E788C}" destId="{ED0F5AF1-2146-4A10-AEBD-B4B79F1FE9ED}" srcOrd="1" destOrd="0" presId="urn:microsoft.com/office/officeart/2018/2/layout/IconVerticalSolidList"/>
    <dgm:cxn modelId="{EB99B92E-0543-47F6-B157-0707B825EE07}" type="presParOf" srcId="{E2856C47-7084-458E-8277-D0BCD46E788C}" destId="{F2F48488-A147-4D62-A34D-C937B425FA19}" srcOrd="2" destOrd="0" presId="urn:microsoft.com/office/officeart/2018/2/layout/IconVerticalSolidList"/>
    <dgm:cxn modelId="{B283B551-9968-4A5D-99DC-B9EFDF03C6E7}" type="presParOf" srcId="{E2856C47-7084-458E-8277-D0BCD46E788C}" destId="{F5320208-7C35-43AD-AC93-92B7642879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ABA487-40B5-41D9-B7F3-17CEC03E08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C992F54-EF75-4876-846C-FA012403BACA}">
      <dgm:prSet/>
      <dgm:spPr/>
      <dgm:t>
        <a:bodyPr/>
        <a:lstStyle/>
        <a:p>
          <a:r>
            <a:rPr lang="it-IT"/>
            <a:t>Partecipazione Glimos 1 meeting al CERN				1.5 k€</a:t>
          </a:r>
          <a:endParaRPr lang="en-US"/>
        </a:p>
      </dgm:t>
    </dgm:pt>
    <dgm:pt modelId="{F9C0D66A-A1F2-4965-B940-442B9E7EE4AA}" type="parTrans" cxnId="{CFAF409B-BCC1-4E96-9B47-29F89ACE290C}">
      <dgm:prSet/>
      <dgm:spPr/>
      <dgm:t>
        <a:bodyPr/>
        <a:lstStyle/>
        <a:p>
          <a:endParaRPr lang="en-US"/>
        </a:p>
      </dgm:t>
    </dgm:pt>
    <dgm:pt modelId="{321EF04A-0445-4368-9047-68CCCA74F570}" type="sibTrans" cxnId="{CFAF409B-BCC1-4E96-9B47-29F89ACE290C}">
      <dgm:prSet/>
      <dgm:spPr/>
      <dgm:t>
        <a:bodyPr/>
        <a:lstStyle/>
        <a:p>
          <a:endParaRPr lang="en-US"/>
        </a:p>
      </dgm:t>
    </dgm:pt>
    <dgm:pt modelId="{D812E40D-E275-4E60-922E-49D94542D7BC}">
      <dgm:prSet/>
      <dgm:spPr/>
      <dgm:t>
        <a:bodyPr/>
        <a:lstStyle/>
        <a:p>
          <a:r>
            <a:rPr lang="it-IT"/>
            <a:t>Partecipazione Glimos 1 meeting USA				2.5 k€</a:t>
          </a:r>
          <a:endParaRPr lang="en-US"/>
        </a:p>
      </dgm:t>
    </dgm:pt>
    <dgm:pt modelId="{8F8A4A0E-0AEC-4765-B28F-0C35C3B607CA}" type="parTrans" cxnId="{6ED83B88-94F7-4EB6-B4BF-848B6CEC078E}">
      <dgm:prSet/>
      <dgm:spPr/>
      <dgm:t>
        <a:bodyPr/>
        <a:lstStyle/>
        <a:p>
          <a:endParaRPr lang="en-US"/>
        </a:p>
      </dgm:t>
    </dgm:pt>
    <dgm:pt modelId="{AD07E95B-98F0-40D4-AB2A-2D2727B70D2B}" type="sibTrans" cxnId="{6ED83B88-94F7-4EB6-B4BF-848B6CEC078E}">
      <dgm:prSet/>
      <dgm:spPr/>
      <dgm:t>
        <a:bodyPr/>
        <a:lstStyle/>
        <a:p>
          <a:endParaRPr lang="en-US"/>
        </a:p>
      </dgm:t>
    </dgm:pt>
    <dgm:pt modelId="{1977587E-ADA3-4511-8C9A-604D39AA96F3}">
      <dgm:prSet/>
      <dgm:spPr/>
      <dgm:t>
        <a:bodyPr/>
        <a:lstStyle/>
        <a:p>
          <a:r>
            <a:rPr lang="it-IT"/>
            <a:t>Partecipazione Glimos meeting nazionali				1.0 k€</a:t>
          </a:r>
          <a:endParaRPr lang="en-US"/>
        </a:p>
      </dgm:t>
    </dgm:pt>
    <dgm:pt modelId="{351A2C02-2F17-48A5-8943-CC7798B9CD64}" type="parTrans" cxnId="{39CF5299-2314-4168-94F6-4A38C1725BD2}">
      <dgm:prSet/>
      <dgm:spPr/>
      <dgm:t>
        <a:bodyPr/>
        <a:lstStyle/>
        <a:p>
          <a:endParaRPr lang="en-US"/>
        </a:p>
      </dgm:t>
    </dgm:pt>
    <dgm:pt modelId="{79733BE7-C2B1-493D-8DD1-AE9FB2841BA7}" type="sibTrans" cxnId="{39CF5299-2314-4168-94F6-4A38C1725BD2}">
      <dgm:prSet/>
      <dgm:spPr/>
      <dgm:t>
        <a:bodyPr/>
        <a:lstStyle/>
        <a:p>
          <a:endParaRPr lang="en-US"/>
        </a:p>
      </dgm:t>
    </dgm:pt>
    <dgm:pt modelId="{59B7B846-AB69-486F-B9EA-4DFB7A1136BC}">
      <dgm:prSet/>
      <dgm:spPr/>
      <dgm:t>
        <a:bodyPr/>
        <a:lstStyle/>
        <a:p>
          <a:r>
            <a:rPr lang="it-IT"/>
            <a:t>Partecipazione Glimos alle fasi di smontaggio @ LNS 		5.0 k€</a:t>
          </a:r>
          <a:endParaRPr lang="en-US"/>
        </a:p>
      </dgm:t>
    </dgm:pt>
    <dgm:pt modelId="{B1DE591B-10E9-4EDE-8027-288899F9BF0B}" type="parTrans" cxnId="{C1A3E797-721C-46A1-8601-56EE91B26AC8}">
      <dgm:prSet/>
      <dgm:spPr/>
      <dgm:t>
        <a:bodyPr/>
        <a:lstStyle/>
        <a:p>
          <a:endParaRPr lang="en-US"/>
        </a:p>
      </dgm:t>
    </dgm:pt>
    <dgm:pt modelId="{750FECC2-755D-4C99-B20F-F4CBE4E8DD49}" type="sibTrans" cxnId="{C1A3E797-721C-46A1-8601-56EE91B26AC8}">
      <dgm:prSet/>
      <dgm:spPr/>
      <dgm:t>
        <a:bodyPr/>
        <a:lstStyle/>
        <a:p>
          <a:endParaRPr lang="en-US"/>
        </a:p>
      </dgm:t>
    </dgm:pt>
    <dgm:pt modelId="{B1FFFFAF-2D78-4615-BD93-9C54C8A6E800}" type="pres">
      <dgm:prSet presAssocID="{27ABA487-40B5-41D9-B7F3-17CEC03E08E6}" presName="linear" presStyleCnt="0">
        <dgm:presLayoutVars>
          <dgm:animLvl val="lvl"/>
          <dgm:resizeHandles val="exact"/>
        </dgm:presLayoutVars>
      </dgm:prSet>
      <dgm:spPr/>
    </dgm:pt>
    <dgm:pt modelId="{C6775978-B629-4FD8-99F9-37CDEB196571}" type="pres">
      <dgm:prSet presAssocID="{6C992F54-EF75-4876-846C-FA012403BAC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7C32E38-42FA-4109-BF25-8EF065381723}" type="pres">
      <dgm:prSet presAssocID="{321EF04A-0445-4368-9047-68CCCA74F570}" presName="spacer" presStyleCnt="0"/>
      <dgm:spPr/>
    </dgm:pt>
    <dgm:pt modelId="{83E813B4-2A6D-44F9-8F7E-4CCEC33B0597}" type="pres">
      <dgm:prSet presAssocID="{D812E40D-E275-4E60-922E-49D94542D7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311E95A-5588-4B5F-99D4-3E1D47324CC8}" type="pres">
      <dgm:prSet presAssocID="{AD07E95B-98F0-40D4-AB2A-2D2727B70D2B}" presName="spacer" presStyleCnt="0"/>
      <dgm:spPr/>
    </dgm:pt>
    <dgm:pt modelId="{0CF9AA15-BE59-4674-B4D7-65FA7EE7C156}" type="pres">
      <dgm:prSet presAssocID="{1977587E-ADA3-4511-8C9A-604D39AA96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16ABA91-3DD5-4193-97EA-0DC7377C5B32}" type="pres">
      <dgm:prSet presAssocID="{79733BE7-C2B1-493D-8DD1-AE9FB2841BA7}" presName="spacer" presStyleCnt="0"/>
      <dgm:spPr/>
    </dgm:pt>
    <dgm:pt modelId="{2F7F87F6-A829-4BF9-BB3F-EEC277C64F63}" type="pres">
      <dgm:prSet presAssocID="{59B7B846-AB69-486F-B9EA-4DFB7A1136B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DB6650A-76AC-4660-BA34-EB4645F78C2D}" type="presOf" srcId="{59B7B846-AB69-486F-B9EA-4DFB7A1136BC}" destId="{2F7F87F6-A829-4BF9-BB3F-EEC277C64F63}" srcOrd="0" destOrd="0" presId="urn:microsoft.com/office/officeart/2005/8/layout/vList2"/>
    <dgm:cxn modelId="{58E6C86D-637C-459C-85C1-EAAEE08876BE}" type="presOf" srcId="{27ABA487-40B5-41D9-B7F3-17CEC03E08E6}" destId="{B1FFFFAF-2D78-4615-BD93-9C54C8A6E800}" srcOrd="0" destOrd="0" presId="urn:microsoft.com/office/officeart/2005/8/layout/vList2"/>
    <dgm:cxn modelId="{7ECBEC78-49BE-4380-86DD-12F7C91CDC64}" type="presOf" srcId="{D812E40D-E275-4E60-922E-49D94542D7BC}" destId="{83E813B4-2A6D-44F9-8F7E-4CCEC33B0597}" srcOrd="0" destOrd="0" presId="urn:microsoft.com/office/officeart/2005/8/layout/vList2"/>
    <dgm:cxn modelId="{6ED83B88-94F7-4EB6-B4BF-848B6CEC078E}" srcId="{27ABA487-40B5-41D9-B7F3-17CEC03E08E6}" destId="{D812E40D-E275-4E60-922E-49D94542D7BC}" srcOrd="1" destOrd="0" parTransId="{8F8A4A0E-0AEC-4765-B28F-0C35C3B607CA}" sibTransId="{AD07E95B-98F0-40D4-AB2A-2D2727B70D2B}"/>
    <dgm:cxn modelId="{C1A3E797-721C-46A1-8601-56EE91B26AC8}" srcId="{27ABA487-40B5-41D9-B7F3-17CEC03E08E6}" destId="{59B7B846-AB69-486F-B9EA-4DFB7A1136BC}" srcOrd="3" destOrd="0" parTransId="{B1DE591B-10E9-4EDE-8027-288899F9BF0B}" sibTransId="{750FECC2-755D-4C99-B20F-F4CBE4E8DD49}"/>
    <dgm:cxn modelId="{39CF5299-2314-4168-94F6-4A38C1725BD2}" srcId="{27ABA487-40B5-41D9-B7F3-17CEC03E08E6}" destId="{1977587E-ADA3-4511-8C9A-604D39AA96F3}" srcOrd="2" destOrd="0" parTransId="{351A2C02-2F17-48A5-8943-CC7798B9CD64}" sibTransId="{79733BE7-C2B1-493D-8DD1-AE9FB2841BA7}"/>
    <dgm:cxn modelId="{CFAF409B-BCC1-4E96-9B47-29F89ACE290C}" srcId="{27ABA487-40B5-41D9-B7F3-17CEC03E08E6}" destId="{6C992F54-EF75-4876-846C-FA012403BACA}" srcOrd="0" destOrd="0" parTransId="{F9C0D66A-A1F2-4965-B940-442B9E7EE4AA}" sibTransId="{321EF04A-0445-4368-9047-68CCCA74F570}"/>
    <dgm:cxn modelId="{334D8FDD-52E6-4B01-AD29-BF33B0E13E2F}" type="presOf" srcId="{1977587E-ADA3-4511-8C9A-604D39AA96F3}" destId="{0CF9AA15-BE59-4674-B4D7-65FA7EE7C156}" srcOrd="0" destOrd="0" presId="urn:microsoft.com/office/officeart/2005/8/layout/vList2"/>
    <dgm:cxn modelId="{D5DBAAF9-AA27-49D3-9B9D-498A4F75B458}" type="presOf" srcId="{6C992F54-EF75-4876-846C-FA012403BACA}" destId="{C6775978-B629-4FD8-99F9-37CDEB196571}" srcOrd="0" destOrd="0" presId="urn:microsoft.com/office/officeart/2005/8/layout/vList2"/>
    <dgm:cxn modelId="{908A7D85-0ED4-41A2-9DDB-787636A06090}" type="presParOf" srcId="{B1FFFFAF-2D78-4615-BD93-9C54C8A6E800}" destId="{C6775978-B629-4FD8-99F9-37CDEB196571}" srcOrd="0" destOrd="0" presId="urn:microsoft.com/office/officeart/2005/8/layout/vList2"/>
    <dgm:cxn modelId="{542C46B0-88BD-49AC-B306-68BC33CA2A58}" type="presParOf" srcId="{B1FFFFAF-2D78-4615-BD93-9C54C8A6E800}" destId="{87C32E38-42FA-4109-BF25-8EF065381723}" srcOrd="1" destOrd="0" presId="urn:microsoft.com/office/officeart/2005/8/layout/vList2"/>
    <dgm:cxn modelId="{C023E128-FD15-45A7-BC66-255DFFA8E225}" type="presParOf" srcId="{B1FFFFAF-2D78-4615-BD93-9C54C8A6E800}" destId="{83E813B4-2A6D-44F9-8F7E-4CCEC33B0597}" srcOrd="2" destOrd="0" presId="urn:microsoft.com/office/officeart/2005/8/layout/vList2"/>
    <dgm:cxn modelId="{5ABAD512-86B7-4217-8EBE-14DAD2173CB7}" type="presParOf" srcId="{B1FFFFAF-2D78-4615-BD93-9C54C8A6E800}" destId="{C311E95A-5588-4B5F-99D4-3E1D47324CC8}" srcOrd="3" destOrd="0" presId="urn:microsoft.com/office/officeart/2005/8/layout/vList2"/>
    <dgm:cxn modelId="{326D3C44-8836-483D-AB14-600512B7D2F6}" type="presParOf" srcId="{B1FFFFAF-2D78-4615-BD93-9C54C8A6E800}" destId="{0CF9AA15-BE59-4674-B4D7-65FA7EE7C156}" srcOrd="4" destOrd="0" presId="urn:microsoft.com/office/officeart/2005/8/layout/vList2"/>
    <dgm:cxn modelId="{6C176CA9-6158-472C-953C-3E2E39032B59}" type="presParOf" srcId="{B1FFFFAF-2D78-4615-BD93-9C54C8A6E800}" destId="{716ABA91-3DD5-4193-97EA-0DC7377C5B32}" srcOrd="5" destOrd="0" presId="urn:microsoft.com/office/officeart/2005/8/layout/vList2"/>
    <dgm:cxn modelId="{456C0349-DD72-4133-90C2-53C079E7C140}" type="presParOf" srcId="{B1FFFFAF-2D78-4615-BD93-9C54C8A6E800}" destId="{2F7F87F6-A829-4BF9-BB3F-EEC277C64F6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0FAFA-0FE5-4C3D-AEF3-92D307697103}">
      <dsp:nvSpPr>
        <dsp:cNvPr id="0" name=""/>
        <dsp:cNvSpPr/>
      </dsp:nvSpPr>
      <dsp:spPr>
        <a:xfrm>
          <a:off x="0" y="660795"/>
          <a:ext cx="10335350" cy="12199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867E3-F9EE-45E7-A633-79630314A219}">
      <dsp:nvSpPr>
        <dsp:cNvPr id="0" name=""/>
        <dsp:cNvSpPr/>
      </dsp:nvSpPr>
      <dsp:spPr>
        <a:xfrm>
          <a:off x="369028" y="935279"/>
          <a:ext cx="670961" cy="670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348EC-A52E-4A00-99F4-B69C0154E86A}">
      <dsp:nvSpPr>
        <dsp:cNvPr id="0" name=""/>
        <dsp:cNvSpPr/>
      </dsp:nvSpPr>
      <dsp:spPr>
        <a:xfrm>
          <a:off x="1409018" y="660795"/>
          <a:ext cx="8926331" cy="121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09" tIns="129109" rIns="129109" bIns="12910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Acquisto di materiale antivibrante di tipo </a:t>
          </a:r>
          <a:r>
            <a:rPr lang="it-IT" sz="2500" kern="1200" dirty="0" err="1"/>
            <a:t>Sylomer</a:t>
          </a:r>
          <a:r>
            <a:rPr lang="it-IT" sz="2500" kern="1200" dirty="0"/>
            <a:t> e </a:t>
          </a:r>
          <a:r>
            <a:rPr lang="it-IT" sz="2500" kern="1200" dirty="0" err="1"/>
            <a:t>Sylodyn</a:t>
          </a:r>
          <a:r>
            <a:rPr lang="it-IT" sz="2500" kern="1200" dirty="0"/>
            <a:t> per shipping </a:t>
          </a:r>
          <a:r>
            <a:rPr lang="it-IT" sz="2500" kern="1200" dirty="0" err="1"/>
            <a:t>Endcaps</a:t>
          </a:r>
          <a:r>
            <a:rPr lang="it-IT" sz="2500" kern="1200" dirty="0"/>
            <a:t>    20 k€</a:t>
          </a:r>
          <a:endParaRPr lang="en-US" sz="2500" kern="1200" dirty="0"/>
        </a:p>
      </dsp:txBody>
      <dsp:txXfrm>
        <a:off x="1409018" y="660795"/>
        <a:ext cx="8926331" cy="1219929"/>
      </dsp:txXfrm>
    </dsp:sp>
    <dsp:sp modelId="{A1F353CD-CFAB-4411-AC2C-105B14945DD3}">
      <dsp:nvSpPr>
        <dsp:cNvPr id="0" name=""/>
        <dsp:cNvSpPr/>
      </dsp:nvSpPr>
      <dsp:spPr>
        <a:xfrm>
          <a:off x="0" y="2185706"/>
          <a:ext cx="10335350" cy="12199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F5AF1-2146-4A10-AEBD-B4B79F1FE9ED}">
      <dsp:nvSpPr>
        <dsp:cNvPr id="0" name=""/>
        <dsp:cNvSpPr/>
      </dsp:nvSpPr>
      <dsp:spPr>
        <a:xfrm>
          <a:off x="369028" y="2460190"/>
          <a:ext cx="670961" cy="6709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20208-7C35-43AD-AC93-92B76428791F}">
      <dsp:nvSpPr>
        <dsp:cNvPr id="0" name=""/>
        <dsp:cNvSpPr/>
      </dsp:nvSpPr>
      <dsp:spPr>
        <a:xfrm>
          <a:off x="1409018" y="2185706"/>
          <a:ext cx="8926331" cy="121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109" tIns="129109" rIns="129109" bIns="12910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Certificazione tools USA  ANSI/OSHA       10 k€</a:t>
          </a:r>
          <a:endParaRPr lang="en-US" sz="2500" kern="1200"/>
        </a:p>
      </dsp:txBody>
      <dsp:txXfrm>
        <a:off x="1409018" y="2185706"/>
        <a:ext cx="8926331" cy="1219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75978-B629-4FD8-99F9-37CDEB196571}">
      <dsp:nvSpPr>
        <dsp:cNvPr id="0" name=""/>
        <dsp:cNvSpPr/>
      </dsp:nvSpPr>
      <dsp:spPr>
        <a:xfrm>
          <a:off x="0" y="293038"/>
          <a:ext cx="6949440" cy="12331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Partecipazione Glimos 1 meeting al CERN				1.5 k€</a:t>
          </a:r>
          <a:endParaRPr lang="en-US" sz="3100" kern="1200"/>
        </a:p>
      </dsp:txBody>
      <dsp:txXfrm>
        <a:off x="60199" y="353237"/>
        <a:ext cx="6829042" cy="1112781"/>
      </dsp:txXfrm>
    </dsp:sp>
    <dsp:sp modelId="{83E813B4-2A6D-44F9-8F7E-4CCEC33B0597}">
      <dsp:nvSpPr>
        <dsp:cNvPr id="0" name=""/>
        <dsp:cNvSpPr/>
      </dsp:nvSpPr>
      <dsp:spPr>
        <a:xfrm>
          <a:off x="0" y="1615498"/>
          <a:ext cx="6949440" cy="123317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Partecipazione Glimos 1 meeting USA				2.5 k€</a:t>
          </a:r>
          <a:endParaRPr lang="en-US" sz="3100" kern="1200"/>
        </a:p>
      </dsp:txBody>
      <dsp:txXfrm>
        <a:off x="60199" y="1675697"/>
        <a:ext cx="6829042" cy="1112781"/>
      </dsp:txXfrm>
    </dsp:sp>
    <dsp:sp modelId="{0CF9AA15-BE59-4674-B4D7-65FA7EE7C156}">
      <dsp:nvSpPr>
        <dsp:cNvPr id="0" name=""/>
        <dsp:cNvSpPr/>
      </dsp:nvSpPr>
      <dsp:spPr>
        <a:xfrm>
          <a:off x="0" y="2937958"/>
          <a:ext cx="6949440" cy="123317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Partecipazione Glimos meeting nazionali				1.0 k€</a:t>
          </a:r>
          <a:endParaRPr lang="en-US" sz="3100" kern="1200"/>
        </a:p>
      </dsp:txBody>
      <dsp:txXfrm>
        <a:off x="60199" y="2998157"/>
        <a:ext cx="6829042" cy="1112781"/>
      </dsp:txXfrm>
    </dsp:sp>
    <dsp:sp modelId="{2F7F87F6-A829-4BF9-BB3F-EEC277C64F63}">
      <dsp:nvSpPr>
        <dsp:cNvPr id="0" name=""/>
        <dsp:cNvSpPr/>
      </dsp:nvSpPr>
      <dsp:spPr>
        <a:xfrm>
          <a:off x="0" y="4260418"/>
          <a:ext cx="6949440" cy="12331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Partecipazione Glimos alle fasi di smontaggio @ LNS 		5.0 k€</a:t>
          </a:r>
          <a:endParaRPr lang="en-US" sz="3100" kern="1200"/>
        </a:p>
      </dsp:txBody>
      <dsp:txXfrm>
        <a:off x="60199" y="4320617"/>
        <a:ext cx="6829042" cy="111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D7CA7-BE5E-EB4F-BC98-BF6B8E94DEED}" type="datetimeFigureOut">
              <a:rPr lang="it-IT" smtClean="0"/>
              <a:t>25/06/25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50CBE-D296-6440-9757-8F4D91A69E6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21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E18AB-3A1D-4C79-96E2-25D2D6543F2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24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963A-FCEF-9645-8007-0682B405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0153E-44C5-4E4F-937F-833F02B01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6DED4-0D27-0D48-A168-89F7A31B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4C5-4847-5D47-A28E-4EE3211EED08}" type="datetime1">
              <a:rPr lang="it-IT" smtClean="0"/>
              <a:t>26/06/25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38BB-C060-294F-AEBA-9F5B8237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A19F7-4082-004E-BB05-0E533274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57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5C9A-5B31-5C43-9340-16C8BBC39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FFD71-6808-464C-8848-417D3A0D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118E2-9276-B04C-BBAF-0F59C64B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849-CB4B-2140-88E1-2A2A2E12976F}" type="datetime1">
              <a:rPr lang="it-IT" smtClean="0"/>
              <a:t>26/06/25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B4E4-3E47-9841-9DB7-7E9D7C3F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77D5-7C65-7346-BB97-F09ADE5B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74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05FB3-4583-E448-951F-F52107C81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4F72E-8356-D54B-B901-128D013E1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4A291-BA74-564D-A282-9187608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A408-8BBC-894E-B00F-83629CAD57D0}" type="datetime1">
              <a:rPr lang="it-IT" smtClean="0"/>
              <a:t>26/06/25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9C3A-4972-5A46-B3BF-EB69D5A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9932A-819C-9942-8909-ACAC7ADA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852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4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9" y="6549551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DUNE-CM 24-May 2023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6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9" y="6549551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DUNE-CM 24-May 2023</a:t>
            </a:r>
          </a:p>
        </p:txBody>
      </p:sp>
    </p:spTree>
    <p:extLst>
      <p:ext uri="{BB962C8B-B14F-4D97-AF65-F5344CB8AC3E}">
        <p14:creationId xmlns:p14="http://schemas.microsoft.com/office/powerpoint/2010/main" val="645494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B59D9-652C-FE40-A506-CB8A21241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1D688D-83D6-A141-A2B9-949734C1D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9AF02-D1C5-2F42-A096-3AB7CD3B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119FCB-6090-5442-B67D-C6C9D81B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5948AA-04E2-DC4D-9271-E3076039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51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9FAD3-A008-5943-91D3-6365CC00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83BB25-24BA-E84A-BF9A-95B1C7621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9F7A97-57D8-B84F-A107-1AE00934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2296CE-4F61-C342-8074-EAD689D5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943A2B-EA04-524E-B455-DBF24506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204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2F20D-59D7-6F4D-ADB6-37976583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C36EA4-DDE3-1E4C-B7FF-29DF4C0D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13AA68-C808-FB44-AF2B-09F4512E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67BFFF-9A63-B84D-89AE-0DC38624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C60AD3-F3D3-0C48-A334-5FF776D5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682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840BA-771D-5A4D-9FCD-1C22B35EC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70B014-8675-FA46-B08E-54C154B8A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6C1B6E-1C96-784F-8396-C497D3D23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AFF6BE-603A-5442-BCB9-8C9DA03F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61D3AA-76BC-6D4E-9D2A-DFC21BB4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19E9C-2980-C442-8DBE-FF1E2BFE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311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F1BA6F-430A-0048-8E86-5138A9F3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4B8C6E-76E6-5141-9E81-BCF3F6AA8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FFB521-EB42-534F-8E8B-B6EFA681D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29DDC3B-5AC2-1D4C-8C3E-7346E6CB4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1E9F0FC-2A77-154F-8263-525EC4BCA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ED9E2AB-1D8E-9B4C-A837-B0E1CB2D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2C403F-B8DF-6347-9E94-289DD70A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327BE9-C0A9-C643-B0F0-67F9F534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904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BE5B47-1ACD-B845-BB4A-214B5C61A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F394C3-9AB9-C342-ADDA-843127683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3A6364-AE9C-0446-AACE-122918DC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5FDEB0-0E83-5C49-BC84-24B65560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10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901A-5B25-2947-AA98-BE8F3D0E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6A2F-A1BB-C94F-BF7E-9E0611FF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11651-FCED-3445-9740-4B3F7A00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08B0-5757-1546-97A3-8710792DCBCB}" type="datetime1">
              <a:rPr lang="it-IT" smtClean="0"/>
              <a:t>25/06/25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4A16-2242-C84E-9016-EE4FF922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8CBAE-7ECC-3046-BB7F-366D7E1A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985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7740B9-46A1-9E4E-B447-A1D5D9E8A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EFD1A2-5DBD-1D4C-A956-E8C5E167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E38FB9-21C7-D044-A11C-60136EA7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769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9CC50-3AC2-6C43-BAAE-AF4B26C8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354C51-311E-4248-8C57-4AC564B43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D811B9-DEC4-E644-9E23-0E03D222F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340993-3460-024F-B2FC-418FF23E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E89AE0-F25F-1448-A543-7FB2814F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0E787B-A7D4-174A-BECC-D9CCF84A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399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0A1D56-5D80-5143-91EE-1701F6B1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2B4B7A2-BFB4-214A-8876-17AAEE0B1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6F77E-A36F-DE4D-8810-F4210092F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98439F-8BC4-9E43-AFA4-DD3B2BE5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553551-5F86-8B4A-A0A1-435BC50C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CE4E4C-B562-324D-A37F-A091F6EC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613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AD923-190F-6949-BBE0-7B6CB77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ED1CD5E-F3B7-C042-9982-8E236F9D1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AA6EF2-141D-4740-AAD5-01051F14C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CBFA43-14AF-9044-BFED-E3C16253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F7AD5E-846E-F34B-8126-2596651A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95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0C4B7A5-6348-D242-9201-D5D8F45CC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7B1A2F2-A43B-5245-8E92-B898BFBDC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767BB1-47B5-8749-8172-47FB49AE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90F2-68C8-404F-B020-F733755C0371}" type="datetimeFigureOut">
              <a:rPr lang="it-IT" smtClean="0"/>
              <a:t>26/06/25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F73D8A-D37F-C647-9310-DA33B846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48FF0B-615D-844B-B6C5-D35EDB82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60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66F0-B5B0-484D-8FA7-5CD0615C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80EB0-62EA-D14B-A696-38CF65E70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E176E-7E64-984E-87E2-704B60AF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AE0F-0590-DA41-9822-265100D8BD18}" type="datetime1">
              <a:rPr lang="it-IT" smtClean="0"/>
              <a:t>26/06/25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45D63-F4FA-0D49-B914-AE22915F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E266-D42E-E141-BF72-4BA87650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8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4DB0-774A-D145-A75C-07056F63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D9844-4269-CD46-B144-3E567A5F0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FCC58-CAFF-DB4D-A89E-AD3DADDA3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AA470-08D2-F748-BC0D-A76759F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1AE1-F4D0-714A-AC57-7A6020BCC4DA}" type="datetime1">
              <a:rPr lang="it-IT" smtClean="0"/>
              <a:t>26/06/25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1A990-ABCF-1147-B293-7075617F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0066-2C91-9A45-8205-51140263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61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5242-7E16-0947-A954-23CBD320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D7847-DA98-1C41-BB76-1D127C28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D9E83-8219-D640-81A3-7793DE115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7E3A8-0E27-8948-90E1-D031FEC6E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6845A-208B-2A4D-831A-6CDA139D6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01DC3-008D-FF45-9B13-90A1CE30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1688-20C6-7848-909C-958CFABF526D}" type="datetime1">
              <a:rPr lang="it-IT" smtClean="0"/>
              <a:t>26/06/25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5D33D-9A02-0542-964A-0226883A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D5BB7-8626-A644-A6B7-240E58EB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05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CE8E-5C5B-8F44-99B4-9B96E763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E8942-A769-B243-95A4-09A6679F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D1DC-10ED-BF4C-A78A-90873695EF3C}" type="datetime1">
              <a:rPr lang="it-IT" smtClean="0"/>
              <a:t>26/06/25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EB5F1-9D61-0649-9EC5-03EE21E5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F216B-449F-3440-BE78-2CB73557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3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B0A0C-D454-364C-AAC5-3EF526A2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644A-1DA9-7644-9D3B-D920CFB0E309}" type="datetime1">
              <a:rPr lang="it-IT" smtClean="0"/>
              <a:t>26/06/25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22C59-7831-4546-9D9F-F5F4B5BF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10EE7-787D-834E-A338-A689371F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89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6ECB-40D8-1F49-8621-5A5B9E85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B8882-64CD-EF4B-BCC8-F813114C9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0CE04-6D6B-BC44-AECF-79229289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61115-692B-7144-9492-6D58A725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687-8F21-2543-9B33-41F59144DDD9}" type="datetime1">
              <a:rPr lang="it-IT" smtClean="0"/>
              <a:t>26/06/25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82D2E-E79F-EB44-A5C2-1E2022E3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99F8B-C05A-6446-9EE5-45773DAE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34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C096-E673-8D45-91F3-551CFCDA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CDF641-2726-3449-88EB-CDB06C209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C9BAF-31FA-5247-A156-B259E005C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69225-6D27-1C41-9E57-3C2D2D8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8B44-2D2B-7B45-991F-8704FAE9B05E}" type="datetime1">
              <a:rPr lang="it-IT" smtClean="0"/>
              <a:t>26/06/25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64D2C-3B33-4741-8892-E766D363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70EBB-CCF9-644B-AE49-05ACE858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9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4A5FA4-C2D2-3642-A920-1D3F14DC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7BBCD-691F-1D48-9FBC-6ECD5D61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7CEA-C0F3-E84C-B380-A5466E790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739A-D32E-834A-B981-7F8ABD7F2E14}" type="datetime1">
              <a:rPr lang="it-IT" smtClean="0"/>
              <a:t>25/06/25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94355-35CC-2748-88B7-2698F44C8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30D28-470A-C442-94B8-FF9DBBAD6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AE5A-F0F9-B346-9872-CF193F9690C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9" y="6549551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DUNE-CM 24-May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BEC3D5-E038-C56E-103B-90FC02F438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997" y="6441893"/>
            <a:ext cx="690481" cy="34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tatus of the DUNE Experiment">
            <a:extLst>
              <a:ext uri="{FF2B5EF4-FFF2-40B4-BE49-F238E27FC236}">
                <a16:creationId xmlns:a16="http://schemas.microsoft.com/office/drawing/2014/main" id="{4BCEA869-A0DF-4105-766A-AD9E79BBD9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294" y="6454084"/>
            <a:ext cx="799106" cy="3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FD77EE7-0943-8246-AE63-8CF4C3F7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918037-6006-124C-B499-15935E51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A68191-9F04-8C4A-9A69-7801BAE76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790F2-68C8-404F-B020-F733755C0371}" type="datetimeFigureOut">
              <a:rPr lang="it-IT" smtClean="0"/>
              <a:t>25/06/25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9B54F1-C721-5047-B876-0F461F880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339FF4-AC92-2847-B6B7-A932C3188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F667-667B-A34D-97A1-45CBBC689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65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>
            <a:spLocks noGrp="1"/>
          </p:cNvSpPr>
          <p:nvPr>
            <p:ph type="title"/>
          </p:nvPr>
        </p:nvSpPr>
        <p:spPr>
          <a:xfrm>
            <a:off x="2321616" y="2087640"/>
            <a:ext cx="7548767" cy="991842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>
                <a:solidFill>
                  <a:srgbClr val="BF0000"/>
                </a:solidFill>
              </a:rPr>
              <a:t>DUNE</a:t>
            </a:r>
          </a:p>
        </p:txBody>
      </p:sp>
      <p:sp>
        <p:nvSpPr>
          <p:cNvPr id="4" name="Titolo 14"/>
          <p:cNvSpPr txBox="1">
            <a:spLocks/>
          </p:cNvSpPr>
          <p:nvPr/>
        </p:nvSpPr>
        <p:spPr>
          <a:xfrm>
            <a:off x="1981199" y="3933501"/>
            <a:ext cx="8229600" cy="1751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4400" b="1" dirty="0">
                <a:latin typeface="+mj-lt"/>
                <a:ea typeface="+mj-ea"/>
                <a:cs typeface="+mj-cs"/>
              </a:rPr>
              <a:t>Carla Distefano</a:t>
            </a:r>
          </a:p>
          <a:p>
            <a:pPr algn="ctr" defTabSz="457200">
              <a:spcBef>
                <a:spcPct val="0"/>
              </a:spcBef>
              <a:defRPr/>
            </a:pPr>
            <a:r>
              <a:rPr lang="en-GB" sz="4400" b="1" dirty="0">
                <a:latin typeface="+mj-lt"/>
                <a:ea typeface="+mj-ea"/>
                <a:cs typeface="+mj-cs"/>
              </a:rPr>
              <a:t>LNS</a:t>
            </a:r>
          </a:p>
          <a:p>
            <a:pPr algn="ctr" defTabSz="457200">
              <a:spcBef>
                <a:spcPct val="0"/>
              </a:spcBef>
              <a:defRPr/>
            </a:pPr>
            <a:r>
              <a:rPr lang="en-GB" sz="4400" b="1" dirty="0">
                <a:latin typeface="+mj-lt"/>
                <a:ea typeface="+mj-ea"/>
                <a:cs typeface="+mj-cs"/>
              </a:rPr>
              <a:t>26 </a:t>
            </a:r>
            <a:r>
              <a:rPr lang="en-GB" sz="4400" b="1" dirty="0" err="1">
                <a:latin typeface="+mj-lt"/>
                <a:ea typeface="+mj-ea"/>
                <a:cs typeface="+mj-cs"/>
              </a:rPr>
              <a:t>Giugno</a:t>
            </a:r>
            <a:r>
              <a:rPr lang="en-GB" sz="4400" b="1" dirty="0">
                <a:latin typeface="+mj-lt"/>
                <a:ea typeface="+mj-ea"/>
                <a:cs typeface="+mj-cs"/>
              </a:rPr>
              <a:t> 2025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9BD2-9675-0741-9842-6FACD650C647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973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89B455-B7CA-E449-9CBC-6C310E29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10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986851" y="865145"/>
            <a:ext cx="227203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700" b="1" dirty="0" err="1">
                <a:solidFill>
                  <a:srgbClr val="008000"/>
                </a:solidFill>
              </a:rPr>
              <a:t>Anagrafica</a:t>
            </a:r>
            <a:endParaRPr lang="en-GB" sz="3700" b="1" dirty="0">
              <a:solidFill>
                <a:srgbClr val="008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2E983-24E6-A4D3-9DF6-9C70F36D87DC}"/>
              </a:ext>
            </a:extLst>
          </p:cNvPr>
          <p:cNvSpPr txBox="1"/>
          <p:nvPr/>
        </p:nvSpPr>
        <p:spPr>
          <a:xfrm>
            <a:off x="1078577" y="5329375"/>
            <a:ext cx="342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IT" dirty="0"/>
              <a:t>ecnici: 3 elettronici, 2 meccanici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E51F52-C3EC-22E3-4207-36517A46F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009600"/>
              </p:ext>
            </p:extLst>
          </p:nvPr>
        </p:nvGraphicFramePr>
        <p:xfrm>
          <a:off x="1087671" y="2145420"/>
          <a:ext cx="4229101" cy="2565400"/>
        </p:xfrm>
        <a:graphic>
          <a:graphicData uri="http://schemas.openxmlformats.org/drawingml/2006/table">
            <a:tbl>
              <a:tblPr/>
              <a:tblGrid>
                <a:gridCol w="1748662">
                  <a:extLst>
                    <a:ext uri="{9D8B030D-6E8A-4147-A177-3AD203B41FA5}">
                      <a16:colId xmlns:a16="http://schemas.microsoft.com/office/drawing/2014/main" val="3096925168"/>
                    </a:ext>
                  </a:extLst>
                </a:gridCol>
                <a:gridCol w="826813">
                  <a:extLst>
                    <a:ext uri="{9D8B030D-6E8A-4147-A177-3AD203B41FA5}">
                      <a16:colId xmlns:a16="http://schemas.microsoft.com/office/drawing/2014/main" val="1529730091"/>
                    </a:ext>
                  </a:extLst>
                </a:gridCol>
                <a:gridCol w="826813">
                  <a:extLst>
                    <a:ext uri="{9D8B030D-6E8A-4147-A177-3AD203B41FA5}">
                      <a16:colId xmlns:a16="http://schemas.microsoft.com/office/drawing/2014/main" val="1623830650"/>
                    </a:ext>
                  </a:extLst>
                </a:gridCol>
                <a:gridCol w="826813">
                  <a:extLst>
                    <a:ext uri="{9D8B030D-6E8A-4147-A177-3AD203B41FA5}">
                      <a16:colId xmlns:a16="http://schemas.microsoft.com/office/drawing/2014/main" val="71031066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Ricercatori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Tecnologi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40896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Biagi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Simone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6977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Calì Michele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66217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Cherubini Silvio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0682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Distefano Carla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2572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Larosa Giuseppina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58642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Mammoliti Francesco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1772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Noto Francesco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6294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Pumo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Maria Letizia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0449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Sapienza Piera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92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8915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F0502020204030204" pitchFamily="34" charset="0"/>
                        </a:rPr>
                        <a:t>2,2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34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01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ECF881-DAB1-4BE1-18AC-CA052CDCA216}"/>
              </a:ext>
            </a:extLst>
          </p:cNvPr>
          <p:cNvSpPr txBox="1"/>
          <p:nvPr/>
        </p:nvSpPr>
        <p:spPr>
          <a:xfrm>
            <a:off x="2010993" y="915973"/>
            <a:ext cx="817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Preamplifier</a:t>
            </a:r>
            <a:r>
              <a:rPr kumimoji="0" lang="it-IT" sz="18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aging test and </a:t>
            </a:r>
            <a:r>
              <a:rPr kumimoji="0" lang="it-IT" sz="1800" b="1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prediction</a:t>
            </a:r>
            <a:r>
              <a:rPr kumimoji="0" lang="it-IT" sz="18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it-IT" sz="1800" b="1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cold</a:t>
            </a:r>
            <a:r>
              <a:rPr kumimoji="0" lang="it-IT" sz="18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environment</a:t>
            </a:r>
            <a:endParaRPr kumimoji="0" lang="it-IT" sz="18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B149A-F268-C850-D4E9-79C52FD28E7B}"/>
              </a:ext>
            </a:extLst>
          </p:cNvPr>
          <p:cNvSpPr txBox="1"/>
          <p:nvPr/>
        </p:nvSpPr>
        <p:spPr>
          <a:xfrm>
            <a:off x="2583542" y="160049"/>
            <a:ext cx="70249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Photon Detection System @LNS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26AA9-60A3-0096-DA12-25219BC0D7A2}"/>
              </a:ext>
            </a:extLst>
          </p:cNvPr>
          <p:cNvSpPr txBox="1"/>
          <p:nvPr/>
        </p:nvSpPr>
        <p:spPr>
          <a:xfrm>
            <a:off x="6172996" y="1767244"/>
            <a:ext cx="5029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Nuovo dewar da 120 litri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PCB per </a:t>
            </a:r>
            <a:r>
              <a:rPr lang="en-GB" sz="1800" dirty="0" err="1"/>
              <a:t>l’alloggio</a:t>
            </a:r>
            <a:r>
              <a:rPr lang="en-GB" sz="1800" dirty="0"/>
              <a:t> </a:t>
            </a:r>
            <a:r>
              <a:rPr lang="en-GB" sz="1800" dirty="0" err="1"/>
              <a:t>multiplo</a:t>
            </a:r>
            <a:r>
              <a:rPr lang="en-GB" sz="1800" dirty="0"/>
              <a:t> e il routing </a:t>
            </a:r>
            <a:r>
              <a:rPr lang="en-GB" sz="1800" dirty="0" err="1"/>
              <a:t>dei</a:t>
            </a:r>
            <a:r>
              <a:rPr lang="en-GB" sz="1800" dirty="0"/>
              <a:t> </a:t>
            </a:r>
            <a:r>
              <a:rPr lang="en-GB" sz="1800" dirty="0" err="1"/>
              <a:t>cavi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Scheda</a:t>
            </a:r>
            <a:r>
              <a:rPr lang="en-GB" sz="1800" dirty="0"/>
              <a:t> di multiplexing per il test </a:t>
            </a:r>
            <a:r>
              <a:rPr lang="en-GB" sz="1800" dirty="0" err="1"/>
              <a:t>simultaneo</a:t>
            </a:r>
            <a:r>
              <a:rPr lang="en-GB" sz="1800" dirty="0"/>
              <a:t> di </a:t>
            </a:r>
            <a:r>
              <a:rPr lang="en-GB" sz="1800" dirty="0" err="1"/>
              <a:t>più</a:t>
            </a:r>
            <a:r>
              <a:rPr lang="en-GB" sz="1800" dirty="0"/>
              <a:t> </a:t>
            </a:r>
            <a:r>
              <a:rPr lang="en-GB" sz="1800" dirty="0" err="1"/>
              <a:t>preamplificatori</a:t>
            </a:r>
            <a:r>
              <a:rPr lang="en-GB" sz="1800" dirty="0"/>
              <a:t>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dirty="0" err="1">
                <a:sym typeface="Wingdings" pitchFamily="2" charset="2"/>
              </a:rPr>
              <a:t>origine</a:t>
            </a:r>
            <a:r>
              <a:rPr lang="en-GB" sz="1800" dirty="0">
                <a:sym typeface="Wingdings" pitchFamily="2" charset="2"/>
              </a:rPr>
              <a:t> del </a:t>
            </a:r>
            <a:r>
              <a:rPr lang="en-GB" sz="1800" dirty="0" err="1">
                <a:sym typeface="Wingdings" pitchFamily="2" charset="2"/>
              </a:rPr>
              <a:t>rumore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10" name="Picture 9" descr="A person working in a lab&#10;&#10;Description automatically generated">
            <a:extLst>
              <a:ext uri="{FF2B5EF4-FFF2-40B4-BE49-F238E27FC236}">
                <a16:creationId xmlns:a16="http://schemas.microsoft.com/office/drawing/2014/main" id="{3679FDD8-8545-87DB-7ACC-CB38613CB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5" r="15838"/>
          <a:stretch/>
        </p:blipFill>
        <p:spPr>
          <a:xfrm>
            <a:off x="1049571" y="1767244"/>
            <a:ext cx="4746797" cy="48352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9BCC4B-6677-C7A0-2FBB-8583CDED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A01F667-667B-A34D-97A1-45CBBC6894E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54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52EF556-C08D-A4E6-93A0-9498B525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91" y="930503"/>
            <a:ext cx="4006078" cy="2336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0FF69-1F99-13B6-7013-8A7287CAE649}"/>
              </a:ext>
            </a:extLst>
          </p:cNvPr>
          <p:cNvSpPr txBox="1"/>
          <p:nvPr/>
        </p:nvSpPr>
        <p:spPr>
          <a:xfrm>
            <a:off x="639702" y="504840"/>
            <a:ext cx="127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Test a </a:t>
            </a:r>
            <a:r>
              <a:rPr lang="en-GB" dirty="0" err="1"/>
              <a:t>caldo</a:t>
            </a:r>
            <a:endParaRPr lang="en-GB" dirty="0"/>
          </a:p>
        </p:txBody>
      </p:sp>
      <p:pic>
        <p:nvPicPr>
          <p:cNvPr id="8" name="Picture 7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F5CB6F15-B720-2ADF-6412-ADE15275B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041" y="874172"/>
            <a:ext cx="4102646" cy="2393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B5791F-6E13-8C35-88DE-8759DEC6BF99}"/>
              </a:ext>
            </a:extLst>
          </p:cNvPr>
          <p:cNvSpPr txBox="1"/>
          <p:nvPr/>
        </p:nvSpPr>
        <p:spPr>
          <a:xfrm>
            <a:off x="6517041" y="477074"/>
            <a:ext cx="140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Test a freddo</a:t>
            </a:r>
          </a:p>
        </p:txBody>
      </p:sp>
      <p:pic>
        <p:nvPicPr>
          <p:cNvPr id="11" name="Picture 10" descr="A screen shot of a graph&#10;&#10;Description automatically generated">
            <a:extLst>
              <a:ext uri="{FF2B5EF4-FFF2-40B4-BE49-F238E27FC236}">
                <a16:creationId xmlns:a16="http://schemas.microsoft.com/office/drawing/2014/main" id="{7979B422-0F12-D0B4-B8A8-A38FD893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43" y="4106983"/>
            <a:ext cx="4102644" cy="2393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9C5B5B-D3DE-6402-5C83-22E4A982EEB8}"/>
              </a:ext>
            </a:extLst>
          </p:cNvPr>
          <p:cNvSpPr txBox="1"/>
          <p:nvPr/>
        </p:nvSpPr>
        <p:spPr>
          <a:xfrm>
            <a:off x="6517041" y="3674827"/>
            <a:ext cx="291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Test a freddo, </a:t>
            </a:r>
            <a:r>
              <a:rPr lang="en-GB" dirty="0" err="1"/>
              <a:t>filtro</a:t>
            </a:r>
            <a:r>
              <a:rPr lang="en-GB" dirty="0"/>
              <a:t> a 20 MHz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93A15-2A8C-74EF-DAC4-86592033E114}"/>
              </a:ext>
            </a:extLst>
          </p:cNvPr>
          <p:cNvSpPr txBox="1"/>
          <p:nvPr/>
        </p:nvSpPr>
        <p:spPr>
          <a:xfrm>
            <a:off x="639702" y="4106983"/>
            <a:ext cx="323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Verifica</a:t>
            </a:r>
            <a:r>
              <a:rPr lang="en-GB" dirty="0"/>
              <a:t> lay-out ed </a:t>
            </a:r>
            <a:r>
              <a:rPr lang="en-GB" dirty="0" err="1"/>
              <a:t>eventuali</a:t>
            </a:r>
            <a:r>
              <a:rPr lang="en-GB" dirty="0"/>
              <a:t> </a:t>
            </a:r>
            <a:r>
              <a:rPr lang="en-GB" dirty="0" err="1"/>
              <a:t>filtri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71CC2-C9F0-5478-9603-3C8887DB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A01F667-667B-A34D-97A1-45CBBC6894E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485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220CAEBC-847E-AB94-79D0-257E8C445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4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IMPEGNO LNS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A89F6BC7-6096-4BAA-D336-E1EB49755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747" t="22814" r="30730" b="9593"/>
          <a:stretch/>
        </p:blipFill>
        <p:spPr>
          <a:xfrm>
            <a:off x="1481033" y="1231412"/>
            <a:ext cx="9229934" cy="5234151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4B8C0B-9AB3-1847-89A1-5BB3A44C409A}"/>
              </a:ext>
            </a:extLst>
          </p:cNvPr>
          <p:cNvSpPr/>
          <p:nvPr/>
        </p:nvSpPr>
        <p:spPr>
          <a:xfrm>
            <a:off x="6977123" y="3651051"/>
            <a:ext cx="2230244" cy="892097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0F1236-9B55-EF26-B374-6D3703189A43}"/>
              </a:ext>
            </a:extLst>
          </p:cNvPr>
          <p:cNvSpPr/>
          <p:nvPr/>
        </p:nvSpPr>
        <p:spPr>
          <a:xfrm>
            <a:off x="6463813" y="4669177"/>
            <a:ext cx="2230244" cy="892097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B8957F4-A075-1FB2-4D41-A9FE8B97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A01F667-667B-A34D-97A1-45CBBC6894E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63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B638FD0-A570-1CAD-58FA-46A4833A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99" y="573434"/>
            <a:ext cx="4045368" cy="14359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Dismounting Module 1</a:t>
            </a:r>
          </a:p>
        </p:txBody>
      </p:sp>
      <p:pic>
        <p:nvPicPr>
          <p:cNvPr id="9" name="Immagine 8" descr="Immagine che contiene tubo, ingegneria, acciaio, aria aperta&#10;&#10;Il contenuto generato dall'IA potrebbe non essere corretto.">
            <a:extLst>
              <a:ext uri="{FF2B5EF4-FFF2-40B4-BE49-F238E27FC236}">
                <a16:creationId xmlns:a16="http://schemas.microsoft.com/office/drawing/2014/main" id="{F3B75314-2C8E-0F02-90C3-D9B8351934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25"/>
          <a:stretch>
            <a:fillRect/>
          </a:stretch>
        </p:blipFill>
        <p:spPr>
          <a:xfrm>
            <a:off x="4453143" y="0"/>
            <a:ext cx="3285713" cy="6858000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</p:spPr>
      </p:pic>
      <p:pic>
        <p:nvPicPr>
          <p:cNvPr id="5" name="Segnaposto contenuto 4" descr="Immagine che contiene vestiti, calzature, uomo, persona&#10;&#10;Il contenuto generato dall'IA potrebbe non essere corretto.">
            <a:extLst>
              <a:ext uri="{FF2B5EF4-FFF2-40B4-BE49-F238E27FC236}">
                <a16:creationId xmlns:a16="http://schemas.microsoft.com/office/drawing/2014/main" id="{3A142A82-34C1-4BD7-F831-94FB620D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50" r="-1" b="11313"/>
          <a:stretch>
            <a:fillRect/>
          </a:stretch>
        </p:blipFill>
        <p:spPr>
          <a:xfrm>
            <a:off x="8056380" y="5762"/>
            <a:ext cx="3297420" cy="3435314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10E10-2815-6773-5F7C-7D767519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5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B1300-6B76-59D6-601F-6E40965FEC44}"/>
              </a:ext>
            </a:extLst>
          </p:cNvPr>
          <p:cNvSpPr txBox="1"/>
          <p:nvPr/>
        </p:nvSpPr>
        <p:spPr>
          <a:xfrm>
            <a:off x="10622508" y="3515127"/>
            <a:ext cx="1294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Rotatore e rastrelliera</a:t>
            </a:r>
            <a:r>
              <a:rPr lang="en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modulo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96C9EF-3BA1-5646-50A3-77B5314A8508}"/>
              </a:ext>
            </a:extLst>
          </p:cNvPr>
          <p:cNvSpPr txBox="1"/>
          <p:nvPr/>
        </p:nvSpPr>
        <p:spPr>
          <a:xfrm>
            <a:off x="751809" y="2475656"/>
            <a:ext cx="224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Sollevatore</a:t>
            </a:r>
            <a:r>
              <a:rPr lang="en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modulo 1</a:t>
            </a:r>
          </a:p>
        </p:txBody>
      </p:sp>
      <p:pic>
        <p:nvPicPr>
          <p:cNvPr id="7" name="Segnaposto contenuto 5" descr="Immagine che contiene interno, design&#10;&#10;Descrizione generata automaticamente">
            <a:extLst>
              <a:ext uri="{FF2B5EF4-FFF2-40B4-BE49-F238E27FC236}">
                <a16:creationId xmlns:a16="http://schemas.microsoft.com/office/drawing/2014/main" id="{C7AB4771-D203-ED9D-31F1-1660EAC2F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5400000">
            <a:off x="280210" y="3433863"/>
            <a:ext cx="3772788" cy="282959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CE5FBE-3BE3-7A11-7C59-90B8E4221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380" y="3543316"/>
            <a:ext cx="2464199" cy="32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3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ingegneria, Ricambio auto, ruota, acciaio&#10;&#10;Il contenuto generato dall'IA potrebbe non essere corretto.">
            <a:extLst>
              <a:ext uri="{FF2B5EF4-FFF2-40B4-BE49-F238E27FC236}">
                <a16:creationId xmlns:a16="http://schemas.microsoft.com/office/drawing/2014/main" id="{3EFD9A7C-6697-F1D5-8688-12F2EAE6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6" y="2856076"/>
            <a:ext cx="2369756" cy="3159674"/>
          </a:xfrm>
          <a:prstGeom prst="rect">
            <a:avLst/>
          </a:prstGeom>
        </p:spPr>
      </p:pic>
      <p:pic>
        <p:nvPicPr>
          <p:cNvPr id="8" name="Immagine 7" descr="Immagine che contiene parco giochi, terreno, ingegneria, blu&#10;&#10;Il contenuto generato dall'IA potrebbe non essere corretto.">
            <a:extLst>
              <a:ext uri="{FF2B5EF4-FFF2-40B4-BE49-F238E27FC236}">
                <a16:creationId xmlns:a16="http://schemas.microsoft.com/office/drawing/2014/main" id="{293F3494-0F16-FE22-8377-FD6F8212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2"/>
          <a:stretch>
            <a:fillRect/>
          </a:stretch>
        </p:blipFill>
        <p:spPr>
          <a:xfrm>
            <a:off x="5314024" y="2856076"/>
            <a:ext cx="2390842" cy="3159674"/>
          </a:xfrm>
          <a:prstGeom prst="rect">
            <a:avLst/>
          </a:prstGeom>
        </p:spPr>
      </p:pic>
      <p:pic>
        <p:nvPicPr>
          <p:cNvPr id="6" name="Segnaposto contenuto 5" descr="Immagine che contiene ingegneria, ruota, macchina, Ricambio auto&#10;&#10;Il contenuto generato dall'IA potrebbe non essere corretto.">
            <a:extLst>
              <a:ext uri="{FF2B5EF4-FFF2-40B4-BE49-F238E27FC236}">
                <a16:creationId xmlns:a16="http://schemas.microsoft.com/office/drawing/2014/main" id="{82645AD9-D18D-4B13-E251-CBFD89BFCA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1" r="4" b="4"/>
          <a:stretch>
            <a:fillRect/>
          </a:stretch>
        </p:blipFill>
        <p:spPr>
          <a:xfrm>
            <a:off x="2765680" y="2849248"/>
            <a:ext cx="2390336" cy="315967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226AC9-C12E-31AF-8F00-2CD1967E25F8}"/>
              </a:ext>
            </a:extLst>
          </p:cNvPr>
          <p:cNvSpPr txBox="1"/>
          <p:nvPr/>
        </p:nvSpPr>
        <p:spPr>
          <a:xfrm>
            <a:off x="237916" y="1382768"/>
            <a:ext cx="9136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Test preparatori per la verifica del tool di disassemblaggio </a:t>
            </a:r>
            <a:r>
              <a:rPr lang="it-IT" sz="2400" dirty="0" err="1"/>
              <a:t>EndCaps</a:t>
            </a:r>
            <a:endParaRPr lang="it-IT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E1EE9-7CF8-F554-E2C4-E3C7E260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6</a:t>
            </a:fld>
            <a:endParaRPr lang="it-IT"/>
          </a:p>
        </p:txBody>
      </p:sp>
      <p:pic>
        <p:nvPicPr>
          <p:cNvPr id="3" name="Segnaposto contenuto 4">
            <a:extLst>
              <a:ext uri="{FF2B5EF4-FFF2-40B4-BE49-F238E27FC236}">
                <a16:creationId xmlns:a16="http://schemas.microsoft.com/office/drawing/2014/main" id="{5A98386B-62A9-C028-7C46-F8833EC57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4297" t="24407" r="42836" b="44696"/>
          <a:stretch/>
        </p:blipFill>
        <p:spPr>
          <a:xfrm>
            <a:off x="7826335" y="2842422"/>
            <a:ext cx="4267579" cy="31733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41601-8985-B9E1-8C0E-62D76795734F}"/>
              </a:ext>
            </a:extLst>
          </p:cNvPr>
          <p:cNvSpPr txBox="1"/>
          <p:nvPr/>
        </p:nvSpPr>
        <p:spPr>
          <a:xfrm>
            <a:off x="7762428" y="2473090"/>
            <a:ext cx="188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Telaio</a:t>
            </a:r>
            <a:r>
              <a:rPr lang="en-GB" dirty="0"/>
              <a:t> di </a:t>
            </a:r>
            <a:r>
              <a:rPr lang="en-GB" dirty="0" err="1"/>
              <a:t>trasporto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C71DD-A03C-B873-A3EE-22EFEFA02D72}"/>
              </a:ext>
            </a:extLst>
          </p:cNvPr>
          <p:cNvSpPr txBox="1"/>
          <p:nvPr/>
        </p:nvSpPr>
        <p:spPr>
          <a:xfrm>
            <a:off x="189217" y="2473090"/>
            <a:ext cx="219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Inserimento</a:t>
            </a:r>
            <a:r>
              <a:rPr lang="en-GB" dirty="0"/>
              <a:t> trave </a:t>
            </a:r>
            <a:r>
              <a:rPr lang="en-GB" dirty="0" err="1"/>
              <a:t>blu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B6ED7-8660-4D84-3351-83179A762A6D}"/>
              </a:ext>
            </a:extLst>
          </p:cNvPr>
          <p:cNvSpPr txBox="1"/>
          <p:nvPr/>
        </p:nvSpPr>
        <p:spPr>
          <a:xfrm>
            <a:off x="4582739" y="2434961"/>
            <a:ext cx="121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Ribaltatore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ED3480-7ADE-6F25-AC26-1CFE96E49839}"/>
              </a:ext>
            </a:extLst>
          </p:cNvPr>
          <p:cNvSpPr txBox="1"/>
          <p:nvPr/>
        </p:nvSpPr>
        <p:spPr>
          <a:xfrm>
            <a:off x="2003313" y="157839"/>
            <a:ext cx="90122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Endcaps Dismounting Tools Preparation</a:t>
            </a:r>
          </a:p>
        </p:txBody>
      </p:sp>
    </p:spTree>
    <p:extLst>
      <p:ext uri="{BB962C8B-B14F-4D97-AF65-F5344CB8AC3E}">
        <p14:creationId xmlns:p14="http://schemas.microsoft.com/office/powerpoint/2010/main" val="2430456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D7D63-D5C8-1CC8-0A06-452DA6BF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Upgrade	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FF398D9-1D66-EAFA-5EE1-C89B8A570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09" y="1758073"/>
            <a:ext cx="5821985" cy="44981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EFA6013-4840-74C8-D3DC-8B9F35359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07" y="1758073"/>
            <a:ext cx="5842089" cy="44981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D499E9-1219-7190-C9BA-C80AE0465DA6}"/>
              </a:ext>
            </a:extLst>
          </p:cNvPr>
          <p:cNvSpPr txBox="1"/>
          <p:nvPr/>
        </p:nvSpPr>
        <p:spPr>
          <a:xfrm>
            <a:off x="5197454" y="675876"/>
            <a:ext cx="6826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SX Bilancino per la trave blu</a:t>
            </a:r>
          </a:p>
          <a:p>
            <a:r>
              <a:rPr lang="it-IT" sz="2400" dirty="0"/>
              <a:t>DX Sistema di pistoni per movimentazione ribaltatore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E7881-45B5-D67E-F787-04CCB1A9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4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985ABA-DC1F-81F0-0F4C-5A83D9AA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it-IT" dirty="0"/>
              <a:t>Richieste - Consumo</a:t>
            </a:r>
            <a:endParaRPr lang="it-IT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70CF730-4791-138A-DC6D-03F64D0AF9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699598"/>
              </p:ext>
            </p:extLst>
          </p:nvPr>
        </p:nvGraphicFramePr>
        <p:xfrm>
          <a:off x="928325" y="1680898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7C062A-D46B-6476-03CC-40C7B8F8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8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EE418D-DBF9-B89C-B74C-9B2DE0B12EFF}"/>
              </a:ext>
            </a:extLst>
          </p:cNvPr>
          <p:cNvSpPr txBox="1"/>
          <p:nvPr/>
        </p:nvSpPr>
        <p:spPr>
          <a:xfrm>
            <a:off x="928325" y="5562663"/>
            <a:ext cx="239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 </a:t>
            </a:r>
            <a:r>
              <a:rPr lang="en-GB" dirty="0" err="1"/>
              <a:t>azoto</a:t>
            </a:r>
            <a:r>
              <a:rPr lang="en-GB" dirty="0"/>
              <a:t> </a:t>
            </a:r>
            <a:r>
              <a:rPr lang="en-GB" dirty="0" err="1"/>
              <a:t>liquido</a:t>
            </a:r>
            <a:r>
              <a:rPr lang="en-GB" dirty="0"/>
              <a:t> per test </a:t>
            </a:r>
          </a:p>
        </p:txBody>
      </p:sp>
    </p:spTree>
    <p:extLst>
      <p:ext uri="{BB962C8B-B14F-4D97-AF65-F5344CB8AC3E}">
        <p14:creationId xmlns:p14="http://schemas.microsoft.com/office/powerpoint/2010/main" val="222989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36600-212E-1DB6-F49B-379DF8B5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9"/>
            <a:ext cx="3494314" cy="5786638"/>
          </a:xfrm>
        </p:spPr>
        <p:txBody>
          <a:bodyPr anchor="t">
            <a:normAutofit/>
          </a:bodyPr>
          <a:lstStyle/>
          <a:p>
            <a:r>
              <a:rPr lang="it-IT" dirty="0"/>
              <a:t>Richieste missione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176ECEA0-C4D9-DE01-2F67-E397D84767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08246" y="548640"/>
          <a:ext cx="6949440" cy="578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13A2A3-B4FF-DB4C-0729-DBDAB7DA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F667-667B-A34D-97A1-45CBBC6894E3}" type="slidenum">
              <a:rPr lang="it-IT" smtClean="0"/>
              <a:t>9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A69E6-BBD9-48E8-509E-C1457E683899}"/>
              </a:ext>
            </a:extLst>
          </p:cNvPr>
          <p:cNvSpPr txBox="1"/>
          <p:nvPr/>
        </p:nvSpPr>
        <p:spPr>
          <a:xfrm>
            <a:off x="4608246" y="6305384"/>
            <a:ext cx="26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 </a:t>
            </a:r>
            <a:r>
              <a:rPr lang="en-GB" dirty="0" err="1"/>
              <a:t>partecipazione</a:t>
            </a:r>
            <a:r>
              <a:rPr lang="en-GB" dirty="0"/>
              <a:t> meeting </a:t>
            </a:r>
          </a:p>
        </p:txBody>
      </p:sp>
    </p:spTree>
    <p:extLst>
      <p:ext uri="{BB962C8B-B14F-4D97-AF65-F5344CB8AC3E}">
        <p14:creationId xmlns:p14="http://schemas.microsoft.com/office/powerpoint/2010/main" val="1740724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{E83D5135-18A0-2246-BCE2-C9CF6399621C}tf16401378</Template>
  <TotalTime>30993</TotalTime>
  <Words>263</Words>
  <Application>Microsoft Macintosh PowerPoint</Application>
  <PresentationFormat>Widescreen</PresentationFormat>
  <Paragraphs>81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Aptos Narrow</vt:lpstr>
      <vt:lpstr>Arial</vt:lpstr>
      <vt:lpstr>Calibri</vt:lpstr>
      <vt:lpstr>Calibri Light</vt:lpstr>
      <vt:lpstr>Helvetica</vt:lpstr>
      <vt:lpstr>Lucida Grande</vt:lpstr>
      <vt:lpstr>Times New Roman</vt:lpstr>
      <vt:lpstr>Wingdings</vt:lpstr>
      <vt:lpstr>Office Theme</vt:lpstr>
      <vt:lpstr>LBNF Content-Footer Theme</vt:lpstr>
      <vt:lpstr>Tema di Office</vt:lpstr>
      <vt:lpstr>DUNE</vt:lpstr>
      <vt:lpstr>PowerPoint Presentation</vt:lpstr>
      <vt:lpstr>PowerPoint Presentation</vt:lpstr>
      <vt:lpstr>IMPEGNO LNS</vt:lpstr>
      <vt:lpstr>Dismounting Module 1</vt:lpstr>
      <vt:lpstr>PowerPoint Presentation</vt:lpstr>
      <vt:lpstr>Upgrade </vt:lpstr>
      <vt:lpstr>Richieste - Consumo</vt:lpstr>
      <vt:lpstr>Richieste missione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Carla Distefano</cp:lastModifiedBy>
  <cp:revision>550</cp:revision>
  <cp:lastPrinted>2020-06-23T11:29:12Z</cp:lastPrinted>
  <dcterms:created xsi:type="dcterms:W3CDTF">2020-06-16T15:44:58Z</dcterms:created>
  <dcterms:modified xsi:type="dcterms:W3CDTF">2025-06-26T07:31:25Z</dcterms:modified>
  <cp:category/>
</cp:coreProperties>
</file>