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2"/>
    <p:restoredTop sz="94703"/>
  </p:normalViewPr>
  <p:slideViewPr>
    <p:cSldViewPr snapToGrid="0" snapToObjects="1">
      <p:cViewPr varScale="1">
        <p:scale>
          <a:sx n="61" d="100"/>
          <a:sy n="61" d="100"/>
        </p:scale>
        <p:origin x="31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60392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SPERIMENTO X 20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ESPERIMENTO </a:t>
            </a:r>
            <a:r>
              <a:rPr lang="it-IT" dirty="0"/>
              <a:t>CUORE_CUPID </a:t>
            </a:r>
            <a:r>
              <a:rPr dirty="0"/>
              <a:t>202</a:t>
            </a:r>
            <a:r>
              <a:rPr lang="it-IT" dirty="0"/>
              <a:t>6</a:t>
            </a:r>
            <a:endParaRPr dirty="0"/>
          </a:p>
        </p:txBody>
      </p:sp>
      <p:sp>
        <p:nvSpPr>
          <p:cNvPr id="152" name="obiettivo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lang="it-IT" dirty="0" err="1"/>
              <a:t>Neutrinoless</a:t>
            </a:r>
            <a:r>
              <a:rPr lang="it-IT"/>
              <a:t> double Beta </a:t>
            </a:r>
            <a:r>
              <a:rPr lang="it-IT" err="1"/>
              <a:t>decay</a:t>
            </a:r>
            <a:endParaRPr/>
          </a:p>
        </p:txBody>
      </p:sp>
      <p:sp>
        <p:nvSpPr>
          <p:cNvPr id="153" name="Risultati 2020:…"/>
          <p:cNvSpPr txBox="1">
            <a:spLocks noGrp="1"/>
          </p:cNvSpPr>
          <p:nvPr>
            <p:ph type="body" sz="half" idx="1"/>
          </p:nvPr>
        </p:nvSpPr>
        <p:spPr>
          <a:xfrm>
            <a:off x="1" y="3627178"/>
            <a:ext cx="13558060" cy="1008882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spcBef>
                <a:spcPts val="1000"/>
              </a:spcBef>
            </a:pPr>
            <a:r>
              <a:rPr b="1" err="1"/>
              <a:t>Risultati</a:t>
            </a:r>
            <a:r>
              <a:rPr b="1"/>
              <a:t> 202</a:t>
            </a:r>
            <a:r>
              <a:rPr lang="it-IT" b="1"/>
              <a:t>5</a:t>
            </a:r>
            <a:r>
              <a:t>:</a:t>
            </a:r>
          </a:p>
          <a:p>
            <a:pPr lvl="1">
              <a:spcBef>
                <a:spcPts val="1000"/>
              </a:spcBef>
            </a:pPr>
            <a:r>
              <a:rPr lang="it-IT"/>
              <a:t>Presa dati esperimento CUORE</a:t>
            </a:r>
            <a:endParaRPr/>
          </a:p>
          <a:p>
            <a:pPr lvl="1">
              <a:spcBef>
                <a:spcPts val="1000"/>
              </a:spcBef>
            </a:pPr>
            <a:r>
              <a:rPr lang="it-IT"/>
              <a:t>Progettazione upgrade detector CUPID</a:t>
            </a:r>
          </a:p>
          <a:p>
            <a:pPr lvl="1">
              <a:spcBef>
                <a:spcPts val="1000"/>
              </a:spcBef>
            </a:pPr>
            <a:r>
              <a:rPr lang="it-IT"/>
              <a:t>Ottimizzazione torre detector completa</a:t>
            </a:r>
          </a:p>
          <a:p>
            <a:pPr lvl="1">
              <a:spcBef>
                <a:spcPts val="1000"/>
              </a:spcBef>
            </a:pPr>
            <a:r>
              <a:rPr lang="it-IT"/>
              <a:t>Supporto meccanica per </a:t>
            </a:r>
            <a:r>
              <a:rPr lang="it-IT" err="1"/>
              <a:t>bonding</a:t>
            </a:r>
            <a:r>
              <a:rPr lang="it-IT"/>
              <a:t> della torre</a:t>
            </a:r>
          </a:p>
          <a:p>
            <a:pPr lvl="1">
              <a:spcBef>
                <a:spcPts val="1000"/>
              </a:spcBef>
            </a:pPr>
            <a:r>
              <a:rPr lang="it-IT"/>
              <a:t>Ulteriori test criogenici</a:t>
            </a:r>
          </a:p>
          <a:p>
            <a:pPr lvl="1">
              <a:spcBef>
                <a:spcPts val="1000"/>
              </a:spcBef>
            </a:pPr>
            <a:r>
              <a:rPr lang="it-IT"/>
              <a:t>Realizzato prototipo «0» WC (</a:t>
            </a:r>
            <a:r>
              <a:rPr lang="it-IT" err="1"/>
              <a:t>Neutron</a:t>
            </a:r>
            <a:r>
              <a:rPr lang="it-IT"/>
              <a:t> Shield)</a:t>
            </a:r>
          </a:p>
          <a:p>
            <a:pPr lvl="1">
              <a:spcBef>
                <a:spcPts val="1000"/>
              </a:spcBef>
            </a:pPr>
            <a:endParaRPr/>
          </a:p>
          <a:p>
            <a:pPr>
              <a:spcBef>
                <a:spcPts val="1000"/>
              </a:spcBef>
              <a:defRPr b="1"/>
            </a:pPr>
            <a:r>
              <a:rPr lang="it-IT"/>
              <a:t>O</a:t>
            </a:r>
            <a:r>
              <a:rPr err="1"/>
              <a:t>biettivi</a:t>
            </a:r>
            <a:r>
              <a:t>/milestone 202</a:t>
            </a:r>
            <a:r>
              <a:rPr lang="it-IT"/>
              <a:t>6</a:t>
            </a:r>
            <a:r>
              <a:t>:</a:t>
            </a:r>
          </a:p>
          <a:p>
            <a:pPr lvl="1">
              <a:spcBef>
                <a:spcPts val="1000"/>
              </a:spcBef>
            </a:pPr>
            <a:r>
              <a:rPr lang="it-IT"/>
              <a:t>Ottimizzazione layout torre detector</a:t>
            </a:r>
          </a:p>
          <a:p>
            <a:pPr lvl="1">
              <a:spcBef>
                <a:spcPts val="1000"/>
              </a:spcBef>
            </a:pPr>
            <a:r>
              <a:rPr lang="it-IT"/>
              <a:t>Avanzamento progettazione detector</a:t>
            </a:r>
          </a:p>
          <a:p>
            <a:pPr lvl="1">
              <a:spcBef>
                <a:spcPts val="1000"/>
              </a:spcBef>
            </a:pPr>
            <a:r>
              <a:rPr lang="it-IT"/>
              <a:t>Realizzazione prototipi torre VSTT</a:t>
            </a:r>
          </a:p>
          <a:p>
            <a:pPr lvl="1">
              <a:spcBef>
                <a:spcPts val="1000"/>
              </a:spcBef>
            </a:pPr>
            <a:r>
              <a:rPr lang="it-IT"/>
              <a:t>Definizione meccanica detector</a:t>
            </a:r>
          </a:p>
          <a:p>
            <a:pPr lvl="1">
              <a:spcBef>
                <a:spcPts val="1000"/>
              </a:spcBef>
            </a:pPr>
            <a:r>
              <a:rPr lang="it-IT"/>
              <a:t>Realizzazione prototipo «1» WC con SIPM e test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65D364-947B-F24B-9D2B-D21BC28C5C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788" y="2768599"/>
            <a:ext cx="9656113" cy="7242085"/>
          </a:xfrm>
          <a:prstGeom prst="rect">
            <a:avLst/>
          </a:prstGeom>
        </p:spPr>
      </p:pic>
      <p:pic>
        <p:nvPicPr>
          <p:cNvPr id="6" name="Picture 1" descr="page5image48249280">
            <a:extLst>
              <a:ext uri="{FF2B5EF4-FFF2-40B4-BE49-F238E27FC236}">
                <a16:creationId xmlns:a16="http://schemas.microsoft.com/office/drawing/2014/main" id="{136C23A6-3DD6-2C47-8946-F01DE72E5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438954" y="6717491"/>
            <a:ext cx="3966520" cy="1032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ESPERIMENTO X 20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ESPERIMENTO </a:t>
            </a:r>
            <a:r>
              <a:rPr lang="it-IT" dirty="0"/>
              <a:t>CUORE_CUPID 2026</a:t>
            </a:r>
            <a:endParaRPr dirty="0"/>
          </a:p>
        </p:txBody>
      </p:sp>
      <p:sp>
        <p:nvSpPr>
          <p:cNvPr id="157" name="Slide Subtitle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/>
              <a:t>CUORE_CUPID @LNF</a:t>
            </a:r>
            <a:endParaRPr dirty="0"/>
          </a:p>
        </p:txBody>
      </p:sp>
      <p:sp>
        <p:nvSpPr>
          <p:cNvPr id="158" name="FTE: aaa (51%, resp. loc), bbb (51%), ccc (20%), ……"/>
          <p:cNvSpPr txBox="1">
            <a:spLocks noGrp="1"/>
          </p:cNvSpPr>
          <p:nvPr>
            <p:ph type="body" idx="1"/>
          </p:nvPr>
        </p:nvSpPr>
        <p:spPr>
          <a:xfrm>
            <a:off x="6718357" y="3729924"/>
            <a:ext cx="17614843" cy="990987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spcBef>
                <a:spcPts val="1000"/>
              </a:spcBef>
            </a:pPr>
            <a:r>
              <a:rPr b="1" dirty="0"/>
              <a:t>FTE</a:t>
            </a:r>
            <a:r>
              <a:rPr lang="it-IT" b="1" dirty="0"/>
              <a:t> (2.5)</a:t>
            </a:r>
            <a:r>
              <a:rPr b="1" dirty="0"/>
              <a:t>:</a:t>
            </a:r>
            <a:r>
              <a:rPr dirty="0"/>
              <a:t> </a:t>
            </a:r>
            <a:r>
              <a:rPr lang="it-IT" dirty="0" err="1"/>
              <a:t>A.Franceschi</a:t>
            </a:r>
            <a:r>
              <a:rPr dirty="0"/>
              <a:t> (</a:t>
            </a:r>
            <a:r>
              <a:rPr lang="it-IT" dirty="0"/>
              <a:t>100</a:t>
            </a:r>
            <a:r>
              <a:rPr dirty="0"/>
              <a:t>%, </a:t>
            </a:r>
            <a:r>
              <a:rPr lang="it-IT" dirty="0" err="1"/>
              <a:t>R</a:t>
            </a:r>
            <a:r>
              <a:rPr dirty="0"/>
              <a:t>esp. </a:t>
            </a:r>
            <a:r>
              <a:rPr lang="it-IT" dirty="0"/>
              <a:t>L</a:t>
            </a:r>
            <a:r>
              <a:rPr dirty="0" err="1"/>
              <a:t>oc</a:t>
            </a:r>
            <a:r>
              <a:rPr lang="it-IT" dirty="0"/>
              <a:t>.</a:t>
            </a:r>
            <a:r>
              <a:rPr dirty="0"/>
              <a:t>), </a:t>
            </a:r>
            <a:r>
              <a:rPr lang="it-IT" dirty="0" err="1"/>
              <a:t>T.Napolitano</a:t>
            </a:r>
            <a:r>
              <a:rPr dirty="0"/>
              <a:t> (</a:t>
            </a:r>
            <a:r>
              <a:rPr lang="it-IT" dirty="0"/>
              <a:t>6</a:t>
            </a:r>
            <a:r>
              <a:rPr dirty="0"/>
              <a:t>0%)</a:t>
            </a:r>
            <a:r>
              <a:rPr lang="it-IT" dirty="0"/>
              <a:t> 		    </a:t>
            </a:r>
            <a:r>
              <a:rPr lang="en-IT" dirty="0"/>
              <a:t>G.Mazzitelli (30%) S.Tomassini (20%) L.Benussi (20%) 	  	    S.Bini (10%) I.Sarra (10%) </a:t>
            </a:r>
            <a:endParaRPr lang="it-IT" dirty="0"/>
          </a:p>
          <a:p>
            <a:pPr marL="0" indent="0">
              <a:spcBef>
                <a:spcPts val="1000"/>
              </a:spcBef>
              <a:buNone/>
            </a:pPr>
            <a:endParaRPr strike="sngStrike" dirty="0"/>
          </a:p>
          <a:p>
            <a:pPr>
              <a:spcBef>
                <a:spcPts val="1000"/>
              </a:spcBef>
            </a:pPr>
            <a:r>
              <a:rPr b="1" dirty="0" err="1"/>
              <a:t>Attività</a:t>
            </a:r>
            <a:r>
              <a:rPr b="1" dirty="0"/>
              <a:t> a </a:t>
            </a:r>
            <a:r>
              <a:rPr b="1" dirty="0" err="1"/>
              <a:t>carico</a:t>
            </a:r>
            <a:r>
              <a:rPr b="1" dirty="0"/>
              <a:t> LNF:</a:t>
            </a:r>
            <a:r>
              <a:rPr dirty="0"/>
              <a:t> 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Progettazione e integrazione detector CUPID (Resp. LNF)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Progettazione/integrazione/realizzazione water </a:t>
            </a:r>
            <a:r>
              <a:rPr lang="it-IT" dirty="0" err="1"/>
              <a:t>Neutron</a:t>
            </a:r>
            <a:r>
              <a:rPr lang="it-IT" dirty="0"/>
              <a:t> </a:t>
            </a:r>
            <a:r>
              <a:rPr lang="it-IT" dirty="0" err="1"/>
              <a:t>Shielding</a:t>
            </a:r>
            <a:r>
              <a:rPr lang="it-IT" dirty="0"/>
              <a:t>, supporto installazione </a:t>
            </a:r>
            <a:r>
              <a:rPr lang="it-IT" dirty="0" err="1"/>
              <a:t>Muon</a:t>
            </a:r>
            <a:r>
              <a:rPr lang="it-IT" dirty="0"/>
              <a:t> Veto (MV) </a:t>
            </a:r>
          </a:p>
          <a:p>
            <a:pPr marL="609600" lvl="1" indent="0">
              <a:spcBef>
                <a:spcPts val="1000"/>
              </a:spcBef>
              <a:buNone/>
            </a:pPr>
            <a:endParaRPr dirty="0"/>
          </a:p>
          <a:p>
            <a:pPr>
              <a:spcBef>
                <a:spcPts val="1000"/>
              </a:spcBef>
            </a:pPr>
            <a:r>
              <a:rPr b="1" dirty="0" err="1"/>
              <a:t>Richieste</a:t>
            </a:r>
            <a:r>
              <a:rPr b="1" dirty="0"/>
              <a:t> CSNII 202</a:t>
            </a:r>
            <a:r>
              <a:rPr lang="it-IT" b="1" dirty="0"/>
              <a:t>6</a:t>
            </a:r>
            <a:r>
              <a:rPr dirty="0"/>
              <a:t>: </a:t>
            </a:r>
            <a:r>
              <a:rPr lang="it-IT" dirty="0"/>
              <a:t>missioni</a:t>
            </a:r>
            <a:r>
              <a:rPr dirty="0"/>
              <a:t> </a:t>
            </a:r>
            <a:r>
              <a:rPr lang="it-IT"/>
              <a:t>18.5 </a:t>
            </a:r>
            <a:r>
              <a:rPr dirty="0"/>
              <a:t>k</a:t>
            </a:r>
            <a:r>
              <a:rPr lang="it-IT" dirty="0"/>
              <a:t>€ consumo 9.5 k€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CUPID: meeting, riunioni tecniche, sopralluoghi, test @LNGS</a:t>
            </a:r>
          </a:p>
          <a:p>
            <a:pPr lvl="1">
              <a:spcBef>
                <a:spcPts val="1000"/>
              </a:spcBef>
            </a:pPr>
            <a:r>
              <a:rPr lang="it-IT" dirty="0"/>
              <a:t>CUPID: rame, lavorazioni, SIPM, fibre, serbatoi, elettronica</a:t>
            </a:r>
          </a:p>
          <a:p>
            <a:pPr lvl="1">
              <a:spcBef>
                <a:spcPts val="1000"/>
              </a:spcBef>
            </a:pPr>
            <a:endParaRPr dirty="0"/>
          </a:p>
          <a:p>
            <a:pPr>
              <a:spcBef>
                <a:spcPts val="1000"/>
              </a:spcBef>
            </a:pPr>
            <a:r>
              <a:rPr b="1" dirty="0" err="1"/>
              <a:t>Richieste</a:t>
            </a:r>
            <a:r>
              <a:rPr b="1" dirty="0"/>
              <a:t> LNF 202</a:t>
            </a:r>
            <a:r>
              <a:rPr lang="it-IT" b="1" dirty="0"/>
              <a:t>6</a:t>
            </a:r>
            <a:r>
              <a:rPr dirty="0"/>
              <a:t>:</a:t>
            </a:r>
            <a:r>
              <a:rPr lang="it-IT" dirty="0"/>
              <a:t> SPCM 4 </a:t>
            </a:r>
            <a:r>
              <a:rPr lang="it-IT" dirty="0" err="1"/>
              <a:t>m.u</a:t>
            </a:r>
            <a:r>
              <a:rPr lang="it-IT" dirty="0"/>
              <a:t>.</a:t>
            </a:r>
          </a:p>
          <a:p>
            <a:pPr>
              <a:spcBef>
                <a:spcPts val="1000"/>
              </a:spcBef>
            </a:pPr>
            <a:endParaRPr lang="it-IT" dirty="0"/>
          </a:p>
          <a:p>
            <a:pPr>
              <a:spcBef>
                <a:spcPts val="1000"/>
              </a:spcBef>
            </a:pPr>
            <a:r>
              <a:rPr lang="it-IT" b="1" dirty="0"/>
              <a:t>Fondi Esterni: </a:t>
            </a:r>
            <a:r>
              <a:rPr lang="it-IT" dirty="0"/>
              <a:t>-</a:t>
            </a:r>
            <a:endParaRPr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1DCBD1A7-7C46-7845-B576-227A6BE24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91" y="3729924"/>
            <a:ext cx="6573466" cy="72000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2089FA8C81A1141BB406507D34D3016" ma:contentTypeVersion="10" ma:contentTypeDescription="Creare un nuovo documento." ma:contentTypeScope="" ma:versionID="81f0c46736fee12151e71dd6fba32848">
  <xsd:schema xmlns:xsd="http://www.w3.org/2001/XMLSchema" xmlns:xs="http://www.w3.org/2001/XMLSchema" xmlns:p="http://schemas.microsoft.com/office/2006/metadata/properties" xmlns:ns2="fd0327bc-19de-4607-97d1-b000021a699c" xmlns:ns3="fa0b7c11-c7ca-4ed9-b887-e9f07924a0f6" targetNamespace="http://schemas.microsoft.com/office/2006/metadata/properties" ma:root="true" ma:fieldsID="47a2dbc8ebb1527643464c05dfdbeee9" ns2:_="" ns3:_="">
    <xsd:import namespace="fd0327bc-19de-4607-97d1-b000021a699c"/>
    <xsd:import namespace="fa0b7c11-c7ca-4ed9-b887-e9f07924a0f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327bc-19de-4607-97d1-b000021a699c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Tag immagine" ma:readOnly="false" ma:fieldId="{5cf76f15-5ced-4ddc-b409-7134ff3c332f}" ma:taxonomyMulti="true" ma:sspId="5655b07b-e106-434b-8e42-295331486e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0b7c11-c7ca-4ed9-b887-e9f07924a0f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96b4dc93-8245-4865-83b0-8348ab891e52}" ma:internalName="TaxCatchAll" ma:showField="CatchAllData" ma:web="fa0b7c11-c7ca-4ed9-b887-e9f07924a0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0327bc-19de-4607-97d1-b000021a699c">
      <Terms xmlns="http://schemas.microsoft.com/office/infopath/2007/PartnerControls"/>
    </lcf76f155ced4ddcb4097134ff3c332f>
    <TaxCatchAll xmlns="fa0b7c11-c7ca-4ed9-b887-e9f07924a0f6" xsi:nil="true"/>
  </documentManagement>
</p:properties>
</file>

<file path=customXml/itemProps1.xml><?xml version="1.0" encoding="utf-8"?>
<ds:datastoreItem xmlns:ds="http://schemas.openxmlformats.org/officeDocument/2006/customXml" ds:itemID="{87B8A1A6-CFBA-4FDB-A588-B86F725ED9CF}"/>
</file>

<file path=customXml/itemProps2.xml><?xml version="1.0" encoding="utf-8"?>
<ds:datastoreItem xmlns:ds="http://schemas.openxmlformats.org/officeDocument/2006/customXml" ds:itemID="{DAC75B76-B6D4-455A-8C3C-C0136DF57245}"/>
</file>

<file path=customXml/itemProps3.xml><?xml version="1.0" encoding="utf-8"?>
<ds:datastoreItem xmlns:ds="http://schemas.openxmlformats.org/officeDocument/2006/customXml" ds:itemID="{776138D1-58D7-4979-941C-A618A7F22F2A}"/>
</file>

<file path=docProps/app.xml><?xml version="1.0" encoding="utf-8"?>
<Properties xmlns="http://schemas.openxmlformats.org/officeDocument/2006/extended-properties" xmlns:vt="http://schemas.openxmlformats.org/officeDocument/2006/docPropsVTypes">
  <TotalTime>7110</TotalTime>
  <Words>232</Words>
  <Application>Microsoft Macintosh PowerPoint</Application>
  <PresentationFormat>Custom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Helvetica Neue</vt:lpstr>
      <vt:lpstr>Helvetica Neue Medium</vt:lpstr>
      <vt:lpstr>21_BasicWhite</vt:lpstr>
      <vt:lpstr>ESPERIMENTO CUORE_CUPID 2026</vt:lpstr>
      <vt:lpstr>ESPERIMENTO CUORE_CUPID 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ESPERIMENTO X 2021</dc:title>
  <cp:lastModifiedBy>Massimo Alberto Franceschi</cp:lastModifiedBy>
  <cp:revision>131</cp:revision>
  <dcterms:modified xsi:type="dcterms:W3CDTF">2025-07-01T14:41:49Z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0x01010022089FA8C81A1141BB406507D34D3016</vt:lpwstr>
  </property>
</Properties>
</file>