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3"/>
    <p:sldMasterId id="2147483660" r:id="rId4"/>
    <p:sldMasterId id="2147483673" r:id="rId5"/>
  </p:sldMasterIdLst>
  <p:notesMasterIdLst>
    <p:notesMasterId r:id="rId17"/>
  </p:notesMasterIdLst>
  <p:sldIdLst>
    <p:sldId id="760" r:id="rId6"/>
    <p:sldId id="783" r:id="rId7"/>
    <p:sldId id="791" r:id="rId8"/>
    <p:sldId id="794" r:id="rId9"/>
    <p:sldId id="278" r:id="rId10"/>
    <p:sldId id="790" r:id="rId11"/>
    <p:sldId id="759" r:id="rId12"/>
    <p:sldId id="797" r:id="rId13"/>
    <p:sldId id="796" r:id="rId14"/>
    <p:sldId id="761" r:id="rId15"/>
    <p:sldId id="762"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E651879F-3626-9D43-9289-2D4A21F5ADBD}">
          <p14:sldIdLst>
            <p14:sldId id="760"/>
            <p14:sldId id="783"/>
            <p14:sldId id="791"/>
            <p14:sldId id="794"/>
            <p14:sldId id="278"/>
            <p14:sldId id="790"/>
            <p14:sldId id="759"/>
            <p14:sldId id="797"/>
            <p14:sldId id="796"/>
            <p14:sldId id="761"/>
            <p14:sldId id="76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617"/>
    <p:restoredTop sz="94684"/>
  </p:normalViewPr>
  <p:slideViewPr>
    <p:cSldViewPr snapToGrid="0">
      <p:cViewPr varScale="1">
        <p:scale>
          <a:sx n="94" d="100"/>
          <a:sy n="94" d="100"/>
        </p:scale>
        <p:origin x="232"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3.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2.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CD2BE4-0AE1-0B46-ACA9-5A927E517970}" type="datetimeFigureOut">
              <a:rPr lang="en-US" smtClean="0"/>
              <a:t>7/3/25</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700BFB-A6A1-3D40-A1A0-312C5941BC25}" type="slidenum">
              <a:rPr lang="en-US" smtClean="0"/>
              <a:t>‹#›</a:t>
            </a:fld>
            <a:endParaRPr lang="en-US"/>
          </a:p>
        </p:txBody>
      </p:sp>
    </p:spTree>
    <p:extLst>
      <p:ext uri="{BB962C8B-B14F-4D97-AF65-F5344CB8AC3E}">
        <p14:creationId xmlns:p14="http://schemas.microsoft.com/office/powerpoint/2010/main" val="2462276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80068-AC31-C2F1-7DBE-1721E099C0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0FF90B-E34B-05ED-DCAB-ED2D4A2D79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190E5-AA11-3BC0-8AC1-F078158B224A}"/>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CAEF14D3-7F87-53FF-40D2-F6B4BEFD20DA}"/>
              </a:ext>
            </a:extLst>
          </p:cNvPr>
          <p:cNvSpPr>
            <a:spLocks noGrp="1"/>
          </p:cNvSpPr>
          <p:nvPr>
            <p:ph type="sldNum" sz="quarter" idx="5"/>
          </p:nvPr>
        </p:nvSpPr>
        <p:spPr/>
        <p:txBody>
          <a:bodyPr/>
          <a:lstStyle/>
          <a:p>
            <a:fld id="{1733E450-4475-7C42-BC5C-990192AAAD1C}" type="slidenum">
              <a:rPr lang="en-US" smtClean="0"/>
              <a:t>3</a:t>
            </a:fld>
            <a:endParaRPr lang="en-US"/>
          </a:p>
        </p:txBody>
      </p:sp>
    </p:spTree>
    <p:extLst>
      <p:ext uri="{BB962C8B-B14F-4D97-AF65-F5344CB8AC3E}">
        <p14:creationId xmlns:p14="http://schemas.microsoft.com/office/powerpoint/2010/main" val="2316298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F66BC5-7936-0EB2-6075-9D3C30A494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DBF266-29F4-E12E-9B20-C037AB0C32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C45A4E-7BEF-1EB9-742C-1215DB370801}"/>
              </a:ext>
            </a:extLst>
          </p:cNvPr>
          <p:cNvSpPr>
            <a:spLocks noGrp="1"/>
          </p:cNvSpPr>
          <p:nvPr>
            <p:ph type="body" idx="1"/>
          </p:nvPr>
        </p:nvSpPr>
        <p:spPr/>
        <p:txBody>
          <a:bodyPr/>
          <a:lstStyle/>
          <a:p>
            <a:endParaRPr dirty="0"/>
          </a:p>
        </p:txBody>
      </p:sp>
      <p:sp>
        <p:nvSpPr>
          <p:cNvPr id="4" name="Slide Number Placeholder 3">
            <a:extLst>
              <a:ext uri="{FF2B5EF4-FFF2-40B4-BE49-F238E27FC236}">
                <a16:creationId xmlns:a16="http://schemas.microsoft.com/office/drawing/2014/main" id="{BC6DA103-0E43-A939-FBB8-29588A594CC0}"/>
              </a:ext>
            </a:extLst>
          </p:cNvPr>
          <p:cNvSpPr>
            <a:spLocks noGrp="1"/>
          </p:cNvSpPr>
          <p:nvPr>
            <p:ph type="sldNum" sz="quarter" idx="5"/>
          </p:nvPr>
        </p:nvSpPr>
        <p:spPr/>
        <p:txBody>
          <a:bodyPr/>
          <a:lstStyle/>
          <a:p>
            <a:fld id="{1733E450-4475-7C42-BC5C-990192AAAD1C}" type="slidenum">
              <a:rPr lang="en-US" smtClean="0"/>
              <a:t>4</a:t>
            </a:fld>
            <a:endParaRPr lang="en-US"/>
          </a:p>
        </p:txBody>
      </p:sp>
    </p:spTree>
    <p:extLst>
      <p:ext uri="{BB962C8B-B14F-4D97-AF65-F5344CB8AC3E}">
        <p14:creationId xmlns:p14="http://schemas.microsoft.com/office/powerpoint/2010/main" val="290302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2C8452-EC22-5416-EB86-D0D96EDD8F1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8B2860C7-6376-0F42-56C3-8E085D3A5D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D472720B-7D49-64B0-3039-DFA07A9D4763}"/>
              </a:ext>
            </a:extLst>
          </p:cNvPr>
          <p:cNvSpPr>
            <a:spLocks noGrp="1"/>
          </p:cNvSpPr>
          <p:nvPr>
            <p:ph type="dt" sz="half" idx="10"/>
          </p:nvPr>
        </p:nvSpPr>
        <p:spPr/>
        <p:txBody>
          <a:bodyPr/>
          <a:lstStyle/>
          <a:p>
            <a:fld id="{F2760751-BEE1-7C49-AB26-2AA489AC1478}" type="datetimeFigureOut">
              <a:rPr lang="en-US" smtClean="0"/>
              <a:t>7/3/25</a:t>
            </a:fld>
            <a:endParaRPr lang="en-US"/>
          </a:p>
        </p:txBody>
      </p:sp>
      <p:sp>
        <p:nvSpPr>
          <p:cNvPr id="5" name="Segnaposto piè di pagina 4">
            <a:extLst>
              <a:ext uri="{FF2B5EF4-FFF2-40B4-BE49-F238E27FC236}">
                <a16:creationId xmlns:a16="http://schemas.microsoft.com/office/drawing/2014/main" id="{948DFCBC-F215-4CDD-475C-69C9B62C853F}"/>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15ED4D48-3D22-E07D-556D-693CAC3B11DF}"/>
              </a:ext>
            </a:extLst>
          </p:cNvPr>
          <p:cNvSpPr>
            <a:spLocks noGrp="1"/>
          </p:cNvSpPr>
          <p:nvPr>
            <p:ph type="sldNum" sz="quarter" idx="12"/>
          </p:nvPr>
        </p:nvSpPr>
        <p:spPr/>
        <p:txBody>
          <a:bodyPr/>
          <a:lstStyle/>
          <a:p>
            <a:fld id="{B53766C8-E652-0B47-8D6A-2CE7337C8C81}" type="slidenum">
              <a:rPr lang="en-US" smtClean="0"/>
              <a:t>‹#›</a:t>
            </a:fld>
            <a:endParaRPr lang="en-US"/>
          </a:p>
        </p:txBody>
      </p:sp>
    </p:spTree>
    <p:extLst>
      <p:ext uri="{BB962C8B-B14F-4D97-AF65-F5344CB8AC3E}">
        <p14:creationId xmlns:p14="http://schemas.microsoft.com/office/powerpoint/2010/main" val="84550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E55D2D7-E4B1-B099-9511-C62A1C3125AD}"/>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4675A4F3-9F64-1A25-F68F-649C12DEA4B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B8A68F07-EE96-BC5A-2BA3-A04E2817F360}"/>
              </a:ext>
            </a:extLst>
          </p:cNvPr>
          <p:cNvSpPr>
            <a:spLocks noGrp="1"/>
          </p:cNvSpPr>
          <p:nvPr>
            <p:ph type="dt" sz="half" idx="10"/>
          </p:nvPr>
        </p:nvSpPr>
        <p:spPr/>
        <p:txBody>
          <a:bodyPr/>
          <a:lstStyle/>
          <a:p>
            <a:fld id="{F2760751-BEE1-7C49-AB26-2AA489AC1478}" type="datetimeFigureOut">
              <a:rPr lang="en-US" smtClean="0"/>
              <a:t>7/3/25</a:t>
            </a:fld>
            <a:endParaRPr lang="en-US"/>
          </a:p>
        </p:txBody>
      </p:sp>
      <p:sp>
        <p:nvSpPr>
          <p:cNvPr id="5" name="Segnaposto piè di pagina 4">
            <a:extLst>
              <a:ext uri="{FF2B5EF4-FFF2-40B4-BE49-F238E27FC236}">
                <a16:creationId xmlns:a16="http://schemas.microsoft.com/office/drawing/2014/main" id="{BA722237-0EB9-9128-69FC-12D47C089AA4}"/>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8411C4C8-3F05-C115-0454-3179B74801F0}"/>
              </a:ext>
            </a:extLst>
          </p:cNvPr>
          <p:cNvSpPr>
            <a:spLocks noGrp="1"/>
          </p:cNvSpPr>
          <p:nvPr>
            <p:ph type="sldNum" sz="quarter" idx="12"/>
          </p:nvPr>
        </p:nvSpPr>
        <p:spPr/>
        <p:txBody>
          <a:bodyPr/>
          <a:lstStyle/>
          <a:p>
            <a:fld id="{B53766C8-E652-0B47-8D6A-2CE7337C8C81}" type="slidenum">
              <a:rPr lang="en-US" smtClean="0"/>
              <a:t>‹#›</a:t>
            </a:fld>
            <a:endParaRPr lang="en-US"/>
          </a:p>
        </p:txBody>
      </p:sp>
    </p:spTree>
    <p:extLst>
      <p:ext uri="{BB962C8B-B14F-4D97-AF65-F5344CB8AC3E}">
        <p14:creationId xmlns:p14="http://schemas.microsoft.com/office/powerpoint/2010/main" val="4216855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0BCF606-0C6A-687E-35B9-DF7ED7FCF90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F4DAE83D-A961-81A1-061A-E48CB079D06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48AAEA8B-06C1-862B-BDAB-0F9203CA09B2}"/>
              </a:ext>
            </a:extLst>
          </p:cNvPr>
          <p:cNvSpPr>
            <a:spLocks noGrp="1"/>
          </p:cNvSpPr>
          <p:nvPr>
            <p:ph type="dt" sz="half" idx="10"/>
          </p:nvPr>
        </p:nvSpPr>
        <p:spPr/>
        <p:txBody>
          <a:bodyPr/>
          <a:lstStyle/>
          <a:p>
            <a:fld id="{F2760751-BEE1-7C49-AB26-2AA489AC1478}" type="datetimeFigureOut">
              <a:rPr lang="en-US" smtClean="0"/>
              <a:t>7/3/25</a:t>
            </a:fld>
            <a:endParaRPr lang="en-US"/>
          </a:p>
        </p:txBody>
      </p:sp>
      <p:sp>
        <p:nvSpPr>
          <p:cNvPr id="5" name="Segnaposto piè di pagina 4">
            <a:extLst>
              <a:ext uri="{FF2B5EF4-FFF2-40B4-BE49-F238E27FC236}">
                <a16:creationId xmlns:a16="http://schemas.microsoft.com/office/drawing/2014/main" id="{75C500C1-4562-2B70-E26C-F533B6831236}"/>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E39EFFA5-44A5-9B75-BF8E-B5527C547AE8}"/>
              </a:ext>
            </a:extLst>
          </p:cNvPr>
          <p:cNvSpPr>
            <a:spLocks noGrp="1"/>
          </p:cNvSpPr>
          <p:nvPr>
            <p:ph type="sldNum" sz="quarter" idx="12"/>
          </p:nvPr>
        </p:nvSpPr>
        <p:spPr/>
        <p:txBody>
          <a:bodyPr/>
          <a:lstStyle/>
          <a:p>
            <a:fld id="{B53766C8-E652-0B47-8D6A-2CE7337C8C81}" type="slidenum">
              <a:rPr lang="en-US" smtClean="0"/>
              <a:t>‹#›</a:t>
            </a:fld>
            <a:endParaRPr lang="en-US"/>
          </a:p>
        </p:txBody>
      </p:sp>
    </p:spTree>
    <p:extLst>
      <p:ext uri="{BB962C8B-B14F-4D97-AF65-F5344CB8AC3E}">
        <p14:creationId xmlns:p14="http://schemas.microsoft.com/office/powerpoint/2010/main" val="36705770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A866DC-8D72-F959-EA70-95FE0E437D40}"/>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773EC0E7-0B8D-BE5C-7B30-3203B3724B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91EBBA24-3D37-E3EF-1362-1D819DAD03DA}"/>
              </a:ext>
            </a:extLst>
          </p:cNvPr>
          <p:cNvSpPr>
            <a:spLocks noGrp="1"/>
          </p:cNvSpPr>
          <p:nvPr>
            <p:ph type="dt" sz="half" idx="10"/>
          </p:nvPr>
        </p:nvSpPr>
        <p:spPr/>
        <p:txBody>
          <a:bodyPr/>
          <a:lstStyle/>
          <a:p>
            <a:r>
              <a:rPr lang="it-IT"/>
              <a:t>30 - 31 Maggio 2024</a:t>
            </a:r>
            <a:endParaRPr lang="en-US"/>
          </a:p>
        </p:txBody>
      </p:sp>
      <p:sp>
        <p:nvSpPr>
          <p:cNvPr id="5" name="Segnaposto piè di pagina 4">
            <a:extLst>
              <a:ext uri="{FF2B5EF4-FFF2-40B4-BE49-F238E27FC236}">
                <a16:creationId xmlns:a16="http://schemas.microsoft.com/office/drawing/2014/main" id="{CC82A4F0-D742-6205-F613-9D7621BE5848}"/>
              </a:ext>
            </a:extLst>
          </p:cNvPr>
          <p:cNvSpPr>
            <a:spLocks noGrp="1"/>
          </p:cNvSpPr>
          <p:nvPr>
            <p:ph type="ftr" sz="quarter" idx="11"/>
          </p:nvPr>
        </p:nvSpPr>
        <p:spPr/>
        <p:txBody>
          <a:bodyPr/>
          <a:lstStyle/>
          <a:p>
            <a:r>
              <a:rPr lang="en-US"/>
              <a:t>M. Angelucci LNF - INFN</a:t>
            </a:r>
          </a:p>
        </p:txBody>
      </p:sp>
      <p:sp>
        <p:nvSpPr>
          <p:cNvPr id="6" name="Segnaposto numero diapositiva 5">
            <a:extLst>
              <a:ext uri="{FF2B5EF4-FFF2-40B4-BE49-F238E27FC236}">
                <a16:creationId xmlns:a16="http://schemas.microsoft.com/office/drawing/2014/main" id="{9CB187B6-7975-C093-00EC-53F36253487D}"/>
              </a:ext>
            </a:extLst>
          </p:cNvPr>
          <p:cNvSpPr>
            <a:spLocks noGrp="1"/>
          </p:cNvSpPr>
          <p:nvPr>
            <p:ph type="sldNum" sz="quarter" idx="12"/>
          </p:nvPr>
        </p:nvSpPr>
        <p:spPr/>
        <p:txBody>
          <a:bodyPr/>
          <a:lstStyle/>
          <a:p>
            <a:fld id="{015B71B7-9E4B-6E41-98E6-DF9B782B41A1}" type="slidenum">
              <a:rPr lang="en-US" smtClean="0"/>
              <a:t>‹#›</a:t>
            </a:fld>
            <a:endParaRPr lang="en-US"/>
          </a:p>
        </p:txBody>
      </p:sp>
    </p:spTree>
    <p:extLst>
      <p:ext uri="{BB962C8B-B14F-4D97-AF65-F5344CB8AC3E}">
        <p14:creationId xmlns:p14="http://schemas.microsoft.com/office/powerpoint/2010/main" val="13172103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17EC9A6-45CA-3627-1AEF-94C90FFC55AB}"/>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C2DC905D-0F3B-FF93-3563-9747BEBF4B1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B3B54E6F-A6D3-B854-3840-F0D46869AB48}"/>
              </a:ext>
            </a:extLst>
          </p:cNvPr>
          <p:cNvSpPr>
            <a:spLocks noGrp="1"/>
          </p:cNvSpPr>
          <p:nvPr>
            <p:ph type="dt" sz="half" idx="10"/>
          </p:nvPr>
        </p:nvSpPr>
        <p:spPr/>
        <p:txBody>
          <a:bodyPr/>
          <a:lstStyle/>
          <a:p>
            <a:r>
              <a:rPr lang="it-IT"/>
              <a:t>30 - 31 Maggio 2024</a:t>
            </a:r>
            <a:endParaRPr lang="en-US"/>
          </a:p>
        </p:txBody>
      </p:sp>
      <p:sp>
        <p:nvSpPr>
          <p:cNvPr id="5" name="Segnaposto piè di pagina 4">
            <a:extLst>
              <a:ext uri="{FF2B5EF4-FFF2-40B4-BE49-F238E27FC236}">
                <a16:creationId xmlns:a16="http://schemas.microsoft.com/office/drawing/2014/main" id="{8E7488A7-B4F2-AAE4-8A46-2083DDAC26DA}"/>
              </a:ext>
            </a:extLst>
          </p:cNvPr>
          <p:cNvSpPr>
            <a:spLocks noGrp="1"/>
          </p:cNvSpPr>
          <p:nvPr>
            <p:ph type="ftr" sz="quarter" idx="11"/>
          </p:nvPr>
        </p:nvSpPr>
        <p:spPr/>
        <p:txBody>
          <a:bodyPr/>
          <a:lstStyle/>
          <a:p>
            <a:r>
              <a:rPr lang="en-US"/>
              <a:t>M. Angelucci LNF - INFN</a:t>
            </a:r>
          </a:p>
        </p:txBody>
      </p:sp>
      <p:sp>
        <p:nvSpPr>
          <p:cNvPr id="6" name="Segnaposto numero diapositiva 5">
            <a:extLst>
              <a:ext uri="{FF2B5EF4-FFF2-40B4-BE49-F238E27FC236}">
                <a16:creationId xmlns:a16="http://schemas.microsoft.com/office/drawing/2014/main" id="{B6A77E35-3735-E8C3-C84D-A995C9643B81}"/>
              </a:ext>
            </a:extLst>
          </p:cNvPr>
          <p:cNvSpPr>
            <a:spLocks noGrp="1"/>
          </p:cNvSpPr>
          <p:nvPr>
            <p:ph type="sldNum" sz="quarter" idx="12"/>
          </p:nvPr>
        </p:nvSpPr>
        <p:spPr/>
        <p:txBody>
          <a:bodyPr/>
          <a:lstStyle/>
          <a:p>
            <a:fld id="{015B71B7-9E4B-6E41-98E6-DF9B782B41A1}" type="slidenum">
              <a:rPr lang="en-US" smtClean="0"/>
              <a:t>‹#›</a:t>
            </a:fld>
            <a:endParaRPr lang="en-US"/>
          </a:p>
        </p:txBody>
      </p:sp>
    </p:spTree>
    <p:extLst>
      <p:ext uri="{BB962C8B-B14F-4D97-AF65-F5344CB8AC3E}">
        <p14:creationId xmlns:p14="http://schemas.microsoft.com/office/powerpoint/2010/main" val="12277955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1C0AED-91AF-C00C-0C57-6CACEDC95C6E}"/>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612BA212-EFE1-FBE7-BA79-C070CE635B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58C464D5-CD31-AA51-17A7-513536FA3D6E}"/>
              </a:ext>
            </a:extLst>
          </p:cNvPr>
          <p:cNvSpPr>
            <a:spLocks noGrp="1"/>
          </p:cNvSpPr>
          <p:nvPr>
            <p:ph type="dt" sz="half" idx="10"/>
          </p:nvPr>
        </p:nvSpPr>
        <p:spPr/>
        <p:txBody>
          <a:bodyPr/>
          <a:lstStyle/>
          <a:p>
            <a:r>
              <a:rPr lang="it-IT"/>
              <a:t>30 - 31 Maggio 2024</a:t>
            </a:r>
            <a:endParaRPr lang="en-US"/>
          </a:p>
        </p:txBody>
      </p:sp>
      <p:sp>
        <p:nvSpPr>
          <p:cNvPr id="5" name="Segnaposto piè di pagina 4">
            <a:extLst>
              <a:ext uri="{FF2B5EF4-FFF2-40B4-BE49-F238E27FC236}">
                <a16:creationId xmlns:a16="http://schemas.microsoft.com/office/drawing/2014/main" id="{DA1D743A-4175-5D01-0EB0-9B5E62D7F61A}"/>
              </a:ext>
            </a:extLst>
          </p:cNvPr>
          <p:cNvSpPr>
            <a:spLocks noGrp="1"/>
          </p:cNvSpPr>
          <p:nvPr>
            <p:ph type="ftr" sz="quarter" idx="11"/>
          </p:nvPr>
        </p:nvSpPr>
        <p:spPr/>
        <p:txBody>
          <a:bodyPr/>
          <a:lstStyle/>
          <a:p>
            <a:r>
              <a:rPr lang="en-US"/>
              <a:t>M. Angelucci LNF - INFN</a:t>
            </a:r>
          </a:p>
        </p:txBody>
      </p:sp>
      <p:sp>
        <p:nvSpPr>
          <p:cNvPr id="6" name="Segnaposto numero diapositiva 5">
            <a:extLst>
              <a:ext uri="{FF2B5EF4-FFF2-40B4-BE49-F238E27FC236}">
                <a16:creationId xmlns:a16="http://schemas.microsoft.com/office/drawing/2014/main" id="{3A56AD10-A4A7-1842-A1AE-5749B2E3D462}"/>
              </a:ext>
            </a:extLst>
          </p:cNvPr>
          <p:cNvSpPr>
            <a:spLocks noGrp="1"/>
          </p:cNvSpPr>
          <p:nvPr>
            <p:ph type="sldNum" sz="quarter" idx="12"/>
          </p:nvPr>
        </p:nvSpPr>
        <p:spPr/>
        <p:txBody>
          <a:bodyPr/>
          <a:lstStyle/>
          <a:p>
            <a:fld id="{015B71B7-9E4B-6E41-98E6-DF9B782B41A1}" type="slidenum">
              <a:rPr lang="en-US" smtClean="0"/>
              <a:t>‹#›</a:t>
            </a:fld>
            <a:endParaRPr lang="en-US"/>
          </a:p>
        </p:txBody>
      </p:sp>
    </p:spTree>
    <p:extLst>
      <p:ext uri="{BB962C8B-B14F-4D97-AF65-F5344CB8AC3E}">
        <p14:creationId xmlns:p14="http://schemas.microsoft.com/office/powerpoint/2010/main" val="12833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10CAAC6-F5CE-36C9-8306-BB2EA5A74B92}"/>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2A09AB59-B6FC-3825-1DC6-0BF8B4C78AEC}"/>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42B1471F-09A1-0291-8BE4-D1E4AB99E8D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6D278ED8-1190-E408-C853-77724D337303}"/>
              </a:ext>
            </a:extLst>
          </p:cNvPr>
          <p:cNvSpPr>
            <a:spLocks noGrp="1"/>
          </p:cNvSpPr>
          <p:nvPr>
            <p:ph type="dt" sz="half" idx="10"/>
          </p:nvPr>
        </p:nvSpPr>
        <p:spPr/>
        <p:txBody>
          <a:bodyPr/>
          <a:lstStyle/>
          <a:p>
            <a:r>
              <a:rPr lang="it-IT"/>
              <a:t>30 - 31 Maggio 2024</a:t>
            </a:r>
            <a:endParaRPr lang="en-US"/>
          </a:p>
        </p:txBody>
      </p:sp>
      <p:sp>
        <p:nvSpPr>
          <p:cNvPr id="6" name="Segnaposto piè di pagina 5">
            <a:extLst>
              <a:ext uri="{FF2B5EF4-FFF2-40B4-BE49-F238E27FC236}">
                <a16:creationId xmlns:a16="http://schemas.microsoft.com/office/drawing/2014/main" id="{1B4303A3-7B4E-738F-F13A-45E06375F0B2}"/>
              </a:ext>
            </a:extLst>
          </p:cNvPr>
          <p:cNvSpPr>
            <a:spLocks noGrp="1"/>
          </p:cNvSpPr>
          <p:nvPr>
            <p:ph type="ftr" sz="quarter" idx="11"/>
          </p:nvPr>
        </p:nvSpPr>
        <p:spPr/>
        <p:txBody>
          <a:bodyPr/>
          <a:lstStyle/>
          <a:p>
            <a:r>
              <a:rPr lang="en-US"/>
              <a:t>M. Angelucci LNF - INFN</a:t>
            </a:r>
          </a:p>
        </p:txBody>
      </p:sp>
      <p:sp>
        <p:nvSpPr>
          <p:cNvPr id="7" name="Segnaposto numero diapositiva 6">
            <a:extLst>
              <a:ext uri="{FF2B5EF4-FFF2-40B4-BE49-F238E27FC236}">
                <a16:creationId xmlns:a16="http://schemas.microsoft.com/office/drawing/2014/main" id="{E0C36E82-88EE-3EC4-C8F2-9BD466F642AB}"/>
              </a:ext>
            </a:extLst>
          </p:cNvPr>
          <p:cNvSpPr>
            <a:spLocks noGrp="1"/>
          </p:cNvSpPr>
          <p:nvPr>
            <p:ph type="sldNum" sz="quarter" idx="12"/>
          </p:nvPr>
        </p:nvSpPr>
        <p:spPr/>
        <p:txBody>
          <a:bodyPr/>
          <a:lstStyle/>
          <a:p>
            <a:fld id="{015B71B7-9E4B-6E41-98E6-DF9B782B41A1}" type="slidenum">
              <a:rPr lang="en-US" smtClean="0"/>
              <a:t>‹#›</a:t>
            </a:fld>
            <a:endParaRPr lang="en-US"/>
          </a:p>
        </p:txBody>
      </p:sp>
    </p:spTree>
    <p:extLst>
      <p:ext uri="{BB962C8B-B14F-4D97-AF65-F5344CB8AC3E}">
        <p14:creationId xmlns:p14="http://schemas.microsoft.com/office/powerpoint/2010/main" val="3475900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3A3B5D-74DC-6CDC-A244-1CBB1E173F9F}"/>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BFC03E42-90D7-06A5-2324-213442616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E945A14-20BA-71B4-ACD4-A773C729304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4B66CA46-C006-DA0B-7CD3-15615AF60B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A10A932A-A40C-BF56-D7F9-C0A71463FB9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0F241270-C715-1226-0EDA-549EABC5C158}"/>
              </a:ext>
            </a:extLst>
          </p:cNvPr>
          <p:cNvSpPr>
            <a:spLocks noGrp="1"/>
          </p:cNvSpPr>
          <p:nvPr>
            <p:ph type="dt" sz="half" idx="10"/>
          </p:nvPr>
        </p:nvSpPr>
        <p:spPr/>
        <p:txBody>
          <a:bodyPr/>
          <a:lstStyle/>
          <a:p>
            <a:r>
              <a:rPr lang="it-IT"/>
              <a:t>30 - 31 Maggio 2024</a:t>
            </a:r>
            <a:endParaRPr lang="en-US"/>
          </a:p>
        </p:txBody>
      </p:sp>
      <p:sp>
        <p:nvSpPr>
          <p:cNvPr id="8" name="Segnaposto piè di pagina 7">
            <a:extLst>
              <a:ext uri="{FF2B5EF4-FFF2-40B4-BE49-F238E27FC236}">
                <a16:creationId xmlns:a16="http://schemas.microsoft.com/office/drawing/2014/main" id="{3EE5823D-8B61-4255-9EB4-30195693ECA8}"/>
              </a:ext>
            </a:extLst>
          </p:cNvPr>
          <p:cNvSpPr>
            <a:spLocks noGrp="1"/>
          </p:cNvSpPr>
          <p:nvPr>
            <p:ph type="ftr" sz="quarter" idx="11"/>
          </p:nvPr>
        </p:nvSpPr>
        <p:spPr/>
        <p:txBody>
          <a:bodyPr/>
          <a:lstStyle/>
          <a:p>
            <a:r>
              <a:rPr lang="en-US"/>
              <a:t>M. Angelucci LNF - INFN</a:t>
            </a:r>
          </a:p>
        </p:txBody>
      </p:sp>
      <p:sp>
        <p:nvSpPr>
          <p:cNvPr id="9" name="Segnaposto numero diapositiva 8">
            <a:extLst>
              <a:ext uri="{FF2B5EF4-FFF2-40B4-BE49-F238E27FC236}">
                <a16:creationId xmlns:a16="http://schemas.microsoft.com/office/drawing/2014/main" id="{A9AB660F-0EFD-7335-8659-C9FA9418F447}"/>
              </a:ext>
            </a:extLst>
          </p:cNvPr>
          <p:cNvSpPr>
            <a:spLocks noGrp="1"/>
          </p:cNvSpPr>
          <p:nvPr>
            <p:ph type="sldNum" sz="quarter" idx="12"/>
          </p:nvPr>
        </p:nvSpPr>
        <p:spPr/>
        <p:txBody>
          <a:bodyPr/>
          <a:lstStyle/>
          <a:p>
            <a:fld id="{015B71B7-9E4B-6E41-98E6-DF9B782B41A1}" type="slidenum">
              <a:rPr lang="en-US" smtClean="0"/>
              <a:t>‹#›</a:t>
            </a:fld>
            <a:endParaRPr lang="en-US"/>
          </a:p>
        </p:txBody>
      </p:sp>
    </p:spTree>
    <p:extLst>
      <p:ext uri="{BB962C8B-B14F-4D97-AF65-F5344CB8AC3E}">
        <p14:creationId xmlns:p14="http://schemas.microsoft.com/office/powerpoint/2010/main" val="2867332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9253E8-C51D-7E85-9C4E-3BEB46929ECE}"/>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3AAAEC41-DA52-DA80-673C-6002BB33345D}"/>
              </a:ext>
            </a:extLst>
          </p:cNvPr>
          <p:cNvSpPr>
            <a:spLocks noGrp="1"/>
          </p:cNvSpPr>
          <p:nvPr>
            <p:ph type="dt" sz="half" idx="10"/>
          </p:nvPr>
        </p:nvSpPr>
        <p:spPr/>
        <p:txBody>
          <a:bodyPr/>
          <a:lstStyle/>
          <a:p>
            <a:r>
              <a:rPr lang="it-IT"/>
              <a:t>30 - 31 Maggio 2024</a:t>
            </a:r>
            <a:endParaRPr lang="en-US"/>
          </a:p>
        </p:txBody>
      </p:sp>
      <p:sp>
        <p:nvSpPr>
          <p:cNvPr id="4" name="Segnaposto piè di pagina 3">
            <a:extLst>
              <a:ext uri="{FF2B5EF4-FFF2-40B4-BE49-F238E27FC236}">
                <a16:creationId xmlns:a16="http://schemas.microsoft.com/office/drawing/2014/main" id="{A22FEB56-29B8-25E9-B7C7-FE5A0A3018E2}"/>
              </a:ext>
            </a:extLst>
          </p:cNvPr>
          <p:cNvSpPr>
            <a:spLocks noGrp="1"/>
          </p:cNvSpPr>
          <p:nvPr>
            <p:ph type="ftr" sz="quarter" idx="11"/>
          </p:nvPr>
        </p:nvSpPr>
        <p:spPr/>
        <p:txBody>
          <a:bodyPr/>
          <a:lstStyle/>
          <a:p>
            <a:r>
              <a:rPr lang="en-US"/>
              <a:t>M. Angelucci LNF - INFN</a:t>
            </a:r>
          </a:p>
        </p:txBody>
      </p:sp>
      <p:sp>
        <p:nvSpPr>
          <p:cNvPr id="5" name="Segnaposto numero diapositiva 4">
            <a:extLst>
              <a:ext uri="{FF2B5EF4-FFF2-40B4-BE49-F238E27FC236}">
                <a16:creationId xmlns:a16="http://schemas.microsoft.com/office/drawing/2014/main" id="{F0A56162-723D-14E3-C4A4-7516A3B5CE8A}"/>
              </a:ext>
            </a:extLst>
          </p:cNvPr>
          <p:cNvSpPr>
            <a:spLocks noGrp="1"/>
          </p:cNvSpPr>
          <p:nvPr>
            <p:ph type="sldNum" sz="quarter" idx="12"/>
          </p:nvPr>
        </p:nvSpPr>
        <p:spPr/>
        <p:txBody>
          <a:bodyPr/>
          <a:lstStyle/>
          <a:p>
            <a:fld id="{015B71B7-9E4B-6E41-98E6-DF9B782B41A1}" type="slidenum">
              <a:rPr lang="en-US" smtClean="0"/>
              <a:t>‹#›</a:t>
            </a:fld>
            <a:endParaRPr lang="en-US"/>
          </a:p>
        </p:txBody>
      </p:sp>
    </p:spTree>
    <p:extLst>
      <p:ext uri="{BB962C8B-B14F-4D97-AF65-F5344CB8AC3E}">
        <p14:creationId xmlns:p14="http://schemas.microsoft.com/office/powerpoint/2010/main" val="1495654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4CB4D01-2BC2-CED7-8648-A69F81F3AC99}"/>
              </a:ext>
            </a:extLst>
          </p:cNvPr>
          <p:cNvSpPr>
            <a:spLocks noGrp="1"/>
          </p:cNvSpPr>
          <p:nvPr>
            <p:ph type="dt" sz="half" idx="10"/>
          </p:nvPr>
        </p:nvSpPr>
        <p:spPr/>
        <p:txBody>
          <a:bodyPr/>
          <a:lstStyle/>
          <a:p>
            <a:r>
              <a:rPr lang="it-IT"/>
              <a:t>30 - 31 Maggio 2024</a:t>
            </a:r>
            <a:endParaRPr lang="en-US"/>
          </a:p>
        </p:txBody>
      </p:sp>
      <p:sp>
        <p:nvSpPr>
          <p:cNvPr id="3" name="Segnaposto piè di pagina 2">
            <a:extLst>
              <a:ext uri="{FF2B5EF4-FFF2-40B4-BE49-F238E27FC236}">
                <a16:creationId xmlns:a16="http://schemas.microsoft.com/office/drawing/2014/main" id="{FA164C1A-39E6-4904-279A-93CF6A64A436}"/>
              </a:ext>
            </a:extLst>
          </p:cNvPr>
          <p:cNvSpPr>
            <a:spLocks noGrp="1"/>
          </p:cNvSpPr>
          <p:nvPr>
            <p:ph type="ftr" sz="quarter" idx="11"/>
          </p:nvPr>
        </p:nvSpPr>
        <p:spPr/>
        <p:txBody>
          <a:bodyPr/>
          <a:lstStyle/>
          <a:p>
            <a:r>
              <a:rPr lang="en-US"/>
              <a:t>M. Angelucci LNF - INFN</a:t>
            </a:r>
          </a:p>
        </p:txBody>
      </p:sp>
      <p:sp>
        <p:nvSpPr>
          <p:cNvPr id="4" name="Segnaposto numero diapositiva 3">
            <a:extLst>
              <a:ext uri="{FF2B5EF4-FFF2-40B4-BE49-F238E27FC236}">
                <a16:creationId xmlns:a16="http://schemas.microsoft.com/office/drawing/2014/main" id="{C5A2B389-4122-C654-7F85-D659BDF6BA1D}"/>
              </a:ext>
            </a:extLst>
          </p:cNvPr>
          <p:cNvSpPr>
            <a:spLocks noGrp="1"/>
          </p:cNvSpPr>
          <p:nvPr>
            <p:ph type="sldNum" sz="quarter" idx="12"/>
          </p:nvPr>
        </p:nvSpPr>
        <p:spPr/>
        <p:txBody>
          <a:bodyPr/>
          <a:lstStyle/>
          <a:p>
            <a:fld id="{015B71B7-9E4B-6E41-98E6-DF9B782B41A1}" type="slidenum">
              <a:rPr lang="en-US" smtClean="0"/>
              <a:t>‹#›</a:t>
            </a:fld>
            <a:endParaRPr lang="en-US"/>
          </a:p>
        </p:txBody>
      </p:sp>
    </p:spTree>
    <p:extLst>
      <p:ext uri="{BB962C8B-B14F-4D97-AF65-F5344CB8AC3E}">
        <p14:creationId xmlns:p14="http://schemas.microsoft.com/office/powerpoint/2010/main" val="2108322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DABF76-7396-DB95-1205-77503DDA81C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82DA112B-9C01-8CDB-34E8-E78BF6330C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ACB5140D-0E05-A6C0-15E1-2607C14A2B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95C6E97C-0068-F73D-CEF9-933D9A6E34F2}"/>
              </a:ext>
            </a:extLst>
          </p:cNvPr>
          <p:cNvSpPr>
            <a:spLocks noGrp="1"/>
          </p:cNvSpPr>
          <p:nvPr>
            <p:ph type="dt" sz="half" idx="10"/>
          </p:nvPr>
        </p:nvSpPr>
        <p:spPr/>
        <p:txBody>
          <a:bodyPr/>
          <a:lstStyle/>
          <a:p>
            <a:r>
              <a:rPr lang="it-IT"/>
              <a:t>30 - 31 Maggio 2024</a:t>
            </a:r>
            <a:endParaRPr lang="en-US"/>
          </a:p>
        </p:txBody>
      </p:sp>
      <p:sp>
        <p:nvSpPr>
          <p:cNvPr id="6" name="Segnaposto piè di pagina 5">
            <a:extLst>
              <a:ext uri="{FF2B5EF4-FFF2-40B4-BE49-F238E27FC236}">
                <a16:creationId xmlns:a16="http://schemas.microsoft.com/office/drawing/2014/main" id="{572B2B2F-5A8B-8ECF-CBA8-772EB99B325C}"/>
              </a:ext>
            </a:extLst>
          </p:cNvPr>
          <p:cNvSpPr>
            <a:spLocks noGrp="1"/>
          </p:cNvSpPr>
          <p:nvPr>
            <p:ph type="ftr" sz="quarter" idx="11"/>
          </p:nvPr>
        </p:nvSpPr>
        <p:spPr/>
        <p:txBody>
          <a:bodyPr/>
          <a:lstStyle/>
          <a:p>
            <a:r>
              <a:rPr lang="en-US"/>
              <a:t>M. Angelucci LNF - INFN</a:t>
            </a:r>
          </a:p>
        </p:txBody>
      </p:sp>
      <p:sp>
        <p:nvSpPr>
          <p:cNvPr id="7" name="Segnaposto numero diapositiva 6">
            <a:extLst>
              <a:ext uri="{FF2B5EF4-FFF2-40B4-BE49-F238E27FC236}">
                <a16:creationId xmlns:a16="http://schemas.microsoft.com/office/drawing/2014/main" id="{BE7B2041-DC23-D355-156C-83EAC4352D16}"/>
              </a:ext>
            </a:extLst>
          </p:cNvPr>
          <p:cNvSpPr>
            <a:spLocks noGrp="1"/>
          </p:cNvSpPr>
          <p:nvPr>
            <p:ph type="sldNum" sz="quarter" idx="12"/>
          </p:nvPr>
        </p:nvSpPr>
        <p:spPr/>
        <p:txBody>
          <a:bodyPr/>
          <a:lstStyle/>
          <a:p>
            <a:fld id="{015B71B7-9E4B-6E41-98E6-DF9B782B41A1}" type="slidenum">
              <a:rPr lang="en-US" smtClean="0"/>
              <a:t>‹#›</a:t>
            </a:fld>
            <a:endParaRPr lang="en-US"/>
          </a:p>
        </p:txBody>
      </p:sp>
    </p:spTree>
    <p:extLst>
      <p:ext uri="{BB962C8B-B14F-4D97-AF65-F5344CB8AC3E}">
        <p14:creationId xmlns:p14="http://schemas.microsoft.com/office/powerpoint/2010/main" val="34166709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3B77D1-B245-49A6-DA54-4A5C978F059F}"/>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F6543FBF-4A2D-C7AA-D372-5229286785B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C1ECAFC5-B10C-D105-B8A6-EA53F174D875}"/>
              </a:ext>
            </a:extLst>
          </p:cNvPr>
          <p:cNvSpPr>
            <a:spLocks noGrp="1"/>
          </p:cNvSpPr>
          <p:nvPr>
            <p:ph type="dt" sz="half" idx="10"/>
          </p:nvPr>
        </p:nvSpPr>
        <p:spPr/>
        <p:txBody>
          <a:bodyPr/>
          <a:lstStyle/>
          <a:p>
            <a:fld id="{F2760751-BEE1-7C49-AB26-2AA489AC1478}" type="datetimeFigureOut">
              <a:rPr lang="en-US" smtClean="0"/>
              <a:t>7/3/25</a:t>
            </a:fld>
            <a:endParaRPr lang="en-US"/>
          </a:p>
        </p:txBody>
      </p:sp>
      <p:sp>
        <p:nvSpPr>
          <p:cNvPr id="5" name="Segnaposto piè di pagina 4">
            <a:extLst>
              <a:ext uri="{FF2B5EF4-FFF2-40B4-BE49-F238E27FC236}">
                <a16:creationId xmlns:a16="http://schemas.microsoft.com/office/drawing/2014/main" id="{12796FE0-C3A4-9269-6BA0-C4BEC5F0832A}"/>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75EA38D8-3012-1593-6312-0D17913229E8}"/>
              </a:ext>
            </a:extLst>
          </p:cNvPr>
          <p:cNvSpPr>
            <a:spLocks noGrp="1"/>
          </p:cNvSpPr>
          <p:nvPr>
            <p:ph type="sldNum" sz="quarter" idx="12"/>
          </p:nvPr>
        </p:nvSpPr>
        <p:spPr/>
        <p:txBody>
          <a:bodyPr/>
          <a:lstStyle/>
          <a:p>
            <a:fld id="{B53766C8-E652-0B47-8D6A-2CE7337C8C81}" type="slidenum">
              <a:rPr lang="en-US" smtClean="0"/>
              <a:t>‹#›</a:t>
            </a:fld>
            <a:endParaRPr lang="en-US"/>
          </a:p>
        </p:txBody>
      </p:sp>
    </p:spTree>
    <p:extLst>
      <p:ext uri="{BB962C8B-B14F-4D97-AF65-F5344CB8AC3E}">
        <p14:creationId xmlns:p14="http://schemas.microsoft.com/office/powerpoint/2010/main" val="2256425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3F319C-B7F2-9CF3-2368-5F78F6103D6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0D0DC94A-B90A-154D-000C-00D0F724E62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845FE467-88A0-44CE-6F95-F9AE69EFE2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D2CD2C5-DA07-8DEB-CF8E-566839B1D796}"/>
              </a:ext>
            </a:extLst>
          </p:cNvPr>
          <p:cNvSpPr>
            <a:spLocks noGrp="1"/>
          </p:cNvSpPr>
          <p:nvPr>
            <p:ph type="dt" sz="half" idx="10"/>
          </p:nvPr>
        </p:nvSpPr>
        <p:spPr/>
        <p:txBody>
          <a:bodyPr/>
          <a:lstStyle/>
          <a:p>
            <a:r>
              <a:rPr lang="it-IT"/>
              <a:t>30 - 31 Maggio 2024</a:t>
            </a:r>
            <a:endParaRPr lang="en-US"/>
          </a:p>
        </p:txBody>
      </p:sp>
      <p:sp>
        <p:nvSpPr>
          <p:cNvPr id="6" name="Segnaposto piè di pagina 5">
            <a:extLst>
              <a:ext uri="{FF2B5EF4-FFF2-40B4-BE49-F238E27FC236}">
                <a16:creationId xmlns:a16="http://schemas.microsoft.com/office/drawing/2014/main" id="{F8736C01-7DB2-C1B8-BB15-2D2CF3F1EC22}"/>
              </a:ext>
            </a:extLst>
          </p:cNvPr>
          <p:cNvSpPr>
            <a:spLocks noGrp="1"/>
          </p:cNvSpPr>
          <p:nvPr>
            <p:ph type="ftr" sz="quarter" idx="11"/>
          </p:nvPr>
        </p:nvSpPr>
        <p:spPr/>
        <p:txBody>
          <a:bodyPr/>
          <a:lstStyle/>
          <a:p>
            <a:r>
              <a:rPr lang="en-US"/>
              <a:t>M. Angelucci LNF - INFN</a:t>
            </a:r>
          </a:p>
        </p:txBody>
      </p:sp>
      <p:sp>
        <p:nvSpPr>
          <p:cNvPr id="7" name="Segnaposto numero diapositiva 6">
            <a:extLst>
              <a:ext uri="{FF2B5EF4-FFF2-40B4-BE49-F238E27FC236}">
                <a16:creationId xmlns:a16="http://schemas.microsoft.com/office/drawing/2014/main" id="{7E824AB8-76DD-04BD-579A-5695C23F4A71}"/>
              </a:ext>
            </a:extLst>
          </p:cNvPr>
          <p:cNvSpPr>
            <a:spLocks noGrp="1"/>
          </p:cNvSpPr>
          <p:nvPr>
            <p:ph type="sldNum" sz="quarter" idx="12"/>
          </p:nvPr>
        </p:nvSpPr>
        <p:spPr/>
        <p:txBody>
          <a:bodyPr/>
          <a:lstStyle/>
          <a:p>
            <a:fld id="{015B71B7-9E4B-6E41-98E6-DF9B782B41A1}" type="slidenum">
              <a:rPr lang="en-US" smtClean="0"/>
              <a:t>‹#›</a:t>
            </a:fld>
            <a:endParaRPr lang="en-US"/>
          </a:p>
        </p:txBody>
      </p:sp>
    </p:spTree>
    <p:extLst>
      <p:ext uri="{BB962C8B-B14F-4D97-AF65-F5344CB8AC3E}">
        <p14:creationId xmlns:p14="http://schemas.microsoft.com/office/powerpoint/2010/main" val="10878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8ED5C91-500E-287F-2594-E33E5EE5972C}"/>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2F01B593-28A7-4453-565E-EBA30C588E98}"/>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B953F441-FCF9-8322-81B8-EF518A1B280A}"/>
              </a:ext>
            </a:extLst>
          </p:cNvPr>
          <p:cNvSpPr>
            <a:spLocks noGrp="1"/>
          </p:cNvSpPr>
          <p:nvPr>
            <p:ph type="dt" sz="half" idx="10"/>
          </p:nvPr>
        </p:nvSpPr>
        <p:spPr/>
        <p:txBody>
          <a:bodyPr/>
          <a:lstStyle/>
          <a:p>
            <a:r>
              <a:rPr lang="it-IT"/>
              <a:t>30 - 31 Maggio 2024</a:t>
            </a:r>
            <a:endParaRPr lang="en-US"/>
          </a:p>
        </p:txBody>
      </p:sp>
      <p:sp>
        <p:nvSpPr>
          <p:cNvPr id="5" name="Segnaposto piè di pagina 4">
            <a:extLst>
              <a:ext uri="{FF2B5EF4-FFF2-40B4-BE49-F238E27FC236}">
                <a16:creationId xmlns:a16="http://schemas.microsoft.com/office/drawing/2014/main" id="{553C0E2D-E019-F47E-33DF-090BF9979CAA}"/>
              </a:ext>
            </a:extLst>
          </p:cNvPr>
          <p:cNvSpPr>
            <a:spLocks noGrp="1"/>
          </p:cNvSpPr>
          <p:nvPr>
            <p:ph type="ftr" sz="quarter" idx="11"/>
          </p:nvPr>
        </p:nvSpPr>
        <p:spPr/>
        <p:txBody>
          <a:bodyPr/>
          <a:lstStyle/>
          <a:p>
            <a:r>
              <a:rPr lang="en-US"/>
              <a:t>M. Angelucci LNF - INFN</a:t>
            </a:r>
          </a:p>
        </p:txBody>
      </p:sp>
      <p:sp>
        <p:nvSpPr>
          <p:cNvPr id="6" name="Segnaposto numero diapositiva 5">
            <a:extLst>
              <a:ext uri="{FF2B5EF4-FFF2-40B4-BE49-F238E27FC236}">
                <a16:creationId xmlns:a16="http://schemas.microsoft.com/office/drawing/2014/main" id="{DA7F168D-07DD-7697-AA5A-A4CCFA3401A5}"/>
              </a:ext>
            </a:extLst>
          </p:cNvPr>
          <p:cNvSpPr>
            <a:spLocks noGrp="1"/>
          </p:cNvSpPr>
          <p:nvPr>
            <p:ph type="sldNum" sz="quarter" idx="12"/>
          </p:nvPr>
        </p:nvSpPr>
        <p:spPr/>
        <p:txBody>
          <a:bodyPr/>
          <a:lstStyle/>
          <a:p>
            <a:fld id="{015B71B7-9E4B-6E41-98E6-DF9B782B41A1}" type="slidenum">
              <a:rPr lang="en-US" smtClean="0"/>
              <a:t>‹#›</a:t>
            </a:fld>
            <a:endParaRPr lang="en-US"/>
          </a:p>
        </p:txBody>
      </p:sp>
    </p:spTree>
    <p:extLst>
      <p:ext uri="{BB962C8B-B14F-4D97-AF65-F5344CB8AC3E}">
        <p14:creationId xmlns:p14="http://schemas.microsoft.com/office/powerpoint/2010/main" val="33896038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942FE38-932A-D05A-0359-7228E20452D1}"/>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E4722AAF-E14D-DF84-E890-B71C9134A1AC}"/>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EB21BE2A-FE2A-CCBB-9F9F-32932DE9CD78}"/>
              </a:ext>
            </a:extLst>
          </p:cNvPr>
          <p:cNvSpPr>
            <a:spLocks noGrp="1"/>
          </p:cNvSpPr>
          <p:nvPr>
            <p:ph type="dt" sz="half" idx="10"/>
          </p:nvPr>
        </p:nvSpPr>
        <p:spPr/>
        <p:txBody>
          <a:bodyPr/>
          <a:lstStyle/>
          <a:p>
            <a:r>
              <a:rPr lang="it-IT"/>
              <a:t>30 - 31 Maggio 2024</a:t>
            </a:r>
            <a:endParaRPr lang="en-US"/>
          </a:p>
        </p:txBody>
      </p:sp>
      <p:sp>
        <p:nvSpPr>
          <p:cNvPr id="5" name="Segnaposto piè di pagina 4">
            <a:extLst>
              <a:ext uri="{FF2B5EF4-FFF2-40B4-BE49-F238E27FC236}">
                <a16:creationId xmlns:a16="http://schemas.microsoft.com/office/drawing/2014/main" id="{FEE128E9-85E3-99D8-01AE-4D8199EF7992}"/>
              </a:ext>
            </a:extLst>
          </p:cNvPr>
          <p:cNvSpPr>
            <a:spLocks noGrp="1"/>
          </p:cNvSpPr>
          <p:nvPr>
            <p:ph type="ftr" sz="quarter" idx="11"/>
          </p:nvPr>
        </p:nvSpPr>
        <p:spPr/>
        <p:txBody>
          <a:bodyPr/>
          <a:lstStyle/>
          <a:p>
            <a:r>
              <a:rPr lang="en-US"/>
              <a:t>M. Angelucci LNF - INFN</a:t>
            </a:r>
          </a:p>
        </p:txBody>
      </p:sp>
      <p:sp>
        <p:nvSpPr>
          <p:cNvPr id="6" name="Segnaposto numero diapositiva 5">
            <a:extLst>
              <a:ext uri="{FF2B5EF4-FFF2-40B4-BE49-F238E27FC236}">
                <a16:creationId xmlns:a16="http://schemas.microsoft.com/office/drawing/2014/main" id="{272E26DD-291F-53C5-FFCC-AD831FC6E101}"/>
              </a:ext>
            </a:extLst>
          </p:cNvPr>
          <p:cNvSpPr>
            <a:spLocks noGrp="1"/>
          </p:cNvSpPr>
          <p:nvPr>
            <p:ph type="sldNum" sz="quarter" idx="12"/>
          </p:nvPr>
        </p:nvSpPr>
        <p:spPr/>
        <p:txBody>
          <a:bodyPr/>
          <a:lstStyle/>
          <a:p>
            <a:fld id="{015B71B7-9E4B-6E41-98E6-DF9B782B41A1}" type="slidenum">
              <a:rPr lang="en-US" smtClean="0"/>
              <a:t>‹#›</a:t>
            </a:fld>
            <a:endParaRPr lang="en-US"/>
          </a:p>
        </p:txBody>
      </p:sp>
    </p:spTree>
    <p:extLst>
      <p:ext uri="{BB962C8B-B14F-4D97-AF65-F5344CB8AC3E}">
        <p14:creationId xmlns:p14="http://schemas.microsoft.com/office/powerpoint/2010/main" val="4243926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43" name="Slide Title"/>
          <p:cNvSpPr txBox="1">
            <a:spLocks noGrp="1"/>
          </p:cNvSpPr>
          <p:nvPr>
            <p:ph type="title" hasCustomPrompt="1"/>
          </p:nvPr>
        </p:nvSpPr>
        <p:spPr>
          <a:prstGeom prst="rect">
            <a:avLst/>
          </a:prstGeom>
        </p:spPr>
        <p:txBody>
          <a:bodyPr/>
          <a:lstStyle/>
          <a:p>
            <a:r>
              <a:t>Slide Title</a:t>
            </a:r>
          </a:p>
        </p:txBody>
      </p:sp>
      <p:sp>
        <p:nvSpPr>
          <p:cNvPr id="44" name="Slide Subtitle"/>
          <p:cNvSpPr txBox="1">
            <a:spLocks noGrp="1"/>
          </p:cNvSpPr>
          <p:nvPr>
            <p:ph type="body" sz="quarter" idx="21" hasCustomPrompt="1"/>
          </p:nvPr>
        </p:nvSpPr>
        <p:spPr>
          <a:xfrm>
            <a:off x="603250" y="1186481"/>
            <a:ext cx="10985500" cy="467390"/>
          </a:xfrm>
          <a:prstGeom prst="rect">
            <a:avLst/>
          </a:prstGeom>
        </p:spPr>
        <p:txBody>
          <a:bodyPr lIns="45719" tIns="45719" rIns="45719" bIns="45719"/>
          <a:lstStyle>
            <a:lvl1pPr marL="0" indent="0" defTabSz="412750">
              <a:lnSpc>
                <a:spcPct val="100000"/>
              </a:lnSpc>
              <a:spcBef>
                <a:spcPts val="0"/>
              </a:spcBef>
              <a:buSzTx/>
              <a:buNone/>
              <a:defRPr sz="2750" b="1"/>
            </a:lvl1pPr>
          </a:lstStyle>
          <a:p>
            <a:r>
              <a:t>Slide Subtitle</a:t>
            </a:r>
          </a:p>
        </p:txBody>
      </p:sp>
      <p:sp>
        <p:nvSpPr>
          <p:cNvPr id="45"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2272467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4724C81-9C9A-30A9-6616-B0147633789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GB"/>
          </a:p>
        </p:txBody>
      </p:sp>
      <p:sp>
        <p:nvSpPr>
          <p:cNvPr id="3" name="Sottotitolo 2">
            <a:extLst>
              <a:ext uri="{FF2B5EF4-FFF2-40B4-BE49-F238E27FC236}">
                <a16:creationId xmlns:a16="http://schemas.microsoft.com/office/drawing/2014/main" id="{2467B993-2473-2A7A-E9EF-69E43733848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GB"/>
          </a:p>
        </p:txBody>
      </p:sp>
      <p:sp>
        <p:nvSpPr>
          <p:cNvPr id="4" name="Segnaposto data 3">
            <a:extLst>
              <a:ext uri="{FF2B5EF4-FFF2-40B4-BE49-F238E27FC236}">
                <a16:creationId xmlns:a16="http://schemas.microsoft.com/office/drawing/2014/main" id="{6E6376A1-884B-E518-E6C7-9ACC0FD97E62}"/>
              </a:ext>
            </a:extLst>
          </p:cNvPr>
          <p:cNvSpPr>
            <a:spLocks noGrp="1"/>
          </p:cNvSpPr>
          <p:nvPr>
            <p:ph type="dt" sz="half" idx="10"/>
          </p:nvPr>
        </p:nvSpPr>
        <p:spPr/>
        <p:txBody>
          <a:bodyPr/>
          <a:lstStyle/>
          <a:p>
            <a:fld id="{872765E8-8963-0F4F-BC49-4960E8E55033}" type="datetimeFigureOut">
              <a:rPr lang="en-GB" smtClean="0"/>
              <a:t>03/07/2025</a:t>
            </a:fld>
            <a:endParaRPr lang="en-GB"/>
          </a:p>
        </p:txBody>
      </p:sp>
      <p:sp>
        <p:nvSpPr>
          <p:cNvPr id="5" name="Segnaposto piè di pagina 4">
            <a:extLst>
              <a:ext uri="{FF2B5EF4-FFF2-40B4-BE49-F238E27FC236}">
                <a16:creationId xmlns:a16="http://schemas.microsoft.com/office/drawing/2014/main" id="{33D86BC7-9D81-CE86-6123-B0CD70A3E486}"/>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6DD05225-8630-C8B2-5D87-70AA93D4EAD9}"/>
              </a:ext>
            </a:extLst>
          </p:cNvPr>
          <p:cNvSpPr>
            <a:spLocks noGrp="1"/>
          </p:cNvSpPr>
          <p:nvPr>
            <p:ph type="sldNum" sz="quarter" idx="12"/>
          </p:nvPr>
        </p:nvSpPr>
        <p:spPr/>
        <p:txBody>
          <a:bodyPr/>
          <a:lstStyle/>
          <a:p>
            <a:fld id="{3CAAB827-7CC0-904A-8668-C21091FA3BD1}" type="slidenum">
              <a:rPr lang="en-GB" smtClean="0"/>
              <a:t>‹#›</a:t>
            </a:fld>
            <a:endParaRPr lang="en-GB"/>
          </a:p>
        </p:txBody>
      </p:sp>
    </p:spTree>
    <p:extLst>
      <p:ext uri="{BB962C8B-B14F-4D97-AF65-F5344CB8AC3E}">
        <p14:creationId xmlns:p14="http://schemas.microsoft.com/office/powerpoint/2010/main" val="13211842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71F449F-E085-155E-DB41-666139805A84}"/>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A6E6E8F9-BF3B-E964-339D-6D7685B79949}"/>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075F8BDD-7053-77B5-1198-81D4BB25DC00}"/>
              </a:ext>
            </a:extLst>
          </p:cNvPr>
          <p:cNvSpPr>
            <a:spLocks noGrp="1"/>
          </p:cNvSpPr>
          <p:nvPr>
            <p:ph type="dt" sz="half" idx="10"/>
          </p:nvPr>
        </p:nvSpPr>
        <p:spPr/>
        <p:txBody>
          <a:bodyPr/>
          <a:lstStyle/>
          <a:p>
            <a:fld id="{872765E8-8963-0F4F-BC49-4960E8E55033}" type="datetimeFigureOut">
              <a:rPr lang="en-GB" smtClean="0"/>
              <a:t>03/07/2025</a:t>
            </a:fld>
            <a:endParaRPr lang="en-GB"/>
          </a:p>
        </p:txBody>
      </p:sp>
      <p:sp>
        <p:nvSpPr>
          <p:cNvPr id="5" name="Segnaposto piè di pagina 4">
            <a:extLst>
              <a:ext uri="{FF2B5EF4-FFF2-40B4-BE49-F238E27FC236}">
                <a16:creationId xmlns:a16="http://schemas.microsoft.com/office/drawing/2014/main" id="{C2F1E607-9C67-8FE9-F0CB-9FA486790A24}"/>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D25A2158-7CFD-C328-607A-0214CC3406D6}"/>
              </a:ext>
            </a:extLst>
          </p:cNvPr>
          <p:cNvSpPr>
            <a:spLocks noGrp="1"/>
          </p:cNvSpPr>
          <p:nvPr>
            <p:ph type="sldNum" sz="quarter" idx="12"/>
          </p:nvPr>
        </p:nvSpPr>
        <p:spPr/>
        <p:txBody>
          <a:bodyPr/>
          <a:lstStyle/>
          <a:p>
            <a:fld id="{3CAAB827-7CC0-904A-8668-C21091FA3BD1}" type="slidenum">
              <a:rPr lang="en-GB" smtClean="0"/>
              <a:t>‹#›</a:t>
            </a:fld>
            <a:endParaRPr lang="en-GB"/>
          </a:p>
        </p:txBody>
      </p:sp>
    </p:spTree>
    <p:extLst>
      <p:ext uri="{BB962C8B-B14F-4D97-AF65-F5344CB8AC3E}">
        <p14:creationId xmlns:p14="http://schemas.microsoft.com/office/powerpoint/2010/main" val="34660561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EAE669-2E7C-2F96-9F7D-703F94EBAA1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54FAD9BE-124D-805B-E965-C8FBBFBBD3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9EF43288-58F4-B4D3-A4A4-AC8341068BD1}"/>
              </a:ext>
            </a:extLst>
          </p:cNvPr>
          <p:cNvSpPr>
            <a:spLocks noGrp="1"/>
          </p:cNvSpPr>
          <p:nvPr>
            <p:ph type="dt" sz="half" idx="10"/>
          </p:nvPr>
        </p:nvSpPr>
        <p:spPr/>
        <p:txBody>
          <a:bodyPr/>
          <a:lstStyle/>
          <a:p>
            <a:fld id="{872765E8-8963-0F4F-BC49-4960E8E55033}" type="datetimeFigureOut">
              <a:rPr lang="en-GB" smtClean="0"/>
              <a:t>03/07/2025</a:t>
            </a:fld>
            <a:endParaRPr lang="en-GB"/>
          </a:p>
        </p:txBody>
      </p:sp>
      <p:sp>
        <p:nvSpPr>
          <p:cNvPr id="5" name="Segnaposto piè di pagina 4">
            <a:extLst>
              <a:ext uri="{FF2B5EF4-FFF2-40B4-BE49-F238E27FC236}">
                <a16:creationId xmlns:a16="http://schemas.microsoft.com/office/drawing/2014/main" id="{C30214AF-DE84-6758-E8BB-6C46B8E9A623}"/>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5CF2BCCA-A64B-8CCD-4830-A80B79F462E2}"/>
              </a:ext>
            </a:extLst>
          </p:cNvPr>
          <p:cNvSpPr>
            <a:spLocks noGrp="1"/>
          </p:cNvSpPr>
          <p:nvPr>
            <p:ph type="sldNum" sz="quarter" idx="12"/>
          </p:nvPr>
        </p:nvSpPr>
        <p:spPr/>
        <p:txBody>
          <a:bodyPr/>
          <a:lstStyle/>
          <a:p>
            <a:fld id="{3CAAB827-7CC0-904A-8668-C21091FA3BD1}" type="slidenum">
              <a:rPr lang="en-GB" smtClean="0"/>
              <a:t>‹#›</a:t>
            </a:fld>
            <a:endParaRPr lang="en-GB"/>
          </a:p>
        </p:txBody>
      </p:sp>
    </p:spTree>
    <p:extLst>
      <p:ext uri="{BB962C8B-B14F-4D97-AF65-F5344CB8AC3E}">
        <p14:creationId xmlns:p14="http://schemas.microsoft.com/office/powerpoint/2010/main" val="835225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288D72-FA8A-9B76-2214-844C5B0F300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3F0EF076-C29E-D77A-1E38-F550A4DCD269}"/>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contenuto 3">
            <a:extLst>
              <a:ext uri="{FF2B5EF4-FFF2-40B4-BE49-F238E27FC236}">
                <a16:creationId xmlns:a16="http://schemas.microsoft.com/office/drawing/2014/main" id="{480490A8-7B4F-21EF-3A55-A83752772CDF}"/>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data 4">
            <a:extLst>
              <a:ext uri="{FF2B5EF4-FFF2-40B4-BE49-F238E27FC236}">
                <a16:creationId xmlns:a16="http://schemas.microsoft.com/office/drawing/2014/main" id="{E3B3F2D2-0080-D9B1-7E11-08DC9E4F8990}"/>
              </a:ext>
            </a:extLst>
          </p:cNvPr>
          <p:cNvSpPr>
            <a:spLocks noGrp="1"/>
          </p:cNvSpPr>
          <p:nvPr>
            <p:ph type="dt" sz="half" idx="10"/>
          </p:nvPr>
        </p:nvSpPr>
        <p:spPr/>
        <p:txBody>
          <a:bodyPr/>
          <a:lstStyle/>
          <a:p>
            <a:fld id="{872765E8-8963-0F4F-BC49-4960E8E55033}" type="datetimeFigureOut">
              <a:rPr lang="en-GB" smtClean="0"/>
              <a:t>03/07/2025</a:t>
            </a:fld>
            <a:endParaRPr lang="en-GB"/>
          </a:p>
        </p:txBody>
      </p:sp>
      <p:sp>
        <p:nvSpPr>
          <p:cNvPr id="6" name="Segnaposto piè di pagina 5">
            <a:extLst>
              <a:ext uri="{FF2B5EF4-FFF2-40B4-BE49-F238E27FC236}">
                <a16:creationId xmlns:a16="http://schemas.microsoft.com/office/drawing/2014/main" id="{5843B34F-D866-C97B-F936-2FD4C518A346}"/>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F9B9C292-31A0-954D-40A3-F154F34E26B0}"/>
              </a:ext>
            </a:extLst>
          </p:cNvPr>
          <p:cNvSpPr>
            <a:spLocks noGrp="1"/>
          </p:cNvSpPr>
          <p:nvPr>
            <p:ph type="sldNum" sz="quarter" idx="12"/>
          </p:nvPr>
        </p:nvSpPr>
        <p:spPr/>
        <p:txBody>
          <a:bodyPr/>
          <a:lstStyle/>
          <a:p>
            <a:fld id="{3CAAB827-7CC0-904A-8668-C21091FA3BD1}" type="slidenum">
              <a:rPr lang="en-GB" smtClean="0"/>
              <a:t>‹#›</a:t>
            </a:fld>
            <a:endParaRPr lang="en-GB"/>
          </a:p>
        </p:txBody>
      </p:sp>
    </p:spTree>
    <p:extLst>
      <p:ext uri="{BB962C8B-B14F-4D97-AF65-F5344CB8AC3E}">
        <p14:creationId xmlns:p14="http://schemas.microsoft.com/office/powerpoint/2010/main" val="4848780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61949E7-D860-C29F-2668-5E99C09EC173}"/>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B4E08A13-F0AD-E448-3373-3D8D2D9C05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D1E0A01-6C44-D6BF-E5AE-345EE715D8B6}"/>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5" name="Segnaposto testo 4">
            <a:extLst>
              <a:ext uri="{FF2B5EF4-FFF2-40B4-BE49-F238E27FC236}">
                <a16:creationId xmlns:a16="http://schemas.microsoft.com/office/drawing/2014/main" id="{A38C3152-0233-C029-B5D9-A0C519277C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238DFC07-CAA4-CDAA-74AC-BE2AC4896F73}"/>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7" name="Segnaposto data 6">
            <a:extLst>
              <a:ext uri="{FF2B5EF4-FFF2-40B4-BE49-F238E27FC236}">
                <a16:creationId xmlns:a16="http://schemas.microsoft.com/office/drawing/2014/main" id="{F39CA280-523A-B9C4-3EBB-385A14C38433}"/>
              </a:ext>
            </a:extLst>
          </p:cNvPr>
          <p:cNvSpPr>
            <a:spLocks noGrp="1"/>
          </p:cNvSpPr>
          <p:nvPr>
            <p:ph type="dt" sz="half" idx="10"/>
          </p:nvPr>
        </p:nvSpPr>
        <p:spPr/>
        <p:txBody>
          <a:bodyPr/>
          <a:lstStyle/>
          <a:p>
            <a:fld id="{872765E8-8963-0F4F-BC49-4960E8E55033}" type="datetimeFigureOut">
              <a:rPr lang="en-GB" smtClean="0"/>
              <a:t>03/07/2025</a:t>
            </a:fld>
            <a:endParaRPr lang="en-GB"/>
          </a:p>
        </p:txBody>
      </p:sp>
      <p:sp>
        <p:nvSpPr>
          <p:cNvPr id="8" name="Segnaposto piè di pagina 7">
            <a:extLst>
              <a:ext uri="{FF2B5EF4-FFF2-40B4-BE49-F238E27FC236}">
                <a16:creationId xmlns:a16="http://schemas.microsoft.com/office/drawing/2014/main" id="{D79EFF8E-ABDC-A4B8-BA18-3EF2B6939DCF}"/>
              </a:ext>
            </a:extLst>
          </p:cNvPr>
          <p:cNvSpPr>
            <a:spLocks noGrp="1"/>
          </p:cNvSpPr>
          <p:nvPr>
            <p:ph type="ftr" sz="quarter" idx="11"/>
          </p:nvPr>
        </p:nvSpPr>
        <p:spPr/>
        <p:txBody>
          <a:bodyPr/>
          <a:lstStyle/>
          <a:p>
            <a:endParaRPr lang="en-GB"/>
          </a:p>
        </p:txBody>
      </p:sp>
      <p:sp>
        <p:nvSpPr>
          <p:cNvPr id="9" name="Segnaposto numero diapositiva 8">
            <a:extLst>
              <a:ext uri="{FF2B5EF4-FFF2-40B4-BE49-F238E27FC236}">
                <a16:creationId xmlns:a16="http://schemas.microsoft.com/office/drawing/2014/main" id="{836C2B73-B3AB-B029-C7C8-893C587245CA}"/>
              </a:ext>
            </a:extLst>
          </p:cNvPr>
          <p:cNvSpPr>
            <a:spLocks noGrp="1"/>
          </p:cNvSpPr>
          <p:nvPr>
            <p:ph type="sldNum" sz="quarter" idx="12"/>
          </p:nvPr>
        </p:nvSpPr>
        <p:spPr/>
        <p:txBody>
          <a:bodyPr/>
          <a:lstStyle/>
          <a:p>
            <a:fld id="{3CAAB827-7CC0-904A-8668-C21091FA3BD1}" type="slidenum">
              <a:rPr lang="en-GB" smtClean="0"/>
              <a:t>‹#›</a:t>
            </a:fld>
            <a:endParaRPr lang="en-GB"/>
          </a:p>
        </p:txBody>
      </p:sp>
    </p:spTree>
    <p:extLst>
      <p:ext uri="{BB962C8B-B14F-4D97-AF65-F5344CB8AC3E}">
        <p14:creationId xmlns:p14="http://schemas.microsoft.com/office/powerpoint/2010/main" val="2817513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8D16749-94F2-28C1-FDF8-2DE69A62DEBA}"/>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data 2">
            <a:extLst>
              <a:ext uri="{FF2B5EF4-FFF2-40B4-BE49-F238E27FC236}">
                <a16:creationId xmlns:a16="http://schemas.microsoft.com/office/drawing/2014/main" id="{4B231F73-FBA9-7B32-FA0E-EFDCAF5DC90F}"/>
              </a:ext>
            </a:extLst>
          </p:cNvPr>
          <p:cNvSpPr>
            <a:spLocks noGrp="1"/>
          </p:cNvSpPr>
          <p:nvPr>
            <p:ph type="dt" sz="half" idx="10"/>
          </p:nvPr>
        </p:nvSpPr>
        <p:spPr/>
        <p:txBody>
          <a:bodyPr/>
          <a:lstStyle/>
          <a:p>
            <a:fld id="{872765E8-8963-0F4F-BC49-4960E8E55033}" type="datetimeFigureOut">
              <a:rPr lang="en-GB" smtClean="0"/>
              <a:t>03/07/2025</a:t>
            </a:fld>
            <a:endParaRPr lang="en-GB"/>
          </a:p>
        </p:txBody>
      </p:sp>
      <p:sp>
        <p:nvSpPr>
          <p:cNvPr id="4" name="Segnaposto piè di pagina 3">
            <a:extLst>
              <a:ext uri="{FF2B5EF4-FFF2-40B4-BE49-F238E27FC236}">
                <a16:creationId xmlns:a16="http://schemas.microsoft.com/office/drawing/2014/main" id="{ECABF9DF-41DF-97C8-E290-CFFF82533327}"/>
              </a:ext>
            </a:extLst>
          </p:cNvPr>
          <p:cNvSpPr>
            <a:spLocks noGrp="1"/>
          </p:cNvSpPr>
          <p:nvPr>
            <p:ph type="ftr" sz="quarter" idx="11"/>
          </p:nvPr>
        </p:nvSpPr>
        <p:spPr/>
        <p:txBody>
          <a:bodyPr/>
          <a:lstStyle/>
          <a:p>
            <a:endParaRPr lang="en-GB"/>
          </a:p>
        </p:txBody>
      </p:sp>
      <p:sp>
        <p:nvSpPr>
          <p:cNvPr id="5" name="Segnaposto numero diapositiva 4">
            <a:extLst>
              <a:ext uri="{FF2B5EF4-FFF2-40B4-BE49-F238E27FC236}">
                <a16:creationId xmlns:a16="http://schemas.microsoft.com/office/drawing/2014/main" id="{1360B0A3-1B5E-9A13-6ACB-1E9F17AD91C5}"/>
              </a:ext>
            </a:extLst>
          </p:cNvPr>
          <p:cNvSpPr>
            <a:spLocks noGrp="1"/>
          </p:cNvSpPr>
          <p:nvPr>
            <p:ph type="sldNum" sz="quarter" idx="12"/>
          </p:nvPr>
        </p:nvSpPr>
        <p:spPr/>
        <p:txBody>
          <a:bodyPr/>
          <a:lstStyle/>
          <a:p>
            <a:fld id="{3CAAB827-7CC0-904A-8668-C21091FA3BD1}" type="slidenum">
              <a:rPr lang="en-GB" smtClean="0"/>
              <a:t>‹#›</a:t>
            </a:fld>
            <a:endParaRPr lang="en-GB"/>
          </a:p>
        </p:txBody>
      </p:sp>
    </p:spTree>
    <p:extLst>
      <p:ext uri="{BB962C8B-B14F-4D97-AF65-F5344CB8AC3E}">
        <p14:creationId xmlns:p14="http://schemas.microsoft.com/office/powerpoint/2010/main" val="494370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BC828B7-DA82-AFC5-80B1-8065944E4B8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AE15EA11-DAAF-25E8-0056-EAEEB0BD743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EC383456-AE01-C3AB-7FB5-7477E10D67FC}"/>
              </a:ext>
            </a:extLst>
          </p:cNvPr>
          <p:cNvSpPr>
            <a:spLocks noGrp="1"/>
          </p:cNvSpPr>
          <p:nvPr>
            <p:ph type="dt" sz="half" idx="10"/>
          </p:nvPr>
        </p:nvSpPr>
        <p:spPr/>
        <p:txBody>
          <a:bodyPr/>
          <a:lstStyle/>
          <a:p>
            <a:fld id="{F2760751-BEE1-7C49-AB26-2AA489AC1478}" type="datetimeFigureOut">
              <a:rPr lang="en-US" smtClean="0"/>
              <a:t>7/3/25</a:t>
            </a:fld>
            <a:endParaRPr lang="en-US"/>
          </a:p>
        </p:txBody>
      </p:sp>
      <p:sp>
        <p:nvSpPr>
          <p:cNvPr id="5" name="Segnaposto piè di pagina 4">
            <a:extLst>
              <a:ext uri="{FF2B5EF4-FFF2-40B4-BE49-F238E27FC236}">
                <a16:creationId xmlns:a16="http://schemas.microsoft.com/office/drawing/2014/main" id="{9BB95EC9-CCF5-7D07-D76B-4276A1013D5D}"/>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B6E7CEDA-FD00-7900-A697-BA584CD0545E}"/>
              </a:ext>
            </a:extLst>
          </p:cNvPr>
          <p:cNvSpPr>
            <a:spLocks noGrp="1"/>
          </p:cNvSpPr>
          <p:nvPr>
            <p:ph type="sldNum" sz="quarter" idx="12"/>
          </p:nvPr>
        </p:nvSpPr>
        <p:spPr/>
        <p:txBody>
          <a:bodyPr/>
          <a:lstStyle/>
          <a:p>
            <a:fld id="{B53766C8-E652-0B47-8D6A-2CE7337C8C81}" type="slidenum">
              <a:rPr lang="en-US" smtClean="0"/>
              <a:t>‹#›</a:t>
            </a:fld>
            <a:endParaRPr lang="en-US"/>
          </a:p>
        </p:txBody>
      </p:sp>
    </p:spTree>
    <p:extLst>
      <p:ext uri="{BB962C8B-B14F-4D97-AF65-F5344CB8AC3E}">
        <p14:creationId xmlns:p14="http://schemas.microsoft.com/office/powerpoint/2010/main" val="35016843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4FC27A16-C384-513A-5BB7-0D8B6DD1A43D}"/>
              </a:ext>
            </a:extLst>
          </p:cNvPr>
          <p:cNvSpPr>
            <a:spLocks noGrp="1"/>
          </p:cNvSpPr>
          <p:nvPr>
            <p:ph type="dt" sz="half" idx="10"/>
          </p:nvPr>
        </p:nvSpPr>
        <p:spPr/>
        <p:txBody>
          <a:bodyPr/>
          <a:lstStyle/>
          <a:p>
            <a:fld id="{872765E8-8963-0F4F-BC49-4960E8E55033}" type="datetimeFigureOut">
              <a:rPr lang="en-GB" smtClean="0"/>
              <a:t>03/07/2025</a:t>
            </a:fld>
            <a:endParaRPr lang="en-GB"/>
          </a:p>
        </p:txBody>
      </p:sp>
      <p:sp>
        <p:nvSpPr>
          <p:cNvPr id="3" name="Segnaposto piè di pagina 2">
            <a:extLst>
              <a:ext uri="{FF2B5EF4-FFF2-40B4-BE49-F238E27FC236}">
                <a16:creationId xmlns:a16="http://schemas.microsoft.com/office/drawing/2014/main" id="{43D4459A-5E39-D6B8-57FA-FB6F9178527A}"/>
              </a:ext>
            </a:extLst>
          </p:cNvPr>
          <p:cNvSpPr>
            <a:spLocks noGrp="1"/>
          </p:cNvSpPr>
          <p:nvPr>
            <p:ph type="ftr" sz="quarter" idx="11"/>
          </p:nvPr>
        </p:nvSpPr>
        <p:spPr/>
        <p:txBody>
          <a:bodyPr/>
          <a:lstStyle/>
          <a:p>
            <a:endParaRPr lang="en-GB"/>
          </a:p>
        </p:txBody>
      </p:sp>
      <p:sp>
        <p:nvSpPr>
          <p:cNvPr id="4" name="Segnaposto numero diapositiva 3">
            <a:extLst>
              <a:ext uri="{FF2B5EF4-FFF2-40B4-BE49-F238E27FC236}">
                <a16:creationId xmlns:a16="http://schemas.microsoft.com/office/drawing/2014/main" id="{4A774246-053D-542A-6FC1-F463487FAE40}"/>
              </a:ext>
            </a:extLst>
          </p:cNvPr>
          <p:cNvSpPr>
            <a:spLocks noGrp="1"/>
          </p:cNvSpPr>
          <p:nvPr>
            <p:ph type="sldNum" sz="quarter" idx="12"/>
          </p:nvPr>
        </p:nvSpPr>
        <p:spPr/>
        <p:txBody>
          <a:bodyPr/>
          <a:lstStyle/>
          <a:p>
            <a:fld id="{3CAAB827-7CC0-904A-8668-C21091FA3BD1}" type="slidenum">
              <a:rPr lang="en-GB" smtClean="0"/>
              <a:t>‹#›</a:t>
            </a:fld>
            <a:endParaRPr lang="en-GB"/>
          </a:p>
        </p:txBody>
      </p:sp>
    </p:spTree>
    <p:extLst>
      <p:ext uri="{BB962C8B-B14F-4D97-AF65-F5344CB8AC3E}">
        <p14:creationId xmlns:p14="http://schemas.microsoft.com/office/powerpoint/2010/main" val="1506082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FD7D09B-9929-3378-7AC5-66FAAED8053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contenuto 2">
            <a:extLst>
              <a:ext uri="{FF2B5EF4-FFF2-40B4-BE49-F238E27FC236}">
                <a16:creationId xmlns:a16="http://schemas.microsoft.com/office/drawing/2014/main" id="{FBFB60E1-64B2-BD3E-155B-C1EC525BBC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testo 3">
            <a:extLst>
              <a:ext uri="{FF2B5EF4-FFF2-40B4-BE49-F238E27FC236}">
                <a16:creationId xmlns:a16="http://schemas.microsoft.com/office/drawing/2014/main" id="{B5369555-8162-599E-7A19-A9673639125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C85A58E2-DF9B-A239-68C1-5A8DD0138EC7}"/>
              </a:ext>
            </a:extLst>
          </p:cNvPr>
          <p:cNvSpPr>
            <a:spLocks noGrp="1"/>
          </p:cNvSpPr>
          <p:nvPr>
            <p:ph type="dt" sz="half" idx="10"/>
          </p:nvPr>
        </p:nvSpPr>
        <p:spPr/>
        <p:txBody>
          <a:bodyPr/>
          <a:lstStyle/>
          <a:p>
            <a:fld id="{872765E8-8963-0F4F-BC49-4960E8E55033}" type="datetimeFigureOut">
              <a:rPr lang="en-GB" smtClean="0"/>
              <a:t>03/07/2025</a:t>
            </a:fld>
            <a:endParaRPr lang="en-GB"/>
          </a:p>
        </p:txBody>
      </p:sp>
      <p:sp>
        <p:nvSpPr>
          <p:cNvPr id="6" name="Segnaposto piè di pagina 5">
            <a:extLst>
              <a:ext uri="{FF2B5EF4-FFF2-40B4-BE49-F238E27FC236}">
                <a16:creationId xmlns:a16="http://schemas.microsoft.com/office/drawing/2014/main" id="{69B9C7AB-8221-87B5-425D-6AC6C1B04E10}"/>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C19437B6-477D-091B-71EE-3C6746D831EF}"/>
              </a:ext>
            </a:extLst>
          </p:cNvPr>
          <p:cNvSpPr>
            <a:spLocks noGrp="1"/>
          </p:cNvSpPr>
          <p:nvPr>
            <p:ph type="sldNum" sz="quarter" idx="12"/>
          </p:nvPr>
        </p:nvSpPr>
        <p:spPr/>
        <p:txBody>
          <a:bodyPr/>
          <a:lstStyle/>
          <a:p>
            <a:fld id="{3CAAB827-7CC0-904A-8668-C21091FA3BD1}" type="slidenum">
              <a:rPr lang="en-GB" smtClean="0"/>
              <a:t>‹#›</a:t>
            </a:fld>
            <a:endParaRPr lang="en-GB"/>
          </a:p>
        </p:txBody>
      </p:sp>
    </p:spTree>
    <p:extLst>
      <p:ext uri="{BB962C8B-B14F-4D97-AF65-F5344CB8AC3E}">
        <p14:creationId xmlns:p14="http://schemas.microsoft.com/office/powerpoint/2010/main" val="2550198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E702B8-C7C4-413D-5ED5-EEE251E622FB}"/>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GB"/>
          </a:p>
        </p:txBody>
      </p:sp>
      <p:sp>
        <p:nvSpPr>
          <p:cNvPr id="3" name="Segnaposto immagine 2">
            <a:extLst>
              <a:ext uri="{FF2B5EF4-FFF2-40B4-BE49-F238E27FC236}">
                <a16:creationId xmlns:a16="http://schemas.microsoft.com/office/drawing/2014/main" id="{D6ADCC8A-D8E8-43EC-51CB-1890FD2F75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a:extLst>
              <a:ext uri="{FF2B5EF4-FFF2-40B4-BE49-F238E27FC236}">
                <a16:creationId xmlns:a16="http://schemas.microsoft.com/office/drawing/2014/main" id="{B58177F7-76C7-AEA1-C578-6344B1BBA0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5C54E29F-C27A-3621-8C1B-D3839FB17776}"/>
              </a:ext>
            </a:extLst>
          </p:cNvPr>
          <p:cNvSpPr>
            <a:spLocks noGrp="1"/>
          </p:cNvSpPr>
          <p:nvPr>
            <p:ph type="dt" sz="half" idx="10"/>
          </p:nvPr>
        </p:nvSpPr>
        <p:spPr/>
        <p:txBody>
          <a:bodyPr/>
          <a:lstStyle/>
          <a:p>
            <a:fld id="{872765E8-8963-0F4F-BC49-4960E8E55033}" type="datetimeFigureOut">
              <a:rPr lang="en-GB" smtClean="0"/>
              <a:t>03/07/2025</a:t>
            </a:fld>
            <a:endParaRPr lang="en-GB"/>
          </a:p>
        </p:txBody>
      </p:sp>
      <p:sp>
        <p:nvSpPr>
          <p:cNvPr id="6" name="Segnaposto piè di pagina 5">
            <a:extLst>
              <a:ext uri="{FF2B5EF4-FFF2-40B4-BE49-F238E27FC236}">
                <a16:creationId xmlns:a16="http://schemas.microsoft.com/office/drawing/2014/main" id="{ED857A14-AC02-A380-6806-B849C699FC99}"/>
              </a:ext>
            </a:extLst>
          </p:cNvPr>
          <p:cNvSpPr>
            <a:spLocks noGrp="1"/>
          </p:cNvSpPr>
          <p:nvPr>
            <p:ph type="ftr" sz="quarter" idx="11"/>
          </p:nvPr>
        </p:nvSpPr>
        <p:spPr/>
        <p:txBody>
          <a:bodyPr/>
          <a:lstStyle/>
          <a:p>
            <a:endParaRPr lang="en-GB"/>
          </a:p>
        </p:txBody>
      </p:sp>
      <p:sp>
        <p:nvSpPr>
          <p:cNvPr id="7" name="Segnaposto numero diapositiva 6">
            <a:extLst>
              <a:ext uri="{FF2B5EF4-FFF2-40B4-BE49-F238E27FC236}">
                <a16:creationId xmlns:a16="http://schemas.microsoft.com/office/drawing/2014/main" id="{1C5FD3FF-50EA-8943-CB64-0E916F53037A}"/>
              </a:ext>
            </a:extLst>
          </p:cNvPr>
          <p:cNvSpPr>
            <a:spLocks noGrp="1"/>
          </p:cNvSpPr>
          <p:nvPr>
            <p:ph type="sldNum" sz="quarter" idx="12"/>
          </p:nvPr>
        </p:nvSpPr>
        <p:spPr/>
        <p:txBody>
          <a:bodyPr/>
          <a:lstStyle/>
          <a:p>
            <a:fld id="{3CAAB827-7CC0-904A-8668-C21091FA3BD1}" type="slidenum">
              <a:rPr lang="en-GB" smtClean="0"/>
              <a:t>‹#›</a:t>
            </a:fld>
            <a:endParaRPr lang="en-GB"/>
          </a:p>
        </p:txBody>
      </p:sp>
    </p:spTree>
    <p:extLst>
      <p:ext uri="{BB962C8B-B14F-4D97-AF65-F5344CB8AC3E}">
        <p14:creationId xmlns:p14="http://schemas.microsoft.com/office/powerpoint/2010/main" val="10783697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1B9DEB-209A-310F-DE78-C05F8BD7F9DF}"/>
              </a:ext>
            </a:extLst>
          </p:cNvPr>
          <p:cNvSpPr>
            <a:spLocks noGrp="1"/>
          </p:cNvSpPr>
          <p:nvPr>
            <p:ph type="title"/>
          </p:nvPr>
        </p:nvSpPr>
        <p:spPr/>
        <p:txBody>
          <a:bodyPr/>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233FF1AB-62B8-06F9-8D2F-E825DC39ED6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29898EEB-D53F-621E-B3E8-4620E1538008}"/>
              </a:ext>
            </a:extLst>
          </p:cNvPr>
          <p:cNvSpPr>
            <a:spLocks noGrp="1"/>
          </p:cNvSpPr>
          <p:nvPr>
            <p:ph type="dt" sz="half" idx="10"/>
          </p:nvPr>
        </p:nvSpPr>
        <p:spPr/>
        <p:txBody>
          <a:bodyPr/>
          <a:lstStyle/>
          <a:p>
            <a:fld id="{872765E8-8963-0F4F-BC49-4960E8E55033}" type="datetimeFigureOut">
              <a:rPr lang="en-GB" smtClean="0"/>
              <a:t>03/07/2025</a:t>
            </a:fld>
            <a:endParaRPr lang="en-GB"/>
          </a:p>
        </p:txBody>
      </p:sp>
      <p:sp>
        <p:nvSpPr>
          <p:cNvPr id="5" name="Segnaposto piè di pagina 4">
            <a:extLst>
              <a:ext uri="{FF2B5EF4-FFF2-40B4-BE49-F238E27FC236}">
                <a16:creationId xmlns:a16="http://schemas.microsoft.com/office/drawing/2014/main" id="{49258630-869D-6480-2086-9F8323A20B65}"/>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A51F742F-8B4A-18CF-02E4-FCFA6B1807A5}"/>
              </a:ext>
            </a:extLst>
          </p:cNvPr>
          <p:cNvSpPr>
            <a:spLocks noGrp="1"/>
          </p:cNvSpPr>
          <p:nvPr>
            <p:ph type="sldNum" sz="quarter" idx="12"/>
          </p:nvPr>
        </p:nvSpPr>
        <p:spPr/>
        <p:txBody>
          <a:bodyPr/>
          <a:lstStyle/>
          <a:p>
            <a:fld id="{3CAAB827-7CC0-904A-8668-C21091FA3BD1}" type="slidenum">
              <a:rPr lang="en-GB" smtClean="0"/>
              <a:t>‹#›</a:t>
            </a:fld>
            <a:endParaRPr lang="en-GB"/>
          </a:p>
        </p:txBody>
      </p:sp>
    </p:spTree>
    <p:extLst>
      <p:ext uri="{BB962C8B-B14F-4D97-AF65-F5344CB8AC3E}">
        <p14:creationId xmlns:p14="http://schemas.microsoft.com/office/powerpoint/2010/main" val="40466393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1DF3BC66-AFB1-7EA7-12D1-AFC86B61DC1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GB"/>
          </a:p>
        </p:txBody>
      </p:sp>
      <p:sp>
        <p:nvSpPr>
          <p:cNvPr id="3" name="Segnaposto testo verticale 2">
            <a:extLst>
              <a:ext uri="{FF2B5EF4-FFF2-40B4-BE49-F238E27FC236}">
                <a16:creationId xmlns:a16="http://schemas.microsoft.com/office/drawing/2014/main" id="{1F22766A-AFBA-4DDE-A19E-6DD3BBA05D1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F70DCD30-6EEC-80D5-9A53-7C523269356E}"/>
              </a:ext>
            </a:extLst>
          </p:cNvPr>
          <p:cNvSpPr>
            <a:spLocks noGrp="1"/>
          </p:cNvSpPr>
          <p:nvPr>
            <p:ph type="dt" sz="half" idx="10"/>
          </p:nvPr>
        </p:nvSpPr>
        <p:spPr/>
        <p:txBody>
          <a:bodyPr/>
          <a:lstStyle/>
          <a:p>
            <a:fld id="{872765E8-8963-0F4F-BC49-4960E8E55033}" type="datetimeFigureOut">
              <a:rPr lang="en-GB" smtClean="0"/>
              <a:t>03/07/2025</a:t>
            </a:fld>
            <a:endParaRPr lang="en-GB"/>
          </a:p>
        </p:txBody>
      </p:sp>
      <p:sp>
        <p:nvSpPr>
          <p:cNvPr id="5" name="Segnaposto piè di pagina 4">
            <a:extLst>
              <a:ext uri="{FF2B5EF4-FFF2-40B4-BE49-F238E27FC236}">
                <a16:creationId xmlns:a16="http://schemas.microsoft.com/office/drawing/2014/main" id="{F97BB574-E954-A9CF-F2EB-553A6AFA00B8}"/>
              </a:ext>
            </a:extLst>
          </p:cNvPr>
          <p:cNvSpPr>
            <a:spLocks noGrp="1"/>
          </p:cNvSpPr>
          <p:nvPr>
            <p:ph type="ftr" sz="quarter" idx="11"/>
          </p:nvPr>
        </p:nvSpPr>
        <p:spPr/>
        <p:txBody>
          <a:bodyPr/>
          <a:lstStyle/>
          <a:p>
            <a:endParaRPr lang="en-GB"/>
          </a:p>
        </p:txBody>
      </p:sp>
      <p:sp>
        <p:nvSpPr>
          <p:cNvPr id="6" name="Segnaposto numero diapositiva 5">
            <a:extLst>
              <a:ext uri="{FF2B5EF4-FFF2-40B4-BE49-F238E27FC236}">
                <a16:creationId xmlns:a16="http://schemas.microsoft.com/office/drawing/2014/main" id="{CD6C9F60-0B27-D083-8CF4-1042349A0654}"/>
              </a:ext>
            </a:extLst>
          </p:cNvPr>
          <p:cNvSpPr>
            <a:spLocks noGrp="1"/>
          </p:cNvSpPr>
          <p:nvPr>
            <p:ph type="sldNum" sz="quarter" idx="12"/>
          </p:nvPr>
        </p:nvSpPr>
        <p:spPr/>
        <p:txBody>
          <a:bodyPr/>
          <a:lstStyle/>
          <a:p>
            <a:fld id="{3CAAB827-7CC0-904A-8668-C21091FA3BD1}" type="slidenum">
              <a:rPr lang="en-GB" smtClean="0"/>
              <a:t>‹#›</a:t>
            </a:fld>
            <a:endParaRPr lang="en-GB"/>
          </a:p>
        </p:txBody>
      </p:sp>
    </p:spTree>
    <p:extLst>
      <p:ext uri="{BB962C8B-B14F-4D97-AF65-F5344CB8AC3E}">
        <p14:creationId xmlns:p14="http://schemas.microsoft.com/office/powerpoint/2010/main" val="11842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55019A1-0668-A0C4-274C-2E38D88EB48D}"/>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2F8FDF50-7F97-3716-7C35-37F2E7653357}"/>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EB1ACFC4-4D6E-9AF9-28CA-6A07CD342DE5}"/>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85A7183D-63C2-D2B8-1EFE-AAF65C975262}"/>
              </a:ext>
            </a:extLst>
          </p:cNvPr>
          <p:cNvSpPr>
            <a:spLocks noGrp="1"/>
          </p:cNvSpPr>
          <p:nvPr>
            <p:ph type="dt" sz="half" idx="10"/>
          </p:nvPr>
        </p:nvSpPr>
        <p:spPr/>
        <p:txBody>
          <a:bodyPr/>
          <a:lstStyle/>
          <a:p>
            <a:fld id="{F2760751-BEE1-7C49-AB26-2AA489AC1478}" type="datetimeFigureOut">
              <a:rPr lang="en-US" smtClean="0"/>
              <a:t>7/3/25</a:t>
            </a:fld>
            <a:endParaRPr lang="en-US"/>
          </a:p>
        </p:txBody>
      </p:sp>
      <p:sp>
        <p:nvSpPr>
          <p:cNvPr id="6" name="Segnaposto piè di pagina 5">
            <a:extLst>
              <a:ext uri="{FF2B5EF4-FFF2-40B4-BE49-F238E27FC236}">
                <a16:creationId xmlns:a16="http://schemas.microsoft.com/office/drawing/2014/main" id="{68A94E1D-6D79-FE0E-89E6-576DBA796AAD}"/>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4B17E923-5A05-2654-AB60-AB7EB342985E}"/>
              </a:ext>
            </a:extLst>
          </p:cNvPr>
          <p:cNvSpPr>
            <a:spLocks noGrp="1"/>
          </p:cNvSpPr>
          <p:nvPr>
            <p:ph type="sldNum" sz="quarter" idx="12"/>
          </p:nvPr>
        </p:nvSpPr>
        <p:spPr/>
        <p:txBody>
          <a:bodyPr/>
          <a:lstStyle/>
          <a:p>
            <a:fld id="{B53766C8-E652-0B47-8D6A-2CE7337C8C81}" type="slidenum">
              <a:rPr lang="en-US" smtClean="0"/>
              <a:t>‹#›</a:t>
            </a:fld>
            <a:endParaRPr lang="en-US"/>
          </a:p>
        </p:txBody>
      </p:sp>
    </p:spTree>
    <p:extLst>
      <p:ext uri="{BB962C8B-B14F-4D97-AF65-F5344CB8AC3E}">
        <p14:creationId xmlns:p14="http://schemas.microsoft.com/office/powerpoint/2010/main" val="348324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8CD49C2-8F1F-80CA-034D-B0EED56E7437}"/>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C0723959-B108-C972-F01E-27F8899080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C375D83E-187E-2A4A-CA07-B3C24CA92D22}"/>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04407BF8-F44E-6F59-E775-7E73DA7D5F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B559670-14A4-CAD1-BC39-1DF20FE6631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759BA520-D147-DA3F-AEA5-D4CA9E089A75}"/>
              </a:ext>
            </a:extLst>
          </p:cNvPr>
          <p:cNvSpPr>
            <a:spLocks noGrp="1"/>
          </p:cNvSpPr>
          <p:nvPr>
            <p:ph type="dt" sz="half" idx="10"/>
          </p:nvPr>
        </p:nvSpPr>
        <p:spPr/>
        <p:txBody>
          <a:bodyPr/>
          <a:lstStyle/>
          <a:p>
            <a:fld id="{F2760751-BEE1-7C49-AB26-2AA489AC1478}" type="datetimeFigureOut">
              <a:rPr lang="en-US" smtClean="0"/>
              <a:t>7/3/25</a:t>
            </a:fld>
            <a:endParaRPr lang="en-US"/>
          </a:p>
        </p:txBody>
      </p:sp>
      <p:sp>
        <p:nvSpPr>
          <p:cNvPr id="8" name="Segnaposto piè di pagina 7">
            <a:extLst>
              <a:ext uri="{FF2B5EF4-FFF2-40B4-BE49-F238E27FC236}">
                <a16:creationId xmlns:a16="http://schemas.microsoft.com/office/drawing/2014/main" id="{FE96DE29-05E9-6AA8-D9D4-E31ABDA578C9}"/>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A06E13BA-AED8-F466-DFCD-F0AD43F9AB43}"/>
              </a:ext>
            </a:extLst>
          </p:cNvPr>
          <p:cNvSpPr>
            <a:spLocks noGrp="1"/>
          </p:cNvSpPr>
          <p:nvPr>
            <p:ph type="sldNum" sz="quarter" idx="12"/>
          </p:nvPr>
        </p:nvSpPr>
        <p:spPr/>
        <p:txBody>
          <a:bodyPr/>
          <a:lstStyle/>
          <a:p>
            <a:fld id="{B53766C8-E652-0B47-8D6A-2CE7337C8C81}" type="slidenum">
              <a:rPr lang="en-US" smtClean="0"/>
              <a:t>‹#›</a:t>
            </a:fld>
            <a:endParaRPr lang="en-US"/>
          </a:p>
        </p:txBody>
      </p:sp>
    </p:spTree>
    <p:extLst>
      <p:ext uri="{BB962C8B-B14F-4D97-AF65-F5344CB8AC3E}">
        <p14:creationId xmlns:p14="http://schemas.microsoft.com/office/powerpoint/2010/main" val="931522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A9F07FF-F604-631C-587C-4C2C20B3CB3D}"/>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F5F26A10-800D-0433-4BCF-002CD6BD421A}"/>
              </a:ext>
            </a:extLst>
          </p:cNvPr>
          <p:cNvSpPr>
            <a:spLocks noGrp="1"/>
          </p:cNvSpPr>
          <p:nvPr>
            <p:ph type="dt" sz="half" idx="10"/>
          </p:nvPr>
        </p:nvSpPr>
        <p:spPr/>
        <p:txBody>
          <a:bodyPr/>
          <a:lstStyle/>
          <a:p>
            <a:fld id="{F2760751-BEE1-7C49-AB26-2AA489AC1478}" type="datetimeFigureOut">
              <a:rPr lang="en-US" smtClean="0"/>
              <a:t>7/3/25</a:t>
            </a:fld>
            <a:endParaRPr lang="en-US"/>
          </a:p>
        </p:txBody>
      </p:sp>
      <p:sp>
        <p:nvSpPr>
          <p:cNvPr id="4" name="Segnaposto piè di pagina 3">
            <a:extLst>
              <a:ext uri="{FF2B5EF4-FFF2-40B4-BE49-F238E27FC236}">
                <a16:creationId xmlns:a16="http://schemas.microsoft.com/office/drawing/2014/main" id="{C007464A-6098-D018-CD5D-71C9A3FE9178}"/>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68B6311E-D943-3EAA-DAFF-BC820EE86AF1}"/>
              </a:ext>
            </a:extLst>
          </p:cNvPr>
          <p:cNvSpPr>
            <a:spLocks noGrp="1"/>
          </p:cNvSpPr>
          <p:nvPr>
            <p:ph type="sldNum" sz="quarter" idx="12"/>
          </p:nvPr>
        </p:nvSpPr>
        <p:spPr/>
        <p:txBody>
          <a:bodyPr/>
          <a:lstStyle/>
          <a:p>
            <a:fld id="{B53766C8-E652-0B47-8D6A-2CE7337C8C81}" type="slidenum">
              <a:rPr lang="en-US" smtClean="0"/>
              <a:t>‹#›</a:t>
            </a:fld>
            <a:endParaRPr lang="en-US"/>
          </a:p>
        </p:txBody>
      </p:sp>
    </p:spTree>
    <p:extLst>
      <p:ext uri="{BB962C8B-B14F-4D97-AF65-F5344CB8AC3E}">
        <p14:creationId xmlns:p14="http://schemas.microsoft.com/office/powerpoint/2010/main" val="21823844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F833FFA-FF33-2ACC-C666-6DC80242E05E}"/>
              </a:ext>
            </a:extLst>
          </p:cNvPr>
          <p:cNvSpPr>
            <a:spLocks noGrp="1"/>
          </p:cNvSpPr>
          <p:nvPr>
            <p:ph type="dt" sz="half" idx="10"/>
          </p:nvPr>
        </p:nvSpPr>
        <p:spPr/>
        <p:txBody>
          <a:bodyPr/>
          <a:lstStyle/>
          <a:p>
            <a:fld id="{F2760751-BEE1-7C49-AB26-2AA489AC1478}" type="datetimeFigureOut">
              <a:rPr lang="en-US" smtClean="0"/>
              <a:t>7/3/25</a:t>
            </a:fld>
            <a:endParaRPr lang="en-US"/>
          </a:p>
        </p:txBody>
      </p:sp>
      <p:sp>
        <p:nvSpPr>
          <p:cNvPr id="3" name="Segnaposto piè di pagina 2">
            <a:extLst>
              <a:ext uri="{FF2B5EF4-FFF2-40B4-BE49-F238E27FC236}">
                <a16:creationId xmlns:a16="http://schemas.microsoft.com/office/drawing/2014/main" id="{5E58C197-023F-70B8-FA36-2B6DD077970F}"/>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97C7A970-C0BE-ED7E-4D5F-C45DC97ACE1C}"/>
              </a:ext>
            </a:extLst>
          </p:cNvPr>
          <p:cNvSpPr>
            <a:spLocks noGrp="1"/>
          </p:cNvSpPr>
          <p:nvPr>
            <p:ph type="sldNum" sz="quarter" idx="12"/>
          </p:nvPr>
        </p:nvSpPr>
        <p:spPr/>
        <p:txBody>
          <a:bodyPr/>
          <a:lstStyle/>
          <a:p>
            <a:fld id="{B53766C8-E652-0B47-8D6A-2CE7337C8C81}" type="slidenum">
              <a:rPr lang="en-US" smtClean="0"/>
              <a:t>‹#›</a:t>
            </a:fld>
            <a:endParaRPr lang="en-US"/>
          </a:p>
        </p:txBody>
      </p:sp>
    </p:spTree>
    <p:extLst>
      <p:ext uri="{BB962C8B-B14F-4D97-AF65-F5344CB8AC3E}">
        <p14:creationId xmlns:p14="http://schemas.microsoft.com/office/powerpoint/2010/main" val="3597545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F90633-53D3-6E8B-2CFB-127358808057}"/>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8D29B3F4-5902-64A8-FC6E-059AF22B79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5D5FC343-8C0A-EB5B-CE25-03D12275B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5C5202C-73B7-7970-5803-802EE6DB30A4}"/>
              </a:ext>
            </a:extLst>
          </p:cNvPr>
          <p:cNvSpPr>
            <a:spLocks noGrp="1"/>
          </p:cNvSpPr>
          <p:nvPr>
            <p:ph type="dt" sz="half" idx="10"/>
          </p:nvPr>
        </p:nvSpPr>
        <p:spPr/>
        <p:txBody>
          <a:bodyPr/>
          <a:lstStyle/>
          <a:p>
            <a:fld id="{F2760751-BEE1-7C49-AB26-2AA489AC1478}" type="datetimeFigureOut">
              <a:rPr lang="en-US" smtClean="0"/>
              <a:t>7/3/25</a:t>
            </a:fld>
            <a:endParaRPr lang="en-US"/>
          </a:p>
        </p:txBody>
      </p:sp>
      <p:sp>
        <p:nvSpPr>
          <p:cNvPr id="6" name="Segnaposto piè di pagina 5">
            <a:extLst>
              <a:ext uri="{FF2B5EF4-FFF2-40B4-BE49-F238E27FC236}">
                <a16:creationId xmlns:a16="http://schemas.microsoft.com/office/drawing/2014/main" id="{63FBFF77-2A6E-920A-3EE3-1478B4FCDBDE}"/>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64528B0B-FF98-0099-4D45-7E3AC1E4F071}"/>
              </a:ext>
            </a:extLst>
          </p:cNvPr>
          <p:cNvSpPr>
            <a:spLocks noGrp="1"/>
          </p:cNvSpPr>
          <p:nvPr>
            <p:ph type="sldNum" sz="quarter" idx="12"/>
          </p:nvPr>
        </p:nvSpPr>
        <p:spPr/>
        <p:txBody>
          <a:bodyPr/>
          <a:lstStyle/>
          <a:p>
            <a:fld id="{B53766C8-E652-0B47-8D6A-2CE7337C8C81}" type="slidenum">
              <a:rPr lang="en-US" smtClean="0"/>
              <a:t>‹#›</a:t>
            </a:fld>
            <a:endParaRPr lang="en-US"/>
          </a:p>
        </p:txBody>
      </p:sp>
    </p:spTree>
    <p:extLst>
      <p:ext uri="{BB962C8B-B14F-4D97-AF65-F5344CB8AC3E}">
        <p14:creationId xmlns:p14="http://schemas.microsoft.com/office/powerpoint/2010/main" val="44715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120A45-3EA1-495D-C586-80E74734A33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E1126803-7ED6-623A-2DB2-8DF768DCBB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D6638299-653C-93E2-0635-F315526090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31541AC-14D0-C171-52B8-9BB177D32E30}"/>
              </a:ext>
            </a:extLst>
          </p:cNvPr>
          <p:cNvSpPr>
            <a:spLocks noGrp="1"/>
          </p:cNvSpPr>
          <p:nvPr>
            <p:ph type="dt" sz="half" idx="10"/>
          </p:nvPr>
        </p:nvSpPr>
        <p:spPr/>
        <p:txBody>
          <a:bodyPr/>
          <a:lstStyle/>
          <a:p>
            <a:fld id="{F2760751-BEE1-7C49-AB26-2AA489AC1478}" type="datetimeFigureOut">
              <a:rPr lang="en-US" smtClean="0"/>
              <a:t>7/3/25</a:t>
            </a:fld>
            <a:endParaRPr lang="en-US"/>
          </a:p>
        </p:txBody>
      </p:sp>
      <p:sp>
        <p:nvSpPr>
          <p:cNvPr id="6" name="Segnaposto piè di pagina 5">
            <a:extLst>
              <a:ext uri="{FF2B5EF4-FFF2-40B4-BE49-F238E27FC236}">
                <a16:creationId xmlns:a16="http://schemas.microsoft.com/office/drawing/2014/main" id="{ED34157A-7D65-0280-AA22-4AD1E7B759D1}"/>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B90FD6EB-818B-46E6-9BA5-6EFCFF4BC493}"/>
              </a:ext>
            </a:extLst>
          </p:cNvPr>
          <p:cNvSpPr>
            <a:spLocks noGrp="1"/>
          </p:cNvSpPr>
          <p:nvPr>
            <p:ph type="sldNum" sz="quarter" idx="12"/>
          </p:nvPr>
        </p:nvSpPr>
        <p:spPr/>
        <p:txBody>
          <a:bodyPr/>
          <a:lstStyle/>
          <a:p>
            <a:fld id="{B53766C8-E652-0B47-8D6A-2CE7337C8C81}" type="slidenum">
              <a:rPr lang="en-US" smtClean="0"/>
              <a:t>‹#›</a:t>
            </a:fld>
            <a:endParaRPr lang="en-US"/>
          </a:p>
        </p:txBody>
      </p:sp>
    </p:spTree>
    <p:extLst>
      <p:ext uri="{BB962C8B-B14F-4D97-AF65-F5344CB8AC3E}">
        <p14:creationId xmlns:p14="http://schemas.microsoft.com/office/powerpoint/2010/main" val="40593379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7C3E0FE-EEB0-8061-330E-1AC4AD5806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1FECBCA6-49E0-B0F4-91BA-1F8EC0E71F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45E4176F-9E8F-22FB-4C92-DA35282C0D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2760751-BEE1-7C49-AB26-2AA489AC1478}" type="datetimeFigureOut">
              <a:rPr lang="en-US" smtClean="0"/>
              <a:t>7/3/25</a:t>
            </a:fld>
            <a:endParaRPr lang="en-US"/>
          </a:p>
        </p:txBody>
      </p:sp>
      <p:sp>
        <p:nvSpPr>
          <p:cNvPr id="5" name="Segnaposto piè di pagina 4">
            <a:extLst>
              <a:ext uri="{FF2B5EF4-FFF2-40B4-BE49-F238E27FC236}">
                <a16:creationId xmlns:a16="http://schemas.microsoft.com/office/drawing/2014/main" id="{BBBC2554-4040-2347-6C52-89A61C6A82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egnaposto numero diapositiva 5">
            <a:extLst>
              <a:ext uri="{FF2B5EF4-FFF2-40B4-BE49-F238E27FC236}">
                <a16:creationId xmlns:a16="http://schemas.microsoft.com/office/drawing/2014/main" id="{41D5EBE7-386F-1501-B60F-C6860E9697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53766C8-E652-0B47-8D6A-2CE7337C8C81}" type="slidenum">
              <a:rPr lang="en-US" smtClean="0"/>
              <a:t>‹#›</a:t>
            </a:fld>
            <a:endParaRPr lang="en-US"/>
          </a:p>
        </p:txBody>
      </p:sp>
    </p:spTree>
    <p:extLst>
      <p:ext uri="{BB962C8B-B14F-4D97-AF65-F5344CB8AC3E}">
        <p14:creationId xmlns:p14="http://schemas.microsoft.com/office/powerpoint/2010/main" val="1050588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9968A4C5-C153-C78B-6D11-CBAF3C6476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AA8665C0-AE70-8ABB-39BE-FA92CF6F3E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1DC85642-9E6C-BDAF-EBA6-E79D6690E0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r>
              <a:rPr lang="it-IT"/>
              <a:t>30 - 31 Maggio 2024</a:t>
            </a:r>
            <a:endParaRPr lang="en-US"/>
          </a:p>
        </p:txBody>
      </p:sp>
      <p:sp>
        <p:nvSpPr>
          <p:cNvPr id="5" name="Segnaposto piè di pagina 4">
            <a:extLst>
              <a:ext uri="{FF2B5EF4-FFF2-40B4-BE49-F238E27FC236}">
                <a16:creationId xmlns:a16="http://schemas.microsoft.com/office/drawing/2014/main" id="{854336CD-E2E2-1549-F94D-61B08D0596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M. Angelucci LNF - INFN</a:t>
            </a:r>
          </a:p>
        </p:txBody>
      </p:sp>
      <p:sp>
        <p:nvSpPr>
          <p:cNvPr id="6" name="Segnaposto numero diapositiva 5">
            <a:extLst>
              <a:ext uri="{FF2B5EF4-FFF2-40B4-BE49-F238E27FC236}">
                <a16:creationId xmlns:a16="http://schemas.microsoft.com/office/drawing/2014/main" id="{701D682D-5AE9-7A0F-1217-6E2F1C16D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015B71B7-9E4B-6E41-98E6-DF9B782B41A1}" type="slidenum">
              <a:rPr lang="en-US" smtClean="0"/>
              <a:t>‹#›</a:t>
            </a:fld>
            <a:endParaRPr lang="en-US"/>
          </a:p>
        </p:txBody>
      </p:sp>
    </p:spTree>
    <p:extLst>
      <p:ext uri="{BB962C8B-B14F-4D97-AF65-F5344CB8AC3E}">
        <p14:creationId xmlns:p14="http://schemas.microsoft.com/office/powerpoint/2010/main" val="19053396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F5D42000-716A-7DA8-8C38-34DE4CC305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GB"/>
          </a:p>
        </p:txBody>
      </p:sp>
      <p:sp>
        <p:nvSpPr>
          <p:cNvPr id="3" name="Segnaposto testo 2">
            <a:extLst>
              <a:ext uri="{FF2B5EF4-FFF2-40B4-BE49-F238E27FC236}">
                <a16:creationId xmlns:a16="http://schemas.microsoft.com/office/drawing/2014/main" id="{D15B60B9-A290-75B0-0559-3541151A6C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4" name="Segnaposto data 3">
            <a:extLst>
              <a:ext uri="{FF2B5EF4-FFF2-40B4-BE49-F238E27FC236}">
                <a16:creationId xmlns:a16="http://schemas.microsoft.com/office/drawing/2014/main" id="{C35E30C9-4E31-4632-1DBD-5C8FB7D57F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2765E8-8963-0F4F-BC49-4960E8E55033}" type="datetimeFigureOut">
              <a:rPr lang="en-GB" smtClean="0"/>
              <a:t>03/07/2025</a:t>
            </a:fld>
            <a:endParaRPr lang="en-GB"/>
          </a:p>
        </p:txBody>
      </p:sp>
      <p:sp>
        <p:nvSpPr>
          <p:cNvPr id="5" name="Segnaposto piè di pagina 4">
            <a:extLst>
              <a:ext uri="{FF2B5EF4-FFF2-40B4-BE49-F238E27FC236}">
                <a16:creationId xmlns:a16="http://schemas.microsoft.com/office/drawing/2014/main" id="{C78F9746-EBFB-9B8B-FF39-AFF395860DB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a:extLst>
              <a:ext uri="{FF2B5EF4-FFF2-40B4-BE49-F238E27FC236}">
                <a16:creationId xmlns:a16="http://schemas.microsoft.com/office/drawing/2014/main" id="{0840382C-ECC6-7C23-5CAE-31FF6DDA9F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AB827-7CC0-904A-8668-C21091FA3BD1}" type="slidenum">
              <a:rPr lang="en-GB" smtClean="0"/>
              <a:t>‹#›</a:t>
            </a:fld>
            <a:endParaRPr lang="en-GB"/>
          </a:p>
        </p:txBody>
      </p:sp>
    </p:spTree>
    <p:extLst>
      <p:ext uri="{BB962C8B-B14F-4D97-AF65-F5344CB8AC3E}">
        <p14:creationId xmlns:p14="http://schemas.microsoft.com/office/powerpoint/2010/main" val="3584037262"/>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23.xml"/><Relationship Id="rId6" Type="http://schemas.openxmlformats.org/officeDocument/2006/relationships/image" Target="../media/image25.png"/><Relationship Id="rId5" Type="http://schemas.openxmlformats.org/officeDocument/2006/relationships/image" Target="../media/image24.emf"/><Relationship Id="rId4" Type="http://schemas.openxmlformats.org/officeDocument/2006/relationships/image" Target="../media/image23.emf"/></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30.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Layout" Target="../slideLayouts/slideLayout15.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eg"/><Relationship Id="rId1" Type="http://schemas.openxmlformats.org/officeDocument/2006/relationships/slideLayout" Target="../slideLayouts/slideLayout18.xml"/><Relationship Id="rId5" Type="http://schemas.openxmlformats.org/officeDocument/2006/relationships/image" Target="../media/image11.tif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13.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4" name="Titolo 3">
            <a:extLst>
              <a:ext uri="{FF2B5EF4-FFF2-40B4-BE49-F238E27FC236}">
                <a16:creationId xmlns:a16="http://schemas.microsoft.com/office/drawing/2014/main" id="{0AF27CDE-D642-F462-1427-66A9BD1562A4}"/>
              </a:ext>
            </a:extLst>
          </p:cNvPr>
          <p:cNvSpPr>
            <a:spLocks noGrp="1"/>
          </p:cNvSpPr>
          <p:nvPr>
            <p:ph type="title"/>
          </p:nvPr>
        </p:nvSpPr>
        <p:spPr>
          <a:xfrm>
            <a:off x="1314824" y="735106"/>
            <a:ext cx="10053763" cy="2928470"/>
          </a:xfrm>
        </p:spPr>
        <p:txBody>
          <a:bodyPr vert="horz" lIns="91440" tIns="45720" rIns="91440" bIns="45720" rtlCol="0" anchor="b">
            <a:normAutofit/>
          </a:bodyPr>
          <a:lstStyle/>
          <a:p>
            <a:r>
              <a:rPr lang="en-US" sz="4800" kern="1200" dirty="0" err="1">
                <a:solidFill>
                  <a:srgbClr val="FFFFFF"/>
                </a:solidFill>
                <a:latin typeface="+mj-lt"/>
                <a:ea typeface="+mj-ea"/>
                <a:cs typeface="+mj-cs"/>
              </a:rPr>
              <a:t>Preventivi</a:t>
            </a:r>
            <a:r>
              <a:rPr lang="en-US" sz="4800" kern="1200" dirty="0">
                <a:solidFill>
                  <a:srgbClr val="FFFFFF"/>
                </a:solidFill>
                <a:latin typeface="+mj-lt"/>
                <a:ea typeface="+mj-ea"/>
                <a:cs typeface="+mj-cs"/>
              </a:rPr>
              <a:t> 2025</a:t>
            </a:r>
            <a:br>
              <a:rPr lang="en-US" sz="4800" kern="1200" dirty="0">
                <a:solidFill>
                  <a:srgbClr val="FFFFFF"/>
                </a:solidFill>
                <a:latin typeface="+mj-lt"/>
                <a:ea typeface="+mj-ea"/>
                <a:cs typeface="+mj-cs"/>
              </a:rPr>
            </a:br>
            <a:r>
              <a:rPr lang="en-US" sz="4800" kern="1200" dirty="0" err="1">
                <a:solidFill>
                  <a:srgbClr val="FFFFFF"/>
                </a:solidFill>
                <a:latin typeface="+mj-lt"/>
                <a:ea typeface="+mj-ea"/>
                <a:cs typeface="+mj-cs"/>
              </a:rPr>
              <a:t>Consiglio</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dei</a:t>
            </a:r>
            <a:r>
              <a:rPr lang="en-US" sz="4800" kern="1200" dirty="0">
                <a:solidFill>
                  <a:srgbClr val="FFFFFF"/>
                </a:solidFill>
                <a:latin typeface="+mj-lt"/>
                <a:ea typeface="+mj-ea"/>
                <a:cs typeface="+mj-cs"/>
              </a:rPr>
              <a:t> </a:t>
            </a:r>
            <a:r>
              <a:rPr lang="en-US" sz="4800" kern="1200" dirty="0" err="1">
                <a:solidFill>
                  <a:srgbClr val="FFFFFF"/>
                </a:solidFill>
                <a:latin typeface="+mj-lt"/>
                <a:ea typeface="+mj-ea"/>
                <a:cs typeface="+mj-cs"/>
              </a:rPr>
              <a:t>Laboratori</a:t>
            </a:r>
            <a:endParaRPr lang="en-US" sz="4800" kern="1200" dirty="0">
              <a:solidFill>
                <a:srgbClr val="FFFFFF"/>
              </a:solidFill>
              <a:latin typeface="+mj-lt"/>
              <a:ea typeface="+mj-ea"/>
              <a:cs typeface="+mj-cs"/>
            </a:endParaRPr>
          </a:p>
        </p:txBody>
      </p:sp>
      <p:sp>
        <p:nvSpPr>
          <p:cNvPr id="6" name="Sottotitolo 2">
            <a:extLst>
              <a:ext uri="{FF2B5EF4-FFF2-40B4-BE49-F238E27FC236}">
                <a16:creationId xmlns:a16="http://schemas.microsoft.com/office/drawing/2014/main" id="{A7F030EF-B5ED-D4AE-7B6A-3C8113B5C386}"/>
              </a:ext>
            </a:extLst>
          </p:cNvPr>
          <p:cNvSpPr txBox="1">
            <a:spLocks/>
          </p:cNvSpPr>
          <p:nvPr/>
        </p:nvSpPr>
        <p:spPr>
          <a:xfrm>
            <a:off x="1350682" y="4870824"/>
            <a:ext cx="10005951" cy="1458258"/>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82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82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82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0" i="0" u="none" strike="noStrike" kern="1200" cap="none" spc="0" normalizeH="0" baseline="0" noProof="0" dirty="0">
                <a:ln>
                  <a:noFill/>
                </a:ln>
                <a:solidFill>
                  <a:prstClr val="black"/>
                </a:solidFill>
                <a:effectLst/>
                <a:uLnTx/>
                <a:uFillTx/>
                <a:latin typeface="Aptos" panose="02110004020202020204"/>
                <a:ea typeface="+mn-ea"/>
                <a:cs typeface="+mn-cs"/>
              </a:rPr>
              <a:t>Roberto Cimino  	Responsabile Locale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it-IT" sz="2400" b="0" i="0" u="none" strike="noStrike" kern="1200" cap="none" spc="0" normalizeH="0" baseline="0" noProof="0" dirty="0">
                <a:ln>
                  <a:noFill/>
                </a:ln>
                <a:solidFill>
                  <a:prstClr val="black"/>
                </a:solidFill>
                <a:effectLst/>
                <a:uLnTx/>
                <a:uFillTx/>
                <a:latin typeface="Aptos" panose="02110004020202020204"/>
                <a:ea typeface="+mn-ea"/>
                <a:cs typeface="+mn-cs"/>
              </a:rPr>
              <a:t>			Laboratori Nazionali di Frascati</a:t>
            </a:r>
          </a:p>
        </p:txBody>
      </p:sp>
      <p:pic>
        <p:nvPicPr>
          <p:cNvPr id="7" name="Picture 2" descr="INFN - Laboratori Nazionali di Frascati">
            <a:extLst>
              <a:ext uri="{FF2B5EF4-FFF2-40B4-BE49-F238E27FC236}">
                <a16:creationId xmlns:a16="http://schemas.microsoft.com/office/drawing/2014/main" id="{6E3351E8-5324-B80C-1B2D-92BD41FF8C9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838268" y="5128727"/>
            <a:ext cx="2158176" cy="1357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4585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 name="Obiettivo della sigla"/>
          <p:cNvSpPr txBox="1">
            <a:spLocks noGrp="1"/>
          </p:cNvSpPr>
          <p:nvPr>
            <p:ph type="body" idx="21"/>
          </p:nvPr>
        </p:nvSpPr>
        <p:spPr>
          <a:xfrm>
            <a:off x="211122" y="706532"/>
            <a:ext cx="10985500" cy="467390"/>
          </a:xfrm>
          <a:prstGeom prst="rect">
            <a:avLst/>
          </a:prstGeom>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a:normAutofit fontScale="77500" lnSpcReduction="20000"/>
          </a:bodyPr>
          <a:lstStyle>
            <a:lvl1pPr defTabSz="747593">
              <a:defRPr sz="5642" b="0">
                <a:latin typeface="Helvetica Neue Medium"/>
                <a:ea typeface="Helvetica Neue Medium"/>
                <a:cs typeface="Helvetica Neue Medium"/>
                <a:sym typeface="Helvetica Neue Medium"/>
              </a:defRPr>
            </a:lvl1pPr>
          </a:lstStyle>
          <a:p>
            <a:r>
              <a:rPr lang="en-GB" sz="3000" dirty="0">
                <a:latin typeface="Calibri" panose="020F0502020204030204" pitchFamily="34" charset="0"/>
                <a:ea typeface="Calibri" panose="020F0502020204030204" pitchFamily="34" charset="0"/>
                <a:cs typeface="Times New Roman" panose="02020603050405020304" pitchFamily="18" charset="0"/>
              </a:rPr>
              <a:t>Characterization of the vacuum properties of components of the ET tower vacuum system</a:t>
            </a:r>
            <a:r>
              <a:rPr lang="it-IT" sz="3000" dirty="0"/>
              <a:t> </a:t>
            </a:r>
          </a:p>
        </p:txBody>
      </p:sp>
      <p:sp>
        <p:nvSpPr>
          <p:cNvPr id="205" name="Risultati 2021:…"/>
          <p:cNvSpPr txBox="1">
            <a:spLocks noGrp="1"/>
          </p:cNvSpPr>
          <p:nvPr>
            <p:ph type="body" sz="half" idx="1"/>
          </p:nvPr>
        </p:nvSpPr>
        <p:spPr>
          <a:xfrm>
            <a:off x="1" y="1128876"/>
            <a:ext cx="7402417" cy="5208222"/>
          </a:xfrm>
          <a:prstGeom prst="rect">
            <a:avLst/>
          </a:prstGeom>
        </p:spPr>
        <p:txBody>
          <a:bodyPr vert="horz" lIns="25400" tIns="25400" rIns="25400" bIns="25400" rtlCol="0" anchor="t">
            <a:normAutofit fontScale="85000" lnSpcReduction="20000"/>
          </a:bodyPr>
          <a:lstStyle/>
          <a:p>
            <a:pPr marL="0" indent="0" defTabSz="1219169">
              <a:spcBef>
                <a:spcPts val="500"/>
              </a:spcBef>
              <a:buNone/>
              <a:defRPr b="1"/>
            </a:pPr>
            <a:r>
              <a:rPr lang="it-IT" sz="2200" dirty="0"/>
              <a:t>Risultati</a:t>
            </a:r>
          </a:p>
          <a:p>
            <a:pPr defTabSz="1219169">
              <a:spcBef>
                <a:spcPts val="500"/>
              </a:spcBef>
              <a:defRPr b="1"/>
            </a:pPr>
            <a:r>
              <a:rPr lang="it-IT" sz="1600" b="1" dirty="0"/>
              <a:t>Luglio 2025:</a:t>
            </a:r>
          </a:p>
          <a:p>
            <a:pPr lvl="1" defTabSz="1219169"/>
            <a:r>
              <a:rPr lang="it-IT" sz="1600" dirty="0"/>
              <a:t>Implementazione setup e software per misure di caricamento su campioni da 1 pollice</a:t>
            </a:r>
          </a:p>
          <a:p>
            <a:pPr lvl="1" defTabSz="1219169"/>
            <a:r>
              <a:rPr lang="it-IT" sz="1600" dirty="0"/>
              <a:t>Misure di caricamento e neutralizzazione a bassa temperatura</a:t>
            </a:r>
          </a:p>
          <a:p>
            <a:pPr lvl="1" defTabSz="1219169"/>
            <a:r>
              <a:rPr lang="it-IT" sz="1600" dirty="0"/>
              <a:t>Preparazione meeting per </a:t>
            </a:r>
            <a:r>
              <a:rPr lang="it-IT" sz="1600" dirty="0" err="1"/>
              <a:t>ISB-Vacuum&amp;Cryo</a:t>
            </a:r>
            <a:r>
              <a:rPr lang="it-IT" sz="1600" dirty="0"/>
              <a:t> @ ELBA (Settembre 2025)</a:t>
            </a:r>
          </a:p>
          <a:p>
            <a:pPr lvl="1" defTabSz="1219169"/>
            <a:r>
              <a:rPr lang="it-IT" sz="1600" dirty="0"/>
              <a:t>Networking per studio della mitigazione di </a:t>
            </a:r>
            <a:r>
              <a:rPr lang="it-IT" sz="1600" dirty="0" err="1"/>
              <a:t>frost</a:t>
            </a:r>
            <a:r>
              <a:rPr lang="it-IT" sz="1600" dirty="0"/>
              <a:t> e </a:t>
            </a:r>
            <a:r>
              <a:rPr lang="it-IT" sz="1600" dirty="0" err="1"/>
              <a:t>charging</a:t>
            </a:r>
            <a:r>
              <a:rPr lang="it-IT" sz="1600" dirty="0"/>
              <a:t> sulle ottiche ottiche e del caricamento</a:t>
            </a:r>
          </a:p>
          <a:p>
            <a:pPr lvl="1" defTabSz="1219169"/>
            <a:r>
              <a:rPr lang="it-IT" sz="1600" dirty="0"/>
              <a:t>Upgrade sistema Latino e Prime misure di </a:t>
            </a:r>
            <a:r>
              <a:rPr lang="it-IT" sz="1600" dirty="0" err="1"/>
              <a:t>outgassing</a:t>
            </a:r>
            <a:r>
              <a:rPr lang="it-IT" sz="1600" dirty="0"/>
              <a:t> su campioni prototipo</a:t>
            </a:r>
          </a:p>
          <a:p>
            <a:pPr lvl="1" defTabSz="1219169"/>
            <a:r>
              <a:rPr lang="it-IT" sz="1600" dirty="0"/>
              <a:t>Misure di emissione di elettroni da pompa ionica</a:t>
            </a:r>
          </a:p>
          <a:p>
            <a:pPr lvl="1" defTabSz="1219169"/>
            <a:r>
              <a:rPr lang="it-IT" sz="1600" dirty="0"/>
              <a:t>Implementazione sistema per misure di propagazione di elettroni emessi da pompa ionica in tubi.</a:t>
            </a:r>
          </a:p>
          <a:p>
            <a:pPr marL="457200" lvl="1" indent="0" defTabSz="1219169">
              <a:buNone/>
            </a:pPr>
            <a:endParaRPr lang="it-IT" sz="1600" dirty="0"/>
          </a:p>
          <a:p>
            <a:pPr defTabSz="1219169">
              <a:spcBef>
                <a:spcPts val="500"/>
              </a:spcBef>
              <a:defRPr b="1"/>
            </a:pPr>
            <a:r>
              <a:rPr lang="it-IT" sz="1600" dirty="0"/>
              <a:t>In corso:</a:t>
            </a:r>
          </a:p>
          <a:p>
            <a:pPr lvl="1"/>
            <a:r>
              <a:rPr lang="it-IT" sz="1600" dirty="0"/>
              <a:t>Misure SEY su campioni rappresentativi delle ottiche di ET  a bassa temperatura</a:t>
            </a:r>
          </a:p>
          <a:p>
            <a:pPr lvl="1"/>
            <a:r>
              <a:rPr lang="it-IT" sz="1600" dirty="0"/>
              <a:t>Misure di Caricamento/Neutralizzazione su campioni rappresentativi delle ottiche di ET a bassa temperatura</a:t>
            </a:r>
          </a:p>
          <a:p>
            <a:pPr lvl="1"/>
            <a:r>
              <a:rPr lang="it-IT" sz="1600" dirty="0"/>
              <a:t>Test su camera per misure di emissione elettroni da pompa ionica</a:t>
            </a:r>
          </a:p>
          <a:p>
            <a:pPr lvl="1"/>
            <a:r>
              <a:rPr lang="it-IT" sz="1600" dirty="0"/>
              <a:t>Test di funzionamento sistema di misure su campioni da un pollice (1’’)</a:t>
            </a:r>
          </a:p>
          <a:p>
            <a:pPr marL="457200" lvl="1" indent="0">
              <a:buNone/>
            </a:pPr>
            <a:endParaRPr lang="it-IT" sz="1600" dirty="0"/>
          </a:p>
          <a:p>
            <a:r>
              <a:rPr lang="it-IT" sz="1500" b="1" dirty="0"/>
              <a:t>Conferenze:</a:t>
            </a:r>
          </a:p>
          <a:p>
            <a:pPr lvl="1" defTabSz="1219169"/>
            <a:r>
              <a:rPr lang="it-IT" sz="1600" dirty="0"/>
              <a:t>XIV ET Symposium (talk e poster)</a:t>
            </a:r>
          </a:p>
          <a:p>
            <a:pPr lvl="1" defTabSz="1219169"/>
            <a:r>
              <a:rPr lang="it-IT" sz="1600" dirty="0"/>
              <a:t>ET </a:t>
            </a:r>
            <a:r>
              <a:rPr lang="it-IT" sz="1600" dirty="0" err="1"/>
              <a:t>annual</a:t>
            </a:r>
            <a:r>
              <a:rPr lang="it-IT" sz="1600" dirty="0"/>
              <a:t> meeting</a:t>
            </a:r>
          </a:p>
          <a:p>
            <a:pPr lvl="1" defTabSz="1219169"/>
            <a:r>
              <a:rPr lang="it-IT" sz="1600" dirty="0"/>
              <a:t>SIF2025 (talks)</a:t>
            </a:r>
          </a:p>
          <a:p>
            <a:pPr lvl="1" defTabSz="1219169"/>
            <a:r>
              <a:rPr lang="it-IT" sz="1600" dirty="0"/>
              <a:t>ISB – </a:t>
            </a:r>
            <a:r>
              <a:rPr lang="it-IT" sz="1600" dirty="0" err="1"/>
              <a:t>Vacuum&amp;Cryo</a:t>
            </a:r>
            <a:r>
              <a:rPr lang="it-IT" sz="1600" dirty="0"/>
              <a:t> @ Orsay (talk)</a:t>
            </a:r>
          </a:p>
        </p:txBody>
      </p:sp>
      <p:sp>
        <p:nvSpPr>
          <p:cNvPr id="206" name="Collaborazione"/>
          <p:cNvSpPr txBox="1"/>
          <p:nvPr/>
        </p:nvSpPr>
        <p:spPr>
          <a:xfrm>
            <a:off x="8091377" y="102625"/>
            <a:ext cx="3881682" cy="564578"/>
          </a:xfrm>
          <a:prstGeom prst="rect">
            <a:avLst/>
          </a:prstGeom>
          <a:ln w="12700">
            <a:miter lim="400000"/>
          </a:ln>
          <a:extLst>
            <a:ext uri="{C572A759-6A51-4108-AA02-DFA0A04FC94B}">
              <ma14:wrappingTextBoxFlag xmlns="" xmlns:ma14="http://schemas.microsoft.com/office/mac/drawingml/2011/main" xmlns:a14="http://schemas.microsoft.com/office/drawing/2010/main" xmlns:m="http://schemas.openxmlformats.org/officeDocument/2006/math" val="1"/>
            </a:ext>
          </a:extLst>
        </p:spPr>
        <p:txBody>
          <a:bodyPr wrap="square" lIns="35719" tIns="35719" rIns="35719" bIns="35719" anchor="ctr">
            <a:spAutoFit/>
          </a:bodyPr>
          <a:lstStyle>
            <a:lvl1pPr algn="ctr" defTabSz="821531">
              <a:lnSpc>
                <a:spcPct val="100000"/>
              </a:lnSpc>
              <a:spcBef>
                <a:spcPts val="0"/>
              </a:spcBef>
              <a:defRPr sz="3200" i="1"/>
            </a:lvl1pPr>
          </a:lstStyle>
          <a:p>
            <a:pPr marL="0" marR="0" lvl="0" indent="0" algn="ctr" defTabSz="821531"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a:ln>
                  <a:noFill/>
                </a:ln>
                <a:solidFill>
                  <a:prstClr val="black"/>
                </a:solidFill>
                <a:effectLst/>
                <a:uLnTx/>
                <a:uFillTx/>
                <a:latin typeface="Aptos" panose="02110004020202020204"/>
                <a:ea typeface="+mn-ea"/>
                <a:cs typeface="+mn-cs"/>
              </a:rPr>
              <a:t>ET-Italia , </a:t>
            </a:r>
          </a:p>
          <a:p>
            <a:pPr marL="0" marR="0" lvl="0" indent="0" algn="ctr" defTabSz="821531" rtl="0" eaLnBrk="1" fontAlgn="auto" latinLnBrk="0" hangingPunct="1">
              <a:lnSpc>
                <a:spcPct val="100000"/>
              </a:lnSpc>
              <a:spcBef>
                <a:spcPts val="0"/>
              </a:spcBef>
              <a:spcAft>
                <a:spcPts val="0"/>
              </a:spcAft>
              <a:buClrTx/>
              <a:buSzTx/>
              <a:buFontTx/>
              <a:buNone/>
              <a:tabLst/>
              <a:defRPr/>
            </a:pPr>
            <a:r>
              <a:rPr kumimoji="0" lang="it-IT" sz="1600" b="0" i="1" u="none" strike="noStrike" kern="1200" cap="none" spc="0" normalizeH="0" baseline="0" noProof="0" dirty="0">
                <a:ln>
                  <a:noFill/>
                </a:ln>
                <a:solidFill>
                  <a:prstClr val="black"/>
                </a:solidFill>
                <a:effectLst/>
                <a:uLnTx/>
                <a:uFillTx/>
                <a:latin typeface="Aptos" panose="02110004020202020204"/>
                <a:ea typeface="+mn-ea"/>
                <a:cs typeface="+mn-cs"/>
              </a:rPr>
              <a:t>LNF </a:t>
            </a:r>
            <a:r>
              <a:rPr kumimoji="0" lang="it-IT" sz="1600" b="0" i="1" u="none" strike="noStrike" kern="1200" cap="none" spc="0" normalizeH="0" baseline="0" noProof="0" dirty="0" err="1">
                <a:ln>
                  <a:noFill/>
                </a:ln>
                <a:solidFill>
                  <a:prstClr val="black"/>
                </a:solidFill>
                <a:effectLst/>
                <a:uLnTx/>
                <a:uFillTx/>
                <a:latin typeface="Aptos" panose="02110004020202020204"/>
                <a:ea typeface="+mn-ea"/>
                <a:cs typeface="+mn-cs"/>
              </a:rPr>
              <a:t>is</a:t>
            </a:r>
            <a:r>
              <a:rPr kumimoji="0" lang="it-IT" sz="1600" b="0" i="1" u="none" strike="noStrike" kern="1200" cap="none" spc="0" normalizeH="0" baseline="0" noProof="0" dirty="0">
                <a:ln>
                  <a:noFill/>
                </a:ln>
                <a:solidFill>
                  <a:prstClr val="black"/>
                </a:solidFill>
                <a:effectLst/>
                <a:uLnTx/>
                <a:uFillTx/>
                <a:latin typeface="Aptos" panose="02110004020202020204"/>
                <a:ea typeface="+mn-ea"/>
                <a:cs typeface="+mn-cs"/>
              </a:rPr>
              <a:t> a </a:t>
            </a:r>
            <a:r>
              <a:rPr kumimoji="0" lang="it-IT" sz="1600" b="0" i="1" u="none" strike="noStrike" kern="1200" cap="none" spc="0" normalizeH="0" baseline="0" noProof="0" dirty="0" err="1">
                <a:ln>
                  <a:noFill/>
                </a:ln>
                <a:solidFill>
                  <a:prstClr val="black"/>
                </a:solidFill>
                <a:effectLst/>
                <a:uLnTx/>
                <a:uFillTx/>
                <a:latin typeface="Aptos" panose="02110004020202020204"/>
                <a:ea typeface="+mn-ea"/>
                <a:cs typeface="+mn-cs"/>
              </a:rPr>
              <a:t>Research</a:t>
            </a:r>
            <a:r>
              <a:rPr kumimoji="0" lang="it-IT" sz="1600" b="0" i="1" u="none" strike="noStrike" kern="1200" cap="none" spc="0" normalizeH="0" baseline="0" noProof="0" dirty="0">
                <a:ln>
                  <a:noFill/>
                </a:ln>
                <a:solidFill>
                  <a:prstClr val="black"/>
                </a:solidFill>
                <a:effectLst/>
                <a:uLnTx/>
                <a:uFillTx/>
                <a:latin typeface="Aptos" panose="02110004020202020204"/>
                <a:ea typeface="+mn-ea"/>
                <a:cs typeface="+mn-cs"/>
              </a:rPr>
              <a:t> Unit in ET </a:t>
            </a:r>
            <a:r>
              <a:rPr kumimoji="0" lang="it-IT" sz="1600" b="0" i="1" u="none" strike="noStrike" kern="1200" cap="none" spc="0" normalizeH="0" baseline="0" noProof="0" dirty="0" err="1">
                <a:ln>
                  <a:noFill/>
                </a:ln>
                <a:solidFill>
                  <a:prstClr val="black"/>
                </a:solidFill>
                <a:effectLst/>
                <a:uLnTx/>
                <a:uFillTx/>
                <a:latin typeface="Aptos" panose="02110004020202020204"/>
                <a:ea typeface="+mn-ea"/>
                <a:cs typeface="+mn-cs"/>
              </a:rPr>
              <a:t>coll</a:t>
            </a:r>
            <a:r>
              <a:rPr kumimoji="0" lang="it-IT" sz="1600" b="0" i="1"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sz="1600" b="0" i="1"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asellaDiTesto 10">
            <a:extLst>
              <a:ext uri="{FF2B5EF4-FFF2-40B4-BE49-F238E27FC236}">
                <a16:creationId xmlns:a16="http://schemas.microsoft.com/office/drawing/2014/main" id="{8C53BAF3-23E5-1333-3A2D-1BB2CB031D6F}"/>
              </a:ext>
            </a:extLst>
          </p:cNvPr>
          <p:cNvSpPr txBox="1"/>
          <p:nvPr/>
        </p:nvSpPr>
        <p:spPr>
          <a:xfrm>
            <a:off x="36633" y="5998603"/>
            <a:ext cx="1372620" cy="56784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25400" tIns="25400" rIns="25400" bIns="25400" numCol="1" spcCol="38100" rtlCol="0" anchor="ctr">
            <a:spAutoFit/>
          </a:bodyPr>
          <a:lstStyle/>
          <a:p>
            <a:pPr marL="0" marR="0" lvl="0" indent="0" algn="l" defTabSz="1219169" rtl="0" eaLnBrk="1" fontAlgn="auto" latinLnBrk="0" hangingPunct="0">
              <a:lnSpc>
                <a:spcPct val="90000"/>
              </a:lnSpc>
              <a:spcBef>
                <a:spcPts val="2250"/>
              </a:spcBef>
              <a:spcAft>
                <a:spcPts val="0"/>
              </a:spcAft>
              <a:buClrTx/>
              <a:buSzTx/>
              <a:buFontTx/>
              <a:buNone/>
              <a:tabLst/>
              <a:defRPr/>
            </a:pPr>
            <a:r>
              <a:rPr kumimoji="0" lang="en-US" sz="1600" b="1" i="0" u="none" strike="noStrike" kern="1200" cap="none" spc="0" normalizeH="0" baseline="0" noProof="0" dirty="0" err="1">
                <a:ln>
                  <a:noFill/>
                </a:ln>
                <a:solidFill>
                  <a:prstClr val="black"/>
                </a:solidFill>
                <a:effectLst/>
                <a:uLnTx/>
                <a:uFillTx/>
                <a:latin typeface="Aptos" panose="02110004020202020204"/>
                <a:ea typeface="+mn-ea"/>
                <a:cs typeface="+mn-cs"/>
              </a:rPr>
              <a:t>Pubblicazioni</a:t>
            </a:r>
            <a:r>
              <a:rPr kumimoji="0" lang="en-US" sz="1600" b="1" i="0" u="none" strike="noStrike" kern="1200" cap="none" spc="0" normalizeH="0" baseline="0" noProof="0" dirty="0">
                <a:ln>
                  <a:noFill/>
                </a:ln>
                <a:solidFill>
                  <a:prstClr val="black"/>
                </a:solidFill>
                <a:effectLst/>
                <a:uLnTx/>
                <a:uFillTx/>
                <a:latin typeface="Aptos" panose="02110004020202020204"/>
                <a:ea typeface="+mn-ea"/>
                <a:cs typeface="+mn-cs"/>
              </a:rPr>
              <a:t>:</a:t>
            </a:r>
            <a:endParaRPr kumimoji="0" lang="en-US" sz="1600" b="1" i="0" u="none" strike="noStrike" kern="1200" cap="none" spc="0" normalizeH="0" baseline="0" noProof="0" dirty="0">
              <a:ln>
                <a:noFill/>
              </a:ln>
              <a:solidFill>
                <a:srgbClr val="000000"/>
              </a:solidFill>
              <a:effectLst/>
              <a:uLnTx/>
              <a:uFillTx/>
              <a:latin typeface="Aptos" panose="02110004020202020204"/>
              <a:ea typeface="+mn-ea"/>
              <a:cs typeface="+mn-cs"/>
              <a:sym typeface="Helvetica Neue"/>
            </a:endParaRPr>
          </a:p>
        </p:txBody>
      </p:sp>
      <p:sp>
        <p:nvSpPr>
          <p:cNvPr id="13" name="CasellaDiTesto 12">
            <a:extLst>
              <a:ext uri="{FF2B5EF4-FFF2-40B4-BE49-F238E27FC236}">
                <a16:creationId xmlns:a16="http://schemas.microsoft.com/office/drawing/2014/main" id="{CD5E815C-8738-9D8D-BE3D-684293A32EBC}"/>
              </a:ext>
            </a:extLst>
          </p:cNvPr>
          <p:cNvSpPr txBox="1"/>
          <p:nvPr/>
        </p:nvSpPr>
        <p:spPr>
          <a:xfrm>
            <a:off x="64558" y="6566451"/>
            <a:ext cx="6300017" cy="24577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485775" indent="-304800" algn="just" defTabSz="1219169">
              <a:lnSpc>
                <a:spcPct val="80000"/>
              </a:lnSpc>
              <a:spcBef>
                <a:spcPts val="500"/>
              </a:spcBef>
              <a:buSzPct val="123000"/>
              <a:buFontTx/>
              <a:buChar char="•"/>
              <a:defRPr/>
            </a:pP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L. </a:t>
            </a:r>
            <a:r>
              <a:rPr kumimoji="0" lang="en-GB" sz="1200" b="0" i="0" u="none" strike="noStrike" kern="1200" cap="none" spc="0" normalizeH="0" baseline="0" noProof="0" dirty="0" err="1">
                <a:ln>
                  <a:noFill/>
                </a:ln>
                <a:solidFill>
                  <a:prstClr val="black"/>
                </a:solidFill>
                <a:effectLst/>
                <a:uLnTx/>
                <a:uFillTx/>
                <a:latin typeface="Aptos" panose="02110004020202020204"/>
                <a:ea typeface="+mn-ea"/>
                <a:cs typeface="+mn-cs"/>
              </a:rPr>
              <a:t>Spallino</a:t>
            </a:r>
            <a:r>
              <a:rPr kumimoji="0" lang="en-GB" sz="1200" b="0" i="0" u="none" strike="noStrike" kern="1200" cap="none" spc="0" normalizeH="0" baseline="0" noProof="0" dirty="0">
                <a:ln>
                  <a:noFill/>
                </a:ln>
                <a:solidFill>
                  <a:prstClr val="black"/>
                </a:solidFill>
                <a:effectLst/>
                <a:uLnTx/>
                <a:uFillTx/>
                <a:latin typeface="Aptos" panose="02110004020202020204"/>
                <a:ea typeface="+mn-ea"/>
                <a:cs typeface="+mn-cs"/>
              </a:rPr>
              <a:t>, M. Angelucci, R. Cimino: Vacuum 233 (2025), 113969.</a:t>
            </a:r>
            <a:endParaRPr kumimoji="0" lang="it-IT"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Immagine 4" descr="Immagine che contiene interno, pavimento, arte, museo&#10;&#10;Il contenuto generato dall'IA potrebbe non essere corretto.">
            <a:extLst>
              <a:ext uri="{FF2B5EF4-FFF2-40B4-BE49-F238E27FC236}">
                <a16:creationId xmlns:a16="http://schemas.microsoft.com/office/drawing/2014/main" id="{D3054171-79BB-C7F4-54BC-C73B7B02506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10199846" y="4893388"/>
            <a:ext cx="2137067" cy="1602800"/>
          </a:xfrm>
          <a:prstGeom prst="rect">
            <a:avLst/>
          </a:prstGeom>
        </p:spPr>
      </p:pic>
      <p:pic>
        <p:nvPicPr>
          <p:cNvPr id="15" name="Immagine 14" descr="Immagine che contiene cerchio, spirale, argento, interno&#10;&#10;Il contenuto generato dall'IA potrebbe non essere corretto.">
            <a:extLst>
              <a:ext uri="{FF2B5EF4-FFF2-40B4-BE49-F238E27FC236}">
                <a16:creationId xmlns:a16="http://schemas.microsoft.com/office/drawing/2014/main" id="{77FC3AC2-4148-1AA7-B576-0B68B96A9F3F}"/>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101921" y="4699826"/>
            <a:ext cx="738856" cy="856553"/>
          </a:xfrm>
          <a:prstGeom prst="rect">
            <a:avLst/>
          </a:prstGeom>
          <a:ln w="38100">
            <a:solidFill>
              <a:schemeClr val="bg1"/>
            </a:solidFill>
          </a:ln>
        </p:spPr>
      </p:pic>
      <p:pic>
        <p:nvPicPr>
          <p:cNvPr id="17" name="Immagine 16">
            <a:extLst>
              <a:ext uri="{FF2B5EF4-FFF2-40B4-BE49-F238E27FC236}">
                <a16:creationId xmlns:a16="http://schemas.microsoft.com/office/drawing/2014/main" id="{921DD319-A540-B444-D692-9BA66AF79A41}"/>
              </a:ext>
            </a:extLst>
          </p:cNvPr>
          <p:cNvPicPr>
            <a:picLocks noChangeAspect="1"/>
          </p:cNvPicPr>
          <p:nvPr/>
        </p:nvPicPr>
        <p:blipFill>
          <a:blip r:embed="rId4"/>
          <a:stretch>
            <a:fillRect/>
          </a:stretch>
        </p:blipFill>
        <p:spPr>
          <a:xfrm>
            <a:off x="9662267" y="1327959"/>
            <a:ext cx="2192324" cy="1682537"/>
          </a:xfrm>
          <a:prstGeom prst="rect">
            <a:avLst/>
          </a:prstGeom>
        </p:spPr>
      </p:pic>
      <p:pic>
        <p:nvPicPr>
          <p:cNvPr id="38" name="Immagine 37">
            <a:extLst>
              <a:ext uri="{FF2B5EF4-FFF2-40B4-BE49-F238E27FC236}">
                <a16:creationId xmlns:a16="http://schemas.microsoft.com/office/drawing/2014/main" id="{76B60115-E7EB-0B0C-A804-2BB4F5BEA126}"/>
              </a:ext>
            </a:extLst>
          </p:cNvPr>
          <p:cNvPicPr>
            <a:picLocks/>
          </p:cNvPicPr>
          <p:nvPr/>
        </p:nvPicPr>
        <p:blipFill>
          <a:blip r:embed="rId5"/>
          <a:srcRect l="989" t="13021" r="-129" b="51350"/>
          <a:stretch/>
        </p:blipFill>
        <p:spPr>
          <a:xfrm>
            <a:off x="9943800" y="3298336"/>
            <a:ext cx="1793954" cy="966507"/>
          </a:xfrm>
          <a:prstGeom prst="rect">
            <a:avLst/>
          </a:prstGeom>
          <a:solidFill>
            <a:schemeClr val="bg1"/>
          </a:solidFill>
        </p:spPr>
      </p:pic>
      <p:pic>
        <p:nvPicPr>
          <p:cNvPr id="39" name="Immagine 38">
            <a:extLst>
              <a:ext uri="{FF2B5EF4-FFF2-40B4-BE49-F238E27FC236}">
                <a16:creationId xmlns:a16="http://schemas.microsoft.com/office/drawing/2014/main" id="{71C9C083-4A71-DE01-2F0B-852354280F61}"/>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011183" y="2354693"/>
            <a:ext cx="1502045" cy="1960218"/>
          </a:xfrm>
          <a:prstGeom prst="rect">
            <a:avLst/>
          </a:prstGeom>
        </p:spPr>
      </p:pic>
      <p:grpSp>
        <p:nvGrpSpPr>
          <p:cNvPr id="47" name="Gruppo 46">
            <a:extLst>
              <a:ext uri="{FF2B5EF4-FFF2-40B4-BE49-F238E27FC236}">
                <a16:creationId xmlns:a16="http://schemas.microsoft.com/office/drawing/2014/main" id="{F6D52308-8538-339E-A9FE-13AE7F7B3B5A}"/>
              </a:ext>
            </a:extLst>
          </p:cNvPr>
          <p:cNvGrpSpPr/>
          <p:nvPr/>
        </p:nvGrpSpPr>
        <p:grpSpPr>
          <a:xfrm>
            <a:off x="7496614" y="4883656"/>
            <a:ext cx="2671578" cy="1760126"/>
            <a:chOff x="12890" y="4154856"/>
            <a:chExt cx="3672628" cy="2419652"/>
          </a:xfrm>
        </p:grpSpPr>
        <p:pic>
          <p:nvPicPr>
            <p:cNvPr id="40" name="Immagine 39">
              <a:extLst>
                <a:ext uri="{FF2B5EF4-FFF2-40B4-BE49-F238E27FC236}">
                  <a16:creationId xmlns:a16="http://schemas.microsoft.com/office/drawing/2014/main" id="{B18B7879-EDA8-8D4B-B83C-A03DC1FCB069}"/>
                </a:ext>
              </a:extLst>
            </p:cNvPr>
            <p:cNvPicPr>
              <a:picLocks noChangeAspect="1"/>
            </p:cNvPicPr>
            <p:nvPr/>
          </p:nvPicPr>
          <p:blipFill>
            <a:blip r:embed="rId7" cstate="screen">
              <a:extLst>
                <a:ext uri="{28A0092B-C50C-407E-A947-70E740481C1C}">
                  <a14:useLocalDpi xmlns:a14="http://schemas.microsoft.com/office/drawing/2010/main"/>
                </a:ext>
              </a:extLst>
            </a:blip>
            <a:srcRect/>
            <a:stretch/>
          </p:blipFill>
          <p:spPr>
            <a:xfrm>
              <a:off x="95328" y="4154856"/>
              <a:ext cx="3245258" cy="1896432"/>
            </a:xfrm>
            <a:prstGeom prst="rect">
              <a:avLst/>
            </a:prstGeom>
          </p:spPr>
        </p:pic>
        <p:sp>
          <p:nvSpPr>
            <p:cNvPr id="41" name="CasellaDiTesto 40">
              <a:extLst>
                <a:ext uri="{FF2B5EF4-FFF2-40B4-BE49-F238E27FC236}">
                  <a16:creationId xmlns:a16="http://schemas.microsoft.com/office/drawing/2014/main" id="{A2E5E428-23A4-BE65-8E2A-B7B2B84A9835}"/>
                </a:ext>
              </a:extLst>
            </p:cNvPr>
            <p:cNvSpPr txBox="1"/>
            <p:nvPr/>
          </p:nvSpPr>
          <p:spPr>
            <a:xfrm>
              <a:off x="12890" y="6266731"/>
              <a:ext cx="681598" cy="307777"/>
            </a:xfrm>
            <a:prstGeom prst="rect">
              <a:avLst/>
            </a:prstGeom>
            <a:noFill/>
          </p:spPr>
          <p:txBody>
            <a:bodyPr wrap="none" rtlCol="0">
              <a:spAutoFit/>
            </a:bodyPr>
            <a:lstStyle/>
            <a:p>
              <a:pPr algn="ctr"/>
              <a:r>
                <a:rPr lang="en-GB" sz="1400" b="1" dirty="0">
                  <a:solidFill>
                    <a:srgbClr val="FF0000"/>
                  </a:solidFill>
                </a:rPr>
                <a:t>e- gun</a:t>
              </a:r>
            </a:p>
          </p:txBody>
        </p:sp>
        <p:sp>
          <p:nvSpPr>
            <p:cNvPr id="42" name="CasellaDiTesto 41">
              <a:extLst>
                <a:ext uri="{FF2B5EF4-FFF2-40B4-BE49-F238E27FC236}">
                  <a16:creationId xmlns:a16="http://schemas.microsoft.com/office/drawing/2014/main" id="{395CD8F0-B7D4-4742-9864-3E7233719BD3}"/>
                </a:ext>
              </a:extLst>
            </p:cNvPr>
            <p:cNvSpPr txBox="1"/>
            <p:nvPr/>
          </p:nvSpPr>
          <p:spPr>
            <a:xfrm>
              <a:off x="1084569" y="6193283"/>
              <a:ext cx="1377301" cy="307777"/>
            </a:xfrm>
            <a:prstGeom prst="rect">
              <a:avLst/>
            </a:prstGeom>
            <a:noFill/>
          </p:spPr>
          <p:txBody>
            <a:bodyPr wrap="none" rtlCol="0">
              <a:spAutoFit/>
            </a:bodyPr>
            <a:lstStyle/>
            <a:p>
              <a:pPr algn="ctr"/>
              <a:r>
                <a:rPr lang="en-GB" sz="1400" b="1" dirty="0">
                  <a:solidFill>
                    <a:srgbClr val="FF0000"/>
                  </a:solidFill>
                </a:rPr>
                <a:t>Sample holder</a:t>
              </a:r>
            </a:p>
          </p:txBody>
        </p:sp>
        <p:sp>
          <p:nvSpPr>
            <p:cNvPr id="43" name="CasellaDiTesto 42">
              <a:extLst>
                <a:ext uri="{FF2B5EF4-FFF2-40B4-BE49-F238E27FC236}">
                  <a16:creationId xmlns:a16="http://schemas.microsoft.com/office/drawing/2014/main" id="{BD7855F3-708E-2DC9-6D7F-2C8D42744C16}"/>
                </a:ext>
              </a:extLst>
            </p:cNvPr>
            <p:cNvSpPr txBox="1"/>
            <p:nvPr/>
          </p:nvSpPr>
          <p:spPr>
            <a:xfrm>
              <a:off x="2486344" y="5999103"/>
              <a:ext cx="1199174" cy="307777"/>
            </a:xfrm>
            <a:prstGeom prst="rect">
              <a:avLst/>
            </a:prstGeom>
            <a:noFill/>
          </p:spPr>
          <p:txBody>
            <a:bodyPr wrap="none" rtlCol="0">
              <a:spAutoFit/>
            </a:bodyPr>
            <a:lstStyle/>
            <a:p>
              <a:pPr algn="ctr"/>
              <a:r>
                <a:rPr lang="en-GB" sz="1400" b="1" dirty="0">
                  <a:solidFill>
                    <a:srgbClr val="FF0000"/>
                  </a:solidFill>
                </a:rPr>
                <a:t>Kelvin probe</a:t>
              </a:r>
            </a:p>
          </p:txBody>
        </p:sp>
        <p:cxnSp>
          <p:nvCxnSpPr>
            <p:cNvPr id="44" name="Connettore 2 43">
              <a:extLst>
                <a:ext uri="{FF2B5EF4-FFF2-40B4-BE49-F238E27FC236}">
                  <a16:creationId xmlns:a16="http://schemas.microsoft.com/office/drawing/2014/main" id="{7061FBAB-1F68-F30E-A75D-58DD6F0DCCFA}"/>
                </a:ext>
              </a:extLst>
            </p:cNvPr>
            <p:cNvCxnSpPr>
              <a:cxnSpLocks/>
              <a:stCxn id="41" idx="0"/>
            </p:cNvCxnSpPr>
            <p:nvPr/>
          </p:nvCxnSpPr>
          <p:spPr>
            <a:xfrm flipV="1">
              <a:off x="353689" y="5917262"/>
              <a:ext cx="245117" cy="349469"/>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Connettore 2 44">
              <a:extLst>
                <a:ext uri="{FF2B5EF4-FFF2-40B4-BE49-F238E27FC236}">
                  <a16:creationId xmlns:a16="http://schemas.microsoft.com/office/drawing/2014/main" id="{852BFD25-BC40-B9FD-4C67-01267901F783}"/>
                </a:ext>
              </a:extLst>
            </p:cNvPr>
            <p:cNvCxnSpPr>
              <a:cxnSpLocks/>
              <a:stCxn id="42" idx="0"/>
            </p:cNvCxnSpPr>
            <p:nvPr/>
          </p:nvCxnSpPr>
          <p:spPr>
            <a:xfrm flipV="1">
              <a:off x="1773220" y="5649634"/>
              <a:ext cx="0" cy="543649"/>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46" name="Connettore 2 45">
              <a:extLst>
                <a:ext uri="{FF2B5EF4-FFF2-40B4-BE49-F238E27FC236}">
                  <a16:creationId xmlns:a16="http://schemas.microsoft.com/office/drawing/2014/main" id="{8DE70F2D-D8C9-F7EE-003F-A3D0FD6C39C2}"/>
                </a:ext>
              </a:extLst>
            </p:cNvPr>
            <p:cNvCxnSpPr>
              <a:cxnSpLocks/>
              <a:stCxn id="43" idx="0"/>
            </p:cNvCxnSpPr>
            <p:nvPr/>
          </p:nvCxnSpPr>
          <p:spPr>
            <a:xfrm flipH="1" flipV="1">
              <a:off x="3013511" y="5486952"/>
              <a:ext cx="72420" cy="512151"/>
            </a:xfrm>
            <a:prstGeom prst="straightConnector1">
              <a:avLst/>
            </a:prstGeom>
            <a:ln w="28575">
              <a:solidFill>
                <a:srgbClr val="FF0000"/>
              </a:solidFill>
              <a:tailEnd type="triangle"/>
            </a:ln>
          </p:spPr>
          <p:style>
            <a:lnRef idx="2">
              <a:schemeClr val="accent1"/>
            </a:lnRef>
            <a:fillRef idx="0">
              <a:schemeClr val="accent1"/>
            </a:fillRef>
            <a:effectRef idx="1">
              <a:schemeClr val="accent1"/>
            </a:effectRef>
            <a:fontRef idx="minor">
              <a:schemeClr val="tx1"/>
            </a:fontRef>
          </p:style>
        </p:cxnSp>
      </p:grpSp>
      <p:sp>
        <p:nvSpPr>
          <p:cNvPr id="50" name="SIGLA 2022">
            <a:extLst>
              <a:ext uri="{FF2B5EF4-FFF2-40B4-BE49-F238E27FC236}">
                <a16:creationId xmlns:a16="http://schemas.microsoft.com/office/drawing/2014/main" id="{01AD879C-E06D-23FA-6F1F-DE4D08BAF1A6}"/>
              </a:ext>
            </a:extLst>
          </p:cNvPr>
          <p:cNvSpPr txBox="1">
            <a:spLocks/>
          </p:cNvSpPr>
          <p:nvPr/>
        </p:nvSpPr>
        <p:spPr>
          <a:xfrm>
            <a:off x="89977" y="45776"/>
            <a:ext cx="10985500" cy="7165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t>Einstein Telescope – ITALIA @ LNF</a:t>
            </a:r>
            <a:endParaRPr lang="it-IT" dirty="0"/>
          </a:p>
        </p:txBody>
      </p:sp>
    </p:spTree>
    <p:extLst>
      <p:ext uri="{BB962C8B-B14F-4D97-AF65-F5344CB8AC3E}">
        <p14:creationId xmlns:p14="http://schemas.microsoft.com/office/powerpoint/2010/main" val="1805377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SIGLA 2022"/>
          <p:cNvSpPr txBox="1">
            <a:spLocks noGrp="1"/>
          </p:cNvSpPr>
          <p:nvPr>
            <p:ph type="title"/>
          </p:nvPr>
        </p:nvSpPr>
        <p:spPr>
          <a:xfrm>
            <a:off x="89977" y="45776"/>
            <a:ext cx="10985500" cy="716582"/>
          </a:xfrm>
          <a:prstGeom prst="rect">
            <a:avLst/>
          </a:prstGeom>
        </p:spPr>
        <p:txBody>
          <a:bodyPr/>
          <a:lstStyle/>
          <a:p>
            <a:r>
              <a:rPr lang="it-IT" dirty="0"/>
              <a:t>Einstein </a:t>
            </a:r>
            <a:r>
              <a:rPr lang="it-IT" dirty="0" err="1"/>
              <a:t>Telescope</a:t>
            </a:r>
            <a:r>
              <a:rPr lang="it-IT" dirty="0"/>
              <a:t> – ITALIA @ LNF</a:t>
            </a:r>
            <a:endParaRPr dirty="0"/>
          </a:p>
        </p:txBody>
      </p:sp>
      <p:sp>
        <p:nvSpPr>
          <p:cNvPr id="211" name="FTE 2022:…"/>
          <p:cNvSpPr txBox="1">
            <a:spLocks noGrp="1"/>
          </p:cNvSpPr>
          <p:nvPr>
            <p:ph type="body" idx="1"/>
          </p:nvPr>
        </p:nvSpPr>
        <p:spPr>
          <a:xfrm>
            <a:off x="1400628" y="1206747"/>
            <a:ext cx="10599991" cy="5658128"/>
          </a:xfrm>
          <a:prstGeom prst="rect">
            <a:avLst/>
          </a:prstGeom>
        </p:spPr>
        <p:txBody>
          <a:bodyPr>
            <a:normAutofit fontScale="92500" lnSpcReduction="10000"/>
          </a:bodyPr>
          <a:lstStyle/>
          <a:p>
            <a:pPr algn="just" defTabSz="1219169">
              <a:lnSpc>
                <a:spcPct val="100000"/>
              </a:lnSpc>
              <a:spcBef>
                <a:spcPts val="500"/>
              </a:spcBef>
              <a:defRPr b="1"/>
            </a:pPr>
            <a:r>
              <a:rPr sz="1600" dirty="0"/>
              <a:t>FTE 202</a:t>
            </a:r>
            <a:r>
              <a:rPr lang="it-IT" sz="1600" dirty="0"/>
              <a:t>6</a:t>
            </a:r>
            <a:r>
              <a:rPr sz="1600" dirty="0"/>
              <a:t>:</a:t>
            </a:r>
            <a:r>
              <a:rPr lang="it-IT" sz="1600" dirty="0"/>
              <a:t> tot  2.9 @ LNF. </a:t>
            </a:r>
          </a:p>
          <a:p>
            <a:pPr lvl="1" algn="just" defTabSz="1219169">
              <a:lnSpc>
                <a:spcPct val="100000"/>
              </a:lnSpc>
              <a:defRPr b="1"/>
            </a:pPr>
            <a:r>
              <a:rPr lang="it-IT" sz="1600" dirty="0" err="1">
                <a:latin typeface="+mn-ea"/>
              </a:rPr>
              <a:t>R</a:t>
            </a:r>
            <a:r>
              <a:rPr lang="it-IT" sz="1600" dirty="0">
                <a:latin typeface="+mn-ea"/>
              </a:rPr>
              <a:t>. Cimino (80% Resp. </a:t>
            </a:r>
            <a:r>
              <a:rPr lang="it-IT" sz="1600" dirty="0" err="1">
                <a:latin typeface="+mn-ea"/>
              </a:rPr>
              <a:t>Loc</a:t>
            </a:r>
            <a:r>
              <a:rPr lang="it-IT" sz="1600" dirty="0">
                <a:latin typeface="+mn-ea"/>
              </a:rPr>
              <a:t>.), M. Angelucci (80%), </a:t>
            </a:r>
            <a:r>
              <a:rPr lang="it-IT" sz="1600" dirty="0" err="1">
                <a:latin typeface="+mn-ea"/>
              </a:rPr>
              <a:t>R</a:t>
            </a:r>
            <a:r>
              <a:rPr lang="it-IT" sz="1600" dirty="0">
                <a:latin typeface="+mn-ea"/>
              </a:rPr>
              <a:t>. </a:t>
            </a:r>
            <a:r>
              <a:rPr lang="it-IT" sz="1600" dirty="0" err="1">
                <a:latin typeface="+mn-ea"/>
              </a:rPr>
              <a:t>Larciprete</a:t>
            </a:r>
            <a:r>
              <a:rPr lang="it-IT" sz="1600" dirty="0">
                <a:latin typeface="+mn-ea"/>
              </a:rPr>
              <a:t> (80%), A. </a:t>
            </a:r>
            <a:r>
              <a:rPr lang="it-IT" sz="1600" dirty="0" err="1">
                <a:latin typeface="+mn-ea"/>
              </a:rPr>
              <a:t>Liedl</a:t>
            </a:r>
            <a:r>
              <a:rPr lang="it-IT" sz="1600" dirty="0">
                <a:latin typeface="+mn-ea"/>
              </a:rPr>
              <a:t> (30%), T. Napolitano (20%), L. Spallino (20%*). </a:t>
            </a:r>
            <a:endParaRPr lang="it-IT" sz="1600" dirty="0">
              <a:solidFill>
                <a:srgbClr val="FF0000"/>
              </a:solidFill>
              <a:latin typeface="+mn-ea"/>
            </a:endParaRPr>
          </a:p>
          <a:p>
            <a:pPr marL="304800" lvl="1" indent="0" algn="just" defTabSz="1219169">
              <a:lnSpc>
                <a:spcPct val="100000"/>
              </a:lnSpc>
              <a:buNone/>
              <a:defRPr b="1"/>
            </a:pPr>
            <a:endParaRPr sz="1400" b="0" dirty="0"/>
          </a:p>
          <a:p>
            <a:pPr algn="just" defTabSz="1219169">
              <a:lnSpc>
                <a:spcPct val="100000"/>
              </a:lnSpc>
              <a:spcBef>
                <a:spcPts val="500"/>
              </a:spcBef>
              <a:defRPr b="1"/>
            </a:pPr>
            <a:r>
              <a:rPr sz="1600" dirty="0" err="1">
                <a:solidFill>
                  <a:schemeClr val="tx1"/>
                </a:solidFill>
              </a:rPr>
              <a:t>Attività</a:t>
            </a:r>
            <a:r>
              <a:rPr sz="1600" dirty="0">
                <a:solidFill>
                  <a:schemeClr val="tx1"/>
                </a:solidFill>
              </a:rPr>
              <a:t> a LNF</a:t>
            </a:r>
            <a:r>
              <a:rPr lang="en-US" sz="1600" dirty="0">
                <a:solidFill>
                  <a:schemeClr val="tx1"/>
                </a:solidFill>
              </a:rPr>
              <a:t> 2026</a:t>
            </a:r>
            <a:r>
              <a:rPr sz="1600" dirty="0">
                <a:solidFill>
                  <a:schemeClr val="tx1"/>
                </a:solidFill>
              </a:rPr>
              <a:t>:</a:t>
            </a:r>
            <a:r>
              <a:rPr sz="1600" b="0" dirty="0">
                <a:solidFill>
                  <a:schemeClr val="tx1"/>
                </a:solidFill>
              </a:rPr>
              <a:t> </a:t>
            </a:r>
          </a:p>
          <a:p>
            <a:pPr lvl="1" algn="just" defTabSz="1219169"/>
            <a:r>
              <a:rPr lang="it-IT" sz="1400" dirty="0">
                <a:solidFill>
                  <a:schemeClr val="tx1"/>
                </a:solidFill>
              </a:rPr>
              <a:t>Caratterizzazioni materiali isolanti rappresentativi delle ottiche di ET a bassa temperatura.</a:t>
            </a:r>
          </a:p>
          <a:p>
            <a:pPr lvl="1" algn="just" defTabSz="1219169"/>
            <a:r>
              <a:rPr lang="it-IT" sz="1400" dirty="0">
                <a:solidFill>
                  <a:schemeClr val="tx1"/>
                </a:solidFill>
              </a:rPr>
              <a:t>Upgrade camere sperimentali.</a:t>
            </a:r>
          </a:p>
          <a:p>
            <a:pPr lvl="1" algn="just" defTabSz="1219169"/>
            <a:r>
              <a:rPr lang="it-IT" sz="1400" dirty="0">
                <a:solidFill>
                  <a:schemeClr val="tx1"/>
                </a:solidFill>
              </a:rPr>
              <a:t>Mitigazione di carica su campioni rappresentativi delle ottiche di ET da un pollice (1’’).</a:t>
            </a:r>
          </a:p>
          <a:p>
            <a:pPr lvl="1" algn="just" defTabSz="1219169"/>
            <a:r>
              <a:rPr lang="it-IT" sz="1400" dirty="0">
                <a:solidFill>
                  <a:schemeClr val="tx1"/>
                </a:solidFill>
              </a:rPr>
              <a:t>Misure di </a:t>
            </a:r>
            <a:r>
              <a:rPr lang="it-IT" sz="1400" dirty="0" err="1">
                <a:solidFill>
                  <a:schemeClr val="tx1"/>
                </a:solidFill>
              </a:rPr>
              <a:t>Outgassing</a:t>
            </a:r>
            <a:r>
              <a:rPr lang="it-IT" sz="1400" dirty="0">
                <a:solidFill>
                  <a:schemeClr val="tx1"/>
                </a:solidFill>
              </a:rPr>
              <a:t> su diversi materiali candidati per l’utilizzo </a:t>
            </a:r>
            <a:r>
              <a:rPr lang="it-IT" sz="1400" dirty="0"/>
              <a:t>nelle torri in UHV.</a:t>
            </a:r>
            <a:endParaRPr lang="it-IT" sz="1400" dirty="0">
              <a:solidFill>
                <a:schemeClr val="tx1"/>
              </a:solidFill>
            </a:endParaRPr>
          </a:p>
          <a:p>
            <a:pPr lvl="1" algn="just" defTabSz="1219169"/>
            <a:r>
              <a:rPr lang="it-IT" sz="1400" dirty="0">
                <a:solidFill>
                  <a:schemeClr val="tx1"/>
                </a:solidFill>
              </a:rPr>
              <a:t>Identificazione e design sistema per mitigazione di carica tramite anelli elettrostatici.</a:t>
            </a:r>
          </a:p>
          <a:p>
            <a:pPr lvl="1" algn="just" defTabSz="1219169"/>
            <a:r>
              <a:rPr lang="it-IT" sz="1400" dirty="0">
                <a:solidFill>
                  <a:schemeClr val="tx1"/>
                </a:solidFill>
              </a:rPr>
              <a:t>Acquisizione componenti per sviluppo cannone elettronico compatibile con bassa temperatura</a:t>
            </a:r>
          </a:p>
          <a:p>
            <a:pPr lvl="1" algn="just" defTabSz="1219169">
              <a:lnSpc>
                <a:spcPct val="100000"/>
              </a:lnSpc>
              <a:defRPr b="1"/>
            </a:pPr>
            <a:endParaRPr sz="1400" b="0" dirty="0">
              <a:solidFill>
                <a:schemeClr val="tx1"/>
              </a:solidFill>
            </a:endParaRPr>
          </a:p>
          <a:p>
            <a:pPr algn="just" defTabSz="1219169">
              <a:lnSpc>
                <a:spcPct val="100000"/>
              </a:lnSpc>
              <a:spcBef>
                <a:spcPts val="500"/>
              </a:spcBef>
              <a:defRPr b="1"/>
            </a:pPr>
            <a:r>
              <a:rPr sz="1600" dirty="0" err="1">
                <a:solidFill>
                  <a:schemeClr val="tx1"/>
                </a:solidFill>
              </a:rPr>
              <a:t>Richieste</a:t>
            </a:r>
            <a:r>
              <a:rPr sz="1600" dirty="0">
                <a:solidFill>
                  <a:schemeClr val="tx1"/>
                </a:solidFill>
              </a:rPr>
              <a:t> CSNII 202</a:t>
            </a:r>
            <a:r>
              <a:rPr lang="it-IT" sz="1600" dirty="0"/>
              <a:t>5</a:t>
            </a:r>
            <a:r>
              <a:rPr sz="1600" b="0" dirty="0">
                <a:solidFill>
                  <a:schemeClr val="tx1"/>
                </a:solidFill>
              </a:rPr>
              <a:t>: </a:t>
            </a:r>
            <a:r>
              <a:rPr lang="it-IT" sz="1600" i="1" dirty="0">
                <a:solidFill>
                  <a:schemeClr val="tx1"/>
                </a:solidFill>
              </a:rPr>
              <a:t>Tot. </a:t>
            </a:r>
            <a:r>
              <a:rPr lang="it-IT" sz="1600" b="1" i="1" dirty="0"/>
              <a:t>97</a:t>
            </a:r>
            <a:r>
              <a:rPr lang="it-IT" sz="1600" i="1" dirty="0">
                <a:solidFill>
                  <a:schemeClr val="tx1"/>
                </a:solidFill>
              </a:rPr>
              <a:t> k€</a:t>
            </a:r>
            <a:endParaRPr lang="en-US" sz="1600" b="0" dirty="0">
              <a:solidFill>
                <a:schemeClr val="tx1"/>
              </a:solidFill>
            </a:endParaRPr>
          </a:p>
          <a:p>
            <a:pPr lvl="1" algn="just" defTabSz="1219169">
              <a:lnSpc>
                <a:spcPct val="100000"/>
              </a:lnSpc>
              <a:defRPr b="1"/>
            </a:pPr>
            <a:r>
              <a:rPr lang="it-IT" sz="1400" i="1" dirty="0">
                <a:solidFill>
                  <a:schemeClr val="tx1"/>
                </a:solidFill>
              </a:rPr>
              <a:t>32 k€ missioni </a:t>
            </a:r>
          </a:p>
          <a:p>
            <a:pPr lvl="2" algn="just" defTabSz="1219169">
              <a:lnSpc>
                <a:spcPct val="100000"/>
              </a:lnSpc>
              <a:defRPr b="1"/>
            </a:pPr>
            <a:r>
              <a:rPr lang="it-IT" sz="1000" i="1" u="sng" dirty="0"/>
              <a:t>10</a:t>
            </a:r>
            <a:r>
              <a:rPr lang="it-IT" sz="1000" i="1" u="sng" dirty="0">
                <a:solidFill>
                  <a:schemeClr val="tx1"/>
                </a:solidFill>
              </a:rPr>
              <a:t> k€ </a:t>
            </a:r>
            <a:r>
              <a:rPr lang="it-IT" sz="1000" i="1" dirty="0" err="1">
                <a:solidFill>
                  <a:schemeClr val="tx1"/>
                </a:solidFill>
              </a:rPr>
              <a:t>annual</a:t>
            </a:r>
            <a:r>
              <a:rPr lang="it-IT" sz="1000" i="1" dirty="0">
                <a:solidFill>
                  <a:schemeClr val="tx1"/>
                </a:solidFill>
              </a:rPr>
              <a:t> and </a:t>
            </a:r>
            <a:r>
              <a:rPr lang="it-IT" sz="1000" i="1" dirty="0" err="1">
                <a:solidFill>
                  <a:schemeClr val="tx1"/>
                </a:solidFill>
              </a:rPr>
              <a:t>collaboration</a:t>
            </a:r>
            <a:r>
              <a:rPr lang="it-IT" sz="1000" i="1" dirty="0">
                <a:solidFill>
                  <a:schemeClr val="tx1"/>
                </a:solidFill>
              </a:rPr>
              <a:t> meetings, </a:t>
            </a:r>
          </a:p>
          <a:p>
            <a:pPr lvl="2" algn="just" defTabSz="1219169">
              <a:lnSpc>
                <a:spcPct val="100000"/>
              </a:lnSpc>
              <a:defRPr b="1"/>
            </a:pPr>
            <a:r>
              <a:rPr lang="it-IT" sz="1000" i="1" u="sng" dirty="0"/>
              <a:t>16</a:t>
            </a:r>
            <a:r>
              <a:rPr lang="it-IT" sz="1000" i="1" u="sng" dirty="0">
                <a:solidFill>
                  <a:schemeClr val="tx1"/>
                </a:solidFill>
              </a:rPr>
              <a:t> </a:t>
            </a:r>
            <a:r>
              <a:rPr lang="it-IT" sz="1000" i="1" u="sng" dirty="0"/>
              <a:t>k€</a:t>
            </a:r>
            <a:r>
              <a:rPr lang="it-IT" sz="1000" i="1" dirty="0"/>
              <a:t> national and international WP</a:t>
            </a:r>
            <a:r>
              <a:rPr lang="it-IT" sz="1000" i="1" dirty="0">
                <a:solidFill>
                  <a:schemeClr val="tx1"/>
                </a:solidFill>
              </a:rPr>
              <a:t> and ETO meetings, </a:t>
            </a:r>
          </a:p>
          <a:p>
            <a:pPr lvl="2" algn="just" defTabSz="1219169">
              <a:lnSpc>
                <a:spcPct val="100000"/>
              </a:lnSpc>
              <a:defRPr b="1"/>
            </a:pPr>
            <a:r>
              <a:rPr lang="it-IT" sz="1000" i="1" u="sng" dirty="0"/>
              <a:t>6</a:t>
            </a:r>
            <a:r>
              <a:rPr lang="it-IT" sz="1000" i="1" u="sng" dirty="0">
                <a:solidFill>
                  <a:schemeClr val="tx1"/>
                </a:solidFill>
              </a:rPr>
              <a:t> k€</a:t>
            </a:r>
            <a:r>
              <a:rPr lang="it-IT" sz="1000" i="1" dirty="0">
                <a:solidFill>
                  <a:schemeClr val="tx1"/>
                </a:solidFill>
              </a:rPr>
              <a:t> travel to </a:t>
            </a:r>
            <a:r>
              <a:rPr lang="it-IT" sz="1000" i="1" dirty="0" err="1">
                <a:solidFill>
                  <a:schemeClr val="tx1"/>
                </a:solidFill>
              </a:rPr>
              <a:t>other</a:t>
            </a:r>
            <a:r>
              <a:rPr lang="it-IT" sz="1000" i="1" dirty="0">
                <a:solidFill>
                  <a:schemeClr val="tx1"/>
                </a:solidFill>
              </a:rPr>
              <a:t>  </a:t>
            </a:r>
            <a:r>
              <a:rPr lang="it-IT" sz="1000" i="1" dirty="0" err="1">
                <a:solidFill>
                  <a:schemeClr val="tx1"/>
                </a:solidFill>
              </a:rPr>
              <a:t>laboratories</a:t>
            </a:r>
            <a:r>
              <a:rPr lang="it-IT" sz="1000" i="1" dirty="0">
                <a:solidFill>
                  <a:schemeClr val="tx1"/>
                </a:solidFill>
              </a:rPr>
              <a:t>.</a:t>
            </a:r>
          </a:p>
          <a:p>
            <a:pPr lvl="1" algn="just" defTabSz="1219169">
              <a:lnSpc>
                <a:spcPct val="100000"/>
              </a:lnSpc>
              <a:defRPr b="1"/>
            </a:pPr>
            <a:r>
              <a:rPr lang="it-IT" sz="1400" i="1" dirty="0">
                <a:solidFill>
                  <a:schemeClr val="tx1"/>
                </a:solidFill>
              </a:rPr>
              <a:t>19 k€ consumo (</a:t>
            </a:r>
            <a:r>
              <a:rPr lang="it-IT" sz="1400" i="1" dirty="0" err="1">
                <a:solidFill>
                  <a:schemeClr val="tx1"/>
                </a:solidFill>
              </a:rPr>
              <a:t>gasket</a:t>
            </a:r>
            <a:r>
              <a:rPr lang="it-IT" sz="1400" i="1" dirty="0">
                <a:solidFill>
                  <a:schemeClr val="tx1"/>
                </a:solidFill>
              </a:rPr>
              <a:t>, manutenzioni, componenti da vuoto) </a:t>
            </a:r>
          </a:p>
          <a:p>
            <a:pPr lvl="1" algn="just" defTabSz="1219169">
              <a:lnSpc>
                <a:spcPct val="100000"/>
              </a:lnSpc>
              <a:defRPr b="1"/>
            </a:pPr>
            <a:r>
              <a:rPr lang="it-IT" sz="1400" i="1" dirty="0">
                <a:solidFill>
                  <a:schemeClr val="tx1"/>
                </a:solidFill>
              </a:rPr>
              <a:t>46 k€ inventario (criostato, electron generator array, alimentatori)	</a:t>
            </a:r>
          </a:p>
          <a:p>
            <a:pPr marL="457200" lvl="1" indent="0" algn="just" defTabSz="1219169">
              <a:lnSpc>
                <a:spcPct val="100000"/>
              </a:lnSpc>
              <a:buNone/>
              <a:defRPr b="1"/>
            </a:pPr>
            <a:endParaRPr sz="1400" b="0" dirty="0">
              <a:solidFill>
                <a:schemeClr val="tx1"/>
              </a:solidFill>
            </a:endParaRPr>
          </a:p>
          <a:p>
            <a:pPr algn="just" defTabSz="1219169">
              <a:lnSpc>
                <a:spcPct val="100000"/>
              </a:lnSpc>
              <a:spcBef>
                <a:spcPts val="500"/>
              </a:spcBef>
              <a:defRPr b="1"/>
            </a:pPr>
            <a:r>
              <a:rPr sz="1600" dirty="0" err="1">
                <a:solidFill>
                  <a:schemeClr val="tx1"/>
                </a:solidFill>
              </a:rPr>
              <a:t>Richieste</a:t>
            </a:r>
            <a:r>
              <a:rPr sz="1600" dirty="0">
                <a:solidFill>
                  <a:schemeClr val="tx1"/>
                </a:solidFill>
              </a:rPr>
              <a:t> LNF 202</a:t>
            </a:r>
            <a:r>
              <a:rPr lang="it-IT" sz="1600" dirty="0"/>
              <a:t>5</a:t>
            </a:r>
            <a:r>
              <a:rPr sz="1600" b="0" dirty="0">
                <a:solidFill>
                  <a:schemeClr val="tx1"/>
                </a:solidFill>
              </a:rPr>
              <a:t>:</a:t>
            </a:r>
            <a:r>
              <a:rPr lang="it-IT" sz="1600" b="0" dirty="0">
                <a:solidFill>
                  <a:schemeClr val="tx1"/>
                </a:solidFill>
              </a:rPr>
              <a:t>  </a:t>
            </a:r>
            <a:r>
              <a:rPr lang="it-IT" sz="1600" dirty="0"/>
              <a:t>5</a:t>
            </a:r>
            <a:r>
              <a:rPr lang="it-IT" sz="1600" b="0" dirty="0">
                <a:solidFill>
                  <a:schemeClr val="tx1"/>
                </a:solidFill>
              </a:rPr>
              <a:t>  mesi</a:t>
            </a:r>
            <a:r>
              <a:rPr lang="it-IT" sz="1600" b="0">
                <a:solidFill>
                  <a:schemeClr val="tx1"/>
                </a:solidFill>
              </a:rPr>
              <a:t>/uomo LLDSU</a:t>
            </a:r>
            <a:endParaRPr sz="1600" b="0" dirty="0">
              <a:solidFill>
                <a:schemeClr val="tx1"/>
              </a:solidFill>
            </a:endParaRPr>
          </a:p>
          <a:p>
            <a:pPr algn="just" defTabSz="1219169">
              <a:lnSpc>
                <a:spcPct val="100000"/>
              </a:lnSpc>
              <a:spcBef>
                <a:spcPts val="500"/>
              </a:spcBef>
              <a:defRPr b="1"/>
            </a:pPr>
            <a:endParaRPr sz="1600" b="0" dirty="0"/>
          </a:p>
          <a:p>
            <a:pPr algn="just" defTabSz="1219169">
              <a:lnSpc>
                <a:spcPct val="100000"/>
              </a:lnSpc>
              <a:spcBef>
                <a:spcPts val="500"/>
              </a:spcBef>
              <a:defRPr b="1"/>
            </a:pPr>
            <a:r>
              <a:rPr sz="1600" dirty="0" err="1"/>
              <a:t>Fondi</a:t>
            </a:r>
            <a:r>
              <a:rPr sz="1600" dirty="0"/>
              <a:t> </a:t>
            </a:r>
            <a:r>
              <a:rPr sz="1600" dirty="0" err="1"/>
              <a:t>Esterni</a:t>
            </a:r>
            <a:r>
              <a:rPr sz="1600" b="0" dirty="0"/>
              <a:t>:</a:t>
            </a:r>
            <a:r>
              <a:rPr lang="it-IT" sz="1600" b="0" dirty="0"/>
              <a:t> </a:t>
            </a:r>
            <a:r>
              <a:rPr lang="it-IT" sz="1600" b="0" dirty="0" err="1"/>
              <a:t>mur</a:t>
            </a:r>
            <a:r>
              <a:rPr lang="it-IT" sz="1600" b="0" dirty="0"/>
              <a:t> (</a:t>
            </a:r>
            <a:r>
              <a:rPr lang="it-IT" sz="1600" b="0" dirty="0" err="1"/>
              <a:t>virgo_miur</a:t>
            </a:r>
            <a:r>
              <a:rPr lang="it-IT" sz="1600" b="0" dirty="0"/>
              <a:t>)</a:t>
            </a:r>
            <a:endParaRPr sz="1600" b="0" dirty="0">
              <a:solidFill>
                <a:schemeClr val="accent1">
                  <a:lumOff val="-13575"/>
                </a:schemeClr>
              </a:solidFill>
            </a:endParaRPr>
          </a:p>
        </p:txBody>
      </p:sp>
      <p:pic>
        <p:nvPicPr>
          <p:cNvPr id="7" name="Picture 2" descr="he ET (Einstein Telescope) project Wiki pages">
            <a:extLst>
              <a:ext uri="{FF2B5EF4-FFF2-40B4-BE49-F238E27FC236}">
                <a16:creationId xmlns:a16="http://schemas.microsoft.com/office/drawing/2014/main" id="{A0EC6ADF-8F72-D82B-7F8A-A47D47F4145A}"/>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rot="16200000">
            <a:off x="-1229902" y="3375974"/>
            <a:ext cx="3768457" cy="1308653"/>
          </a:xfrm>
          <a:prstGeom prst="rect">
            <a:avLst/>
          </a:prstGeom>
          <a:noFill/>
          <a:extLst>
            <a:ext uri="{909E8E84-426E-40DD-AFC4-6F175D3DCCD1}">
              <a14:hiddenFill xmlns:a14="http://schemas.microsoft.com/office/drawing/2010/main">
                <a:solidFill>
                  <a:srgbClr val="FFFFFF"/>
                </a:solidFill>
              </a14:hiddenFill>
            </a:ext>
          </a:extLst>
        </p:spPr>
      </p:pic>
      <p:sp>
        <p:nvSpPr>
          <p:cNvPr id="5" name="SIGLA @ LNF">
            <a:extLst>
              <a:ext uri="{FF2B5EF4-FFF2-40B4-BE49-F238E27FC236}">
                <a16:creationId xmlns:a16="http://schemas.microsoft.com/office/drawing/2014/main" id="{C10B8A84-106C-AAD8-DD28-8436A61963AA}"/>
              </a:ext>
            </a:extLst>
          </p:cNvPr>
          <p:cNvSpPr txBox="1">
            <a:spLocks noGrp="1"/>
          </p:cNvSpPr>
          <p:nvPr>
            <p:ph type="body" idx="21"/>
          </p:nvPr>
        </p:nvSpPr>
        <p:spPr>
          <a:xfrm>
            <a:off x="191380" y="732482"/>
            <a:ext cx="10985500" cy="46739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normAutofit fontScale="92500" lnSpcReduction="10000"/>
          </a:bodyPr>
          <a:lstStyle/>
          <a:p>
            <a:r>
              <a:rPr lang="it-IT" dirty="0"/>
              <a:t>ET</a:t>
            </a:r>
            <a:r>
              <a:rPr dirty="0"/>
              <a:t> </a:t>
            </a:r>
            <a:r>
              <a:rPr lang="en-US" dirty="0"/>
              <a:t>– Italia </a:t>
            </a:r>
            <a:r>
              <a:rPr dirty="0"/>
              <a:t>@ LNF</a:t>
            </a:r>
          </a:p>
        </p:txBody>
      </p:sp>
    </p:spTree>
    <p:extLst>
      <p:ext uri="{BB962C8B-B14F-4D97-AF65-F5344CB8AC3E}">
        <p14:creationId xmlns:p14="http://schemas.microsoft.com/office/powerpoint/2010/main" val="135432463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8908EA5-3D45-CFAF-6E70-07422664C799}"/>
              </a:ext>
            </a:extLst>
          </p:cNvPr>
          <p:cNvSpPr txBox="1">
            <a:spLocks/>
          </p:cNvSpPr>
          <p:nvPr/>
        </p:nvSpPr>
        <p:spPr>
          <a:xfrm>
            <a:off x="0" y="23736"/>
            <a:ext cx="10515600" cy="6475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i="0" kern="1200" baseline="0">
                <a:solidFill>
                  <a:schemeClr val="accent1">
                    <a:lumMod val="50000"/>
                  </a:schemeClr>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Light" panose="020F0302020204030204"/>
                <a:ea typeface="+mj-ea"/>
                <a:cs typeface="+mj-cs"/>
              </a:rPr>
              <a:t>Einstein Telescope - ITALIA @ LNF</a:t>
            </a:r>
          </a:p>
        </p:txBody>
      </p:sp>
      <p:sp>
        <p:nvSpPr>
          <p:cNvPr id="19" name="CasellaDiTesto 18">
            <a:extLst>
              <a:ext uri="{FF2B5EF4-FFF2-40B4-BE49-F238E27FC236}">
                <a16:creationId xmlns:a16="http://schemas.microsoft.com/office/drawing/2014/main" id="{3A100F14-6FD4-44DE-44B0-5DFF96FC57B6}"/>
              </a:ext>
            </a:extLst>
          </p:cNvPr>
          <p:cNvSpPr txBox="1"/>
          <p:nvPr/>
        </p:nvSpPr>
        <p:spPr>
          <a:xfrm>
            <a:off x="2932824" y="585348"/>
            <a:ext cx="6326347" cy="52322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GW detector Upgrade for High Sensitivity</a:t>
            </a:r>
          </a:p>
        </p:txBody>
      </p:sp>
      <p:sp>
        <p:nvSpPr>
          <p:cNvPr id="45" name="Ovale 44">
            <a:extLst>
              <a:ext uri="{FF2B5EF4-FFF2-40B4-BE49-F238E27FC236}">
                <a16:creationId xmlns:a16="http://schemas.microsoft.com/office/drawing/2014/main" id="{FDFB51C9-59DD-81D3-5183-D22CA332C414}"/>
              </a:ext>
            </a:extLst>
          </p:cNvPr>
          <p:cNvSpPr/>
          <p:nvPr/>
        </p:nvSpPr>
        <p:spPr>
          <a:xfrm>
            <a:off x="1375474" y="1222777"/>
            <a:ext cx="3114699" cy="70825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Electrostatic charges induced noise</a:t>
            </a:r>
          </a:p>
        </p:txBody>
      </p:sp>
      <p:sp>
        <p:nvSpPr>
          <p:cNvPr id="5" name="CasellaDiTesto 4">
            <a:extLst>
              <a:ext uri="{FF2B5EF4-FFF2-40B4-BE49-F238E27FC236}">
                <a16:creationId xmlns:a16="http://schemas.microsoft.com/office/drawing/2014/main" id="{10145893-BD9F-D73D-0545-C46DCBF29D3D}"/>
              </a:ext>
            </a:extLst>
          </p:cNvPr>
          <p:cNvSpPr txBox="1"/>
          <p:nvPr/>
        </p:nvSpPr>
        <p:spPr>
          <a:xfrm>
            <a:off x="7419467" y="1927883"/>
            <a:ext cx="367940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Frost mitigation on Cryogenic Mirrors</a:t>
            </a:r>
          </a:p>
        </p:txBody>
      </p:sp>
      <p:sp>
        <p:nvSpPr>
          <p:cNvPr id="9" name="CasellaDiTesto 8">
            <a:extLst>
              <a:ext uri="{FF2B5EF4-FFF2-40B4-BE49-F238E27FC236}">
                <a16:creationId xmlns:a16="http://schemas.microsoft.com/office/drawing/2014/main" id="{98EFDB1A-87CC-DB8E-D0BB-4DF122A19998}"/>
              </a:ext>
            </a:extLst>
          </p:cNvPr>
          <p:cNvSpPr txBox="1"/>
          <p:nvPr/>
        </p:nvSpPr>
        <p:spPr>
          <a:xfrm>
            <a:off x="1375474" y="1927883"/>
            <a:ext cx="311469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Electrostatic charges mitigation</a:t>
            </a:r>
          </a:p>
        </p:txBody>
      </p:sp>
      <p:sp>
        <p:nvSpPr>
          <p:cNvPr id="12" name="Ovale 11">
            <a:extLst>
              <a:ext uri="{FF2B5EF4-FFF2-40B4-BE49-F238E27FC236}">
                <a16:creationId xmlns:a16="http://schemas.microsoft.com/office/drawing/2014/main" id="{8FE6D2A5-9261-2348-34BC-BD81A7659B1A}"/>
              </a:ext>
            </a:extLst>
          </p:cNvPr>
          <p:cNvSpPr/>
          <p:nvPr/>
        </p:nvSpPr>
        <p:spPr>
          <a:xfrm>
            <a:off x="7701825" y="1222777"/>
            <a:ext cx="3114699" cy="70825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Thermal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noise</a:t>
            </a:r>
          </a:p>
        </p:txBody>
      </p:sp>
      <p:sp>
        <p:nvSpPr>
          <p:cNvPr id="15" name="Rettangolo con angoli arrotondati 14">
            <a:extLst>
              <a:ext uri="{FF2B5EF4-FFF2-40B4-BE49-F238E27FC236}">
                <a16:creationId xmlns:a16="http://schemas.microsoft.com/office/drawing/2014/main" id="{3CA0905A-0D70-2E04-948E-918DA3355CC9}"/>
              </a:ext>
            </a:extLst>
          </p:cNvPr>
          <p:cNvSpPr/>
          <p:nvPr/>
        </p:nvSpPr>
        <p:spPr>
          <a:xfrm>
            <a:off x="8791337" y="3103134"/>
            <a:ext cx="3011648" cy="1204878"/>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CasellaDiTesto 15">
            <a:extLst>
              <a:ext uri="{FF2B5EF4-FFF2-40B4-BE49-F238E27FC236}">
                <a16:creationId xmlns:a16="http://schemas.microsoft.com/office/drawing/2014/main" id="{D99EEEA5-539A-AF73-FBFE-3153807CA75F}"/>
              </a:ext>
            </a:extLst>
          </p:cNvPr>
          <p:cNvSpPr txBox="1"/>
          <p:nvPr/>
        </p:nvSpPr>
        <p:spPr>
          <a:xfrm>
            <a:off x="8862575" y="3239795"/>
            <a:ext cx="2869182"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Characterization of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materials vacuum properties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(Outgassing)</a:t>
            </a:r>
          </a:p>
        </p:txBody>
      </p:sp>
      <p:sp>
        <p:nvSpPr>
          <p:cNvPr id="20" name="CasellaDiTesto 19">
            <a:extLst>
              <a:ext uri="{FF2B5EF4-FFF2-40B4-BE49-F238E27FC236}">
                <a16:creationId xmlns:a16="http://schemas.microsoft.com/office/drawing/2014/main" id="{45444C1A-1EA4-84FB-1A85-A5F7CF297843}"/>
              </a:ext>
            </a:extLst>
          </p:cNvPr>
          <p:cNvSpPr txBox="1"/>
          <p:nvPr/>
        </p:nvSpPr>
        <p:spPr>
          <a:xfrm>
            <a:off x="8760020" y="4329479"/>
            <a:ext cx="3067123" cy="8925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WP2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 </a:t>
            </a:r>
            <a:r>
              <a:rPr kumimoji="0" lang="en-US" sz="1400" b="0" i="1" u="none" strike="noStrike" kern="1200" cap="none" spc="0" normalizeH="0" baseline="0" noProof="0" dirty="0" err="1">
                <a:ln>
                  <a:noFill/>
                </a:ln>
                <a:solidFill>
                  <a:prstClr val="black"/>
                </a:solidFill>
                <a:effectLst/>
                <a:uLnTx/>
                <a:uFillTx/>
                <a:latin typeface="Calibri" panose="020F0502020204030204"/>
                <a:ea typeface="+mn-ea"/>
                <a:cs typeface="+mn-cs"/>
              </a:rPr>
              <a:t>Liedl</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(Vacuum Group – Latino @ LNF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&amp; </a:t>
            </a:r>
            <a:r>
              <a:rPr kumimoji="0" lang="en-US" sz="1400" b="0" i="1" u="none" strike="noStrike" kern="1200" cap="none" spc="0" normalizeH="0" baseline="0" noProof="0" dirty="0" err="1">
                <a:ln>
                  <a:noFill/>
                </a:ln>
                <a:solidFill>
                  <a:prstClr val="black"/>
                </a:solidFill>
                <a:effectLst/>
                <a:uLnTx/>
                <a:uFillTx/>
                <a:latin typeface="Calibri" panose="020F0502020204030204"/>
                <a:ea typeface="+mn-ea"/>
                <a:cs typeface="+mn-cs"/>
              </a:rPr>
              <a:t>MaSSLab</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&amp; EGO/Virgo)</a:t>
            </a:r>
            <a:endPar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Rettangolo con angoli arrotondati 21">
            <a:extLst>
              <a:ext uri="{FF2B5EF4-FFF2-40B4-BE49-F238E27FC236}">
                <a16:creationId xmlns:a16="http://schemas.microsoft.com/office/drawing/2014/main" id="{4EC82A95-95BB-9FE4-17CB-B60C0A71CDC0}"/>
              </a:ext>
            </a:extLst>
          </p:cNvPr>
          <p:cNvSpPr/>
          <p:nvPr/>
        </p:nvSpPr>
        <p:spPr>
          <a:xfrm>
            <a:off x="389010" y="3103134"/>
            <a:ext cx="2894202" cy="1204878"/>
          </a:xfrm>
          <a:prstGeom prst="round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CasellaDiTesto 25">
            <a:extLst>
              <a:ext uri="{FF2B5EF4-FFF2-40B4-BE49-F238E27FC236}">
                <a16:creationId xmlns:a16="http://schemas.microsoft.com/office/drawing/2014/main" id="{270AE725-F939-1BAF-0F62-4B5C50C8A50C}"/>
              </a:ext>
            </a:extLst>
          </p:cNvPr>
          <p:cNvSpPr txBox="1"/>
          <p:nvPr/>
        </p:nvSpPr>
        <p:spPr>
          <a:xfrm>
            <a:off x="517866" y="3243908"/>
            <a:ext cx="2636491"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Identification and Control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of charge sources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(Electrostatic screen)</a:t>
            </a:r>
          </a:p>
        </p:txBody>
      </p:sp>
      <p:sp>
        <p:nvSpPr>
          <p:cNvPr id="32" name="CasellaDiTesto 31">
            <a:extLst>
              <a:ext uri="{FF2B5EF4-FFF2-40B4-BE49-F238E27FC236}">
                <a16:creationId xmlns:a16="http://schemas.microsoft.com/office/drawing/2014/main" id="{3EDF15C1-7F1D-09D5-D3FA-BDAE70B5FE9C}"/>
              </a:ext>
            </a:extLst>
          </p:cNvPr>
          <p:cNvSpPr txBox="1"/>
          <p:nvPr/>
        </p:nvSpPr>
        <p:spPr>
          <a:xfrm>
            <a:off x="-31535" y="4329479"/>
            <a:ext cx="3728136" cy="89255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WP3</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M. Angelucci (</a:t>
            </a:r>
            <a:r>
              <a:rPr kumimoji="0" lang="en-US" sz="1400" b="0" i="1" u="none" strike="noStrike" kern="1200" cap="none" spc="0" normalizeH="0" baseline="0" noProof="0" dirty="0" err="1">
                <a:ln>
                  <a:noFill/>
                </a:ln>
                <a:solidFill>
                  <a:prstClr val="black"/>
                </a:solidFill>
                <a:effectLst/>
                <a:uLnTx/>
                <a:uFillTx/>
                <a:latin typeface="Calibri" panose="020F0502020204030204"/>
                <a:ea typeface="+mn-ea"/>
                <a:cs typeface="+mn-cs"/>
              </a:rPr>
              <a:t>MaSSLab</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 &amp; Vacuum Group @ LNF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&amp; EGO/Virgo &amp; IFAE)</a:t>
            </a:r>
          </a:p>
        </p:txBody>
      </p:sp>
      <p:sp>
        <p:nvSpPr>
          <p:cNvPr id="39" name="Rettangolo con angoli arrotondati 38">
            <a:extLst>
              <a:ext uri="{FF2B5EF4-FFF2-40B4-BE49-F238E27FC236}">
                <a16:creationId xmlns:a16="http://schemas.microsoft.com/office/drawing/2014/main" id="{340D2C51-567E-E38F-8EE0-89EBB1935E59}"/>
              </a:ext>
            </a:extLst>
          </p:cNvPr>
          <p:cNvSpPr/>
          <p:nvPr/>
        </p:nvSpPr>
        <p:spPr>
          <a:xfrm>
            <a:off x="3672224" y="3103134"/>
            <a:ext cx="4730101" cy="120487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3" name="Gruppo 42">
            <a:extLst>
              <a:ext uri="{FF2B5EF4-FFF2-40B4-BE49-F238E27FC236}">
                <a16:creationId xmlns:a16="http://schemas.microsoft.com/office/drawing/2014/main" id="{47C8CBDB-1A9A-C166-A5AB-1BE234DFFC42}"/>
              </a:ext>
            </a:extLst>
          </p:cNvPr>
          <p:cNvGrpSpPr/>
          <p:nvPr/>
        </p:nvGrpSpPr>
        <p:grpSpPr>
          <a:xfrm>
            <a:off x="3771803" y="3382408"/>
            <a:ext cx="4530943" cy="646331"/>
            <a:chOff x="3841608" y="4617442"/>
            <a:chExt cx="4530943" cy="646331"/>
          </a:xfrm>
        </p:grpSpPr>
        <p:sp>
          <p:nvSpPr>
            <p:cNvPr id="48" name="CasellaDiTesto 47">
              <a:extLst>
                <a:ext uri="{FF2B5EF4-FFF2-40B4-BE49-F238E27FC236}">
                  <a16:creationId xmlns:a16="http://schemas.microsoft.com/office/drawing/2014/main" id="{85F07825-75DE-CE41-DB95-51BCEE2F51FE}"/>
                </a:ext>
              </a:extLst>
            </p:cNvPr>
            <p:cNvSpPr txBox="1"/>
            <p:nvPr/>
          </p:nvSpPr>
          <p:spPr>
            <a:xfrm>
              <a:off x="6195287" y="4617442"/>
              <a:ext cx="2177264"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Frost Removal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(Electron desorption)</a:t>
              </a:r>
            </a:p>
          </p:txBody>
        </p:sp>
        <p:sp>
          <p:nvSpPr>
            <p:cNvPr id="49" name="CasellaDiTesto 48">
              <a:extLst>
                <a:ext uri="{FF2B5EF4-FFF2-40B4-BE49-F238E27FC236}">
                  <a16:creationId xmlns:a16="http://schemas.microsoft.com/office/drawing/2014/main" id="{F6918328-7D09-9FFD-3237-5176264A9AAF}"/>
                </a:ext>
              </a:extLst>
            </p:cNvPr>
            <p:cNvSpPr txBox="1"/>
            <p:nvPr/>
          </p:nvSpPr>
          <p:spPr>
            <a:xfrm>
              <a:off x="3841608" y="4617442"/>
              <a:ext cx="2129750"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Charge mitigation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(Electron irradiation)</a:t>
              </a:r>
            </a:p>
          </p:txBody>
        </p:sp>
      </p:grpSp>
      <p:sp>
        <p:nvSpPr>
          <p:cNvPr id="46" name="CasellaDiTesto 45">
            <a:extLst>
              <a:ext uri="{FF2B5EF4-FFF2-40B4-BE49-F238E27FC236}">
                <a16:creationId xmlns:a16="http://schemas.microsoft.com/office/drawing/2014/main" id="{DAF7B8F4-0690-3AD7-47F3-ECFF69CE71D1}"/>
              </a:ext>
            </a:extLst>
          </p:cNvPr>
          <p:cNvSpPr txBox="1"/>
          <p:nvPr/>
        </p:nvSpPr>
        <p:spPr>
          <a:xfrm>
            <a:off x="5064893" y="2404089"/>
            <a:ext cx="1944763" cy="67710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Calibri" panose="020F0502020204030204"/>
                <a:ea typeface="+mn-ea"/>
                <a:cs typeface="+mn-cs"/>
              </a:rPr>
              <a:t>WP1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M. Angelucci (</a:t>
            </a:r>
            <a:r>
              <a:rPr kumimoji="0" lang="en-US" sz="1400" b="0" i="1" u="none" strike="noStrike" kern="1200" cap="none" spc="0" normalizeH="0" baseline="0" noProof="0" dirty="0" err="1">
                <a:ln>
                  <a:noFill/>
                </a:ln>
                <a:solidFill>
                  <a:prstClr val="black"/>
                </a:solidFill>
                <a:effectLst/>
                <a:uLnTx/>
                <a:uFillTx/>
                <a:latin typeface="Calibri" panose="020F0502020204030204"/>
                <a:ea typeface="+mn-ea"/>
                <a:cs typeface="+mn-cs"/>
              </a:rPr>
              <a:t>MaSSLab</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7" name="CasellaDiTesto 46">
            <a:extLst>
              <a:ext uri="{FF2B5EF4-FFF2-40B4-BE49-F238E27FC236}">
                <a16:creationId xmlns:a16="http://schemas.microsoft.com/office/drawing/2014/main" id="{0C407E87-1079-BF64-3FB3-4C40DA166301}"/>
              </a:ext>
            </a:extLst>
          </p:cNvPr>
          <p:cNvSpPr txBox="1"/>
          <p:nvPr/>
        </p:nvSpPr>
        <p:spPr>
          <a:xfrm>
            <a:off x="4805750" y="4297751"/>
            <a:ext cx="236443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sng" strike="noStrike" kern="1200" cap="none" spc="0" normalizeH="0" baseline="0" noProof="0" dirty="0">
                <a:ln>
                  <a:noFill/>
                </a:ln>
                <a:solidFill>
                  <a:prstClr val="black"/>
                </a:solidFill>
                <a:effectLst/>
                <a:uLnTx/>
                <a:uFillTx/>
                <a:latin typeface="Calibri" panose="020F0502020204030204"/>
                <a:ea typeface="+mn-ea"/>
                <a:cs typeface="+mn-cs"/>
              </a:rPr>
              <a:t>Cryogenic Environment</a:t>
            </a:r>
          </a:p>
        </p:txBody>
      </p:sp>
      <p:cxnSp>
        <p:nvCxnSpPr>
          <p:cNvPr id="51" name="Connettore 2 50">
            <a:extLst>
              <a:ext uri="{FF2B5EF4-FFF2-40B4-BE49-F238E27FC236}">
                <a16:creationId xmlns:a16="http://schemas.microsoft.com/office/drawing/2014/main" id="{841D04B5-4FAA-8728-013F-619056889850}"/>
              </a:ext>
            </a:extLst>
          </p:cNvPr>
          <p:cNvCxnSpPr>
            <a:cxnSpLocks/>
          </p:cNvCxnSpPr>
          <p:nvPr/>
        </p:nvCxnSpPr>
        <p:spPr>
          <a:xfrm>
            <a:off x="9504725" y="2318682"/>
            <a:ext cx="792436" cy="621691"/>
          </a:xfrm>
          <a:prstGeom prst="straightConnector1">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0" name="Connettore 2 59">
            <a:extLst>
              <a:ext uri="{FF2B5EF4-FFF2-40B4-BE49-F238E27FC236}">
                <a16:creationId xmlns:a16="http://schemas.microsoft.com/office/drawing/2014/main" id="{621E9CC0-CF7F-FCFB-EBF8-B32CEAF8D1C7}"/>
              </a:ext>
            </a:extLst>
          </p:cNvPr>
          <p:cNvCxnSpPr>
            <a:cxnSpLocks/>
          </p:cNvCxnSpPr>
          <p:nvPr/>
        </p:nvCxnSpPr>
        <p:spPr>
          <a:xfrm flipH="1">
            <a:off x="8215943" y="2301903"/>
            <a:ext cx="792436" cy="621691"/>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1" name="Connettore 2 60">
            <a:extLst>
              <a:ext uri="{FF2B5EF4-FFF2-40B4-BE49-F238E27FC236}">
                <a16:creationId xmlns:a16="http://schemas.microsoft.com/office/drawing/2014/main" id="{7B1849FE-8CC9-49E2-8508-AD11B8BBC9D6}"/>
              </a:ext>
            </a:extLst>
          </p:cNvPr>
          <p:cNvCxnSpPr>
            <a:cxnSpLocks/>
          </p:cNvCxnSpPr>
          <p:nvPr/>
        </p:nvCxnSpPr>
        <p:spPr>
          <a:xfrm>
            <a:off x="3225239" y="2320080"/>
            <a:ext cx="792436" cy="621691"/>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2" name="Connettore 2 61">
            <a:extLst>
              <a:ext uri="{FF2B5EF4-FFF2-40B4-BE49-F238E27FC236}">
                <a16:creationId xmlns:a16="http://schemas.microsoft.com/office/drawing/2014/main" id="{F8372765-61F8-B9AC-9C36-58B9A03820FD}"/>
              </a:ext>
            </a:extLst>
          </p:cNvPr>
          <p:cNvCxnSpPr>
            <a:cxnSpLocks/>
          </p:cNvCxnSpPr>
          <p:nvPr/>
        </p:nvCxnSpPr>
        <p:spPr>
          <a:xfrm flipH="1">
            <a:off x="1936457" y="2303301"/>
            <a:ext cx="792436" cy="621691"/>
          </a:xfrm>
          <a:prstGeom prst="straightConnector1">
            <a:avLst/>
          </a:prstGeom>
          <a:ln w="381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63" name="CasellaDiTesto 62">
            <a:extLst>
              <a:ext uri="{FF2B5EF4-FFF2-40B4-BE49-F238E27FC236}">
                <a16:creationId xmlns:a16="http://schemas.microsoft.com/office/drawing/2014/main" id="{65B60D80-F9BF-8424-1C3E-5E7E8061C197}"/>
              </a:ext>
            </a:extLst>
          </p:cNvPr>
          <p:cNvSpPr txBox="1"/>
          <p:nvPr/>
        </p:nvSpPr>
        <p:spPr>
          <a:xfrm>
            <a:off x="9840049" y="2350476"/>
            <a:ext cx="71288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Passive</a:t>
            </a:r>
          </a:p>
        </p:txBody>
      </p:sp>
      <p:sp>
        <p:nvSpPr>
          <p:cNvPr id="64" name="CasellaDiTesto 63">
            <a:extLst>
              <a:ext uri="{FF2B5EF4-FFF2-40B4-BE49-F238E27FC236}">
                <a16:creationId xmlns:a16="http://schemas.microsoft.com/office/drawing/2014/main" id="{2B0AD191-7B4E-C92A-DE74-0706313660B7}"/>
              </a:ext>
            </a:extLst>
          </p:cNvPr>
          <p:cNvSpPr txBox="1"/>
          <p:nvPr/>
        </p:nvSpPr>
        <p:spPr>
          <a:xfrm>
            <a:off x="8025910" y="2350475"/>
            <a:ext cx="63658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Active</a:t>
            </a:r>
          </a:p>
        </p:txBody>
      </p:sp>
      <p:sp>
        <p:nvSpPr>
          <p:cNvPr id="65" name="CasellaDiTesto 64">
            <a:extLst>
              <a:ext uri="{FF2B5EF4-FFF2-40B4-BE49-F238E27FC236}">
                <a16:creationId xmlns:a16="http://schemas.microsoft.com/office/drawing/2014/main" id="{167E2E19-53D1-1A91-08B8-25FF0178293C}"/>
              </a:ext>
            </a:extLst>
          </p:cNvPr>
          <p:cNvSpPr txBox="1"/>
          <p:nvPr/>
        </p:nvSpPr>
        <p:spPr>
          <a:xfrm>
            <a:off x="1650562" y="2352929"/>
            <a:ext cx="712887"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Passive</a:t>
            </a:r>
          </a:p>
        </p:txBody>
      </p:sp>
      <p:sp>
        <p:nvSpPr>
          <p:cNvPr id="66" name="CasellaDiTesto 65">
            <a:extLst>
              <a:ext uri="{FF2B5EF4-FFF2-40B4-BE49-F238E27FC236}">
                <a16:creationId xmlns:a16="http://schemas.microsoft.com/office/drawing/2014/main" id="{E58B2028-FBFE-3003-72F4-B65CCF8920B7}"/>
              </a:ext>
            </a:extLst>
          </p:cNvPr>
          <p:cNvSpPr txBox="1"/>
          <p:nvPr/>
        </p:nvSpPr>
        <p:spPr>
          <a:xfrm>
            <a:off x="3586943" y="2352928"/>
            <a:ext cx="63658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Active</a:t>
            </a:r>
          </a:p>
        </p:txBody>
      </p:sp>
      <p:sp>
        <p:nvSpPr>
          <p:cNvPr id="2" name="CasellaDiTesto 1">
            <a:extLst>
              <a:ext uri="{FF2B5EF4-FFF2-40B4-BE49-F238E27FC236}">
                <a16:creationId xmlns:a16="http://schemas.microsoft.com/office/drawing/2014/main" id="{4FA759E5-EB48-6A74-F367-63E56D1D4757}"/>
              </a:ext>
            </a:extLst>
          </p:cNvPr>
          <p:cNvSpPr txBox="1"/>
          <p:nvPr/>
        </p:nvSpPr>
        <p:spPr>
          <a:xfrm>
            <a:off x="2772036" y="5770841"/>
            <a:ext cx="1944763" cy="67710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WP5 </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(2026)</a:t>
            </a:r>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M. Angelucci (</a:t>
            </a:r>
            <a:r>
              <a:rPr kumimoji="0" lang="en-US" sz="1400" b="0" i="1" u="none" strike="noStrike" kern="1200" cap="none" spc="0" normalizeH="0" baseline="0" noProof="0" dirty="0" err="1">
                <a:ln>
                  <a:noFill/>
                </a:ln>
                <a:solidFill>
                  <a:prstClr val="black"/>
                </a:solidFill>
                <a:effectLst/>
                <a:uLnTx/>
                <a:uFillTx/>
                <a:latin typeface="Calibri" panose="020F0502020204030204"/>
                <a:ea typeface="+mn-ea"/>
                <a:cs typeface="+mn-cs"/>
              </a:rPr>
              <a:t>MaSSLab</a:t>
            </a: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11" name="Rettangolo con angoli arrotondati 10">
            <a:extLst>
              <a:ext uri="{FF2B5EF4-FFF2-40B4-BE49-F238E27FC236}">
                <a16:creationId xmlns:a16="http://schemas.microsoft.com/office/drawing/2014/main" id="{1B6FFBD6-C30E-9E0A-DF36-EFC35BCA1FDC}"/>
              </a:ext>
            </a:extLst>
          </p:cNvPr>
          <p:cNvSpPr/>
          <p:nvPr/>
        </p:nvSpPr>
        <p:spPr>
          <a:xfrm>
            <a:off x="4779321" y="5651292"/>
            <a:ext cx="2515907" cy="944380"/>
          </a:xfrm>
          <a:prstGeom prst="roundRect">
            <a:avLst/>
          </a:prstGeom>
          <a:solidFill>
            <a:schemeClr val="bg2">
              <a:lumMod val="50000"/>
            </a:schemeClr>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CasellaDiTesto 13">
            <a:extLst>
              <a:ext uri="{FF2B5EF4-FFF2-40B4-BE49-F238E27FC236}">
                <a16:creationId xmlns:a16="http://schemas.microsoft.com/office/drawing/2014/main" id="{B9D5CE49-D6E9-1BE6-F46A-19B93C99F5B1}"/>
              </a:ext>
            </a:extLst>
          </p:cNvPr>
          <p:cNvSpPr txBox="1"/>
          <p:nvPr/>
        </p:nvSpPr>
        <p:spPr>
          <a:xfrm>
            <a:off x="5020265" y="5786230"/>
            <a:ext cx="203401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Development of a</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“Cold” electron gun</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17" name="Connettore 2 16">
            <a:extLst>
              <a:ext uri="{FF2B5EF4-FFF2-40B4-BE49-F238E27FC236}">
                <a16:creationId xmlns:a16="http://schemas.microsoft.com/office/drawing/2014/main" id="{F251D0E2-D910-DCC3-FDB4-4207C2C495C3}"/>
              </a:ext>
            </a:extLst>
          </p:cNvPr>
          <p:cNvCxnSpPr>
            <a:cxnSpLocks/>
          </p:cNvCxnSpPr>
          <p:nvPr/>
        </p:nvCxnSpPr>
        <p:spPr>
          <a:xfrm>
            <a:off x="6037274" y="4844005"/>
            <a:ext cx="0" cy="621691"/>
          </a:xfrm>
          <a:prstGeom prst="straightConnector1">
            <a:avLst/>
          </a:prstGeom>
          <a:ln w="38100" cap="flat" cmpd="sng" algn="ctr">
            <a:solidFill>
              <a:schemeClr val="tx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3" name="CasellaDiTesto 22">
            <a:extLst>
              <a:ext uri="{FF2B5EF4-FFF2-40B4-BE49-F238E27FC236}">
                <a16:creationId xmlns:a16="http://schemas.microsoft.com/office/drawing/2014/main" id="{06145F7C-ABFC-C9FE-9872-AF054DFA825F}"/>
              </a:ext>
            </a:extLst>
          </p:cNvPr>
          <p:cNvSpPr txBox="1"/>
          <p:nvPr/>
        </p:nvSpPr>
        <p:spPr>
          <a:xfrm>
            <a:off x="8198406" y="5817172"/>
            <a:ext cx="1460657" cy="67710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WP4 </a:t>
            </a:r>
            <a:r>
              <a:rPr kumimoji="0" lang="en-US" i="0" u="none" strike="noStrike" kern="1200" cap="none" spc="0" normalizeH="0" baseline="0" noProof="0" dirty="0">
                <a:ln>
                  <a:noFill/>
                </a:ln>
                <a:solidFill>
                  <a:prstClr val="black"/>
                </a:solidFill>
                <a:effectLst/>
                <a:uLnTx/>
                <a:uFillTx/>
                <a:latin typeface="Calibri" panose="020F0502020204030204"/>
                <a:ea typeface="+mn-ea"/>
                <a:cs typeface="+mn-cs"/>
              </a:rPr>
              <a:t>(2025)</a:t>
            </a:r>
            <a:endParaRPr kumimoji="0" lang="en-US" sz="240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solidFill>
                  <a:prstClr val="black"/>
                </a:solidFill>
                <a:effectLst/>
                <a:uLnTx/>
                <a:uFillTx/>
                <a:latin typeface="Calibri" panose="020F0502020204030204"/>
                <a:ea typeface="+mn-ea"/>
                <a:cs typeface="+mn-cs"/>
              </a:rPr>
              <a:t>T. Napolitano</a:t>
            </a:r>
          </a:p>
        </p:txBody>
      </p:sp>
      <p:sp>
        <p:nvSpPr>
          <p:cNvPr id="24" name="Rettangolo con angoli arrotondati 23">
            <a:extLst>
              <a:ext uri="{FF2B5EF4-FFF2-40B4-BE49-F238E27FC236}">
                <a16:creationId xmlns:a16="http://schemas.microsoft.com/office/drawing/2014/main" id="{B221DC2D-4E89-4733-F3D4-62BD17BE0160}"/>
              </a:ext>
            </a:extLst>
          </p:cNvPr>
          <p:cNvSpPr/>
          <p:nvPr/>
        </p:nvSpPr>
        <p:spPr>
          <a:xfrm>
            <a:off x="9615233" y="5683536"/>
            <a:ext cx="2515907" cy="944380"/>
          </a:xfrm>
          <a:prstGeom prst="roundRect">
            <a:avLst/>
          </a:prstGeom>
          <a:solidFill>
            <a:srgbClr val="7030A0"/>
          </a:solidFill>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CasellaDiTesto 24">
            <a:extLst>
              <a:ext uri="{FF2B5EF4-FFF2-40B4-BE49-F238E27FC236}">
                <a16:creationId xmlns:a16="http://schemas.microsoft.com/office/drawing/2014/main" id="{8A7B52DD-3FAA-B9F5-B41C-930B2C363B91}"/>
              </a:ext>
            </a:extLst>
          </p:cNvPr>
          <p:cNvSpPr txBox="1"/>
          <p:nvPr/>
        </p:nvSpPr>
        <p:spPr>
          <a:xfrm>
            <a:off x="9790138" y="5818474"/>
            <a:ext cx="216609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white"/>
                </a:solidFill>
                <a:latin typeface="Calibri" panose="020F0502020204030204"/>
              </a:rPr>
              <a:t>Contribution to ETO engineering </a:t>
            </a: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4691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0DAF6-686F-9562-BF03-99EBC8D69373}"/>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0DE4C47C-1811-BF6B-9432-9390472A52DB}"/>
              </a:ext>
            </a:extLst>
          </p:cNvPr>
          <p:cNvSpPr txBox="1"/>
          <p:nvPr/>
        </p:nvSpPr>
        <p:spPr>
          <a:xfrm>
            <a:off x="508603" y="271305"/>
            <a:ext cx="6007350" cy="830997"/>
          </a:xfrm>
          <a:prstGeom prst="rect">
            <a:avLst/>
          </a:prstGeom>
          <a:noFill/>
        </p:spPr>
        <p:txBody>
          <a:bodyPr wrap="none" rtlCol="0">
            <a:spAutoFit/>
          </a:bodyPr>
          <a:lstStyle/>
          <a:p>
            <a:r>
              <a:rPr lang="en-US" sz="4800" dirty="0"/>
              <a:t>ET ITALIA @ LNF (Gr II)</a:t>
            </a:r>
          </a:p>
        </p:txBody>
      </p:sp>
      <p:sp>
        <p:nvSpPr>
          <p:cNvPr id="4" name="CasellaDiTesto 3">
            <a:extLst>
              <a:ext uri="{FF2B5EF4-FFF2-40B4-BE49-F238E27FC236}">
                <a16:creationId xmlns:a16="http://schemas.microsoft.com/office/drawing/2014/main" id="{D882AEB2-6505-F3E5-EAE1-55581073D822}"/>
              </a:ext>
            </a:extLst>
          </p:cNvPr>
          <p:cNvSpPr txBox="1"/>
          <p:nvPr/>
        </p:nvSpPr>
        <p:spPr>
          <a:xfrm>
            <a:off x="181915" y="1411311"/>
            <a:ext cx="8993616"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t>WP1: Frost mitigation and Electrostatic Charging </a:t>
            </a:r>
            <a:r>
              <a:rPr lang="en-US" sz="1600" i="1" dirty="0"/>
              <a:t>– M. Angelucci (</a:t>
            </a:r>
            <a:r>
              <a:rPr lang="en-US" sz="1600" i="1" dirty="0" err="1"/>
              <a:t>MaSSLab</a:t>
            </a:r>
            <a:r>
              <a:rPr lang="en-US" sz="1600" i="1" dirty="0"/>
              <a:t>)</a:t>
            </a:r>
          </a:p>
        </p:txBody>
      </p:sp>
      <p:sp>
        <p:nvSpPr>
          <p:cNvPr id="5" name="CasellaDiTesto 4">
            <a:extLst>
              <a:ext uri="{FF2B5EF4-FFF2-40B4-BE49-F238E27FC236}">
                <a16:creationId xmlns:a16="http://schemas.microsoft.com/office/drawing/2014/main" id="{5C043925-F7FF-B965-32AE-3251C99E1221}"/>
              </a:ext>
            </a:extLst>
          </p:cNvPr>
          <p:cNvSpPr txBox="1"/>
          <p:nvPr/>
        </p:nvSpPr>
        <p:spPr>
          <a:xfrm>
            <a:off x="181916" y="4830096"/>
            <a:ext cx="9503950"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dirty="0"/>
              <a:t>WP3: Passive mitigation method for electrostatic charging  </a:t>
            </a:r>
            <a:r>
              <a:rPr lang="en-US" sz="1600" i="1" dirty="0"/>
              <a:t>– M. </a:t>
            </a:r>
            <a:r>
              <a:rPr lang="en-US" sz="1600" i="1" dirty="0" err="1"/>
              <a:t>Angelucci</a:t>
            </a:r>
            <a:r>
              <a:rPr lang="en-US" sz="1600" dirty="0"/>
              <a:t> </a:t>
            </a:r>
          </a:p>
          <a:p>
            <a:r>
              <a:rPr lang="en-US" sz="1600" i="1" dirty="0"/>
              <a:t>(</a:t>
            </a:r>
            <a:r>
              <a:rPr lang="en-US" sz="1600" i="1" dirty="0" err="1"/>
              <a:t>MaSSLab</a:t>
            </a:r>
            <a:r>
              <a:rPr lang="en-US" sz="1600" i="1" dirty="0"/>
              <a:t> in collaboration with the Vacuum Group @ LNF,  EGO/Virgo &amp; IFAE)</a:t>
            </a:r>
            <a:endParaRPr lang="en-US" sz="2400" i="1" dirty="0"/>
          </a:p>
        </p:txBody>
      </p:sp>
      <p:sp>
        <p:nvSpPr>
          <p:cNvPr id="6" name="CasellaDiTesto 5">
            <a:extLst>
              <a:ext uri="{FF2B5EF4-FFF2-40B4-BE49-F238E27FC236}">
                <a16:creationId xmlns:a16="http://schemas.microsoft.com/office/drawing/2014/main" id="{49E28E85-7A25-DBF9-2BB3-96CCC00C2A3C}"/>
              </a:ext>
            </a:extLst>
          </p:cNvPr>
          <p:cNvSpPr txBox="1"/>
          <p:nvPr/>
        </p:nvSpPr>
        <p:spPr>
          <a:xfrm>
            <a:off x="181915" y="2860597"/>
            <a:ext cx="7206857" cy="707886"/>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r>
              <a:rPr lang="en-US" sz="2400" dirty="0"/>
              <a:t>WP2: Material Properties – </a:t>
            </a:r>
            <a:r>
              <a:rPr lang="en-US" sz="1600" i="1" dirty="0"/>
              <a:t>A. </a:t>
            </a:r>
            <a:r>
              <a:rPr lang="en-US" sz="1600" i="1" dirty="0" err="1"/>
              <a:t>Liedl</a:t>
            </a:r>
            <a:r>
              <a:rPr lang="en-US" sz="1600" i="1" dirty="0"/>
              <a:t> (Vacuum Group – Latino @LNF in collaboration with </a:t>
            </a:r>
            <a:r>
              <a:rPr lang="en-US" sz="1600" i="1" dirty="0" err="1"/>
              <a:t>MaSSLab</a:t>
            </a:r>
            <a:r>
              <a:rPr lang="en-US" sz="1600" i="1" dirty="0"/>
              <a:t> and EGO/Virgo)</a:t>
            </a:r>
            <a:endParaRPr lang="en-US" sz="2400" i="1" dirty="0"/>
          </a:p>
        </p:txBody>
      </p:sp>
      <p:sp>
        <p:nvSpPr>
          <p:cNvPr id="8" name="CasellaDiTesto 7">
            <a:extLst>
              <a:ext uri="{FF2B5EF4-FFF2-40B4-BE49-F238E27FC236}">
                <a16:creationId xmlns:a16="http://schemas.microsoft.com/office/drawing/2014/main" id="{04BCB6D3-DE94-0118-07A4-198C0E247D63}"/>
              </a:ext>
            </a:extLst>
          </p:cNvPr>
          <p:cNvSpPr txBox="1"/>
          <p:nvPr/>
        </p:nvSpPr>
        <p:spPr>
          <a:xfrm>
            <a:off x="181916" y="3661432"/>
            <a:ext cx="9503951" cy="923330"/>
          </a:xfrm>
          <a:prstGeom prst="rect">
            <a:avLst/>
          </a:prstGeom>
          <a:noFill/>
        </p:spPr>
        <p:txBody>
          <a:bodyPr wrap="square">
            <a:spAutoFit/>
          </a:bodyPr>
          <a:lstStyle/>
          <a:p>
            <a:pPr algn="just"/>
            <a:r>
              <a:rPr lang="en-US" sz="1800" dirty="0">
                <a:effectLst/>
                <a:latin typeface="Calibri" panose="020F0502020204030204" pitchFamily="34" charset="0"/>
                <a:ea typeface="Calibri" panose="020F0502020204030204" pitchFamily="34" charset="0"/>
                <a:cs typeface="Times New Roman" panose="02020603050405020304" pitchFamily="18" charset="0"/>
              </a:rPr>
              <a:t>The aim of this WP is the characterization of the materials involved in the tower vacuum system containing the mirrors. The investigation of the outgassing properties will define the level and quality of vacuum surrounding the mirror surfaces</a:t>
            </a:r>
            <a:r>
              <a:rPr lang="it-IT" sz="1800" dirty="0">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10" name="CasellaDiTesto 9">
            <a:extLst>
              <a:ext uri="{FF2B5EF4-FFF2-40B4-BE49-F238E27FC236}">
                <a16:creationId xmlns:a16="http://schemas.microsoft.com/office/drawing/2014/main" id="{E9007668-4915-2595-BA7D-DAA4B2D0AE83}"/>
              </a:ext>
            </a:extLst>
          </p:cNvPr>
          <p:cNvSpPr txBox="1"/>
          <p:nvPr/>
        </p:nvSpPr>
        <p:spPr>
          <a:xfrm>
            <a:off x="181916" y="1968932"/>
            <a:ext cx="9503951" cy="646331"/>
          </a:xfrm>
          <a:prstGeom prst="rect">
            <a:avLst/>
          </a:prstGeom>
          <a:noFill/>
        </p:spPr>
        <p:txBody>
          <a:bodyPr wrap="square">
            <a:spAutoFit/>
          </a:bodyPr>
          <a:lstStyle/>
          <a:p>
            <a:pPr algn="just"/>
            <a:r>
              <a:rPr lang="en-GB" sz="1800" dirty="0">
                <a:effectLst/>
                <a:latin typeface="Calibri" panose="020F0502020204030204" pitchFamily="34" charset="0"/>
                <a:ea typeface="Calibri" panose="020F0502020204030204" pitchFamily="34" charset="0"/>
                <a:cs typeface="Times New Roman" panose="02020603050405020304" pitchFamily="18" charset="0"/>
              </a:rPr>
              <a:t>The final goal of this WP is to validate the use of low energy electrons as a mitigation method for frost formation and as a neutralization method for mirrors’ electrostatic charging.</a:t>
            </a:r>
            <a:r>
              <a:rPr lang="it-IT" dirty="0">
                <a:effectLst/>
              </a:rPr>
              <a:t> </a:t>
            </a:r>
            <a:endParaRPr lang="en-US" dirty="0"/>
          </a:p>
        </p:txBody>
      </p:sp>
      <p:sp>
        <p:nvSpPr>
          <p:cNvPr id="12" name="CasellaDiTesto 11">
            <a:extLst>
              <a:ext uri="{FF2B5EF4-FFF2-40B4-BE49-F238E27FC236}">
                <a16:creationId xmlns:a16="http://schemas.microsoft.com/office/drawing/2014/main" id="{9E1E55F7-14C9-9F31-72F6-F5A46BCCF5F0}"/>
              </a:ext>
            </a:extLst>
          </p:cNvPr>
          <p:cNvSpPr txBox="1"/>
          <p:nvPr/>
        </p:nvSpPr>
        <p:spPr>
          <a:xfrm>
            <a:off x="181916" y="5646319"/>
            <a:ext cx="9503951" cy="923330"/>
          </a:xfrm>
          <a:prstGeom prst="rect">
            <a:avLst/>
          </a:prstGeom>
          <a:noFill/>
        </p:spPr>
        <p:txBody>
          <a:bodyPr wrap="square">
            <a:spAutoFit/>
          </a:bodyPr>
          <a:lstStyle/>
          <a:p>
            <a:pPr algn="just"/>
            <a:r>
              <a:rPr lang="en-GB" dirty="0">
                <a:solidFill>
                  <a:srgbClr val="000000"/>
                </a:solidFill>
                <a:latin typeface="Calibri" panose="020F0502020204030204" pitchFamily="34" charset="0"/>
                <a:ea typeface="Calibri" panose="020F0502020204030204" pitchFamily="34" charset="0"/>
                <a:cs typeface="Times New Roman" panose="02020603050405020304" pitchFamily="18" charset="0"/>
              </a:rPr>
              <a:t>T</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he aim of this WP is to carry out a </a:t>
            </a:r>
            <a:r>
              <a:rPr lang="en-GB" sz="1800" dirty="0">
                <a:effectLst/>
                <a:latin typeface="Calibri" panose="020F0502020204030204" pitchFamily="34" charset="0"/>
                <a:ea typeface="Calibri" panose="020F0502020204030204" pitchFamily="34" charset="0"/>
                <a:cs typeface="Times New Roman" panose="02020603050405020304" pitchFamily="18" charset="0"/>
              </a:rPr>
              <a:t>R&amp;D activity to develop a passive mitigation strategy for the electrostatic charging </a:t>
            </a:r>
            <a:r>
              <a:rPr lang="en-GB"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generated by low energy electrons coming from ion pumps, propagating along the beampipes and finally impinging on the test masses</a:t>
            </a:r>
            <a:r>
              <a:rPr lang="en-GB" sz="1800" dirty="0">
                <a:effectLst/>
                <a:latin typeface="Calibri" panose="020F0502020204030204" pitchFamily="34" charset="0"/>
                <a:ea typeface="Calibri" panose="020F0502020204030204" pitchFamily="34" charset="0"/>
                <a:cs typeface="Times New Roman" panose="02020603050405020304" pitchFamily="18" charset="0"/>
              </a:rPr>
              <a:t>.</a:t>
            </a:r>
            <a:r>
              <a:rPr lang="it-IT" dirty="0">
                <a:effectLst/>
              </a:rPr>
              <a:t> </a:t>
            </a:r>
            <a:endParaRPr lang="en-US" dirty="0"/>
          </a:p>
        </p:txBody>
      </p:sp>
      <p:pic>
        <p:nvPicPr>
          <p:cNvPr id="3" name="Immagine 2">
            <a:extLst>
              <a:ext uri="{FF2B5EF4-FFF2-40B4-BE49-F238E27FC236}">
                <a16:creationId xmlns:a16="http://schemas.microsoft.com/office/drawing/2014/main" id="{65E6D5FC-6971-7F59-34D7-3430093FE41F}"/>
              </a:ext>
            </a:extLst>
          </p:cNvPr>
          <p:cNvPicPr>
            <a:picLocks noChangeAspect="1"/>
          </p:cNvPicPr>
          <p:nvPr/>
        </p:nvPicPr>
        <p:blipFill>
          <a:blip r:embed="rId3"/>
          <a:stretch>
            <a:fillRect/>
          </a:stretch>
        </p:blipFill>
        <p:spPr>
          <a:xfrm>
            <a:off x="10253348" y="1772205"/>
            <a:ext cx="1486707" cy="1180800"/>
          </a:xfrm>
          <a:prstGeom prst="rect">
            <a:avLst/>
          </a:prstGeom>
        </p:spPr>
      </p:pic>
      <p:pic>
        <p:nvPicPr>
          <p:cNvPr id="7" name="Immagine 6">
            <a:extLst>
              <a:ext uri="{FF2B5EF4-FFF2-40B4-BE49-F238E27FC236}">
                <a16:creationId xmlns:a16="http://schemas.microsoft.com/office/drawing/2014/main" id="{1F4E5951-5A27-4007-FF86-A6B6988B0FD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83318" y="3584980"/>
            <a:ext cx="2026766" cy="1315515"/>
          </a:xfrm>
          <a:prstGeom prst="rect">
            <a:avLst/>
          </a:prstGeom>
        </p:spPr>
      </p:pic>
      <p:pic>
        <p:nvPicPr>
          <p:cNvPr id="9" name="Immagine 8">
            <a:extLst>
              <a:ext uri="{FF2B5EF4-FFF2-40B4-BE49-F238E27FC236}">
                <a16:creationId xmlns:a16="http://schemas.microsoft.com/office/drawing/2014/main" id="{F66447CE-8E1E-5380-06DB-859653BBD10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363590" y="5120640"/>
            <a:ext cx="1266223" cy="1688297"/>
          </a:xfrm>
          <a:prstGeom prst="rect">
            <a:avLst/>
          </a:prstGeom>
        </p:spPr>
      </p:pic>
      <p:sp>
        <p:nvSpPr>
          <p:cNvPr id="11" name="CasellaDiTesto 10">
            <a:extLst>
              <a:ext uri="{FF2B5EF4-FFF2-40B4-BE49-F238E27FC236}">
                <a16:creationId xmlns:a16="http://schemas.microsoft.com/office/drawing/2014/main" id="{90398FFC-972F-2438-19AC-7B42157E436E}"/>
              </a:ext>
            </a:extLst>
          </p:cNvPr>
          <p:cNvSpPr txBox="1"/>
          <p:nvPr/>
        </p:nvSpPr>
        <p:spPr>
          <a:xfrm>
            <a:off x="8352563" y="502137"/>
            <a:ext cx="2491003" cy="646331"/>
          </a:xfrm>
          <a:prstGeom prst="rect">
            <a:avLst/>
          </a:prstGeom>
          <a:noFill/>
        </p:spPr>
        <p:txBody>
          <a:bodyPr wrap="none" rtlCol="0">
            <a:spAutoFit/>
          </a:bodyPr>
          <a:lstStyle/>
          <a:p>
            <a:r>
              <a:rPr lang="en-US" dirty="0"/>
              <a:t>Coatings, CRD – WP9.3</a:t>
            </a:r>
          </a:p>
          <a:p>
            <a:r>
              <a:rPr lang="en-US" dirty="0"/>
              <a:t>(E. Cesarini)</a:t>
            </a:r>
          </a:p>
        </p:txBody>
      </p:sp>
    </p:spTree>
    <p:extLst>
      <p:ext uri="{BB962C8B-B14F-4D97-AF65-F5344CB8AC3E}">
        <p14:creationId xmlns:p14="http://schemas.microsoft.com/office/powerpoint/2010/main" val="3377161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1016D-DD2E-B730-36E8-930569D70712}"/>
            </a:ext>
          </a:extLst>
        </p:cNvPr>
        <p:cNvGrpSpPr/>
        <p:nvPr/>
      </p:nvGrpSpPr>
      <p:grpSpPr>
        <a:xfrm>
          <a:off x="0" y="0"/>
          <a:ext cx="0" cy="0"/>
          <a:chOff x="0" y="0"/>
          <a:chExt cx="0" cy="0"/>
        </a:xfrm>
      </p:grpSpPr>
      <p:sp>
        <p:nvSpPr>
          <p:cNvPr id="2" name="CasellaDiTesto 1">
            <a:extLst>
              <a:ext uri="{FF2B5EF4-FFF2-40B4-BE49-F238E27FC236}">
                <a16:creationId xmlns:a16="http://schemas.microsoft.com/office/drawing/2014/main" id="{2B74BA2E-4A52-1AF8-8034-4EFB68B46BCC}"/>
              </a:ext>
            </a:extLst>
          </p:cNvPr>
          <p:cNvSpPr txBox="1"/>
          <p:nvPr/>
        </p:nvSpPr>
        <p:spPr>
          <a:xfrm>
            <a:off x="508603" y="271305"/>
            <a:ext cx="6007350" cy="830997"/>
          </a:xfrm>
          <a:prstGeom prst="rect">
            <a:avLst/>
          </a:prstGeom>
          <a:noFill/>
        </p:spPr>
        <p:txBody>
          <a:bodyPr wrap="none" rtlCol="0">
            <a:spAutoFit/>
          </a:bodyPr>
          <a:lstStyle/>
          <a:p>
            <a:r>
              <a:rPr lang="en-US" sz="4800" dirty="0"/>
              <a:t>ET ITALIA @ LNF (Gr II)</a:t>
            </a:r>
          </a:p>
        </p:txBody>
      </p:sp>
      <p:sp>
        <p:nvSpPr>
          <p:cNvPr id="4" name="CasellaDiTesto 3">
            <a:extLst>
              <a:ext uri="{FF2B5EF4-FFF2-40B4-BE49-F238E27FC236}">
                <a16:creationId xmlns:a16="http://schemas.microsoft.com/office/drawing/2014/main" id="{5763E3E0-AEF9-6D6C-C61D-772DCF13C63E}"/>
              </a:ext>
            </a:extLst>
          </p:cNvPr>
          <p:cNvSpPr txBox="1"/>
          <p:nvPr/>
        </p:nvSpPr>
        <p:spPr>
          <a:xfrm>
            <a:off x="181915" y="1411311"/>
            <a:ext cx="8993616" cy="461665"/>
          </a:xfrm>
          <a:prstGeom prst="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t>WP4: ETO Engineering </a:t>
            </a:r>
            <a:r>
              <a:rPr lang="en-US" sz="1600" i="1" dirty="0"/>
              <a:t> – T. Napolitano</a:t>
            </a:r>
          </a:p>
        </p:txBody>
      </p:sp>
      <p:sp>
        <p:nvSpPr>
          <p:cNvPr id="10" name="CasellaDiTesto 9">
            <a:extLst>
              <a:ext uri="{FF2B5EF4-FFF2-40B4-BE49-F238E27FC236}">
                <a16:creationId xmlns:a16="http://schemas.microsoft.com/office/drawing/2014/main" id="{95FEDE24-AE1F-5363-9A60-A5A28D68EB0C}"/>
              </a:ext>
            </a:extLst>
          </p:cNvPr>
          <p:cNvSpPr txBox="1"/>
          <p:nvPr/>
        </p:nvSpPr>
        <p:spPr>
          <a:xfrm>
            <a:off x="181916" y="1968932"/>
            <a:ext cx="8993615" cy="646331"/>
          </a:xfrm>
          <a:prstGeom prst="rect">
            <a:avLst/>
          </a:prstGeom>
          <a:noFill/>
        </p:spPr>
        <p:txBody>
          <a:bodyPr wrap="square">
            <a:spAutoFit/>
          </a:bodyPr>
          <a:lstStyle/>
          <a:p>
            <a:r>
              <a:rPr lang="en-US" dirty="0"/>
              <a:t>The aim of this WP is to contribute to the ETO engineering office for the definition and integration of the ET design</a:t>
            </a:r>
            <a:r>
              <a:rPr lang="it-IT" dirty="0"/>
              <a:t> </a:t>
            </a:r>
            <a:r>
              <a:rPr lang="en-US" dirty="0"/>
              <a:t>.</a:t>
            </a:r>
            <a:endParaRPr lang="it-IT" dirty="0"/>
          </a:p>
        </p:txBody>
      </p:sp>
      <p:sp>
        <p:nvSpPr>
          <p:cNvPr id="11" name="CasellaDiTesto 10">
            <a:extLst>
              <a:ext uri="{FF2B5EF4-FFF2-40B4-BE49-F238E27FC236}">
                <a16:creationId xmlns:a16="http://schemas.microsoft.com/office/drawing/2014/main" id="{171D629C-AEFB-AC95-D568-4FA741B3B46C}"/>
              </a:ext>
            </a:extLst>
          </p:cNvPr>
          <p:cNvSpPr txBox="1"/>
          <p:nvPr/>
        </p:nvSpPr>
        <p:spPr>
          <a:xfrm>
            <a:off x="8658919" y="994001"/>
            <a:ext cx="585545" cy="369332"/>
          </a:xfrm>
          <a:prstGeom prst="rect">
            <a:avLst/>
          </a:prstGeom>
          <a:noFill/>
        </p:spPr>
        <p:txBody>
          <a:bodyPr wrap="none" rtlCol="0">
            <a:spAutoFit/>
          </a:bodyPr>
          <a:lstStyle/>
          <a:p>
            <a:r>
              <a:rPr lang="en-US" dirty="0"/>
              <a:t>ETO</a:t>
            </a:r>
          </a:p>
        </p:txBody>
      </p:sp>
      <p:sp>
        <p:nvSpPr>
          <p:cNvPr id="3" name="CasellaDiTesto 2">
            <a:extLst>
              <a:ext uri="{FF2B5EF4-FFF2-40B4-BE49-F238E27FC236}">
                <a16:creationId xmlns:a16="http://schemas.microsoft.com/office/drawing/2014/main" id="{9DD34249-FADD-A1E2-1F14-0D2400E8BB02}"/>
              </a:ext>
            </a:extLst>
          </p:cNvPr>
          <p:cNvSpPr txBox="1"/>
          <p:nvPr/>
        </p:nvSpPr>
        <p:spPr>
          <a:xfrm>
            <a:off x="181915" y="4523360"/>
            <a:ext cx="8993616" cy="461665"/>
          </a:xfrm>
          <a:prstGeom prst="rect">
            <a:avLst/>
          </a:prstGeom>
          <a:solidFill>
            <a:schemeClr val="bg2">
              <a:lumMod val="5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t>WP5: Cold </a:t>
            </a:r>
            <a:r>
              <a:rPr lang="en-US" sz="2400" dirty="0" err="1"/>
              <a:t>Electorn</a:t>
            </a:r>
            <a:r>
              <a:rPr lang="en-US" sz="2400" dirty="0"/>
              <a:t> Gun</a:t>
            </a:r>
            <a:r>
              <a:rPr lang="en-US" sz="1600" i="1" dirty="0"/>
              <a:t> – M. Angelucci (</a:t>
            </a:r>
            <a:r>
              <a:rPr lang="en-US" sz="1600" i="1" dirty="0" err="1"/>
              <a:t>MaSSLab</a:t>
            </a:r>
            <a:r>
              <a:rPr lang="en-US" sz="1600" i="1" dirty="0"/>
              <a:t>)</a:t>
            </a:r>
          </a:p>
        </p:txBody>
      </p:sp>
      <p:sp>
        <p:nvSpPr>
          <p:cNvPr id="5" name="CasellaDiTesto 4">
            <a:extLst>
              <a:ext uri="{FF2B5EF4-FFF2-40B4-BE49-F238E27FC236}">
                <a16:creationId xmlns:a16="http://schemas.microsoft.com/office/drawing/2014/main" id="{93F4347B-E468-8E9C-E3C3-3882965B7975}"/>
              </a:ext>
            </a:extLst>
          </p:cNvPr>
          <p:cNvSpPr txBox="1"/>
          <p:nvPr/>
        </p:nvSpPr>
        <p:spPr>
          <a:xfrm>
            <a:off x="181916" y="5080981"/>
            <a:ext cx="8993615" cy="923330"/>
          </a:xfrm>
          <a:prstGeom prst="rect">
            <a:avLst/>
          </a:prstGeom>
          <a:noFill/>
        </p:spPr>
        <p:txBody>
          <a:bodyPr wrap="square">
            <a:spAutoFit/>
          </a:bodyPr>
          <a:lstStyle/>
          <a:p>
            <a:r>
              <a:rPr lang="en-US" dirty="0"/>
              <a:t>The aim of this WP is to propose and investigate a possible solution to the integration of an electron irradiation system compatible with the ultra-high cryogenic vacuum conditions that characterize the mirror towers.</a:t>
            </a:r>
            <a:endParaRPr lang="it-IT" dirty="0"/>
          </a:p>
        </p:txBody>
      </p:sp>
      <p:sp>
        <p:nvSpPr>
          <p:cNvPr id="6" name="CasellaDiTesto 5">
            <a:extLst>
              <a:ext uri="{FF2B5EF4-FFF2-40B4-BE49-F238E27FC236}">
                <a16:creationId xmlns:a16="http://schemas.microsoft.com/office/drawing/2014/main" id="{A08E5BAE-FDEE-22CE-DEBE-B9EE55D45E91}"/>
              </a:ext>
            </a:extLst>
          </p:cNvPr>
          <p:cNvSpPr txBox="1"/>
          <p:nvPr/>
        </p:nvSpPr>
        <p:spPr>
          <a:xfrm>
            <a:off x="8658919" y="3614186"/>
            <a:ext cx="1891287" cy="646331"/>
          </a:xfrm>
          <a:prstGeom prst="rect">
            <a:avLst/>
          </a:prstGeom>
          <a:noFill/>
        </p:spPr>
        <p:txBody>
          <a:bodyPr wrap="none" rtlCol="0">
            <a:spAutoFit/>
          </a:bodyPr>
          <a:lstStyle/>
          <a:p>
            <a:r>
              <a:rPr lang="en-US" dirty="0"/>
              <a:t>Vacuum, WPXX.1</a:t>
            </a:r>
          </a:p>
          <a:p>
            <a:r>
              <a:rPr lang="en-US" dirty="0"/>
              <a:t>(A. Grado)</a:t>
            </a:r>
          </a:p>
        </p:txBody>
      </p:sp>
      <p:pic>
        <p:nvPicPr>
          <p:cNvPr id="7" name="Immagine 6" descr="Immagine che contiene argento, moneta, metallo, Nichel&#10;&#10;Il contenuto generato dall'IA potrebbe non essere corretto.">
            <a:extLst>
              <a:ext uri="{FF2B5EF4-FFF2-40B4-BE49-F238E27FC236}">
                <a16:creationId xmlns:a16="http://schemas.microsoft.com/office/drawing/2014/main" id="{7FEA513E-349A-FA61-1422-5C68340040A9}"/>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10026620" y="4259680"/>
            <a:ext cx="1852327" cy="1642602"/>
          </a:xfrm>
          <a:prstGeom prst="rect">
            <a:avLst/>
          </a:prstGeom>
        </p:spPr>
      </p:pic>
    </p:spTree>
    <p:extLst>
      <p:ext uri="{BB962C8B-B14F-4D97-AF65-F5344CB8AC3E}">
        <p14:creationId xmlns:p14="http://schemas.microsoft.com/office/powerpoint/2010/main" val="634275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953830B4-8574-5B43-AD13-0E48FE0965FF}"/>
              </a:ext>
            </a:extLst>
          </p:cNvPr>
          <p:cNvSpPr>
            <a:spLocks noGrp="1"/>
          </p:cNvSpPr>
          <p:nvPr>
            <p:ph type="title"/>
          </p:nvPr>
        </p:nvSpPr>
        <p:spPr>
          <a:xfrm>
            <a:off x="430779" y="724549"/>
            <a:ext cx="4887311" cy="516981"/>
          </a:xfrm>
        </p:spPr>
        <p:txBody>
          <a:bodyPr>
            <a:normAutofit fontScale="90000"/>
          </a:bodyPr>
          <a:lstStyle/>
          <a:p>
            <a:pPr algn="ctr"/>
            <a:r>
              <a:rPr lang="en-GB" sz="3600" b="1" dirty="0">
                <a:solidFill>
                  <a:srgbClr val="0070C0"/>
                </a:solidFill>
              </a:rPr>
              <a:t>Cryogenic Vacuum Issues</a:t>
            </a:r>
          </a:p>
        </p:txBody>
      </p:sp>
      <p:sp>
        <p:nvSpPr>
          <p:cNvPr id="5" name="Segnaposto contenuto 4">
            <a:extLst>
              <a:ext uri="{FF2B5EF4-FFF2-40B4-BE49-F238E27FC236}">
                <a16:creationId xmlns:a16="http://schemas.microsoft.com/office/drawing/2014/main" id="{5D8C881E-5A29-0440-B66D-06C64AAF7A81}"/>
              </a:ext>
            </a:extLst>
          </p:cNvPr>
          <p:cNvSpPr>
            <a:spLocks noGrp="1"/>
          </p:cNvSpPr>
          <p:nvPr>
            <p:ph sz="half" idx="1"/>
          </p:nvPr>
        </p:nvSpPr>
        <p:spPr>
          <a:xfrm>
            <a:off x="115615" y="1314748"/>
            <a:ext cx="5517640" cy="1506151"/>
          </a:xfrm>
        </p:spPr>
        <p:txBody>
          <a:bodyPr>
            <a:noAutofit/>
          </a:bodyPr>
          <a:lstStyle/>
          <a:p>
            <a:pPr marL="0" indent="0" algn="just">
              <a:buNone/>
            </a:pPr>
            <a:r>
              <a:rPr lang="en-GB" sz="1600" dirty="0"/>
              <a:t>Mirror Temperature will define tower operating pressure since, </a:t>
            </a:r>
            <a:r>
              <a:rPr lang="en-GB" sz="1600" b="1" dirty="0"/>
              <a:t>at cryogenic temperature, residual gas will </a:t>
            </a:r>
            <a:r>
              <a:rPr lang="en-GB" sz="1600" b="1" dirty="0" err="1"/>
              <a:t>cryosorb</a:t>
            </a:r>
            <a:r>
              <a:rPr lang="en-GB" sz="1600" b="1" dirty="0"/>
              <a:t> on the mirror surface inducing detrimental effects on the optical properties </a:t>
            </a:r>
            <a:r>
              <a:rPr lang="en-GB" sz="1600" dirty="0"/>
              <a:t>	</a:t>
            </a:r>
          </a:p>
          <a:p>
            <a:pPr marL="0" indent="0" algn="just">
              <a:buNone/>
            </a:pPr>
            <a:r>
              <a:rPr lang="en-GB" sz="1600" b="1" dirty="0">
                <a:solidFill>
                  <a:srgbClr val="0070C0"/>
                </a:solidFill>
              </a:rPr>
              <a:t>An active mitigation method is mandatory to remove the unavoidable frost formation on the optics</a:t>
            </a:r>
            <a:endParaRPr lang="en-GB" sz="1600" dirty="0">
              <a:solidFill>
                <a:srgbClr val="0070C0"/>
              </a:solidFill>
            </a:endParaRPr>
          </a:p>
          <a:p>
            <a:pPr marL="0" indent="0" algn="just">
              <a:buNone/>
            </a:pPr>
            <a:endParaRPr lang="en-GB" sz="1600" dirty="0"/>
          </a:p>
        </p:txBody>
      </p:sp>
      <p:sp>
        <p:nvSpPr>
          <p:cNvPr id="6" name="Segnaposto contenuto 5">
            <a:extLst>
              <a:ext uri="{FF2B5EF4-FFF2-40B4-BE49-F238E27FC236}">
                <a16:creationId xmlns:a16="http://schemas.microsoft.com/office/drawing/2014/main" id="{C7DF2311-6EA2-8B46-884F-AF0FF16E6F3A}"/>
              </a:ext>
            </a:extLst>
          </p:cNvPr>
          <p:cNvSpPr>
            <a:spLocks noGrp="1"/>
          </p:cNvSpPr>
          <p:nvPr>
            <p:ph sz="half" idx="2"/>
          </p:nvPr>
        </p:nvSpPr>
        <p:spPr>
          <a:xfrm>
            <a:off x="6638886" y="1445049"/>
            <a:ext cx="5517640" cy="1506151"/>
          </a:xfrm>
        </p:spPr>
        <p:txBody>
          <a:bodyPr>
            <a:normAutofit/>
          </a:bodyPr>
          <a:lstStyle/>
          <a:p>
            <a:pPr marL="0" indent="0" algn="just">
              <a:buNone/>
            </a:pPr>
            <a:r>
              <a:rPr lang="en-US" sz="1600" dirty="0"/>
              <a:t>Both VIRGO and LIGO optics undergo to </a:t>
            </a:r>
            <a:r>
              <a:rPr lang="en-US" sz="1600" b="1" dirty="0"/>
              <a:t>inhomogeneous electrostatic charging that may induce unwanted noise</a:t>
            </a:r>
            <a:endParaRPr lang="en-GB" sz="1600" dirty="0"/>
          </a:p>
          <a:p>
            <a:pPr marL="0" indent="0" algn="just">
              <a:buNone/>
            </a:pPr>
            <a:r>
              <a:rPr lang="en-GB" sz="1600" b="1" dirty="0">
                <a:solidFill>
                  <a:srgbClr val="00B050"/>
                </a:solidFill>
              </a:rPr>
              <a:t>The existing mitigation method cannot be applicable at cryogenic temperature since microns of  N</a:t>
            </a:r>
            <a:r>
              <a:rPr lang="en-GB" sz="1600" b="1" baseline="-25000" dirty="0">
                <a:solidFill>
                  <a:srgbClr val="00B050"/>
                </a:solidFill>
              </a:rPr>
              <a:t>2</a:t>
            </a:r>
            <a:r>
              <a:rPr lang="en-GB" sz="1600" b="1" dirty="0">
                <a:solidFill>
                  <a:srgbClr val="00B050"/>
                </a:solidFill>
              </a:rPr>
              <a:t> will </a:t>
            </a:r>
            <a:r>
              <a:rPr lang="en-GB" sz="1600" b="1" dirty="0" err="1">
                <a:solidFill>
                  <a:srgbClr val="00B050"/>
                </a:solidFill>
              </a:rPr>
              <a:t>cryosorb</a:t>
            </a:r>
            <a:r>
              <a:rPr lang="en-GB" sz="1600" b="1" dirty="0">
                <a:solidFill>
                  <a:srgbClr val="00B050"/>
                </a:solidFill>
              </a:rPr>
              <a:t> on the surface</a:t>
            </a:r>
          </a:p>
        </p:txBody>
      </p:sp>
      <p:sp>
        <p:nvSpPr>
          <p:cNvPr id="8" name="Titolo 3">
            <a:extLst>
              <a:ext uri="{FF2B5EF4-FFF2-40B4-BE49-F238E27FC236}">
                <a16:creationId xmlns:a16="http://schemas.microsoft.com/office/drawing/2014/main" id="{57E0E5B7-EE13-FF42-87F4-D67D4F88E41A}"/>
              </a:ext>
            </a:extLst>
          </p:cNvPr>
          <p:cNvSpPr txBox="1">
            <a:spLocks/>
          </p:cNvSpPr>
          <p:nvPr/>
        </p:nvSpPr>
        <p:spPr>
          <a:xfrm>
            <a:off x="6954050" y="724548"/>
            <a:ext cx="4887312" cy="516981"/>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Aptos Display" panose="02110004020202020204"/>
                <a:ea typeface="+mj-ea"/>
                <a:cs typeface="+mj-cs"/>
              </a:rPr>
              <a:t>Electrostatic charging</a:t>
            </a:r>
          </a:p>
        </p:txBody>
      </p:sp>
      <p:sp>
        <p:nvSpPr>
          <p:cNvPr id="17" name="Content Placeholder 8">
            <a:extLst>
              <a:ext uri="{FF2B5EF4-FFF2-40B4-BE49-F238E27FC236}">
                <a16:creationId xmlns:a16="http://schemas.microsoft.com/office/drawing/2014/main" id="{706029F1-9D25-CA42-A879-9FA0C6737168}"/>
              </a:ext>
            </a:extLst>
          </p:cNvPr>
          <p:cNvSpPr txBox="1">
            <a:spLocks/>
          </p:cNvSpPr>
          <p:nvPr/>
        </p:nvSpPr>
        <p:spPr>
          <a:xfrm>
            <a:off x="5829615" y="3090902"/>
            <a:ext cx="3483429" cy="3428670"/>
          </a:xfrm>
          <a:prstGeom prst="rect">
            <a:avLst/>
          </a:prstGeom>
        </p:spPr>
        <p:txBody>
          <a:bodyPr vert="horz" lIns="91440" tIns="45720" rIns="91440" bIns="4572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At </a:t>
            </a:r>
            <a:r>
              <a:rPr kumimoji="0" lang="en-US" sz="1800" b="0" i="0" u="none" strike="noStrike" kern="1200" cap="none" spc="0" normalizeH="0" baseline="0" noProof="0" dirty="0" err="1">
                <a:ln>
                  <a:noFill/>
                </a:ln>
                <a:solidFill>
                  <a:srgbClr val="000000"/>
                </a:solidFill>
                <a:effectLst/>
                <a:uLnTx/>
                <a:uFillTx/>
                <a:latin typeface="Aptos" panose="02110004020202020204"/>
                <a:ea typeface="+mn-ea"/>
                <a:cs typeface="+mn-cs"/>
              </a:rPr>
              <a:t>MassLab</a:t>
            </a: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 there two “state of the art” UHV set-ups equipped with cryogenic manipulators for hosting small samples  (10x10mm</a:t>
            </a:r>
            <a:r>
              <a:rPr kumimoji="0" lang="en-US" sz="1800" b="0" i="0" u="none" strike="noStrike" kern="1200" cap="none" spc="0" normalizeH="0" baseline="30000" noProof="0" dirty="0">
                <a:ln>
                  <a:noFill/>
                </a:ln>
                <a:solidFill>
                  <a:srgbClr val="000000"/>
                </a:solidFill>
                <a:effectLst/>
                <a:uLnTx/>
                <a:uFillTx/>
                <a:latin typeface="Aptos" panose="02110004020202020204"/>
                <a:ea typeface="+mn-ea"/>
                <a:cs typeface="+mn-cs"/>
              </a:rPr>
              <a:t>2</a:t>
            </a: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 at &lt;20 K, electron guns, XPS, SEY, QMS and other spectroscopies to perform: </a:t>
            </a:r>
          </a:p>
          <a:p>
            <a:pPr marL="0" marR="0" lvl="0" indent="0" algn="just"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Surface studies of mirrors materials at RT and LT before and after </a:t>
            </a:r>
            <a:r>
              <a:rPr kumimoji="0" lang="en-US" sz="1800" b="0" i="0" u="none" strike="noStrike" kern="1200" cap="none" spc="0" normalizeH="0" baseline="0" noProof="0" dirty="0" err="1">
                <a:ln>
                  <a:noFill/>
                </a:ln>
                <a:solidFill>
                  <a:srgbClr val="000000"/>
                </a:solidFill>
                <a:effectLst/>
                <a:uLnTx/>
                <a:uFillTx/>
                <a:latin typeface="Aptos" panose="02110004020202020204"/>
                <a:ea typeface="+mn-ea"/>
                <a:cs typeface="+mn-cs"/>
              </a:rPr>
              <a:t>cryosorption</a:t>
            </a:r>
            <a:r>
              <a:rPr kumimoji="0" lang="en-US" sz="1800" b="0" i="0" u="none" strike="noStrike" kern="1200" cap="none" spc="0" normalizeH="0" baseline="0" noProof="0" dirty="0">
                <a:ln>
                  <a:noFill/>
                </a:ln>
                <a:solidFill>
                  <a:srgbClr val="000000"/>
                </a:solidFill>
                <a:effectLst/>
                <a:uLnTx/>
                <a:uFillTx/>
                <a:latin typeface="Aptos" panose="02110004020202020204"/>
                <a:ea typeface="+mn-ea"/>
                <a:cs typeface="+mn-cs"/>
              </a:rPr>
              <a:t> of gases and electrostatic charging. </a:t>
            </a:r>
          </a:p>
        </p:txBody>
      </p:sp>
      <p:sp>
        <p:nvSpPr>
          <p:cNvPr id="3" name="CasellaDiTesto 2">
            <a:extLst>
              <a:ext uri="{FF2B5EF4-FFF2-40B4-BE49-F238E27FC236}">
                <a16:creationId xmlns:a16="http://schemas.microsoft.com/office/drawing/2014/main" id="{ED29FAF9-707E-5161-4347-7204BDD7BEFB}"/>
              </a:ext>
            </a:extLst>
          </p:cNvPr>
          <p:cNvSpPr txBox="1"/>
          <p:nvPr/>
        </p:nvSpPr>
        <p:spPr>
          <a:xfrm>
            <a:off x="2189547" y="69414"/>
            <a:ext cx="7812905" cy="461665"/>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WP1: Frost mitigation and Electrostatic Charging </a:t>
            </a:r>
            <a:r>
              <a:rPr kumimoji="0" lang="en-US" sz="1600" b="0" i="1"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600" b="0" i="1" u="none" strike="noStrike" kern="1200" cap="none" spc="0" normalizeH="0" baseline="0" noProof="0" dirty="0" err="1">
                <a:ln>
                  <a:noFill/>
                </a:ln>
                <a:solidFill>
                  <a:prstClr val="white"/>
                </a:solidFill>
                <a:effectLst/>
                <a:uLnTx/>
                <a:uFillTx/>
                <a:latin typeface="Aptos" panose="02110004020202020204"/>
                <a:ea typeface="+mn-ea"/>
                <a:cs typeface="+mn-cs"/>
              </a:rPr>
              <a:t>MaSSLab</a:t>
            </a:r>
            <a:r>
              <a:rPr kumimoji="0" lang="en-US" sz="1600" b="0" i="1" u="none" strike="noStrike" kern="1200" cap="none" spc="0" normalizeH="0" baseline="0" noProof="0" dirty="0">
                <a:ln>
                  <a:noFill/>
                </a:ln>
                <a:solidFill>
                  <a:prstClr val="white"/>
                </a:solidFill>
                <a:effectLst/>
                <a:uLnTx/>
                <a:uFillTx/>
                <a:latin typeface="Aptos" panose="02110004020202020204"/>
                <a:ea typeface="+mn-ea"/>
                <a:cs typeface="+mn-cs"/>
              </a:rPr>
              <a:t>)</a:t>
            </a:r>
          </a:p>
        </p:txBody>
      </p:sp>
      <p:grpSp>
        <p:nvGrpSpPr>
          <p:cNvPr id="2" name="Gruppo 1">
            <a:extLst>
              <a:ext uri="{FF2B5EF4-FFF2-40B4-BE49-F238E27FC236}">
                <a16:creationId xmlns:a16="http://schemas.microsoft.com/office/drawing/2014/main" id="{DA75CC0B-C7BE-7DE4-C91D-02E0B22F870F}"/>
              </a:ext>
            </a:extLst>
          </p:cNvPr>
          <p:cNvGrpSpPr/>
          <p:nvPr/>
        </p:nvGrpSpPr>
        <p:grpSpPr>
          <a:xfrm>
            <a:off x="120133" y="3053903"/>
            <a:ext cx="5595172" cy="3773319"/>
            <a:chOff x="120133" y="3053903"/>
            <a:chExt cx="5595172" cy="3773319"/>
          </a:xfrm>
        </p:grpSpPr>
        <p:pic>
          <p:nvPicPr>
            <p:cNvPr id="7" name="Immagine 6">
              <a:extLst>
                <a:ext uri="{FF2B5EF4-FFF2-40B4-BE49-F238E27FC236}">
                  <a16:creationId xmlns:a16="http://schemas.microsoft.com/office/drawing/2014/main" id="{E214C279-B09B-D1DE-8C5D-0BA99AB5766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4384" t="2609" r="15009" b="10931"/>
            <a:stretch/>
          </p:blipFill>
          <p:spPr>
            <a:xfrm>
              <a:off x="3224963" y="3053903"/>
              <a:ext cx="2490342" cy="3195666"/>
            </a:xfrm>
            <a:prstGeom prst="rect">
              <a:avLst/>
            </a:prstGeom>
          </p:spPr>
        </p:pic>
        <p:sp>
          <p:nvSpPr>
            <p:cNvPr id="9" name="TextBox 73">
              <a:extLst>
                <a:ext uri="{FF2B5EF4-FFF2-40B4-BE49-F238E27FC236}">
                  <a16:creationId xmlns:a16="http://schemas.microsoft.com/office/drawing/2014/main" id="{55900D35-A892-48AA-F317-F3BD9A4C188D}"/>
                </a:ext>
              </a:extLst>
            </p:cNvPr>
            <p:cNvSpPr txBox="1"/>
            <p:nvPr/>
          </p:nvSpPr>
          <p:spPr>
            <a:xfrm>
              <a:off x="121785" y="3227556"/>
              <a:ext cx="1762174" cy="338554"/>
            </a:xfrm>
            <a:prstGeom prst="rect">
              <a:avLst/>
            </a:prstGeom>
            <a:solidFill>
              <a:schemeClr val="accent1"/>
            </a:solidFill>
          </p:spPr>
          <p:txBody>
            <a:bodyPr wrap="square" rtlCol="0">
              <a:spAutoFit/>
            </a:bodyPr>
            <a:lstStyle/>
            <a:p>
              <a:pPr algn="ctr"/>
              <a:r>
                <a:rPr lang="en-GB" sz="1600" b="1" dirty="0">
                  <a:solidFill>
                    <a:schemeClr val="bg1"/>
                  </a:solidFill>
                </a:rPr>
                <a:t>Proof of concept</a:t>
              </a:r>
            </a:p>
          </p:txBody>
        </p:sp>
        <p:pic>
          <p:nvPicPr>
            <p:cNvPr id="10" name="Immagine 9">
              <a:extLst>
                <a:ext uri="{FF2B5EF4-FFF2-40B4-BE49-F238E27FC236}">
                  <a16:creationId xmlns:a16="http://schemas.microsoft.com/office/drawing/2014/main" id="{E8E7C122-74CB-0631-EF61-A4D814043EA7}"/>
                </a:ext>
              </a:extLst>
            </p:cNvPr>
            <p:cNvPicPr>
              <a:picLocks noChangeAspect="1"/>
            </p:cNvPicPr>
            <p:nvPr/>
          </p:nvPicPr>
          <p:blipFill rotWithShape="1">
            <a:blip r:embed="rId3"/>
            <a:srcRect t="-6655" b="1"/>
            <a:stretch/>
          </p:blipFill>
          <p:spPr>
            <a:xfrm>
              <a:off x="1131001" y="3142816"/>
              <a:ext cx="1795040" cy="2304045"/>
            </a:xfrm>
            <a:prstGeom prst="rect">
              <a:avLst/>
            </a:prstGeom>
            <a:ln>
              <a:noFill/>
            </a:ln>
          </p:spPr>
        </p:pic>
        <p:sp>
          <p:nvSpPr>
            <p:cNvPr id="11" name="Title 1">
              <a:extLst>
                <a:ext uri="{FF2B5EF4-FFF2-40B4-BE49-F238E27FC236}">
                  <a16:creationId xmlns:a16="http://schemas.microsoft.com/office/drawing/2014/main" id="{3D361E59-3FF0-466B-B24D-6032378D00BF}"/>
                </a:ext>
              </a:extLst>
            </p:cNvPr>
            <p:cNvSpPr txBox="1">
              <a:spLocks/>
            </p:cNvSpPr>
            <p:nvPr/>
          </p:nvSpPr>
          <p:spPr>
            <a:xfrm>
              <a:off x="120133" y="5876192"/>
              <a:ext cx="3125688" cy="674031"/>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b="1" dirty="0">
                  <a:latin typeface="Calibri Light" panose="020F0302020204030204" pitchFamily="34" charset="0"/>
                  <a:cs typeface="Calibri Light" panose="020F0302020204030204" pitchFamily="34" charset="0"/>
                </a:rPr>
                <a:t>Secondary Electron Yield (SEY or </a:t>
              </a:r>
              <a:r>
                <a:rPr lang="en-US" sz="1400" b="1" dirty="0">
                  <a:latin typeface="Symbol" pitchFamily="2" charset="2"/>
                  <a:cs typeface="Calibri Light" panose="020F0302020204030204" pitchFamily="34" charset="0"/>
                </a:rPr>
                <a:t>d</a:t>
              </a:r>
              <a:r>
                <a:rPr lang="en-US" sz="1400" b="1" dirty="0">
                  <a:latin typeface="Calibri Light" panose="020F0302020204030204" pitchFamily="34" charset="0"/>
                  <a:cs typeface="Calibri Light" panose="020F0302020204030204" pitchFamily="34" charset="0"/>
                </a:rPr>
                <a:t>)</a:t>
              </a:r>
            </a:p>
            <a:p>
              <a:pPr algn="ctr"/>
              <a:endParaRPr lang="en-US" sz="1400" b="1" dirty="0">
                <a:latin typeface="Calibri Light" panose="020F0302020204030204" pitchFamily="34" charset="0"/>
                <a:cs typeface="Calibri Light" panose="020F0302020204030204" pitchFamily="34" charset="0"/>
              </a:endParaRPr>
            </a:p>
            <a:p>
              <a:pPr algn="ctr"/>
              <a:r>
                <a:rPr lang="en-US" sz="1400" b="1" dirty="0">
                  <a:latin typeface="Calibri Light" panose="020F0302020204030204" pitchFamily="34" charset="0"/>
                  <a:cs typeface="Calibri Light" panose="020F0302020204030204" pitchFamily="34" charset="0"/>
                </a:rPr>
                <a:t>SEY=</a:t>
              </a:r>
              <a:r>
                <a:rPr lang="en-US" sz="1400" b="1" dirty="0" err="1">
                  <a:latin typeface="Calibri Light" panose="020F0302020204030204" pitchFamily="34" charset="0"/>
                  <a:cs typeface="Calibri Light" panose="020F0302020204030204" pitchFamily="34" charset="0"/>
                </a:rPr>
                <a:t>I</a:t>
              </a:r>
              <a:r>
                <a:rPr lang="en-US" sz="1400" b="1" baseline="-25000" dirty="0" err="1">
                  <a:latin typeface="Calibri Light" panose="020F0302020204030204" pitchFamily="34" charset="0"/>
                  <a:cs typeface="Calibri Light" panose="020F0302020204030204" pitchFamily="34" charset="0"/>
                </a:rPr>
                <a:t>out</a:t>
              </a:r>
              <a:r>
                <a:rPr lang="en-US" sz="1400" b="1" dirty="0">
                  <a:latin typeface="Calibri Light" panose="020F0302020204030204" pitchFamily="34" charset="0"/>
                  <a:cs typeface="Calibri Light" panose="020F0302020204030204" pitchFamily="34" charset="0"/>
                </a:rPr>
                <a:t>/I</a:t>
              </a:r>
              <a:r>
                <a:rPr lang="en-US" sz="1400" b="1" baseline="-25000" dirty="0">
                  <a:latin typeface="Calibri Light" panose="020F0302020204030204" pitchFamily="34" charset="0"/>
                  <a:cs typeface="Calibri Light" panose="020F0302020204030204" pitchFamily="34" charset="0"/>
                </a:rPr>
                <a:t>p</a:t>
              </a:r>
            </a:p>
          </p:txBody>
        </p:sp>
        <p:sp>
          <p:nvSpPr>
            <p:cNvPr id="12" name="CasellaDiTesto 11">
              <a:extLst>
                <a:ext uri="{FF2B5EF4-FFF2-40B4-BE49-F238E27FC236}">
                  <a16:creationId xmlns:a16="http://schemas.microsoft.com/office/drawing/2014/main" id="{AE5D6496-CBB9-9228-D775-E5411F320A0D}"/>
                </a:ext>
              </a:extLst>
            </p:cNvPr>
            <p:cNvSpPr txBox="1"/>
            <p:nvPr/>
          </p:nvSpPr>
          <p:spPr>
            <a:xfrm>
              <a:off x="120133" y="6550223"/>
              <a:ext cx="3621549" cy="276999"/>
            </a:xfrm>
            <a:prstGeom prst="rect">
              <a:avLst/>
            </a:prstGeom>
            <a:noFill/>
          </p:spPr>
          <p:txBody>
            <a:bodyPr wrap="square">
              <a:spAutoFit/>
            </a:bodyPr>
            <a:lstStyle/>
            <a:p>
              <a:pPr marL="0" indent="0" algn="just">
                <a:buNone/>
              </a:pPr>
              <a:r>
                <a:rPr lang="en-GB" sz="1200" b="1" dirty="0"/>
                <a:t>L. </a:t>
              </a:r>
              <a:r>
                <a:rPr lang="en-GB" sz="1200" b="1" dirty="0" err="1"/>
                <a:t>Spallino</a:t>
              </a:r>
              <a:r>
                <a:rPr lang="en-GB" sz="1200" b="1" dirty="0"/>
                <a:t>, et al., Phys. Rev. D, 105, 042003 (2022)</a:t>
              </a:r>
              <a:endParaRPr lang="it-IT" sz="1200" b="1" dirty="0"/>
            </a:p>
          </p:txBody>
        </p:sp>
      </p:grpSp>
      <p:pic>
        <p:nvPicPr>
          <p:cNvPr id="13" name="Content Placeholder 4">
            <a:extLst>
              <a:ext uri="{FF2B5EF4-FFF2-40B4-BE49-F238E27FC236}">
                <a16:creationId xmlns:a16="http://schemas.microsoft.com/office/drawing/2014/main" id="{A39E2B80-FFF9-5352-2676-51FA3E77ED68}"/>
              </a:ext>
            </a:extLst>
          </p:cNvPr>
          <p:cNvPicPr>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rot="5400000">
            <a:off x="9519058" y="3486186"/>
            <a:ext cx="2642162" cy="2463456"/>
          </a:xfrm>
          <a:prstGeom prst="rect">
            <a:avLst/>
          </a:prstGeom>
        </p:spPr>
      </p:pic>
    </p:spTree>
    <p:extLst>
      <p:ext uri="{BB962C8B-B14F-4D97-AF65-F5344CB8AC3E}">
        <p14:creationId xmlns:p14="http://schemas.microsoft.com/office/powerpoint/2010/main" val="1460636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2" descr="EGO &amp; the Virgo Collaboration (@ego_virgo) / Twitter">
            <a:extLst>
              <a:ext uri="{FF2B5EF4-FFF2-40B4-BE49-F238E27FC236}">
                <a16:creationId xmlns:a16="http://schemas.microsoft.com/office/drawing/2014/main" id="{247B583A-3054-42C2-5482-B5FACF539CD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52855" y="900452"/>
            <a:ext cx="2190132" cy="2950384"/>
          </a:xfrm>
          <a:prstGeom prst="rect">
            <a:avLst/>
          </a:prstGeom>
          <a:noFill/>
          <a:extLst>
            <a:ext uri="{909E8E84-426E-40DD-AFC4-6F175D3DCCD1}">
              <a14:hiddenFill xmlns:a14="http://schemas.microsoft.com/office/drawing/2010/main">
                <a:solidFill>
                  <a:srgbClr val="FFFFFF"/>
                </a:solidFill>
              </a14:hiddenFill>
            </a:ext>
          </a:extLst>
        </p:spPr>
      </p:pic>
      <p:pic>
        <p:nvPicPr>
          <p:cNvPr id="35" name="Immagine 34">
            <a:extLst>
              <a:ext uri="{FF2B5EF4-FFF2-40B4-BE49-F238E27FC236}">
                <a16:creationId xmlns:a16="http://schemas.microsoft.com/office/drawing/2014/main" id="{98C6FB56-59E8-0543-0EB8-A5F1E52974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007049" y="259455"/>
            <a:ext cx="2026766" cy="1315515"/>
          </a:xfrm>
          <a:prstGeom prst="rect">
            <a:avLst/>
          </a:prstGeom>
        </p:spPr>
      </p:pic>
      <p:sp>
        <p:nvSpPr>
          <p:cNvPr id="26" name="CasellaDiTesto 25">
            <a:extLst>
              <a:ext uri="{FF2B5EF4-FFF2-40B4-BE49-F238E27FC236}">
                <a16:creationId xmlns:a16="http://schemas.microsoft.com/office/drawing/2014/main" id="{3C4D5E24-D657-D597-BA30-F4A78B60B26A}"/>
              </a:ext>
            </a:extLst>
          </p:cNvPr>
          <p:cNvSpPr txBox="1"/>
          <p:nvPr/>
        </p:nvSpPr>
        <p:spPr>
          <a:xfrm>
            <a:off x="2780071" y="158925"/>
            <a:ext cx="6941998" cy="707886"/>
          </a:xfrm>
          <a:prstGeom prst="rect">
            <a:avLst/>
          </a:prstGeom>
          <a:solidFill>
            <a:schemeClr val="accent2"/>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WP2: Material Properties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Aptos" panose="02110004020202020204"/>
                <a:ea typeface="+mn-ea"/>
                <a:cs typeface="+mn-cs"/>
              </a:rPr>
              <a:t>(Vacuum Group – Latino @ LNF in collaboration with </a:t>
            </a:r>
            <a:r>
              <a:rPr kumimoji="0" lang="en-US" sz="1600" b="0" i="1" u="none" strike="noStrike" kern="1200" cap="none" spc="0" normalizeH="0" baseline="0" noProof="0" dirty="0" err="1">
                <a:ln>
                  <a:noFill/>
                </a:ln>
                <a:solidFill>
                  <a:prstClr val="white"/>
                </a:solidFill>
                <a:effectLst/>
                <a:uLnTx/>
                <a:uFillTx/>
                <a:latin typeface="Aptos" panose="02110004020202020204"/>
                <a:ea typeface="+mn-ea"/>
                <a:cs typeface="+mn-cs"/>
              </a:rPr>
              <a:t>MaSSLab</a:t>
            </a:r>
            <a:r>
              <a:rPr kumimoji="0" lang="en-US" sz="1600" b="0" i="1" u="none" strike="noStrike" kern="1200" cap="none" spc="0" normalizeH="0" baseline="0" noProof="0" dirty="0">
                <a:ln>
                  <a:noFill/>
                </a:ln>
                <a:solidFill>
                  <a:prstClr val="white"/>
                </a:solidFill>
                <a:effectLst/>
                <a:uLnTx/>
                <a:uFillTx/>
                <a:latin typeface="Aptos" panose="02110004020202020204"/>
                <a:ea typeface="+mn-ea"/>
                <a:cs typeface="+mn-cs"/>
              </a:rPr>
              <a:t> &amp; EGO/Virgo)</a:t>
            </a:r>
            <a:endParaRPr kumimoji="0" lang="en-US" sz="2400" b="0" i="1"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2" name="Immagine 1">
            <a:extLst>
              <a:ext uri="{FF2B5EF4-FFF2-40B4-BE49-F238E27FC236}">
                <a16:creationId xmlns:a16="http://schemas.microsoft.com/office/drawing/2014/main" id="{BB34A3F8-349F-4DE6-0BF3-FED943B0410B}"/>
              </a:ext>
            </a:extLst>
          </p:cNvPr>
          <p:cNvPicPr>
            <a:picLocks noChangeAspect="1"/>
          </p:cNvPicPr>
          <p:nvPr/>
        </p:nvPicPr>
        <p:blipFill>
          <a:blip r:embed="rId4"/>
          <a:stretch>
            <a:fillRect/>
          </a:stretch>
        </p:blipFill>
        <p:spPr>
          <a:xfrm>
            <a:off x="6885054" y="4499379"/>
            <a:ext cx="5148761" cy="2220303"/>
          </a:xfrm>
          <a:prstGeom prst="rect">
            <a:avLst/>
          </a:prstGeom>
        </p:spPr>
      </p:pic>
      <p:grpSp>
        <p:nvGrpSpPr>
          <p:cNvPr id="37" name="Gruppo 36">
            <a:extLst>
              <a:ext uri="{FF2B5EF4-FFF2-40B4-BE49-F238E27FC236}">
                <a16:creationId xmlns:a16="http://schemas.microsoft.com/office/drawing/2014/main" id="{32EE4D05-76B3-4FC7-EDBE-084DAC3CFFCE}"/>
              </a:ext>
            </a:extLst>
          </p:cNvPr>
          <p:cNvGrpSpPr/>
          <p:nvPr/>
        </p:nvGrpSpPr>
        <p:grpSpPr>
          <a:xfrm>
            <a:off x="8213615" y="1945044"/>
            <a:ext cx="3676285" cy="2388978"/>
            <a:chOff x="8301146" y="4284828"/>
            <a:chExt cx="3959732" cy="2573172"/>
          </a:xfrm>
        </p:grpSpPr>
        <p:grpSp>
          <p:nvGrpSpPr>
            <p:cNvPr id="3" name="Gruppo 2">
              <a:extLst>
                <a:ext uri="{FF2B5EF4-FFF2-40B4-BE49-F238E27FC236}">
                  <a16:creationId xmlns:a16="http://schemas.microsoft.com/office/drawing/2014/main" id="{8DC26319-208C-ED7B-B785-48E404B25EDB}"/>
                </a:ext>
              </a:extLst>
            </p:cNvPr>
            <p:cNvGrpSpPr>
              <a:grpSpLocks noChangeAspect="1"/>
            </p:cNvGrpSpPr>
            <p:nvPr/>
          </p:nvGrpSpPr>
          <p:grpSpPr>
            <a:xfrm>
              <a:off x="8301146" y="4284828"/>
              <a:ext cx="3863422" cy="2414639"/>
              <a:chOff x="124635" y="2586444"/>
              <a:chExt cx="6145437" cy="3840898"/>
            </a:xfrm>
          </p:grpSpPr>
          <p:pic>
            <p:nvPicPr>
              <p:cNvPr id="4" name="Immagine 3">
                <a:extLst>
                  <a:ext uri="{FF2B5EF4-FFF2-40B4-BE49-F238E27FC236}">
                    <a16:creationId xmlns:a16="http://schemas.microsoft.com/office/drawing/2014/main" id="{2B98768C-9FBA-90D1-0296-619CB8784178}"/>
                  </a:ext>
                </a:extLst>
              </p:cNvPr>
              <p:cNvPicPr>
                <a:picLocks noChangeAspect="1"/>
              </p:cNvPicPr>
              <p:nvPr/>
            </p:nvPicPr>
            <p:blipFill>
              <a:blip r:embed="rId5"/>
              <a:stretch>
                <a:fillRect/>
              </a:stretch>
            </p:blipFill>
            <p:spPr>
              <a:xfrm>
                <a:off x="124635" y="2586444"/>
                <a:ext cx="6145437" cy="3840898"/>
              </a:xfrm>
              <a:prstGeom prst="rect">
                <a:avLst/>
              </a:prstGeom>
            </p:spPr>
          </p:pic>
          <p:cxnSp>
            <p:nvCxnSpPr>
              <p:cNvPr id="5" name="Connettore 1 4">
                <a:extLst>
                  <a:ext uri="{FF2B5EF4-FFF2-40B4-BE49-F238E27FC236}">
                    <a16:creationId xmlns:a16="http://schemas.microsoft.com/office/drawing/2014/main" id="{7F62A1B5-2F50-019C-8ACF-AE3C1E21E049}"/>
                  </a:ext>
                </a:extLst>
              </p:cNvPr>
              <p:cNvCxnSpPr>
                <a:cxnSpLocks/>
              </p:cNvCxnSpPr>
              <p:nvPr/>
            </p:nvCxnSpPr>
            <p:spPr>
              <a:xfrm>
                <a:off x="1169734" y="5212406"/>
                <a:ext cx="4169229" cy="0"/>
              </a:xfrm>
              <a:prstGeom prst="line">
                <a:avLst/>
              </a:prstGeom>
              <a:noFill/>
              <a:ln w="19050" cap="flat" cmpd="sng" algn="ctr">
                <a:solidFill>
                  <a:sysClr val="windowText" lastClr="000000"/>
                </a:solidFill>
                <a:prstDash val="sysDash"/>
                <a:miter lim="800000"/>
              </a:ln>
              <a:effectLst/>
            </p:spPr>
          </p:cxnSp>
          <p:cxnSp>
            <p:nvCxnSpPr>
              <p:cNvPr id="24" name="Connettore 1 23">
                <a:extLst>
                  <a:ext uri="{FF2B5EF4-FFF2-40B4-BE49-F238E27FC236}">
                    <a16:creationId xmlns:a16="http://schemas.microsoft.com/office/drawing/2014/main" id="{8D46374B-7E85-7152-EEC7-1371920237D5}"/>
                  </a:ext>
                </a:extLst>
              </p:cNvPr>
              <p:cNvCxnSpPr>
                <a:cxnSpLocks/>
              </p:cNvCxnSpPr>
              <p:nvPr/>
            </p:nvCxnSpPr>
            <p:spPr>
              <a:xfrm>
                <a:off x="2786289" y="2830993"/>
                <a:ext cx="0" cy="2883462"/>
              </a:xfrm>
              <a:prstGeom prst="line">
                <a:avLst/>
              </a:prstGeom>
              <a:noFill/>
              <a:ln w="19050" cap="flat" cmpd="sng" algn="ctr">
                <a:solidFill>
                  <a:sysClr val="windowText" lastClr="000000"/>
                </a:solidFill>
                <a:prstDash val="sysDash"/>
                <a:miter lim="800000"/>
              </a:ln>
              <a:effectLst/>
            </p:spPr>
          </p:cxnSp>
        </p:grpSp>
        <p:sp>
          <p:nvSpPr>
            <p:cNvPr id="27" name="TextBox 6">
              <a:extLst>
                <a:ext uri="{FF2B5EF4-FFF2-40B4-BE49-F238E27FC236}">
                  <a16:creationId xmlns:a16="http://schemas.microsoft.com/office/drawing/2014/main" id="{E29DD9DF-DA6C-B823-C383-86FB94B43563}"/>
                </a:ext>
              </a:extLst>
            </p:cNvPr>
            <p:cNvSpPr txBox="1"/>
            <p:nvPr/>
          </p:nvSpPr>
          <p:spPr>
            <a:xfrm>
              <a:off x="8409118" y="6581001"/>
              <a:ext cx="385176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dirty="0">
                  <a:ln>
                    <a:noFill/>
                  </a:ln>
                  <a:solidFill>
                    <a:prstClr val="black"/>
                  </a:solidFill>
                  <a:effectLst/>
                  <a:uLnTx/>
                  <a:uFillTx/>
                  <a:latin typeface="Aptos" panose="02110004020202020204"/>
                  <a:ea typeface="+mn-ea"/>
                  <a:cs typeface="+mn-cs"/>
                </a:rPr>
                <a:t>Saturated </a:t>
              </a:r>
              <a:r>
                <a:rPr kumimoji="0" lang="en-US" sz="1200" b="0" i="1" u="none" strike="noStrike" kern="1200" cap="none" spc="0" normalizeH="0" baseline="0" noProof="0" dirty="0" err="1">
                  <a:ln>
                    <a:noFill/>
                  </a:ln>
                  <a:solidFill>
                    <a:prstClr val="black"/>
                  </a:solidFill>
                  <a:effectLst/>
                  <a:uLnTx/>
                  <a:uFillTx/>
                  <a:latin typeface="Aptos" panose="02110004020202020204"/>
                  <a:ea typeface="+mn-ea"/>
                  <a:cs typeface="+mn-cs"/>
                </a:rPr>
                <a:t>vapour</a:t>
              </a:r>
              <a:r>
                <a:rPr kumimoji="0" lang="en-US" sz="1200" b="0" i="1" u="none" strike="noStrike" kern="1200" cap="none" spc="0" normalizeH="0" baseline="0" noProof="0" dirty="0">
                  <a:ln>
                    <a:noFill/>
                  </a:ln>
                  <a:solidFill>
                    <a:prstClr val="black"/>
                  </a:solidFill>
                  <a:effectLst/>
                  <a:uLnTx/>
                  <a:uFillTx/>
                  <a:latin typeface="Aptos" panose="02110004020202020204"/>
                  <a:ea typeface="+mn-ea"/>
                  <a:cs typeface="+mn-cs"/>
                </a:rPr>
                <a:t> pressure from Honig and Hook (1960) </a:t>
              </a:r>
            </a:p>
          </p:txBody>
        </p:sp>
      </p:grpSp>
      <p:sp>
        <p:nvSpPr>
          <p:cNvPr id="30" name="CasellaDiTesto 29">
            <a:extLst>
              <a:ext uri="{FF2B5EF4-FFF2-40B4-BE49-F238E27FC236}">
                <a16:creationId xmlns:a16="http://schemas.microsoft.com/office/drawing/2014/main" id="{61E14A8C-2E80-FD0D-21F9-05D0D819C35B}"/>
              </a:ext>
            </a:extLst>
          </p:cNvPr>
          <p:cNvSpPr txBox="1"/>
          <p:nvPr/>
        </p:nvSpPr>
        <p:spPr>
          <a:xfrm>
            <a:off x="2552919" y="1058017"/>
            <a:ext cx="7169150" cy="92333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The main factor determining the vacuum level within the towers is the amount of gas released from the components installed inside the tower's chambers.</a:t>
            </a:r>
          </a:p>
        </p:txBody>
      </p:sp>
      <p:sp>
        <p:nvSpPr>
          <p:cNvPr id="31" name="CasellaDiTesto 30">
            <a:extLst>
              <a:ext uri="{FF2B5EF4-FFF2-40B4-BE49-F238E27FC236}">
                <a16:creationId xmlns:a16="http://schemas.microsoft.com/office/drawing/2014/main" id="{5EE4AE1B-98DB-9F8D-72B3-12A12CD1484E}"/>
              </a:ext>
            </a:extLst>
          </p:cNvPr>
          <p:cNvSpPr txBox="1"/>
          <p:nvPr/>
        </p:nvSpPr>
        <p:spPr>
          <a:xfrm>
            <a:off x="2510411" y="2483842"/>
            <a:ext cx="5368355"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sym typeface="Wingdings" pitchFamily="2" charset="2"/>
              </a:rPr>
              <a:t>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The choice of materials is critical to limit the traces of low-volatile organics, potentially </a:t>
            </a:r>
            <a:r>
              <a:rPr kumimoji="0" lang="en-US" sz="1800" b="0" i="0" u="none" strike="noStrike" kern="1200" cap="none" spc="0" normalizeH="0" baseline="0" noProof="0" dirty="0" err="1">
                <a:ln>
                  <a:noFill/>
                </a:ln>
                <a:solidFill>
                  <a:prstClr val="black"/>
                </a:solidFill>
                <a:effectLst/>
                <a:uLnTx/>
                <a:uFillTx/>
                <a:latin typeface="Aptos" panose="02110004020202020204"/>
                <a:ea typeface="+mn-ea"/>
                <a:cs typeface="+mn-cs"/>
              </a:rPr>
              <a:t>cryosrobing</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onto optical surfaces and directly degrading ET performances.</a:t>
            </a:r>
          </a:p>
        </p:txBody>
      </p:sp>
      <p:sp>
        <p:nvSpPr>
          <p:cNvPr id="33" name="CasellaDiTesto 32">
            <a:extLst>
              <a:ext uri="{FF2B5EF4-FFF2-40B4-BE49-F238E27FC236}">
                <a16:creationId xmlns:a16="http://schemas.microsoft.com/office/drawing/2014/main" id="{F7A2FCA8-06F1-4867-979A-DA06C0B05ED6}"/>
              </a:ext>
            </a:extLst>
          </p:cNvPr>
          <p:cNvSpPr txBox="1"/>
          <p:nvPr/>
        </p:nvSpPr>
        <p:spPr>
          <a:xfrm>
            <a:off x="822960" y="4609364"/>
            <a:ext cx="507492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0000"/>
                </a:solidFill>
                <a:effectLst/>
                <a:uLnTx/>
                <a:uFillTx/>
                <a:latin typeface="Aptos" panose="02110004020202020204"/>
                <a:ea typeface="+mn-ea"/>
                <a:cs typeface="+mn-cs"/>
              </a:rPr>
              <a:t>Test on materials and assemblies to assess their compatibility to the vacuum </a:t>
            </a:r>
          </a:p>
        </p:txBody>
      </p:sp>
      <p:sp>
        <p:nvSpPr>
          <p:cNvPr id="34" name="CasellaDiTesto 33">
            <a:extLst>
              <a:ext uri="{FF2B5EF4-FFF2-40B4-BE49-F238E27FC236}">
                <a16:creationId xmlns:a16="http://schemas.microsoft.com/office/drawing/2014/main" id="{D5EF52AA-41B5-E9ED-9254-CD35F1572470}"/>
              </a:ext>
            </a:extLst>
          </p:cNvPr>
          <p:cNvSpPr txBox="1"/>
          <p:nvPr/>
        </p:nvSpPr>
        <p:spPr>
          <a:xfrm>
            <a:off x="415228" y="5752612"/>
            <a:ext cx="6278880" cy="646331"/>
          </a:xfrm>
          <a:prstGeom prst="rect">
            <a:avLst/>
          </a:prstGeom>
          <a:noFill/>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Outgassing Measurements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Vacuum compatible Materials List (EGO-INFN-KIT </a:t>
            </a:r>
            <a:r>
              <a:rPr kumimoji="0" lang="en-US" sz="1800" b="0" i="0" u="none" strike="noStrike" kern="1200" cap="none" spc="0" normalizeH="0" baseline="0" noProof="0" dirty="0" err="1">
                <a:ln>
                  <a:noFill/>
                </a:ln>
                <a:solidFill>
                  <a:prstClr val="black"/>
                </a:solidFill>
                <a:effectLst/>
                <a:uLnTx/>
                <a:uFillTx/>
                <a:latin typeface="Aptos" panose="02110004020202020204"/>
                <a:ea typeface="+mn-ea"/>
                <a:cs typeface="+mn-cs"/>
              </a:rPr>
              <a:t>MoA</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Tree>
    <p:extLst>
      <p:ext uri="{BB962C8B-B14F-4D97-AF65-F5344CB8AC3E}">
        <p14:creationId xmlns:p14="http://schemas.microsoft.com/office/powerpoint/2010/main" val="26233467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id="{AEAF2762-AC33-41B0-3598-3F01FF4CF011}"/>
              </a:ext>
            </a:extLst>
          </p:cNvPr>
          <p:cNvSpPr txBox="1"/>
          <p:nvPr/>
        </p:nvSpPr>
        <p:spPr>
          <a:xfrm>
            <a:off x="293950" y="974076"/>
            <a:ext cx="5802050" cy="70788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Electrostatic charges are generated by low energy electrons impinging on the test masses</a:t>
            </a:r>
          </a:p>
        </p:txBody>
      </p:sp>
      <p:sp>
        <p:nvSpPr>
          <p:cNvPr id="7" name="CasellaDiTesto 6">
            <a:extLst>
              <a:ext uri="{FF2B5EF4-FFF2-40B4-BE49-F238E27FC236}">
                <a16:creationId xmlns:a16="http://schemas.microsoft.com/office/drawing/2014/main" id="{D497EF05-BDAF-DE79-639C-D5B381F3AED8}"/>
              </a:ext>
            </a:extLst>
          </p:cNvPr>
          <p:cNvSpPr txBox="1"/>
          <p:nvPr/>
        </p:nvSpPr>
        <p:spPr>
          <a:xfrm>
            <a:off x="293950" y="2509888"/>
            <a:ext cx="3151983"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Aptos" panose="02110004020202020204"/>
                <a:ea typeface="+mn-ea"/>
                <a:cs typeface="+mn-cs"/>
              </a:rPr>
              <a:t>Careful evaluation of the distance of the ion pumps from the test mass</a:t>
            </a:r>
          </a:p>
        </p:txBody>
      </p:sp>
      <p:sp>
        <p:nvSpPr>
          <p:cNvPr id="8" name="Freccia giù 7">
            <a:extLst>
              <a:ext uri="{FF2B5EF4-FFF2-40B4-BE49-F238E27FC236}">
                <a16:creationId xmlns:a16="http://schemas.microsoft.com/office/drawing/2014/main" id="{FCA1210D-EDED-F7A5-5C61-C5BA16727357}"/>
              </a:ext>
            </a:extLst>
          </p:cNvPr>
          <p:cNvSpPr/>
          <p:nvPr/>
        </p:nvSpPr>
        <p:spPr>
          <a:xfrm>
            <a:off x="1697201" y="1794353"/>
            <a:ext cx="336431" cy="576921"/>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9" name="CasellaDiTesto 8">
            <a:extLst>
              <a:ext uri="{FF2B5EF4-FFF2-40B4-BE49-F238E27FC236}">
                <a16:creationId xmlns:a16="http://schemas.microsoft.com/office/drawing/2014/main" id="{16DC4EEF-2E01-FE1F-8E82-D6F614056055}"/>
              </a:ext>
            </a:extLst>
          </p:cNvPr>
          <p:cNvSpPr txBox="1"/>
          <p:nvPr/>
        </p:nvSpPr>
        <p:spPr>
          <a:xfrm>
            <a:off x="3664210" y="2665857"/>
            <a:ext cx="246014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uLnTx/>
                <a:uFillTx/>
                <a:latin typeface="Aptos" panose="02110004020202020204"/>
                <a:ea typeface="+mn-ea"/>
                <a:cs typeface="+mn-cs"/>
              </a:rPr>
              <a:t>Electrostatic ring on baffle</a:t>
            </a:r>
          </a:p>
        </p:txBody>
      </p:sp>
      <p:sp>
        <p:nvSpPr>
          <p:cNvPr id="20" name="Freccia giù 19">
            <a:extLst>
              <a:ext uri="{FF2B5EF4-FFF2-40B4-BE49-F238E27FC236}">
                <a16:creationId xmlns:a16="http://schemas.microsoft.com/office/drawing/2014/main" id="{8343FB88-23B6-9EEC-67C5-D63DE0BD2ADC}"/>
              </a:ext>
            </a:extLst>
          </p:cNvPr>
          <p:cNvSpPr/>
          <p:nvPr/>
        </p:nvSpPr>
        <p:spPr>
          <a:xfrm>
            <a:off x="4731837" y="1794352"/>
            <a:ext cx="336431" cy="576921"/>
          </a:xfrm>
          <a:prstGeom prst="down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1" name="Ovale 20">
            <a:extLst>
              <a:ext uri="{FF2B5EF4-FFF2-40B4-BE49-F238E27FC236}">
                <a16:creationId xmlns:a16="http://schemas.microsoft.com/office/drawing/2014/main" id="{7E15ED72-DC9B-9DBC-4418-9D97FD1F0B23}"/>
              </a:ext>
            </a:extLst>
          </p:cNvPr>
          <p:cNvSpPr/>
          <p:nvPr/>
        </p:nvSpPr>
        <p:spPr>
          <a:xfrm>
            <a:off x="3664210" y="2509888"/>
            <a:ext cx="2475091" cy="1048764"/>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22" name="Immagine 21" descr="Immagine che contiene testo, schermata, software&#10;&#10;Descrizione generata automaticamente">
            <a:extLst>
              <a:ext uri="{FF2B5EF4-FFF2-40B4-BE49-F238E27FC236}">
                <a16:creationId xmlns:a16="http://schemas.microsoft.com/office/drawing/2014/main" id="{39A4A75B-DDF9-DA8F-C158-43F8846B410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495258" y="1605497"/>
            <a:ext cx="5000285" cy="3877748"/>
          </a:xfrm>
          <a:prstGeom prst="rect">
            <a:avLst/>
          </a:prstGeom>
        </p:spPr>
      </p:pic>
      <p:sp>
        <p:nvSpPr>
          <p:cNvPr id="23" name="CasellaDiTesto 22">
            <a:extLst>
              <a:ext uri="{FF2B5EF4-FFF2-40B4-BE49-F238E27FC236}">
                <a16:creationId xmlns:a16="http://schemas.microsoft.com/office/drawing/2014/main" id="{A7CED587-25D0-1A04-A124-35FDFA5F5AEB}"/>
              </a:ext>
            </a:extLst>
          </p:cNvPr>
          <p:cNvSpPr txBox="1"/>
          <p:nvPr/>
        </p:nvSpPr>
        <p:spPr>
          <a:xfrm>
            <a:off x="8119327" y="974076"/>
            <a:ext cx="337621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0000"/>
                </a:solidFill>
                <a:effectLst/>
                <a:uLnTx/>
                <a:uFillTx/>
                <a:latin typeface="Aptos" panose="02110004020202020204"/>
                <a:ea typeface="+mn-ea"/>
                <a:cs typeface="+mn-cs"/>
              </a:rPr>
              <a:t>Simulation by A. </a:t>
            </a:r>
            <a:r>
              <a:rPr kumimoji="0" lang="en-US" sz="1800" b="1" i="0" u="none" strike="noStrike" kern="1200" cap="none" spc="0" normalizeH="0" baseline="0" noProof="0" dirty="0" err="1">
                <a:ln>
                  <a:noFill/>
                </a:ln>
                <a:solidFill>
                  <a:srgbClr val="FF0000"/>
                </a:solidFill>
                <a:effectLst/>
                <a:uLnTx/>
                <a:uFillTx/>
                <a:latin typeface="Aptos" panose="02110004020202020204"/>
                <a:ea typeface="+mn-ea"/>
                <a:cs typeface="+mn-cs"/>
              </a:rPr>
              <a:t>Pasqualetti</a:t>
            </a:r>
            <a:r>
              <a:rPr kumimoji="0" lang="en-US" sz="1800" b="1" i="0" u="none" strike="noStrike" kern="1200" cap="none" spc="0" normalizeH="0" baseline="0" noProof="0" dirty="0">
                <a:ln>
                  <a:noFill/>
                </a:ln>
                <a:solidFill>
                  <a:srgbClr val="FF0000"/>
                </a:solidFill>
                <a:effectLst/>
                <a:uLnTx/>
                <a:uFillTx/>
                <a:latin typeface="Aptos" panose="02110004020202020204"/>
                <a:ea typeface="+mn-ea"/>
                <a:cs typeface="+mn-cs"/>
              </a:rPr>
              <a:t> et al., 2021 (not published data)</a:t>
            </a:r>
          </a:p>
        </p:txBody>
      </p:sp>
      <p:cxnSp>
        <p:nvCxnSpPr>
          <p:cNvPr id="24" name="Connettore 2 23">
            <a:extLst>
              <a:ext uri="{FF2B5EF4-FFF2-40B4-BE49-F238E27FC236}">
                <a16:creationId xmlns:a16="http://schemas.microsoft.com/office/drawing/2014/main" id="{0166A637-9534-DD37-C56D-D6598CF4CB35}"/>
              </a:ext>
            </a:extLst>
          </p:cNvPr>
          <p:cNvCxnSpPr>
            <a:cxnSpLocks/>
          </p:cNvCxnSpPr>
          <p:nvPr/>
        </p:nvCxnSpPr>
        <p:spPr>
          <a:xfrm flipV="1">
            <a:off x="6139301" y="2921876"/>
            <a:ext cx="3467154" cy="167554"/>
          </a:xfrm>
          <a:prstGeom prst="straightConnector1">
            <a:avLst/>
          </a:prstGeom>
          <a:ln w="34925">
            <a:solidFill>
              <a:srgbClr val="FF0000"/>
            </a:solidFill>
            <a:tailEnd type="triangle"/>
          </a:ln>
        </p:spPr>
        <p:style>
          <a:lnRef idx="3">
            <a:schemeClr val="accent1"/>
          </a:lnRef>
          <a:fillRef idx="0">
            <a:schemeClr val="accent1"/>
          </a:fillRef>
          <a:effectRef idx="2">
            <a:schemeClr val="accent1"/>
          </a:effectRef>
          <a:fontRef idx="minor">
            <a:schemeClr val="tx1"/>
          </a:fontRef>
        </p:style>
      </p:cxnSp>
      <p:sp>
        <p:nvSpPr>
          <p:cNvPr id="26" name="CasellaDiTesto 25">
            <a:extLst>
              <a:ext uri="{FF2B5EF4-FFF2-40B4-BE49-F238E27FC236}">
                <a16:creationId xmlns:a16="http://schemas.microsoft.com/office/drawing/2014/main" id="{1F8C9BD6-2441-DE04-E209-37AE96BFB49E}"/>
              </a:ext>
            </a:extLst>
          </p:cNvPr>
          <p:cNvSpPr txBox="1"/>
          <p:nvPr/>
        </p:nvSpPr>
        <p:spPr>
          <a:xfrm>
            <a:off x="293950" y="4259064"/>
            <a:ext cx="5802050" cy="255454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R&amp;D activity LNF-EGO/Virgo-IFAE to test the possibility of integrating an electrostatic ring on selected baffles to mitigate the charges’ flow from the beampipes to the mirrors’ chamber.</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0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defTabSz="457200" rtl="0" eaLnBrk="1" fontAlgn="auto" latinLnBrk="0" hangingPunct="1">
              <a:lnSpc>
                <a:spcPct val="100000"/>
              </a:lnSpc>
              <a:spcBef>
                <a:spcPts val="0"/>
              </a:spcBef>
              <a:spcAft>
                <a:spcPts val="0"/>
              </a:spcAft>
              <a:buClrTx/>
              <a:buSzTx/>
              <a:buFont typeface="Wingdings" pitchFamily="2" charset="2"/>
              <a:buChar char="à"/>
              <a:tabLst/>
              <a:defRPr/>
            </a:pPr>
            <a:r>
              <a:rPr kumimoji="0" lang="en-US" sz="20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itchFamily="2" charset="2"/>
              </a:rPr>
              <a:t>numerical simulation</a:t>
            </a:r>
          </a:p>
          <a:p>
            <a:pPr marL="342900" marR="0" lvl="0" indent="-342900" algn="just" defTabSz="457200" rtl="0" eaLnBrk="1" fontAlgn="auto" latinLnBrk="0" hangingPunct="1">
              <a:lnSpc>
                <a:spcPct val="100000"/>
              </a:lnSpc>
              <a:spcBef>
                <a:spcPts val="0"/>
              </a:spcBef>
              <a:spcAft>
                <a:spcPts val="0"/>
              </a:spcAft>
              <a:buClrTx/>
              <a:buSzTx/>
              <a:buFont typeface="Wingdings" pitchFamily="2" charset="2"/>
              <a:buChar char="à"/>
              <a:tabLst/>
              <a:defRPr/>
            </a:pPr>
            <a:r>
              <a:rPr kumimoji="0" lang="en-US" sz="20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itchFamily="2" charset="2"/>
              </a:rPr>
              <a:t>electrostatic measurements</a:t>
            </a:r>
            <a:endParaRPr kumimoji="0" lang="en-US" sz="20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sym typeface="Wingdings" pitchFamily="2" charset="2"/>
              </a:rPr>
              <a:t> </a:t>
            </a:r>
            <a:r>
              <a:rPr kumimoji="0" lang="en-US" sz="2000" b="1"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mock-up system design/realization for validation</a:t>
            </a:r>
          </a:p>
        </p:txBody>
      </p:sp>
      <p:sp>
        <p:nvSpPr>
          <p:cNvPr id="3" name="CasellaDiTesto 2">
            <a:extLst>
              <a:ext uri="{FF2B5EF4-FFF2-40B4-BE49-F238E27FC236}">
                <a16:creationId xmlns:a16="http://schemas.microsoft.com/office/drawing/2014/main" id="{80295A26-8C68-75B6-F64A-7FA460BCA014}"/>
              </a:ext>
            </a:extLst>
          </p:cNvPr>
          <p:cNvSpPr txBox="1"/>
          <p:nvPr/>
        </p:nvSpPr>
        <p:spPr>
          <a:xfrm>
            <a:off x="2002715" y="44391"/>
            <a:ext cx="7812906" cy="707886"/>
          </a:xfrm>
          <a:prstGeom prst="rect">
            <a:avLst/>
          </a:prstGeom>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WP3: Passive mitigation method for electrostatic charging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600" b="0" i="1" u="none" strike="noStrike" kern="1200" cap="none" spc="0" normalizeH="0" baseline="0" noProof="0" dirty="0" err="1">
                <a:ln>
                  <a:noFill/>
                </a:ln>
                <a:solidFill>
                  <a:prstClr val="white"/>
                </a:solidFill>
                <a:effectLst/>
                <a:uLnTx/>
                <a:uFillTx/>
                <a:latin typeface="Aptos" panose="02110004020202020204"/>
                <a:ea typeface="+mn-ea"/>
                <a:cs typeface="+mn-cs"/>
              </a:rPr>
              <a:t>MaSSLab</a:t>
            </a:r>
            <a:r>
              <a:rPr kumimoji="0" lang="en-US" sz="1600" b="0" i="1" u="none" strike="noStrike" kern="1200" cap="none" spc="0" normalizeH="0" baseline="0" noProof="0" dirty="0">
                <a:ln>
                  <a:noFill/>
                </a:ln>
                <a:solidFill>
                  <a:prstClr val="white"/>
                </a:solidFill>
                <a:effectLst/>
                <a:uLnTx/>
                <a:uFillTx/>
                <a:latin typeface="Aptos" panose="02110004020202020204"/>
                <a:ea typeface="+mn-ea"/>
                <a:cs typeface="+mn-cs"/>
              </a:rPr>
              <a:t> in collaboration with Vacuum Group @ LNF &amp; EGO/Virgo &amp; IFAE)</a:t>
            </a:r>
            <a:endParaRPr kumimoji="0" lang="en-US" sz="2400" b="0" i="1"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4" name="Immagine 3" descr="Immagine che contiene macchina, interno, Ricambio auto, ingegneria&#10;&#10;Descrizione generata automaticamente">
            <a:extLst>
              <a:ext uri="{FF2B5EF4-FFF2-40B4-BE49-F238E27FC236}">
                <a16:creationId xmlns:a16="http://schemas.microsoft.com/office/drawing/2014/main" id="{668DF741-3DED-1801-F91A-1B8C42615B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3" b="-4"/>
          <a:stretch/>
        </p:blipFill>
        <p:spPr>
          <a:xfrm rot="5400000">
            <a:off x="9996620" y="4648366"/>
            <a:ext cx="2554359" cy="1669758"/>
          </a:xfrm>
          <a:prstGeom prst="rect">
            <a:avLst/>
          </a:prstGeom>
        </p:spPr>
      </p:pic>
    </p:spTree>
    <p:extLst>
      <p:ext uri="{BB962C8B-B14F-4D97-AF65-F5344CB8AC3E}">
        <p14:creationId xmlns:p14="http://schemas.microsoft.com/office/powerpoint/2010/main" val="1314366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4899D1-1791-26F2-8663-579B7B2F069B}"/>
            </a:ext>
          </a:extLst>
        </p:cNvPr>
        <p:cNvGrpSpPr/>
        <p:nvPr/>
      </p:nvGrpSpPr>
      <p:grpSpPr>
        <a:xfrm>
          <a:off x="0" y="0"/>
          <a:ext cx="0" cy="0"/>
          <a:chOff x="0" y="0"/>
          <a:chExt cx="0" cy="0"/>
        </a:xfrm>
      </p:grpSpPr>
      <p:sp>
        <p:nvSpPr>
          <p:cNvPr id="2" name="CasellaDiTesto 3">
            <a:extLst>
              <a:ext uri="{FF2B5EF4-FFF2-40B4-BE49-F238E27FC236}">
                <a16:creationId xmlns:a16="http://schemas.microsoft.com/office/drawing/2014/main" id="{F95B5B74-8500-0FEB-2630-4B822A6FB1B5}"/>
              </a:ext>
            </a:extLst>
          </p:cNvPr>
          <p:cNvSpPr txBox="1"/>
          <p:nvPr/>
        </p:nvSpPr>
        <p:spPr>
          <a:xfrm>
            <a:off x="1970272" y="108232"/>
            <a:ext cx="8993616" cy="461665"/>
          </a:xfrm>
          <a:prstGeom prst="rect">
            <a:avLst/>
          </a:prstGeom>
          <a:solidFill>
            <a:schemeClr val="accent5">
              <a:lumMod val="75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2400" dirty="0"/>
              <a:t>WP4: ETO Engineering </a:t>
            </a:r>
            <a:r>
              <a:rPr lang="en-US" sz="1600" i="1" dirty="0"/>
              <a:t> – T. Napolitano</a:t>
            </a:r>
          </a:p>
        </p:txBody>
      </p:sp>
      <p:pic>
        <p:nvPicPr>
          <p:cNvPr id="10" name="Picture 9" descr="A diagram of a company organization&#10;&#10;AI-generated content may be incorrect.">
            <a:extLst>
              <a:ext uri="{FF2B5EF4-FFF2-40B4-BE49-F238E27FC236}">
                <a16:creationId xmlns:a16="http://schemas.microsoft.com/office/drawing/2014/main" id="{1728FE2C-68B7-2FD5-4DDD-B451AAEDCC19}"/>
              </a:ext>
            </a:extLst>
          </p:cNvPr>
          <p:cNvPicPr>
            <a:picLocks noChangeAspect="1"/>
          </p:cNvPicPr>
          <p:nvPr/>
        </p:nvPicPr>
        <p:blipFill>
          <a:blip r:embed="rId2"/>
          <a:stretch>
            <a:fillRect/>
          </a:stretch>
        </p:blipFill>
        <p:spPr>
          <a:xfrm>
            <a:off x="1815152" y="569897"/>
            <a:ext cx="8707272" cy="5019329"/>
          </a:xfrm>
          <a:prstGeom prst="rect">
            <a:avLst/>
          </a:prstGeom>
        </p:spPr>
      </p:pic>
      <p:sp>
        <p:nvSpPr>
          <p:cNvPr id="11" name="TextBox 10">
            <a:extLst>
              <a:ext uri="{FF2B5EF4-FFF2-40B4-BE49-F238E27FC236}">
                <a16:creationId xmlns:a16="http://schemas.microsoft.com/office/drawing/2014/main" id="{DD939663-C877-6288-71C3-FE46D302925B}"/>
              </a:ext>
            </a:extLst>
          </p:cNvPr>
          <p:cNvSpPr txBox="1"/>
          <p:nvPr/>
        </p:nvSpPr>
        <p:spPr>
          <a:xfrm>
            <a:off x="286603" y="5866225"/>
            <a:ext cx="10291407" cy="923330"/>
          </a:xfrm>
          <a:prstGeom prst="rect">
            <a:avLst/>
          </a:prstGeom>
          <a:noFill/>
        </p:spPr>
        <p:txBody>
          <a:bodyPr wrap="none" rtlCol="0">
            <a:spAutoFit/>
          </a:bodyPr>
          <a:lstStyle/>
          <a:p>
            <a:r>
              <a:rPr lang="en-US" dirty="0"/>
              <a:t>ETO, among others, has the mandate to produce an educated estimate on the Site independent costs. </a:t>
            </a:r>
          </a:p>
          <a:p>
            <a:r>
              <a:rPr lang="en-US" dirty="0"/>
              <a:t>They already produced a new and optimized optical design.</a:t>
            </a:r>
          </a:p>
          <a:p>
            <a:r>
              <a:rPr lang="en-US" dirty="0"/>
              <a:t>Their work implies meetings and represent the INFN contribution to ET Organization.</a:t>
            </a:r>
          </a:p>
        </p:txBody>
      </p:sp>
    </p:spTree>
    <p:extLst>
      <p:ext uri="{BB962C8B-B14F-4D97-AF65-F5344CB8AC3E}">
        <p14:creationId xmlns:p14="http://schemas.microsoft.com/office/powerpoint/2010/main" val="6835917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704B18-5A0F-FB13-C4A6-D696E9244E08}"/>
            </a:ext>
          </a:extLst>
        </p:cNvPr>
        <p:cNvGrpSpPr/>
        <p:nvPr/>
      </p:nvGrpSpPr>
      <p:grpSpPr>
        <a:xfrm>
          <a:off x="0" y="0"/>
          <a:ext cx="0" cy="0"/>
          <a:chOff x="0" y="0"/>
          <a:chExt cx="0" cy="0"/>
        </a:xfrm>
      </p:grpSpPr>
      <p:sp>
        <p:nvSpPr>
          <p:cNvPr id="3" name="CasellaDiTesto 2">
            <a:extLst>
              <a:ext uri="{FF2B5EF4-FFF2-40B4-BE49-F238E27FC236}">
                <a16:creationId xmlns:a16="http://schemas.microsoft.com/office/drawing/2014/main" id="{785E748E-0CA1-44BD-C762-CF959111B1C9}"/>
              </a:ext>
            </a:extLst>
          </p:cNvPr>
          <p:cNvSpPr txBox="1"/>
          <p:nvPr/>
        </p:nvSpPr>
        <p:spPr>
          <a:xfrm>
            <a:off x="2002715" y="44391"/>
            <a:ext cx="7812906" cy="461665"/>
          </a:xfrm>
          <a:prstGeom prst="rect">
            <a:avLst/>
          </a:prstGeom>
          <a:solidFill>
            <a:schemeClr val="bg2">
              <a:lumMod val="5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WP5: Cold </a:t>
            </a:r>
            <a:r>
              <a:rPr kumimoji="0" lang="en-US" sz="2400" b="0" i="0" u="none" strike="noStrike" kern="1200" cap="none" spc="0" normalizeH="0" baseline="0" noProof="0" dirty="0" err="1">
                <a:ln>
                  <a:noFill/>
                </a:ln>
                <a:solidFill>
                  <a:prstClr val="white"/>
                </a:solidFill>
                <a:effectLst/>
                <a:uLnTx/>
                <a:uFillTx/>
                <a:latin typeface="Aptos" panose="02110004020202020204"/>
                <a:ea typeface="+mn-ea"/>
                <a:cs typeface="+mn-cs"/>
              </a:rPr>
              <a:t>Electorn</a:t>
            </a:r>
            <a:r>
              <a:rPr kumimoji="0" lang="en-US" sz="2400" b="0" i="0" u="none" strike="noStrike" kern="1200" cap="none" spc="0" normalizeH="0" baseline="0" noProof="0" dirty="0">
                <a:ln>
                  <a:noFill/>
                </a:ln>
                <a:solidFill>
                  <a:prstClr val="white"/>
                </a:solidFill>
                <a:effectLst/>
                <a:uLnTx/>
                <a:uFillTx/>
                <a:latin typeface="Aptos" panose="02110004020202020204"/>
                <a:ea typeface="+mn-ea"/>
                <a:cs typeface="+mn-cs"/>
              </a:rPr>
              <a:t> Gun </a:t>
            </a:r>
            <a:r>
              <a:rPr kumimoji="0" lang="en-US" sz="1600" b="0" i="1" u="none" strike="noStrike" kern="1200" cap="none" spc="0" normalizeH="0" baseline="0" noProof="0" dirty="0">
                <a:ln>
                  <a:noFill/>
                </a:ln>
                <a:solidFill>
                  <a:prstClr val="white"/>
                </a:solidFill>
                <a:effectLst/>
                <a:uLnTx/>
                <a:uFillTx/>
                <a:latin typeface="Aptos" panose="02110004020202020204"/>
                <a:ea typeface="+mn-ea"/>
                <a:cs typeface="+mn-cs"/>
              </a:rPr>
              <a:t>(</a:t>
            </a:r>
            <a:r>
              <a:rPr kumimoji="0" lang="en-US" sz="1600" b="0" i="1" u="none" strike="noStrike" kern="1200" cap="none" spc="0" normalizeH="0" baseline="0" noProof="0" dirty="0" err="1">
                <a:ln>
                  <a:noFill/>
                </a:ln>
                <a:solidFill>
                  <a:prstClr val="white"/>
                </a:solidFill>
                <a:effectLst/>
                <a:uLnTx/>
                <a:uFillTx/>
                <a:latin typeface="Aptos" panose="02110004020202020204"/>
                <a:ea typeface="+mn-ea"/>
                <a:cs typeface="+mn-cs"/>
              </a:rPr>
              <a:t>MaSSLab</a:t>
            </a:r>
            <a:r>
              <a:rPr kumimoji="0" lang="en-US" sz="1600" b="0" i="1" u="none" strike="noStrike" kern="1200" cap="none" spc="0" normalizeH="0" baseline="0" noProof="0" dirty="0">
                <a:ln>
                  <a:noFill/>
                </a:ln>
                <a:solidFill>
                  <a:prstClr val="white"/>
                </a:solidFill>
                <a:effectLst/>
                <a:uLnTx/>
                <a:uFillTx/>
                <a:latin typeface="Aptos" panose="02110004020202020204"/>
                <a:ea typeface="+mn-ea"/>
                <a:cs typeface="+mn-cs"/>
              </a:rPr>
              <a:t>)</a:t>
            </a:r>
            <a:endParaRPr kumimoji="0" lang="en-US" sz="2400" b="0" i="1" u="none" strike="noStrike" kern="1200" cap="none" spc="0" normalizeH="0" baseline="0" noProof="0" dirty="0">
              <a:ln>
                <a:noFill/>
              </a:ln>
              <a:solidFill>
                <a:prstClr val="white"/>
              </a:solidFill>
              <a:effectLst/>
              <a:uLnTx/>
              <a:uFillTx/>
              <a:latin typeface="Aptos" panose="02110004020202020204"/>
              <a:ea typeface="+mn-ea"/>
              <a:cs typeface="+mn-cs"/>
            </a:endParaRPr>
          </a:p>
        </p:txBody>
      </p:sp>
      <mc:AlternateContent xmlns:mc="http://schemas.openxmlformats.org/markup-compatibility/2006" xmlns:a14="http://schemas.microsoft.com/office/drawing/2010/main">
        <mc:Choice Requires="a14">
          <p:sp>
            <p:nvSpPr>
              <p:cNvPr id="2" name="CasellaDiTesto 1">
                <a:extLst>
                  <a:ext uri="{FF2B5EF4-FFF2-40B4-BE49-F238E27FC236}">
                    <a16:creationId xmlns:a16="http://schemas.microsoft.com/office/drawing/2014/main" id="{4CAA69C6-0C5C-B10B-1D24-854A1AA3160A}"/>
                  </a:ext>
                </a:extLst>
              </p:cNvPr>
              <p:cNvSpPr txBox="1"/>
              <p:nvPr/>
            </p:nvSpPr>
            <p:spPr>
              <a:xfrm>
                <a:off x="188718" y="3556111"/>
                <a:ext cx="1569212" cy="28732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panose="02040503050406030204" pitchFamily="18" charset="0"/>
                        </a:rPr>
                        <m:t>𝑱</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𝑨</m:t>
                      </m:r>
                      <m:sSup>
                        <m:sSupPr>
                          <m:ctrlPr>
                            <a:rPr lang="en-US" b="1" i="1" smtClean="0">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𝑻</m:t>
                          </m:r>
                        </m:e>
                        <m:sup>
                          <m:r>
                            <a:rPr lang="en-US" b="1" i="1" smtClean="0">
                              <a:solidFill>
                                <a:srgbClr val="FF0000"/>
                              </a:solidFill>
                              <a:latin typeface="Cambria Math" panose="02040503050406030204" pitchFamily="18" charset="0"/>
                            </a:rPr>
                            <m:t>𝟐</m:t>
                          </m:r>
                        </m:sup>
                      </m:sSup>
                      <m:sSup>
                        <m:sSupPr>
                          <m:ctrlPr>
                            <a:rPr lang="en-US" b="1" i="1">
                              <a:solidFill>
                                <a:srgbClr val="FF0000"/>
                              </a:solidFill>
                              <a:latin typeface="Cambria Math" panose="02040503050406030204" pitchFamily="18" charset="0"/>
                            </a:rPr>
                          </m:ctrlPr>
                        </m:sSupPr>
                        <m:e>
                          <m:r>
                            <a:rPr lang="en-US" b="1" i="1" smtClean="0">
                              <a:solidFill>
                                <a:srgbClr val="FF0000"/>
                              </a:solidFill>
                              <a:latin typeface="Cambria Math" panose="02040503050406030204" pitchFamily="18" charset="0"/>
                            </a:rPr>
                            <m:t>𝒆</m:t>
                          </m:r>
                        </m:e>
                        <m:sup>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𝜱</m:t>
                          </m:r>
                          <m:r>
                            <a:rPr lang="en-US" b="1" i="1" smtClean="0">
                              <a:solidFill>
                                <a:srgbClr val="FF0000"/>
                              </a:solidFill>
                              <a:latin typeface="Cambria Math" panose="02040503050406030204" pitchFamily="18" charset="0"/>
                            </a:rPr>
                            <m:t>/</m:t>
                          </m:r>
                          <m:r>
                            <a:rPr lang="en-US" b="1" i="1" smtClean="0">
                              <a:solidFill>
                                <a:srgbClr val="FF0000"/>
                              </a:solidFill>
                              <a:latin typeface="Cambria Math" panose="02040503050406030204" pitchFamily="18" charset="0"/>
                            </a:rPr>
                            <m:t>𝑲𝑻</m:t>
                          </m:r>
                        </m:sup>
                      </m:sSup>
                    </m:oMath>
                  </m:oMathPara>
                </a14:m>
                <a:endParaRPr lang="en-US" b="1" dirty="0">
                  <a:solidFill>
                    <a:srgbClr val="FF0000"/>
                  </a:solidFill>
                </a:endParaRPr>
              </a:p>
            </p:txBody>
          </p:sp>
        </mc:Choice>
        <mc:Fallback xmlns="">
          <p:sp>
            <p:nvSpPr>
              <p:cNvPr id="2" name="CasellaDiTesto 1">
                <a:extLst>
                  <a:ext uri="{FF2B5EF4-FFF2-40B4-BE49-F238E27FC236}">
                    <a16:creationId xmlns:a16="http://schemas.microsoft.com/office/drawing/2014/main" id="{4CAA69C6-0C5C-B10B-1D24-854A1AA3160A}"/>
                  </a:ext>
                </a:extLst>
              </p:cNvPr>
              <p:cNvSpPr txBox="1">
                <a:spLocks noRot="1" noChangeAspect="1" noMove="1" noResize="1" noEditPoints="1" noAdjustHandles="1" noChangeArrowheads="1" noChangeShapeType="1" noTextEdit="1"/>
              </p:cNvSpPr>
              <p:nvPr/>
            </p:nvSpPr>
            <p:spPr>
              <a:xfrm>
                <a:off x="188718" y="3556111"/>
                <a:ext cx="1569212" cy="287323"/>
              </a:xfrm>
              <a:prstGeom prst="rect">
                <a:avLst/>
              </a:prstGeom>
              <a:blipFill>
                <a:blip r:embed="rId2"/>
                <a:stretch>
                  <a:fillRect l="-4000" t="-4167" r="-1600" b="-25000"/>
                </a:stretch>
              </a:blipFill>
            </p:spPr>
            <p:txBody>
              <a:bodyPr/>
              <a:lstStyle/>
              <a:p>
                <a:r>
                  <a:rPr lang="en-US">
                    <a:noFill/>
                  </a:rPr>
                  <a:t> </a:t>
                </a:r>
              </a:p>
            </p:txBody>
          </p:sp>
        </mc:Fallback>
      </mc:AlternateContent>
      <p:grpSp>
        <p:nvGrpSpPr>
          <p:cNvPr id="5" name="Gruppo 4">
            <a:extLst>
              <a:ext uri="{FF2B5EF4-FFF2-40B4-BE49-F238E27FC236}">
                <a16:creationId xmlns:a16="http://schemas.microsoft.com/office/drawing/2014/main" id="{40600B2C-F66F-5D0F-940C-2498893E2010}"/>
              </a:ext>
            </a:extLst>
          </p:cNvPr>
          <p:cNvGrpSpPr/>
          <p:nvPr/>
        </p:nvGrpSpPr>
        <p:grpSpPr>
          <a:xfrm>
            <a:off x="129513" y="1989709"/>
            <a:ext cx="4998653" cy="1579524"/>
            <a:chOff x="672589" y="1524382"/>
            <a:chExt cx="10087561" cy="3039276"/>
          </a:xfrm>
        </p:grpSpPr>
        <p:pic>
          <p:nvPicPr>
            <p:cNvPr id="10" name="Immagine 9">
              <a:extLst>
                <a:ext uri="{FF2B5EF4-FFF2-40B4-BE49-F238E27FC236}">
                  <a16:creationId xmlns:a16="http://schemas.microsoft.com/office/drawing/2014/main" id="{F833B30E-1CB4-F8D4-C588-9B9CDA0A7C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92068" y="1524382"/>
              <a:ext cx="7772400" cy="3039276"/>
            </a:xfrm>
            <a:prstGeom prst="rect">
              <a:avLst/>
            </a:prstGeom>
          </p:spPr>
        </p:pic>
        <p:sp>
          <p:nvSpPr>
            <p:cNvPr id="11" name="CasellaDiTesto 10">
              <a:extLst>
                <a:ext uri="{FF2B5EF4-FFF2-40B4-BE49-F238E27FC236}">
                  <a16:creationId xmlns:a16="http://schemas.microsoft.com/office/drawing/2014/main" id="{3B6F6236-F3E3-A05B-D937-98B8F6F96068}"/>
                </a:ext>
              </a:extLst>
            </p:cNvPr>
            <p:cNvSpPr txBox="1"/>
            <p:nvPr/>
          </p:nvSpPr>
          <p:spPr>
            <a:xfrm>
              <a:off x="672589" y="3746676"/>
              <a:ext cx="4269714" cy="651436"/>
            </a:xfrm>
            <a:prstGeom prst="rect">
              <a:avLst/>
            </a:prstGeom>
            <a:noFill/>
          </p:spPr>
          <p:txBody>
            <a:bodyPr wrap="square" rtlCol="0">
              <a:spAutoFit/>
            </a:bodyPr>
            <a:lstStyle/>
            <a:p>
              <a:r>
                <a:rPr lang="en-US" sz="1600" b="1" dirty="0">
                  <a:solidFill>
                    <a:srgbClr val="FF0000"/>
                  </a:solidFill>
                </a:rPr>
                <a:t>Hot Cathode</a:t>
              </a:r>
            </a:p>
          </p:txBody>
        </p:sp>
        <p:cxnSp>
          <p:nvCxnSpPr>
            <p:cNvPr id="12" name="Connettore 2 11">
              <a:extLst>
                <a:ext uri="{FF2B5EF4-FFF2-40B4-BE49-F238E27FC236}">
                  <a16:creationId xmlns:a16="http://schemas.microsoft.com/office/drawing/2014/main" id="{A1F9D27F-EB50-EB7E-5638-D59D95F31ECB}"/>
                </a:ext>
              </a:extLst>
            </p:cNvPr>
            <p:cNvCxnSpPr>
              <a:cxnSpLocks/>
              <a:stCxn id="11" idx="0"/>
            </p:cNvCxnSpPr>
            <p:nvPr/>
          </p:nvCxnSpPr>
          <p:spPr>
            <a:xfrm flipV="1">
              <a:off x="2807446" y="3167796"/>
              <a:ext cx="2290415" cy="578879"/>
            </a:xfrm>
            <a:prstGeom prst="straightConnector1">
              <a:avLst/>
            </a:prstGeom>
            <a:ln w="38100">
              <a:solidFill>
                <a:srgbClr val="FF0000"/>
              </a:solidFill>
              <a:tailEnd type="triangle"/>
            </a:ln>
          </p:spPr>
          <p:style>
            <a:lnRef idx="3">
              <a:schemeClr val="accent1"/>
            </a:lnRef>
            <a:fillRef idx="0">
              <a:schemeClr val="accent1"/>
            </a:fillRef>
            <a:effectRef idx="2">
              <a:schemeClr val="accent1"/>
            </a:effectRef>
            <a:fontRef idx="minor">
              <a:schemeClr val="tx1"/>
            </a:fontRef>
          </p:style>
        </p:cxnSp>
        <p:cxnSp>
          <p:nvCxnSpPr>
            <p:cNvPr id="13" name="Connettore 2 12">
              <a:extLst>
                <a:ext uri="{FF2B5EF4-FFF2-40B4-BE49-F238E27FC236}">
                  <a16:creationId xmlns:a16="http://schemas.microsoft.com/office/drawing/2014/main" id="{A8AB207E-B97B-4415-3302-90814930B469}"/>
                </a:ext>
              </a:extLst>
            </p:cNvPr>
            <p:cNvCxnSpPr/>
            <p:nvPr/>
          </p:nvCxnSpPr>
          <p:spPr>
            <a:xfrm>
              <a:off x="8035505" y="2944692"/>
              <a:ext cx="182880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CasellaDiTesto 13">
              <a:extLst>
                <a:ext uri="{FF2B5EF4-FFF2-40B4-BE49-F238E27FC236}">
                  <a16:creationId xmlns:a16="http://schemas.microsoft.com/office/drawing/2014/main" id="{25119D8F-623A-8E65-B9D2-29394C9A160D}"/>
                </a:ext>
              </a:extLst>
            </p:cNvPr>
            <p:cNvSpPr txBox="1"/>
            <p:nvPr/>
          </p:nvSpPr>
          <p:spPr>
            <a:xfrm>
              <a:off x="8035504" y="2169749"/>
              <a:ext cx="2724646" cy="769881"/>
            </a:xfrm>
            <a:prstGeom prst="rect">
              <a:avLst/>
            </a:prstGeom>
            <a:noFill/>
          </p:spPr>
          <p:txBody>
            <a:bodyPr wrap="square" rtlCol="0">
              <a:spAutoFit/>
            </a:bodyPr>
            <a:lstStyle/>
            <a:p>
              <a:r>
                <a:rPr lang="en-US" sz="2000" b="1" dirty="0"/>
                <a:t>Electrons</a:t>
              </a:r>
            </a:p>
          </p:txBody>
        </p:sp>
      </p:grpSp>
      <p:sp>
        <p:nvSpPr>
          <p:cNvPr id="16" name="CasellaDiTesto 15">
            <a:extLst>
              <a:ext uri="{FF2B5EF4-FFF2-40B4-BE49-F238E27FC236}">
                <a16:creationId xmlns:a16="http://schemas.microsoft.com/office/drawing/2014/main" id="{15852FE2-DD7A-B484-C5C2-493567767BF6}"/>
              </a:ext>
            </a:extLst>
          </p:cNvPr>
          <p:cNvSpPr txBox="1"/>
          <p:nvPr/>
        </p:nvSpPr>
        <p:spPr>
          <a:xfrm>
            <a:off x="428698" y="4141092"/>
            <a:ext cx="3611450" cy="1107996"/>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kern="0" dirty="0">
                <a:solidFill>
                  <a:prstClr val="black"/>
                </a:solidFill>
                <a:latin typeface="Calibri" panose="020F0502020204030204" pitchFamily="34" charset="0"/>
                <a:cs typeface="Times New Roman" panose="02020603050405020304" pitchFamily="18" charset="0"/>
                <a:sym typeface="Wingdings" pitchFamily="2" charset="2"/>
              </a:rPr>
              <a:t>D</a:t>
            </a:r>
            <a:r>
              <a:rPr kumimoji="0" lang="en-US" b="1" i="0" u="none" strike="noStrike" kern="0" cap="none" spc="0" normalizeH="0" baseline="0" noProof="0" dirty="0" err="1">
                <a:ln>
                  <a:noFill/>
                </a:ln>
                <a:solidFill>
                  <a:prstClr val="black"/>
                </a:solidFill>
                <a:effectLst/>
                <a:uLnTx/>
                <a:uFillTx/>
                <a:latin typeface="Calibri" panose="020F0502020204030204" pitchFamily="34" charset="0"/>
                <a:ea typeface="+mn-ea"/>
                <a:cs typeface="Times New Roman" panose="02020603050405020304" pitchFamily="18" charset="0"/>
              </a:rPr>
              <a:t>isadvantages</a:t>
            </a:r>
            <a:r>
              <a:rPr kumimoji="0" lang="en-US" b="1" i="0" u="none" strike="noStrike" kern="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a:solidFill>
                  <a:prstClr val="black"/>
                </a:solidFill>
                <a:latin typeface="Calibri" panose="020F0502020204030204" pitchFamily="34" charset="0"/>
                <a:cs typeface="Times New Roman" panose="02020603050405020304" pitchFamily="18" charset="0"/>
              </a:rPr>
              <a:t>Refractory metal thermionic emitter</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Strong temperature dependance</a:t>
            </a:r>
            <a:endParaRPr lang="en-US" sz="1600" kern="0" dirty="0">
              <a:solidFill>
                <a:prstClr val="black"/>
              </a:solidFill>
              <a:latin typeface="Calibri" panose="020F0502020204030204" pitchFamily="34" charset="0"/>
              <a:cs typeface="Times New Roman" panose="02020603050405020304" pitchFamily="18" charset="0"/>
            </a:endParaRP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Material outgassing</a:t>
            </a:r>
          </a:p>
        </p:txBody>
      </p:sp>
      <p:sp>
        <p:nvSpPr>
          <p:cNvPr id="17" name="CasellaDiTesto 16">
            <a:extLst>
              <a:ext uri="{FF2B5EF4-FFF2-40B4-BE49-F238E27FC236}">
                <a16:creationId xmlns:a16="http://schemas.microsoft.com/office/drawing/2014/main" id="{53EC7492-DD03-C499-BFAE-EE66F293B7FF}"/>
              </a:ext>
            </a:extLst>
          </p:cNvPr>
          <p:cNvSpPr txBox="1"/>
          <p:nvPr/>
        </p:nvSpPr>
        <p:spPr>
          <a:xfrm>
            <a:off x="1479498" y="3550535"/>
            <a:ext cx="3314609"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dirty="0">
                <a:ln>
                  <a:noFill/>
                </a:ln>
                <a:effectLst/>
                <a:uLnTx/>
                <a:uFillTx/>
                <a:latin typeface="Avenir Next LT Pro"/>
                <a:ea typeface="+mn-ea"/>
                <a:cs typeface="+mn-cs"/>
              </a:rPr>
              <a:t>Kimball Physics ELG-2 Theory of Operation (Manual)</a:t>
            </a:r>
          </a:p>
        </p:txBody>
      </p:sp>
      <p:pic>
        <p:nvPicPr>
          <p:cNvPr id="18" name="Immagine 17" descr="Immagine che contiene cerchio, orologio, videocamera/fotocamera, gadget&#10;&#10;Il contenuto generato dall'IA potrebbe non essere corretto.">
            <a:extLst>
              <a:ext uri="{FF2B5EF4-FFF2-40B4-BE49-F238E27FC236}">
                <a16:creationId xmlns:a16="http://schemas.microsoft.com/office/drawing/2014/main" id="{C3B26131-C7C5-F89F-AB57-4DBB73993278}"/>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822948" y="2424472"/>
            <a:ext cx="1507337" cy="1056567"/>
          </a:xfrm>
          <a:prstGeom prst="rect">
            <a:avLst/>
          </a:prstGeom>
        </p:spPr>
      </p:pic>
      <p:pic>
        <p:nvPicPr>
          <p:cNvPr id="25" name="Immagine 24">
            <a:extLst>
              <a:ext uri="{FF2B5EF4-FFF2-40B4-BE49-F238E27FC236}">
                <a16:creationId xmlns:a16="http://schemas.microsoft.com/office/drawing/2014/main" id="{C888739F-4E5C-97BE-C517-C6BB3A7A72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500032" y="2349190"/>
            <a:ext cx="2062138" cy="1149469"/>
          </a:xfrm>
          <a:prstGeom prst="rect">
            <a:avLst/>
          </a:prstGeom>
        </p:spPr>
      </p:pic>
      <p:pic>
        <p:nvPicPr>
          <p:cNvPr id="27" name="Immagine 26">
            <a:extLst>
              <a:ext uri="{FF2B5EF4-FFF2-40B4-BE49-F238E27FC236}">
                <a16:creationId xmlns:a16="http://schemas.microsoft.com/office/drawing/2014/main" id="{B076FD2B-98F3-5832-6BC4-6106197267EE}"/>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729692" y="4346341"/>
            <a:ext cx="2171858" cy="1666407"/>
          </a:xfrm>
          <a:prstGeom prst="rect">
            <a:avLst/>
          </a:prstGeom>
        </p:spPr>
      </p:pic>
      <p:sp>
        <p:nvSpPr>
          <p:cNvPr id="29" name="CasellaDiTesto 28">
            <a:extLst>
              <a:ext uri="{FF2B5EF4-FFF2-40B4-BE49-F238E27FC236}">
                <a16:creationId xmlns:a16="http://schemas.microsoft.com/office/drawing/2014/main" id="{1D108161-F171-8BC6-4949-D6C52D37B81A}"/>
              </a:ext>
            </a:extLst>
          </p:cNvPr>
          <p:cNvSpPr txBox="1"/>
          <p:nvPr/>
        </p:nvSpPr>
        <p:spPr>
          <a:xfrm>
            <a:off x="8665040" y="3977009"/>
            <a:ext cx="2236510" cy="369332"/>
          </a:xfrm>
          <a:prstGeom prst="rect">
            <a:avLst/>
          </a:prstGeom>
          <a:noFill/>
        </p:spPr>
        <p:txBody>
          <a:bodyPr wrap="none" rtlCol="0">
            <a:spAutoFit/>
          </a:bodyPr>
          <a:lstStyle/>
          <a:p>
            <a:r>
              <a:rPr lang="en-GB" b="1">
                <a:solidFill>
                  <a:srgbClr val="002060"/>
                </a:solidFill>
              </a:rPr>
              <a:t>Field emission array</a:t>
            </a:r>
          </a:p>
        </p:txBody>
      </p:sp>
      <p:sp>
        <p:nvSpPr>
          <p:cNvPr id="30" name="CasellaDiTesto 29">
            <a:extLst>
              <a:ext uri="{FF2B5EF4-FFF2-40B4-BE49-F238E27FC236}">
                <a16:creationId xmlns:a16="http://schemas.microsoft.com/office/drawing/2014/main" id="{E3492605-6DB8-3112-7AC7-0188BDC4AE5A}"/>
              </a:ext>
            </a:extLst>
          </p:cNvPr>
          <p:cNvSpPr txBox="1"/>
          <p:nvPr/>
        </p:nvSpPr>
        <p:spPr>
          <a:xfrm>
            <a:off x="8877704" y="6012748"/>
            <a:ext cx="1875835" cy="215444"/>
          </a:xfrm>
          <a:prstGeom prst="rect">
            <a:avLst/>
          </a:prstGeom>
          <a:noFill/>
        </p:spPr>
        <p:txBody>
          <a:bodyPr wrap="none" rtlCol="0">
            <a:spAutoFit/>
          </a:bodyPr>
          <a:lstStyle/>
          <a:p>
            <a:pPr algn="ctr">
              <a:defRPr/>
            </a:pPr>
            <a:r>
              <a:rPr lang="it-IT" sz="800" i="1" dirty="0">
                <a:latin typeface="Avenir Next LT Pro"/>
              </a:rPr>
              <a:t>A. </a:t>
            </a:r>
            <a:r>
              <a:rPr lang="it-IT" sz="800" i="1" dirty="0" err="1">
                <a:latin typeface="Avenir Next LT Pro"/>
              </a:rPr>
              <a:t>Schels</a:t>
            </a:r>
            <a:r>
              <a:rPr lang="it-IT" sz="800" i="1" dirty="0">
                <a:latin typeface="Avenir Next LT Pro"/>
              </a:rPr>
              <a:t> et al., </a:t>
            </a:r>
            <a:r>
              <a:rPr lang="it-IT" sz="800" i="1" dirty="0" err="1">
                <a:latin typeface="Avenir Next LT Pro"/>
              </a:rPr>
              <a:t>Micromachines</a:t>
            </a:r>
            <a:r>
              <a:rPr lang="it-IT" sz="800" i="1" dirty="0">
                <a:latin typeface="Avenir Next LT Pro"/>
              </a:rPr>
              <a:t> 2023</a:t>
            </a:r>
            <a:endParaRPr lang="en-GB" sz="800" i="1" dirty="0">
              <a:latin typeface="Avenir Next LT Pro"/>
            </a:endParaRPr>
          </a:p>
        </p:txBody>
      </p:sp>
      <p:pic>
        <p:nvPicPr>
          <p:cNvPr id="32" name="Immagine 31">
            <a:extLst>
              <a:ext uri="{FF2B5EF4-FFF2-40B4-BE49-F238E27FC236}">
                <a16:creationId xmlns:a16="http://schemas.microsoft.com/office/drawing/2014/main" id="{17829156-37D7-A755-C023-AA22B01E842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42250" y="1293734"/>
            <a:ext cx="3354168" cy="1037475"/>
          </a:xfrm>
          <a:prstGeom prst="rect">
            <a:avLst/>
          </a:prstGeom>
        </p:spPr>
      </p:pic>
      <p:sp>
        <p:nvSpPr>
          <p:cNvPr id="33" name="CasellaDiTesto 32">
            <a:extLst>
              <a:ext uri="{FF2B5EF4-FFF2-40B4-BE49-F238E27FC236}">
                <a16:creationId xmlns:a16="http://schemas.microsoft.com/office/drawing/2014/main" id="{3F5F4EAE-B184-5D99-B9DF-140534E5D44E}"/>
              </a:ext>
            </a:extLst>
          </p:cNvPr>
          <p:cNvSpPr txBox="1"/>
          <p:nvPr/>
        </p:nvSpPr>
        <p:spPr>
          <a:xfrm>
            <a:off x="3902459" y="534429"/>
            <a:ext cx="3649910" cy="523220"/>
          </a:xfrm>
          <a:prstGeom prst="rect">
            <a:avLst/>
          </a:prstGeom>
          <a:noFill/>
        </p:spPr>
        <p:txBody>
          <a:bodyPr wrap="none" rtlCol="0">
            <a:spAutoFit/>
          </a:bodyPr>
          <a:lstStyle/>
          <a:p>
            <a:r>
              <a:rPr lang="en-GB" sz="2800" b="1" dirty="0">
                <a:solidFill>
                  <a:srgbClr val="0070C0"/>
                </a:solidFill>
              </a:rPr>
              <a:t>Mandatory R&amp;D plan</a:t>
            </a:r>
          </a:p>
        </p:txBody>
      </p:sp>
      <p:sp>
        <p:nvSpPr>
          <p:cNvPr id="34" name="CasellaDiTesto 33">
            <a:extLst>
              <a:ext uri="{FF2B5EF4-FFF2-40B4-BE49-F238E27FC236}">
                <a16:creationId xmlns:a16="http://schemas.microsoft.com/office/drawing/2014/main" id="{9827E4A8-EB83-568C-EF39-759896FCD0FE}"/>
              </a:ext>
            </a:extLst>
          </p:cNvPr>
          <p:cNvSpPr txBox="1"/>
          <p:nvPr/>
        </p:nvSpPr>
        <p:spPr>
          <a:xfrm>
            <a:off x="3902459" y="961967"/>
            <a:ext cx="3419526" cy="523220"/>
          </a:xfrm>
          <a:prstGeom prst="rect">
            <a:avLst/>
          </a:prstGeom>
          <a:solidFill>
            <a:schemeClr val="bg1"/>
          </a:solidFill>
        </p:spPr>
        <p:txBody>
          <a:bodyPr wrap="none" rtlCol="0">
            <a:spAutoFit/>
          </a:bodyPr>
          <a:lstStyle/>
          <a:p>
            <a:r>
              <a:rPr lang="en-GB" sz="2800" b="1" dirty="0">
                <a:solidFill>
                  <a:srgbClr val="FF0000"/>
                </a:solidFill>
              </a:rPr>
              <a:t>Cold electron source</a:t>
            </a:r>
          </a:p>
        </p:txBody>
      </p:sp>
      <p:sp>
        <p:nvSpPr>
          <p:cNvPr id="35" name="CasellaDiTesto 34">
            <a:extLst>
              <a:ext uri="{FF2B5EF4-FFF2-40B4-BE49-F238E27FC236}">
                <a16:creationId xmlns:a16="http://schemas.microsoft.com/office/drawing/2014/main" id="{9AB9A4DD-901F-7012-D09A-40DF40C26BCA}"/>
              </a:ext>
            </a:extLst>
          </p:cNvPr>
          <p:cNvSpPr txBox="1"/>
          <p:nvPr/>
        </p:nvSpPr>
        <p:spPr>
          <a:xfrm>
            <a:off x="5623089" y="5564266"/>
            <a:ext cx="3180609" cy="1107996"/>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b="1" kern="0" dirty="0">
                <a:solidFill>
                  <a:prstClr val="black"/>
                </a:solidFill>
                <a:latin typeface="Calibri" panose="020F0502020204030204" pitchFamily="34" charset="0"/>
                <a:cs typeface="Times New Roman" panose="02020603050405020304" pitchFamily="18" charset="0"/>
                <a:sym typeface="Wingdings" pitchFamily="2" charset="2"/>
              </a:rPr>
              <a:t>To implement</a:t>
            </a:r>
            <a:r>
              <a:rPr kumimoji="0" lang="en-US" b="1" i="0" u="none" strike="noStrike" kern="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kern="0" dirty="0">
                <a:solidFill>
                  <a:prstClr val="black"/>
                </a:solidFill>
                <a:latin typeface="Calibri" panose="020F0502020204030204" pitchFamily="34" charset="0"/>
                <a:cs typeface="Times New Roman" panose="02020603050405020304" pitchFamily="18" charset="0"/>
              </a:rPr>
              <a:t>Characterization at ~10 K</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0" cap="none" spc="0" normalizeH="0" baseline="0" noProof="0" dirty="0">
                <a:ln>
                  <a:noFill/>
                </a:ln>
                <a:solidFill>
                  <a:prstClr val="black"/>
                </a:solidFill>
                <a:effectLst/>
                <a:uLnTx/>
                <a:uFillTx/>
                <a:latin typeface="Calibri" panose="020F0502020204030204" pitchFamily="34" charset="0"/>
                <a:ea typeface="+mn-ea"/>
                <a:cs typeface="Times New Roman" panose="02020603050405020304" pitchFamily="18" charset="0"/>
              </a:rPr>
              <a:t>Energy tuning</a:t>
            </a:r>
            <a:endParaRPr lang="en-US" sz="1600" kern="0" dirty="0">
              <a:solidFill>
                <a:prstClr val="black"/>
              </a:solidFill>
              <a:latin typeface="Calibri" panose="020F0502020204030204" pitchFamily="34" charset="0"/>
              <a:cs typeface="Times New Roman" panose="02020603050405020304" pitchFamily="18" charset="0"/>
            </a:endParaRP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i="0" u="none" strike="noStrike" kern="1200" cap="none" spc="0" normalizeH="0" baseline="0" noProof="0" dirty="0">
                <a:ln>
                  <a:noFill/>
                </a:ln>
                <a:solidFill>
                  <a:prstClr val="black"/>
                </a:solidFill>
                <a:effectLst/>
                <a:uLnTx/>
                <a:uFillTx/>
                <a:latin typeface="Calibri" panose="020F0502020204030204"/>
                <a:ea typeface="+mn-ea"/>
                <a:cs typeface="+mn-cs"/>
              </a:rPr>
              <a:t>Deflection and Focusing</a:t>
            </a:r>
          </a:p>
        </p:txBody>
      </p:sp>
    </p:spTree>
    <p:extLst>
      <p:ext uri="{BB962C8B-B14F-4D97-AF65-F5344CB8AC3E}">
        <p14:creationId xmlns:p14="http://schemas.microsoft.com/office/powerpoint/2010/main" val="67658997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2_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0854B9C7EB83A3498968F528FC64EFFC" ma:contentTypeVersion="16" ma:contentTypeDescription="Creare un nuovo documento." ma:contentTypeScope="" ma:versionID="282d2cd65e6f7c17e78b655752648efb">
  <xsd:schema xmlns:xsd="http://www.w3.org/2001/XMLSchema" xmlns:xs="http://www.w3.org/2001/XMLSchema" xmlns:p="http://schemas.microsoft.com/office/2006/metadata/properties" xmlns:ns2="cdda7f2e-c373-4dae-9d8d-de155a501ec5" xmlns:ns3="29b15f42-945a-4f71-bfdc-10ac36b66450" targetNamespace="http://schemas.microsoft.com/office/2006/metadata/properties" ma:root="true" ma:fieldsID="dca2a921eac09aea76fabb326a2e5d25" ns2:_="" ns3:_="">
    <xsd:import namespace="cdda7f2e-c373-4dae-9d8d-de155a501ec5"/>
    <xsd:import namespace="29b15f42-945a-4f71-bfdc-10ac36b6645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da7f2e-c373-4dae-9d8d-de155a501ec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Tag immagine" ma:readOnly="false" ma:fieldId="{5cf76f15-5ced-4ddc-b409-7134ff3c332f}" ma:taxonomyMulti="true" ma:sspId="5655b07b-e106-434b-8e42-295331486e4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9b15f42-945a-4f71-bfdc-10ac36b66450" elementFormDefault="qualified">
    <xsd:import namespace="http://schemas.microsoft.com/office/2006/documentManagement/types"/>
    <xsd:import namespace="http://schemas.microsoft.com/office/infopath/2007/PartnerControls"/>
    <xsd:element name="SharedWithUsers" ma:index="15"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Condiviso con dettagli" ma:internalName="SharedWithDetails" ma:readOnly="true">
      <xsd:simpleType>
        <xsd:restriction base="dms:Note">
          <xsd:maxLength value="255"/>
        </xsd:restriction>
      </xsd:simpleType>
    </xsd:element>
    <xsd:element name="TaxCatchAll" ma:index="19" nillable="true" ma:displayName="Taxonomy Catch All Column" ma:hidden="true" ma:list="{40533393-4383-4ecc-9012-9d48cc44e1d0}" ma:internalName="TaxCatchAll" ma:showField="CatchAllData" ma:web="29b15f42-945a-4f71-bfdc-10ac36b664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5016DB-5C05-428E-85B5-7D7CD3E6EA19}">
  <ds:schemaRefs>
    <ds:schemaRef ds:uri="http://schemas.microsoft.com/sharepoint/v3/contenttype/forms"/>
  </ds:schemaRefs>
</ds:datastoreItem>
</file>

<file path=customXml/itemProps2.xml><?xml version="1.0" encoding="utf-8"?>
<ds:datastoreItem xmlns:ds="http://schemas.openxmlformats.org/officeDocument/2006/customXml" ds:itemID="{364CC9BB-71E5-4334-9396-CA5402D25A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dda7f2e-c373-4dae-9d8d-de155a501ec5"/>
    <ds:schemaRef ds:uri="29b15f42-945a-4f71-bfdc-10ac36b6645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1487</TotalTime>
  <Words>1423</Words>
  <Application>Microsoft Macintosh PowerPoint</Application>
  <PresentationFormat>Widescreen</PresentationFormat>
  <Paragraphs>168</Paragraphs>
  <Slides>11</Slides>
  <Notes>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11</vt:i4>
      </vt:variant>
    </vt:vector>
  </HeadingPairs>
  <TitlesOfParts>
    <vt:vector size="23" baseType="lpstr">
      <vt:lpstr>Aptos</vt:lpstr>
      <vt:lpstr>Aptos Display</vt:lpstr>
      <vt:lpstr>Arial</vt:lpstr>
      <vt:lpstr>Avenir Next LT Pro</vt:lpstr>
      <vt:lpstr>Calibri</vt:lpstr>
      <vt:lpstr>Calibri Light</vt:lpstr>
      <vt:lpstr>Cambria Math</vt:lpstr>
      <vt:lpstr>Symbol</vt:lpstr>
      <vt:lpstr>Wingdings</vt:lpstr>
      <vt:lpstr>Tema di Office</vt:lpstr>
      <vt:lpstr>1_Tema di Office</vt:lpstr>
      <vt:lpstr>2_Tema di Office</vt:lpstr>
      <vt:lpstr>Preventivi 2025 Consiglio dei Laboratori</vt:lpstr>
      <vt:lpstr>PowerPoint Presentation</vt:lpstr>
      <vt:lpstr>PowerPoint Presentation</vt:lpstr>
      <vt:lpstr>PowerPoint Presentation</vt:lpstr>
      <vt:lpstr>Cryogenic Vacuum Issues</vt:lpstr>
      <vt:lpstr>PowerPoint Presentation</vt:lpstr>
      <vt:lpstr>PowerPoint Presentation</vt:lpstr>
      <vt:lpstr>PowerPoint Presentation</vt:lpstr>
      <vt:lpstr>PowerPoint Presentation</vt:lpstr>
      <vt:lpstr>PowerPoint Presentation</vt:lpstr>
      <vt:lpstr>Einstein Telescope – ITALIA @ LNF</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Marco Angelucci</dc:creator>
  <cp:lastModifiedBy>Roberto Cimino</cp:lastModifiedBy>
  <cp:revision>10</cp:revision>
  <dcterms:created xsi:type="dcterms:W3CDTF">2024-06-25T16:09:43Z</dcterms:created>
  <dcterms:modified xsi:type="dcterms:W3CDTF">2025-07-03T12:16:24Z</dcterms:modified>
</cp:coreProperties>
</file>