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31"/>
  </p:notesMasterIdLst>
  <p:sldIdLst>
    <p:sldId id="267" r:id="rId2"/>
    <p:sldId id="281" r:id="rId3"/>
    <p:sldId id="724" r:id="rId4"/>
    <p:sldId id="432" r:id="rId5"/>
    <p:sldId id="467" r:id="rId6"/>
    <p:sldId id="722" r:id="rId7"/>
    <p:sldId id="284" r:id="rId8"/>
    <p:sldId id="473" r:id="rId9"/>
    <p:sldId id="279" r:id="rId10"/>
    <p:sldId id="292" r:id="rId11"/>
    <p:sldId id="474" r:id="rId12"/>
    <p:sldId id="322" r:id="rId13"/>
    <p:sldId id="294" r:id="rId14"/>
    <p:sldId id="320" r:id="rId15"/>
    <p:sldId id="323" r:id="rId16"/>
    <p:sldId id="324" r:id="rId17"/>
    <p:sldId id="723" r:id="rId18"/>
    <p:sldId id="301" r:id="rId19"/>
    <p:sldId id="341" r:id="rId20"/>
    <p:sldId id="299" r:id="rId21"/>
    <p:sldId id="345" r:id="rId22"/>
    <p:sldId id="318" r:id="rId23"/>
    <p:sldId id="300" r:id="rId24"/>
    <p:sldId id="334" r:id="rId25"/>
    <p:sldId id="335" r:id="rId26"/>
    <p:sldId id="317" r:id="rId27"/>
    <p:sldId id="277" r:id="rId28"/>
    <p:sldId id="347" r:id="rId29"/>
    <p:sldId id="305" r:id="rId3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7E7"/>
    <a:srgbClr val="FF7C80"/>
    <a:srgbClr val="893713"/>
    <a:srgbClr val="DE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p:normalViewPr>
  <p:slideViewPr>
    <p:cSldViewPr>
      <p:cViewPr varScale="1">
        <p:scale>
          <a:sx n="62" d="100"/>
          <a:sy n="62" d="100"/>
        </p:scale>
        <p:origin x="688"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288"/>
    </p:cViewPr>
  </p:sorterViewPr>
  <p:notesViewPr>
    <p:cSldViewPr>
      <p:cViewPr varScale="1">
        <p:scale>
          <a:sx n="51" d="100"/>
          <a:sy n="51" d="100"/>
        </p:scale>
        <p:origin x="2684"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29708-887B-4F76-948B-91DD99D51F76}"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05AA90D7-38C7-451F-A353-E8538A07D3FC}">
      <dgm:prSet/>
      <dgm:spPr/>
      <dgm:t>
        <a:bodyPr/>
        <a:lstStyle/>
        <a:p>
          <a:r>
            <a:rPr lang="en-US"/>
            <a:t>2014&amp;2016</a:t>
          </a:r>
        </a:p>
      </dgm:t>
    </dgm:pt>
    <dgm:pt modelId="{B42E2FE0-7C84-4682-8723-15FAB8F5DDDB}" type="parTrans" cxnId="{7A4D5AB6-84A7-4365-B89E-7E955F9A7030}">
      <dgm:prSet/>
      <dgm:spPr/>
      <dgm:t>
        <a:bodyPr/>
        <a:lstStyle/>
        <a:p>
          <a:endParaRPr lang="en-US"/>
        </a:p>
      </dgm:t>
    </dgm:pt>
    <dgm:pt modelId="{9146EB8A-30D4-4257-94D5-984FF9BD28AD}" type="sibTrans" cxnId="{7A4D5AB6-84A7-4365-B89E-7E955F9A7030}">
      <dgm:prSet/>
      <dgm:spPr/>
      <dgm:t>
        <a:bodyPr/>
        <a:lstStyle/>
        <a:p>
          <a:endParaRPr lang="en-US"/>
        </a:p>
      </dgm:t>
    </dgm:pt>
    <dgm:pt modelId="{A97C81C3-E237-447C-A8B1-385B10D9BFCC}">
      <dgm:prSet/>
      <dgm:spPr/>
      <dgm:t>
        <a:bodyPr/>
        <a:lstStyle/>
        <a:p>
          <a:pPr algn="l"/>
          <a:r>
            <a:rPr lang="en-US" b="1"/>
            <a:t>Balle di Scienza</a:t>
          </a:r>
          <a:r>
            <a:rPr lang="en-US"/>
            <a:t>, Pisa Palazzo Blu and Catania: </a:t>
          </a:r>
          <a:r>
            <a:rPr lang="en-US">
              <a:solidFill>
                <a:srgbClr val="740000"/>
              </a:solidFill>
            </a:rPr>
            <a:t>56.000 Visitatori</a:t>
          </a:r>
        </a:p>
      </dgm:t>
    </dgm:pt>
    <dgm:pt modelId="{57E4C6CA-053A-4F7F-BD6A-997757DA75D0}" type="parTrans" cxnId="{3E757C2C-E6FB-4589-9C94-6AD684CCDA68}">
      <dgm:prSet/>
      <dgm:spPr/>
      <dgm:t>
        <a:bodyPr/>
        <a:lstStyle/>
        <a:p>
          <a:endParaRPr lang="en-US"/>
        </a:p>
      </dgm:t>
    </dgm:pt>
    <dgm:pt modelId="{AA6BCE54-7291-4A04-8C22-B4FD40DC4F1A}" type="sibTrans" cxnId="{3E757C2C-E6FB-4589-9C94-6AD684CCDA68}">
      <dgm:prSet/>
      <dgm:spPr/>
      <dgm:t>
        <a:bodyPr/>
        <a:lstStyle/>
        <a:p>
          <a:endParaRPr lang="en-US"/>
        </a:p>
      </dgm:t>
    </dgm:pt>
    <dgm:pt modelId="{01321646-E044-44AF-A9AD-7B47DC2EB542}">
      <dgm:prSet/>
      <dgm:spPr/>
      <dgm:t>
        <a:bodyPr/>
        <a:lstStyle/>
        <a:p>
          <a:r>
            <a:rPr lang="en-US"/>
            <a:t>2014</a:t>
          </a:r>
        </a:p>
      </dgm:t>
    </dgm:pt>
    <dgm:pt modelId="{4B67F8BF-F4F2-4ACA-8F5B-90A0222A5E2B}" type="parTrans" cxnId="{4E6D61AF-4C16-4A14-9AC6-69953F9B1263}">
      <dgm:prSet/>
      <dgm:spPr/>
      <dgm:t>
        <a:bodyPr/>
        <a:lstStyle/>
        <a:p>
          <a:endParaRPr lang="en-US"/>
        </a:p>
      </dgm:t>
    </dgm:pt>
    <dgm:pt modelId="{6A8F72B9-5C83-4002-80C5-032217F98EDD}" type="sibTrans" cxnId="{4E6D61AF-4C16-4A14-9AC6-69953F9B1263}">
      <dgm:prSet/>
      <dgm:spPr/>
      <dgm:t>
        <a:bodyPr/>
        <a:lstStyle/>
        <a:p>
          <a:endParaRPr lang="en-US"/>
        </a:p>
      </dgm:t>
    </dgm:pt>
    <dgm:pt modelId="{08D84595-000A-4408-B01C-243E715DEDD9}">
      <dgm:prSet/>
      <dgm:spPr/>
      <dgm:t>
        <a:bodyPr/>
        <a:lstStyle/>
        <a:p>
          <a:r>
            <a:rPr lang="en-US" b="1"/>
            <a:t>Oltre il limite,</a:t>
          </a:r>
          <a:r>
            <a:rPr lang="en-US"/>
            <a:t> MUSE Trento, 2014-15: </a:t>
          </a:r>
          <a:r>
            <a:rPr lang="en-US">
              <a:solidFill>
                <a:srgbClr val="740000"/>
              </a:solidFill>
            </a:rPr>
            <a:t>110.000 visitatori</a:t>
          </a:r>
        </a:p>
      </dgm:t>
    </dgm:pt>
    <dgm:pt modelId="{C3B9BDC8-FED7-4D8F-98B9-013B65CE9A02}" type="parTrans" cxnId="{0831E53B-428D-4487-A17F-77C9AAE2ED9D}">
      <dgm:prSet/>
      <dgm:spPr/>
      <dgm:t>
        <a:bodyPr/>
        <a:lstStyle/>
        <a:p>
          <a:endParaRPr lang="en-US"/>
        </a:p>
      </dgm:t>
    </dgm:pt>
    <dgm:pt modelId="{C940F29D-37CC-489C-84D1-F9BE29200DDB}" type="sibTrans" cxnId="{0831E53B-428D-4487-A17F-77C9AAE2ED9D}">
      <dgm:prSet/>
      <dgm:spPr/>
      <dgm:t>
        <a:bodyPr/>
        <a:lstStyle/>
        <a:p>
          <a:endParaRPr lang="en-US"/>
        </a:p>
      </dgm:t>
    </dgm:pt>
    <dgm:pt modelId="{192EA17B-440A-4118-B16A-2E0D3A8DD625}">
      <dgm:prSet/>
      <dgm:spPr/>
      <dgm:t>
        <a:bodyPr/>
        <a:lstStyle/>
        <a:p>
          <a:r>
            <a:rPr lang="en-US"/>
            <a:t>2016</a:t>
          </a:r>
        </a:p>
      </dgm:t>
    </dgm:pt>
    <dgm:pt modelId="{0684C0C8-7CBD-41D1-ADA1-027922598A48}" type="parTrans" cxnId="{358C0CA7-7F21-4222-BC0F-F63082CAE4A6}">
      <dgm:prSet/>
      <dgm:spPr/>
      <dgm:t>
        <a:bodyPr/>
        <a:lstStyle/>
        <a:p>
          <a:endParaRPr lang="en-US"/>
        </a:p>
      </dgm:t>
    </dgm:pt>
    <dgm:pt modelId="{E68837C7-8080-4DCD-816E-F31D8CDB5429}" type="sibTrans" cxnId="{358C0CA7-7F21-4222-BC0F-F63082CAE4A6}">
      <dgm:prSet/>
      <dgm:spPr/>
      <dgm:t>
        <a:bodyPr/>
        <a:lstStyle/>
        <a:p>
          <a:endParaRPr lang="en-US"/>
        </a:p>
      </dgm:t>
    </dgm:pt>
    <dgm:pt modelId="{95D0E488-3979-44E3-83F0-E8A28F7E99DE}">
      <dgm:prSet/>
      <dgm:spPr/>
      <dgm:t>
        <a:bodyPr/>
        <a:lstStyle/>
        <a:p>
          <a:r>
            <a:rPr lang="en-US" b="1" dirty="0"/>
            <a:t>EXTREME</a:t>
          </a:r>
          <a:r>
            <a:rPr lang="en-US" dirty="0"/>
            <a:t> </a:t>
          </a:r>
          <a:r>
            <a:rPr lang="en-US" dirty="0" err="1"/>
            <a:t>spazio</a:t>
          </a:r>
          <a:r>
            <a:rPr lang="en-US" dirty="0"/>
            <a:t> </a:t>
          </a:r>
          <a:r>
            <a:rPr lang="en-US" dirty="0" err="1"/>
            <a:t>permanente</a:t>
          </a:r>
          <a:r>
            <a:rPr lang="en-US" dirty="0"/>
            <a:t>, Museo L. Da Vinci Milano, 2016.</a:t>
          </a:r>
        </a:p>
      </dgm:t>
    </dgm:pt>
    <dgm:pt modelId="{8AB5D465-200F-4D8D-9225-7E4AFD0C84CB}" type="parTrans" cxnId="{297DD11A-BF46-4E8D-A43E-63C4E5156083}">
      <dgm:prSet/>
      <dgm:spPr/>
      <dgm:t>
        <a:bodyPr/>
        <a:lstStyle/>
        <a:p>
          <a:endParaRPr lang="en-US"/>
        </a:p>
      </dgm:t>
    </dgm:pt>
    <dgm:pt modelId="{7425084F-DD64-4927-B5FD-C21EDE43CBF6}" type="sibTrans" cxnId="{297DD11A-BF46-4E8D-A43E-63C4E5156083}">
      <dgm:prSet/>
      <dgm:spPr/>
      <dgm:t>
        <a:bodyPr/>
        <a:lstStyle/>
        <a:p>
          <a:endParaRPr lang="en-US"/>
        </a:p>
      </dgm:t>
    </dgm:pt>
    <dgm:pt modelId="{21CE5737-8DAA-47BE-BDEA-34AA36D2CC19}">
      <dgm:prSet/>
      <dgm:spPr/>
      <dgm:t>
        <a:bodyPr/>
        <a:lstStyle/>
        <a:p>
          <a:r>
            <a:rPr lang="en-US"/>
            <a:t>2017&amp;</a:t>
          </a:r>
        </a:p>
        <a:p>
          <a:r>
            <a:rPr lang="en-US"/>
            <a:t>2019</a:t>
          </a:r>
        </a:p>
      </dgm:t>
    </dgm:pt>
    <dgm:pt modelId="{BED044DC-96AE-406B-98F4-482B555D8E32}" type="parTrans" cxnId="{E31F4BB6-A46D-4FBE-AB72-4D69DAC84CC7}">
      <dgm:prSet/>
      <dgm:spPr/>
      <dgm:t>
        <a:bodyPr/>
        <a:lstStyle/>
        <a:p>
          <a:endParaRPr lang="en-US"/>
        </a:p>
      </dgm:t>
    </dgm:pt>
    <dgm:pt modelId="{00775895-A31C-4AC4-8243-BEC8BC746D2F}" type="sibTrans" cxnId="{E31F4BB6-A46D-4FBE-AB72-4D69DAC84CC7}">
      <dgm:prSet/>
      <dgm:spPr/>
      <dgm:t>
        <a:bodyPr/>
        <a:lstStyle/>
        <a:p>
          <a:endParaRPr lang="en-US"/>
        </a:p>
      </dgm:t>
    </dgm:pt>
    <dgm:pt modelId="{CD553B5F-4BED-4B0C-81B4-2B3A16B07E2A}">
      <dgm:prSet/>
      <dgm:spPr/>
      <dgm:t>
        <a:bodyPr/>
        <a:lstStyle/>
        <a:p>
          <a:r>
            <a:rPr lang="en-US" b="1"/>
            <a:t>Uomo Virtuale</a:t>
          </a:r>
          <a:r>
            <a:rPr lang="en-US" b="0"/>
            <a:t>, la fisica che esplora il corpo</a:t>
          </a:r>
          <a:r>
            <a:rPr lang="en-US"/>
            <a:t>. Pisa Palazzo Blu, Torino </a:t>
          </a:r>
          <a:r>
            <a:rPr lang="en-US" err="1"/>
            <a:t>Mastio</a:t>
          </a:r>
          <a:r>
            <a:rPr lang="en-US"/>
            <a:t> </a:t>
          </a:r>
          <a:r>
            <a:rPr lang="en-US" err="1"/>
            <a:t>della</a:t>
          </a:r>
          <a:r>
            <a:rPr lang="en-US"/>
            <a:t> </a:t>
          </a:r>
          <a:r>
            <a:rPr lang="en-US" err="1"/>
            <a:t>Cittadella</a:t>
          </a:r>
          <a:r>
            <a:rPr lang="en-US"/>
            <a:t>: </a:t>
          </a:r>
          <a:r>
            <a:rPr lang="en-US">
              <a:solidFill>
                <a:srgbClr val="740000"/>
              </a:solidFill>
            </a:rPr>
            <a:t>25.000 Visitatori</a:t>
          </a:r>
        </a:p>
      </dgm:t>
    </dgm:pt>
    <dgm:pt modelId="{E9F60146-28BF-4609-90D7-F3264491AC4B}" type="parTrans" cxnId="{2DD058D0-A839-439C-A240-797B2FB867D8}">
      <dgm:prSet/>
      <dgm:spPr/>
      <dgm:t>
        <a:bodyPr/>
        <a:lstStyle/>
        <a:p>
          <a:endParaRPr lang="en-US"/>
        </a:p>
      </dgm:t>
    </dgm:pt>
    <dgm:pt modelId="{3A747890-A572-4F93-9A35-531E8C364BC2}" type="sibTrans" cxnId="{2DD058D0-A839-439C-A240-797B2FB867D8}">
      <dgm:prSet/>
      <dgm:spPr/>
      <dgm:t>
        <a:bodyPr/>
        <a:lstStyle/>
        <a:p>
          <a:endParaRPr lang="en-US"/>
        </a:p>
      </dgm:t>
    </dgm:pt>
    <dgm:pt modelId="{3CB49B54-500B-40D0-B392-B3079BB6703D}">
      <dgm:prSet/>
      <dgm:spPr/>
      <dgm:t>
        <a:bodyPr/>
        <a:lstStyle/>
        <a:p>
          <a:r>
            <a:rPr lang="en-US"/>
            <a:t>2018</a:t>
          </a:r>
        </a:p>
      </dgm:t>
    </dgm:pt>
    <dgm:pt modelId="{AC1E9018-C1D7-4B67-B747-80753FC623DE}" type="parTrans" cxnId="{F6A52066-0107-494C-BFCA-0F30996D3853}">
      <dgm:prSet/>
      <dgm:spPr/>
      <dgm:t>
        <a:bodyPr/>
        <a:lstStyle/>
        <a:p>
          <a:endParaRPr lang="en-US"/>
        </a:p>
      </dgm:t>
    </dgm:pt>
    <dgm:pt modelId="{DB856C19-81E0-4E62-BC7C-892BC0C05FD3}" type="sibTrans" cxnId="{F6A52066-0107-494C-BFCA-0F30996D3853}">
      <dgm:prSet/>
      <dgm:spPr/>
      <dgm:t>
        <a:bodyPr/>
        <a:lstStyle/>
        <a:p>
          <a:endParaRPr lang="en-US"/>
        </a:p>
      </dgm:t>
    </dgm:pt>
    <dgm:pt modelId="{BBDAAA4A-678D-475F-943B-B4000AB9C406}">
      <dgm:prSet/>
      <dgm:spPr/>
      <dgm:t>
        <a:bodyPr/>
        <a:lstStyle/>
        <a:p>
          <a:r>
            <a:rPr lang="en-US" b="1" dirty="0"/>
            <a:t>GRAVITY</a:t>
          </a:r>
          <a:r>
            <a:rPr lang="en-US" dirty="0"/>
            <a:t>. </a:t>
          </a:r>
          <a:r>
            <a:rPr lang="en-US" i="1" dirty="0" err="1"/>
            <a:t>Immaginare</a:t>
          </a:r>
          <a:r>
            <a:rPr lang="en-US" i="1" dirty="0"/>
            <a:t> </a:t>
          </a:r>
          <a:r>
            <a:rPr lang="en-US" i="1" dirty="0" err="1"/>
            <a:t>l'Universo</a:t>
          </a:r>
          <a:r>
            <a:rPr lang="en-US" i="1" dirty="0"/>
            <a:t> dopo Einstein</a:t>
          </a:r>
          <a:r>
            <a:rPr lang="en-US" dirty="0"/>
            <a:t>. </a:t>
          </a:r>
          <a:br>
            <a:rPr lang="en-US" dirty="0"/>
          </a:br>
          <a:r>
            <a:rPr lang="en-US" dirty="0"/>
            <a:t>MAXXI Roma. </a:t>
          </a:r>
          <a:r>
            <a:rPr lang="en-US" dirty="0">
              <a:solidFill>
                <a:srgbClr val="740000"/>
              </a:solidFill>
            </a:rPr>
            <a:t>150.000 </a:t>
          </a:r>
          <a:r>
            <a:rPr lang="en-US" dirty="0" err="1">
              <a:solidFill>
                <a:srgbClr val="740000"/>
              </a:solidFill>
            </a:rPr>
            <a:t>visitatori</a:t>
          </a:r>
          <a:r>
            <a:rPr lang="en-US" dirty="0"/>
            <a:t>.</a:t>
          </a:r>
        </a:p>
      </dgm:t>
    </dgm:pt>
    <dgm:pt modelId="{8214488C-5AAC-46A7-9273-ACF1619B9F02}" type="parTrans" cxnId="{38BE7228-F88B-4F0C-9B1B-0DB4B8384A8B}">
      <dgm:prSet/>
      <dgm:spPr/>
      <dgm:t>
        <a:bodyPr/>
        <a:lstStyle/>
        <a:p>
          <a:endParaRPr lang="en-US"/>
        </a:p>
      </dgm:t>
    </dgm:pt>
    <dgm:pt modelId="{E755A9A6-568E-4A45-9B01-7AD80B7211DA}" type="sibTrans" cxnId="{38BE7228-F88B-4F0C-9B1B-0DB4B8384A8B}">
      <dgm:prSet/>
      <dgm:spPr/>
      <dgm:t>
        <a:bodyPr/>
        <a:lstStyle/>
        <a:p>
          <a:endParaRPr lang="en-US"/>
        </a:p>
      </dgm:t>
    </dgm:pt>
    <dgm:pt modelId="{F5E9ED4A-F1D1-4279-852A-681ECA944554}">
      <dgm:prSet/>
      <dgm:spPr/>
      <dgm:t>
        <a:bodyPr/>
        <a:lstStyle/>
        <a:p>
          <a:r>
            <a:rPr lang="en-US"/>
            <a:t>2020</a:t>
          </a:r>
        </a:p>
      </dgm:t>
    </dgm:pt>
    <dgm:pt modelId="{04D2076B-5D52-4F47-B359-4207A480FE1C}" type="parTrans" cxnId="{78FA0265-28C3-4B18-912B-180272A89C14}">
      <dgm:prSet/>
      <dgm:spPr/>
      <dgm:t>
        <a:bodyPr/>
        <a:lstStyle/>
        <a:p>
          <a:endParaRPr lang="en-US"/>
        </a:p>
      </dgm:t>
    </dgm:pt>
    <dgm:pt modelId="{DAA4A523-3387-4084-95DE-A7ABA6A2D983}" type="sibTrans" cxnId="{78FA0265-28C3-4B18-912B-180272A89C14}">
      <dgm:prSet/>
      <dgm:spPr/>
      <dgm:t>
        <a:bodyPr/>
        <a:lstStyle/>
        <a:p>
          <a:endParaRPr lang="en-US"/>
        </a:p>
      </dgm:t>
    </dgm:pt>
    <dgm:pt modelId="{6A22F9D4-4589-4964-93A6-2794FB88FBD3}">
      <dgm:prSet/>
      <dgm:spPr/>
      <dgm:t>
        <a:bodyPr/>
        <a:lstStyle/>
        <a:p>
          <a:r>
            <a:rPr lang="en-US" b="1"/>
            <a:t>CYBORN</a:t>
          </a:r>
          <a:r>
            <a:rPr lang="en-US"/>
            <a:t>. </a:t>
          </a:r>
          <a:r>
            <a:rPr lang="en-US" i="1"/>
            <a:t>L'alba di un mondo artificiale </a:t>
          </a:r>
          <a:r>
            <a:rPr lang="en-US"/>
            <a:t>Trieste, Palazzo </a:t>
          </a:r>
          <a:r>
            <a:rPr lang="en-US" err="1"/>
            <a:t>degli</a:t>
          </a:r>
          <a:r>
            <a:rPr lang="en-US"/>
            <a:t> </a:t>
          </a:r>
          <a:r>
            <a:rPr lang="en-US" err="1"/>
            <a:t>Incanti</a:t>
          </a:r>
          <a:r>
            <a:rPr lang="en-US"/>
            <a:t>, ESOF 2020. </a:t>
          </a:r>
          <a:r>
            <a:rPr lang="en-US">
              <a:solidFill>
                <a:srgbClr val="740000"/>
              </a:solidFill>
            </a:rPr>
            <a:t>3000 visitatori</a:t>
          </a:r>
        </a:p>
        <a:p>
          <a:r>
            <a:rPr kumimoji="0" lang="en-GB" b="0" u="none" strike="noStrike" cap="none" normalizeH="0" baseline="0" noProof="0">
              <a:ln>
                <a:noFill/>
              </a:ln>
              <a:solidFill>
                <a:schemeClr val="accent3"/>
              </a:solidFill>
              <a:effectLst/>
            </a:rPr>
            <a:t>Durante la II ondata pandemica</a:t>
          </a:r>
          <a:endParaRPr lang="en-US">
            <a:solidFill>
              <a:srgbClr val="740000"/>
            </a:solidFill>
          </a:endParaRPr>
        </a:p>
      </dgm:t>
    </dgm:pt>
    <dgm:pt modelId="{216BEB29-7A88-4470-93FB-6854E97DFACE}" type="parTrans" cxnId="{10975A5F-AF9C-4AD0-A8A2-317544657D2F}">
      <dgm:prSet/>
      <dgm:spPr/>
      <dgm:t>
        <a:bodyPr/>
        <a:lstStyle/>
        <a:p>
          <a:endParaRPr lang="en-US"/>
        </a:p>
      </dgm:t>
    </dgm:pt>
    <dgm:pt modelId="{FA8E2153-DB68-49DB-B050-EEDA2D5149E6}" type="sibTrans" cxnId="{10975A5F-AF9C-4AD0-A8A2-317544657D2F}">
      <dgm:prSet/>
      <dgm:spPr/>
      <dgm:t>
        <a:bodyPr/>
        <a:lstStyle/>
        <a:p>
          <a:endParaRPr lang="en-US"/>
        </a:p>
      </dgm:t>
    </dgm:pt>
    <dgm:pt modelId="{F773F8A9-D4DC-4099-9EA0-CF534B26226B}">
      <dgm:prSet/>
      <dgm:spPr/>
      <dgm:t>
        <a:bodyPr/>
        <a:lstStyle/>
        <a:p>
          <a:r>
            <a:rPr lang="en-US"/>
            <a:t>2021</a:t>
          </a:r>
        </a:p>
      </dgm:t>
    </dgm:pt>
    <dgm:pt modelId="{E4B9E95D-264E-47D0-8B95-96066874ABFC}" type="parTrans" cxnId="{3226E5D4-BF77-41CF-BF90-F948B9D455E1}">
      <dgm:prSet/>
      <dgm:spPr/>
      <dgm:t>
        <a:bodyPr/>
        <a:lstStyle/>
        <a:p>
          <a:endParaRPr lang="en-US"/>
        </a:p>
      </dgm:t>
    </dgm:pt>
    <dgm:pt modelId="{3A4BCCFB-2A12-46E3-A3FE-D197F87889F3}" type="sibTrans" cxnId="{3226E5D4-BF77-41CF-BF90-F948B9D455E1}">
      <dgm:prSet/>
      <dgm:spPr/>
      <dgm:t>
        <a:bodyPr/>
        <a:lstStyle/>
        <a:p>
          <a:endParaRPr lang="en-US"/>
        </a:p>
      </dgm:t>
    </dgm:pt>
    <dgm:pt modelId="{DA845FF9-C1D5-4D55-95EF-D33B9B3B9B49}">
      <dgm:prSet/>
      <dgm:spPr/>
      <dgm:t>
        <a:bodyPr/>
        <a:lstStyle/>
        <a:p>
          <a:r>
            <a:rPr lang="en-US" b="1" i="1" dirty="0"/>
            <a:t>INCERTEZZE</a:t>
          </a:r>
          <a:r>
            <a:rPr lang="en-US" i="1" dirty="0"/>
            <a:t>. </a:t>
          </a:r>
          <a:r>
            <a:rPr lang="en-US" i="1" dirty="0" err="1"/>
            <a:t>Interpretare</a:t>
          </a:r>
          <a:r>
            <a:rPr lang="en-US" i="1" dirty="0"/>
            <a:t> il </a:t>
          </a:r>
          <a:r>
            <a:rPr lang="en-US" i="1" dirty="0" err="1"/>
            <a:t>presente</a:t>
          </a:r>
          <a:r>
            <a:rPr lang="en-US" i="1" dirty="0"/>
            <a:t>, </a:t>
          </a:r>
          <a:r>
            <a:rPr lang="en-US" i="1" dirty="0" err="1"/>
            <a:t>prevedere</a:t>
          </a:r>
          <a:br>
            <a:rPr lang="en-US" i="1" dirty="0"/>
          </a:br>
          <a:r>
            <a:rPr lang="en-US" i="1" dirty="0"/>
            <a:t>il </a:t>
          </a:r>
          <a:r>
            <a:rPr lang="en-US" i="1" dirty="0" err="1"/>
            <a:t>futuro</a:t>
          </a:r>
          <a:r>
            <a:rPr lang="en-US" dirty="0"/>
            <a:t>. </a:t>
          </a:r>
          <a:r>
            <a:rPr lang="en-US" dirty="0" err="1"/>
            <a:t>Palaexpo</a:t>
          </a:r>
          <a:r>
            <a:rPr lang="en-US" dirty="0"/>
            <a:t> Roma Ott. 2021-Marzo 2022. </a:t>
          </a:r>
          <a:endParaRPr lang="en-US" dirty="0">
            <a:solidFill>
              <a:srgbClr val="740000"/>
            </a:solidFill>
          </a:endParaRPr>
        </a:p>
      </dgm:t>
    </dgm:pt>
    <dgm:pt modelId="{242D6F53-501A-450E-B27A-64D20EF100D1}" type="parTrans" cxnId="{463ADCED-375E-42DF-962C-E28E5D841E0C}">
      <dgm:prSet/>
      <dgm:spPr/>
      <dgm:t>
        <a:bodyPr/>
        <a:lstStyle/>
        <a:p>
          <a:endParaRPr lang="en-US"/>
        </a:p>
      </dgm:t>
    </dgm:pt>
    <dgm:pt modelId="{523ECDB6-C8F1-41C6-8FC6-1C3670D091FC}" type="sibTrans" cxnId="{463ADCED-375E-42DF-962C-E28E5D841E0C}">
      <dgm:prSet/>
      <dgm:spPr/>
      <dgm:t>
        <a:bodyPr/>
        <a:lstStyle/>
        <a:p>
          <a:endParaRPr lang="en-US"/>
        </a:p>
      </dgm:t>
    </dgm:pt>
    <dgm:pt modelId="{E115958A-270B-4B67-BA0C-BE1C5F72A3BA}">
      <dgm:prSet/>
      <dgm:spPr/>
      <dgm:t>
        <a:bodyPr/>
        <a:lstStyle/>
        <a:p>
          <a:r>
            <a:rPr lang="en-US" dirty="0"/>
            <a:t>2024</a:t>
          </a:r>
        </a:p>
      </dgm:t>
    </dgm:pt>
    <dgm:pt modelId="{001F72AA-B706-476B-B7EC-60D1E80AD4DD}" type="parTrans" cxnId="{ACDAAF08-9CB6-41BD-B400-19A54E8081D8}">
      <dgm:prSet/>
      <dgm:spPr/>
      <dgm:t>
        <a:bodyPr/>
        <a:lstStyle/>
        <a:p>
          <a:endParaRPr lang="it-IT"/>
        </a:p>
      </dgm:t>
    </dgm:pt>
    <dgm:pt modelId="{A9E24133-669F-4D36-9BEC-86B7199CF0CB}" type="sibTrans" cxnId="{ACDAAF08-9CB6-41BD-B400-19A54E8081D8}">
      <dgm:prSet/>
      <dgm:spPr/>
      <dgm:t>
        <a:bodyPr/>
        <a:lstStyle/>
        <a:p>
          <a:endParaRPr lang="it-IT"/>
        </a:p>
      </dgm:t>
    </dgm:pt>
    <dgm:pt modelId="{769C7716-D0D9-4ED2-8758-191F16267E68}">
      <dgm:prSet/>
      <dgm:spPr/>
      <dgm:t>
        <a:bodyPr/>
        <a:lstStyle/>
        <a:p>
          <a:r>
            <a:rPr lang="en-US" b="1" dirty="0"/>
            <a:t>GRAVITY</a:t>
          </a:r>
          <a:r>
            <a:rPr lang="en-US" dirty="0"/>
            <a:t>. </a:t>
          </a:r>
          <a:r>
            <a:rPr lang="en-US" i="1" dirty="0" err="1"/>
            <a:t>Immaginare</a:t>
          </a:r>
          <a:r>
            <a:rPr lang="en-US" i="1" dirty="0"/>
            <a:t> </a:t>
          </a:r>
          <a:r>
            <a:rPr lang="en-US" i="1" dirty="0" err="1"/>
            <a:t>l'Universo</a:t>
          </a:r>
          <a:r>
            <a:rPr lang="en-US" i="1" dirty="0"/>
            <a:t> dopo Einstein</a:t>
          </a:r>
          <a:r>
            <a:rPr lang="en-US" dirty="0"/>
            <a:t>. </a:t>
          </a:r>
          <a:br>
            <a:rPr lang="en-US" dirty="0"/>
          </a:br>
          <a:r>
            <a:rPr lang="en-US" dirty="0"/>
            <a:t>MAXXI Roma. </a:t>
          </a:r>
          <a:r>
            <a:rPr lang="en-US" dirty="0">
              <a:solidFill>
                <a:srgbClr val="740000"/>
              </a:solidFill>
            </a:rPr>
            <a:t>150.000 </a:t>
          </a:r>
          <a:r>
            <a:rPr lang="en-US" dirty="0" err="1">
              <a:solidFill>
                <a:srgbClr val="740000"/>
              </a:solidFill>
            </a:rPr>
            <a:t>visitatori</a:t>
          </a:r>
          <a:r>
            <a:rPr lang="en-US" dirty="0"/>
            <a:t>.</a:t>
          </a:r>
        </a:p>
      </dgm:t>
    </dgm:pt>
    <dgm:pt modelId="{735A21CC-328A-4658-8D4B-B103C7D4AB0A}" type="parTrans" cxnId="{5C599FBE-8D7B-4FFE-B27A-B76C1C72A51D}">
      <dgm:prSet/>
      <dgm:spPr/>
      <dgm:t>
        <a:bodyPr/>
        <a:lstStyle/>
        <a:p>
          <a:endParaRPr lang="it-IT"/>
        </a:p>
      </dgm:t>
    </dgm:pt>
    <dgm:pt modelId="{5965BC24-5ADF-4C6A-AE0F-30E6AD146ECA}" type="sibTrans" cxnId="{5C599FBE-8D7B-4FFE-B27A-B76C1C72A51D}">
      <dgm:prSet/>
      <dgm:spPr/>
      <dgm:t>
        <a:bodyPr/>
        <a:lstStyle/>
        <a:p>
          <a:endParaRPr lang="it-IT"/>
        </a:p>
      </dgm:t>
    </dgm:pt>
    <dgm:pt modelId="{EA63CF9B-C9EC-DF4F-A38A-0033AC159301}" type="pres">
      <dgm:prSet presAssocID="{B1B29708-887B-4F76-948B-91DD99D51F76}" presName="Name0" presStyleCnt="0">
        <dgm:presLayoutVars>
          <dgm:chMax/>
          <dgm:chPref/>
          <dgm:animLvl val="lvl"/>
        </dgm:presLayoutVars>
      </dgm:prSet>
      <dgm:spPr/>
    </dgm:pt>
    <dgm:pt modelId="{9113B3C0-6D72-D246-9744-FA79EE087D66}" type="pres">
      <dgm:prSet presAssocID="{05AA90D7-38C7-451F-A353-E8538A07D3FC}" presName="composite1" presStyleCnt="0"/>
      <dgm:spPr/>
    </dgm:pt>
    <dgm:pt modelId="{48EBD205-FB4E-D240-B6E5-F4709DC565DD}" type="pres">
      <dgm:prSet presAssocID="{05AA90D7-38C7-451F-A353-E8538A07D3FC}" presName="parent1" presStyleLbl="alignNode1" presStyleIdx="0" presStyleCnt="8" custScaleX="118669" custScaleY="49669">
        <dgm:presLayoutVars>
          <dgm:chMax val="1"/>
          <dgm:chPref val="1"/>
          <dgm:bulletEnabled val="1"/>
        </dgm:presLayoutVars>
      </dgm:prSet>
      <dgm:spPr/>
    </dgm:pt>
    <dgm:pt modelId="{27043F7D-BD2F-844F-BE01-65B5D1302CDB}" type="pres">
      <dgm:prSet presAssocID="{05AA90D7-38C7-451F-A353-E8538A07D3FC}" presName="Childtext1" presStyleLbl="revTx" presStyleIdx="0" presStyleCnt="8" custLinFactNeighborX="-2992" custLinFactNeighborY="39243">
        <dgm:presLayoutVars>
          <dgm:bulletEnabled val="1"/>
        </dgm:presLayoutVars>
      </dgm:prSet>
      <dgm:spPr/>
    </dgm:pt>
    <dgm:pt modelId="{26B57F87-3E14-7346-A12D-4A88B6BD2CE1}" type="pres">
      <dgm:prSet presAssocID="{05AA90D7-38C7-451F-A353-E8538A07D3FC}" presName="ConnectLine1" presStyleLbl="sibTrans1D1" presStyleIdx="0" presStyleCnt="8"/>
      <dgm:spPr>
        <a:noFill/>
        <a:ln w="9525" cap="rnd" cmpd="sng" algn="ctr">
          <a:solidFill>
            <a:schemeClr val="accent1">
              <a:hueOff val="0"/>
              <a:satOff val="0"/>
              <a:lumOff val="0"/>
              <a:alphaOff val="0"/>
            </a:schemeClr>
          </a:solidFill>
          <a:prstDash val="dash"/>
        </a:ln>
        <a:effectLst/>
      </dgm:spPr>
    </dgm:pt>
    <dgm:pt modelId="{55C57551-35AC-884A-9616-2CE9C630B87A}" type="pres">
      <dgm:prSet presAssocID="{05AA90D7-38C7-451F-A353-E8538A07D3FC}" presName="ConnectLineEnd1" presStyleLbl="lnNode1" presStyleIdx="0" presStyleCnt="8"/>
      <dgm:spPr/>
    </dgm:pt>
    <dgm:pt modelId="{F8E346ED-4BB6-A444-94AB-764DAC3D6B86}" type="pres">
      <dgm:prSet presAssocID="{05AA90D7-38C7-451F-A353-E8538A07D3FC}" presName="EmptyPane1" presStyleCnt="0"/>
      <dgm:spPr/>
    </dgm:pt>
    <dgm:pt modelId="{FC070956-7BFF-F049-9D05-6FB5637FA02A}" type="pres">
      <dgm:prSet presAssocID="{9146EB8A-30D4-4257-94D5-984FF9BD28AD}" presName="spaceBetweenRectangles1" presStyleCnt="0"/>
      <dgm:spPr/>
    </dgm:pt>
    <dgm:pt modelId="{EC7E3C19-390D-C942-8085-DD9B7C16188F}" type="pres">
      <dgm:prSet presAssocID="{01321646-E044-44AF-A9AD-7B47DC2EB542}" presName="composite1" presStyleCnt="0"/>
      <dgm:spPr/>
    </dgm:pt>
    <dgm:pt modelId="{DF752039-1DEF-1549-956A-D330A8E93BBC}" type="pres">
      <dgm:prSet presAssocID="{01321646-E044-44AF-A9AD-7B47DC2EB542}" presName="parent1" presStyleLbl="alignNode1" presStyleIdx="1" presStyleCnt="8">
        <dgm:presLayoutVars>
          <dgm:chMax val="1"/>
          <dgm:chPref val="1"/>
          <dgm:bulletEnabled val="1"/>
        </dgm:presLayoutVars>
      </dgm:prSet>
      <dgm:spPr/>
    </dgm:pt>
    <dgm:pt modelId="{595A1DC0-BCF1-874D-8175-93E20B13B184}" type="pres">
      <dgm:prSet presAssocID="{01321646-E044-44AF-A9AD-7B47DC2EB542}" presName="Childtext1" presStyleLbl="revTx" presStyleIdx="1" presStyleCnt="8">
        <dgm:presLayoutVars>
          <dgm:bulletEnabled val="1"/>
        </dgm:presLayoutVars>
      </dgm:prSet>
      <dgm:spPr/>
    </dgm:pt>
    <dgm:pt modelId="{25C43E6E-4D76-304F-99C0-7EFDC2781373}" type="pres">
      <dgm:prSet presAssocID="{01321646-E044-44AF-A9AD-7B47DC2EB542}" presName="ConnectLine1" presStyleLbl="sibTrans1D1" presStyleIdx="1" presStyleCnt="8"/>
      <dgm:spPr>
        <a:noFill/>
        <a:ln w="9525" cap="rnd" cmpd="sng" algn="ctr">
          <a:solidFill>
            <a:schemeClr val="accent1">
              <a:hueOff val="0"/>
              <a:satOff val="0"/>
              <a:lumOff val="0"/>
              <a:alphaOff val="0"/>
            </a:schemeClr>
          </a:solidFill>
          <a:prstDash val="dash"/>
        </a:ln>
        <a:effectLst/>
      </dgm:spPr>
    </dgm:pt>
    <dgm:pt modelId="{405F363A-0BF0-8A41-B617-D3BB0BBFBA3A}" type="pres">
      <dgm:prSet presAssocID="{01321646-E044-44AF-A9AD-7B47DC2EB542}" presName="ConnectLineEnd1" presStyleLbl="lnNode1" presStyleIdx="1" presStyleCnt="8"/>
      <dgm:spPr/>
    </dgm:pt>
    <dgm:pt modelId="{6F1AE2D6-4471-B446-9425-FB593E238DBA}" type="pres">
      <dgm:prSet presAssocID="{01321646-E044-44AF-A9AD-7B47DC2EB542}" presName="EmptyPane1" presStyleCnt="0"/>
      <dgm:spPr/>
    </dgm:pt>
    <dgm:pt modelId="{084B6BC1-30E0-2549-97D3-80CA59A85BB9}" type="pres">
      <dgm:prSet presAssocID="{6A8F72B9-5C83-4002-80C5-032217F98EDD}" presName="spaceBetweenRectangles1" presStyleCnt="0"/>
      <dgm:spPr/>
    </dgm:pt>
    <dgm:pt modelId="{CEE12085-BA6F-594D-B6C1-11494B277858}" type="pres">
      <dgm:prSet presAssocID="{192EA17B-440A-4118-B16A-2E0D3A8DD625}" presName="composite1" presStyleCnt="0"/>
      <dgm:spPr/>
    </dgm:pt>
    <dgm:pt modelId="{DDE07B0A-A73B-2546-B3B7-956AD24B6DE1}" type="pres">
      <dgm:prSet presAssocID="{192EA17B-440A-4118-B16A-2E0D3A8DD625}" presName="parent1" presStyleLbl="alignNode1" presStyleIdx="2" presStyleCnt="8" custLinFactNeighborX="-162" custLinFactNeighborY="22285">
        <dgm:presLayoutVars>
          <dgm:chMax val="1"/>
          <dgm:chPref val="1"/>
          <dgm:bulletEnabled val="1"/>
        </dgm:presLayoutVars>
      </dgm:prSet>
      <dgm:spPr/>
    </dgm:pt>
    <dgm:pt modelId="{2BDCD77F-C2D1-8245-AFDA-0BB2E0B9DE93}" type="pres">
      <dgm:prSet presAssocID="{192EA17B-440A-4118-B16A-2E0D3A8DD625}" presName="Childtext1" presStyleLbl="revTx" presStyleIdx="2" presStyleCnt="8" custScaleX="95670" custScaleY="69398" custLinFactNeighborX="196" custLinFactNeighborY="37040">
        <dgm:presLayoutVars>
          <dgm:bulletEnabled val="1"/>
        </dgm:presLayoutVars>
      </dgm:prSet>
      <dgm:spPr/>
    </dgm:pt>
    <dgm:pt modelId="{CD445AAE-6DA1-9144-B92F-D962270A40D0}" type="pres">
      <dgm:prSet presAssocID="{192EA17B-440A-4118-B16A-2E0D3A8DD625}" presName="ConnectLine1" presStyleLbl="sibTrans1D1" presStyleIdx="2" presStyleCnt="8" custLinFactNeighborX="31664" custLinFactNeighborY="51563"/>
      <dgm:spPr>
        <a:noFill/>
        <a:ln w="9525" cap="rnd" cmpd="sng" algn="ctr">
          <a:solidFill>
            <a:schemeClr val="accent1">
              <a:hueOff val="0"/>
              <a:satOff val="0"/>
              <a:lumOff val="0"/>
              <a:alphaOff val="0"/>
            </a:schemeClr>
          </a:solidFill>
          <a:prstDash val="dash"/>
        </a:ln>
        <a:effectLst/>
      </dgm:spPr>
    </dgm:pt>
    <dgm:pt modelId="{17E40880-FC33-264B-9813-CCB8CAFBEDDA}" type="pres">
      <dgm:prSet presAssocID="{192EA17B-440A-4118-B16A-2E0D3A8DD625}" presName="ConnectLineEnd1" presStyleLbl="lnNode1" presStyleIdx="2" presStyleCnt="8"/>
      <dgm:spPr/>
    </dgm:pt>
    <dgm:pt modelId="{7DF5C159-71DB-CA4C-9ACF-FF4CBCA06D51}" type="pres">
      <dgm:prSet presAssocID="{192EA17B-440A-4118-B16A-2E0D3A8DD625}" presName="EmptyPane1" presStyleCnt="0"/>
      <dgm:spPr/>
    </dgm:pt>
    <dgm:pt modelId="{84142138-E4A8-7B4A-BF99-EA9E7B47DEF3}" type="pres">
      <dgm:prSet presAssocID="{E68837C7-8080-4DCD-816E-F31D8CDB5429}" presName="spaceBetweenRectangles1" presStyleCnt="0"/>
      <dgm:spPr/>
    </dgm:pt>
    <dgm:pt modelId="{DD08F221-9C8C-9844-AA0D-B6AB25BBC042}" type="pres">
      <dgm:prSet presAssocID="{21CE5737-8DAA-47BE-BDEA-34AA36D2CC19}" presName="composite1" presStyleCnt="0"/>
      <dgm:spPr/>
    </dgm:pt>
    <dgm:pt modelId="{61565A6C-E017-AF45-89CD-4EA693A041C8}" type="pres">
      <dgm:prSet presAssocID="{21CE5737-8DAA-47BE-BDEA-34AA36D2CC19}" presName="parent1" presStyleLbl="alignNode1" presStyleIdx="3" presStyleCnt="8">
        <dgm:presLayoutVars>
          <dgm:chMax val="1"/>
          <dgm:chPref val="1"/>
          <dgm:bulletEnabled val="1"/>
        </dgm:presLayoutVars>
      </dgm:prSet>
      <dgm:spPr/>
    </dgm:pt>
    <dgm:pt modelId="{8B60952D-A04A-CD48-AEBF-BC65ED5838FB}" type="pres">
      <dgm:prSet presAssocID="{21CE5737-8DAA-47BE-BDEA-34AA36D2CC19}" presName="Childtext1" presStyleLbl="revTx" presStyleIdx="3" presStyleCnt="8">
        <dgm:presLayoutVars>
          <dgm:bulletEnabled val="1"/>
        </dgm:presLayoutVars>
      </dgm:prSet>
      <dgm:spPr/>
    </dgm:pt>
    <dgm:pt modelId="{E6DA9A03-0FCF-3647-9F48-BE83E7622BFC}" type="pres">
      <dgm:prSet presAssocID="{21CE5737-8DAA-47BE-BDEA-34AA36D2CC19}" presName="ConnectLine1" presStyleLbl="sibTrans1D1" presStyleIdx="3" presStyleCnt="8"/>
      <dgm:spPr>
        <a:noFill/>
        <a:ln w="9525" cap="rnd" cmpd="sng" algn="ctr">
          <a:solidFill>
            <a:schemeClr val="accent1">
              <a:hueOff val="0"/>
              <a:satOff val="0"/>
              <a:lumOff val="0"/>
              <a:alphaOff val="0"/>
            </a:schemeClr>
          </a:solidFill>
          <a:prstDash val="dash"/>
        </a:ln>
        <a:effectLst/>
      </dgm:spPr>
    </dgm:pt>
    <dgm:pt modelId="{296618B2-BFF5-C34F-8DBF-39BA60AE5A0B}" type="pres">
      <dgm:prSet presAssocID="{21CE5737-8DAA-47BE-BDEA-34AA36D2CC19}" presName="ConnectLineEnd1" presStyleLbl="lnNode1" presStyleIdx="3" presStyleCnt="8"/>
      <dgm:spPr/>
    </dgm:pt>
    <dgm:pt modelId="{3D924FB7-9AB8-0849-9C27-07E57B499F92}" type="pres">
      <dgm:prSet presAssocID="{21CE5737-8DAA-47BE-BDEA-34AA36D2CC19}" presName="EmptyPane1" presStyleCnt="0"/>
      <dgm:spPr/>
    </dgm:pt>
    <dgm:pt modelId="{45A31198-90CD-574E-80A0-65FE526096F6}" type="pres">
      <dgm:prSet presAssocID="{00775895-A31C-4AC4-8243-BEC8BC746D2F}" presName="spaceBetweenRectangles1" presStyleCnt="0"/>
      <dgm:spPr/>
    </dgm:pt>
    <dgm:pt modelId="{23999525-3CF4-5D49-9C0E-6AB777FF64E0}" type="pres">
      <dgm:prSet presAssocID="{3CB49B54-500B-40D0-B392-B3079BB6703D}" presName="composite1" presStyleCnt="0"/>
      <dgm:spPr/>
    </dgm:pt>
    <dgm:pt modelId="{C2CCBE61-B1E2-1243-B66A-F1DBAAA6302E}" type="pres">
      <dgm:prSet presAssocID="{3CB49B54-500B-40D0-B392-B3079BB6703D}" presName="parent1" presStyleLbl="alignNode1" presStyleIdx="4" presStyleCnt="8">
        <dgm:presLayoutVars>
          <dgm:chMax val="1"/>
          <dgm:chPref val="1"/>
          <dgm:bulletEnabled val="1"/>
        </dgm:presLayoutVars>
      </dgm:prSet>
      <dgm:spPr/>
    </dgm:pt>
    <dgm:pt modelId="{50AE174D-8753-4A47-B4A5-AE18A3674F21}" type="pres">
      <dgm:prSet presAssocID="{3CB49B54-500B-40D0-B392-B3079BB6703D}" presName="Childtext1" presStyleLbl="revTx" presStyleIdx="4" presStyleCnt="8" custLinFactNeighborX="-1285" custLinFactNeighborY="4395">
        <dgm:presLayoutVars>
          <dgm:bulletEnabled val="1"/>
        </dgm:presLayoutVars>
      </dgm:prSet>
      <dgm:spPr/>
    </dgm:pt>
    <dgm:pt modelId="{1B85135A-7429-3F42-B5F4-7BAA4AF3ED55}" type="pres">
      <dgm:prSet presAssocID="{3CB49B54-500B-40D0-B392-B3079BB6703D}" presName="ConnectLine1" presStyleLbl="sibTrans1D1" presStyleIdx="4" presStyleCnt="8"/>
      <dgm:spPr>
        <a:noFill/>
        <a:ln w="9525" cap="rnd" cmpd="sng" algn="ctr">
          <a:solidFill>
            <a:schemeClr val="accent1">
              <a:hueOff val="0"/>
              <a:satOff val="0"/>
              <a:lumOff val="0"/>
              <a:alphaOff val="0"/>
            </a:schemeClr>
          </a:solidFill>
          <a:prstDash val="dash"/>
        </a:ln>
        <a:effectLst/>
      </dgm:spPr>
    </dgm:pt>
    <dgm:pt modelId="{A3192659-01A6-A049-BF78-E99BF39F3E74}" type="pres">
      <dgm:prSet presAssocID="{3CB49B54-500B-40D0-B392-B3079BB6703D}" presName="ConnectLineEnd1" presStyleLbl="lnNode1" presStyleIdx="4" presStyleCnt="8"/>
      <dgm:spPr/>
    </dgm:pt>
    <dgm:pt modelId="{2C3256F9-F54F-D448-9E6F-40CDA077029E}" type="pres">
      <dgm:prSet presAssocID="{3CB49B54-500B-40D0-B392-B3079BB6703D}" presName="EmptyPane1" presStyleCnt="0"/>
      <dgm:spPr/>
    </dgm:pt>
    <dgm:pt modelId="{D762CA1B-5DDC-8749-8880-3CFF98347220}" type="pres">
      <dgm:prSet presAssocID="{DB856C19-81E0-4E62-BC7C-892BC0C05FD3}" presName="spaceBetweenRectangles1" presStyleCnt="0"/>
      <dgm:spPr/>
    </dgm:pt>
    <dgm:pt modelId="{A2245E41-73DC-8542-900E-2723F877280C}" type="pres">
      <dgm:prSet presAssocID="{F5E9ED4A-F1D1-4279-852A-681ECA944554}" presName="composite1" presStyleCnt="0"/>
      <dgm:spPr/>
    </dgm:pt>
    <dgm:pt modelId="{9594CB23-27F1-0B4C-921E-14F9F4EB5FDA}" type="pres">
      <dgm:prSet presAssocID="{F5E9ED4A-F1D1-4279-852A-681ECA944554}" presName="parent1" presStyleLbl="alignNode1" presStyleIdx="5" presStyleCnt="8">
        <dgm:presLayoutVars>
          <dgm:chMax val="1"/>
          <dgm:chPref val="1"/>
          <dgm:bulletEnabled val="1"/>
        </dgm:presLayoutVars>
      </dgm:prSet>
      <dgm:spPr/>
    </dgm:pt>
    <dgm:pt modelId="{B0A0ED53-CDAB-4E4A-9FB5-50CF72EE07B7}" type="pres">
      <dgm:prSet presAssocID="{F5E9ED4A-F1D1-4279-852A-681ECA944554}" presName="Childtext1" presStyleLbl="revTx" presStyleIdx="5" presStyleCnt="8">
        <dgm:presLayoutVars>
          <dgm:bulletEnabled val="1"/>
        </dgm:presLayoutVars>
      </dgm:prSet>
      <dgm:spPr/>
    </dgm:pt>
    <dgm:pt modelId="{A9E93EE3-6C9F-C34B-B91C-65C1AB86013B}" type="pres">
      <dgm:prSet presAssocID="{F5E9ED4A-F1D1-4279-852A-681ECA944554}" presName="ConnectLine1" presStyleLbl="sibTrans1D1" presStyleIdx="5" presStyleCnt="8"/>
      <dgm:spPr>
        <a:noFill/>
        <a:ln w="9525" cap="rnd" cmpd="sng" algn="ctr">
          <a:solidFill>
            <a:schemeClr val="accent1">
              <a:hueOff val="0"/>
              <a:satOff val="0"/>
              <a:lumOff val="0"/>
              <a:alphaOff val="0"/>
            </a:schemeClr>
          </a:solidFill>
          <a:prstDash val="dash"/>
        </a:ln>
        <a:effectLst/>
      </dgm:spPr>
    </dgm:pt>
    <dgm:pt modelId="{F115B7C8-CD40-234B-856C-FF499F241D56}" type="pres">
      <dgm:prSet presAssocID="{F5E9ED4A-F1D1-4279-852A-681ECA944554}" presName="ConnectLineEnd1" presStyleLbl="lnNode1" presStyleIdx="5" presStyleCnt="8"/>
      <dgm:spPr/>
    </dgm:pt>
    <dgm:pt modelId="{02E9147B-20C7-964C-A5D8-98A905A7542C}" type="pres">
      <dgm:prSet presAssocID="{F5E9ED4A-F1D1-4279-852A-681ECA944554}" presName="EmptyPane1" presStyleCnt="0"/>
      <dgm:spPr/>
    </dgm:pt>
    <dgm:pt modelId="{1C548E71-5D88-674F-BDE6-9AB3431F6215}" type="pres">
      <dgm:prSet presAssocID="{DAA4A523-3387-4084-95DE-A7ABA6A2D983}" presName="spaceBetweenRectangles1" presStyleCnt="0"/>
      <dgm:spPr/>
    </dgm:pt>
    <dgm:pt modelId="{1652F523-F6F5-E54F-A7DF-3301E960BCA9}" type="pres">
      <dgm:prSet presAssocID="{F773F8A9-D4DC-4099-9EA0-CF534B26226B}" presName="composite1" presStyleCnt="0"/>
      <dgm:spPr/>
    </dgm:pt>
    <dgm:pt modelId="{1F800F9A-5874-9D42-B659-C85C2D8EF6A7}" type="pres">
      <dgm:prSet presAssocID="{F773F8A9-D4DC-4099-9EA0-CF534B26226B}" presName="parent1" presStyleLbl="alignNode1" presStyleIdx="6" presStyleCnt="8" custLinFactNeighborX="-651" custLinFactNeighborY="43481">
        <dgm:presLayoutVars>
          <dgm:chMax val="1"/>
          <dgm:chPref val="1"/>
          <dgm:bulletEnabled val="1"/>
        </dgm:presLayoutVars>
      </dgm:prSet>
      <dgm:spPr/>
    </dgm:pt>
    <dgm:pt modelId="{9DAA662C-67F1-5646-8A2E-3E390C3CF34E}" type="pres">
      <dgm:prSet presAssocID="{F773F8A9-D4DC-4099-9EA0-CF534B26226B}" presName="Childtext1" presStyleLbl="revTx" presStyleIdx="6" presStyleCnt="8" custScaleY="41323" custLinFactNeighborX="120" custLinFactNeighborY="79485">
        <dgm:presLayoutVars>
          <dgm:bulletEnabled val="1"/>
        </dgm:presLayoutVars>
      </dgm:prSet>
      <dgm:spPr/>
    </dgm:pt>
    <dgm:pt modelId="{46E8E507-63C2-7944-BF68-7A38F789695A}" type="pres">
      <dgm:prSet presAssocID="{F773F8A9-D4DC-4099-9EA0-CF534B26226B}" presName="ConnectLine1" presStyleLbl="sibTrans1D1" presStyleIdx="6" presStyleCnt="8"/>
      <dgm:spPr>
        <a:noFill/>
        <a:ln w="9525" cap="rnd" cmpd="sng" algn="ctr">
          <a:solidFill>
            <a:schemeClr val="accent1">
              <a:hueOff val="0"/>
              <a:satOff val="0"/>
              <a:lumOff val="0"/>
              <a:alphaOff val="0"/>
            </a:schemeClr>
          </a:solidFill>
          <a:prstDash val="dash"/>
        </a:ln>
        <a:effectLst/>
      </dgm:spPr>
    </dgm:pt>
    <dgm:pt modelId="{C302B561-9B98-054D-9D2F-DC3FAACA3BC7}" type="pres">
      <dgm:prSet presAssocID="{F773F8A9-D4DC-4099-9EA0-CF534B26226B}" presName="ConnectLineEnd1" presStyleLbl="lnNode1" presStyleIdx="6" presStyleCnt="8"/>
      <dgm:spPr/>
    </dgm:pt>
    <dgm:pt modelId="{95A6B05E-8C89-4042-B62E-1C6D49E0745F}" type="pres">
      <dgm:prSet presAssocID="{F773F8A9-D4DC-4099-9EA0-CF534B26226B}" presName="EmptyPane1" presStyleCnt="0"/>
      <dgm:spPr/>
    </dgm:pt>
    <dgm:pt modelId="{1485EC2F-1415-4E0E-A7F1-187EAACA8E27}" type="pres">
      <dgm:prSet presAssocID="{3A4BCCFB-2A12-46E3-A3FE-D197F87889F3}" presName="spaceBetweenRectangles1" presStyleCnt="0"/>
      <dgm:spPr/>
    </dgm:pt>
    <dgm:pt modelId="{2A5E754D-3085-4A6F-8ACA-45EBAF1F41CE}" type="pres">
      <dgm:prSet presAssocID="{E115958A-270B-4B67-BA0C-BE1C5F72A3BA}" presName="composite1" presStyleCnt="0"/>
      <dgm:spPr/>
    </dgm:pt>
    <dgm:pt modelId="{FB98AF77-801D-40F0-8FAE-EC31254209B0}" type="pres">
      <dgm:prSet presAssocID="{E115958A-270B-4B67-BA0C-BE1C5F72A3BA}" presName="parent1" presStyleLbl="alignNode1" presStyleIdx="7" presStyleCnt="8" custLinFactNeighborX="-1416" custLinFactNeighborY="-7764">
        <dgm:presLayoutVars>
          <dgm:chMax val="1"/>
          <dgm:chPref val="1"/>
          <dgm:bulletEnabled val="1"/>
        </dgm:presLayoutVars>
      </dgm:prSet>
      <dgm:spPr/>
    </dgm:pt>
    <dgm:pt modelId="{81A041B5-E6C2-4FB6-B5A8-975C660992DB}" type="pres">
      <dgm:prSet presAssocID="{E115958A-270B-4B67-BA0C-BE1C5F72A3BA}" presName="Childtext1" presStyleLbl="revTx" presStyleIdx="7" presStyleCnt="8">
        <dgm:presLayoutVars>
          <dgm:bulletEnabled val="1"/>
        </dgm:presLayoutVars>
      </dgm:prSet>
      <dgm:spPr/>
    </dgm:pt>
    <dgm:pt modelId="{BAC02297-BCBF-455B-BCC2-4DF360EDFDE2}" type="pres">
      <dgm:prSet presAssocID="{E115958A-270B-4B67-BA0C-BE1C5F72A3BA}" presName="ConnectLine1" presStyleLbl="sibTrans1D1" presStyleIdx="7" presStyleCnt="8"/>
      <dgm:spPr>
        <a:noFill/>
        <a:ln w="6350" cap="flat" cmpd="sng" algn="ctr">
          <a:solidFill>
            <a:schemeClr val="accent1">
              <a:hueOff val="0"/>
              <a:satOff val="0"/>
              <a:lumOff val="0"/>
              <a:alphaOff val="0"/>
            </a:schemeClr>
          </a:solidFill>
          <a:prstDash val="dash"/>
          <a:miter lim="800000"/>
        </a:ln>
        <a:effectLst/>
      </dgm:spPr>
    </dgm:pt>
    <dgm:pt modelId="{AA1E38C8-F185-4A8F-9998-2AC9A496D9E0}" type="pres">
      <dgm:prSet presAssocID="{E115958A-270B-4B67-BA0C-BE1C5F72A3BA}" presName="ConnectLineEnd1" presStyleLbl="lnNode1" presStyleIdx="7" presStyleCnt="8"/>
      <dgm:spPr/>
    </dgm:pt>
    <dgm:pt modelId="{48D4344D-CB79-4E2E-AE05-299B226C4D66}" type="pres">
      <dgm:prSet presAssocID="{E115958A-270B-4B67-BA0C-BE1C5F72A3BA}" presName="EmptyPane1" presStyleCnt="0"/>
      <dgm:spPr/>
    </dgm:pt>
  </dgm:ptLst>
  <dgm:cxnLst>
    <dgm:cxn modelId="{ACDAAF08-9CB6-41BD-B400-19A54E8081D8}" srcId="{B1B29708-887B-4F76-948B-91DD99D51F76}" destId="{E115958A-270B-4B67-BA0C-BE1C5F72A3BA}" srcOrd="7" destOrd="0" parTransId="{001F72AA-B706-476B-B7EC-60D1E80AD4DD}" sibTransId="{A9E24133-669F-4D36-9BEC-86B7199CF0CB}"/>
    <dgm:cxn modelId="{68A79410-EEDD-4303-8C50-6F6020C5B154}" type="presOf" srcId="{769C7716-D0D9-4ED2-8758-191F16267E68}" destId="{50AE174D-8753-4A47-B4A5-AE18A3674F21}" srcOrd="0" destOrd="1" presId="urn:microsoft.com/office/officeart/2016/7/layout/RoundedRectangleTimeline"/>
    <dgm:cxn modelId="{C2DC8311-F918-A345-88EB-0140F1049E8F}" type="presOf" srcId="{F773F8A9-D4DC-4099-9EA0-CF534B26226B}" destId="{1F800F9A-5874-9D42-B659-C85C2D8EF6A7}" srcOrd="0" destOrd="0" presId="urn:microsoft.com/office/officeart/2016/7/layout/RoundedRectangleTimeline"/>
    <dgm:cxn modelId="{297DD11A-BF46-4E8D-A43E-63C4E5156083}" srcId="{192EA17B-440A-4118-B16A-2E0D3A8DD625}" destId="{95D0E488-3979-44E3-83F0-E8A28F7E99DE}" srcOrd="0" destOrd="0" parTransId="{8AB5D465-200F-4D8D-9225-7E4AFD0C84CB}" sibTransId="{7425084F-DD64-4927-B5FD-C21EDE43CBF6}"/>
    <dgm:cxn modelId="{87710A21-E149-EB41-B6F9-5DC1950CF359}" type="presOf" srcId="{21CE5737-8DAA-47BE-BDEA-34AA36D2CC19}" destId="{61565A6C-E017-AF45-89CD-4EA693A041C8}" srcOrd="0" destOrd="0" presId="urn:microsoft.com/office/officeart/2016/7/layout/RoundedRectangleTimeline"/>
    <dgm:cxn modelId="{67792221-E4B4-4515-9F7F-DBC4DF60920A}" type="presOf" srcId="{E115958A-270B-4B67-BA0C-BE1C5F72A3BA}" destId="{FB98AF77-801D-40F0-8FAE-EC31254209B0}" srcOrd="0" destOrd="0" presId="urn:microsoft.com/office/officeart/2016/7/layout/RoundedRectangleTimeline"/>
    <dgm:cxn modelId="{38BE7228-F88B-4F0C-9B1B-0DB4B8384A8B}" srcId="{3CB49B54-500B-40D0-B392-B3079BB6703D}" destId="{BBDAAA4A-678D-475F-943B-B4000AB9C406}" srcOrd="0" destOrd="0" parTransId="{8214488C-5AAC-46A7-9273-ACF1619B9F02}" sibTransId="{E755A9A6-568E-4A45-9B01-7AD80B7211DA}"/>
    <dgm:cxn modelId="{3E757C2C-E6FB-4589-9C94-6AD684CCDA68}" srcId="{05AA90D7-38C7-451F-A353-E8538A07D3FC}" destId="{A97C81C3-E237-447C-A8B1-385B10D9BFCC}" srcOrd="0" destOrd="0" parTransId="{57E4C6CA-053A-4F7F-BD6A-997757DA75D0}" sibTransId="{AA6BCE54-7291-4A04-8C22-B4FD40DC4F1A}"/>
    <dgm:cxn modelId="{7B471230-5C5B-0C4D-A721-2C56C54DB1B0}" type="presOf" srcId="{05AA90D7-38C7-451F-A353-E8538A07D3FC}" destId="{48EBD205-FB4E-D240-B6E5-F4709DC565DD}" srcOrd="0" destOrd="0" presId="urn:microsoft.com/office/officeart/2016/7/layout/RoundedRectangleTimeline"/>
    <dgm:cxn modelId="{0831E53B-428D-4487-A17F-77C9AAE2ED9D}" srcId="{01321646-E044-44AF-A9AD-7B47DC2EB542}" destId="{08D84595-000A-4408-B01C-243E715DEDD9}" srcOrd="0" destOrd="0" parTransId="{C3B9BDC8-FED7-4D8F-98B9-013B65CE9A02}" sibTransId="{C940F29D-37CC-489C-84D1-F9BE29200DDB}"/>
    <dgm:cxn modelId="{A547283E-0D14-D649-98EE-D3F55EBA62C7}" type="presOf" srcId="{95D0E488-3979-44E3-83F0-E8A28F7E99DE}" destId="{2BDCD77F-C2D1-8245-AFDA-0BB2E0B9DE93}" srcOrd="0" destOrd="0" presId="urn:microsoft.com/office/officeart/2016/7/layout/RoundedRectangleTimeline"/>
    <dgm:cxn modelId="{B469135D-7F6D-594B-9C8D-5D89522C2996}" type="presOf" srcId="{BBDAAA4A-678D-475F-943B-B4000AB9C406}" destId="{50AE174D-8753-4A47-B4A5-AE18A3674F21}" srcOrd="0" destOrd="0" presId="urn:microsoft.com/office/officeart/2016/7/layout/RoundedRectangleTimeline"/>
    <dgm:cxn modelId="{81E4F15D-7B4F-A843-BE67-4DF0B95AE3AB}" type="presOf" srcId="{08D84595-000A-4408-B01C-243E715DEDD9}" destId="{595A1DC0-BCF1-874D-8175-93E20B13B184}" srcOrd="0" destOrd="0" presId="urn:microsoft.com/office/officeart/2016/7/layout/RoundedRectangleTimeline"/>
    <dgm:cxn modelId="{10975A5F-AF9C-4AD0-A8A2-317544657D2F}" srcId="{F5E9ED4A-F1D1-4279-852A-681ECA944554}" destId="{6A22F9D4-4589-4964-93A6-2794FB88FBD3}" srcOrd="0" destOrd="0" parTransId="{216BEB29-7A88-4470-93FB-6854E97DFACE}" sibTransId="{FA8E2153-DB68-49DB-B050-EEDA2D5149E6}"/>
    <dgm:cxn modelId="{78FA0265-28C3-4B18-912B-180272A89C14}" srcId="{B1B29708-887B-4F76-948B-91DD99D51F76}" destId="{F5E9ED4A-F1D1-4279-852A-681ECA944554}" srcOrd="5" destOrd="0" parTransId="{04D2076B-5D52-4F47-B359-4207A480FE1C}" sibTransId="{DAA4A523-3387-4084-95DE-A7ABA6A2D983}"/>
    <dgm:cxn modelId="{F6A52066-0107-494C-BFCA-0F30996D3853}" srcId="{B1B29708-887B-4F76-948B-91DD99D51F76}" destId="{3CB49B54-500B-40D0-B392-B3079BB6703D}" srcOrd="4" destOrd="0" parTransId="{AC1E9018-C1D7-4B67-B747-80753FC623DE}" sibTransId="{DB856C19-81E0-4E62-BC7C-892BC0C05FD3}"/>
    <dgm:cxn modelId="{CFEBFA6D-EED4-0845-99F1-2792DF3B05FC}" type="presOf" srcId="{DA845FF9-C1D5-4D55-95EF-D33B9B3B9B49}" destId="{9DAA662C-67F1-5646-8A2E-3E390C3CF34E}" srcOrd="0" destOrd="0" presId="urn:microsoft.com/office/officeart/2016/7/layout/RoundedRectangleTimeline"/>
    <dgm:cxn modelId="{8761DD97-B5B6-1A44-BC25-C2DEF2687FEA}" type="presOf" srcId="{B1B29708-887B-4F76-948B-91DD99D51F76}" destId="{EA63CF9B-C9EC-DF4F-A38A-0033AC159301}" srcOrd="0" destOrd="0" presId="urn:microsoft.com/office/officeart/2016/7/layout/RoundedRectangleTimeline"/>
    <dgm:cxn modelId="{358C0CA7-7F21-4222-BC0F-F63082CAE4A6}" srcId="{B1B29708-887B-4F76-948B-91DD99D51F76}" destId="{192EA17B-440A-4118-B16A-2E0D3A8DD625}" srcOrd="2" destOrd="0" parTransId="{0684C0C8-7CBD-41D1-ADA1-027922598A48}" sibTransId="{E68837C7-8080-4DCD-816E-F31D8CDB5429}"/>
    <dgm:cxn modelId="{4E6D61AF-4C16-4A14-9AC6-69953F9B1263}" srcId="{B1B29708-887B-4F76-948B-91DD99D51F76}" destId="{01321646-E044-44AF-A9AD-7B47DC2EB542}" srcOrd="1" destOrd="0" parTransId="{4B67F8BF-F4F2-4ACA-8F5B-90A0222A5E2B}" sibTransId="{6A8F72B9-5C83-4002-80C5-032217F98EDD}"/>
    <dgm:cxn modelId="{E31F4BB6-A46D-4FBE-AB72-4D69DAC84CC7}" srcId="{B1B29708-887B-4F76-948B-91DD99D51F76}" destId="{21CE5737-8DAA-47BE-BDEA-34AA36D2CC19}" srcOrd="3" destOrd="0" parTransId="{BED044DC-96AE-406B-98F4-482B555D8E32}" sibTransId="{00775895-A31C-4AC4-8243-BEC8BC746D2F}"/>
    <dgm:cxn modelId="{7A4D5AB6-84A7-4365-B89E-7E955F9A7030}" srcId="{B1B29708-887B-4F76-948B-91DD99D51F76}" destId="{05AA90D7-38C7-451F-A353-E8538A07D3FC}" srcOrd="0" destOrd="0" parTransId="{B42E2FE0-7C84-4682-8723-15FAB8F5DDDB}" sibTransId="{9146EB8A-30D4-4257-94D5-984FF9BD28AD}"/>
    <dgm:cxn modelId="{5C599FBE-8D7B-4FFE-B27A-B76C1C72A51D}" srcId="{3CB49B54-500B-40D0-B392-B3079BB6703D}" destId="{769C7716-D0D9-4ED2-8758-191F16267E68}" srcOrd="1" destOrd="0" parTransId="{735A21CC-328A-4658-8D4B-B103C7D4AB0A}" sibTransId="{5965BC24-5ADF-4C6A-AE0F-30E6AD146ECA}"/>
    <dgm:cxn modelId="{D9AE3BC4-F81A-6340-B9CB-58031D21A106}" type="presOf" srcId="{A97C81C3-E237-447C-A8B1-385B10D9BFCC}" destId="{27043F7D-BD2F-844F-BE01-65B5D1302CDB}" srcOrd="0" destOrd="0" presId="urn:microsoft.com/office/officeart/2016/7/layout/RoundedRectangleTimeline"/>
    <dgm:cxn modelId="{DC10A0CB-B36C-8C41-96C6-BC0DF30259BD}" type="presOf" srcId="{6A22F9D4-4589-4964-93A6-2794FB88FBD3}" destId="{B0A0ED53-CDAB-4E4A-9FB5-50CF72EE07B7}" srcOrd="0" destOrd="0" presId="urn:microsoft.com/office/officeart/2016/7/layout/RoundedRectangleTimeline"/>
    <dgm:cxn modelId="{BC8D52CE-6E86-4840-85A9-2640FEE670E0}" type="presOf" srcId="{F5E9ED4A-F1D1-4279-852A-681ECA944554}" destId="{9594CB23-27F1-0B4C-921E-14F9F4EB5FDA}" srcOrd="0" destOrd="0" presId="urn:microsoft.com/office/officeart/2016/7/layout/RoundedRectangleTimeline"/>
    <dgm:cxn modelId="{2DD058D0-A839-439C-A240-797B2FB867D8}" srcId="{21CE5737-8DAA-47BE-BDEA-34AA36D2CC19}" destId="{CD553B5F-4BED-4B0C-81B4-2B3A16B07E2A}" srcOrd="0" destOrd="0" parTransId="{E9F60146-28BF-4609-90D7-F3264491AC4B}" sibTransId="{3A747890-A572-4F93-9A35-531E8C364BC2}"/>
    <dgm:cxn modelId="{3226E5D4-BF77-41CF-BF90-F948B9D455E1}" srcId="{B1B29708-887B-4F76-948B-91DD99D51F76}" destId="{F773F8A9-D4DC-4099-9EA0-CF534B26226B}" srcOrd="6" destOrd="0" parTransId="{E4B9E95D-264E-47D0-8B95-96066874ABFC}" sibTransId="{3A4BCCFB-2A12-46E3-A3FE-D197F87889F3}"/>
    <dgm:cxn modelId="{463ADCED-375E-42DF-962C-E28E5D841E0C}" srcId="{F773F8A9-D4DC-4099-9EA0-CF534B26226B}" destId="{DA845FF9-C1D5-4D55-95EF-D33B9B3B9B49}" srcOrd="0" destOrd="0" parTransId="{242D6F53-501A-450E-B27A-64D20EF100D1}" sibTransId="{523ECDB6-C8F1-41C6-8FC6-1C3670D091FC}"/>
    <dgm:cxn modelId="{D30977F8-C834-3040-AD56-8373105B96D0}" type="presOf" srcId="{192EA17B-440A-4118-B16A-2E0D3A8DD625}" destId="{DDE07B0A-A73B-2546-B3B7-956AD24B6DE1}" srcOrd="0" destOrd="0" presId="urn:microsoft.com/office/officeart/2016/7/layout/RoundedRectangleTimeline"/>
    <dgm:cxn modelId="{DB4382F9-CBB5-C14B-81F3-89CBCEECAA6E}" type="presOf" srcId="{01321646-E044-44AF-A9AD-7B47DC2EB542}" destId="{DF752039-1DEF-1549-956A-D330A8E93BBC}" srcOrd="0" destOrd="0" presId="urn:microsoft.com/office/officeart/2016/7/layout/RoundedRectangleTimeline"/>
    <dgm:cxn modelId="{98EA70FA-1EC6-A149-8680-E187C1FE48E6}" type="presOf" srcId="{CD553B5F-4BED-4B0C-81B4-2B3A16B07E2A}" destId="{8B60952D-A04A-CD48-AEBF-BC65ED5838FB}" srcOrd="0" destOrd="0" presId="urn:microsoft.com/office/officeart/2016/7/layout/RoundedRectangleTimeline"/>
    <dgm:cxn modelId="{8026F7FF-5631-3044-919E-7713388AA8A3}" type="presOf" srcId="{3CB49B54-500B-40D0-B392-B3079BB6703D}" destId="{C2CCBE61-B1E2-1243-B66A-F1DBAAA6302E}" srcOrd="0" destOrd="0" presId="urn:microsoft.com/office/officeart/2016/7/layout/RoundedRectangleTimeline"/>
    <dgm:cxn modelId="{C9887AAC-DE19-5E46-B9A9-4A39175998BF}" type="presParOf" srcId="{EA63CF9B-C9EC-DF4F-A38A-0033AC159301}" destId="{9113B3C0-6D72-D246-9744-FA79EE087D66}" srcOrd="0" destOrd="0" presId="urn:microsoft.com/office/officeart/2016/7/layout/RoundedRectangleTimeline"/>
    <dgm:cxn modelId="{C7878E59-1B7B-C54B-985A-5ADF3167F645}" type="presParOf" srcId="{9113B3C0-6D72-D246-9744-FA79EE087D66}" destId="{48EBD205-FB4E-D240-B6E5-F4709DC565DD}" srcOrd="0" destOrd="0" presId="urn:microsoft.com/office/officeart/2016/7/layout/RoundedRectangleTimeline"/>
    <dgm:cxn modelId="{2BB32DE3-2F96-1E4F-83E1-82202667FC52}" type="presParOf" srcId="{9113B3C0-6D72-D246-9744-FA79EE087D66}" destId="{27043F7D-BD2F-844F-BE01-65B5D1302CDB}" srcOrd="1" destOrd="0" presId="urn:microsoft.com/office/officeart/2016/7/layout/RoundedRectangleTimeline"/>
    <dgm:cxn modelId="{B2B5045A-00EF-454B-A2BF-77D0541E2408}" type="presParOf" srcId="{9113B3C0-6D72-D246-9744-FA79EE087D66}" destId="{26B57F87-3E14-7346-A12D-4A88B6BD2CE1}" srcOrd="2" destOrd="0" presId="urn:microsoft.com/office/officeart/2016/7/layout/RoundedRectangleTimeline"/>
    <dgm:cxn modelId="{206B497F-765A-4B40-98CD-14FE9DEB8111}" type="presParOf" srcId="{9113B3C0-6D72-D246-9744-FA79EE087D66}" destId="{55C57551-35AC-884A-9616-2CE9C630B87A}" srcOrd="3" destOrd="0" presId="urn:microsoft.com/office/officeart/2016/7/layout/RoundedRectangleTimeline"/>
    <dgm:cxn modelId="{D6853EED-A3FE-CE41-A797-097DBD4C171D}" type="presParOf" srcId="{9113B3C0-6D72-D246-9744-FA79EE087D66}" destId="{F8E346ED-4BB6-A444-94AB-764DAC3D6B86}" srcOrd="4" destOrd="0" presId="urn:microsoft.com/office/officeart/2016/7/layout/RoundedRectangleTimeline"/>
    <dgm:cxn modelId="{9E4AB154-2EB4-AC49-9C85-11B2B905A7F3}" type="presParOf" srcId="{EA63CF9B-C9EC-DF4F-A38A-0033AC159301}" destId="{FC070956-7BFF-F049-9D05-6FB5637FA02A}" srcOrd="1" destOrd="0" presId="urn:microsoft.com/office/officeart/2016/7/layout/RoundedRectangleTimeline"/>
    <dgm:cxn modelId="{5AD08867-6336-FF4D-8F9B-9D021FD462B4}" type="presParOf" srcId="{EA63CF9B-C9EC-DF4F-A38A-0033AC159301}" destId="{EC7E3C19-390D-C942-8085-DD9B7C16188F}" srcOrd="2" destOrd="0" presId="urn:microsoft.com/office/officeart/2016/7/layout/RoundedRectangleTimeline"/>
    <dgm:cxn modelId="{A90DCD59-2B85-1C4B-BAA7-D8F51D276DD6}" type="presParOf" srcId="{EC7E3C19-390D-C942-8085-DD9B7C16188F}" destId="{DF752039-1DEF-1549-956A-D330A8E93BBC}" srcOrd="0" destOrd="0" presId="urn:microsoft.com/office/officeart/2016/7/layout/RoundedRectangleTimeline"/>
    <dgm:cxn modelId="{B5B3C111-727A-A24C-9680-221FD5873B54}" type="presParOf" srcId="{EC7E3C19-390D-C942-8085-DD9B7C16188F}" destId="{595A1DC0-BCF1-874D-8175-93E20B13B184}" srcOrd="1" destOrd="0" presId="urn:microsoft.com/office/officeart/2016/7/layout/RoundedRectangleTimeline"/>
    <dgm:cxn modelId="{EF0E1E6B-767A-3547-9095-0349D596AFCE}" type="presParOf" srcId="{EC7E3C19-390D-C942-8085-DD9B7C16188F}" destId="{25C43E6E-4D76-304F-99C0-7EFDC2781373}" srcOrd="2" destOrd="0" presId="urn:microsoft.com/office/officeart/2016/7/layout/RoundedRectangleTimeline"/>
    <dgm:cxn modelId="{900B932A-E0E8-2140-A05E-57D0E938DF87}" type="presParOf" srcId="{EC7E3C19-390D-C942-8085-DD9B7C16188F}" destId="{405F363A-0BF0-8A41-B617-D3BB0BBFBA3A}" srcOrd="3" destOrd="0" presId="urn:microsoft.com/office/officeart/2016/7/layout/RoundedRectangleTimeline"/>
    <dgm:cxn modelId="{404F494C-3EF6-494C-940C-46EAD923941C}" type="presParOf" srcId="{EC7E3C19-390D-C942-8085-DD9B7C16188F}" destId="{6F1AE2D6-4471-B446-9425-FB593E238DBA}" srcOrd="4" destOrd="0" presId="urn:microsoft.com/office/officeart/2016/7/layout/RoundedRectangleTimeline"/>
    <dgm:cxn modelId="{5505C5BB-85B8-6745-B05D-60A59BA7C846}" type="presParOf" srcId="{EA63CF9B-C9EC-DF4F-A38A-0033AC159301}" destId="{084B6BC1-30E0-2549-97D3-80CA59A85BB9}" srcOrd="3" destOrd="0" presId="urn:microsoft.com/office/officeart/2016/7/layout/RoundedRectangleTimeline"/>
    <dgm:cxn modelId="{6D2D242D-5C47-4842-B6A2-296755AF4837}" type="presParOf" srcId="{EA63CF9B-C9EC-DF4F-A38A-0033AC159301}" destId="{CEE12085-BA6F-594D-B6C1-11494B277858}" srcOrd="4" destOrd="0" presId="urn:microsoft.com/office/officeart/2016/7/layout/RoundedRectangleTimeline"/>
    <dgm:cxn modelId="{E5596F31-3DA7-444A-A41E-9C3216875339}" type="presParOf" srcId="{CEE12085-BA6F-594D-B6C1-11494B277858}" destId="{DDE07B0A-A73B-2546-B3B7-956AD24B6DE1}" srcOrd="0" destOrd="0" presId="urn:microsoft.com/office/officeart/2016/7/layout/RoundedRectangleTimeline"/>
    <dgm:cxn modelId="{77AB5C46-78F2-C64E-805B-069307B21C60}" type="presParOf" srcId="{CEE12085-BA6F-594D-B6C1-11494B277858}" destId="{2BDCD77F-C2D1-8245-AFDA-0BB2E0B9DE93}" srcOrd="1" destOrd="0" presId="urn:microsoft.com/office/officeart/2016/7/layout/RoundedRectangleTimeline"/>
    <dgm:cxn modelId="{EA92733C-CAE0-B14E-97FA-A4FBE07764E4}" type="presParOf" srcId="{CEE12085-BA6F-594D-B6C1-11494B277858}" destId="{CD445AAE-6DA1-9144-B92F-D962270A40D0}" srcOrd="2" destOrd="0" presId="urn:microsoft.com/office/officeart/2016/7/layout/RoundedRectangleTimeline"/>
    <dgm:cxn modelId="{036EE6B1-8984-E44F-A96A-8A50878F9F84}" type="presParOf" srcId="{CEE12085-BA6F-594D-B6C1-11494B277858}" destId="{17E40880-FC33-264B-9813-CCB8CAFBEDDA}" srcOrd="3" destOrd="0" presId="urn:microsoft.com/office/officeart/2016/7/layout/RoundedRectangleTimeline"/>
    <dgm:cxn modelId="{46C24ECB-8CA9-1C4B-8E83-FF0EE5169D2F}" type="presParOf" srcId="{CEE12085-BA6F-594D-B6C1-11494B277858}" destId="{7DF5C159-71DB-CA4C-9ACF-FF4CBCA06D51}" srcOrd="4" destOrd="0" presId="urn:microsoft.com/office/officeart/2016/7/layout/RoundedRectangleTimeline"/>
    <dgm:cxn modelId="{15127FFD-04DB-2543-81EB-0FCCA7F3F8E5}" type="presParOf" srcId="{EA63CF9B-C9EC-DF4F-A38A-0033AC159301}" destId="{84142138-E4A8-7B4A-BF99-EA9E7B47DEF3}" srcOrd="5" destOrd="0" presId="urn:microsoft.com/office/officeart/2016/7/layout/RoundedRectangleTimeline"/>
    <dgm:cxn modelId="{CA0B86D7-6537-B746-8F0D-47E9CEB997D1}" type="presParOf" srcId="{EA63CF9B-C9EC-DF4F-A38A-0033AC159301}" destId="{DD08F221-9C8C-9844-AA0D-B6AB25BBC042}" srcOrd="6" destOrd="0" presId="urn:microsoft.com/office/officeart/2016/7/layout/RoundedRectangleTimeline"/>
    <dgm:cxn modelId="{F96C7A82-F514-E244-B0F3-E82E5BEC49AE}" type="presParOf" srcId="{DD08F221-9C8C-9844-AA0D-B6AB25BBC042}" destId="{61565A6C-E017-AF45-89CD-4EA693A041C8}" srcOrd="0" destOrd="0" presId="urn:microsoft.com/office/officeart/2016/7/layout/RoundedRectangleTimeline"/>
    <dgm:cxn modelId="{D983EB6F-91D1-5748-B980-A24386864787}" type="presParOf" srcId="{DD08F221-9C8C-9844-AA0D-B6AB25BBC042}" destId="{8B60952D-A04A-CD48-AEBF-BC65ED5838FB}" srcOrd="1" destOrd="0" presId="urn:microsoft.com/office/officeart/2016/7/layout/RoundedRectangleTimeline"/>
    <dgm:cxn modelId="{FC694F25-828D-9A46-8F8D-F241BC6613C0}" type="presParOf" srcId="{DD08F221-9C8C-9844-AA0D-B6AB25BBC042}" destId="{E6DA9A03-0FCF-3647-9F48-BE83E7622BFC}" srcOrd="2" destOrd="0" presId="urn:microsoft.com/office/officeart/2016/7/layout/RoundedRectangleTimeline"/>
    <dgm:cxn modelId="{929E86F6-93D8-364F-8BA5-F92059587178}" type="presParOf" srcId="{DD08F221-9C8C-9844-AA0D-B6AB25BBC042}" destId="{296618B2-BFF5-C34F-8DBF-39BA60AE5A0B}" srcOrd="3" destOrd="0" presId="urn:microsoft.com/office/officeart/2016/7/layout/RoundedRectangleTimeline"/>
    <dgm:cxn modelId="{1140A66F-D9A5-8649-9E2D-0D7D94A5D3A2}" type="presParOf" srcId="{DD08F221-9C8C-9844-AA0D-B6AB25BBC042}" destId="{3D924FB7-9AB8-0849-9C27-07E57B499F92}" srcOrd="4" destOrd="0" presId="urn:microsoft.com/office/officeart/2016/7/layout/RoundedRectangleTimeline"/>
    <dgm:cxn modelId="{C23D846F-BEB0-F24D-B204-223D8DBF7935}" type="presParOf" srcId="{EA63CF9B-C9EC-DF4F-A38A-0033AC159301}" destId="{45A31198-90CD-574E-80A0-65FE526096F6}" srcOrd="7" destOrd="0" presId="urn:microsoft.com/office/officeart/2016/7/layout/RoundedRectangleTimeline"/>
    <dgm:cxn modelId="{586830D6-9BCE-C645-B73E-015B08755457}" type="presParOf" srcId="{EA63CF9B-C9EC-DF4F-A38A-0033AC159301}" destId="{23999525-3CF4-5D49-9C0E-6AB777FF64E0}" srcOrd="8" destOrd="0" presId="urn:microsoft.com/office/officeart/2016/7/layout/RoundedRectangleTimeline"/>
    <dgm:cxn modelId="{D083273A-3503-1A4A-8736-06C448778802}" type="presParOf" srcId="{23999525-3CF4-5D49-9C0E-6AB777FF64E0}" destId="{C2CCBE61-B1E2-1243-B66A-F1DBAAA6302E}" srcOrd="0" destOrd="0" presId="urn:microsoft.com/office/officeart/2016/7/layout/RoundedRectangleTimeline"/>
    <dgm:cxn modelId="{69F49010-0865-3D4A-A08E-AE9E9A55CBF6}" type="presParOf" srcId="{23999525-3CF4-5D49-9C0E-6AB777FF64E0}" destId="{50AE174D-8753-4A47-B4A5-AE18A3674F21}" srcOrd="1" destOrd="0" presId="urn:microsoft.com/office/officeart/2016/7/layout/RoundedRectangleTimeline"/>
    <dgm:cxn modelId="{C6933BA3-53B8-EE40-8EC3-78B432A9C267}" type="presParOf" srcId="{23999525-3CF4-5D49-9C0E-6AB777FF64E0}" destId="{1B85135A-7429-3F42-B5F4-7BAA4AF3ED55}" srcOrd="2" destOrd="0" presId="urn:microsoft.com/office/officeart/2016/7/layout/RoundedRectangleTimeline"/>
    <dgm:cxn modelId="{C4831C0F-EDD5-5245-B61F-B78F342B9EB0}" type="presParOf" srcId="{23999525-3CF4-5D49-9C0E-6AB777FF64E0}" destId="{A3192659-01A6-A049-BF78-E99BF39F3E74}" srcOrd="3" destOrd="0" presId="urn:microsoft.com/office/officeart/2016/7/layout/RoundedRectangleTimeline"/>
    <dgm:cxn modelId="{EDB6CB59-5C08-F44E-876E-D90EFEB8D14A}" type="presParOf" srcId="{23999525-3CF4-5D49-9C0E-6AB777FF64E0}" destId="{2C3256F9-F54F-D448-9E6F-40CDA077029E}" srcOrd="4" destOrd="0" presId="urn:microsoft.com/office/officeart/2016/7/layout/RoundedRectangleTimeline"/>
    <dgm:cxn modelId="{A331800B-C1E4-7644-89B5-51A1CB371118}" type="presParOf" srcId="{EA63CF9B-C9EC-DF4F-A38A-0033AC159301}" destId="{D762CA1B-5DDC-8749-8880-3CFF98347220}" srcOrd="9" destOrd="0" presId="urn:microsoft.com/office/officeart/2016/7/layout/RoundedRectangleTimeline"/>
    <dgm:cxn modelId="{2DCF7E82-05E8-884E-AB02-4489C5659C80}" type="presParOf" srcId="{EA63CF9B-C9EC-DF4F-A38A-0033AC159301}" destId="{A2245E41-73DC-8542-900E-2723F877280C}" srcOrd="10" destOrd="0" presId="urn:microsoft.com/office/officeart/2016/7/layout/RoundedRectangleTimeline"/>
    <dgm:cxn modelId="{5DE78171-9D95-2149-B9B9-54C24EB1282E}" type="presParOf" srcId="{A2245E41-73DC-8542-900E-2723F877280C}" destId="{9594CB23-27F1-0B4C-921E-14F9F4EB5FDA}" srcOrd="0" destOrd="0" presId="urn:microsoft.com/office/officeart/2016/7/layout/RoundedRectangleTimeline"/>
    <dgm:cxn modelId="{ADD2A2C2-D5C0-1F47-8ACB-2417CBA88D23}" type="presParOf" srcId="{A2245E41-73DC-8542-900E-2723F877280C}" destId="{B0A0ED53-CDAB-4E4A-9FB5-50CF72EE07B7}" srcOrd="1" destOrd="0" presId="urn:microsoft.com/office/officeart/2016/7/layout/RoundedRectangleTimeline"/>
    <dgm:cxn modelId="{6F799CDD-5608-3B48-9E4C-92D654057ED8}" type="presParOf" srcId="{A2245E41-73DC-8542-900E-2723F877280C}" destId="{A9E93EE3-6C9F-C34B-B91C-65C1AB86013B}" srcOrd="2" destOrd="0" presId="urn:microsoft.com/office/officeart/2016/7/layout/RoundedRectangleTimeline"/>
    <dgm:cxn modelId="{14A6F23E-4691-0D48-BB60-CD0335482104}" type="presParOf" srcId="{A2245E41-73DC-8542-900E-2723F877280C}" destId="{F115B7C8-CD40-234B-856C-FF499F241D56}" srcOrd="3" destOrd="0" presId="urn:microsoft.com/office/officeart/2016/7/layout/RoundedRectangleTimeline"/>
    <dgm:cxn modelId="{F5FBD5B3-4AC3-7E42-BBE1-F2F607A0B43A}" type="presParOf" srcId="{A2245E41-73DC-8542-900E-2723F877280C}" destId="{02E9147B-20C7-964C-A5D8-98A905A7542C}" srcOrd="4" destOrd="0" presId="urn:microsoft.com/office/officeart/2016/7/layout/RoundedRectangleTimeline"/>
    <dgm:cxn modelId="{F00A0538-BB1D-174E-942D-9949CB1EF196}" type="presParOf" srcId="{EA63CF9B-C9EC-DF4F-A38A-0033AC159301}" destId="{1C548E71-5D88-674F-BDE6-9AB3431F6215}" srcOrd="11" destOrd="0" presId="urn:microsoft.com/office/officeart/2016/7/layout/RoundedRectangleTimeline"/>
    <dgm:cxn modelId="{2A3910DC-D6AF-9D47-9079-316A3D77E2FC}" type="presParOf" srcId="{EA63CF9B-C9EC-DF4F-A38A-0033AC159301}" destId="{1652F523-F6F5-E54F-A7DF-3301E960BCA9}" srcOrd="12" destOrd="0" presId="urn:microsoft.com/office/officeart/2016/7/layout/RoundedRectangleTimeline"/>
    <dgm:cxn modelId="{1A96B7F4-3B90-DE49-8A08-1C19ACF27848}" type="presParOf" srcId="{1652F523-F6F5-E54F-A7DF-3301E960BCA9}" destId="{1F800F9A-5874-9D42-B659-C85C2D8EF6A7}" srcOrd="0" destOrd="0" presId="urn:microsoft.com/office/officeart/2016/7/layout/RoundedRectangleTimeline"/>
    <dgm:cxn modelId="{EF5075E5-47BA-7649-9D97-33F1596C6C3B}" type="presParOf" srcId="{1652F523-F6F5-E54F-A7DF-3301E960BCA9}" destId="{9DAA662C-67F1-5646-8A2E-3E390C3CF34E}" srcOrd="1" destOrd="0" presId="urn:microsoft.com/office/officeart/2016/7/layout/RoundedRectangleTimeline"/>
    <dgm:cxn modelId="{66E03B99-5680-2149-9D9C-36BDA0F7BE89}" type="presParOf" srcId="{1652F523-F6F5-E54F-A7DF-3301E960BCA9}" destId="{46E8E507-63C2-7944-BF68-7A38F789695A}" srcOrd="2" destOrd="0" presId="urn:microsoft.com/office/officeart/2016/7/layout/RoundedRectangleTimeline"/>
    <dgm:cxn modelId="{65A676F8-5084-5941-8636-B4F571E8BBE9}" type="presParOf" srcId="{1652F523-F6F5-E54F-A7DF-3301E960BCA9}" destId="{C302B561-9B98-054D-9D2F-DC3FAACA3BC7}" srcOrd="3" destOrd="0" presId="urn:microsoft.com/office/officeart/2016/7/layout/RoundedRectangleTimeline"/>
    <dgm:cxn modelId="{548C714F-495E-2E41-ADC4-361F0BFB7128}" type="presParOf" srcId="{1652F523-F6F5-E54F-A7DF-3301E960BCA9}" destId="{95A6B05E-8C89-4042-B62E-1C6D49E0745F}" srcOrd="4" destOrd="0" presId="urn:microsoft.com/office/officeart/2016/7/layout/RoundedRectangleTimeline"/>
    <dgm:cxn modelId="{4EB02CB2-0F26-42BA-A5D7-2D9EE346560A}" type="presParOf" srcId="{EA63CF9B-C9EC-DF4F-A38A-0033AC159301}" destId="{1485EC2F-1415-4E0E-A7F1-187EAACA8E27}" srcOrd="13" destOrd="0" presId="urn:microsoft.com/office/officeart/2016/7/layout/RoundedRectangleTimeline"/>
    <dgm:cxn modelId="{1CC0D929-2E48-43B7-B3CE-885DC16F8032}" type="presParOf" srcId="{EA63CF9B-C9EC-DF4F-A38A-0033AC159301}" destId="{2A5E754D-3085-4A6F-8ACA-45EBAF1F41CE}" srcOrd="14" destOrd="0" presId="urn:microsoft.com/office/officeart/2016/7/layout/RoundedRectangleTimeline"/>
    <dgm:cxn modelId="{361DA04B-1FBD-476D-A623-E9877FA57C8B}" type="presParOf" srcId="{2A5E754D-3085-4A6F-8ACA-45EBAF1F41CE}" destId="{FB98AF77-801D-40F0-8FAE-EC31254209B0}" srcOrd="0" destOrd="0" presId="urn:microsoft.com/office/officeart/2016/7/layout/RoundedRectangleTimeline"/>
    <dgm:cxn modelId="{DF568E4B-BC05-4E6C-B7FF-7643CC00F71D}" type="presParOf" srcId="{2A5E754D-3085-4A6F-8ACA-45EBAF1F41CE}" destId="{81A041B5-E6C2-4FB6-B5A8-975C660992DB}" srcOrd="1" destOrd="0" presId="urn:microsoft.com/office/officeart/2016/7/layout/RoundedRectangleTimeline"/>
    <dgm:cxn modelId="{DFFF7BE0-65ED-44ED-9B54-F67F81F34949}" type="presParOf" srcId="{2A5E754D-3085-4A6F-8ACA-45EBAF1F41CE}" destId="{BAC02297-BCBF-455B-BCC2-4DF360EDFDE2}" srcOrd="2" destOrd="0" presId="urn:microsoft.com/office/officeart/2016/7/layout/RoundedRectangleTimeline"/>
    <dgm:cxn modelId="{2E93A1DD-1F04-4CD6-B5B4-E9AE2842B474}" type="presParOf" srcId="{2A5E754D-3085-4A6F-8ACA-45EBAF1F41CE}" destId="{AA1E38C8-F185-4A8F-9998-2AC9A496D9E0}" srcOrd="3" destOrd="0" presId="urn:microsoft.com/office/officeart/2016/7/layout/RoundedRectangleTimeline"/>
    <dgm:cxn modelId="{DA5EF56F-B0C5-4835-9C38-43EDA13C0A58}" type="presParOf" srcId="{2A5E754D-3085-4A6F-8ACA-45EBAF1F41CE}" destId="{48D4344D-CB79-4E2E-AE05-299B226C4D66}" srcOrd="4" destOrd="0" presId="urn:microsoft.com/office/officeart/2016/7/layout/RoundedRectangleTimeline"/>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BD205-FB4E-D240-B6E5-F4709DC565DD}">
      <dsp:nvSpPr>
        <dsp:cNvPr id="0" name=""/>
        <dsp:cNvSpPr/>
      </dsp:nvSpPr>
      <dsp:spPr>
        <a:xfrm rot="16200000">
          <a:off x="465216" y="1350461"/>
          <a:ext cx="172997" cy="782081"/>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2014&amp;2016</a:t>
          </a:r>
        </a:p>
      </dsp:txBody>
      <dsp:txXfrm rot="5400000">
        <a:off x="169120" y="1663448"/>
        <a:ext cx="773636" cy="156107"/>
      </dsp:txXfrm>
    </dsp:sp>
    <dsp:sp modelId="{27043F7D-BD2F-844F-BE01-65B5D1302CDB}">
      <dsp:nvSpPr>
        <dsp:cNvPr id="0" name=""/>
        <dsp:cNvSpPr/>
      </dsp:nvSpPr>
      <dsp:spPr>
        <a:xfrm>
          <a:off x="0" y="478392"/>
          <a:ext cx="1098406" cy="121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l" defTabSz="488950">
            <a:lnSpc>
              <a:spcPct val="90000"/>
            </a:lnSpc>
            <a:spcBef>
              <a:spcPct val="0"/>
            </a:spcBef>
            <a:spcAft>
              <a:spcPct val="35000"/>
            </a:spcAft>
            <a:buNone/>
          </a:pPr>
          <a:r>
            <a:rPr lang="en-US" sz="1100" b="1" kern="1200"/>
            <a:t>Balle di Scienza</a:t>
          </a:r>
          <a:r>
            <a:rPr lang="en-US" sz="1100" kern="1200"/>
            <a:t>, Pisa Palazzo Blu and Catania: </a:t>
          </a:r>
          <a:r>
            <a:rPr lang="en-US" sz="1100" kern="1200">
              <a:solidFill>
                <a:srgbClr val="740000"/>
              </a:solidFill>
            </a:rPr>
            <a:t>56.000 Visitatori</a:t>
          </a:r>
        </a:p>
      </dsp:txBody>
      <dsp:txXfrm>
        <a:off x="0" y="478392"/>
        <a:ext cx="1098406" cy="1219051"/>
      </dsp:txXfrm>
    </dsp:sp>
    <dsp:sp modelId="{26B57F87-3E14-7346-A12D-4A88B6BD2CE1}">
      <dsp:nvSpPr>
        <dsp:cNvPr id="0" name=""/>
        <dsp:cNvSpPr/>
      </dsp:nvSpPr>
      <dsp:spPr>
        <a:xfrm>
          <a:off x="551715" y="1288711"/>
          <a:ext cx="0" cy="278640"/>
        </a:xfrm>
        <a:prstGeom prst="line">
          <a:avLst/>
        </a:prstGeom>
        <a:noFill/>
        <a:ln w="9525" cap="rnd"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5C57551-35AC-884A-9616-2CE9C630B87A}">
      <dsp:nvSpPr>
        <dsp:cNvPr id="0" name=""/>
        <dsp:cNvSpPr/>
      </dsp:nvSpPr>
      <dsp:spPr>
        <a:xfrm>
          <a:off x="516885" y="1219051"/>
          <a:ext cx="69660" cy="69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752039-1DEF-1549-956A-D330A8E93BBC}">
      <dsp:nvSpPr>
        <dsp:cNvPr id="0" name=""/>
        <dsp:cNvSpPr/>
      </dsp:nvSpPr>
      <dsp:spPr>
        <a:xfrm>
          <a:off x="881237" y="1567351"/>
          <a:ext cx="659044" cy="3483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2014</a:t>
          </a:r>
        </a:p>
      </dsp:txBody>
      <dsp:txXfrm>
        <a:off x="881237" y="1567351"/>
        <a:ext cx="659044" cy="348300"/>
      </dsp:txXfrm>
    </dsp:sp>
    <dsp:sp modelId="{595A1DC0-BCF1-874D-8175-93E20B13B184}">
      <dsp:nvSpPr>
        <dsp:cNvPr id="0" name=""/>
        <dsp:cNvSpPr/>
      </dsp:nvSpPr>
      <dsp:spPr>
        <a:xfrm>
          <a:off x="661556" y="2263952"/>
          <a:ext cx="1098406" cy="121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b="1" kern="1200"/>
            <a:t>Oltre il limite,</a:t>
          </a:r>
          <a:r>
            <a:rPr lang="en-US" sz="1100" kern="1200"/>
            <a:t> MUSE Trento, 2014-15: </a:t>
          </a:r>
          <a:r>
            <a:rPr lang="en-US" sz="1100" kern="1200">
              <a:solidFill>
                <a:srgbClr val="740000"/>
              </a:solidFill>
            </a:rPr>
            <a:t>110.000 visitatori</a:t>
          </a:r>
        </a:p>
      </dsp:txBody>
      <dsp:txXfrm>
        <a:off x="661556" y="2263952"/>
        <a:ext cx="1098406" cy="1219051"/>
      </dsp:txXfrm>
    </dsp:sp>
    <dsp:sp modelId="{25C43E6E-4D76-304F-99C0-7EFDC2781373}">
      <dsp:nvSpPr>
        <dsp:cNvPr id="0" name=""/>
        <dsp:cNvSpPr/>
      </dsp:nvSpPr>
      <dsp:spPr>
        <a:xfrm>
          <a:off x="1210759" y="1915652"/>
          <a:ext cx="0" cy="278640"/>
        </a:xfrm>
        <a:prstGeom prst="line">
          <a:avLst/>
        </a:prstGeom>
        <a:noFill/>
        <a:ln w="9525" cap="rnd"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05F363A-0BF0-8A41-B617-D3BB0BBFBA3A}">
      <dsp:nvSpPr>
        <dsp:cNvPr id="0" name=""/>
        <dsp:cNvSpPr/>
      </dsp:nvSpPr>
      <dsp:spPr>
        <a:xfrm>
          <a:off x="1175929" y="2194292"/>
          <a:ext cx="69660" cy="69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07B0A-A73B-2546-B3B7-956AD24B6DE1}">
      <dsp:nvSpPr>
        <dsp:cNvPr id="0" name=""/>
        <dsp:cNvSpPr/>
      </dsp:nvSpPr>
      <dsp:spPr>
        <a:xfrm>
          <a:off x="1539214" y="1551707"/>
          <a:ext cx="659044" cy="3483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2016</a:t>
          </a:r>
        </a:p>
      </dsp:txBody>
      <dsp:txXfrm>
        <a:off x="1539214" y="1551707"/>
        <a:ext cx="659044" cy="348300"/>
      </dsp:txXfrm>
    </dsp:sp>
    <dsp:sp modelId="{2BDCD77F-C2D1-8245-AFDA-0BB2E0B9DE93}">
      <dsp:nvSpPr>
        <dsp:cNvPr id="0" name=""/>
        <dsp:cNvSpPr/>
      </dsp:nvSpPr>
      <dsp:spPr>
        <a:xfrm>
          <a:off x="1346533" y="544800"/>
          <a:ext cx="1050845" cy="845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b="1" kern="1200" dirty="0"/>
            <a:t>EXTREME</a:t>
          </a:r>
          <a:r>
            <a:rPr lang="en-US" sz="1100" kern="1200" dirty="0"/>
            <a:t> </a:t>
          </a:r>
          <a:r>
            <a:rPr lang="en-US" sz="1100" kern="1200" dirty="0" err="1"/>
            <a:t>spazio</a:t>
          </a:r>
          <a:r>
            <a:rPr lang="en-US" sz="1100" kern="1200" dirty="0"/>
            <a:t> </a:t>
          </a:r>
          <a:r>
            <a:rPr lang="en-US" sz="1100" kern="1200" dirty="0" err="1"/>
            <a:t>permanente</a:t>
          </a:r>
          <a:r>
            <a:rPr lang="en-US" sz="1100" kern="1200" dirty="0"/>
            <a:t>, Museo L. Da Vinci Milano, 2016.</a:t>
          </a:r>
        </a:p>
      </dsp:txBody>
      <dsp:txXfrm>
        <a:off x="1346533" y="544800"/>
        <a:ext cx="1050845" cy="845997"/>
      </dsp:txXfrm>
    </dsp:sp>
    <dsp:sp modelId="{CD445AAE-6DA1-9144-B92F-D962270A40D0}">
      <dsp:nvSpPr>
        <dsp:cNvPr id="0" name=""/>
        <dsp:cNvSpPr/>
      </dsp:nvSpPr>
      <dsp:spPr>
        <a:xfrm>
          <a:off x="1881202" y="1339123"/>
          <a:ext cx="0" cy="278640"/>
        </a:xfrm>
        <a:prstGeom prst="line">
          <a:avLst/>
        </a:prstGeom>
        <a:noFill/>
        <a:ln w="9525" cap="rnd"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7E40880-FC33-264B-9813-CCB8CAFBEDDA}">
      <dsp:nvSpPr>
        <dsp:cNvPr id="0" name=""/>
        <dsp:cNvSpPr/>
      </dsp:nvSpPr>
      <dsp:spPr>
        <a:xfrm>
          <a:off x="1834973" y="1125787"/>
          <a:ext cx="69660" cy="69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65A6C-E017-AF45-89CD-4EA693A041C8}">
      <dsp:nvSpPr>
        <dsp:cNvPr id="0" name=""/>
        <dsp:cNvSpPr/>
      </dsp:nvSpPr>
      <dsp:spPr>
        <a:xfrm>
          <a:off x="2199325" y="1567351"/>
          <a:ext cx="659044" cy="3483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2017&amp;</a:t>
          </a:r>
        </a:p>
        <a:p>
          <a:pPr marL="0" lvl="0" indent="0" algn="ctr" defTabSz="488950">
            <a:lnSpc>
              <a:spcPct val="90000"/>
            </a:lnSpc>
            <a:spcBef>
              <a:spcPct val="0"/>
            </a:spcBef>
            <a:spcAft>
              <a:spcPct val="35000"/>
            </a:spcAft>
            <a:buNone/>
          </a:pPr>
          <a:r>
            <a:rPr lang="en-US" sz="1100" kern="1200"/>
            <a:t>2019</a:t>
          </a:r>
        </a:p>
      </dsp:txBody>
      <dsp:txXfrm>
        <a:off x="2199325" y="1567351"/>
        <a:ext cx="659044" cy="348300"/>
      </dsp:txXfrm>
    </dsp:sp>
    <dsp:sp modelId="{8B60952D-A04A-CD48-AEBF-BC65ED5838FB}">
      <dsp:nvSpPr>
        <dsp:cNvPr id="0" name=""/>
        <dsp:cNvSpPr/>
      </dsp:nvSpPr>
      <dsp:spPr>
        <a:xfrm>
          <a:off x="1979644" y="2263952"/>
          <a:ext cx="1098406" cy="121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b="1" kern="1200"/>
            <a:t>Uomo Virtuale</a:t>
          </a:r>
          <a:r>
            <a:rPr lang="en-US" sz="1100" b="0" kern="1200"/>
            <a:t>, la fisica che esplora il corpo</a:t>
          </a:r>
          <a:r>
            <a:rPr lang="en-US" sz="1100" kern="1200"/>
            <a:t>. Pisa Palazzo Blu, Torino </a:t>
          </a:r>
          <a:r>
            <a:rPr lang="en-US" sz="1100" kern="1200" err="1"/>
            <a:t>Mastio</a:t>
          </a:r>
          <a:r>
            <a:rPr lang="en-US" sz="1100" kern="1200"/>
            <a:t> </a:t>
          </a:r>
          <a:r>
            <a:rPr lang="en-US" sz="1100" kern="1200" err="1"/>
            <a:t>della</a:t>
          </a:r>
          <a:r>
            <a:rPr lang="en-US" sz="1100" kern="1200"/>
            <a:t> </a:t>
          </a:r>
          <a:r>
            <a:rPr lang="en-US" sz="1100" kern="1200" err="1"/>
            <a:t>Cittadella</a:t>
          </a:r>
          <a:r>
            <a:rPr lang="en-US" sz="1100" kern="1200"/>
            <a:t>: </a:t>
          </a:r>
          <a:r>
            <a:rPr lang="en-US" sz="1100" kern="1200">
              <a:solidFill>
                <a:srgbClr val="740000"/>
              </a:solidFill>
            </a:rPr>
            <a:t>25.000 Visitatori</a:t>
          </a:r>
        </a:p>
      </dsp:txBody>
      <dsp:txXfrm>
        <a:off x="1979644" y="2263952"/>
        <a:ext cx="1098406" cy="1219051"/>
      </dsp:txXfrm>
    </dsp:sp>
    <dsp:sp modelId="{E6DA9A03-0FCF-3647-9F48-BE83E7622BFC}">
      <dsp:nvSpPr>
        <dsp:cNvPr id="0" name=""/>
        <dsp:cNvSpPr/>
      </dsp:nvSpPr>
      <dsp:spPr>
        <a:xfrm>
          <a:off x="2528847" y="1915652"/>
          <a:ext cx="0" cy="278640"/>
        </a:xfrm>
        <a:prstGeom prst="line">
          <a:avLst/>
        </a:prstGeom>
        <a:noFill/>
        <a:ln w="9525" cap="rnd"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96618B2-BFF5-C34F-8DBF-39BA60AE5A0B}">
      <dsp:nvSpPr>
        <dsp:cNvPr id="0" name=""/>
        <dsp:cNvSpPr/>
      </dsp:nvSpPr>
      <dsp:spPr>
        <a:xfrm>
          <a:off x="2494017" y="2194292"/>
          <a:ext cx="69660" cy="69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CBE61-B1E2-1243-B66A-F1DBAAA6302E}">
      <dsp:nvSpPr>
        <dsp:cNvPr id="0" name=""/>
        <dsp:cNvSpPr/>
      </dsp:nvSpPr>
      <dsp:spPr>
        <a:xfrm>
          <a:off x="2858370" y="1567351"/>
          <a:ext cx="659044" cy="3483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2018</a:t>
          </a:r>
        </a:p>
      </dsp:txBody>
      <dsp:txXfrm>
        <a:off x="2858370" y="1567351"/>
        <a:ext cx="659044" cy="348300"/>
      </dsp:txXfrm>
    </dsp:sp>
    <dsp:sp modelId="{50AE174D-8753-4A47-B4A5-AE18A3674F21}">
      <dsp:nvSpPr>
        <dsp:cNvPr id="0" name=""/>
        <dsp:cNvSpPr/>
      </dsp:nvSpPr>
      <dsp:spPr>
        <a:xfrm>
          <a:off x="2624574" y="53577"/>
          <a:ext cx="1098406" cy="121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b="1" kern="1200" dirty="0"/>
            <a:t>GRAVITY</a:t>
          </a:r>
          <a:r>
            <a:rPr lang="en-US" sz="1100" kern="1200" dirty="0"/>
            <a:t>. </a:t>
          </a:r>
          <a:r>
            <a:rPr lang="en-US" sz="1100" i="1" kern="1200" dirty="0" err="1"/>
            <a:t>Immaginare</a:t>
          </a:r>
          <a:r>
            <a:rPr lang="en-US" sz="1100" i="1" kern="1200" dirty="0"/>
            <a:t> </a:t>
          </a:r>
          <a:r>
            <a:rPr lang="en-US" sz="1100" i="1" kern="1200" dirty="0" err="1"/>
            <a:t>l'Universo</a:t>
          </a:r>
          <a:r>
            <a:rPr lang="en-US" sz="1100" i="1" kern="1200" dirty="0"/>
            <a:t> dopo Einstein</a:t>
          </a:r>
          <a:r>
            <a:rPr lang="en-US" sz="1100" kern="1200" dirty="0"/>
            <a:t>. </a:t>
          </a:r>
          <a:br>
            <a:rPr lang="en-US" sz="1100" kern="1200" dirty="0"/>
          </a:br>
          <a:r>
            <a:rPr lang="en-US" sz="1100" kern="1200" dirty="0"/>
            <a:t>MAXXI Roma. </a:t>
          </a:r>
          <a:r>
            <a:rPr lang="en-US" sz="1100" kern="1200" dirty="0">
              <a:solidFill>
                <a:srgbClr val="740000"/>
              </a:solidFill>
            </a:rPr>
            <a:t>150.000 </a:t>
          </a:r>
          <a:r>
            <a:rPr lang="en-US" sz="1100" kern="1200" dirty="0" err="1">
              <a:solidFill>
                <a:srgbClr val="740000"/>
              </a:solidFill>
            </a:rPr>
            <a:t>visitatori</a:t>
          </a:r>
          <a:r>
            <a:rPr lang="en-US" sz="1100" kern="1200" dirty="0"/>
            <a:t>.</a:t>
          </a:r>
        </a:p>
        <a:p>
          <a:pPr marL="0" lvl="0" indent="0" algn="ctr" defTabSz="488950">
            <a:lnSpc>
              <a:spcPct val="90000"/>
            </a:lnSpc>
            <a:spcBef>
              <a:spcPct val="0"/>
            </a:spcBef>
            <a:spcAft>
              <a:spcPct val="35000"/>
            </a:spcAft>
            <a:buNone/>
          </a:pPr>
          <a:r>
            <a:rPr lang="en-US" sz="1100" b="1" kern="1200" dirty="0"/>
            <a:t>GRAVITY</a:t>
          </a:r>
          <a:r>
            <a:rPr lang="en-US" sz="1100" kern="1200" dirty="0"/>
            <a:t>. </a:t>
          </a:r>
          <a:r>
            <a:rPr lang="en-US" sz="1100" i="1" kern="1200" dirty="0" err="1"/>
            <a:t>Immaginare</a:t>
          </a:r>
          <a:r>
            <a:rPr lang="en-US" sz="1100" i="1" kern="1200" dirty="0"/>
            <a:t> </a:t>
          </a:r>
          <a:r>
            <a:rPr lang="en-US" sz="1100" i="1" kern="1200" dirty="0" err="1"/>
            <a:t>l'Universo</a:t>
          </a:r>
          <a:r>
            <a:rPr lang="en-US" sz="1100" i="1" kern="1200" dirty="0"/>
            <a:t> dopo Einstein</a:t>
          </a:r>
          <a:r>
            <a:rPr lang="en-US" sz="1100" kern="1200" dirty="0"/>
            <a:t>. </a:t>
          </a:r>
          <a:br>
            <a:rPr lang="en-US" sz="1100" kern="1200" dirty="0"/>
          </a:br>
          <a:r>
            <a:rPr lang="en-US" sz="1100" kern="1200" dirty="0"/>
            <a:t>MAXXI Roma. </a:t>
          </a:r>
          <a:r>
            <a:rPr lang="en-US" sz="1100" kern="1200" dirty="0">
              <a:solidFill>
                <a:srgbClr val="740000"/>
              </a:solidFill>
            </a:rPr>
            <a:t>150.000 </a:t>
          </a:r>
          <a:r>
            <a:rPr lang="en-US" sz="1100" kern="1200" dirty="0" err="1">
              <a:solidFill>
                <a:srgbClr val="740000"/>
              </a:solidFill>
            </a:rPr>
            <a:t>visitatori</a:t>
          </a:r>
          <a:r>
            <a:rPr lang="en-US" sz="1100" kern="1200" dirty="0"/>
            <a:t>.</a:t>
          </a:r>
        </a:p>
      </dsp:txBody>
      <dsp:txXfrm>
        <a:off x="2624574" y="53577"/>
        <a:ext cx="1098406" cy="1219051"/>
      </dsp:txXfrm>
    </dsp:sp>
    <dsp:sp modelId="{1B85135A-7429-3F42-B5F4-7BAA4AF3ED55}">
      <dsp:nvSpPr>
        <dsp:cNvPr id="0" name=""/>
        <dsp:cNvSpPr/>
      </dsp:nvSpPr>
      <dsp:spPr>
        <a:xfrm>
          <a:off x="3187892" y="1288711"/>
          <a:ext cx="0" cy="278640"/>
        </a:xfrm>
        <a:prstGeom prst="line">
          <a:avLst/>
        </a:prstGeom>
        <a:noFill/>
        <a:ln w="9525" cap="rnd"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3192659-01A6-A049-BF78-E99BF39F3E74}">
      <dsp:nvSpPr>
        <dsp:cNvPr id="0" name=""/>
        <dsp:cNvSpPr/>
      </dsp:nvSpPr>
      <dsp:spPr>
        <a:xfrm>
          <a:off x="3153062" y="1219051"/>
          <a:ext cx="69660" cy="69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94CB23-27F1-0B4C-921E-14F9F4EB5FDA}">
      <dsp:nvSpPr>
        <dsp:cNvPr id="0" name=""/>
        <dsp:cNvSpPr/>
      </dsp:nvSpPr>
      <dsp:spPr>
        <a:xfrm>
          <a:off x="3517414" y="1567351"/>
          <a:ext cx="659044" cy="3483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2020</a:t>
          </a:r>
        </a:p>
      </dsp:txBody>
      <dsp:txXfrm>
        <a:off x="3517414" y="1567351"/>
        <a:ext cx="659044" cy="348300"/>
      </dsp:txXfrm>
    </dsp:sp>
    <dsp:sp modelId="{B0A0ED53-CDAB-4E4A-9FB5-50CF72EE07B7}">
      <dsp:nvSpPr>
        <dsp:cNvPr id="0" name=""/>
        <dsp:cNvSpPr/>
      </dsp:nvSpPr>
      <dsp:spPr>
        <a:xfrm>
          <a:off x="3297732" y="2263952"/>
          <a:ext cx="1098406" cy="121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b="1" kern="1200"/>
            <a:t>CYBORN</a:t>
          </a:r>
          <a:r>
            <a:rPr lang="en-US" sz="1100" kern="1200"/>
            <a:t>. </a:t>
          </a:r>
          <a:r>
            <a:rPr lang="en-US" sz="1100" i="1" kern="1200"/>
            <a:t>L'alba di un mondo artificiale </a:t>
          </a:r>
          <a:r>
            <a:rPr lang="en-US" sz="1100" kern="1200"/>
            <a:t>Trieste, Palazzo </a:t>
          </a:r>
          <a:r>
            <a:rPr lang="en-US" sz="1100" kern="1200" err="1"/>
            <a:t>degli</a:t>
          </a:r>
          <a:r>
            <a:rPr lang="en-US" sz="1100" kern="1200"/>
            <a:t> </a:t>
          </a:r>
          <a:r>
            <a:rPr lang="en-US" sz="1100" kern="1200" err="1"/>
            <a:t>Incanti</a:t>
          </a:r>
          <a:r>
            <a:rPr lang="en-US" sz="1100" kern="1200"/>
            <a:t>, ESOF 2020. </a:t>
          </a:r>
          <a:r>
            <a:rPr lang="en-US" sz="1100" kern="1200">
              <a:solidFill>
                <a:srgbClr val="740000"/>
              </a:solidFill>
            </a:rPr>
            <a:t>3000 visitatori</a:t>
          </a:r>
        </a:p>
        <a:p>
          <a:pPr marL="0" lvl="0" indent="0" algn="ctr" defTabSz="488950">
            <a:lnSpc>
              <a:spcPct val="90000"/>
            </a:lnSpc>
            <a:spcBef>
              <a:spcPct val="0"/>
            </a:spcBef>
            <a:spcAft>
              <a:spcPct val="35000"/>
            </a:spcAft>
            <a:buNone/>
          </a:pPr>
          <a:r>
            <a:rPr kumimoji="0" lang="en-GB" sz="1100" b="0" u="none" strike="noStrike" kern="1200" cap="none" normalizeH="0" baseline="0" noProof="0">
              <a:ln>
                <a:noFill/>
              </a:ln>
              <a:solidFill>
                <a:schemeClr val="accent3"/>
              </a:solidFill>
              <a:effectLst/>
            </a:rPr>
            <a:t>Durante la II ondata pandemica</a:t>
          </a:r>
          <a:endParaRPr lang="en-US" sz="1100" kern="1200">
            <a:solidFill>
              <a:srgbClr val="740000"/>
            </a:solidFill>
          </a:endParaRPr>
        </a:p>
      </dsp:txBody>
      <dsp:txXfrm>
        <a:off x="3297732" y="2263952"/>
        <a:ext cx="1098406" cy="1219051"/>
      </dsp:txXfrm>
    </dsp:sp>
    <dsp:sp modelId="{A9E93EE3-6C9F-C34B-B91C-65C1AB86013B}">
      <dsp:nvSpPr>
        <dsp:cNvPr id="0" name=""/>
        <dsp:cNvSpPr/>
      </dsp:nvSpPr>
      <dsp:spPr>
        <a:xfrm>
          <a:off x="3846936" y="1915652"/>
          <a:ext cx="0" cy="278640"/>
        </a:xfrm>
        <a:prstGeom prst="line">
          <a:avLst/>
        </a:prstGeom>
        <a:noFill/>
        <a:ln w="9525" cap="rnd"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15B7C8-CD40-234B-856C-FF499F241D56}">
      <dsp:nvSpPr>
        <dsp:cNvPr id="0" name=""/>
        <dsp:cNvSpPr/>
      </dsp:nvSpPr>
      <dsp:spPr>
        <a:xfrm>
          <a:off x="3812106" y="2194292"/>
          <a:ext cx="69660" cy="69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00F9A-5874-9D42-B659-C85C2D8EF6A7}">
      <dsp:nvSpPr>
        <dsp:cNvPr id="0" name=""/>
        <dsp:cNvSpPr/>
      </dsp:nvSpPr>
      <dsp:spPr>
        <a:xfrm>
          <a:off x="4172167" y="1539970"/>
          <a:ext cx="659044" cy="3483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2021</a:t>
          </a:r>
        </a:p>
      </dsp:txBody>
      <dsp:txXfrm>
        <a:off x="4172167" y="1539970"/>
        <a:ext cx="659044" cy="348300"/>
      </dsp:txXfrm>
    </dsp:sp>
    <dsp:sp modelId="{9DAA662C-67F1-5646-8A2E-3E390C3CF34E}">
      <dsp:nvSpPr>
        <dsp:cNvPr id="0" name=""/>
        <dsp:cNvSpPr/>
      </dsp:nvSpPr>
      <dsp:spPr>
        <a:xfrm>
          <a:off x="3958094" y="1147788"/>
          <a:ext cx="1098406" cy="503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b="1" i="1" kern="1200" dirty="0"/>
            <a:t>INCERTEZZE</a:t>
          </a:r>
          <a:r>
            <a:rPr lang="en-US" sz="1100" i="1" kern="1200" dirty="0"/>
            <a:t>. </a:t>
          </a:r>
          <a:r>
            <a:rPr lang="en-US" sz="1100" i="1" kern="1200" dirty="0" err="1"/>
            <a:t>Interpretare</a:t>
          </a:r>
          <a:r>
            <a:rPr lang="en-US" sz="1100" i="1" kern="1200" dirty="0"/>
            <a:t> il </a:t>
          </a:r>
          <a:r>
            <a:rPr lang="en-US" sz="1100" i="1" kern="1200" dirty="0" err="1"/>
            <a:t>presente</a:t>
          </a:r>
          <a:r>
            <a:rPr lang="en-US" sz="1100" i="1" kern="1200" dirty="0"/>
            <a:t>, </a:t>
          </a:r>
          <a:r>
            <a:rPr lang="en-US" sz="1100" i="1" kern="1200" dirty="0" err="1"/>
            <a:t>prevedere</a:t>
          </a:r>
          <a:br>
            <a:rPr lang="en-US" sz="1100" i="1" kern="1200" dirty="0"/>
          </a:br>
          <a:r>
            <a:rPr lang="en-US" sz="1100" i="1" kern="1200" dirty="0"/>
            <a:t>il </a:t>
          </a:r>
          <a:r>
            <a:rPr lang="en-US" sz="1100" i="1" kern="1200" dirty="0" err="1"/>
            <a:t>futuro</a:t>
          </a:r>
          <a:r>
            <a:rPr lang="en-US" sz="1100" kern="1200" dirty="0"/>
            <a:t>. </a:t>
          </a:r>
          <a:r>
            <a:rPr lang="en-US" sz="1100" kern="1200" dirty="0" err="1"/>
            <a:t>Palaexpo</a:t>
          </a:r>
          <a:r>
            <a:rPr lang="en-US" sz="1100" kern="1200" dirty="0"/>
            <a:t> Roma Ott. 2021-Marzo 2022. </a:t>
          </a:r>
          <a:endParaRPr lang="en-US" sz="1100" kern="1200" dirty="0">
            <a:solidFill>
              <a:srgbClr val="740000"/>
            </a:solidFill>
          </a:endParaRPr>
        </a:p>
      </dsp:txBody>
      <dsp:txXfrm>
        <a:off x="3958094" y="1147788"/>
        <a:ext cx="1098406" cy="503748"/>
      </dsp:txXfrm>
    </dsp:sp>
    <dsp:sp modelId="{46E8E507-63C2-7944-BF68-7A38F789695A}">
      <dsp:nvSpPr>
        <dsp:cNvPr id="0" name=""/>
        <dsp:cNvSpPr/>
      </dsp:nvSpPr>
      <dsp:spPr>
        <a:xfrm>
          <a:off x="4505980" y="1109885"/>
          <a:ext cx="0" cy="278640"/>
        </a:xfrm>
        <a:prstGeom prst="line">
          <a:avLst/>
        </a:prstGeom>
        <a:noFill/>
        <a:ln w="9525" cap="rnd"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302B561-9B98-054D-9D2F-DC3FAACA3BC7}">
      <dsp:nvSpPr>
        <dsp:cNvPr id="0" name=""/>
        <dsp:cNvSpPr/>
      </dsp:nvSpPr>
      <dsp:spPr>
        <a:xfrm>
          <a:off x="4471150" y="1040225"/>
          <a:ext cx="69660" cy="69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8AF77-801D-40F0-8FAE-EC31254209B0}">
      <dsp:nvSpPr>
        <dsp:cNvPr id="0" name=""/>
        <dsp:cNvSpPr/>
      </dsp:nvSpPr>
      <dsp:spPr>
        <a:xfrm rot="5400000">
          <a:off x="4981542" y="1384937"/>
          <a:ext cx="348300" cy="659044"/>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2024</a:t>
          </a:r>
        </a:p>
      </dsp:txBody>
      <dsp:txXfrm rot="-5400000">
        <a:off x="4826171" y="1557312"/>
        <a:ext cx="642041" cy="314294"/>
      </dsp:txXfrm>
    </dsp:sp>
    <dsp:sp modelId="{81A041B5-E6C2-4FB6-B5A8-975C660992DB}">
      <dsp:nvSpPr>
        <dsp:cNvPr id="0" name=""/>
        <dsp:cNvSpPr/>
      </dsp:nvSpPr>
      <dsp:spPr>
        <a:xfrm>
          <a:off x="4615820" y="2263952"/>
          <a:ext cx="1098406" cy="1219051"/>
        </a:xfrm>
        <a:prstGeom prst="rect">
          <a:avLst/>
        </a:prstGeom>
        <a:noFill/>
        <a:ln>
          <a:noFill/>
        </a:ln>
        <a:effectLst/>
      </dsp:spPr>
      <dsp:style>
        <a:lnRef idx="0">
          <a:scrgbClr r="0" g="0" b="0"/>
        </a:lnRef>
        <a:fillRef idx="0">
          <a:scrgbClr r="0" g="0" b="0"/>
        </a:fillRef>
        <a:effectRef idx="0">
          <a:scrgbClr r="0" g="0" b="0"/>
        </a:effectRef>
        <a:fontRef idx="minor"/>
      </dsp:style>
    </dsp:sp>
    <dsp:sp modelId="{BAC02297-BCBF-455B-BCC2-4DF360EDFDE2}">
      <dsp:nvSpPr>
        <dsp:cNvPr id="0" name=""/>
        <dsp:cNvSpPr/>
      </dsp:nvSpPr>
      <dsp:spPr>
        <a:xfrm>
          <a:off x="5165024" y="1915652"/>
          <a:ext cx="0" cy="278640"/>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A1E38C8-F185-4A8F-9998-2AC9A496D9E0}">
      <dsp:nvSpPr>
        <dsp:cNvPr id="0" name=""/>
        <dsp:cNvSpPr/>
      </dsp:nvSpPr>
      <dsp:spPr>
        <a:xfrm>
          <a:off x="5130194" y="2194292"/>
          <a:ext cx="69660" cy="69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1CB5E-FC0F-4667-93C4-1F5D20C520F9}" type="datetimeFigureOut">
              <a:rPr lang="en-US" smtClean="0"/>
              <a:t>7/4/2025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C01A8-9D97-49D1-935B-E4C36E745E04}" type="slidenum">
              <a:rPr lang="en-US" smtClean="0"/>
              <a:t>‹N›</a:t>
            </a:fld>
            <a:endParaRPr lang="en-US"/>
          </a:p>
        </p:txBody>
      </p:sp>
    </p:spTree>
    <p:extLst>
      <p:ext uri="{BB962C8B-B14F-4D97-AF65-F5344CB8AC3E}">
        <p14:creationId xmlns:p14="http://schemas.microsoft.com/office/powerpoint/2010/main" val="2892281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400" dirty="0"/>
              <a:t>4 Laboratori Nazionali, 20 Sezioni presso Dipartimenti di Fisica, tre centri nazionali, 4 Gruppi Collegati. </a:t>
            </a:r>
          </a:p>
          <a:p>
            <a:r>
              <a:rPr lang="it-IT" sz="1400" dirty="0"/>
              <a:t>Co-gestisce (con CNRS-Francia e </a:t>
            </a:r>
            <a:r>
              <a:rPr lang="it-IT" sz="1400" dirty="0" err="1"/>
              <a:t>Nikhef</a:t>
            </a:r>
            <a:r>
              <a:rPr lang="it-IT" sz="1400" dirty="0"/>
              <a:t>-Olanda) lo </a:t>
            </a:r>
            <a:r>
              <a:rPr lang="it-IT" sz="1400" i="1" dirty="0" err="1"/>
              <a:t>European</a:t>
            </a:r>
            <a:r>
              <a:rPr lang="it-IT" sz="1400" i="1" dirty="0"/>
              <a:t> </a:t>
            </a:r>
            <a:r>
              <a:rPr lang="it-IT" sz="1400" i="1" dirty="0" err="1"/>
              <a:t>Gravitational</a:t>
            </a:r>
            <a:r>
              <a:rPr lang="it-IT" sz="1400" i="1" dirty="0"/>
              <a:t> </a:t>
            </a:r>
            <a:r>
              <a:rPr lang="it-IT" sz="1400" i="1" dirty="0" err="1"/>
              <a:t>Observatory</a:t>
            </a:r>
            <a:r>
              <a:rPr lang="it-IT" sz="1400" i="1" dirty="0"/>
              <a:t> </a:t>
            </a:r>
            <a:r>
              <a:rPr lang="it-IT" sz="1400" dirty="0"/>
              <a:t>(EGO), presso Pisa.</a:t>
            </a:r>
          </a:p>
          <a:p>
            <a:pPr marL="0" indent="0">
              <a:buNone/>
            </a:pPr>
            <a:endParaRPr lang="en-US" sz="1400" dirty="0"/>
          </a:p>
          <a:p>
            <a:r>
              <a:rPr lang="en-US" sz="1400" dirty="0" err="1"/>
              <a:t>Siamo</a:t>
            </a:r>
            <a:r>
              <a:rPr lang="en-US" sz="1400" dirty="0"/>
              <a:t> </a:t>
            </a:r>
            <a:r>
              <a:rPr lang="en-US" sz="1400" dirty="0" err="1"/>
              <a:t>impegnati</a:t>
            </a:r>
            <a:r>
              <a:rPr lang="en-US" sz="1400" dirty="0"/>
              <a:t> in </a:t>
            </a:r>
            <a:r>
              <a:rPr lang="en-US" sz="1400" dirty="0" err="1"/>
              <a:t>esperimenti</a:t>
            </a:r>
            <a:r>
              <a:rPr lang="en-US" sz="1400" dirty="0"/>
              <a:t> in </a:t>
            </a:r>
            <a:r>
              <a:rPr lang="en-US" sz="1400" dirty="0" err="1"/>
              <a:t>tutto</a:t>
            </a:r>
            <a:r>
              <a:rPr lang="en-US" sz="1400" dirty="0"/>
              <a:t> il mondo</a:t>
            </a:r>
          </a:p>
          <a:p>
            <a:pPr lvl="1"/>
            <a:r>
              <a:rPr lang="en-US" sz="1400" dirty="0" err="1"/>
              <a:t>Capacità</a:t>
            </a:r>
            <a:r>
              <a:rPr lang="en-US" sz="1400" dirty="0"/>
              <a:t> </a:t>
            </a:r>
            <a:r>
              <a:rPr lang="en-US" sz="1400" dirty="0" err="1"/>
              <a:t>tecnologiche</a:t>
            </a:r>
            <a:r>
              <a:rPr lang="en-US" sz="1400" dirty="0"/>
              <a:t> di </a:t>
            </a:r>
            <a:r>
              <a:rPr lang="en-US" sz="1400" dirty="0" err="1"/>
              <a:t>punta</a:t>
            </a:r>
            <a:endParaRPr lang="en-US" sz="1400" dirty="0"/>
          </a:p>
          <a:p>
            <a:pPr lvl="1"/>
            <a:r>
              <a:rPr lang="en-US" sz="1400" dirty="0" err="1"/>
              <a:t>Laboratori</a:t>
            </a:r>
            <a:r>
              <a:rPr lang="en-US" sz="1400" dirty="0"/>
              <a:t> </a:t>
            </a:r>
            <a:r>
              <a:rPr lang="en-US" sz="1400" dirty="0" err="1"/>
              <a:t>specializzati</a:t>
            </a:r>
            <a:r>
              <a:rPr lang="en-US" sz="1400" dirty="0"/>
              <a:t> </a:t>
            </a:r>
            <a:r>
              <a:rPr lang="en-US" sz="1400" dirty="0" err="1"/>
              <a:t>nei</a:t>
            </a:r>
            <a:r>
              <a:rPr lang="en-US" sz="1400" dirty="0"/>
              <a:t> </a:t>
            </a:r>
            <a:r>
              <a:rPr lang="en-US" sz="1400" dirty="0" err="1"/>
              <a:t>Laboratori</a:t>
            </a:r>
            <a:r>
              <a:rPr lang="en-US" sz="1400" dirty="0"/>
              <a:t>  </a:t>
            </a:r>
            <a:r>
              <a:rPr lang="en-US" sz="1400" dirty="0" err="1"/>
              <a:t>Nazionali</a:t>
            </a:r>
            <a:r>
              <a:rPr lang="en-US" sz="1400" dirty="0"/>
              <a:t> e </a:t>
            </a:r>
            <a:r>
              <a:rPr lang="en-US" sz="1400" dirty="0" err="1"/>
              <a:t>nelle</a:t>
            </a:r>
            <a:r>
              <a:rPr lang="en-US" sz="1400" dirty="0"/>
              <a:t> </a:t>
            </a:r>
            <a:r>
              <a:rPr lang="en-US" sz="1400" dirty="0" err="1"/>
              <a:t>Sezioni</a:t>
            </a:r>
            <a:r>
              <a:rPr lang="en-US" sz="1400" dirty="0"/>
              <a:t>  (</a:t>
            </a:r>
            <a:r>
              <a:rPr lang="en-US" sz="1400" dirty="0" err="1"/>
              <a:t>meccanica</a:t>
            </a:r>
            <a:r>
              <a:rPr lang="en-US" sz="1400" dirty="0"/>
              <a:t>, </a:t>
            </a:r>
            <a:r>
              <a:rPr lang="en-US" sz="1400" dirty="0" err="1"/>
              <a:t>elettronica</a:t>
            </a:r>
            <a:r>
              <a:rPr lang="en-US" sz="1400" dirty="0"/>
              <a:t> </a:t>
            </a:r>
            <a:r>
              <a:rPr lang="en-US" sz="1400" dirty="0" err="1"/>
              <a:t>avanzata</a:t>
            </a:r>
            <a:r>
              <a:rPr lang="en-US" sz="1400" dirty="0"/>
              <a:t> etc.)</a:t>
            </a:r>
          </a:p>
          <a:p>
            <a:endParaRPr lang="it-IT" sz="1400" dirty="0"/>
          </a:p>
        </p:txBody>
      </p:sp>
      <p:sp>
        <p:nvSpPr>
          <p:cNvPr id="4" name="Segnaposto numero diapositiva 3"/>
          <p:cNvSpPr>
            <a:spLocks noGrp="1"/>
          </p:cNvSpPr>
          <p:nvPr>
            <p:ph type="sldNum" sz="quarter" idx="5"/>
          </p:nvPr>
        </p:nvSpPr>
        <p:spPr/>
        <p:txBody>
          <a:bodyPr/>
          <a:lstStyle/>
          <a:p>
            <a:fld id="{373C01A8-9D97-49D1-935B-E4C36E745E04}" type="slidenum">
              <a:rPr lang="en-US" smtClean="0"/>
              <a:t>2</a:t>
            </a:fld>
            <a:endParaRPr lang="en-US"/>
          </a:p>
        </p:txBody>
      </p:sp>
    </p:spTree>
    <p:extLst>
      <p:ext uri="{BB962C8B-B14F-4D97-AF65-F5344CB8AC3E}">
        <p14:creationId xmlns:p14="http://schemas.microsoft.com/office/powerpoint/2010/main" val="2489479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73C01A8-9D97-49D1-935B-E4C36E745E04}" type="slidenum">
              <a:rPr lang="en-US" smtClean="0"/>
              <a:t>16</a:t>
            </a:fld>
            <a:endParaRPr lang="en-US"/>
          </a:p>
        </p:txBody>
      </p:sp>
    </p:spTree>
    <p:extLst>
      <p:ext uri="{BB962C8B-B14F-4D97-AF65-F5344CB8AC3E}">
        <p14:creationId xmlns:p14="http://schemas.microsoft.com/office/powerpoint/2010/main" val="2194350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dirty="0"/>
          </a:p>
          <a:p>
            <a:endParaRPr lang="it-IT" dirty="0"/>
          </a:p>
        </p:txBody>
      </p:sp>
      <p:sp>
        <p:nvSpPr>
          <p:cNvPr id="4" name="Segnaposto numero diapositiva 3"/>
          <p:cNvSpPr>
            <a:spLocks noGrp="1"/>
          </p:cNvSpPr>
          <p:nvPr>
            <p:ph type="sldNum" sz="quarter" idx="5"/>
          </p:nvPr>
        </p:nvSpPr>
        <p:spPr/>
        <p:txBody>
          <a:bodyPr/>
          <a:lstStyle/>
          <a:p>
            <a:fld id="{73688CA3-6CA4-BB4A-AD4E-E6F42903853D}" type="slidenum">
              <a:rPr lang="it-IT" smtClean="0"/>
              <a:t>27</a:t>
            </a:fld>
            <a:endParaRPr lang="it-IT"/>
          </a:p>
        </p:txBody>
      </p:sp>
    </p:spTree>
    <p:extLst>
      <p:ext uri="{BB962C8B-B14F-4D97-AF65-F5344CB8AC3E}">
        <p14:creationId xmlns:p14="http://schemas.microsoft.com/office/powerpoint/2010/main" val="3146078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Ampliare</a:t>
            </a:r>
            <a:r>
              <a:rPr lang="en-US" dirty="0"/>
              <a:t> e </a:t>
            </a:r>
            <a:r>
              <a:rPr lang="en-US" dirty="0" err="1"/>
              <a:t>diversificare</a:t>
            </a:r>
            <a:r>
              <a:rPr lang="en-US" dirty="0"/>
              <a:t> le </a:t>
            </a:r>
            <a:r>
              <a:rPr lang="en-US" dirty="0" err="1"/>
              <a:t>tipologie</a:t>
            </a:r>
            <a:r>
              <a:rPr lang="en-US" dirty="0"/>
              <a:t> di </a:t>
            </a:r>
            <a:r>
              <a:rPr lang="en-US" dirty="0" err="1"/>
              <a:t>pubblico</a:t>
            </a:r>
            <a:r>
              <a:rPr lang="en-US" dirty="0"/>
              <a:t> con </a:t>
            </a:r>
            <a:r>
              <a:rPr lang="en-US" dirty="0" err="1"/>
              <a:t>iniziative</a:t>
            </a:r>
            <a:r>
              <a:rPr lang="en-US" dirty="0"/>
              <a:t> </a:t>
            </a:r>
            <a:r>
              <a:rPr lang="en-US" dirty="0" err="1"/>
              <a:t>mirate</a:t>
            </a:r>
            <a:r>
              <a:rPr lang="en-US" dirty="0"/>
              <a:t>. </a:t>
            </a:r>
            <a:r>
              <a:rPr lang="en-US" dirty="0" err="1"/>
              <a:t>Qualche</a:t>
            </a:r>
            <a:r>
              <a:rPr lang="en-US" dirty="0"/>
              <a:t> </a:t>
            </a:r>
            <a:r>
              <a:rPr lang="en-US" dirty="0" err="1"/>
              <a:t>esempio</a:t>
            </a:r>
            <a:r>
              <a:rPr lang="en-US" dirty="0"/>
              <a:t>:</a:t>
            </a:r>
          </a:p>
          <a:p>
            <a:pPr lvl="1"/>
            <a:r>
              <a:rPr lang="en-US" dirty="0" err="1"/>
              <a:t>Studenti</a:t>
            </a:r>
            <a:r>
              <a:rPr lang="en-US" dirty="0"/>
              <a:t> delle </a:t>
            </a:r>
            <a:r>
              <a:rPr lang="en-US" dirty="0" err="1"/>
              <a:t>scuole</a:t>
            </a:r>
            <a:r>
              <a:rPr lang="en-US" dirty="0"/>
              <a:t> </a:t>
            </a:r>
            <a:r>
              <a:rPr lang="en-US" dirty="0" err="1"/>
              <a:t>secondarie</a:t>
            </a:r>
            <a:r>
              <a:rPr lang="en-US" dirty="0"/>
              <a:t>;</a:t>
            </a:r>
          </a:p>
          <a:p>
            <a:pPr lvl="1"/>
            <a:r>
              <a:rPr lang="en-US" dirty="0" err="1"/>
              <a:t>Pubblico</a:t>
            </a:r>
            <a:r>
              <a:rPr lang="en-US" dirty="0"/>
              <a:t> </a:t>
            </a:r>
            <a:r>
              <a:rPr lang="en-US" dirty="0" err="1"/>
              <a:t>generico</a:t>
            </a:r>
            <a:r>
              <a:rPr lang="en-US" dirty="0"/>
              <a:t> (</a:t>
            </a:r>
            <a:r>
              <a:rPr lang="en-US" dirty="0" err="1"/>
              <a:t>organizzati</a:t>
            </a:r>
            <a:r>
              <a:rPr lang="en-US" dirty="0"/>
              <a:t> per lo </a:t>
            </a:r>
            <a:r>
              <a:rPr lang="en-US" dirty="0" err="1"/>
              <a:t>più</a:t>
            </a:r>
            <a:r>
              <a:rPr lang="en-US" dirty="0"/>
              <a:t> da e con </a:t>
            </a:r>
            <a:r>
              <a:rPr lang="en-US" dirty="0" err="1"/>
              <a:t>l'Ufficio</a:t>
            </a:r>
            <a:r>
              <a:rPr lang="en-US" dirty="0"/>
              <a:t> </a:t>
            </a:r>
            <a:r>
              <a:rPr lang="en-US" dirty="0" err="1"/>
              <a:t>Comunicazione</a:t>
            </a:r>
            <a:r>
              <a:rPr lang="en-US" dirty="0"/>
              <a:t>)</a:t>
            </a:r>
          </a:p>
          <a:p>
            <a:pPr lvl="1"/>
            <a:r>
              <a:rPr lang="en-US" dirty="0" err="1"/>
              <a:t>Iniziative</a:t>
            </a:r>
            <a:r>
              <a:rPr lang="en-US" dirty="0"/>
              <a:t> di </a:t>
            </a:r>
            <a:r>
              <a:rPr lang="en-US" dirty="0" err="1"/>
              <a:t>grande</a:t>
            </a:r>
            <a:r>
              <a:rPr lang="en-US" dirty="0"/>
              <a:t> </a:t>
            </a:r>
            <a:r>
              <a:rPr lang="en-US" dirty="0" err="1"/>
              <a:t>impatto</a:t>
            </a:r>
            <a:r>
              <a:rPr lang="en-US" dirty="0"/>
              <a:t> (</a:t>
            </a:r>
            <a:r>
              <a:rPr lang="en-US" dirty="0" err="1"/>
              <a:t>mostre</a:t>
            </a:r>
            <a:r>
              <a:rPr lang="en-US" dirty="0"/>
              <a:t>, </a:t>
            </a:r>
            <a:r>
              <a:rPr lang="en-US" dirty="0" err="1"/>
              <a:t>eventi</a:t>
            </a:r>
            <a:r>
              <a:rPr lang="en-US" dirty="0"/>
              <a:t> etc.) </a:t>
            </a:r>
            <a:r>
              <a:rPr lang="en-US" dirty="0">
                <a:sym typeface="Symbol" panose="05050102010706020507" pitchFamily="18" charset="2"/>
              </a:rPr>
              <a:t></a:t>
            </a:r>
            <a:r>
              <a:rPr lang="en-US" dirty="0" err="1"/>
              <a:t>Uff.Comm</a:t>
            </a:r>
            <a:endParaRPr lang="en-US" dirty="0"/>
          </a:p>
          <a:p>
            <a:pPr lvl="1"/>
            <a:r>
              <a:rPr lang="en-US" dirty="0" err="1"/>
              <a:t>Iniziative</a:t>
            </a:r>
            <a:r>
              <a:rPr lang="en-US" dirty="0"/>
              <a:t> in </a:t>
            </a:r>
            <a:r>
              <a:rPr lang="en-US" dirty="0" err="1"/>
              <a:t>collaborazione</a:t>
            </a:r>
            <a:r>
              <a:rPr lang="en-US" dirty="0"/>
              <a:t> con </a:t>
            </a:r>
            <a:r>
              <a:rPr lang="en-US" dirty="0" err="1"/>
              <a:t>altri</a:t>
            </a:r>
            <a:r>
              <a:rPr lang="en-US" dirty="0"/>
              <a:t> partner e </a:t>
            </a:r>
            <a:r>
              <a:rPr lang="en-US" dirty="0" err="1"/>
              <a:t>partecipazione</a:t>
            </a:r>
            <a:r>
              <a:rPr lang="en-US" dirty="0"/>
              <a:t> a Festival etc.</a:t>
            </a:r>
          </a:p>
          <a:p>
            <a:pPr lvl="2"/>
            <a:r>
              <a:rPr lang="en-US" dirty="0"/>
              <a:t>European Researchers' Night, Pint-of-Science, Festival </a:t>
            </a:r>
            <a:r>
              <a:rPr lang="en-US" dirty="0" err="1"/>
              <a:t>della</a:t>
            </a:r>
            <a:r>
              <a:rPr lang="en-US" dirty="0"/>
              <a:t> Scienza di Genova/Roma, Salone del Libro di Torino, </a:t>
            </a:r>
            <a:r>
              <a:rPr lang="en-US" dirty="0" err="1"/>
              <a:t>Futuro</a:t>
            </a:r>
            <a:r>
              <a:rPr lang="en-US" dirty="0"/>
              <a:t> </a:t>
            </a:r>
            <a:r>
              <a:rPr lang="en-US" dirty="0" err="1"/>
              <a:t>Remoto</a:t>
            </a:r>
            <a:r>
              <a:rPr lang="en-US" dirty="0"/>
              <a:t> Napoli etc.</a:t>
            </a:r>
          </a:p>
        </p:txBody>
      </p:sp>
      <p:sp>
        <p:nvSpPr>
          <p:cNvPr id="4" name="Segnaposto numero diapositiva 3"/>
          <p:cNvSpPr>
            <a:spLocks noGrp="1"/>
          </p:cNvSpPr>
          <p:nvPr>
            <p:ph type="sldNum" sz="quarter" idx="5"/>
          </p:nvPr>
        </p:nvSpPr>
        <p:spPr/>
        <p:txBody>
          <a:bodyPr/>
          <a:lstStyle/>
          <a:p>
            <a:fld id="{373C01A8-9D97-49D1-935B-E4C36E745E04}" type="slidenum">
              <a:rPr lang="en-US" smtClean="0"/>
              <a:t>7</a:t>
            </a:fld>
            <a:endParaRPr lang="en-US"/>
          </a:p>
        </p:txBody>
      </p:sp>
    </p:spTree>
    <p:extLst>
      <p:ext uri="{BB962C8B-B14F-4D97-AF65-F5344CB8AC3E}">
        <p14:creationId xmlns:p14="http://schemas.microsoft.com/office/powerpoint/2010/main" val="158149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EF88-C98C-017A-CD04-FE1D17B6E72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A1C93B1-F834-5445-6AC1-28DF1D4C78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9200EB7-5E83-D729-5422-0A39D699C8D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A5D27FB-C317-6A77-B3A9-19FCDABBCEC6}"/>
              </a:ext>
            </a:extLst>
          </p:cNvPr>
          <p:cNvSpPr>
            <a:spLocks noGrp="1"/>
          </p:cNvSpPr>
          <p:nvPr>
            <p:ph type="sldNum" sz="quarter" idx="5"/>
          </p:nvPr>
        </p:nvSpPr>
        <p:spPr/>
        <p:txBody>
          <a:bodyPr/>
          <a:lstStyle/>
          <a:p>
            <a:fld id="{FA5C235C-F3A4-DC48-B3B7-99E36AED5AB6}" type="slidenum">
              <a:rPr lang="it-IT" smtClean="0"/>
              <a:t>9</a:t>
            </a:fld>
            <a:endParaRPr lang="it-IT"/>
          </a:p>
        </p:txBody>
      </p:sp>
    </p:spTree>
    <p:extLst>
      <p:ext uri="{BB962C8B-B14F-4D97-AF65-F5344CB8AC3E}">
        <p14:creationId xmlns:p14="http://schemas.microsoft.com/office/powerpoint/2010/main" val="197134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94C5F4E-25E3-4642-A9A9-7762F285B22B}" type="slidenum">
              <a:rPr lang="it-IT" smtClean="0"/>
              <a:t>10</a:t>
            </a:fld>
            <a:endParaRPr lang="it-IT"/>
          </a:p>
        </p:txBody>
      </p:sp>
    </p:spTree>
    <p:extLst>
      <p:ext uri="{BB962C8B-B14F-4D97-AF65-F5344CB8AC3E}">
        <p14:creationId xmlns:p14="http://schemas.microsoft.com/office/powerpoint/2010/main" val="68283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BF4C9-DA14-2E4E-AC0D-1414E070662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22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L'Ufficio</a:t>
            </a:r>
            <a:r>
              <a:rPr lang="en-US" dirty="0"/>
              <a:t> </a:t>
            </a:r>
            <a:r>
              <a:rPr lang="en-US" dirty="0" err="1"/>
              <a:t>Comunicazione</a:t>
            </a:r>
            <a:r>
              <a:rPr lang="en-US" dirty="0"/>
              <a:t>, </a:t>
            </a:r>
            <a:r>
              <a:rPr lang="en-US" dirty="0" err="1"/>
              <a:t>oramai</a:t>
            </a:r>
            <a:r>
              <a:rPr lang="en-US" dirty="0"/>
              <a:t> da </a:t>
            </a:r>
            <a:r>
              <a:rPr lang="en-US" dirty="0" err="1"/>
              <a:t>molti</a:t>
            </a:r>
            <a:r>
              <a:rPr lang="en-US" dirty="0"/>
              <a:t> anni, </a:t>
            </a:r>
            <a:r>
              <a:rPr lang="en-US" dirty="0" err="1"/>
              <a:t>sperimenta</a:t>
            </a:r>
            <a:r>
              <a:rPr lang="en-US" dirty="0"/>
              <a:t> il </a:t>
            </a:r>
            <a:r>
              <a:rPr lang="en-US" i="1" dirty="0" err="1"/>
              <a:t>parlar</a:t>
            </a:r>
            <a:r>
              <a:rPr lang="en-US" i="1" dirty="0"/>
              <a:t> di </a:t>
            </a:r>
            <a:r>
              <a:rPr lang="en-US" i="1" dirty="0" err="1"/>
              <a:t>fisica</a:t>
            </a:r>
            <a:r>
              <a:rPr lang="en-US" i="1" dirty="0"/>
              <a:t> (e di </a:t>
            </a:r>
            <a:r>
              <a:rPr lang="en-US" i="1" dirty="0" err="1"/>
              <a:t>scienza</a:t>
            </a:r>
            <a:r>
              <a:rPr lang="en-US" i="1" dirty="0"/>
              <a:t>)</a:t>
            </a:r>
            <a:r>
              <a:rPr lang="en-US" dirty="0"/>
              <a:t> in un </a:t>
            </a:r>
            <a:r>
              <a:rPr lang="en-US" dirty="0" err="1"/>
              <a:t>dialogo</a:t>
            </a:r>
            <a:r>
              <a:rPr lang="en-US" dirty="0"/>
              <a:t> con </a:t>
            </a:r>
            <a:r>
              <a:rPr lang="en-US" dirty="0" err="1"/>
              <a:t>altri</a:t>
            </a:r>
            <a:r>
              <a:rPr lang="en-US" dirty="0"/>
              <a:t> </a:t>
            </a:r>
            <a:r>
              <a:rPr lang="en-US" dirty="0" err="1"/>
              <a:t>settori</a:t>
            </a:r>
            <a:r>
              <a:rPr lang="en-US" dirty="0"/>
              <a:t> </a:t>
            </a:r>
            <a:r>
              <a:rPr lang="en-US" dirty="0" err="1"/>
              <a:t>della</a:t>
            </a:r>
            <a:r>
              <a:rPr lang="en-US" dirty="0"/>
              <a:t> </a:t>
            </a:r>
            <a:r>
              <a:rPr lang="en-US" dirty="0" err="1"/>
              <a:t>cultura</a:t>
            </a:r>
            <a:r>
              <a:rPr lang="en-US" dirty="0"/>
              <a:t>:</a:t>
            </a:r>
          </a:p>
          <a:p>
            <a:pPr lvl="1"/>
            <a:r>
              <a:rPr lang="en-US" dirty="0" err="1"/>
              <a:t>Spettacoli</a:t>
            </a:r>
            <a:r>
              <a:rPr lang="en-US" dirty="0"/>
              <a:t>: a </a:t>
            </a:r>
            <a:r>
              <a:rPr lang="en-US" dirty="0" err="1"/>
              <a:t>più</a:t>
            </a:r>
            <a:r>
              <a:rPr lang="en-US" dirty="0"/>
              <a:t> </a:t>
            </a:r>
            <a:r>
              <a:rPr lang="en-US" dirty="0" err="1"/>
              <a:t>voci</a:t>
            </a:r>
            <a:r>
              <a:rPr lang="en-US" dirty="0"/>
              <a:t> con </a:t>
            </a:r>
            <a:r>
              <a:rPr lang="en-US" dirty="0" err="1"/>
              <a:t>scienziate</a:t>
            </a:r>
            <a:r>
              <a:rPr lang="en-US" dirty="0"/>
              <a:t>/</a:t>
            </a:r>
            <a:r>
              <a:rPr lang="en-US" dirty="0" err="1"/>
              <a:t>i</a:t>
            </a:r>
            <a:r>
              <a:rPr lang="en-US" dirty="0"/>
              <a:t>, </a:t>
            </a:r>
            <a:r>
              <a:rPr lang="en-US" dirty="0" err="1"/>
              <a:t>letture</a:t>
            </a:r>
            <a:r>
              <a:rPr lang="en-US" dirty="0"/>
              <a:t>, </a:t>
            </a:r>
            <a:r>
              <a:rPr lang="en-US" dirty="0" err="1"/>
              <a:t>musica</a:t>
            </a:r>
            <a:r>
              <a:rPr lang="en-US" dirty="0"/>
              <a:t> etc.</a:t>
            </a:r>
          </a:p>
          <a:p>
            <a:pPr lvl="2"/>
            <a:r>
              <a:rPr lang="en-US" dirty="0"/>
              <a:t>Es: </a:t>
            </a:r>
            <a:r>
              <a:rPr lang="en-US" i="1" dirty="0" err="1"/>
              <a:t>Fisica</a:t>
            </a:r>
            <a:r>
              <a:rPr lang="en-US" i="1" dirty="0"/>
              <a:t>, </a:t>
            </a:r>
            <a:r>
              <a:rPr lang="en-US" i="1" dirty="0" err="1"/>
              <a:t>femminile</a:t>
            </a:r>
            <a:r>
              <a:rPr lang="en-US" i="1" dirty="0"/>
              <a:t> </a:t>
            </a:r>
            <a:r>
              <a:rPr lang="en-US" i="1" dirty="0" err="1"/>
              <a:t>plurale</a:t>
            </a:r>
            <a:r>
              <a:rPr lang="en-US" dirty="0"/>
              <a:t>; </a:t>
            </a:r>
            <a:r>
              <a:rPr lang="en-US" i="1" dirty="0"/>
              <a:t>Un segno </a:t>
            </a:r>
            <a:r>
              <a:rPr lang="en-US" i="1" dirty="0" err="1"/>
              <a:t>nello</a:t>
            </a:r>
            <a:r>
              <a:rPr lang="en-US" i="1" dirty="0"/>
              <a:t> </a:t>
            </a:r>
            <a:r>
              <a:rPr lang="en-US" i="1" dirty="0" err="1"/>
              <a:t>spazio</a:t>
            </a:r>
            <a:endParaRPr lang="en-US" i="1" dirty="0"/>
          </a:p>
          <a:p>
            <a:pPr lvl="2"/>
            <a:endParaRPr lang="en-US" i="1" dirty="0"/>
          </a:p>
          <a:p>
            <a:r>
              <a:rPr lang="en-US" i="1" dirty="0" err="1"/>
              <a:t>Mostre</a:t>
            </a:r>
            <a:r>
              <a:rPr lang="en-US" i="1" dirty="0"/>
              <a:t> </a:t>
            </a:r>
            <a:r>
              <a:rPr lang="en-US" i="1" dirty="0" err="1"/>
              <a:t>interattive</a:t>
            </a:r>
            <a:endParaRPr lang="en-US" i="1" dirty="0"/>
          </a:p>
          <a:p>
            <a:r>
              <a:rPr lang="en-US" i="1" dirty="0" err="1"/>
              <a:t>Eventi</a:t>
            </a:r>
            <a:endParaRPr lang="en-US" i="1" dirty="0"/>
          </a:p>
          <a:p>
            <a:endParaRPr lang="en-US" i="1" dirty="0"/>
          </a:p>
          <a:p>
            <a:r>
              <a:rPr lang="en-US" i="1" dirty="0"/>
              <a:t>Streaming</a:t>
            </a:r>
          </a:p>
          <a:p>
            <a:r>
              <a:rPr lang="en-US" i="1" dirty="0" err="1"/>
              <a:t>Tutto</a:t>
            </a:r>
            <a:r>
              <a:rPr lang="en-US" i="1" dirty="0"/>
              <a:t> </a:t>
            </a:r>
            <a:r>
              <a:rPr lang="en-US" i="1" dirty="0" err="1"/>
              <a:t>spesso</a:t>
            </a:r>
            <a:r>
              <a:rPr lang="en-US" i="1" dirty="0"/>
              <a:t> </a:t>
            </a:r>
            <a:r>
              <a:rPr lang="en-US" i="1" dirty="0" err="1"/>
              <a:t>strategicamente</a:t>
            </a:r>
            <a:r>
              <a:rPr lang="en-US" i="1" dirty="0"/>
              <a:t> in </a:t>
            </a:r>
            <a:r>
              <a:rPr lang="en-US" i="1" dirty="0" err="1"/>
              <a:t>sinergia</a:t>
            </a:r>
            <a:endParaRPr lang="en-US" i="1" dirty="0"/>
          </a:p>
          <a:p>
            <a:endParaRPr lang="en-US" i="1" dirty="0"/>
          </a:p>
        </p:txBody>
      </p:sp>
      <p:sp>
        <p:nvSpPr>
          <p:cNvPr id="4" name="Segnaposto numero diapositiva 3"/>
          <p:cNvSpPr>
            <a:spLocks noGrp="1"/>
          </p:cNvSpPr>
          <p:nvPr>
            <p:ph type="sldNum" sz="quarter" idx="5"/>
          </p:nvPr>
        </p:nvSpPr>
        <p:spPr/>
        <p:txBody>
          <a:bodyPr/>
          <a:lstStyle/>
          <a:p>
            <a:fld id="{2DD558BB-E4D0-E849-9B5C-531FECB44B7E}" type="slidenum">
              <a:rPr lang="it-IT" smtClean="0"/>
              <a:t>12</a:t>
            </a:fld>
            <a:endParaRPr lang="it-IT"/>
          </a:p>
        </p:txBody>
      </p:sp>
    </p:spTree>
    <p:extLst>
      <p:ext uri="{BB962C8B-B14F-4D97-AF65-F5344CB8AC3E}">
        <p14:creationId xmlns:p14="http://schemas.microsoft.com/office/powerpoint/2010/main" val="3137355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7025D-10B1-4219-E3EC-3B9EA567F33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AD6774B-3DD1-0025-6F39-E8A3B61E5EF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B1A7D48-365D-C40D-C85E-44BE9D8B60DD}"/>
              </a:ext>
            </a:extLst>
          </p:cNvPr>
          <p:cNvSpPr>
            <a:spLocks noGrp="1"/>
          </p:cNvSpPr>
          <p:nvPr>
            <p:ph type="body" idx="1"/>
          </p:nvPr>
        </p:nvSpPr>
        <p:spPr/>
        <p:txBody>
          <a:bodyPr/>
          <a:lstStyle/>
          <a:p>
            <a:r>
              <a:rPr lang="it-IT" dirty="0"/>
              <a:t>Dal 2024 abbiamo deciso di rendere sempre più sinergiche le azioni sui festival da parte dell’ufficio dei progetti cc3m e delle strutture aprendo una sigla festival.</a:t>
            </a:r>
          </a:p>
          <a:p>
            <a:r>
              <a:rPr lang="it-IT" dirty="0"/>
              <a:t>L’ufficio comunicazione, partecipando ai comitati editoriali dei principali festival e contribuendo da diversi anni, segna le linee guida e collabora con i progetti. </a:t>
            </a:r>
          </a:p>
          <a:p>
            <a:r>
              <a:rPr lang="it-IT" dirty="0"/>
              <a:t>Dal 2025 sarà implementata la call interna di partecipazione per ottimizzare gli sforzi e rendere sinergica la comunicazione delle iniziative.</a:t>
            </a:r>
          </a:p>
          <a:p>
            <a:endParaRPr lang="it-IT" dirty="0"/>
          </a:p>
          <a:p>
            <a:r>
              <a:rPr lang="it-IT" dirty="0"/>
              <a:t>Interdisciplinarietà e la partecipazione a festival culturali non scientifici: apprendimento orizzontale e allargamento del pubblico</a:t>
            </a:r>
          </a:p>
        </p:txBody>
      </p:sp>
      <p:sp>
        <p:nvSpPr>
          <p:cNvPr id="4" name="Segnaposto numero diapositiva 3">
            <a:extLst>
              <a:ext uri="{FF2B5EF4-FFF2-40B4-BE49-F238E27FC236}">
                <a16:creationId xmlns:a16="http://schemas.microsoft.com/office/drawing/2014/main" id="{D390AF07-FD4B-C58B-7482-579C1D4B0C8A}"/>
              </a:ext>
            </a:extLst>
          </p:cNvPr>
          <p:cNvSpPr>
            <a:spLocks noGrp="1"/>
          </p:cNvSpPr>
          <p:nvPr>
            <p:ph type="sldNum" sz="quarter" idx="5"/>
          </p:nvPr>
        </p:nvSpPr>
        <p:spPr/>
        <p:txBody>
          <a:bodyPr/>
          <a:lstStyle/>
          <a:p>
            <a:fld id="{FA5C235C-F3A4-DC48-B3B7-99E36AED5AB6}" type="slidenum">
              <a:rPr lang="it-IT" smtClean="0"/>
              <a:t>13</a:t>
            </a:fld>
            <a:endParaRPr lang="it-IT"/>
          </a:p>
        </p:txBody>
      </p:sp>
    </p:spTree>
    <p:extLst>
      <p:ext uri="{BB962C8B-B14F-4D97-AF65-F5344CB8AC3E}">
        <p14:creationId xmlns:p14="http://schemas.microsoft.com/office/powerpoint/2010/main" val="1332018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2DD558BB-E4D0-E849-9B5C-531FECB44B7E}" type="slidenum">
              <a:rPr lang="it-IT" smtClean="0"/>
              <a:t>14</a:t>
            </a:fld>
            <a:endParaRPr lang="it-IT"/>
          </a:p>
        </p:txBody>
      </p:sp>
    </p:spTree>
    <p:extLst>
      <p:ext uri="{BB962C8B-B14F-4D97-AF65-F5344CB8AC3E}">
        <p14:creationId xmlns:p14="http://schemas.microsoft.com/office/powerpoint/2010/main" val="244962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73C01A8-9D97-49D1-935B-E4C36E745E04}" type="slidenum">
              <a:rPr lang="en-US" smtClean="0"/>
              <a:t>15</a:t>
            </a:fld>
            <a:endParaRPr lang="en-US"/>
          </a:p>
        </p:txBody>
      </p:sp>
    </p:spTree>
    <p:extLst>
      <p:ext uri="{BB962C8B-B14F-4D97-AF65-F5344CB8AC3E}">
        <p14:creationId xmlns:p14="http://schemas.microsoft.com/office/powerpoint/2010/main" val="392499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Fare clic per modificare stile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C2A6BDD-D322-4EEF-AD71-76A2FA9673A0}" type="datetimeFigureOut">
              <a:rPr lang="it-IT" smtClean="0"/>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175054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FF0000"/>
                </a:solidFill>
              </a:defRPr>
            </a:lvl1pPr>
          </a:lstStyle>
          <a:p>
            <a:r>
              <a:rPr lang="en-US"/>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Date Placeholder 3"/>
          <p:cNvSpPr>
            <a:spLocks noGrp="1"/>
          </p:cNvSpPr>
          <p:nvPr>
            <p:ph type="dt" sz="half" idx="10"/>
          </p:nvPr>
        </p:nvSpPr>
        <p:spPr/>
        <p:txBody>
          <a:bodyPr/>
          <a:lstStyle/>
          <a:p>
            <a:fld id="{0C2A6BDD-D322-4EEF-AD71-76A2FA9673A0}" type="datetimeFigureOut">
              <a:rPr lang="it-IT" smtClean="0"/>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1703835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lgn="ctr">
              <a:defRPr>
                <a:solidFill>
                  <a:srgbClr val="FF0000"/>
                </a:solidFill>
              </a:defRPr>
            </a:lvl1pPr>
          </a:lstStyle>
          <a:p>
            <a:r>
              <a:rPr lang="en-US"/>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Date Placeholder 3"/>
          <p:cNvSpPr>
            <a:spLocks noGrp="1"/>
          </p:cNvSpPr>
          <p:nvPr>
            <p:ph type="dt" sz="half" idx="10"/>
          </p:nvPr>
        </p:nvSpPr>
        <p:spPr/>
        <p:txBody>
          <a:bodyPr/>
          <a:lstStyle/>
          <a:p>
            <a:fld id="{0C2A6BDD-D322-4EEF-AD71-76A2FA9673A0}" type="datetimeFigureOut">
              <a:rPr lang="it-IT" smtClean="0"/>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353511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en-US" dirty="0"/>
              <a:t>G. </a:t>
            </a:r>
            <a:r>
              <a:rPr lang="en-US" dirty="0" err="1"/>
              <a:t>Chiarelli</a:t>
            </a:r>
            <a:endParaRPr lang="en-US" dirty="0"/>
          </a:p>
        </p:txBody>
      </p:sp>
      <p:sp>
        <p:nvSpPr>
          <p:cNvPr id="5" name="Segnaposto numero diapositiva 4"/>
          <p:cNvSpPr>
            <a:spLocks noGrp="1"/>
          </p:cNvSpPr>
          <p:nvPr>
            <p:ph type="sldNum" sz="quarter" idx="12"/>
          </p:nvPr>
        </p:nvSpPr>
        <p:spPr/>
        <p:txBody>
          <a:bodyPr/>
          <a:lstStyle/>
          <a:p>
            <a:pPr>
              <a:defRPr/>
            </a:pPr>
            <a:fld id="{309D3965-9E58-4453-9992-68241A1B3A5A}" type="slidenum">
              <a:rPr lang="en-US" smtClean="0"/>
              <a:pPr>
                <a:defRPr/>
              </a:pPr>
              <a:t>‹N›</a:t>
            </a:fld>
            <a:endParaRPr lang="en-US"/>
          </a:p>
        </p:txBody>
      </p:sp>
      <p:sp>
        <p:nvSpPr>
          <p:cNvPr id="2" name="Titolo 1"/>
          <p:cNvSpPr>
            <a:spLocks noGrp="1"/>
          </p:cNvSpPr>
          <p:nvPr>
            <p:ph type="title"/>
          </p:nvPr>
        </p:nvSpPr>
        <p:spPr>
          <a:xfrm>
            <a:off x="974436" y="164128"/>
            <a:ext cx="7696200" cy="1036638"/>
          </a:xfrm>
          <a:noFill/>
        </p:spPr>
        <p:txBody>
          <a:bodyPr/>
          <a:lstStyle>
            <a:lvl1pPr>
              <a:defRPr>
                <a:latin typeface="Helvetica" pitchFamily="34" charset="0"/>
              </a:defRPr>
            </a:lvl1pPr>
          </a:lstStyle>
          <a:p>
            <a:r>
              <a:rPr lang="it-IT" dirty="0"/>
              <a:t>Fare clic per modificare lo stile del titolo</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9" y="0"/>
            <a:ext cx="1121217" cy="682447"/>
          </a:xfrm>
          <a:prstGeom prst="rect">
            <a:avLst/>
          </a:prstGeom>
        </p:spPr>
      </p:pic>
    </p:spTree>
    <p:extLst>
      <p:ext uri="{BB962C8B-B14F-4D97-AF65-F5344CB8AC3E}">
        <p14:creationId xmlns:p14="http://schemas.microsoft.com/office/powerpoint/2010/main" val="460640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FF0000"/>
                </a:solidFill>
              </a:defRPr>
            </a:lvl1pPr>
          </a:lstStyle>
          <a:p>
            <a:r>
              <a:rPr lang="en-US"/>
              <a:t>Fare clic per modificare stile</a:t>
            </a:r>
            <a:endParaRPr lang="en-US" dirty="0"/>
          </a:p>
        </p:txBody>
      </p:sp>
      <p:sp>
        <p:nvSpPr>
          <p:cNvPr id="3" name="Content Placeholder 2"/>
          <p:cNvSpPr>
            <a:spLocks noGrp="1"/>
          </p:cNvSpPr>
          <p:nvPr>
            <p:ph idx="1"/>
          </p:nvPr>
        </p:nvSpPr>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Date Placeholder 3"/>
          <p:cNvSpPr>
            <a:spLocks noGrp="1"/>
          </p:cNvSpPr>
          <p:nvPr>
            <p:ph type="dt" sz="half" idx="10"/>
          </p:nvPr>
        </p:nvSpPr>
        <p:spPr/>
        <p:txBody>
          <a:bodyPr/>
          <a:lstStyle/>
          <a:p>
            <a:fld id="{0C2A6BDD-D322-4EEF-AD71-76A2FA9673A0}" type="datetimeFigureOut">
              <a:rPr lang="it-IT" smtClean="0"/>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140990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lgn="ctr">
              <a:defRPr sz="6000">
                <a:solidFill>
                  <a:srgbClr val="FF0000"/>
                </a:solidFill>
              </a:defRPr>
            </a:lvl1pPr>
          </a:lstStyle>
          <a:p>
            <a:r>
              <a:rPr lang="en-US"/>
              <a:t>Fare clic per modificare stile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Fare clic per modificare gli stili del testo dello schema</a:t>
            </a:r>
          </a:p>
        </p:txBody>
      </p:sp>
      <p:sp>
        <p:nvSpPr>
          <p:cNvPr id="4" name="Date Placeholder 3"/>
          <p:cNvSpPr>
            <a:spLocks noGrp="1"/>
          </p:cNvSpPr>
          <p:nvPr>
            <p:ph type="dt" sz="half" idx="10"/>
          </p:nvPr>
        </p:nvSpPr>
        <p:spPr/>
        <p:txBody>
          <a:bodyPr/>
          <a:lstStyle/>
          <a:p>
            <a:fld id="{0C2A6BDD-D322-4EEF-AD71-76A2FA9673A0}" type="datetimeFigureOut">
              <a:rPr lang="it-IT" smtClean="0"/>
              <a:t>04/07/2025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209419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FF0000"/>
                </a:solidFill>
              </a:defRPr>
            </a:lvl1pPr>
          </a:lstStyle>
          <a:p>
            <a:r>
              <a:rPr lang="en-US"/>
              <a:t>Fare clic per modificare stile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5" name="Date Placeholder 4"/>
          <p:cNvSpPr>
            <a:spLocks noGrp="1"/>
          </p:cNvSpPr>
          <p:nvPr>
            <p:ph type="dt" sz="half" idx="10"/>
          </p:nvPr>
        </p:nvSpPr>
        <p:spPr/>
        <p:txBody>
          <a:bodyPr/>
          <a:lstStyle/>
          <a:p>
            <a:fld id="{0C2A6BDD-D322-4EEF-AD71-76A2FA9673A0}" type="datetimeFigureOut">
              <a:rPr lang="it-IT" smtClean="0"/>
              <a:t>04/07/2025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4537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lgn="ctr">
              <a:defRPr>
                <a:solidFill>
                  <a:srgbClr val="FF0000"/>
                </a:solidFill>
              </a:defRPr>
            </a:lvl1pPr>
          </a:lstStyle>
          <a:p>
            <a:r>
              <a:rPr lang="en-US"/>
              <a:t>Fare clic per modificare stile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7" name="Date Placeholder 6"/>
          <p:cNvSpPr>
            <a:spLocks noGrp="1"/>
          </p:cNvSpPr>
          <p:nvPr>
            <p:ph type="dt" sz="half" idx="10"/>
          </p:nvPr>
        </p:nvSpPr>
        <p:spPr/>
        <p:txBody>
          <a:bodyPr/>
          <a:lstStyle/>
          <a:p>
            <a:fld id="{0C2A6BDD-D322-4EEF-AD71-76A2FA9673A0}" type="datetimeFigureOut">
              <a:rPr lang="it-IT" smtClean="0"/>
              <a:t>04/07/2025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121719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FF0000"/>
                </a:solidFill>
              </a:defRPr>
            </a:lvl1pPr>
          </a:lstStyle>
          <a:p>
            <a:r>
              <a:rPr lang="en-US"/>
              <a:t>Fare clic per modificare stile</a:t>
            </a:r>
            <a:endParaRPr lang="en-US" dirty="0"/>
          </a:p>
        </p:txBody>
      </p:sp>
      <p:sp>
        <p:nvSpPr>
          <p:cNvPr id="3" name="Date Placeholder 2"/>
          <p:cNvSpPr>
            <a:spLocks noGrp="1"/>
          </p:cNvSpPr>
          <p:nvPr>
            <p:ph type="dt" sz="half" idx="10"/>
          </p:nvPr>
        </p:nvSpPr>
        <p:spPr/>
        <p:txBody>
          <a:bodyPr/>
          <a:lstStyle/>
          <a:p>
            <a:fld id="{0C2A6BDD-D322-4EEF-AD71-76A2FA9673A0}" type="datetimeFigureOut">
              <a:rPr lang="it-IT" smtClean="0"/>
              <a:t>04/07/2025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169012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A6BDD-D322-4EEF-AD71-76A2FA9673A0}" type="datetimeFigureOut">
              <a:rPr lang="it-IT" smtClean="0"/>
              <a:t>04/07/2025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1066075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lgn="ctr">
              <a:defRPr sz="3200">
                <a:solidFill>
                  <a:srgbClr val="FF0000"/>
                </a:solidFill>
              </a:defRPr>
            </a:lvl1pPr>
          </a:lstStyle>
          <a:p>
            <a:r>
              <a:rPr lang="en-US"/>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Fare clic per modificare gli stili del testo dello schema</a:t>
            </a:r>
          </a:p>
        </p:txBody>
      </p:sp>
      <p:sp>
        <p:nvSpPr>
          <p:cNvPr id="5" name="Date Placeholder 4"/>
          <p:cNvSpPr>
            <a:spLocks noGrp="1"/>
          </p:cNvSpPr>
          <p:nvPr>
            <p:ph type="dt" sz="half" idx="10"/>
          </p:nvPr>
        </p:nvSpPr>
        <p:spPr/>
        <p:txBody>
          <a:bodyPr/>
          <a:lstStyle/>
          <a:p>
            <a:fld id="{0C2A6BDD-D322-4EEF-AD71-76A2FA9673A0}" type="datetimeFigureOut">
              <a:rPr lang="it-IT" smtClean="0"/>
              <a:t>04/07/2025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2094258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lgn="ctr">
              <a:defRPr sz="3200">
                <a:solidFill>
                  <a:srgbClr val="FF0000"/>
                </a:solidFill>
              </a:defRPr>
            </a:lvl1pPr>
          </a:lstStyle>
          <a:p>
            <a:r>
              <a:rPr lang="en-US"/>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Trascinare l'immagine su un segnaposto o fare clic sull'icona per aggiungerla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Fare clic per modificare gli stili del testo dello schema</a:t>
            </a:r>
          </a:p>
        </p:txBody>
      </p:sp>
      <p:sp>
        <p:nvSpPr>
          <p:cNvPr id="5" name="Date Placeholder 4"/>
          <p:cNvSpPr>
            <a:spLocks noGrp="1"/>
          </p:cNvSpPr>
          <p:nvPr>
            <p:ph type="dt" sz="half" idx="10"/>
          </p:nvPr>
        </p:nvSpPr>
        <p:spPr/>
        <p:txBody>
          <a:bodyPr/>
          <a:lstStyle/>
          <a:p>
            <a:fld id="{0C2A6BDD-D322-4EEF-AD71-76A2FA9673A0}" type="datetimeFigureOut">
              <a:rPr lang="it-IT" smtClean="0"/>
              <a:t>04/07/2025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8E47BDF-94C4-4064-9598-A8BEBD1AEA09}" type="slidenum">
              <a:rPr lang="it-IT" smtClean="0"/>
              <a:t>‹N›</a:t>
            </a:fld>
            <a:endParaRPr lang="it-IT"/>
          </a:p>
        </p:txBody>
      </p:sp>
    </p:spTree>
    <p:extLst>
      <p:ext uri="{BB962C8B-B14F-4D97-AF65-F5344CB8AC3E}">
        <p14:creationId xmlns:p14="http://schemas.microsoft.com/office/powerpoint/2010/main" val="680634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Fare clic per modificare stile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A6BDD-D322-4EEF-AD71-76A2FA9673A0}" type="datetimeFigureOut">
              <a:rPr lang="it-IT" smtClean="0"/>
              <a:t>04/07/2025</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47BDF-94C4-4064-9598-A8BEBD1AEA09}" type="slidenum">
              <a:rPr lang="it-IT" smtClean="0"/>
              <a:t>‹N›</a:t>
            </a:fld>
            <a:endParaRPr lang="it-IT"/>
          </a:p>
        </p:txBody>
      </p:sp>
    </p:spTree>
    <p:extLst>
      <p:ext uri="{BB962C8B-B14F-4D97-AF65-F5344CB8AC3E}">
        <p14:creationId xmlns:p14="http://schemas.microsoft.com/office/powerpoint/2010/main" val="6031230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4400"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diagramQuickStyle" Target="../diagrams/quickStyle1.xml"/><Relationship Id="rId18" Type="http://schemas.openxmlformats.org/officeDocument/2006/relationships/image" Target="../media/image33.jpeg"/><Relationship Id="rId3" Type="http://schemas.openxmlformats.org/officeDocument/2006/relationships/image" Target="../media/image24.png"/><Relationship Id="rId21"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diagramLayout" Target="../diagrams/layout1.xml"/><Relationship Id="rId17" Type="http://schemas.openxmlformats.org/officeDocument/2006/relationships/image" Target="../media/image32.jpeg"/><Relationship Id="rId2" Type="http://schemas.openxmlformats.org/officeDocument/2006/relationships/notesSlide" Target="../notesSlides/notesSlide6.xml"/><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27.jpeg"/><Relationship Id="rId11" Type="http://schemas.openxmlformats.org/officeDocument/2006/relationships/diagramData" Target="../diagrams/data1.xml"/><Relationship Id="rId5" Type="http://schemas.openxmlformats.org/officeDocument/2006/relationships/image" Target="../media/image26.jpeg"/><Relationship Id="rId15" Type="http://schemas.microsoft.com/office/2007/relationships/diagramDrawing" Target="../diagrams/drawing1.xml"/><Relationship Id="rId10" Type="http://schemas.openxmlformats.org/officeDocument/2006/relationships/image" Target="file:////var/folders/hn/j2dyv_x51615b863f0yy9w7c0000gp/T/com.microsoft.Word/WebArchiveCopyPasteTempFiles/SET-universo-underground.jpg" TargetMode="External"/><Relationship Id="rId19" Type="http://schemas.openxmlformats.org/officeDocument/2006/relationships/image" Target="../media/image34.jpeg"/><Relationship Id="rId4" Type="http://schemas.openxmlformats.org/officeDocument/2006/relationships/image" Target="../media/image25.tiff"/><Relationship Id="rId9" Type="http://schemas.openxmlformats.org/officeDocument/2006/relationships/image" Target="../media/image30.jpeg"/><Relationship Id="rId14" Type="http://schemas.openxmlformats.org/officeDocument/2006/relationships/diagramColors" Target="../diagrams/colors1.xml"/><Relationship Id="rId22"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0.emf"/><Relationship Id="rId5" Type="http://schemas.openxmlformats.org/officeDocument/2006/relationships/image" Target="../media/image2.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2.pn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olo 2"/>
          <p:cNvSpPr>
            <a:spLocks noGrp="1"/>
          </p:cNvSpPr>
          <p:nvPr>
            <p:ph type="ctrTitle"/>
          </p:nvPr>
        </p:nvSpPr>
        <p:spPr>
          <a:xfrm>
            <a:off x="251520" y="1048260"/>
            <a:ext cx="8640960" cy="2092708"/>
          </a:xfrm>
        </p:spPr>
        <p:txBody>
          <a:bodyPr>
            <a:noAutofit/>
          </a:bodyPr>
          <a:lstStyle/>
          <a:p>
            <a:r>
              <a:rPr lang="it-IT" sz="4000" b="1" dirty="0"/>
              <a:t>L'Istituto Nazionale di Fisica Nucleare: </a:t>
            </a:r>
            <a:br>
              <a:rPr lang="it-IT" sz="4000" b="1" dirty="0"/>
            </a:br>
            <a:r>
              <a:rPr lang="it-IT" sz="4000" b="1" dirty="0"/>
              <a:t>una comunità di ricerca con e per la società </a:t>
            </a:r>
            <a:br>
              <a:rPr lang="it-IT" sz="4000" b="1" dirty="0"/>
            </a:br>
            <a:endParaRPr lang="it-IT" sz="4000" b="1" dirty="0">
              <a:solidFill>
                <a:srgbClr val="FF0000"/>
              </a:solidFill>
            </a:endParaRPr>
          </a:p>
        </p:txBody>
      </p:sp>
      <p:sp>
        <p:nvSpPr>
          <p:cNvPr id="6" name="TextBox 5"/>
          <p:cNvSpPr txBox="1"/>
          <p:nvPr/>
        </p:nvSpPr>
        <p:spPr>
          <a:xfrm>
            <a:off x="1403648" y="4130496"/>
            <a:ext cx="5904655" cy="1754326"/>
          </a:xfrm>
          <a:prstGeom prst="rect">
            <a:avLst/>
          </a:prstGeom>
          <a:noFill/>
        </p:spPr>
        <p:txBody>
          <a:bodyPr wrap="square" rtlCol="0">
            <a:spAutoFit/>
          </a:bodyPr>
          <a:lstStyle/>
          <a:p>
            <a:pPr algn="ctr"/>
            <a:r>
              <a:rPr lang="en-US" dirty="0"/>
              <a:t>Giorgio Chiarelli</a:t>
            </a:r>
          </a:p>
          <a:p>
            <a:pPr algn="ctr"/>
            <a:r>
              <a:rPr lang="en-US" dirty="0"/>
              <a:t>Giorgio.Chiarelli@pi.infn.it</a:t>
            </a:r>
          </a:p>
          <a:p>
            <a:pPr algn="ctr"/>
            <a:r>
              <a:rPr lang="en-US" dirty="0"/>
              <a:t>INFN </a:t>
            </a:r>
            <a:r>
              <a:rPr lang="en-US" dirty="0" err="1"/>
              <a:t>Sezione</a:t>
            </a:r>
            <a:r>
              <a:rPr lang="en-US" dirty="0"/>
              <a:t> di Pisa</a:t>
            </a:r>
          </a:p>
          <a:p>
            <a:pPr algn="ctr"/>
            <a:endParaRPr lang="en-US" dirty="0"/>
          </a:p>
          <a:p>
            <a:pPr algn="ctr"/>
            <a:r>
              <a:rPr lang="en-US" dirty="0"/>
              <a:t>Pisa, 4 </a:t>
            </a:r>
            <a:r>
              <a:rPr lang="en-US" dirty="0" err="1"/>
              <a:t>luglio</a:t>
            </a:r>
            <a:r>
              <a:rPr lang="en-US" dirty="0"/>
              <a:t> 2025</a:t>
            </a:r>
          </a:p>
          <a:p>
            <a:endParaRPr lang="it-IT"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Tree>
    <p:extLst>
      <p:ext uri="{BB962C8B-B14F-4D97-AF65-F5344CB8AC3E}">
        <p14:creationId xmlns:p14="http://schemas.microsoft.com/office/powerpoint/2010/main" val="1775473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459B9-D919-7955-FDD2-906546BD9657}"/>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557D5C1B-E4FD-13C2-0151-97D769F65F8F}"/>
              </a:ext>
            </a:extLst>
          </p:cNvPr>
          <p:cNvSpPr/>
          <p:nvPr/>
        </p:nvSpPr>
        <p:spPr>
          <a:xfrm>
            <a:off x="-79513" y="857250"/>
            <a:ext cx="9223513" cy="5143500"/>
          </a:xfrm>
          <a:prstGeom prst="rect">
            <a:avLst/>
          </a:prstGeom>
          <a:solidFill>
            <a:srgbClr val="142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dirty="0"/>
          </a:p>
        </p:txBody>
      </p:sp>
      <p:grpSp>
        <p:nvGrpSpPr>
          <p:cNvPr id="2" name="Gruppo 1">
            <a:extLst>
              <a:ext uri="{FF2B5EF4-FFF2-40B4-BE49-F238E27FC236}">
                <a16:creationId xmlns:a16="http://schemas.microsoft.com/office/drawing/2014/main" id="{EFEE9E87-2289-C819-8316-B483B4951FF7}"/>
              </a:ext>
            </a:extLst>
          </p:cNvPr>
          <p:cNvGrpSpPr/>
          <p:nvPr/>
        </p:nvGrpSpPr>
        <p:grpSpPr>
          <a:xfrm>
            <a:off x="153078" y="5520376"/>
            <a:ext cx="8837844" cy="506589"/>
            <a:chOff x="204104" y="6217496"/>
            <a:chExt cx="11783792" cy="675452"/>
          </a:xfrm>
        </p:grpSpPr>
        <p:pic>
          <p:nvPicPr>
            <p:cNvPr id="4" name="Immagine 3" descr="Immagine che contiene Elementi grafici, Carattere, logo, grafica&#10;&#10;Descrizione generata automaticamente">
              <a:extLst>
                <a:ext uri="{FF2B5EF4-FFF2-40B4-BE49-F238E27FC236}">
                  <a16:creationId xmlns:a16="http://schemas.microsoft.com/office/drawing/2014/main" id="{551F86EA-BF85-9F27-FEF2-EA878950CF03}"/>
                </a:ext>
              </a:extLst>
            </p:cNvPr>
            <p:cNvPicPr>
              <a:picLocks noChangeAspect="1"/>
            </p:cNvPicPr>
            <p:nvPr/>
          </p:nvPicPr>
          <p:blipFill>
            <a:blip r:embed="rId3"/>
            <a:stretch>
              <a:fillRect/>
            </a:stretch>
          </p:blipFill>
          <p:spPr>
            <a:xfrm>
              <a:off x="204104" y="6217496"/>
              <a:ext cx="1015329" cy="540000"/>
            </a:xfrm>
            <a:prstGeom prst="rect">
              <a:avLst/>
            </a:prstGeom>
          </p:spPr>
        </p:pic>
        <p:grpSp>
          <p:nvGrpSpPr>
            <p:cNvPr id="5" name="Gruppo 4">
              <a:extLst>
                <a:ext uri="{FF2B5EF4-FFF2-40B4-BE49-F238E27FC236}">
                  <a16:creationId xmlns:a16="http://schemas.microsoft.com/office/drawing/2014/main" id="{FC0E8708-DADE-84EC-155D-21E98C9604E8}"/>
                </a:ext>
              </a:extLst>
            </p:cNvPr>
            <p:cNvGrpSpPr/>
            <p:nvPr/>
          </p:nvGrpSpPr>
          <p:grpSpPr>
            <a:xfrm>
              <a:off x="9965803" y="6319418"/>
              <a:ext cx="2022093" cy="573530"/>
              <a:chOff x="9965803" y="6319418"/>
              <a:chExt cx="2022093" cy="573530"/>
            </a:xfrm>
          </p:grpSpPr>
          <p:cxnSp>
            <p:nvCxnSpPr>
              <p:cNvPr id="6" name="Connettore 1 5">
                <a:extLst>
                  <a:ext uri="{FF2B5EF4-FFF2-40B4-BE49-F238E27FC236}">
                    <a16:creationId xmlns:a16="http://schemas.microsoft.com/office/drawing/2014/main" id="{0405E6E7-0DA7-0EE8-1749-CA21082D8CD1}"/>
                  </a:ext>
                </a:extLst>
              </p:cNvPr>
              <p:cNvCxnSpPr>
                <a:cxnSpLocks/>
              </p:cNvCxnSpPr>
              <p:nvPr/>
            </p:nvCxnSpPr>
            <p:spPr>
              <a:xfrm>
                <a:off x="9965803" y="6585172"/>
                <a:ext cx="2022093" cy="0"/>
              </a:xfrm>
              <a:prstGeom prst="line">
                <a:avLst/>
              </a:prstGeom>
              <a:ln>
                <a:solidFill>
                  <a:srgbClr val="A1F200"/>
                </a:solidFill>
              </a:ln>
            </p:spPr>
            <p:style>
              <a:lnRef idx="2">
                <a:schemeClr val="accent1"/>
              </a:lnRef>
              <a:fillRef idx="0">
                <a:schemeClr val="accent1"/>
              </a:fillRef>
              <a:effectRef idx="1">
                <a:schemeClr val="accent1"/>
              </a:effectRef>
              <a:fontRef idx="minor">
                <a:schemeClr val="tx1"/>
              </a:fontRef>
            </p:style>
          </p:cxnSp>
          <p:sp>
            <p:nvSpPr>
              <p:cNvPr id="7" name="CasellaDiTesto 6">
                <a:extLst>
                  <a:ext uri="{FF2B5EF4-FFF2-40B4-BE49-F238E27FC236}">
                    <a16:creationId xmlns:a16="http://schemas.microsoft.com/office/drawing/2014/main" id="{C0AA4C83-3AC1-FCE8-38B6-3762F4213DF4}"/>
                  </a:ext>
                </a:extLst>
              </p:cNvPr>
              <p:cNvSpPr txBox="1"/>
              <p:nvPr/>
            </p:nvSpPr>
            <p:spPr>
              <a:xfrm>
                <a:off x="10139599" y="6319418"/>
                <a:ext cx="1631217" cy="307776"/>
              </a:xfrm>
              <a:prstGeom prst="rect">
                <a:avLst/>
              </a:prstGeom>
              <a:noFill/>
            </p:spPr>
            <p:txBody>
              <a:bodyPr wrap="none" rtlCol="0">
                <a:spAutoFit/>
              </a:bodyPr>
              <a:lstStyle/>
              <a:p>
                <a:pPr algn="ctr"/>
                <a:r>
                  <a:rPr lang="it-IT" sz="900" dirty="0">
                    <a:solidFill>
                      <a:schemeClr val="bg1"/>
                    </a:solidFill>
                    <a:latin typeface="Roboto" panose="02000000000000000000" pitchFamily="2" charset="0"/>
                    <a:ea typeface="Roboto" panose="02000000000000000000" pitchFamily="2" charset="0"/>
                    <a:cs typeface="Roboto" panose="02000000000000000000" pitchFamily="2" charset="0"/>
                  </a:rPr>
                  <a:t>Antonella </a:t>
                </a:r>
                <a:r>
                  <a:rPr lang="it-IT" sz="900" b="1" dirty="0" err="1">
                    <a:solidFill>
                      <a:schemeClr val="bg1"/>
                    </a:solidFill>
                    <a:latin typeface="Roboto" panose="02000000000000000000" pitchFamily="2" charset="0"/>
                    <a:ea typeface="Roboto" panose="02000000000000000000" pitchFamily="2" charset="0"/>
                    <a:cs typeface="Roboto" panose="02000000000000000000" pitchFamily="2" charset="0"/>
                  </a:rPr>
                  <a:t>Varaschin</a:t>
                </a:r>
                <a:endParaRPr lang="it-IT" sz="9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CasellaDiTesto 7">
                <a:extLst>
                  <a:ext uri="{FF2B5EF4-FFF2-40B4-BE49-F238E27FC236}">
                    <a16:creationId xmlns:a16="http://schemas.microsoft.com/office/drawing/2014/main" id="{4429AF4E-1007-BFCB-E0CA-F5B1F004FB2F}"/>
                  </a:ext>
                </a:extLst>
              </p:cNvPr>
              <p:cNvSpPr txBox="1"/>
              <p:nvPr/>
            </p:nvSpPr>
            <p:spPr>
              <a:xfrm>
                <a:off x="10339440" y="6615950"/>
                <a:ext cx="1231534" cy="276998"/>
              </a:xfrm>
              <a:prstGeom prst="rect">
                <a:avLst/>
              </a:prstGeom>
              <a:noFill/>
            </p:spPr>
            <p:txBody>
              <a:bodyPr wrap="none" rtlCol="0">
                <a:spAutoFit/>
              </a:bodyPr>
              <a:lstStyle/>
              <a:p>
                <a:pPr algn="ctr"/>
                <a:r>
                  <a:rPr lang="it-IT" sz="750" b="1" dirty="0">
                    <a:solidFill>
                      <a:schemeClr val="bg1"/>
                    </a:solidFill>
                    <a:latin typeface="Roboto" panose="02000000000000000000" pitchFamily="2" charset="0"/>
                    <a:ea typeface="Roboto" panose="02000000000000000000" pitchFamily="2" charset="0"/>
                    <a:cs typeface="Roboto" panose="02000000000000000000" pitchFamily="2" charset="0"/>
                  </a:rPr>
                  <a:t>LNF 26 FEB 2025</a:t>
                </a:r>
              </a:p>
            </p:txBody>
          </p:sp>
          <p:cxnSp>
            <p:nvCxnSpPr>
              <p:cNvPr id="9" name="Connettore 1 8">
                <a:extLst>
                  <a:ext uri="{FF2B5EF4-FFF2-40B4-BE49-F238E27FC236}">
                    <a16:creationId xmlns:a16="http://schemas.microsoft.com/office/drawing/2014/main" id="{147C9990-5DF6-CBD2-CB19-40E29798D699}"/>
                  </a:ext>
                </a:extLst>
              </p:cNvPr>
              <p:cNvCxnSpPr>
                <a:cxnSpLocks/>
              </p:cNvCxnSpPr>
              <p:nvPr/>
            </p:nvCxnSpPr>
            <p:spPr>
              <a:xfrm flipV="1">
                <a:off x="10266188" y="6607662"/>
                <a:ext cx="1378040" cy="7334"/>
              </a:xfrm>
              <a:prstGeom prst="line">
                <a:avLst/>
              </a:prstGeom>
              <a:ln w="57150">
                <a:solidFill>
                  <a:srgbClr val="A1F200"/>
                </a:solidFill>
              </a:ln>
            </p:spPr>
            <p:style>
              <a:lnRef idx="2">
                <a:schemeClr val="accent1"/>
              </a:lnRef>
              <a:fillRef idx="0">
                <a:schemeClr val="accent1"/>
              </a:fillRef>
              <a:effectRef idx="1">
                <a:schemeClr val="accent1"/>
              </a:effectRef>
              <a:fontRef idx="minor">
                <a:schemeClr val="tx1"/>
              </a:fontRef>
            </p:style>
          </p:cxnSp>
        </p:grpSp>
      </p:grpSp>
      <p:sp>
        <p:nvSpPr>
          <p:cNvPr id="11" name="Titolo 1">
            <a:extLst>
              <a:ext uri="{FF2B5EF4-FFF2-40B4-BE49-F238E27FC236}">
                <a16:creationId xmlns:a16="http://schemas.microsoft.com/office/drawing/2014/main" id="{C13BE2FA-A7A8-7BA8-A05D-EB44BF19E719}"/>
              </a:ext>
            </a:extLst>
          </p:cNvPr>
          <p:cNvSpPr txBox="1">
            <a:spLocks/>
          </p:cNvSpPr>
          <p:nvPr/>
        </p:nvSpPr>
        <p:spPr>
          <a:xfrm>
            <a:off x="6285305" y="1623275"/>
            <a:ext cx="2509945" cy="1981274"/>
          </a:xfrm>
          <a:prstGeom prst="rect">
            <a:avLst/>
          </a:prstGeom>
          <a:solidFill>
            <a:srgbClr val="A1F200"/>
          </a:solidFill>
        </p:spPr>
        <p:txBody>
          <a:bodyPr vert="horz" lIns="68580" tIns="34290" rIns="68580" bIns="3429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2250" dirty="0">
                <a:latin typeface="Book Antiqua" panose="02040602050305030304" pitchFamily="18" charset="0"/>
              </a:rPr>
              <a:t> </a:t>
            </a:r>
            <a:br>
              <a:rPr lang="it-IT" sz="2250" dirty="0">
                <a:latin typeface="Book Antiqua" panose="02040602050305030304" pitchFamily="18" charset="0"/>
              </a:rPr>
            </a:br>
            <a:r>
              <a:rPr lang="it-IT" sz="2250" b="1" dirty="0">
                <a:latin typeface="Book Antiqua" panose="02040602050305030304" pitchFamily="18" charset="0"/>
              </a:rPr>
              <a:t>Che cos’è successo</a:t>
            </a:r>
            <a:br>
              <a:rPr lang="it-IT" sz="2250" b="1" dirty="0">
                <a:latin typeface="Book Antiqua" panose="02040602050305030304" pitchFamily="18" charset="0"/>
              </a:rPr>
            </a:br>
            <a:r>
              <a:rPr lang="it-IT" sz="2250" b="1" dirty="0">
                <a:latin typeface="Book Antiqua" panose="02040602050305030304" pitchFamily="18" charset="0"/>
              </a:rPr>
              <a:t>in questi vent’anni</a:t>
            </a:r>
            <a:br>
              <a:rPr lang="it-IT" sz="2250" dirty="0">
                <a:latin typeface="Book Antiqua" panose="02040602050305030304" pitchFamily="18" charset="0"/>
              </a:rPr>
            </a:br>
            <a:endParaRPr lang="it-IT" sz="2250" dirty="0">
              <a:latin typeface="Book Antiqua" panose="02040602050305030304" pitchFamily="18" charset="0"/>
            </a:endParaRPr>
          </a:p>
        </p:txBody>
      </p:sp>
      <p:sp>
        <p:nvSpPr>
          <p:cNvPr id="12" name="Segnaposto contenuto 2">
            <a:extLst>
              <a:ext uri="{FF2B5EF4-FFF2-40B4-BE49-F238E27FC236}">
                <a16:creationId xmlns:a16="http://schemas.microsoft.com/office/drawing/2014/main" id="{56AF52C2-6156-725D-8671-33353256B676}"/>
              </a:ext>
            </a:extLst>
          </p:cNvPr>
          <p:cNvSpPr txBox="1">
            <a:spLocks/>
          </p:cNvSpPr>
          <p:nvPr/>
        </p:nvSpPr>
        <p:spPr>
          <a:xfrm>
            <a:off x="128939" y="1225750"/>
            <a:ext cx="7949271" cy="405668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Comunicazione ufficio stampa-redazione giornalistica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fax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 whatsapp</a:t>
            </a:r>
          </a:p>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Redazioni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giornalisti scientifici strutturati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 free lance</a:t>
            </a:r>
          </a:p>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Testate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cartaceo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 web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 social</a:t>
            </a:r>
          </a:p>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Approfondimento online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gratuito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a pagamento </a:t>
            </a:r>
          </a:p>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Informazioni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istituzioni e testate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 post di tutti</a:t>
            </a:r>
          </a:p>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Contenuti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fonti accreditate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 blog di tutti 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IA</a:t>
            </a:r>
          </a:p>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Narrazione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testo scritto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 immagini, video, podcast</a:t>
            </a:r>
          </a:p>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Relazioni</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 formali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 informali</a:t>
            </a:r>
            <a:endParaRPr lang="it-IT" sz="1350" dirty="0">
              <a:solidFill>
                <a:srgbClr val="A1F200"/>
              </a:solidFill>
              <a:latin typeface="Roboto" panose="02000000000000000000" pitchFamily="2" charset="0"/>
              <a:ea typeface="Roboto" panose="02000000000000000000" pitchFamily="2" charset="0"/>
              <a:cs typeface="Roboto" panose="02000000000000000000" pitchFamily="2" charset="0"/>
            </a:endParaRPr>
          </a:p>
          <a:p>
            <a:pPr marL="0" indent="0">
              <a:lnSpc>
                <a:spcPct val="150000"/>
              </a:lnSpc>
              <a:buNone/>
            </a:pPr>
            <a:r>
              <a:rPr lang="it-IT" sz="1350" b="1" dirty="0">
                <a:solidFill>
                  <a:schemeClr val="bg1"/>
                </a:solidFill>
                <a:latin typeface="Roboto" panose="02000000000000000000" pitchFamily="2" charset="0"/>
                <a:ea typeface="Roboto" panose="02000000000000000000" pitchFamily="2" charset="0"/>
                <a:cs typeface="Roboto" panose="02000000000000000000" pitchFamily="2" charset="0"/>
              </a:rPr>
              <a:t>Social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luogo di condivisione di tutti </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sym typeface="Wingdings" pitchFamily="2" charset="2"/>
              </a:rPr>
              <a:t></a:t>
            </a:r>
            <a:r>
              <a:rPr lang="it-IT" sz="1350" dirty="0">
                <a:solidFill>
                  <a:srgbClr val="A1F200"/>
                </a:solidFill>
                <a:latin typeface="Roboto" panose="02000000000000000000" pitchFamily="2" charset="0"/>
                <a:ea typeface="Roboto" panose="02000000000000000000" pitchFamily="2" charset="0"/>
                <a:cs typeface="Roboto" panose="02000000000000000000" pitchFamily="2" charset="0"/>
              </a:rPr>
              <a:t> strumento di propaganda e disinformazione nelle mani di pochi</a:t>
            </a:r>
          </a:p>
        </p:txBody>
      </p:sp>
    </p:spTree>
    <p:extLst>
      <p:ext uri="{BB962C8B-B14F-4D97-AF65-F5344CB8AC3E}">
        <p14:creationId xmlns:p14="http://schemas.microsoft.com/office/powerpoint/2010/main" val="382181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e 35">
            <a:extLst>
              <a:ext uri="{FF2B5EF4-FFF2-40B4-BE49-F238E27FC236}">
                <a16:creationId xmlns:a16="http://schemas.microsoft.com/office/drawing/2014/main" id="{9AA1C257-9F0C-71A4-6F97-F298F36D8914}"/>
              </a:ext>
            </a:extLst>
          </p:cNvPr>
          <p:cNvSpPr/>
          <p:nvPr/>
        </p:nvSpPr>
        <p:spPr>
          <a:xfrm>
            <a:off x="5093015" y="2541678"/>
            <a:ext cx="1653146" cy="1653146"/>
          </a:xfrm>
          <a:prstGeom prst="ellipse">
            <a:avLst/>
          </a:prstGeom>
          <a:solidFill>
            <a:srgbClr val="142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Titolo 1">
            <a:extLst>
              <a:ext uri="{FF2B5EF4-FFF2-40B4-BE49-F238E27FC236}">
                <a16:creationId xmlns:a16="http://schemas.microsoft.com/office/drawing/2014/main" id="{C7A788CC-7694-98B9-4F5E-3E0FA4BB9EA9}"/>
              </a:ext>
            </a:extLst>
          </p:cNvPr>
          <p:cNvSpPr txBox="1">
            <a:spLocks/>
          </p:cNvSpPr>
          <p:nvPr/>
        </p:nvSpPr>
        <p:spPr>
          <a:xfrm>
            <a:off x="116227" y="2125789"/>
            <a:ext cx="3195011" cy="2100986"/>
          </a:xfrm>
          <a:prstGeom prst="rect">
            <a:avLst/>
          </a:prstGeom>
          <a:solidFill>
            <a:srgbClr val="011F60">
              <a:alpha val="0"/>
            </a:srgb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000" kern="1200">
                <a:solidFill>
                  <a:schemeClr val="tx1"/>
                </a:solidFill>
                <a:latin typeface="Euphemia UCAS" panose="020B0503040102020104" pitchFamily="34" charset="-79"/>
                <a:ea typeface="+mj-ea"/>
                <a:cs typeface="Euphemia UCAS" panose="020B0503040102020104" pitchFamily="34" charset="-79"/>
              </a:defRPr>
            </a:lvl1pPr>
          </a:lstStyle>
          <a:p>
            <a:pPr defTabSz="685800">
              <a:lnSpc>
                <a:spcPct val="100000"/>
              </a:lnSpc>
              <a:defRPr/>
            </a:pPr>
            <a:r>
              <a:rPr lang="it-IT" sz="2100" b="1" dirty="0">
                <a:solidFill>
                  <a:srgbClr val="142A47"/>
                </a:solidFill>
                <a:latin typeface="Roboto" panose="02000000000000000000" pitchFamily="2" charset="0"/>
                <a:ea typeface="Roboto" panose="02000000000000000000" pitchFamily="2" charset="0"/>
              </a:rPr>
              <a:t>Attività di Public Engagement </a:t>
            </a:r>
            <a:br>
              <a:rPr lang="it-IT" sz="2100" b="1" dirty="0">
                <a:solidFill>
                  <a:srgbClr val="142A47"/>
                </a:solidFill>
                <a:latin typeface="Roboto" panose="02000000000000000000" pitchFamily="2" charset="0"/>
                <a:ea typeface="Roboto" panose="02000000000000000000" pitchFamily="2" charset="0"/>
              </a:rPr>
            </a:br>
            <a:r>
              <a:rPr lang="it-IT" sz="2100" b="1" dirty="0">
                <a:solidFill>
                  <a:srgbClr val="142A47"/>
                </a:solidFill>
                <a:latin typeface="Roboto" panose="02000000000000000000" pitchFamily="2" charset="0"/>
                <a:ea typeface="Roboto" panose="02000000000000000000" pitchFamily="2" charset="0"/>
              </a:rPr>
              <a:t>dell’INFN nel 2024</a:t>
            </a:r>
          </a:p>
        </p:txBody>
      </p:sp>
      <p:grpSp>
        <p:nvGrpSpPr>
          <p:cNvPr id="12" name="Gruppo 11">
            <a:extLst>
              <a:ext uri="{FF2B5EF4-FFF2-40B4-BE49-F238E27FC236}">
                <a16:creationId xmlns:a16="http://schemas.microsoft.com/office/drawing/2014/main" id="{3B336DB0-0BC2-80CB-5C92-526D7053777D}"/>
              </a:ext>
            </a:extLst>
          </p:cNvPr>
          <p:cNvGrpSpPr/>
          <p:nvPr/>
        </p:nvGrpSpPr>
        <p:grpSpPr>
          <a:xfrm>
            <a:off x="3181425" y="609286"/>
            <a:ext cx="5476328" cy="5476328"/>
            <a:chOff x="4032257" y="-458439"/>
            <a:chExt cx="7774876" cy="7774876"/>
          </a:xfrm>
        </p:grpSpPr>
        <p:pic>
          <p:nvPicPr>
            <p:cNvPr id="17" name="Immagine 16" descr="Immagine che contiene elettronica, compact disk, cerchio, Dispositivo di archiviazione dati&#10;&#10;Descrizione generata automaticamente">
              <a:extLst>
                <a:ext uri="{FF2B5EF4-FFF2-40B4-BE49-F238E27FC236}">
                  <a16:creationId xmlns:a16="http://schemas.microsoft.com/office/drawing/2014/main" id="{FCAE6F2B-9AF6-ECF9-E4D9-216D4DD59C48}"/>
                </a:ext>
              </a:extLst>
            </p:cNvPr>
            <p:cNvPicPr>
              <a:picLocks noChangeAspect="1"/>
            </p:cNvPicPr>
            <p:nvPr/>
          </p:nvPicPr>
          <p:blipFill>
            <a:blip r:embed="rId3"/>
            <a:stretch>
              <a:fillRect/>
            </a:stretch>
          </p:blipFill>
          <p:spPr>
            <a:xfrm>
              <a:off x="4032257" y="-458439"/>
              <a:ext cx="7774876" cy="7774876"/>
            </a:xfrm>
            <a:prstGeom prst="rect">
              <a:avLst/>
            </a:prstGeom>
          </p:spPr>
        </p:pic>
        <p:sp>
          <p:nvSpPr>
            <p:cNvPr id="65" name="Elaborazione alternativa 64">
              <a:extLst>
                <a:ext uri="{FF2B5EF4-FFF2-40B4-BE49-F238E27FC236}">
                  <a16:creationId xmlns:a16="http://schemas.microsoft.com/office/drawing/2014/main" id="{C25C6B1D-9393-ACE4-8F26-9F78F5DA1FDC}"/>
                </a:ext>
              </a:extLst>
            </p:cNvPr>
            <p:cNvSpPr/>
            <p:nvPr/>
          </p:nvSpPr>
          <p:spPr>
            <a:xfrm>
              <a:off x="10232430" y="2726917"/>
              <a:ext cx="1574703" cy="365125"/>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350" b="1" dirty="0">
                  <a:solidFill>
                    <a:srgbClr val="FF0000"/>
                  </a:solidFill>
                  <a:highlight>
                    <a:srgbClr val="FFFF00"/>
                  </a:highlight>
                  <a:latin typeface="Roboto" panose="02000000000000000000" pitchFamily="2" charset="0"/>
                  <a:ea typeface="Roboto" panose="02000000000000000000" pitchFamily="2" charset="0"/>
                  <a:cs typeface="Euphemia UCAS" panose="020B0503040102020104" pitchFamily="34" charset="-79"/>
                </a:rPr>
                <a:t>Asimmetrie</a:t>
              </a:r>
            </a:p>
          </p:txBody>
        </p:sp>
        <p:pic>
          <p:nvPicPr>
            <p:cNvPr id="6" name="Immagine 5" descr="Immagine che contiene Elementi grafici, Carattere, logo, grafica&#10;&#10;Descrizione generata automaticamente">
              <a:extLst>
                <a:ext uri="{FF2B5EF4-FFF2-40B4-BE49-F238E27FC236}">
                  <a16:creationId xmlns:a16="http://schemas.microsoft.com/office/drawing/2014/main" id="{4C1FFCA9-CA19-118D-16A0-E77EAAFC620D}"/>
                </a:ext>
              </a:extLst>
            </p:cNvPr>
            <p:cNvPicPr>
              <a:picLocks noChangeAspect="1"/>
            </p:cNvPicPr>
            <p:nvPr/>
          </p:nvPicPr>
          <p:blipFill>
            <a:blip r:embed="rId4"/>
            <a:stretch>
              <a:fillRect/>
            </a:stretch>
          </p:blipFill>
          <p:spPr>
            <a:xfrm>
              <a:off x="6912808" y="2810914"/>
              <a:ext cx="2013774" cy="1236171"/>
            </a:xfrm>
            <a:prstGeom prst="rect">
              <a:avLst/>
            </a:prstGeom>
          </p:spPr>
        </p:pic>
        <p:sp>
          <p:nvSpPr>
            <p:cNvPr id="19" name="Elaborazione alternativa 18">
              <a:extLst>
                <a:ext uri="{FF2B5EF4-FFF2-40B4-BE49-F238E27FC236}">
                  <a16:creationId xmlns:a16="http://schemas.microsoft.com/office/drawing/2014/main" id="{F3A6803B-39D9-BECD-BC18-0530B7D821FC}"/>
                </a:ext>
              </a:extLst>
            </p:cNvPr>
            <p:cNvSpPr/>
            <p:nvPr/>
          </p:nvSpPr>
          <p:spPr>
            <a:xfrm>
              <a:off x="8666628" y="540076"/>
              <a:ext cx="1457642" cy="365125"/>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350" b="1" dirty="0">
                  <a:solidFill>
                    <a:srgbClr val="FF0000"/>
                  </a:solidFill>
                  <a:highlight>
                    <a:srgbClr val="FFFF00"/>
                  </a:highlight>
                  <a:latin typeface="Roboto" panose="02000000000000000000" pitchFamily="2" charset="0"/>
                  <a:ea typeface="Roboto" panose="02000000000000000000" pitchFamily="2" charset="0"/>
                  <a:cs typeface="Euphemia UCAS" panose="020B0503040102020104" pitchFamily="34" charset="-79"/>
                </a:rPr>
                <a:t>Spettacoli</a:t>
              </a:r>
            </a:p>
          </p:txBody>
        </p:sp>
        <p:sp>
          <p:nvSpPr>
            <p:cNvPr id="20" name="Elaborazione alternativa 19">
              <a:extLst>
                <a:ext uri="{FF2B5EF4-FFF2-40B4-BE49-F238E27FC236}">
                  <a16:creationId xmlns:a16="http://schemas.microsoft.com/office/drawing/2014/main" id="{6B91C293-066C-8029-AE4D-C1B901B9641B}"/>
                </a:ext>
              </a:extLst>
            </p:cNvPr>
            <p:cNvSpPr/>
            <p:nvPr/>
          </p:nvSpPr>
          <p:spPr>
            <a:xfrm>
              <a:off x="10124270" y="4543865"/>
              <a:ext cx="1259573" cy="635161"/>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it-IT" sz="1350" b="1" dirty="0">
                  <a:solidFill>
                    <a:srgbClr val="203963"/>
                  </a:solidFill>
                  <a:highlight>
                    <a:srgbClr val="FFFF00"/>
                  </a:highlight>
                  <a:latin typeface="Roboto" panose="02000000000000000000" pitchFamily="2" charset="0"/>
                  <a:ea typeface="Roboto" panose="02000000000000000000" pitchFamily="2" charset="0"/>
                  <a:cs typeface="Euphemia UCAS"/>
                </a:rPr>
                <a:t>Eventi e open day</a:t>
              </a:r>
              <a:endParaRPr lang="it-IT" sz="1350" b="1" dirty="0">
                <a:solidFill>
                  <a:prstClr val="white"/>
                </a:solidFill>
                <a:highlight>
                  <a:srgbClr val="FFFF00"/>
                </a:highlight>
                <a:latin typeface="Roboto" panose="02000000000000000000" pitchFamily="2" charset="0"/>
                <a:ea typeface="Roboto" panose="02000000000000000000" pitchFamily="2" charset="0"/>
              </a:endParaRPr>
            </a:p>
          </p:txBody>
        </p:sp>
        <p:sp>
          <p:nvSpPr>
            <p:cNvPr id="21" name="Elaborazione alternativa 20">
              <a:extLst>
                <a:ext uri="{FF2B5EF4-FFF2-40B4-BE49-F238E27FC236}">
                  <a16:creationId xmlns:a16="http://schemas.microsoft.com/office/drawing/2014/main" id="{7EA2EABA-56DD-48B6-A2AB-D7A3881952AC}"/>
                </a:ext>
              </a:extLst>
            </p:cNvPr>
            <p:cNvSpPr/>
            <p:nvPr/>
          </p:nvSpPr>
          <p:spPr>
            <a:xfrm>
              <a:off x="5755528" y="596904"/>
              <a:ext cx="1635552" cy="365125"/>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350" b="1" dirty="0">
                  <a:solidFill>
                    <a:srgbClr val="203963"/>
                  </a:solidFill>
                  <a:latin typeface="Roboto" panose="02000000000000000000" pitchFamily="2" charset="0"/>
                  <a:ea typeface="Roboto" panose="02000000000000000000" pitchFamily="2" charset="0"/>
                  <a:cs typeface="Euphemia UCAS" panose="020B0503040102020104" pitchFamily="34" charset="-79"/>
                </a:rPr>
                <a:t>Educational</a:t>
              </a:r>
            </a:p>
          </p:txBody>
        </p:sp>
        <p:sp>
          <p:nvSpPr>
            <p:cNvPr id="22" name="Elaborazione alternativa 21">
              <a:extLst>
                <a:ext uri="{FF2B5EF4-FFF2-40B4-BE49-F238E27FC236}">
                  <a16:creationId xmlns:a16="http://schemas.microsoft.com/office/drawing/2014/main" id="{017BE00B-E133-7EAA-12E8-8D504E757325}"/>
                </a:ext>
              </a:extLst>
            </p:cNvPr>
            <p:cNvSpPr/>
            <p:nvPr/>
          </p:nvSpPr>
          <p:spPr>
            <a:xfrm>
              <a:off x="4482201" y="2504050"/>
              <a:ext cx="1635552" cy="587994"/>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350" b="1" dirty="0">
                  <a:solidFill>
                    <a:srgbClr val="203963"/>
                  </a:solidFill>
                  <a:latin typeface="Roboto" panose="02000000000000000000" pitchFamily="2" charset="0"/>
                  <a:ea typeface="Roboto" panose="02000000000000000000" pitchFamily="2" charset="0"/>
                  <a:cs typeface="Euphemia UCAS" panose="020B0503040102020104" pitchFamily="34" charset="-79"/>
                </a:rPr>
                <a:t>Formazione Docenti</a:t>
              </a:r>
            </a:p>
          </p:txBody>
        </p:sp>
        <p:sp>
          <p:nvSpPr>
            <p:cNvPr id="23" name="Elaborazione alternativa 22">
              <a:extLst>
                <a:ext uri="{FF2B5EF4-FFF2-40B4-BE49-F238E27FC236}">
                  <a16:creationId xmlns:a16="http://schemas.microsoft.com/office/drawing/2014/main" id="{E996909F-D0AF-DFBA-446F-CA44B16E72BD}"/>
                </a:ext>
              </a:extLst>
            </p:cNvPr>
            <p:cNvSpPr/>
            <p:nvPr/>
          </p:nvSpPr>
          <p:spPr>
            <a:xfrm>
              <a:off x="4779713" y="4813902"/>
              <a:ext cx="1381028" cy="297013"/>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350" b="1">
                  <a:solidFill>
                    <a:srgbClr val="FF0000"/>
                  </a:solidFill>
                  <a:highlight>
                    <a:srgbClr val="FFFF00"/>
                  </a:highlight>
                  <a:latin typeface="Roboto" panose="02000000000000000000" pitchFamily="2" charset="0"/>
                  <a:ea typeface="Roboto" panose="02000000000000000000" pitchFamily="2" charset="0"/>
                  <a:cs typeface="Euphemia UCAS" panose="020B0503040102020104" pitchFamily="34" charset="-79"/>
                </a:rPr>
                <a:t>Festival</a:t>
              </a:r>
            </a:p>
          </p:txBody>
        </p:sp>
        <p:sp>
          <p:nvSpPr>
            <p:cNvPr id="24" name="Elaborazione alternativa 23">
              <a:extLst>
                <a:ext uri="{FF2B5EF4-FFF2-40B4-BE49-F238E27FC236}">
                  <a16:creationId xmlns:a16="http://schemas.microsoft.com/office/drawing/2014/main" id="{776431E2-394D-3872-EE50-D85CE9A17FC0}"/>
                </a:ext>
              </a:extLst>
            </p:cNvPr>
            <p:cNvSpPr/>
            <p:nvPr/>
          </p:nvSpPr>
          <p:spPr>
            <a:xfrm>
              <a:off x="7391080" y="5952798"/>
              <a:ext cx="1151415" cy="365125"/>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350" b="1" dirty="0">
                  <a:solidFill>
                    <a:srgbClr val="FF0000"/>
                  </a:solidFill>
                  <a:highlight>
                    <a:srgbClr val="FFFF00"/>
                  </a:highlight>
                  <a:latin typeface="Roboto" panose="02000000000000000000" pitchFamily="2" charset="0"/>
                  <a:ea typeface="Roboto" panose="02000000000000000000" pitchFamily="2" charset="0"/>
                  <a:cs typeface="Euphemia UCAS" panose="020B0503040102020104" pitchFamily="34" charset="-79"/>
                </a:rPr>
                <a:t>Mostre</a:t>
              </a:r>
            </a:p>
          </p:txBody>
        </p:sp>
        <p:sp>
          <p:nvSpPr>
            <p:cNvPr id="28" name="Elaborazione alternativa 27">
              <a:extLst>
                <a:ext uri="{FF2B5EF4-FFF2-40B4-BE49-F238E27FC236}">
                  <a16:creationId xmlns:a16="http://schemas.microsoft.com/office/drawing/2014/main" id="{D37E7075-BC71-D566-C271-C5B2E2055F1D}"/>
                </a:ext>
              </a:extLst>
            </p:cNvPr>
            <p:cNvSpPr/>
            <p:nvPr/>
          </p:nvSpPr>
          <p:spPr>
            <a:xfrm>
              <a:off x="5495333" y="1005060"/>
              <a:ext cx="1210268" cy="409701"/>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200" b="1" dirty="0">
                  <a:solidFill>
                    <a:srgbClr val="A1F200"/>
                  </a:solidFill>
                  <a:latin typeface="Roboto" panose="02000000000000000000" pitchFamily="2" charset="0"/>
                  <a:ea typeface="Roboto" panose="02000000000000000000" pitchFamily="2" charset="0"/>
                  <a:cs typeface="Euphemia UCAS" panose="020B0503040102020104" pitchFamily="34" charset="-79"/>
                </a:rPr>
                <a:t>63.000​</a:t>
              </a:r>
            </a:p>
          </p:txBody>
        </p:sp>
        <p:sp>
          <p:nvSpPr>
            <p:cNvPr id="29" name="Elaborazione alternativa 28">
              <a:extLst>
                <a:ext uri="{FF2B5EF4-FFF2-40B4-BE49-F238E27FC236}">
                  <a16:creationId xmlns:a16="http://schemas.microsoft.com/office/drawing/2014/main" id="{3883C21A-65ED-ABB7-C276-F613BEE381D6}"/>
                </a:ext>
              </a:extLst>
            </p:cNvPr>
            <p:cNvSpPr/>
            <p:nvPr/>
          </p:nvSpPr>
          <p:spPr>
            <a:xfrm>
              <a:off x="4482987" y="3161519"/>
              <a:ext cx="717895" cy="365125"/>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200" b="1">
                  <a:solidFill>
                    <a:srgbClr val="A1F200"/>
                  </a:solidFill>
                  <a:latin typeface="Roboto" panose="02000000000000000000" pitchFamily="2" charset="0"/>
                  <a:ea typeface="Roboto" panose="02000000000000000000" pitchFamily="2" charset="0"/>
                  <a:cs typeface="Euphemia UCAS" panose="020B0503040102020104" pitchFamily="34" charset="-79"/>
                </a:rPr>
                <a:t>190</a:t>
              </a:r>
              <a:r>
                <a:rPr lang="it-IT" sz="788" b="1">
                  <a:solidFill>
                    <a:srgbClr val="A1F200"/>
                  </a:solidFill>
                  <a:latin typeface="Roboto" panose="02000000000000000000" pitchFamily="2" charset="0"/>
                  <a:ea typeface="Roboto" panose="02000000000000000000" pitchFamily="2" charset="0"/>
                  <a:cs typeface="Euphemia UCAS" panose="020B0503040102020104" pitchFamily="34" charset="-79"/>
                </a:rPr>
                <a:t>​​</a:t>
              </a:r>
            </a:p>
          </p:txBody>
        </p:sp>
        <p:sp>
          <p:nvSpPr>
            <p:cNvPr id="30" name="Elaborazione alternativa 29">
              <a:extLst>
                <a:ext uri="{FF2B5EF4-FFF2-40B4-BE49-F238E27FC236}">
                  <a16:creationId xmlns:a16="http://schemas.microsoft.com/office/drawing/2014/main" id="{905B645C-B8EB-FDB4-E870-05A1DFA030F8}"/>
                </a:ext>
              </a:extLst>
            </p:cNvPr>
            <p:cNvSpPr/>
            <p:nvPr/>
          </p:nvSpPr>
          <p:spPr>
            <a:xfrm>
              <a:off x="8709434" y="1005059"/>
              <a:ext cx="1105125" cy="297013"/>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200" b="1" dirty="0">
                  <a:solidFill>
                    <a:srgbClr val="A1F200"/>
                  </a:solidFill>
                  <a:latin typeface="Roboto" panose="02000000000000000000" pitchFamily="2" charset="0"/>
                  <a:ea typeface="Roboto" panose="02000000000000000000" pitchFamily="2" charset="0"/>
                  <a:cs typeface="Euphemia UCAS" panose="020B0503040102020104" pitchFamily="34" charset="-79"/>
                </a:rPr>
                <a:t>6.600​​​</a:t>
              </a:r>
            </a:p>
          </p:txBody>
        </p:sp>
        <p:sp>
          <p:nvSpPr>
            <p:cNvPr id="31" name="Elaborazione alternativa 30">
              <a:extLst>
                <a:ext uri="{FF2B5EF4-FFF2-40B4-BE49-F238E27FC236}">
                  <a16:creationId xmlns:a16="http://schemas.microsoft.com/office/drawing/2014/main" id="{5D23CACB-8D4E-E0B4-08C2-2FBC7AB00336}"/>
                </a:ext>
              </a:extLst>
            </p:cNvPr>
            <p:cNvSpPr/>
            <p:nvPr/>
          </p:nvSpPr>
          <p:spPr>
            <a:xfrm>
              <a:off x="10232429" y="3161518"/>
              <a:ext cx="1151414" cy="297013"/>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200" b="1" dirty="0">
                  <a:solidFill>
                    <a:srgbClr val="A1F200"/>
                  </a:solidFill>
                  <a:latin typeface="Roboto" panose="02000000000000000000" pitchFamily="2" charset="0"/>
                  <a:ea typeface="Roboto" panose="02000000000000000000" pitchFamily="2" charset="0"/>
                  <a:cs typeface="Euphemia UCAS" panose="020B0503040102020104" pitchFamily="34" charset="-79"/>
                </a:rPr>
                <a:t>28.500​​​​</a:t>
              </a:r>
            </a:p>
          </p:txBody>
        </p:sp>
        <p:sp>
          <p:nvSpPr>
            <p:cNvPr id="32" name="Elaborazione alternativa 31">
              <a:extLst>
                <a:ext uri="{FF2B5EF4-FFF2-40B4-BE49-F238E27FC236}">
                  <a16:creationId xmlns:a16="http://schemas.microsoft.com/office/drawing/2014/main" id="{BAFA69D7-2235-486D-645B-58B8A80671F3}"/>
                </a:ext>
              </a:extLst>
            </p:cNvPr>
            <p:cNvSpPr/>
            <p:nvPr/>
          </p:nvSpPr>
          <p:spPr>
            <a:xfrm>
              <a:off x="7467434" y="6350080"/>
              <a:ext cx="1151415" cy="297013"/>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200" b="1" dirty="0">
                  <a:solidFill>
                    <a:srgbClr val="A1F200"/>
                  </a:solidFill>
                  <a:latin typeface="Roboto" panose="02000000000000000000" pitchFamily="2" charset="0"/>
                  <a:ea typeface="Roboto" panose="02000000000000000000" pitchFamily="2" charset="0"/>
                  <a:cs typeface="Euphemia UCAS" panose="020B0503040102020104" pitchFamily="34" charset="-79"/>
                </a:rPr>
                <a:t>100.000</a:t>
              </a:r>
              <a:r>
                <a:rPr lang="it-IT" sz="788" b="1" dirty="0">
                  <a:solidFill>
                    <a:srgbClr val="A1F200"/>
                  </a:solidFill>
                  <a:latin typeface="Roboto" panose="02000000000000000000" pitchFamily="2" charset="0"/>
                  <a:ea typeface="Roboto" panose="02000000000000000000" pitchFamily="2" charset="0"/>
                  <a:cs typeface="Euphemia UCAS" panose="020B0503040102020104" pitchFamily="34" charset="-79"/>
                </a:rPr>
                <a:t>​​​​​</a:t>
              </a:r>
            </a:p>
          </p:txBody>
        </p:sp>
        <p:sp>
          <p:nvSpPr>
            <p:cNvPr id="33" name="Elaborazione alternativa 32">
              <a:extLst>
                <a:ext uri="{FF2B5EF4-FFF2-40B4-BE49-F238E27FC236}">
                  <a16:creationId xmlns:a16="http://schemas.microsoft.com/office/drawing/2014/main" id="{BB84B9E9-6DDB-574E-0933-FC4922814AB6}"/>
                </a:ext>
              </a:extLst>
            </p:cNvPr>
            <p:cNvSpPr/>
            <p:nvPr/>
          </p:nvSpPr>
          <p:spPr>
            <a:xfrm>
              <a:off x="10178348" y="5254330"/>
              <a:ext cx="1151415" cy="297013"/>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200" b="1" dirty="0">
                  <a:solidFill>
                    <a:srgbClr val="A1F200"/>
                  </a:solidFill>
                  <a:latin typeface="Roboto" panose="02000000000000000000" pitchFamily="2" charset="0"/>
                  <a:ea typeface="Roboto" panose="02000000000000000000" pitchFamily="2" charset="0"/>
                  <a:cs typeface="Euphemia UCAS" panose="020B0503040102020104" pitchFamily="34" charset="-79"/>
                </a:rPr>
                <a:t>16.100​​​​​</a:t>
              </a:r>
            </a:p>
          </p:txBody>
        </p:sp>
        <p:sp>
          <p:nvSpPr>
            <p:cNvPr id="34" name="Elaborazione alternativa 33">
              <a:extLst>
                <a:ext uri="{FF2B5EF4-FFF2-40B4-BE49-F238E27FC236}">
                  <a16:creationId xmlns:a16="http://schemas.microsoft.com/office/drawing/2014/main" id="{A12A1548-5F9D-0420-C411-CF129C33D52E}"/>
                </a:ext>
              </a:extLst>
            </p:cNvPr>
            <p:cNvSpPr/>
            <p:nvPr/>
          </p:nvSpPr>
          <p:spPr>
            <a:xfrm>
              <a:off x="5009325" y="5254330"/>
              <a:ext cx="1108428" cy="309317"/>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it-IT" sz="1200" b="1" dirty="0">
                  <a:solidFill>
                    <a:srgbClr val="A1F200"/>
                  </a:solidFill>
                  <a:latin typeface="Roboto" panose="02000000000000000000" pitchFamily="2" charset="0"/>
                  <a:ea typeface="Roboto" panose="02000000000000000000" pitchFamily="2" charset="0"/>
                  <a:cs typeface="Euphemia UCAS" panose="020B0503040102020104" pitchFamily="34" charset="-79"/>
                </a:rPr>
                <a:t>41.000​​​​​​</a:t>
              </a:r>
            </a:p>
          </p:txBody>
        </p:sp>
      </p:grpSp>
      <p:sp>
        <p:nvSpPr>
          <p:cNvPr id="2" name="CasellaDiTesto 1">
            <a:extLst>
              <a:ext uri="{FF2B5EF4-FFF2-40B4-BE49-F238E27FC236}">
                <a16:creationId xmlns:a16="http://schemas.microsoft.com/office/drawing/2014/main" id="{A5DC9AA3-D321-CF93-B1DE-C90C17265F8B}"/>
              </a:ext>
            </a:extLst>
          </p:cNvPr>
          <p:cNvSpPr txBox="1"/>
          <p:nvPr/>
        </p:nvSpPr>
        <p:spPr>
          <a:xfrm>
            <a:off x="153078" y="4599246"/>
            <a:ext cx="2983124" cy="461665"/>
          </a:xfrm>
          <a:prstGeom prst="rect">
            <a:avLst/>
          </a:prstGeom>
          <a:noFill/>
        </p:spPr>
        <p:txBody>
          <a:bodyPr wrap="none" rtlCol="0">
            <a:spAutoFit/>
          </a:bodyPr>
          <a:lstStyle/>
          <a:p>
            <a:r>
              <a:rPr lang="it-IT" sz="1200" dirty="0">
                <a:solidFill>
                  <a:srgbClr val="142A47"/>
                </a:solidFill>
              </a:rPr>
              <a:t>* PE sui social, siti web, </a:t>
            </a:r>
          </a:p>
          <a:p>
            <a:r>
              <a:rPr lang="it-IT" sz="1200" dirty="0">
                <a:solidFill>
                  <a:srgbClr val="142A47"/>
                </a:solidFill>
              </a:rPr>
              <a:t>eventi streaming e podcast e non conteggiati</a:t>
            </a:r>
          </a:p>
        </p:txBody>
      </p:sp>
      <p:grpSp>
        <p:nvGrpSpPr>
          <p:cNvPr id="14" name="Gruppo 13">
            <a:extLst>
              <a:ext uri="{FF2B5EF4-FFF2-40B4-BE49-F238E27FC236}">
                <a16:creationId xmlns:a16="http://schemas.microsoft.com/office/drawing/2014/main" id="{B43CE137-BC4B-5561-4DAB-E7AF0073E4D8}"/>
              </a:ext>
            </a:extLst>
          </p:cNvPr>
          <p:cNvGrpSpPr/>
          <p:nvPr/>
        </p:nvGrpSpPr>
        <p:grpSpPr>
          <a:xfrm>
            <a:off x="153078" y="5520376"/>
            <a:ext cx="8837844" cy="506589"/>
            <a:chOff x="204104" y="6217496"/>
            <a:chExt cx="11783792" cy="675452"/>
          </a:xfrm>
        </p:grpSpPr>
        <p:pic>
          <p:nvPicPr>
            <p:cNvPr id="15" name="Immagine 14" descr="Immagine che contiene Elementi grafici, Carattere, grafica, logo&#10;&#10;Descrizione generata automaticamente">
              <a:extLst>
                <a:ext uri="{FF2B5EF4-FFF2-40B4-BE49-F238E27FC236}">
                  <a16:creationId xmlns:a16="http://schemas.microsoft.com/office/drawing/2014/main" id="{B356131F-89A6-8A85-12C4-15F6CDEB6EE9}"/>
                </a:ext>
              </a:extLst>
            </p:cNvPr>
            <p:cNvPicPr>
              <a:picLocks noChangeAspect="1"/>
            </p:cNvPicPr>
            <p:nvPr/>
          </p:nvPicPr>
          <p:blipFill>
            <a:blip r:embed="rId5"/>
            <a:stretch>
              <a:fillRect/>
            </a:stretch>
          </p:blipFill>
          <p:spPr>
            <a:xfrm>
              <a:off x="204104" y="6217496"/>
              <a:ext cx="1015329" cy="540000"/>
            </a:xfrm>
            <a:prstGeom prst="rect">
              <a:avLst/>
            </a:prstGeom>
          </p:spPr>
        </p:pic>
        <p:grpSp>
          <p:nvGrpSpPr>
            <p:cNvPr id="16" name="Gruppo 15">
              <a:extLst>
                <a:ext uri="{FF2B5EF4-FFF2-40B4-BE49-F238E27FC236}">
                  <a16:creationId xmlns:a16="http://schemas.microsoft.com/office/drawing/2014/main" id="{CC2E3FCA-4EC8-A543-EC87-F5E9A6D2ACFA}"/>
                </a:ext>
              </a:extLst>
            </p:cNvPr>
            <p:cNvGrpSpPr/>
            <p:nvPr/>
          </p:nvGrpSpPr>
          <p:grpSpPr>
            <a:xfrm>
              <a:off x="9965803" y="6319418"/>
              <a:ext cx="2022093" cy="573530"/>
              <a:chOff x="9965803" y="6319418"/>
              <a:chExt cx="2022093" cy="573530"/>
            </a:xfrm>
          </p:grpSpPr>
          <p:cxnSp>
            <p:nvCxnSpPr>
              <p:cNvPr id="25" name="Connettore 1 24">
                <a:extLst>
                  <a:ext uri="{FF2B5EF4-FFF2-40B4-BE49-F238E27FC236}">
                    <a16:creationId xmlns:a16="http://schemas.microsoft.com/office/drawing/2014/main" id="{385E564B-5D13-33F6-14E7-166430B9523A}"/>
                  </a:ext>
                </a:extLst>
              </p:cNvPr>
              <p:cNvCxnSpPr>
                <a:cxnSpLocks/>
              </p:cNvCxnSpPr>
              <p:nvPr/>
            </p:nvCxnSpPr>
            <p:spPr>
              <a:xfrm>
                <a:off x="9965803" y="6585172"/>
                <a:ext cx="2022093" cy="0"/>
              </a:xfrm>
              <a:prstGeom prst="line">
                <a:avLst/>
              </a:prstGeom>
              <a:ln>
                <a:solidFill>
                  <a:srgbClr val="A1F200"/>
                </a:solidFill>
              </a:ln>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60B933DD-A1DB-CFC0-183A-6CC523E50125}"/>
                  </a:ext>
                </a:extLst>
              </p:cNvPr>
              <p:cNvSpPr txBox="1"/>
              <p:nvPr/>
            </p:nvSpPr>
            <p:spPr>
              <a:xfrm>
                <a:off x="10245404" y="6319418"/>
                <a:ext cx="1419620" cy="307776"/>
              </a:xfrm>
              <a:prstGeom prst="rect">
                <a:avLst/>
              </a:prstGeom>
              <a:noFill/>
            </p:spPr>
            <p:txBody>
              <a:bodyPr wrap="none" rtlCol="0">
                <a:spAutoFit/>
              </a:bodyPr>
              <a:lstStyle/>
              <a:p>
                <a:pPr algn="ctr"/>
                <a:r>
                  <a:rPr lang="it-IT" sz="900" dirty="0">
                    <a:solidFill>
                      <a:srgbClr val="142A47"/>
                    </a:solidFill>
                    <a:latin typeface="Roboto" panose="02000000000000000000" pitchFamily="2" charset="0"/>
                    <a:ea typeface="Roboto" panose="02000000000000000000" pitchFamily="2" charset="0"/>
                    <a:cs typeface="Roboto" panose="02000000000000000000" pitchFamily="2" charset="0"/>
                  </a:rPr>
                  <a:t>Marco Pallavicini</a:t>
                </a:r>
                <a:endParaRPr lang="it-IT" sz="900" b="1" dirty="0">
                  <a:solidFill>
                    <a:srgbClr val="142A47"/>
                  </a:solidFill>
                  <a:latin typeface="Roboto" panose="02000000000000000000" pitchFamily="2" charset="0"/>
                  <a:ea typeface="Roboto" panose="02000000000000000000" pitchFamily="2" charset="0"/>
                  <a:cs typeface="Roboto" panose="02000000000000000000" pitchFamily="2" charset="0"/>
                </a:endParaRPr>
              </a:p>
            </p:txBody>
          </p:sp>
          <p:sp>
            <p:nvSpPr>
              <p:cNvPr id="27" name="CasellaDiTesto 26">
                <a:extLst>
                  <a:ext uri="{FF2B5EF4-FFF2-40B4-BE49-F238E27FC236}">
                    <a16:creationId xmlns:a16="http://schemas.microsoft.com/office/drawing/2014/main" id="{F13D7312-E6B4-03F2-8ECE-2573D2DB22BA}"/>
                  </a:ext>
                </a:extLst>
              </p:cNvPr>
              <p:cNvSpPr txBox="1"/>
              <p:nvPr/>
            </p:nvSpPr>
            <p:spPr>
              <a:xfrm>
                <a:off x="10339440" y="6615950"/>
                <a:ext cx="1231534" cy="276998"/>
              </a:xfrm>
              <a:prstGeom prst="rect">
                <a:avLst/>
              </a:prstGeom>
              <a:noFill/>
            </p:spPr>
            <p:txBody>
              <a:bodyPr wrap="none" rtlCol="0">
                <a:spAutoFit/>
              </a:bodyPr>
              <a:lstStyle/>
              <a:p>
                <a:pPr algn="ctr"/>
                <a:r>
                  <a:rPr lang="it-IT" sz="750" b="1" dirty="0">
                    <a:solidFill>
                      <a:srgbClr val="142A47"/>
                    </a:solidFill>
                    <a:latin typeface="Roboto" panose="02000000000000000000" pitchFamily="2" charset="0"/>
                    <a:ea typeface="Roboto" panose="02000000000000000000" pitchFamily="2" charset="0"/>
                    <a:cs typeface="Roboto" panose="02000000000000000000" pitchFamily="2" charset="0"/>
                  </a:rPr>
                  <a:t>LNF 26 FEB 2025</a:t>
                </a:r>
              </a:p>
            </p:txBody>
          </p:sp>
          <p:cxnSp>
            <p:nvCxnSpPr>
              <p:cNvPr id="35" name="Connettore 1 34">
                <a:extLst>
                  <a:ext uri="{FF2B5EF4-FFF2-40B4-BE49-F238E27FC236}">
                    <a16:creationId xmlns:a16="http://schemas.microsoft.com/office/drawing/2014/main" id="{B730CC91-C303-65BB-1F9D-2DBEEBC7B733}"/>
                  </a:ext>
                </a:extLst>
              </p:cNvPr>
              <p:cNvCxnSpPr>
                <a:cxnSpLocks/>
              </p:cNvCxnSpPr>
              <p:nvPr/>
            </p:nvCxnSpPr>
            <p:spPr>
              <a:xfrm flipV="1">
                <a:off x="10266188" y="6607662"/>
                <a:ext cx="1378040" cy="7334"/>
              </a:xfrm>
              <a:prstGeom prst="line">
                <a:avLst/>
              </a:prstGeom>
              <a:ln w="57150">
                <a:solidFill>
                  <a:srgbClr val="A1F200"/>
                </a:solidFill>
              </a:ln>
            </p:spPr>
            <p:style>
              <a:lnRef idx="2">
                <a:schemeClr val="accent1"/>
              </a:lnRef>
              <a:fillRef idx="0">
                <a:schemeClr val="accent1"/>
              </a:fillRef>
              <a:effectRef idx="1">
                <a:schemeClr val="accent1"/>
              </a:effectRef>
              <a:fontRef idx="minor">
                <a:schemeClr val="tx1"/>
              </a:fontRef>
            </p:style>
          </p:cxnSp>
        </p:grpSp>
      </p:grpSp>
      <p:sp>
        <p:nvSpPr>
          <p:cNvPr id="3" name="CasellaDiTesto 2">
            <a:extLst>
              <a:ext uri="{FF2B5EF4-FFF2-40B4-BE49-F238E27FC236}">
                <a16:creationId xmlns:a16="http://schemas.microsoft.com/office/drawing/2014/main" id="{436A93F4-932F-4480-F8A1-48C9DF3520D0}"/>
              </a:ext>
            </a:extLst>
          </p:cNvPr>
          <p:cNvSpPr txBox="1"/>
          <p:nvPr/>
        </p:nvSpPr>
        <p:spPr>
          <a:xfrm>
            <a:off x="914575" y="290399"/>
            <a:ext cx="7560840" cy="677108"/>
          </a:xfrm>
          <a:prstGeom prst="rect">
            <a:avLst/>
          </a:prstGeom>
          <a:noFill/>
        </p:spPr>
        <p:txBody>
          <a:bodyPr wrap="square" rtlCol="0">
            <a:spAutoFit/>
          </a:bodyPr>
          <a:lstStyle/>
          <a:p>
            <a:pPr algn="ctr"/>
            <a:r>
              <a:rPr lang="it-IT" sz="3800" dirty="0">
                <a:solidFill>
                  <a:srgbClr val="FF0000"/>
                </a:solidFill>
              </a:rPr>
              <a:t>Il ruolo dell’Ufficio Comunicazione-II</a:t>
            </a:r>
          </a:p>
        </p:txBody>
      </p:sp>
    </p:spTree>
    <p:extLst>
      <p:ext uri="{BB962C8B-B14F-4D97-AF65-F5344CB8AC3E}">
        <p14:creationId xmlns:p14="http://schemas.microsoft.com/office/powerpoint/2010/main" val="636385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olo 6">
            <a:extLst>
              <a:ext uri="{FF2B5EF4-FFF2-40B4-BE49-F238E27FC236}">
                <a16:creationId xmlns:a16="http://schemas.microsoft.com/office/drawing/2014/main" id="{4E4E138B-38EA-0B4F-9A8B-493EBDBF8F54}"/>
              </a:ext>
            </a:extLst>
          </p:cNvPr>
          <p:cNvSpPr>
            <a:spLocks noGrp="1"/>
          </p:cNvSpPr>
          <p:nvPr>
            <p:ph type="title"/>
          </p:nvPr>
        </p:nvSpPr>
        <p:spPr>
          <a:xfrm>
            <a:off x="587833" y="72541"/>
            <a:ext cx="7886700" cy="620155"/>
          </a:xfrm>
        </p:spPr>
        <p:txBody>
          <a:bodyPr vert="horz" lIns="68580" tIns="34290" rIns="68580" bIns="34290" rtlCol="0" anchor="t">
            <a:normAutofit fontScale="90000"/>
          </a:bodyPr>
          <a:lstStyle/>
          <a:p>
            <a:r>
              <a:rPr lang="en-GB" sz="4200"/>
              <a:t>Eventi e Mostre</a:t>
            </a:r>
          </a:p>
        </p:txBody>
      </p:sp>
      <p:sp>
        <p:nvSpPr>
          <p:cNvPr id="6" name="Segnaposto numero diapositiva 5">
            <a:extLst>
              <a:ext uri="{FF2B5EF4-FFF2-40B4-BE49-F238E27FC236}">
                <a16:creationId xmlns:a16="http://schemas.microsoft.com/office/drawing/2014/main" id="{5F1C047D-2A53-B445-834F-20A2FB7B1E4B}"/>
              </a:ext>
            </a:extLst>
          </p:cNvPr>
          <p:cNvSpPr>
            <a:spLocks noGrp="1"/>
          </p:cNvSpPr>
          <p:nvPr>
            <p:ph type="sldNum" sz="quarter" idx="12"/>
          </p:nvPr>
        </p:nvSpPr>
        <p:spPr/>
        <p:txBody>
          <a:bodyPr/>
          <a:lstStyle/>
          <a:p>
            <a:pPr>
              <a:spcAft>
                <a:spcPts val="450"/>
              </a:spcAft>
            </a:pPr>
            <a:fld id="{4FAB73BC-B049-4115-A692-8D63A059BFB8}" type="slidenum">
              <a:rPr lang="en-US" smtClean="0"/>
              <a:pPr>
                <a:spcAft>
                  <a:spcPts val="450"/>
                </a:spcAft>
              </a:pPr>
              <a:t>12</a:t>
            </a:fld>
            <a:endParaRPr lang="en-US"/>
          </a:p>
        </p:txBody>
      </p:sp>
      <p:sp>
        <p:nvSpPr>
          <p:cNvPr id="46" name="Segnaposto numero diapositiva 1">
            <a:extLst>
              <a:ext uri="{FF2B5EF4-FFF2-40B4-BE49-F238E27FC236}">
                <a16:creationId xmlns:a16="http://schemas.microsoft.com/office/drawing/2014/main" id="{E640A091-3F47-8E45-9D85-9591EC7F0DAB}"/>
              </a:ext>
            </a:extLst>
          </p:cNvPr>
          <p:cNvSpPr txBox="1">
            <a:spLocks/>
          </p:cNvSpPr>
          <p:nvPr/>
        </p:nvSpPr>
        <p:spPr bwMode="gray">
          <a:xfrm>
            <a:off x="3008" y="5456099"/>
            <a:ext cx="584825" cy="273844"/>
          </a:xfrm>
          <a:prstGeom prst="rect">
            <a:avLst/>
          </a:prstGeom>
        </p:spPr>
        <p:txBody>
          <a:bodyPr vert="horz" lIns="68580" tIns="34290" rIns="68580" bIns="3429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500"/>
              <a:pPr/>
              <a:t>12</a:t>
            </a:fld>
            <a:endParaRPr lang="en-US" sz="1500"/>
          </a:p>
        </p:txBody>
      </p:sp>
      <p:pic>
        <p:nvPicPr>
          <p:cNvPr id="14" name="Immagine 13" descr="Immagine che contiene testo, persona&#10;&#10;Descrizione generata automaticamente">
            <a:extLst>
              <a:ext uri="{FF2B5EF4-FFF2-40B4-BE49-F238E27FC236}">
                <a16:creationId xmlns:a16="http://schemas.microsoft.com/office/drawing/2014/main" id="{5927D83F-E84F-E64F-9D76-3724D7CBF3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8862" y="11213063"/>
            <a:ext cx="1702955" cy="999428"/>
          </a:xfrm>
          <a:prstGeom prst="rect">
            <a:avLst/>
          </a:prstGeom>
        </p:spPr>
      </p:pic>
      <p:sp>
        <p:nvSpPr>
          <p:cNvPr id="4" name="Rectangle 2">
            <a:extLst>
              <a:ext uri="{FF2B5EF4-FFF2-40B4-BE49-F238E27FC236}">
                <a16:creationId xmlns:a16="http://schemas.microsoft.com/office/drawing/2014/main" id="{E895131B-5528-524B-8328-58508D72D32D}"/>
              </a:ext>
            </a:extLst>
          </p:cNvPr>
          <p:cNvSpPr>
            <a:spLocks noChangeArrowheads="1"/>
          </p:cNvSpPr>
          <p:nvPr/>
        </p:nvSpPr>
        <p:spPr bwMode="auto">
          <a:xfrm>
            <a:off x="4409706" y="550091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it-IT" sz="1350"/>
          </a:p>
        </p:txBody>
      </p:sp>
      <p:grpSp>
        <p:nvGrpSpPr>
          <p:cNvPr id="10" name="Gruppo 9">
            <a:extLst>
              <a:ext uri="{FF2B5EF4-FFF2-40B4-BE49-F238E27FC236}">
                <a16:creationId xmlns:a16="http://schemas.microsoft.com/office/drawing/2014/main" id="{D9368281-B6F2-CC40-9D6B-B7860BD58665}"/>
              </a:ext>
            </a:extLst>
          </p:cNvPr>
          <p:cNvGrpSpPr/>
          <p:nvPr/>
        </p:nvGrpSpPr>
        <p:grpSpPr>
          <a:xfrm>
            <a:off x="1534135" y="704867"/>
            <a:ext cx="1539534" cy="3050140"/>
            <a:chOff x="1006693" y="1328127"/>
            <a:chExt cx="2339557" cy="5400334"/>
          </a:xfrm>
        </p:grpSpPr>
        <p:pic>
          <p:nvPicPr>
            <p:cNvPr id="51" name="Immagine 50">
              <a:extLst>
                <a:ext uri="{FF2B5EF4-FFF2-40B4-BE49-F238E27FC236}">
                  <a16:creationId xmlns:a16="http://schemas.microsoft.com/office/drawing/2014/main" id="{261D63FE-5BE1-634A-AE34-62D943347D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5184" y="1328127"/>
              <a:ext cx="2331066" cy="1777986"/>
            </a:xfrm>
            <a:prstGeom prst="rect">
              <a:avLst/>
            </a:prstGeom>
            <a:ln>
              <a:solidFill>
                <a:schemeClr val="bg1"/>
              </a:solidFill>
            </a:ln>
          </p:spPr>
        </p:pic>
        <p:pic>
          <p:nvPicPr>
            <p:cNvPr id="53" name="Immagine 52">
              <a:extLst>
                <a:ext uri="{FF2B5EF4-FFF2-40B4-BE49-F238E27FC236}">
                  <a16:creationId xmlns:a16="http://schemas.microsoft.com/office/drawing/2014/main" id="{3B5391F7-C748-164C-90EF-5F3BFD89DF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
            <a:stretch/>
          </p:blipFill>
          <p:spPr>
            <a:xfrm>
              <a:off x="1006693" y="3020366"/>
              <a:ext cx="2339557" cy="2097148"/>
            </a:xfrm>
            <a:prstGeom prst="rect">
              <a:avLst/>
            </a:prstGeom>
            <a:ln>
              <a:solidFill>
                <a:schemeClr val="bg1"/>
              </a:solidFill>
            </a:ln>
          </p:spPr>
        </p:pic>
        <p:pic>
          <p:nvPicPr>
            <p:cNvPr id="57" name="Immagine 56">
              <a:extLst>
                <a:ext uri="{FF2B5EF4-FFF2-40B4-BE49-F238E27FC236}">
                  <a16:creationId xmlns:a16="http://schemas.microsoft.com/office/drawing/2014/main" id="{1591D1C6-6FE7-8347-AD43-6CB08B8661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232"/>
            <a:stretch/>
          </p:blipFill>
          <p:spPr>
            <a:xfrm>
              <a:off x="1009528" y="5065759"/>
              <a:ext cx="2331066" cy="1662702"/>
            </a:xfrm>
            <a:prstGeom prst="rect">
              <a:avLst/>
            </a:prstGeom>
            <a:ln>
              <a:solidFill>
                <a:schemeClr val="bg1"/>
              </a:solidFill>
            </a:ln>
          </p:spPr>
        </p:pic>
      </p:grpSp>
      <p:grpSp>
        <p:nvGrpSpPr>
          <p:cNvPr id="12" name="Gruppo 11">
            <a:extLst>
              <a:ext uri="{FF2B5EF4-FFF2-40B4-BE49-F238E27FC236}">
                <a16:creationId xmlns:a16="http://schemas.microsoft.com/office/drawing/2014/main" id="{7C1A2473-9F8E-FF4E-8208-69095F40AF04}"/>
              </a:ext>
            </a:extLst>
          </p:cNvPr>
          <p:cNvGrpSpPr/>
          <p:nvPr/>
        </p:nvGrpSpPr>
        <p:grpSpPr>
          <a:xfrm>
            <a:off x="3054013" y="702652"/>
            <a:ext cx="1636659" cy="2749180"/>
            <a:chOff x="5521018" y="1332036"/>
            <a:chExt cx="2533130" cy="5392744"/>
          </a:xfrm>
        </p:grpSpPr>
        <p:pic>
          <p:nvPicPr>
            <p:cNvPr id="52" name="Immagine 51">
              <a:extLst>
                <a:ext uri="{FF2B5EF4-FFF2-40B4-BE49-F238E27FC236}">
                  <a16:creationId xmlns:a16="http://schemas.microsoft.com/office/drawing/2014/main" id="{B417A3DB-55F2-D74E-BB52-2AD30FD5D2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21018" y="1332036"/>
              <a:ext cx="2533130" cy="1692784"/>
            </a:xfrm>
            <a:prstGeom prst="rect">
              <a:avLst/>
            </a:prstGeom>
            <a:ln>
              <a:solidFill>
                <a:schemeClr val="bg1"/>
              </a:solidFill>
            </a:ln>
          </p:spPr>
        </p:pic>
        <p:pic>
          <p:nvPicPr>
            <p:cNvPr id="55" name="Immagine 54">
              <a:extLst>
                <a:ext uri="{FF2B5EF4-FFF2-40B4-BE49-F238E27FC236}">
                  <a16:creationId xmlns:a16="http://schemas.microsoft.com/office/drawing/2014/main" id="{C80F2E23-7690-B14D-B872-880A149B64C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21358" y="3024820"/>
              <a:ext cx="2531686" cy="2071143"/>
            </a:xfrm>
            <a:prstGeom prst="rect">
              <a:avLst/>
            </a:prstGeom>
            <a:ln>
              <a:solidFill>
                <a:schemeClr val="bg1"/>
              </a:solidFill>
            </a:ln>
          </p:spPr>
        </p:pic>
        <p:pic>
          <p:nvPicPr>
            <p:cNvPr id="58" name="Immagine 10" descr="SET-universo-underground">
              <a:extLst>
                <a:ext uri="{FF2B5EF4-FFF2-40B4-BE49-F238E27FC236}">
                  <a16:creationId xmlns:a16="http://schemas.microsoft.com/office/drawing/2014/main" id="{D2E99B0B-5A0B-124D-8C07-717BF799BA09}"/>
                </a:ext>
              </a:extLst>
            </p:cNvPr>
            <p:cNvPicPr>
              <a:picLocks noChangeAspect="1" noChangeArrowheads="1"/>
            </p:cNvPicPr>
            <p:nvPr/>
          </p:nvPicPr>
          <p:blipFill>
            <a:blip r:embed="rId9" r:link="rId10" cstate="screen">
              <a:extLst>
                <a:ext uri="{28A0092B-C50C-407E-A947-70E740481C1C}">
                  <a14:useLocalDpi xmlns:a14="http://schemas.microsoft.com/office/drawing/2010/main"/>
                </a:ext>
              </a:extLst>
            </a:blip>
            <a:srcRect/>
            <a:stretch>
              <a:fillRect/>
            </a:stretch>
          </p:blipFill>
          <p:spPr bwMode="auto">
            <a:xfrm>
              <a:off x="5521354" y="5062077"/>
              <a:ext cx="2531690" cy="166270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aphicFrame>
        <p:nvGraphicFramePr>
          <p:cNvPr id="59" name="Content Placeholder 9">
            <a:extLst>
              <a:ext uri="{FF2B5EF4-FFF2-40B4-BE49-F238E27FC236}">
                <a16:creationId xmlns:a16="http://schemas.microsoft.com/office/drawing/2014/main" id="{995DB4AE-AE7D-A64A-9916-6689634B1668}"/>
              </a:ext>
            </a:extLst>
          </p:cNvPr>
          <p:cNvGraphicFramePr>
            <a:graphicFrameLocks/>
          </p:cNvGraphicFramePr>
          <p:nvPr/>
        </p:nvGraphicFramePr>
        <p:xfrm>
          <a:off x="73765" y="701870"/>
          <a:ext cx="1654238" cy="3053137"/>
        </p:xfrm>
        <a:graphic>
          <a:graphicData uri="http://schemas.openxmlformats.org/drawingml/2006/table">
            <a:tbl>
              <a:tblPr firstRow="1" bandRow="1">
                <a:tableStyleId>{8EC20E35-A176-4012-BC5E-935CFFF8708E}</a:tableStyleId>
              </a:tblPr>
              <a:tblGrid>
                <a:gridCol w="1654238">
                  <a:extLst>
                    <a:ext uri="{9D8B030D-6E8A-4147-A177-3AD203B41FA5}">
                      <a16:colId xmlns:a16="http://schemas.microsoft.com/office/drawing/2014/main" val="20001"/>
                    </a:ext>
                  </a:extLst>
                </a:gridCol>
              </a:tblGrid>
              <a:tr h="9386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u="none" strike="noStrike" cap="none" normalizeH="0" baseline="0" noProof="0">
                          <a:ln>
                            <a:noFill/>
                          </a:ln>
                          <a:solidFill>
                            <a:srgbClr val="740000"/>
                          </a:solidFill>
                          <a:effectLst/>
                        </a:rPr>
                        <a:t>Le strategie post-LHC</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u="none" strike="noStrike" cap="none" normalizeH="0" baseline="0" noProof="0">
                          <a:ln>
                            <a:noFill/>
                          </a:ln>
                          <a:solidFill>
                            <a:srgbClr val="740000"/>
                          </a:solidFill>
                          <a:effectLst/>
                        </a:rPr>
                        <a:t>FCC </a:t>
                      </a:r>
                      <a:r>
                        <a:rPr kumimoji="0" lang="en-GB" sz="900" b="0" u="none" strike="noStrike" cap="none" normalizeH="0" baseline="0" noProof="0">
                          <a:ln>
                            <a:noFill/>
                          </a:ln>
                          <a:solidFill>
                            <a:srgbClr val="740000"/>
                          </a:solidFill>
                          <a:effectLst/>
                        </a:rPr>
                        <a:t>2016</a:t>
                      </a:r>
                      <a:endParaRPr kumimoji="0" lang="en-GB" sz="900" b="0" u="none" strike="noStrike" cap="none" normalizeH="0" baseline="0" noProof="0">
                        <a:ln>
                          <a:noFill/>
                        </a:ln>
                        <a:solidFill>
                          <a:schemeClr val="tx1"/>
                        </a:solidFill>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u="none" strike="noStrike" cap="none" normalizeH="0" baseline="0" noProof="0">
                        <a:ln>
                          <a:noFill/>
                        </a:ln>
                        <a:solidFill>
                          <a:schemeClr val="tx1"/>
                        </a:solidFill>
                        <a:effectLst/>
                      </a:endParaRPr>
                    </a:p>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900" b="0" u="none" strike="noStrike" cap="none" normalizeH="0" baseline="0" noProof="0">
                          <a:ln>
                            <a:noFill/>
                          </a:ln>
                          <a:solidFill>
                            <a:schemeClr val="tx1"/>
                          </a:solidFill>
                          <a:effectLst/>
                        </a:rPr>
                        <a:t>FCC Week Evento Pubblico
1000 spettatori paganti
ASG Sponsors</a:t>
                      </a:r>
                    </a:p>
                  </a:txBody>
                  <a:tcPr marL="51029" marR="51029" marT="25516" marB="25516" horzOverflow="overflow">
                    <a:lnL w="3175" cap="flat" cmpd="sng" algn="ctr">
                      <a:solidFill>
                        <a:schemeClr val="accent3">
                          <a:lumMod val="50000"/>
                        </a:schemeClr>
                      </a:solidFill>
                      <a:prstDash val="sysDot"/>
                      <a:round/>
                      <a:headEnd type="none" w="med" len="med"/>
                      <a:tailEnd type="none" w="med" len="med"/>
                    </a:lnL>
                    <a:lnR w="3175" cap="flat" cmpd="sng" algn="ctr">
                      <a:solidFill>
                        <a:schemeClr val="accent3">
                          <a:lumMod val="50000"/>
                        </a:schemeClr>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alpha val="77363"/>
                      </a:schemeClr>
                    </a:solidFill>
                  </a:tcPr>
                </a:tc>
                <a:extLst>
                  <a:ext uri="{0D108BD9-81ED-4DB2-BD59-A6C34878D82A}">
                    <a16:rowId xmlns:a16="http://schemas.microsoft.com/office/drawing/2014/main" val="3729306117"/>
                  </a:ext>
                </a:extLst>
              </a:tr>
              <a:tr h="11033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u="none" strike="noStrike" cap="none" normalizeH="0" baseline="0" noProof="0">
                          <a:ln>
                            <a:noFill/>
                          </a:ln>
                          <a:solidFill>
                            <a:srgbClr val="740000"/>
                          </a:solidFill>
                          <a:effectLst/>
                        </a:rPr>
                        <a:t>Dalla Fisica alla medicina</a:t>
                      </a:r>
                      <a:br>
                        <a:rPr kumimoji="0" lang="en-GB" sz="900" b="1" u="none" strike="noStrike" cap="none" normalizeH="0" baseline="0" noProof="0">
                          <a:ln>
                            <a:noFill/>
                          </a:ln>
                          <a:solidFill>
                            <a:srgbClr val="740000"/>
                          </a:solidFill>
                          <a:effectLst/>
                        </a:rPr>
                      </a:br>
                      <a:r>
                        <a:rPr kumimoji="0" lang="en-GB" sz="900" b="0" u="none" strike="noStrike" cap="none" normalizeH="0" baseline="0" noProof="0">
                          <a:ln>
                            <a:noFill/>
                          </a:ln>
                          <a:solidFill>
                            <a:srgbClr val="740000"/>
                          </a:solidFill>
                          <a:effectLst/>
                        </a:rPr>
                        <a:t>2017</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900" b="0" u="none" strike="noStrike" cap="none" normalizeH="0" baseline="0" noProof="0">
                        <a:ln>
                          <a:noFill/>
                        </a:ln>
                        <a:solidFill>
                          <a:schemeClr val="tx1"/>
                        </a:solidFill>
                        <a:effectLst/>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900" b="0" u="none" strike="noStrike" cap="none" normalizeH="0" baseline="0" noProof="0">
                          <a:ln>
                            <a:noFill/>
                          </a:ln>
                          <a:solidFill>
                            <a:schemeClr val="tx1"/>
                          </a:solidFill>
                          <a:effectLst/>
                        </a:rPr>
                        <a:t>600 spettatori paganti
Sponsor </a:t>
                      </a:r>
                      <a:r>
                        <a:rPr kumimoji="0" lang="en-GB" sz="900" b="0" u="none" strike="noStrike" cap="none" normalizeH="0" baseline="0" noProof="0" err="1">
                          <a:ln>
                            <a:noFill/>
                          </a:ln>
                          <a:solidFill>
                            <a:schemeClr val="tx1"/>
                          </a:solidFill>
                          <a:effectLst/>
                        </a:rPr>
                        <a:t>Assobiomedica</a:t>
                      </a:r>
                      <a:endParaRPr kumimoji="0" lang="en-GB" sz="900" b="0" u="none" strike="noStrike" cap="none" normalizeH="0" baseline="0" noProof="0">
                        <a:ln>
                          <a:noFill/>
                        </a:ln>
                        <a:solidFill>
                          <a:schemeClr val="tx1"/>
                        </a:solidFill>
                        <a:effectLst/>
                      </a:endParaRPr>
                    </a:p>
                  </a:txBody>
                  <a:tcPr marL="51029" marR="51029" marT="25516" marB="25516" horzOverflow="overflow">
                    <a:lnL w="3175" cap="flat" cmpd="sng" algn="ctr">
                      <a:solidFill>
                        <a:schemeClr val="accent3">
                          <a:lumMod val="50000"/>
                        </a:schemeClr>
                      </a:solidFill>
                      <a:prstDash val="sysDot"/>
                      <a:round/>
                      <a:headEnd type="none" w="med" len="med"/>
                      <a:tailEnd type="none" w="med" len="med"/>
                    </a:lnL>
                    <a:lnR w="3175" cap="flat" cmpd="sng" algn="ctr">
                      <a:solidFill>
                        <a:schemeClr val="accent3">
                          <a:lumMod val="50000"/>
                        </a:schemeClr>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alpha val="77363"/>
                      </a:schemeClr>
                    </a:solidFill>
                  </a:tcPr>
                </a:tc>
                <a:extLst>
                  <a:ext uri="{0D108BD9-81ED-4DB2-BD59-A6C34878D82A}">
                    <a16:rowId xmlns:a16="http://schemas.microsoft.com/office/drawing/2014/main" val="2290256509"/>
                  </a:ext>
                </a:extLst>
              </a:tr>
              <a:tr h="90474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u="none" strike="noStrike" cap="none" normalizeH="0" baseline="0" noProof="0">
                          <a:ln>
                            <a:noFill/>
                          </a:ln>
                          <a:solidFill>
                            <a:srgbClr val="740000"/>
                          </a:solidFill>
                          <a:effectLst/>
                        </a:rPr>
                        <a:t>La nuova astronomia multimessaggera, in musica</a:t>
                      </a:r>
                      <a:br>
                        <a:rPr kumimoji="0" lang="en-GB" sz="900" b="1" u="none" strike="noStrike" cap="none" normalizeH="0" baseline="0" noProof="0">
                          <a:ln>
                            <a:noFill/>
                          </a:ln>
                          <a:solidFill>
                            <a:srgbClr val="740000"/>
                          </a:solidFill>
                          <a:effectLst/>
                        </a:rPr>
                      </a:br>
                      <a:r>
                        <a:rPr kumimoji="0" lang="en-GB" sz="900" b="0" u="none" strike="noStrike" cap="none" normalizeH="0" baseline="0" noProof="0">
                          <a:ln>
                            <a:noFill/>
                          </a:ln>
                          <a:solidFill>
                            <a:srgbClr val="740000"/>
                          </a:solidFill>
                          <a:effectLst/>
                        </a:rPr>
                        <a:t>2018 </a:t>
                      </a:r>
                      <a:endParaRPr kumimoji="0" lang="en-GB" sz="900" b="0" u="none" strike="noStrike" cap="none" normalizeH="0" baseline="0" noProof="0">
                        <a:ln>
                          <a:noFill/>
                        </a:ln>
                        <a:solidFill>
                          <a:schemeClr val="tx1"/>
                        </a:solidFill>
                        <a:effectLst/>
                      </a:endParaRPr>
                    </a:p>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900" b="0" u="none" strike="noStrike" cap="none" normalizeH="0" baseline="0" noProof="0">
                          <a:ln>
                            <a:noFill/>
                          </a:ln>
                          <a:solidFill>
                            <a:schemeClr val="tx1"/>
                          </a:solidFill>
                          <a:effectLst/>
                        </a:rPr>
                        <a:t>Co-prodotta da INFN/ASI/INAF
3 repliche (RM/NA/GE)
3000 spettatori paganti</a:t>
                      </a:r>
                      <a:endParaRPr kumimoji="0" lang="en-GB" sz="900" b="0" i="0" u="none" strike="noStrike" cap="none" normalizeH="0" baseline="0" noProof="0">
                        <a:ln>
                          <a:noFill/>
                        </a:ln>
                        <a:solidFill>
                          <a:schemeClr val="tx1"/>
                        </a:solidFill>
                        <a:effectLst/>
                        <a:latin typeface="Franklin Gothic Book" panose="020B0503020102020204" pitchFamily="34" charset="0"/>
                        <a:ea typeface="ＭＳ Ｐゴシック" charset="0"/>
                        <a:cs typeface="Franklin Gothic Book" charset="0"/>
                      </a:endParaRPr>
                    </a:p>
                  </a:txBody>
                  <a:tcPr marL="51029" marR="51029" marT="25516" marB="25516" horzOverflow="overflow">
                    <a:lnL w="3175" cap="flat" cmpd="sng" algn="ctr">
                      <a:solidFill>
                        <a:schemeClr val="accent3">
                          <a:lumMod val="50000"/>
                        </a:schemeClr>
                      </a:solidFill>
                      <a:prstDash val="sysDot"/>
                      <a:round/>
                      <a:headEnd type="none" w="med" len="med"/>
                      <a:tailEnd type="none" w="med" len="med"/>
                    </a:lnL>
                    <a:lnR w="3175" cap="flat" cmpd="sng" algn="ctr">
                      <a:solidFill>
                        <a:schemeClr val="accent3">
                          <a:lumMod val="50000"/>
                        </a:schemeClr>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alpha val="77363"/>
                      </a:schemeClr>
                    </a:solidFill>
                  </a:tcPr>
                </a:tc>
                <a:extLst>
                  <a:ext uri="{0D108BD9-81ED-4DB2-BD59-A6C34878D82A}">
                    <a16:rowId xmlns:a16="http://schemas.microsoft.com/office/drawing/2014/main" val="281888049"/>
                  </a:ext>
                </a:extLst>
              </a:tr>
            </a:tbl>
          </a:graphicData>
        </a:graphic>
      </p:graphicFrame>
      <p:graphicFrame>
        <p:nvGraphicFramePr>
          <p:cNvPr id="60" name="Content Placeholder 9">
            <a:extLst>
              <a:ext uri="{FF2B5EF4-FFF2-40B4-BE49-F238E27FC236}">
                <a16:creationId xmlns:a16="http://schemas.microsoft.com/office/drawing/2014/main" id="{98DB7E62-82A7-DE4A-A8A4-3E30363ADE2F}"/>
              </a:ext>
            </a:extLst>
          </p:cNvPr>
          <p:cNvGraphicFramePr>
            <a:graphicFrameLocks/>
          </p:cNvGraphicFramePr>
          <p:nvPr/>
        </p:nvGraphicFramePr>
        <p:xfrm>
          <a:off x="4705901" y="692696"/>
          <a:ext cx="1608950" cy="2759136"/>
        </p:xfrm>
        <a:graphic>
          <a:graphicData uri="http://schemas.openxmlformats.org/drawingml/2006/table">
            <a:tbl>
              <a:tblPr firstRow="1" bandRow="1">
                <a:tableStyleId>{8EC20E35-A176-4012-BC5E-935CFFF8708E}</a:tableStyleId>
              </a:tblPr>
              <a:tblGrid>
                <a:gridCol w="1608950">
                  <a:extLst>
                    <a:ext uri="{9D8B030D-6E8A-4147-A177-3AD203B41FA5}">
                      <a16:colId xmlns:a16="http://schemas.microsoft.com/office/drawing/2014/main" val="20001"/>
                    </a:ext>
                  </a:extLst>
                </a:gridCol>
              </a:tblGrid>
              <a:tr h="86409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u="none" strike="noStrike" cap="none" normalizeH="0" baseline="0" noProof="0">
                          <a:ln>
                            <a:noFill/>
                          </a:ln>
                          <a:solidFill>
                            <a:srgbClr val="740000"/>
                          </a:solidFill>
                          <a:effectLst/>
                        </a:rPr>
                        <a:t>ARTE, SCIENZA e </a:t>
                      </a:r>
                      <a:br>
                        <a:rPr kumimoji="0" lang="en-GB" sz="900" b="1" u="none" strike="noStrike" cap="none" normalizeH="0" baseline="0" noProof="0">
                          <a:ln>
                            <a:noFill/>
                          </a:ln>
                          <a:solidFill>
                            <a:srgbClr val="740000"/>
                          </a:solidFill>
                          <a:effectLst/>
                        </a:rPr>
                      </a:br>
                      <a:r>
                        <a:rPr kumimoji="0" lang="en-GB" sz="900" b="1" u="none" strike="noStrike" cap="none" normalizeH="0" baseline="0" noProof="0">
                          <a:ln>
                            <a:noFill/>
                          </a:ln>
                          <a:solidFill>
                            <a:srgbClr val="740000"/>
                          </a:solidFill>
                          <a:effectLst/>
                        </a:rPr>
                        <a:t>Creatività: </a:t>
                      </a:r>
                      <a:r>
                        <a:rPr kumimoji="0" lang="en-GB" sz="900" b="0" u="none" strike="noStrike" cap="none" normalizeH="0" baseline="0" noProof="0">
                          <a:ln>
                            <a:noFill/>
                          </a:ln>
                          <a:solidFill>
                            <a:srgbClr val="740000"/>
                          </a:solidFill>
                          <a:effectLst/>
                        </a:rPr>
                        <a:t>2018</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u="none" strike="noStrike" cap="none" normalizeH="0" baseline="0" noProof="0">
                        <a:ln>
                          <a:noFill/>
                        </a:ln>
                        <a:solidFill>
                          <a:schemeClr val="tx1"/>
                        </a:solidFill>
                        <a:effectLst/>
                      </a:endParaRPr>
                    </a:p>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900" b="0" u="none" strike="noStrike" cap="none" normalizeH="0" baseline="0" noProof="0" err="1">
                          <a:ln>
                            <a:noFill/>
                          </a:ln>
                          <a:solidFill>
                            <a:schemeClr val="tx1"/>
                          </a:solidFill>
                          <a:effectLst/>
                        </a:rPr>
                        <a:t>Art&amp;Science</a:t>
                      </a:r>
                      <a:r>
                        <a:rPr kumimoji="0" lang="en-GB" sz="900" b="0" u="none" strike="noStrike" cap="none" normalizeH="0" baseline="0" noProof="0">
                          <a:ln>
                            <a:noFill/>
                          </a:ln>
                          <a:solidFill>
                            <a:schemeClr val="tx1"/>
                          </a:solidFill>
                          <a:effectLst/>
                        </a:rPr>
                        <a:t> Across Italy
2 repliche (NA/MI)
1400 spettatori</a:t>
                      </a:r>
                    </a:p>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900" b="0" u="none" strike="noStrike" cap="none" normalizeH="0" baseline="0" noProof="0">
                          <a:ln>
                            <a:noFill/>
                          </a:ln>
                          <a:solidFill>
                            <a:schemeClr val="tx1"/>
                          </a:solidFill>
                          <a:effectLst/>
                        </a:rPr>
                        <a:t>Con attività CC3M</a:t>
                      </a:r>
                    </a:p>
                  </a:txBody>
                  <a:tcPr marL="51029" marR="51029" marT="25516" marB="25516" horzOverflow="overflow">
                    <a:lnL w="3175" cap="flat" cmpd="sng" algn="ctr">
                      <a:solidFill>
                        <a:schemeClr val="accent3">
                          <a:lumMod val="50000"/>
                        </a:schemeClr>
                      </a:solidFill>
                      <a:prstDash val="sysDot"/>
                      <a:round/>
                      <a:headEnd type="none" w="med" len="med"/>
                      <a:tailEnd type="none" w="med" len="med"/>
                    </a:lnL>
                    <a:lnR w="3175" cap="flat" cmpd="sng" algn="ctr">
                      <a:solidFill>
                        <a:schemeClr val="accent3">
                          <a:lumMod val="50000"/>
                        </a:schemeClr>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DECBCB">
                        <a:alpha val="19742"/>
                      </a:srgbClr>
                    </a:solidFill>
                  </a:tcPr>
                </a:tc>
                <a:extLst>
                  <a:ext uri="{0D108BD9-81ED-4DB2-BD59-A6C34878D82A}">
                    <a16:rowId xmlns:a16="http://schemas.microsoft.com/office/drawing/2014/main" val="3729306117"/>
                  </a:ext>
                </a:extLst>
              </a:tr>
              <a:tr h="717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u="none" strike="noStrike" cap="none" normalizeH="0" baseline="0" noProof="0">
                          <a:ln>
                            <a:noFill/>
                          </a:ln>
                          <a:solidFill>
                            <a:srgbClr val="740000"/>
                          </a:solidFill>
                          <a:effectLst/>
                        </a:rPr>
                        <a:t>Scienziate </a:t>
                      </a:r>
                      <a:r>
                        <a:rPr kumimoji="0" lang="en-GB" sz="900" b="0" u="none" strike="noStrike" cap="none" normalizeH="0" baseline="0" noProof="0">
                          <a:ln>
                            <a:noFill/>
                          </a:ln>
                          <a:solidFill>
                            <a:srgbClr val="740000"/>
                          </a:solidFill>
                          <a:effectLst/>
                        </a:rPr>
                        <a:t>2019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u="none" strike="noStrike" cap="none" normalizeH="0" baseline="0" noProof="0">
                        <a:ln>
                          <a:noFill/>
                        </a:ln>
                        <a:solidFill>
                          <a:schemeClr val="tx1"/>
                        </a:solidFill>
                        <a:effectLst/>
                      </a:endParaRPr>
                    </a:p>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900" b="0" u="none" strike="noStrike" cap="none" normalizeH="0" baseline="0" noProof="0">
                          <a:ln>
                            <a:noFill/>
                          </a:ln>
                          <a:solidFill>
                            <a:schemeClr val="tx1"/>
                          </a:solidFill>
                          <a:effectLst/>
                        </a:rPr>
                        <a:t>700 paying spettatori paganti
Conduttrice televisiva</a:t>
                      </a:r>
                    </a:p>
                  </a:txBody>
                  <a:tcPr marL="51029" marR="51029" marT="25516" marB="25516" horzOverflow="overflow">
                    <a:lnL w="3175" cap="flat" cmpd="sng" algn="ctr">
                      <a:solidFill>
                        <a:schemeClr val="accent3">
                          <a:lumMod val="50000"/>
                        </a:schemeClr>
                      </a:solidFill>
                      <a:prstDash val="sysDot"/>
                      <a:round/>
                      <a:headEnd type="none" w="med" len="med"/>
                      <a:tailEnd type="none" w="med" len="med"/>
                    </a:lnL>
                    <a:lnR w="3175" cap="flat" cmpd="sng" algn="ctr">
                      <a:solidFill>
                        <a:schemeClr val="accent3">
                          <a:lumMod val="50000"/>
                        </a:schemeClr>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alpha val="60945"/>
                      </a:schemeClr>
                    </a:solidFill>
                  </a:tcPr>
                </a:tc>
                <a:extLst>
                  <a:ext uri="{0D108BD9-81ED-4DB2-BD59-A6C34878D82A}">
                    <a16:rowId xmlns:a16="http://schemas.microsoft.com/office/drawing/2014/main" val="1632176984"/>
                  </a:ext>
                </a:extLst>
              </a:tr>
              <a:tr h="94194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u="none" strike="noStrike" cap="none" normalizeH="0" baseline="0" noProof="0">
                          <a:ln>
                            <a:noFill/>
                          </a:ln>
                          <a:solidFill>
                            <a:srgbClr val="740000"/>
                          </a:solidFill>
                          <a:effectLst/>
                        </a:rPr>
                        <a:t>Eventi rari (Universo sotterraneo) </a:t>
                      </a:r>
                      <a:r>
                        <a:rPr kumimoji="0" lang="en-GB" sz="900" b="0" u="none" strike="noStrike" cap="none" normalizeH="0" baseline="0" noProof="0">
                          <a:ln>
                            <a:noFill/>
                          </a:ln>
                          <a:solidFill>
                            <a:srgbClr val="740000"/>
                          </a:solidFill>
                          <a:effectLst/>
                        </a:rPr>
                        <a:t>2020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u="none" strike="noStrike" cap="none" normalizeH="0" baseline="0" noProof="0">
                        <a:ln>
                          <a:noFill/>
                        </a:ln>
                        <a:solidFill>
                          <a:schemeClr val="tx1"/>
                        </a:solidFill>
                        <a:effectLst/>
                      </a:endParaRPr>
                    </a:p>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900" b="0" u="none" strike="noStrike" cap="none" normalizeH="0" baseline="0" noProof="0">
                          <a:ln>
                            <a:noFill/>
                          </a:ln>
                          <a:solidFill>
                            <a:schemeClr val="tx1"/>
                          </a:solidFill>
                          <a:effectLst/>
                        </a:rPr>
                        <a:t>Streaming da LNGS
1200 live streamers</a:t>
                      </a:r>
                    </a:p>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900" b="0" u="none" strike="noStrike" cap="none" normalizeH="0" baseline="0" noProof="0">
                          <a:ln>
                            <a:noFill/>
                          </a:ln>
                          <a:solidFill>
                            <a:schemeClr val="accent3"/>
                          </a:solidFill>
                          <a:effectLst/>
                        </a:rPr>
                        <a:t>Modulato sul contesto pandemico</a:t>
                      </a:r>
                    </a:p>
                  </a:txBody>
                  <a:tcPr marL="51029" marR="51029" marT="25516" marB="25516" horzOverflow="overflow">
                    <a:lnL w="3175" cap="flat" cmpd="sng" algn="ctr">
                      <a:solidFill>
                        <a:schemeClr val="accent3">
                          <a:lumMod val="50000"/>
                        </a:schemeClr>
                      </a:solidFill>
                      <a:prstDash val="sysDot"/>
                      <a:round/>
                      <a:headEnd type="none" w="med" len="med"/>
                      <a:tailEnd type="none" w="med" len="med"/>
                    </a:lnL>
                    <a:lnR w="3175" cap="flat" cmpd="sng" algn="ctr">
                      <a:solidFill>
                        <a:schemeClr val="accent3">
                          <a:lumMod val="50000"/>
                        </a:schemeClr>
                      </a:solid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rgbClr val="DECBCB">
                        <a:alpha val="25066"/>
                      </a:srgbClr>
                    </a:solidFill>
                  </a:tcPr>
                </a:tc>
                <a:extLst>
                  <a:ext uri="{0D108BD9-81ED-4DB2-BD59-A6C34878D82A}">
                    <a16:rowId xmlns:a16="http://schemas.microsoft.com/office/drawing/2014/main" val="448078830"/>
                  </a:ext>
                </a:extLst>
              </a:tr>
            </a:tbl>
          </a:graphicData>
        </a:graphic>
      </p:graphicFrame>
      <p:graphicFrame>
        <p:nvGraphicFramePr>
          <p:cNvPr id="56" name="Segnaposto contenuto 2">
            <a:extLst>
              <a:ext uri="{FF2B5EF4-FFF2-40B4-BE49-F238E27FC236}">
                <a16:creationId xmlns:a16="http://schemas.microsoft.com/office/drawing/2014/main" id="{D3BC0E0D-DFD9-4012-BB04-82A7B29E3679}"/>
              </a:ext>
            </a:extLst>
          </p:cNvPr>
          <p:cNvGraphicFramePr/>
          <p:nvPr/>
        </p:nvGraphicFramePr>
        <p:xfrm>
          <a:off x="215281" y="3257184"/>
          <a:ext cx="5716740" cy="348300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61" name="Gruppo 6">
            <a:extLst>
              <a:ext uri="{FF2B5EF4-FFF2-40B4-BE49-F238E27FC236}">
                <a16:creationId xmlns:a16="http://schemas.microsoft.com/office/drawing/2014/main" id="{56F01FF0-6410-804B-9C74-63451DDCD83B}"/>
              </a:ext>
            </a:extLst>
          </p:cNvPr>
          <p:cNvGrpSpPr/>
          <p:nvPr/>
        </p:nvGrpSpPr>
        <p:grpSpPr>
          <a:xfrm>
            <a:off x="6219179" y="594734"/>
            <a:ext cx="2897355" cy="4018930"/>
            <a:chOff x="6355618" y="612729"/>
            <a:chExt cx="5865648" cy="6245271"/>
          </a:xfrm>
        </p:grpSpPr>
        <p:grpSp>
          <p:nvGrpSpPr>
            <p:cNvPr id="62" name="Gruppo 4">
              <a:extLst>
                <a:ext uri="{FF2B5EF4-FFF2-40B4-BE49-F238E27FC236}">
                  <a16:creationId xmlns:a16="http://schemas.microsoft.com/office/drawing/2014/main" id="{470A6B25-B250-494A-B1DA-92E0060A79C8}"/>
                </a:ext>
              </a:extLst>
            </p:cNvPr>
            <p:cNvGrpSpPr/>
            <p:nvPr/>
          </p:nvGrpSpPr>
          <p:grpSpPr>
            <a:xfrm>
              <a:off x="6355618" y="612729"/>
              <a:ext cx="3215649" cy="3771155"/>
              <a:chOff x="6978484" y="1407690"/>
              <a:chExt cx="4403741" cy="5197238"/>
            </a:xfrm>
          </p:grpSpPr>
          <p:pic>
            <p:nvPicPr>
              <p:cNvPr id="67" name="Picture 12" descr="1.jpg">
                <a:extLst>
                  <a:ext uri="{FF2B5EF4-FFF2-40B4-BE49-F238E27FC236}">
                    <a16:creationId xmlns:a16="http://schemas.microsoft.com/office/drawing/2014/main" id="{10579247-F74C-5C4C-8230-26E554091AEC}"/>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978771" y="3646374"/>
                <a:ext cx="4403454" cy="29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4" descr="6.jpg">
                <a:extLst>
                  <a:ext uri="{FF2B5EF4-FFF2-40B4-BE49-F238E27FC236}">
                    <a16:creationId xmlns:a16="http://schemas.microsoft.com/office/drawing/2014/main" id="{9BC6D343-04F7-064B-AA2C-02F9C92FCB7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6978484" y="1407690"/>
                <a:ext cx="4403741" cy="262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 name="Immagine 3" descr="Immagine che contiene interni&#10;&#10;Descrizione generata automaticamente">
              <a:extLst>
                <a:ext uri="{FF2B5EF4-FFF2-40B4-BE49-F238E27FC236}">
                  <a16:creationId xmlns:a16="http://schemas.microsoft.com/office/drawing/2014/main" id="{61E277B6-017A-954A-A0E3-3DDD06426A2A}"/>
                </a:ext>
              </a:extLst>
            </p:cNvPr>
            <p:cNvPicPr>
              <a:picLocks noChangeAspect="1"/>
            </p:cNvPicPr>
            <p:nvPr/>
          </p:nvPicPr>
          <p:blipFill>
            <a:blip r:embed="rId18"/>
            <a:stretch>
              <a:fillRect/>
            </a:stretch>
          </p:blipFill>
          <p:spPr>
            <a:xfrm>
              <a:off x="9005826" y="612729"/>
              <a:ext cx="3215440" cy="2143627"/>
            </a:xfrm>
            <a:prstGeom prst="rect">
              <a:avLst/>
            </a:prstGeom>
          </p:spPr>
        </p:pic>
        <p:pic>
          <p:nvPicPr>
            <p:cNvPr id="64" name="Immagine 8" descr="oltre_1a.jpg">
              <a:extLst>
                <a:ext uri="{FF2B5EF4-FFF2-40B4-BE49-F238E27FC236}">
                  <a16:creationId xmlns:a16="http://schemas.microsoft.com/office/drawing/2014/main" id="{99B4934B-1628-D041-8DB2-FA47232F98B6}"/>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b="12256"/>
            <a:stretch/>
          </p:blipFill>
          <p:spPr>
            <a:xfrm>
              <a:off x="6355619" y="4383884"/>
              <a:ext cx="5836382" cy="2474116"/>
            </a:xfrm>
            <a:prstGeom prst="rect">
              <a:avLst/>
            </a:prstGeom>
          </p:spPr>
        </p:pic>
        <p:pic>
          <p:nvPicPr>
            <p:cNvPr id="65" name="Immagine 5">
              <a:extLst>
                <a:ext uri="{FF2B5EF4-FFF2-40B4-BE49-F238E27FC236}">
                  <a16:creationId xmlns:a16="http://schemas.microsoft.com/office/drawing/2014/main" id="{F60A1E08-B6CD-A54B-B569-2B11895E3910}"/>
                </a:ext>
              </a:extLst>
            </p:cNvPr>
            <p:cNvPicPr>
              <a:picLocks noChangeAspect="1"/>
            </p:cNvPicPr>
            <p:nvPr/>
          </p:nvPicPr>
          <p:blipFill>
            <a:blip r:embed="rId20"/>
            <a:stretch>
              <a:fillRect/>
            </a:stretch>
          </p:blipFill>
          <p:spPr>
            <a:xfrm>
              <a:off x="9062091" y="2282106"/>
              <a:ext cx="3159174" cy="2106116"/>
            </a:xfrm>
            <a:prstGeom prst="rect">
              <a:avLst/>
            </a:prstGeom>
          </p:spPr>
        </p:pic>
      </p:grpSp>
      <p:pic>
        <p:nvPicPr>
          <p:cNvPr id="69" name="Picture 6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
        <p:nvSpPr>
          <p:cNvPr id="2" name="TextBox 1"/>
          <p:cNvSpPr txBox="1"/>
          <p:nvPr/>
        </p:nvSpPr>
        <p:spPr>
          <a:xfrm>
            <a:off x="6422385" y="548714"/>
            <a:ext cx="2669158" cy="1200329"/>
          </a:xfrm>
          <a:prstGeom prst="rect">
            <a:avLst/>
          </a:prstGeom>
          <a:noFill/>
        </p:spPr>
        <p:txBody>
          <a:bodyPr wrap="square" rtlCol="0">
            <a:spAutoFit/>
          </a:bodyPr>
          <a:lstStyle/>
          <a:p>
            <a:r>
              <a:rPr lang="en-US" dirty="0" err="1">
                <a:solidFill>
                  <a:schemeClr val="bg2"/>
                </a:solidFill>
              </a:rPr>
              <a:t>Exhbit</a:t>
            </a:r>
            <a:r>
              <a:rPr lang="en-US" dirty="0">
                <a:solidFill>
                  <a:schemeClr val="bg2"/>
                </a:solidFill>
              </a:rPr>
              <a:t> </a:t>
            </a:r>
            <a:r>
              <a:rPr lang="en-US" dirty="0" err="1">
                <a:solidFill>
                  <a:schemeClr val="bg2"/>
                </a:solidFill>
              </a:rPr>
              <a:t>immersivi</a:t>
            </a:r>
            <a:r>
              <a:rPr lang="en-US" dirty="0">
                <a:solidFill>
                  <a:schemeClr val="bg2"/>
                </a:solidFill>
              </a:rPr>
              <a:t> e </a:t>
            </a:r>
            <a:r>
              <a:rPr lang="en-US" dirty="0" err="1">
                <a:solidFill>
                  <a:schemeClr val="bg2"/>
                </a:solidFill>
              </a:rPr>
              <a:t>coinvolgenti</a:t>
            </a:r>
            <a:r>
              <a:rPr lang="en-US" dirty="0">
                <a:solidFill>
                  <a:schemeClr val="bg2"/>
                </a:solidFill>
              </a:rPr>
              <a:t>, </a:t>
            </a:r>
            <a:r>
              <a:rPr lang="en-US" dirty="0" err="1">
                <a:solidFill>
                  <a:schemeClr val="bg2"/>
                </a:solidFill>
              </a:rPr>
              <a:t>dialogo</a:t>
            </a:r>
            <a:r>
              <a:rPr lang="en-US" dirty="0">
                <a:solidFill>
                  <a:schemeClr val="bg2"/>
                </a:solidFill>
              </a:rPr>
              <a:t> con </a:t>
            </a:r>
            <a:r>
              <a:rPr lang="en-US" dirty="0" err="1">
                <a:solidFill>
                  <a:schemeClr val="bg2"/>
                </a:solidFill>
              </a:rPr>
              <a:t>altre</a:t>
            </a:r>
            <a:r>
              <a:rPr lang="en-US" dirty="0">
                <a:solidFill>
                  <a:schemeClr val="bg2"/>
                </a:solidFill>
              </a:rPr>
              <a:t> culture, senza </a:t>
            </a:r>
            <a:r>
              <a:rPr lang="en-US" dirty="0" err="1">
                <a:solidFill>
                  <a:schemeClr val="bg2"/>
                </a:solidFill>
              </a:rPr>
              <a:t>rinunciare</a:t>
            </a:r>
            <a:r>
              <a:rPr lang="en-US" dirty="0">
                <a:solidFill>
                  <a:schemeClr val="bg2"/>
                </a:solidFill>
              </a:rPr>
              <a:t> </a:t>
            </a:r>
            <a:r>
              <a:rPr lang="en-US" dirty="0" err="1">
                <a:solidFill>
                  <a:schemeClr val="bg2"/>
                </a:solidFill>
              </a:rPr>
              <a:t>all'accuratezza</a:t>
            </a:r>
            <a:endParaRPr lang="en-US" dirty="0">
              <a:solidFill>
                <a:schemeClr val="bg2"/>
              </a:solidFill>
            </a:endParaRPr>
          </a:p>
        </p:txBody>
      </p:sp>
      <p:pic>
        <p:nvPicPr>
          <p:cNvPr id="8" name="Immagine 7">
            <a:extLst>
              <a:ext uri="{FF2B5EF4-FFF2-40B4-BE49-F238E27FC236}">
                <a16:creationId xmlns:a16="http://schemas.microsoft.com/office/drawing/2014/main" id="{9A1AE3D6-B425-948C-B523-043B95C72864}"/>
              </a:ext>
            </a:extLst>
          </p:cNvPr>
          <p:cNvPicPr>
            <a:picLocks noChangeAspect="1"/>
          </p:cNvPicPr>
          <p:nvPr/>
        </p:nvPicPr>
        <p:blipFill>
          <a:blip r:embed="rId22"/>
          <a:stretch>
            <a:fillRect/>
          </a:stretch>
        </p:blipFill>
        <p:spPr>
          <a:xfrm>
            <a:off x="7445298" y="4550376"/>
            <a:ext cx="1635591" cy="2307623"/>
          </a:xfrm>
          <a:prstGeom prst="rect">
            <a:avLst/>
          </a:prstGeom>
        </p:spPr>
      </p:pic>
      <p:sp>
        <p:nvSpPr>
          <p:cNvPr id="13" name="CasellaDiTesto 12">
            <a:extLst>
              <a:ext uri="{FF2B5EF4-FFF2-40B4-BE49-F238E27FC236}">
                <a16:creationId xmlns:a16="http://schemas.microsoft.com/office/drawing/2014/main" id="{E7414CD4-F6AB-D305-AD78-D5C234EC99E4}"/>
              </a:ext>
            </a:extLst>
          </p:cNvPr>
          <p:cNvSpPr txBox="1"/>
          <p:nvPr/>
        </p:nvSpPr>
        <p:spPr>
          <a:xfrm>
            <a:off x="5526394" y="5425358"/>
            <a:ext cx="1874920" cy="1107996"/>
          </a:xfrm>
          <a:prstGeom prst="rect">
            <a:avLst/>
          </a:prstGeom>
          <a:noFill/>
        </p:spPr>
        <p:txBody>
          <a:bodyPr wrap="square" rtlCol="0">
            <a:spAutoFit/>
          </a:bodyPr>
          <a:lstStyle/>
          <a:p>
            <a:r>
              <a:rPr lang="it-IT" b="1" i="1" dirty="0"/>
              <a:t>Quanto</a:t>
            </a:r>
          </a:p>
          <a:p>
            <a:r>
              <a:rPr lang="it-IT" sz="1600" dirty="0"/>
              <a:t>(MUSE, Trento )</a:t>
            </a:r>
            <a:br>
              <a:rPr lang="it-IT" sz="1600" dirty="0"/>
            </a:br>
            <a:r>
              <a:rPr lang="it-IT" sz="1600" dirty="0"/>
              <a:t>7 dicembre 2023, 15 giugno 2024</a:t>
            </a:r>
          </a:p>
        </p:txBody>
      </p:sp>
    </p:spTree>
    <p:extLst>
      <p:ext uri="{BB962C8B-B14F-4D97-AF65-F5344CB8AC3E}">
        <p14:creationId xmlns:p14="http://schemas.microsoft.com/office/powerpoint/2010/main" val="153417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B8B34-4DA5-A8C0-963D-8769C0F38C88}"/>
            </a:ext>
          </a:extLst>
        </p:cNvPr>
        <p:cNvGrpSpPr/>
        <p:nvPr/>
      </p:nvGrpSpPr>
      <p:grpSpPr>
        <a:xfrm>
          <a:off x="0" y="0"/>
          <a:ext cx="0" cy="0"/>
          <a:chOff x="0" y="0"/>
          <a:chExt cx="0" cy="0"/>
        </a:xfrm>
      </p:grpSpPr>
      <p:pic>
        <p:nvPicPr>
          <p:cNvPr id="16" name="Immagine 15" descr="Immagine che contiene Elementi grafici, Carattere, grafica, logo&#10;&#10;Descrizione generata automaticamente">
            <a:extLst>
              <a:ext uri="{FF2B5EF4-FFF2-40B4-BE49-F238E27FC236}">
                <a16:creationId xmlns:a16="http://schemas.microsoft.com/office/drawing/2014/main" id="{4FBCCCA7-2876-534E-2755-82B8563C8D29}"/>
              </a:ext>
            </a:extLst>
          </p:cNvPr>
          <p:cNvPicPr>
            <a:picLocks noChangeAspect="1"/>
          </p:cNvPicPr>
          <p:nvPr/>
        </p:nvPicPr>
        <p:blipFill>
          <a:blip r:embed="rId3"/>
          <a:stretch>
            <a:fillRect/>
          </a:stretch>
        </p:blipFill>
        <p:spPr>
          <a:xfrm>
            <a:off x="153078" y="5520372"/>
            <a:ext cx="761497" cy="405000"/>
          </a:xfrm>
          <a:prstGeom prst="rect">
            <a:avLst/>
          </a:prstGeom>
        </p:spPr>
      </p:pic>
      <p:sp>
        <p:nvSpPr>
          <p:cNvPr id="2" name="Titolo 1">
            <a:extLst>
              <a:ext uri="{FF2B5EF4-FFF2-40B4-BE49-F238E27FC236}">
                <a16:creationId xmlns:a16="http://schemas.microsoft.com/office/drawing/2014/main" id="{FEC55B1D-6ACA-B6F9-864D-A0FD019C0A3F}"/>
              </a:ext>
            </a:extLst>
          </p:cNvPr>
          <p:cNvSpPr txBox="1">
            <a:spLocks/>
          </p:cNvSpPr>
          <p:nvPr/>
        </p:nvSpPr>
        <p:spPr>
          <a:xfrm>
            <a:off x="358496" y="1113146"/>
            <a:ext cx="2439511" cy="537127"/>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000">
                <a:solidFill>
                  <a:srgbClr val="132A47"/>
                </a:solidFill>
                <a:latin typeface="Book Antiqua" panose="02040602050305030304" pitchFamily="18" charset="0"/>
                <a:ea typeface="Roboto" panose="02000000000000000000" pitchFamily="2" charset="0"/>
                <a:cs typeface="Roboto" panose="02000000000000000000" pitchFamily="2" charset="0"/>
              </a:rPr>
              <a:t>Festival</a:t>
            </a:r>
            <a:endParaRPr lang="it-IT" sz="3000">
              <a:solidFill>
                <a:srgbClr val="142A47"/>
              </a:solidFill>
              <a:latin typeface="Book Antiqua" panose="02040602050305030304" pitchFamily="18" charset="0"/>
              <a:ea typeface="Roboto" panose="02000000000000000000" pitchFamily="2" charset="0"/>
              <a:cs typeface="Roboto" panose="02000000000000000000" pitchFamily="2" charset="0"/>
            </a:endParaRPr>
          </a:p>
        </p:txBody>
      </p:sp>
      <p:sp>
        <p:nvSpPr>
          <p:cNvPr id="12" name="Titolo 1">
            <a:extLst>
              <a:ext uri="{FF2B5EF4-FFF2-40B4-BE49-F238E27FC236}">
                <a16:creationId xmlns:a16="http://schemas.microsoft.com/office/drawing/2014/main" id="{626243A1-03B9-F4AF-1B1E-4A094C11C6E2}"/>
              </a:ext>
            </a:extLst>
          </p:cNvPr>
          <p:cNvSpPr txBox="1">
            <a:spLocks/>
          </p:cNvSpPr>
          <p:nvPr/>
        </p:nvSpPr>
        <p:spPr>
          <a:xfrm>
            <a:off x="615397" y="1916179"/>
            <a:ext cx="2439511" cy="47382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050">
                <a:solidFill>
                  <a:srgbClr val="132A47"/>
                </a:solidFill>
                <a:latin typeface="Roboto" panose="02000000000000000000" pitchFamily="2" charset="0"/>
                <a:ea typeface="Roboto" panose="02000000000000000000" pitchFamily="2" charset="0"/>
                <a:cs typeface="Roboto" panose="02000000000000000000" pitchFamily="2" charset="0"/>
              </a:rPr>
              <a:t>Festival coordinati localmente dalle Sezioni</a:t>
            </a:r>
            <a:endParaRPr lang="it-IT" sz="1050" u="sng">
              <a:solidFill>
                <a:srgbClr val="132A47"/>
              </a:solidFill>
              <a:latin typeface="Roboto" panose="02000000000000000000" pitchFamily="2" charset="0"/>
              <a:ea typeface="Roboto" panose="02000000000000000000" pitchFamily="2" charset="0"/>
              <a:cs typeface="Roboto" panose="02000000000000000000" pitchFamily="2" charset="0"/>
            </a:endParaRPr>
          </a:p>
        </p:txBody>
      </p:sp>
      <p:sp>
        <p:nvSpPr>
          <p:cNvPr id="14" name="Titolo 1">
            <a:extLst>
              <a:ext uri="{FF2B5EF4-FFF2-40B4-BE49-F238E27FC236}">
                <a16:creationId xmlns:a16="http://schemas.microsoft.com/office/drawing/2014/main" id="{32AE88CC-A808-5995-20E4-5BB7080D98A3}"/>
              </a:ext>
            </a:extLst>
          </p:cNvPr>
          <p:cNvSpPr txBox="1">
            <a:spLocks/>
          </p:cNvSpPr>
          <p:nvPr/>
        </p:nvSpPr>
        <p:spPr>
          <a:xfrm>
            <a:off x="615396" y="2401403"/>
            <a:ext cx="2439511" cy="47382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050">
                <a:solidFill>
                  <a:srgbClr val="132A47"/>
                </a:solidFill>
                <a:latin typeface="Roboto" panose="02000000000000000000" pitchFamily="2" charset="0"/>
                <a:ea typeface="Roboto" panose="02000000000000000000" pitchFamily="2" charset="0"/>
                <a:cs typeface="Roboto" panose="02000000000000000000" pitchFamily="2" charset="0"/>
              </a:rPr>
              <a:t>Festival coordinati centralmente a cui partecipiamo o abbiamo partecipato</a:t>
            </a:r>
            <a:endParaRPr lang="it-IT" sz="1050" u="sng">
              <a:solidFill>
                <a:srgbClr val="132A47"/>
              </a:solidFill>
              <a:latin typeface="Roboto" panose="02000000000000000000" pitchFamily="2" charset="0"/>
              <a:ea typeface="Roboto" panose="02000000000000000000" pitchFamily="2" charset="0"/>
              <a:cs typeface="Roboto" panose="02000000000000000000" pitchFamily="2" charset="0"/>
            </a:endParaRPr>
          </a:p>
        </p:txBody>
      </p:sp>
      <p:sp>
        <p:nvSpPr>
          <p:cNvPr id="17" name="Rettangolo 16">
            <a:extLst>
              <a:ext uri="{FF2B5EF4-FFF2-40B4-BE49-F238E27FC236}">
                <a16:creationId xmlns:a16="http://schemas.microsoft.com/office/drawing/2014/main" id="{C0ACD9DD-6C25-2020-2B15-58D18E61A9DC}"/>
              </a:ext>
            </a:extLst>
          </p:cNvPr>
          <p:cNvSpPr/>
          <p:nvPr/>
        </p:nvSpPr>
        <p:spPr>
          <a:xfrm>
            <a:off x="400856" y="1976539"/>
            <a:ext cx="163443" cy="15208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Rettangolo 17">
            <a:extLst>
              <a:ext uri="{FF2B5EF4-FFF2-40B4-BE49-F238E27FC236}">
                <a16:creationId xmlns:a16="http://schemas.microsoft.com/office/drawing/2014/main" id="{A3B77067-7BF3-A877-D270-A0A02E886ADD}"/>
              </a:ext>
            </a:extLst>
          </p:cNvPr>
          <p:cNvSpPr/>
          <p:nvPr/>
        </p:nvSpPr>
        <p:spPr>
          <a:xfrm>
            <a:off x="398425" y="2459047"/>
            <a:ext cx="163443" cy="1520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4" name="CasellaDiTesto 3">
            <a:extLst>
              <a:ext uri="{FF2B5EF4-FFF2-40B4-BE49-F238E27FC236}">
                <a16:creationId xmlns:a16="http://schemas.microsoft.com/office/drawing/2014/main" id="{4D0B2C25-F30F-E8D8-7C2C-88DAF736EC95}"/>
              </a:ext>
            </a:extLst>
          </p:cNvPr>
          <p:cNvSpPr txBox="1"/>
          <p:nvPr/>
        </p:nvSpPr>
        <p:spPr>
          <a:xfrm>
            <a:off x="339915" y="3185348"/>
            <a:ext cx="2439511" cy="1200329"/>
          </a:xfrm>
          <a:prstGeom prst="rect">
            <a:avLst/>
          </a:prstGeom>
          <a:noFill/>
          <a:ln w="19050">
            <a:solidFill>
              <a:srgbClr val="A1F200"/>
            </a:solidFill>
          </a:ln>
        </p:spPr>
        <p:txBody>
          <a:bodyPr wrap="square">
            <a:spAutoFit/>
          </a:bodyPr>
          <a:lstStyle/>
          <a:p>
            <a:r>
              <a:rPr lang="it-IT" sz="1200">
                <a:latin typeface="Roboto Light" panose="02000000000000000000" pitchFamily="2" charset="0"/>
                <a:ea typeface="Roboto Light" panose="02000000000000000000" pitchFamily="2" charset="0"/>
                <a:cs typeface="Roboto Light" panose="02000000000000000000" pitchFamily="2" charset="0"/>
              </a:rPr>
              <a:t>L’ufficio Comunicazione partecipa a comitati editoriali dei principali Festival, propone attività istituzionali e pianifica con la CC3M le attività proposte dalla comunità.</a:t>
            </a:r>
            <a:endParaRPr lang="it-IT" sz="1350">
              <a:latin typeface="Roboto Light" panose="02000000000000000000" pitchFamily="2" charset="0"/>
              <a:ea typeface="Roboto Light" panose="02000000000000000000" pitchFamily="2" charset="0"/>
              <a:cs typeface="Roboto Light" panose="02000000000000000000" pitchFamily="2" charset="0"/>
            </a:endParaRPr>
          </a:p>
        </p:txBody>
      </p:sp>
      <p:pic>
        <p:nvPicPr>
          <p:cNvPr id="7" name="Immagine 6" descr="Immagine che contiene testo, mappa, schermata, atlante&#10;&#10;Il contenuto generato dall'IA potrebbe non essere corretto.">
            <a:extLst>
              <a:ext uri="{FF2B5EF4-FFF2-40B4-BE49-F238E27FC236}">
                <a16:creationId xmlns:a16="http://schemas.microsoft.com/office/drawing/2014/main" id="{D4833707-1FEC-9F7D-C114-322B5D5CD819}"/>
              </a:ext>
            </a:extLst>
          </p:cNvPr>
          <p:cNvPicPr>
            <a:picLocks noChangeAspect="1"/>
          </p:cNvPicPr>
          <p:nvPr/>
        </p:nvPicPr>
        <p:blipFill>
          <a:blip r:embed="rId4"/>
          <a:stretch>
            <a:fillRect/>
          </a:stretch>
        </p:blipFill>
        <p:spPr>
          <a:xfrm>
            <a:off x="3539413" y="857250"/>
            <a:ext cx="5604587" cy="5143500"/>
          </a:xfrm>
          <a:prstGeom prst="rect">
            <a:avLst/>
          </a:prstGeom>
        </p:spPr>
      </p:pic>
      <p:sp>
        <p:nvSpPr>
          <p:cNvPr id="5" name="CasellaDiTesto 4">
            <a:extLst>
              <a:ext uri="{FF2B5EF4-FFF2-40B4-BE49-F238E27FC236}">
                <a16:creationId xmlns:a16="http://schemas.microsoft.com/office/drawing/2014/main" id="{890B67E8-DFA8-767E-F49C-253E40A37CBE}"/>
              </a:ext>
            </a:extLst>
          </p:cNvPr>
          <p:cNvSpPr txBox="1"/>
          <p:nvPr/>
        </p:nvSpPr>
        <p:spPr>
          <a:xfrm>
            <a:off x="2961654" y="3323847"/>
            <a:ext cx="1532375" cy="1061829"/>
          </a:xfrm>
          <a:prstGeom prst="rect">
            <a:avLst/>
          </a:prstGeom>
          <a:solidFill>
            <a:schemeClr val="bg1">
              <a:lumMod val="75000"/>
            </a:schemeClr>
          </a:solidFill>
        </p:spPr>
        <p:txBody>
          <a:bodyPr wrap="square">
            <a:spAutoFit/>
          </a:bodyPr>
          <a:lstStyle/>
          <a:p>
            <a:r>
              <a:rPr lang="it-IT" sz="900" dirty="0">
                <a:latin typeface="Roboto Light" panose="02000000000000000000" pitchFamily="2" charset="0"/>
                <a:ea typeface="Roboto Light" panose="02000000000000000000" pitchFamily="2" charset="0"/>
                <a:cs typeface="Roboto Light" panose="02000000000000000000" pitchFamily="2" charset="0"/>
              </a:rPr>
              <a:t>Oltre alle conferenze spettacolo:</a:t>
            </a:r>
          </a:p>
          <a:p>
            <a:pPr marL="214313" indent="-214313">
              <a:buFont typeface="Arial" panose="020B0604020202020204" pitchFamily="34" charset="0"/>
              <a:buChar char="•"/>
            </a:pPr>
            <a:r>
              <a:rPr lang="it-IT" sz="900" dirty="0">
                <a:latin typeface="Roboto Light" panose="02000000000000000000" pitchFamily="2" charset="0"/>
                <a:ea typeface="Roboto Light" panose="02000000000000000000" pitchFamily="2" charset="0"/>
                <a:cs typeface="Roboto Light" panose="02000000000000000000" pitchFamily="2" charset="0"/>
              </a:rPr>
              <a:t>Tavole rotonde interdisciplinari</a:t>
            </a:r>
          </a:p>
          <a:p>
            <a:pPr marL="214313" indent="-214313">
              <a:buFont typeface="Arial" panose="020B0604020202020204" pitchFamily="34" charset="0"/>
              <a:buChar char="•"/>
            </a:pPr>
            <a:r>
              <a:rPr lang="it-IT" sz="900" dirty="0">
                <a:latin typeface="Roboto Light" panose="02000000000000000000" pitchFamily="2" charset="0"/>
                <a:ea typeface="Roboto Light" panose="02000000000000000000" pitchFamily="2" charset="0"/>
                <a:cs typeface="Roboto Light" panose="02000000000000000000" pitchFamily="2" charset="0"/>
              </a:rPr>
              <a:t>Laboratori per le scuole</a:t>
            </a:r>
          </a:p>
          <a:p>
            <a:pPr marL="214313" indent="-214313">
              <a:buFont typeface="Arial" panose="020B0604020202020204" pitchFamily="34" charset="0"/>
              <a:buChar char="•"/>
            </a:pPr>
            <a:r>
              <a:rPr lang="it-IT" sz="900" dirty="0">
                <a:latin typeface="Roboto Light" panose="02000000000000000000" pitchFamily="2" charset="0"/>
                <a:ea typeface="Roboto Light" panose="02000000000000000000" pitchFamily="2" charset="0"/>
                <a:cs typeface="Roboto Light" panose="02000000000000000000" pitchFamily="2" charset="0"/>
              </a:rPr>
              <a:t>Piccole esposizioni</a:t>
            </a:r>
          </a:p>
        </p:txBody>
      </p:sp>
      <p:sp>
        <p:nvSpPr>
          <p:cNvPr id="37" name="CasellaDiTesto 36">
            <a:extLst>
              <a:ext uri="{FF2B5EF4-FFF2-40B4-BE49-F238E27FC236}">
                <a16:creationId xmlns:a16="http://schemas.microsoft.com/office/drawing/2014/main" id="{54432CD4-F93A-E68E-7F81-B7F4B53728D4}"/>
              </a:ext>
            </a:extLst>
          </p:cNvPr>
          <p:cNvSpPr txBox="1"/>
          <p:nvPr/>
        </p:nvSpPr>
        <p:spPr>
          <a:xfrm>
            <a:off x="1824811" y="4538380"/>
            <a:ext cx="2714993" cy="646331"/>
          </a:xfrm>
          <a:prstGeom prst="rect">
            <a:avLst/>
          </a:prstGeom>
          <a:solidFill>
            <a:srgbClr val="A1F200"/>
          </a:solidFill>
        </p:spPr>
        <p:txBody>
          <a:bodyPr wrap="square" rtlCol="0">
            <a:spAutoFit/>
          </a:bodyPr>
          <a:lstStyle/>
          <a:p>
            <a:pPr algn="r"/>
            <a:r>
              <a:rPr lang="it-IT" sz="1200" dirty="0">
                <a:latin typeface="Roboto" panose="02000000000000000000" pitchFamily="2" charset="0"/>
                <a:ea typeface="Roboto" panose="02000000000000000000" pitchFamily="2" charset="0"/>
                <a:cs typeface="Roboto" panose="02000000000000000000" pitchFamily="2" charset="0"/>
              </a:rPr>
              <a:t>41.500 persone hanno partecipato ad attività INFN nel 2024 </a:t>
            </a:r>
          </a:p>
          <a:p>
            <a:pPr algn="r"/>
            <a:r>
              <a:rPr lang="it-IT" sz="1200" dirty="0">
                <a:latin typeface="Roboto" panose="02000000000000000000" pitchFamily="2" charset="0"/>
                <a:ea typeface="Roboto" panose="02000000000000000000" pitchFamily="2" charset="0"/>
                <a:cs typeface="Roboto" panose="02000000000000000000" pitchFamily="2" charset="0"/>
              </a:rPr>
              <a:t>(escluse conferenze-spettacolo)</a:t>
            </a:r>
          </a:p>
        </p:txBody>
      </p:sp>
    </p:spTree>
    <p:extLst>
      <p:ext uri="{BB962C8B-B14F-4D97-AF65-F5344CB8AC3E}">
        <p14:creationId xmlns:p14="http://schemas.microsoft.com/office/powerpoint/2010/main" val="2243831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804" y="148010"/>
            <a:ext cx="7886700" cy="688702"/>
          </a:xfrm>
        </p:spPr>
        <p:txBody>
          <a:bodyPr>
            <a:normAutofit fontScale="90000"/>
          </a:bodyPr>
          <a:lstStyle/>
          <a:p>
            <a:r>
              <a:rPr lang="en-US"/>
              <a:t>La produzione editoriale: Asimmetrie</a:t>
            </a:r>
          </a:p>
        </p:txBody>
      </p:sp>
      <p:sp>
        <p:nvSpPr>
          <p:cNvPr id="10" name="Segnaposto numero diapositiva 4">
            <a:extLst>
              <a:ext uri="{FF2B5EF4-FFF2-40B4-BE49-F238E27FC236}">
                <a16:creationId xmlns:a16="http://schemas.microsoft.com/office/drawing/2014/main" id="{258D3CD1-1E5C-1E40-B5FF-D4676DA32012}"/>
              </a:ext>
            </a:extLst>
          </p:cNvPr>
          <p:cNvSpPr>
            <a:spLocks noGrp="1"/>
          </p:cNvSpPr>
          <p:nvPr>
            <p:ph type="sldNum" sz="quarter" idx="12"/>
          </p:nvPr>
        </p:nvSpPr>
        <p:spPr/>
        <p:txBody>
          <a:bodyPr vert="horz" lIns="68580" tIns="34290" rIns="68580" bIns="34290" rtlCol="0" anchor="ctr">
            <a:normAutofit/>
          </a:bodyPr>
          <a:lstStyle/>
          <a:p>
            <a:pPr defTabSz="685800">
              <a:lnSpc>
                <a:spcPct val="90000"/>
              </a:lnSpc>
              <a:spcAft>
                <a:spcPts val="450"/>
              </a:spcAft>
            </a:pPr>
            <a:fld id="{4FAB73BC-B049-4115-A692-8D63A059BFB8}" type="slidenum">
              <a:rPr lang="en-US" sz="1425"/>
              <a:pPr defTabSz="685800">
                <a:lnSpc>
                  <a:spcPct val="90000"/>
                </a:lnSpc>
                <a:spcAft>
                  <a:spcPts val="450"/>
                </a:spcAft>
              </a:pPr>
              <a:t>14</a:t>
            </a:fld>
            <a:endParaRPr lang="en-US" sz="1425"/>
          </a:p>
        </p:txBody>
      </p:sp>
      <p:sp>
        <p:nvSpPr>
          <p:cNvPr id="3" name="Segnaposto contenuto 2"/>
          <p:cNvSpPr>
            <a:spLocks noGrp="1"/>
          </p:cNvSpPr>
          <p:nvPr>
            <p:ph idx="4294967295"/>
          </p:nvPr>
        </p:nvSpPr>
        <p:spPr>
          <a:xfrm>
            <a:off x="22312" y="1052736"/>
            <a:ext cx="4837719" cy="4744295"/>
          </a:xfrm>
        </p:spPr>
        <p:txBody>
          <a:bodyPr vert="horz" lIns="68580" tIns="34290" rIns="68580" bIns="34290" rtlCol="0">
            <a:noAutofit/>
          </a:bodyPr>
          <a:lstStyle/>
          <a:p>
            <a:pPr>
              <a:lnSpc>
                <a:spcPct val="90000"/>
              </a:lnSpc>
            </a:pPr>
            <a:r>
              <a:rPr lang="en-US" sz="2400" dirty="0">
                <a:solidFill>
                  <a:srgbClr val="740000"/>
                </a:solidFill>
              </a:rPr>
              <a:t>Rivista </a:t>
            </a:r>
            <a:r>
              <a:rPr lang="en-US" sz="2400" dirty="0"/>
              <a:t>(dal 2005)+</a:t>
            </a:r>
            <a:r>
              <a:rPr lang="en-US" sz="2400" dirty="0">
                <a:solidFill>
                  <a:srgbClr val="740000"/>
                </a:solidFill>
              </a:rPr>
              <a:t>Web</a:t>
            </a:r>
            <a:r>
              <a:rPr lang="en-US" sz="2400" dirty="0"/>
              <a:t> (dal 2011) + </a:t>
            </a:r>
            <a:r>
              <a:rPr lang="en-US" sz="2400" dirty="0">
                <a:solidFill>
                  <a:srgbClr val="740000"/>
                </a:solidFill>
              </a:rPr>
              <a:t>App</a:t>
            </a:r>
            <a:r>
              <a:rPr lang="en-US" sz="2400" dirty="0"/>
              <a:t> (dal 2014)</a:t>
            </a:r>
          </a:p>
          <a:p>
            <a:pPr lvl="1"/>
            <a:r>
              <a:rPr lang="en-US" sz="2000" dirty="0"/>
              <a:t>Numeri </a:t>
            </a:r>
            <a:r>
              <a:rPr lang="en-US" sz="2000" dirty="0" err="1"/>
              <a:t>monotematici</a:t>
            </a:r>
            <a:r>
              <a:rPr lang="en-US" sz="2000" dirty="0"/>
              <a:t>, con </a:t>
            </a:r>
            <a:r>
              <a:rPr lang="en-US" sz="2000" dirty="0" err="1"/>
              <a:t>articoli</a:t>
            </a:r>
            <a:r>
              <a:rPr lang="en-US" sz="2000" dirty="0"/>
              <a:t> e </a:t>
            </a:r>
            <a:r>
              <a:rPr lang="en-US" sz="2000" dirty="0" err="1"/>
              <a:t>rubriche</a:t>
            </a:r>
            <a:endParaRPr lang="en-US" sz="2000" dirty="0"/>
          </a:p>
          <a:p>
            <a:r>
              <a:rPr lang="en-US" sz="2400" dirty="0"/>
              <a:t>Target: </a:t>
            </a:r>
            <a:r>
              <a:rPr lang="en-US" sz="2400" dirty="0" err="1"/>
              <a:t>Docenti+studenti</a:t>
            </a:r>
            <a:endParaRPr lang="en-US" sz="2400" dirty="0"/>
          </a:p>
          <a:p>
            <a:r>
              <a:rPr lang="en-US" sz="2400" b="1" dirty="0"/>
              <a:t>16.000 </a:t>
            </a:r>
            <a:r>
              <a:rPr lang="en-US" sz="2400" dirty="0" err="1"/>
              <a:t>abbonati</a:t>
            </a:r>
            <a:r>
              <a:rPr lang="en-US" sz="2400" dirty="0"/>
              <a:t> (</a:t>
            </a:r>
            <a:r>
              <a:rPr lang="en-US" sz="2400" dirty="0" err="1"/>
              <a:t>versione</a:t>
            </a:r>
            <a:r>
              <a:rPr lang="en-US" sz="2400" dirty="0"/>
              <a:t> </a:t>
            </a:r>
            <a:r>
              <a:rPr lang="en-US" sz="2400" dirty="0" err="1"/>
              <a:t>cartacea</a:t>
            </a:r>
            <a:r>
              <a:rPr lang="en-US" sz="2400" dirty="0"/>
              <a:t>)</a:t>
            </a:r>
          </a:p>
          <a:p>
            <a:pPr lvl="1"/>
            <a:r>
              <a:rPr lang="en-US" sz="2000" b="1" dirty="0"/>
              <a:t>3.000</a:t>
            </a:r>
            <a:r>
              <a:rPr lang="en-US" sz="2000" dirty="0"/>
              <a:t> da area INFN</a:t>
            </a:r>
          </a:p>
          <a:p>
            <a:pPr>
              <a:lnSpc>
                <a:spcPct val="90000"/>
              </a:lnSpc>
            </a:pPr>
            <a:r>
              <a:rPr lang="it-IT" altLang="it-IT" sz="2400" dirty="0"/>
              <a:t>Website </a:t>
            </a:r>
            <a:r>
              <a:rPr lang="it-IT" altLang="it-IT" sz="2400" dirty="0" err="1">
                <a:solidFill>
                  <a:srgbClr val="740000"/>
                </a:solidFill>
              </a:rPr>
              <a:t>asimmetrie.it</a:t>
            </a:r>
            <a:r>
              <a:rPr lang="en-US" altLang="it-IT" sz="2400" dirty="0"/>
              <a:t>: </a:t>
            </a:r>
            <a:r>
              <a:rPr lang="en-US" altLang="it-IT" sz="2400" b="1" dirty="0"/>
              <a:t>200 </a:t>
            </a:r>
            <a:r>
              <a:rPr lang="en-US" altLang="it-IT" sz="2400" dirty="0" err="1"/>
              <a:t>visitatori</a:t>
            </a:r>
            <a:r>
              <a:rPr lang="en-US" altLang="it-IT" sz="2400" dirty="0"/>
              <a:t> al </a:t>
            </a:r>
            <a:r>
              <a:rPr lang="en-US" altLang="it-IT" sz="2400" dirty="0" err="1"/>
              <a:t>giorno</a:t>
            </a:r>
            <a:endParaRPr lang="en-US" altLang="it-IT" sz="2400" dirty="0"/>
          </a:p>
          <a:p>
            <a:pPr>
              <a:lnSpc>
                <a:spcPct val="90000"/>
              </a:lnSpc>
            </a:pPr>
            <a:r>
              <a:rPr lang="en-US" altLang="it-IT" sz="2400" dirty="0"/>
              <a:t>F</a:t>
            </a:r>
            <a:r>
              <a:rPr lang="en-US" altLang="it-IT" sz="2400" dirty="0">
                <a:solidFill>
                  <a:srgbClr val="740000"/>
                </a:solidFill>
              </a:rPr>
              <a:t>acebook</a:t>
            </a:r>
            <a:r>
              <a:rPr lang="en-US" altLang="it-IT" sz="2400" dirty="0"/>
              <a:t> (da </a:t>
            </a:r>
            <a:r>
              <a:rPr lang="en-US" altLang="it-IT" sz="2400" dirty="0" err="1"/>
              <a:t>ottobre</a:t>
            </a:r>
            <a:r>
              <a:rPr lang="en-US" altLang="it-IT" sz="2400" dirty="0"/>
              <a:t> 2015): </a:t>
            </a:r>
            <a:r>
              <a:rPr lang="en-US" altLang="it-IT" sz="2400" b="1" dirty="0"/>
              <a:t>2595</a:t>
            </a:r>
            <a:endParaRPr lang="en-US" altLang="it-IT" sz="2400" dirty="0"/>
          </a:p>
        </p:txBody>
      </p:sp>
      <p:grpSp>
        <p:nvGrpSpPr>
          <p:cNvPr id="7" name="Group 6"/>
          <p:cNvGrpSpPr/>
          <p:nvPr/>
        </p:nvGrpSpPr>
        <p:grpSpPr>
          <a:xfrm>
            <a:off x="3849897" y="3251894"/>
            <a:ext cx="5216106" cy="3595902"/>
            <a:chOff x="3923928" y="3291471"/>
            <a:chExt cx="5216106" cy="3595902"/>
          </a:xfrm>
        </p:grpSpPr>
        <p:pic>
          <p:nvPicPr>
            <p:cNvPr id="12" name="Immagine 11">
              <a:extLst>
                <a:ext uri="{FF2B5EF4-FFF2-40B4-BE49-F238E27FC236}">
                  <a16:creationId xmlns:a16="http://schemas.microsoft.com/office/drawing/2014/main" id="{F85FE136-4902-004A-93E4-3A1DA6FBCEBD}"/>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3923928" y="3623571"/>
              <a:ext cx="2717116" cy="3263802"/>
            </a:xfrm>
            <a:prstGeom prst="rect">
              <a:avLst/>
            </a:prstGeom>
          </p:spPr>
        </p:pic>
        <p:pic>
          <p:nvPicPr>
            <p:cNvPr id="6" name="Immagine 5">
              <a:extLst>
                <a:ext uri="{FF2B5EF4-FFF2-40B4-BE49-F238E27FC236}">
                  <a16:creationId xmlns:a16="http://schemas.microsoft.com/office/drawing/2014/main" id="{2347D646-F587-D34F-8250-DB67F1461D75}"/>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6333165" y="3291471"/>
              <a:ext cx="2806869" cy="3263801"/>
            </a:xfrm>
            <a:prstGeom prst="rect">
              <a:avLst/>
            </a:prstGeom>
          </p:spPr>
        </p:pic>
      </p:grpSp>
      <p:sp>
        <p:nvSpPr>
          <p:cNvPr id="5" name="TextBox 4"/>
          <p:cNvSpPr txBox="1"/>
          <p:nvPr/>
        </p:nvSpPr>
        <p:spPr>
          <a:xfrm>
            <a:off x="5059620" y="637896"/>
            <a:ext cx="4104456" cy="2677656"/>
          </a:xfrm>
          <a:prstGeom prst="rect">
            <a:avLst/>
          </a:prstGeom>
          <a:noFill/>
        </p:spPr>
        <p:txBody>
          <a:bodyPr wrap="square" rtlCol="0">
            <a:spAutoFit/>
          </a:bodyPr>
          <a:lstStyle/>
          <a:p>
            <a:pPr marL="342900" indent="-342900">
              <a:buFont typeface="Arial" panose="020B0604020202020204" pitchFamily="34" charset="0"/>
              <a:buChar char="•"/>
            </a:pPr>
            <a:r>
              <a:rPr lang="en-US" sz="2400"/>
              <a:t>È il nostro prodotto editoriale più importante, e come editori siamo presenti al Salone del Libro di Torino</a:t>
            </a:r>
          </a:p>
          <a:p>
            <a:pPr marL="342900" indent="-342900" algn="r">
              <a:buFont typeface="Arial" panose="020B0604020202020204" pitchFamily="34" charset="0"/>
              <a:buChar char="•"/>
            </a:pPr>
            <a:r>
              <a:rPr lang="en-US" sz="2400"/>
              <a:t>Fumetto sulle Onde Gravitazionali apparso come supplemento</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pic>
        <p:nvPicPr>
          <p:cNvPr id="4" name="Picture 3"/>
          <p:cNvPicPr>
            <a:picLocks noChangeAspect="1"/>
          </p:cNvPicPr>
          <p:nvPr/>
        </p:nvPicPr>
        <p:blipFill>
          <a:blip r:embed="rId6"/>
          <a:stretch>
            <a:fillRect/>
          </a:stretch>
        </p:blipFill>
        <p:spPr>
          <a:xfrm>
            <a:off x="0" y="5631785"/>
            <a:ext cx="1221804" cy="1216011"/>
          </a:xfrm>
          <a:prstGeom prst="rect">
            <a:avLst/>
          </a:prstGeom>
        </p:spPr>
      </p:pic>
      <p:pic>
        <p:nvPicPr>
          <p:cNvPr id="8" name="Picture 7"/>
          <p:cNvPicPr>
            <a:picLocks noChangeAspect="1"/>
          </p:cNvPicPr>
          <p:nvPr/>
        </p:nvPicPr>
        <p:blipFill>
          <a:blip r:embed="rId7"/>
          <a:stretch>
            <a:fillRect/>
          </a:stretch>
        </p:blipFill>
        <p:spPr>
          <a:xfrm>
            <a:off x="2604177" y="5134387"/>
            <a:ext cx="1211151" cy="1597744"/>
          </a:xfrm>
          <a:prstGeom prst="rect">
            <a:avLst/>
          </a:prstGeom>
        </p:spPr>
      </p:pic>
      <p:sp>
        <p:nvSpPr>
          <p:cNvPr id="9" name="TextBox 8"/>
          <p:cNvSpPr txBox="1"/>
          <p:nvPr/>
        </p:nvSpPr>
        <p:spPr>
          <a:xfrm>
            <a:off x="1221804" y="5631785"/>
            <a:ext cx="1382373" cy="369332"/>
          </a:xfrm>
          <a:prstGeom prst="rect">
            <a:avLst/>
          </a:prstGeom>
          <a:noFill/>
        </p:spPr>
        <p:txBody>
          <a:bodyPr wrap="square" rtlCol="0">
            <a:spAutoFit/>
          </a:bodyPr>
          <a:lstStyle/>
          <a:p>
            <a:r>
              <a:rPr lang="en-US"/>
              <a:t>supplementi</a:t>
            </a:r>
          </a:p>
        </p:txBody>
      </p:sp>
    </p:spTree>
    <p:extLst>
      <p:ext uri="{BB962C8B-B14F-4D97-AF65-F5344CB8AC3E}">
        <p14:creationId xmlns:p14="http://schemas.microsoft.com/office/powerpoint/2010/main" val="3131186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C0E85C-DF32-8C4B-9DC8-67FB9962A3ED}"/>
              </a:ext>
            </a:extLst>
          </p:cNvPr>
          <p:cNvSpPr>
            <a:spLocks noGrp="1"/>
          </p:cNvSpPr>
          <p:nvPr>
            <p:ph type="title"/>
          </p:nvPr>
        </p:nvSpPr>
        <p:spPr>
          <a:xfrm>
            <a:off x="218628" y="44734"/>
            <a:ext cx="8553601" cy="1695093"/>
          </a:xfrm>
        </p:spPr>
        <p:txBody>
          <a:bodyPr>
            <a:normAutofit fontScale="90000"/>
          </a:bodyPr>
          <a:lstStyle/>
          <a:p>
            <a:r>
              <a:rPr lang="en-GB" dirty="0"/>
              <a:t>COLLISIONI</a:t>
            </a:r>
            <a:r>
              <a:rPr lang="en-GB"/>
              <a:t>.INFN.IT</a:t>
            </a:r>
            <a:br>
              <a:rPr lang="en-GB"/>
            </a:br>
            <a:r>
              <a:rPr lang="en-GB"/>
              <a:t>Lo spazio interculturale sul web dell'INFN</a:t>
            </a:r>
            <a:endParaRPr lang="en-GB" dirty="0"/>
          </a:p>
        </p:txBody>
      </p:sp>
      <p:sp>
        <p:nvSpPr>
          <p:cNvPr id="3" name="Segnaposto numero diapositiva 2">
            <a:extLst>
              <a:ext uri="{FF2B5EF4-FFF2-40B4-BE49-F238E27FC236}">
                <a16:creationId xmlns:a16="http://schemas.microsoft.com/office/drawing/2014/main" id="{C4B4C085-8276-9243-9D4F-9E5E391F1679}"/>
              </a:ext>
            </a:extLst>
          </p:cNvPr>
          <p:cNvSpPr>
            <a:spLocks noGrp="1"/>
          </p:cNvSpPr>
          <p:nvPr>
            <p:ph type="sldNum" sz="quarter" idx="12"/>
          </p:nvPr>
        </p:nvSpPr>
        <p:spPr/>
        <p:txBody>
          <a:bodyPr/>
          <a:lstStyle/>
          <a:p>
            <a:fld id="{4FAB73BC-B049-4115-A692-8D63A059BFB8}" type="slidenum">
              <a:rPr lang="en-US" smtClean="0"/>
              <a:pPr/>
              <a:t>15</a:t>
            </a:fld>
            <a:endParaRPr lang="en-US"/>
          </a:p>
        </p:txBody>
      </p:sp>
      <p:grpSp>
        <p:nvGrpSpPr>
          <p:cNvPr id="4" name="Group 3"/>
          <p:cNvGrpSpPr/>
          <p:nvPr/>
        </p:nvGrpSpPr>
        <p:grpSpPr>
          <a:xfrm>
            <a:off x="0" y="1412776"/>
            <a:ext cx="8903573" cy="4464496"/>
            <a:chOff x="271254" y="2183711"/>
            <a:chExt cx="8715351" cy="3339677"/>
          </a:xfrm>
        </p:grpSpPr>
        <p:pic>
          <p:nvPicPr>
            <p:cNvPr id="5" name="Immagine 4">
              <a:extLst>
                <a:ext uri="{FF2B5EF4-FFF2-40B4-BE49-F238E27FC236}">
                  <a16:creationId xmlns:a16="http://schemas.microsoft.com/office/drawing/2014/main" id="{548638CE-AB2B-D543-BB04-4311E90754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254" y="2183711"/>
              <a:ext cx="4020107" cy="3339677"/>
            </a:xfrm>
            <a:prstGeom prst="rect">
              <a:avLst/>
            </a:prstGeom>
          </p:spPr>
        </p:pic>
        <p:pic>
          <p:nvPicPr>
            <p:cNvPr id="6" name="Immagine 5">
              <a:extLst>
                <a:ext uri="{FF2B5EF4-FFF2-40B4-BE49-F238E27FC236}">
                  <a16:creationId xmlns:a16="http://schemas.microsoft.com/office/drawing/2014/main" id="{23F4F87D-E3CC-C346-9BEE-CC2366678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0083" y="2259002"/>
              <a:ext cx="2455922" cy="3264386"/>
            </a:xfrm>
            <a:prstGeom prst="rect">
              <a:avLst/>
            </a:prstGeom>
          </p:spPr>
        </p:pic>
        <p:pic>
          <p:nvPicPr>
            <p:cNvPr id="7" name="Immagine 6">
              <a:extLst>
                <a:ext uri="{FF2B5EF4-FFF2-40B4-BE49-F238E27FC236}">
                  <a16:creationId xmlns:a16="http://schemas.microsoft.com/office/drawing/2014/main" id="{BC6D208E-D881-8C40-9545-DB4DD92034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6005" y="2262552"/>
              <a:ext cx="2240600" cy="3260836"/>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628" y="5982687"/>
            <a:ext cx="8267700" cy="889000"/>
          </a:xfrm>
          <a:prstGeom prst="rect">
            <a:avLst/>
          </a:prstGeom>
        </p:spPr>
      </p:pic>
    </p:spTree>
    <p:extLst>
      <p:ext uri="{BB962C8B-B14F-4D97-AF65-F5344CB8AC3E}">
        <p14:creationId xmlns:p14="http://schemas.microsoft.com/office/powerpoint/2010/main" val="357151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73963"/>
            <a:ext cx="7294775" cy="454974"/>
          </a:xfrm>
        </p:spPr>
        <p:txBody>
          <a:bodyPr>
            <a:normAutofit fontScale="90000"/>
          </a:bodyPr>
          <a:lstStyle/>
          <a:p>
            <a:r>
              <a:rPr lang="en-US" dirty="0"/>
              <a:t>La CC3M: </a:t>
            </a:r>
            <a:r>
              <a:rPr lang="en-US" dirty="0" err="1"/>
              <a:t>obiettivi</a:t>
            </a:r>
            <a:endParaRPr lang="it-IT" dirty="0"/>
          </a:p>
        </p:txBody>
      </p:sp>
      <p:sp>
        <p:nvSpPr>
          <p:cNvPr id="3" name="Content Placeholder 2"/>
          <p:cNvSpPr>
            <a:spLocks noGrp="1"/>
          </p:cNvSpPr>
          <p:nvPr>
            <p:ph idx="1"/>
          </p:nvPr>
        </p:nvSpPr>
        <p:spPr>
          <a:xfrm>
            <a:off x="681764" y="1233779"/>
            <a:ext cx="7780471" cy="5450258"/>
          </a:xfrm>
        </p:spPr>
        <p:txBody>
          <a:bodyPr>
            <a:normAutofit fontScale="77500" lnSpcReduction="20000"/>
          </a:bodyPr>
          <a:lstStyle/>
          <a:p>
            <a:r>
              <a:rPr lang="en-US" dirty="0" err="1"/>
              <a:t>Ampliare</a:t>
            </a:r>
            <a:r>
              <a:rPr lang="en-US" dirty="0"/>
              <a:t> e </a:t>
            </a:r>
            <a:r>
              <a:rPr lang="en-US" dirty="0" err="1"/>
              <a:t>diversificare</a:t>
            </a:r>
            <a:r>
              <a:rPr lang="en-US" dirty="0"/>
              <a:t> le </a:t>
            </a:r>
            <a:r>
              <a:rPr lang="en-US" dirty="0" err="1"/>
              <a:t>tipologie</a:t>
            </a:r>
            <a:r>
              <a:rPr lang="en-US" dirty="0"/>
              <a:t> di </a:t>
            </a:r>
            <a:r>
              <a:rPr lang="en-US" dirty="0" err="1"/>
              <a:t>pubblico</a:t>
            </a:r>
            <a:r>
              <a:rPr lang="en-US" dirty="0"/>
              <a:t> con </a:t>
            </a:r>
            <a:r>
              <a:rPr lang="en-US" dirty="0" err="1"/>
              <a:t>iniziative</a:t>
            </a:r>
            <a:r>
              <a:rPr lang="en-US" dirty="0"/>
              <a:t> </a:t>
            </a:r>
            <a:r>
              <a:rPr lang="en-US" dirty="0" err="1"/>
              <a:t>mirate</a:t>
            </a:r>
            <a:r>
              <a:rPr lang="en-US" dirty="0"/>
              <a:t>. </a:t>
            </a:r>
            <a:r>
              <a:rPr lang="en-US" dirty="0" err="1"/>
              <a:t>Qualche</a:t>
            </a:r>
            <a:r>
              <a:rPr lang="en-US" dirty="0"/>
              <a:t> </a:t>
            </a:r>
            <a:r>
              <a:rPr lang="en-US" dirty="0" err="1"/>
              <a:t>esempio</a:t>
            </a:r>
            <a:r>
              <a:rPr lang="en-US" dirty="0"/>
              <a:t>:</a:t>
            </a:r>
          </a:p>
          <a:p>
            <a:pPr lvl="1"/>
            <a:r>
              <a:rPr lang="en-US" dirty="0" err="1"/>
              <a:t>Studenti</a:t>
            </a:r>
            <a:r>
              <a:rPr lang="en-US" dirty="0"/>
              <a:t> delle </a:t>
            </a:r>
            <a:r>
              <a:rPr lang="en-US" dirty="0" err="1"/>
              <a:t>scuole</a:t>
            </a:r>
            <a:r>
              <a:rPr lang="en-US" dirty="0"/>
              <a:t> </a:t>
            </a:r>
            <a:r>
              <a:rPr lang="en-US" dirty="0" err="1"/>
              <a:t>secondarie</a:t>
            </a:r>
            <a:r>
              <a:rPr lang="en-US" dirty="0"/>
              <a:t>;</a:t>
            </a:r>
          </a:p>
          <a:p>
            <a:pPr lvl="1"/>
            <a:r>
              <a:rPr lang="en-US" dirty="0" err="1"/>
              <a:t>Pubblico</a:t>
            </a:r>
            <a:r>
              <a:rPr lang="en-US" dirty="0"/>
              <a:t> </a:t>
            </a:r>
            <a:r>
              <a:rPr lang="en-US" dirty="0" err="1"/>
              <a:t>generico</a:t>
            </a:r>
            <a:r>
              <a:rPr lang="en-US" dirty="0"/>
              <a:t> (</a:t>
            </a:r>
            <a:r>
              <a:rPr lang="en-US" dirty="0" err="1"/>
              <a:t>organizzati</a:t>
            </a:r>
            <a:r>
              <a:rPr lang="en-US" dirty="0"/>
              <a:t> per lo </a:t>
            </a:r>
            <a:r>
              <a:rPr lang="en-US" dirty="0" err="1"/>
              <a:t>più</a:t>
            </a:r>
            <a:r>
              <a:rPr lang="en-US" dirty="0"/>
              <a:t> da e con </a:t>
            </a:r>
            <a:r>
              <a:rPr lang="en-US" dirty="0" err="1"/>
              <a:t>l'Ufficio</a:t>
            </a:r>
            <a:r>
              <a:rPr lang="en-US" dirty="0"/>
              <a:t> </a:t>
            </a:r>
            <a:r>
              <a:rPr lang="en-US" dirty="0" err="1"/>
              <a:t>Comunicazione</a:t>
            </a:r>
            <a:r>
              <a:rPr lang="en-US" dirty="0"/>
              <a:t>)</a:t>
            </a:r>
          </a:p>
          <a:p>
            <a:pPr lvl="1"/>
            <a:r>
              <a:rPr lang="en-US" dirty="0" err="1"/>
              <a:t>Iniziative</a:t>
            </a:r>
            <a:r>
              <a:rPr lang="en-US" dirty="0"/>
              <a:t> di </a:t>
            </a:r>
            <a:r>
              <a:rPr lang="en-US" dirty="0" err="1"/>
              <a:t>grande</a:t>
            </a:r>
            <a:r>
              <a:rPr lang="en-US" dirty="0"/>
              <a:t> </a:t>
            </a:r>
            <a:r>
              <a:rPr lang="en-US" dirty="0" err="1"/>
              <a:t>impatto</a:t>
            </a:r>
            <a:r>
              <a:rPr lang="en-US" dirty="0"/>
              <a:t> (</a:t>
            </a:r>
            <a:r>
              <a:rPr lang="en-US" dirty="0" err="1"/>
              <a:t>mostre</a:t>
            </a:r>
            <a:r>
              <a:rPr lang="en-US" dirty="0"/>
              <a:t>, </a:t>
            </a:r>
            <a:r>
              <a:rPr lang="en-US" dirty="0" err="1"/>
              <a:t>eventi</a:t>
            </a:r>
            <a:r>
              <a:rPr lang="en-US" dirty="0"/>
              <a:t> etc.) </a:t>
            </a:r>
            <a:r>
              <a:rPr lang="en-US" dirty="0">
                <a:sym typeface="Symbol" panose="05050102010706020507" pitchFamily="18" charset="2"/>
              </a:rPr>
              <a:t></a:t>
            </a:r>
            <a:r>
              <a:rPr lang="en-US" dirty="0" err="1"/>
              <a:t>Uff.Comm</a:t>
            </a:r>
            <a:endParaRPr lang="en-US" dirty="0"/>
          </a:p>
          <a:p>
            <a:pPr lvl="1"/>
            <a:r>
              <a:rPr lang="en-US" dirty="0" err="1"/>
              <a:t>Iniziative</a:t>
            </a:r>
            <a:r>
              <a:rPr lang="en-US" dirty="0"/>
              <a:t> in </a:t>
            </a:r>
            <a:r>
              <a:rPr lang="en-US" dirty="0" err="1"/>
              <a:t>collaborazione</a:t>
            </a:r>
            <a:r>
              <a:rPr lang="en-US" dirty="0"/>
              <a:t> con </a:t>
            </a:r>
            <a:r>
              <a:rPr lang="en-US" dirty="0" err="1"/>
              <a:t>altri</a:t>
            </a:r>
            <a:r>
              <a:rPr lang="en-US" dirty="0"/>
              <a:t> partner e </a:t>
            </a:r>
            <a:r>
              <a:rPr lang="en-US" dirty="0" err="1"/>
              <a:t>partecipazione</a:t>
            </a:r>
            <a:r>
              <a:rPr lang="en-US" dirty="0"/>
              <a:t> a Festival etc.</a:t>
            </a:r>
          </a:p>
          <a:p>
            <a:pPr lvl="2"/>
            <a:r>
              <a:rPr lang="en-US" dirty="0"/>
              <a:t>European Researchers' Night, Pint-of-Science, Festival </a:t>
            </a:r>
            <a:r>
              <a:rPr lang="en-US" dirty="0" err="1"/>
              <a:t>della</a:t>
            </a:r>
            <a:r>
              <a:rPr lang="en-US" dirty="0"/>
              <a:t> Scienza di Genova/Roma, Salone del Libro di Torino, </a:t>
            </a:r>
            <a:r>
              <a:rPr lang="en-US" dirty="0" err="1"/>
              <a:t>Futuro</a:t>
            </a:r>
            <a:r>
              <a:rPr lang="en-US" dirty="0"/>
              <a:t> </a:t>
            </a:r>
            <a:r>
              <a:rPr lang="en-US" dirty="0" err="1"/>
              <a:t>Remoto</a:t>
            </a:r>
            <a:r>
              <a:rPr lang="en-US" dirty="0"/>
              <a:t> Napoli etc.</a:t>
            </a:r>
          </a:p>
          <a:p>
            <a:r>
              <a:rPr lang="en-US" dirty="0"/>
              <a:t>Non </a:t>
            </a:r>
            <a:r>
              <a:rPr lang="en-US" dirty="0" err="1"/>
              <a:t>esiste</a:t>
            </a:r>
            <a:r>
              <a:rPr lang="en-US" dirty="0"/>
              <a:t> un </a:t>
            </a:r>
            <a:r>
              <a:rPr lang="en-US" dirty="0" err="1"/>
              <a:t>pubblico</a:t>
            </a:r>
            <a:r>
              <a:rPr lang="en-US" dirty="0"/>
              <a:t> ma </a:t>
            </a:r>
            <a:r>
              <a:rPr lang="en-US" dirty="0" err="1"/>
              <a:t>i</a:t>
            </a:r>
            <a:r>
              <a:rPr lang="en-US" dirty="0"/>
              <a:t> </a:t>
            </a:r>
            <a:r>
              <a:rPr lang="en-US" i="1" dirty="0" err="1"/>
              <a:t>pubblici</a:t>
            </a:r>
            <a:r>
              <a:rPr lang="en-US" i="1" dirty="0"/>
              <a:t>. </a:t>
            </a:r>
            <a:r>
              <a:rPr lang="en-US" dirty="0"/>
              <a:t>Per </a:t>
            </a:r>
            <a:r>
              <a:rPr lang="en-US" dirty="0" err="1"/>
              <a:t>rivolgerci</a:t>
            </a:r>
            <a:r>
              <a:rPr lang="en-US" dirty="0"/>
              <a:t> a </a:t>
            </a:r>
            <a:r>
              <a:rPr lang="en-US" dirty="0" err="1"/>
              <a:t>questa</a:t>
            </a:r>
            <a:r>
              <a:rPr lang="en-US" dirty="0"/>
              <a:t> </a:t>
            </a:r>
            <a:r>
              <a:rPr lang="en-US" dirty="0" err="1"/>
              <a:t>pluralità</a:t>
            </a:r>
            <a:r>
              <a:rPr lang="en-US" dirty="0"/>
              <a:t> di </a:t>
            </a:r>
            <a:r>
              <a:rPr lang="en-US" dirty="0" err="1"/>
              <a:t>soggetti</a:t>
            </a:r>
            <a:r>
              <a:rPr lang="en-US" dirty="0"/>
              <a:t> </a:t>
            </a:r>
            <a:r>
              <a:rPr lang="en-US" dirty="0" err="1"/>
              <a:t>dobbiamo</a:t>
            </a:r>
            <a:r>
              <a:rPr lang="en-US" dirty="0"/>
              <a:t> </a:t>
            </a:r>
            <a:r>
              <a:rPr lang="en-US" dirty="0" err="1"/>
              <a:t>usare</a:t>
            </a:r>
            <a:r>
              <a:rPr lang="en-US" dirty="0"/>
              <a:t>/</a:t>
            </a:r>
            <a:r>
              <a:rPr lang="en-US" dirty="0" err="1"/>
              <a:t>provare</a:t>
            </a:r>
            <a:r>
              <a:rPr lang="en-US" dirty="0"/>
              <a:t> </a:t>
            </a:r>
            <a:r>
              <a:rPr lang="en-US" dirty="0" err="1"/>
              <a:t>nuovi</a:t>
            </a:r>
            <a:r>
              <a:rPr lang="en-US" dirty="0"/>
              <a:t> </a:t>
            </a:r>
            <a:r>
              <a:rPr lang="en-US" dirty="0" err="1"/>
              <a:t>strumenti</a:t>
            </a:r>
            <a:r>
              <a:rPr lang="en-US" dirty="0"/>
              <a:t> e </a:t>
            </a:r>
            <a:r>
              <a:rPr lang="en-US" dirty="0" err="1"/>
              <a:t>nuovi</a:t>
            </a:r>
            <a:r>
              <a:rPr lang="en-US" dirty="0"/>
              <a:t> </a:t>
            </a:r>
            <a:r>
              <a:rPr lang="en-US" dirty="0" err="1"/>
              <a:t>linguaggi</a:t>
            </a:r>
            <a:r>
              <a:rPr lang="en-US" dirty="0"/>
              <a:t>. </a:t>
            </a:r>
            <a:r>
              <a:rPr lang="en-US" dirty="0" err="1"/>
              <a:t>Alcuni</a:t>
            </a:r>
            <a:r>
              <a:rPr lang="en-US" dirty="0"/>
              <a:t> </a:t>
            </a:r>
            <a:r>
              <a:rPr lang="en-US" dirty="0" err="1"/>
              <a:t>esempi</a:t>
            </a:r>
            <a:r>
              <a:rPr lang="en-US" dirty="0"/>
              <a:t>:</a:t>
            </a:r>
          </a:p>
          <a:p>
            <a:pPr lvl="1"/>
            <a:r>
              <a:rPr lang="en-US" dirty="0" err="1"/>
              <a:t>Spettacoli</a:t>
            </a:r>
            <a:r>
              <a:rPr lang="en-US" dirty="0"/>
              <a:t> </a:t>
            </a:r>
            <a:r>
              <a:rPr lang="en-US" dirty="0" err="1"/>
              <a:t>teatrali</a:t>
            </a:r>
            <a:r>
              <a:rPr lang="en-US" dirty="0"/>
              <a:t>, </a:t>
            </a:r>
            <a:r>
              <a:rPr lang="en-US" dirty="0" err="1"/>
              <a:t>letture</a:t>
            </a:r>
            <a:r>
              <a:rPr lang="en-US" dirty="0"/>
              <a:t>...</a:t>
            </a:r>
          </a:p>
          <a:p>
            <a:pPr lvl="1"/>
            <a:r>
              <a:rPr lang="en-US" dirty="0" err="1"/>
              <a:t>Fumetti</a:t>
            </a:r>
            <a:r>
              <a:rPr lang="en-US" dirty="0"/>
              <a:t>, </a:t>
            </a:r>
            <a:r>
              <a:rPr lang="en-US" dirty="0" err="1"/>
              <a:t>Giochi</a:t>
            </a:r>
            <a:endParaRPr lang="en-US" dirty="0"/>
          </a:p>
          <a:p>
            <a:pPr lvl="2"/>
            <a:r>
              <a:rPr lang="en-US" dirty="0" err="1"/>
              <a:t>Esperienza</a:t>
            </a:r>
            <a:r>
              <a:rPr lang="en-US" dirty="0"/>
              <a:t> Gran Sasso </a:t>
            </a:r>
            <a:r>
              <a:rPr lang="en-US" dirty="0" err="1"/>
              <a:t>VideoGame</a:t>
            </a:r>
            <a:r>
              <a:rPr lang="en-US" dirty="0"/>
              <a:t> (</a:t>
            </a:r>
            <a:r>
              <a:rPr lang="en-US" dirty="0" err="1"/>
              <a:t>iniziativa</a:t>
            </a:r>
            <a:r>
              <a:rPr lang="en-US" dirty="0"/>
              <a:t> LNGS in </a:t>
            </a:r>
            <a:r>
              <a:rPr lang="en-US" dirty="0" err="1"/>
              <a:t>coll.con</a:t>
            </a:r>
            <a:r>
              <a:rPr lang="en-US" dirty="0"/>
              <a:t> INDIRE) ed il </a:t>
            </a:r>
            <a:r>
              <a:rPr lang="en-US" dirty="0" err="1"/>
              <a:t>gioco</a:t>
            </a:r>
            <a:r>
              <a:rPr lang="en-US" dirty="0"/>
              <a:t> di </a:t>
            </a:r>
            <a:r>
              <a:rPr lang="en-US" i="1" dirty="0" err="1"/>
              <a:t>Scienzapertutti</a:t>
            </a:r>
            <a:r>
              <a:rPr lang="en-US" dirty="0"/>
              <a:t>, </a:t>
            </a:r>
            <a:r>
              <a:rPr lang="en-US" dirty="0" err="1"/>
              <a:t>trasformato</a:t>
            </a:r>
            <a:r>
              <a:rPr lang="en-US" dirty="0"/>
              <a:t> in APP</a:t>
            </a:r>
          </a:p>
          <a:p>
            <a:pPr lvl="2"/>
            <a:r>
              <a:rPr lang="en-US" dirty="0"/>
              <a:t>Fumetto </a:t>
            </a:r>
            <a:r>
              <a:rPr lang="en-US" dirty="0" err="1"/>
              <a:t>sulle</a:t>
            </a:r>
            <a:r>
              <a:rPr lang="en-US" dirty="0"/>
              <a:t> Onde </a:t>
            </a:r>
            <a:r>
              <a:rPr lang="en-US" dirty="0" err="1"/>
              <a:t>Gravitazionali</a:t>
            </a:r>
            <a:endParaRPr lang="en-US" dirty="0"/>
          </a:p>
          <a:p>
            <a:pPr lvl="2"/>
            <a:r>
              <a:rPr lang="en-US" dirty="0"/>
              <a:t>GAMES..</a:t>
            </a:r>
          </a:p>
          <a:p>
            <a:r>
              <a:rPr lang="en-US" dirty="0" err="1"/>
              <a:t>Formazione</a:t>
            </a:r>
            <a:r>
              <a:rPr lang="en-US" dirty="0"/>
              <a:t> del </a:t>
            </a:r>
            <a:r>
              <a:rPr lang="en-US" dirty="0" err="1"/>
              <a:t>personale</a:t>
            </a:r>
            <a:endParaRPr lang="en-US" dirty="0"/>
          </a:p>
          <a:p>
            <a:pPr lvl="1"/>
            <a:r>
              <a:rPr lang="en-US" dirty="0"/>
              <a:t>In stretta </a:t>
            </a:r>
            <a:r>
              <a:rPr lang="en-US" dirty="0" err="1"/>
              <a:t>collaborazione</a:t>
            </a:r>
            <a:r>
              <a:rPr lang="en-US" dirty="0"/>
              <a:t> con </a:t>
            </a:r>
            <a:r>
              <a:rPr lang="en-US" dirty="0" err="1"/>
              <a:t>l’Ufficio</a:t>
            </a:r>
            <a:r>
              <a:rPr lang="en-US" dirty="0"/>
              <a:t> </a:t>
            </a:r>
            <a:r>
              <a:rPr lang="en-US" dirty="0" err="1"/>
              <a:t>Comunicazione</a:t>
            </a:r>
            <a:endParaRPr lang="en-US" dirty="0"/>
          </a:p>
        </p:txBody>
      </p:sp>
      <p:sp>
        <p:nvSpPr>
          <p:cNvPr id="5" name="Slide Number Placeholder 4"/>
          <p:cNvSpPr>
            <a:spLocks noGrp="1"/>
          </p:cNvSpPr>
          <p:nvPr>
            <p:ph type="sldNum" sz="quarter" idx="12"/>
          </p:nvPr>
        </p:nvSpPr>
        <p:spPr/>
        <p:txBody>
          <a:bodyPr/>
          <a:lstStyle/>
          <a:p>
            <a:pPr>
              <a:defRPr/>
            </a:pPr>
            <a:fld id="{E366F1CA-680D-4161-9176-76E7FB29465C}" type="slidenum">
              <a:rPr lang="en-US" smtClean="0"/>
              <a:pPr>
                <a:defRPr/>
              </a:pPr>
              <a:t>16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Tree>
    <p:extLst>
      <p:ext uri="{BB962C8B-B14F-4D97-AF65-F5344CB8AC3E}">
        <p14:creationId xmlns:p14="http://schemas.microsoft.com/office/powerpoint/2010/main" val="67999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0535894-3FDD-89E4-7781-8FF64276C2C4}"/>
              </a:ext>
            </a:extLst>
          </p:cNvPr>
          <p:cNvPicPr>
            <a:picLocks noChangeAspect="1"/>
          </p:cNvPicPr>
          <p:nvPr/>
        </p:nvPicPr>
        <p:blipFill>
          <a:blip r:embed="rId2"/>
          <a:stretch>
            <a:fillRect/>
          </a:stretch>
        </p:blipFill>
        <p:spPr>
          <a:xfrm>
            <a:off x="0" y="1161447"/>
            <a:ext cx="9144000" cy="4535106"/>
          </a:xfrm>
          <a:prstGeom prst="rect">
            <a:avLst/>
          </a:prstGeom>
        </p:spPr>
      </p:pic>
      <p:sp>
        <p:nvSpPr>
          <p:cNvPr id="4" name="Titolo 3">
            <a:extLst>
              <a:ext uri="{FF2B5EF4-FFF2-40B4-BE49-F238E27FC236}">
                <a16:creationId xmlns:a16="http://schemas.microsoft.com/office/drawing/2014/main" id="{0F620424-DF2C-EECD-7BE0-C015D0E84458}"/>
              </a:ext>
            </a:extLst>
          </p:cNvPr>
          <p:cNvSpPr>
            <a:spLocks noGrp="1"/>
          </p:cNvSpPr>
          <p:nvPr>
            <p:ph type="title"/>
          </p:nvPr>
        </p:nvSpPr>
        <p:spPr>
          <a:xfrm>
            <a:off x="539552" y="6896"/>
            <a:ext cx="7886700" cy="997993"/>
          </a:xfrm>
        </p:spPr>
        <p:txBody>
          <a:bodyPr/>
          <a:lstStyle/>
          <a:p>
            <a:r>
              <a:rPr lang="it-IT" dirty="0"/>
              <a:t>Corsi di formazione interna…</a:t>
            </a:r>
          </a:p>
        </p:txBody>
      </p:sp>
    </p:spTree>
    <p:extLst>
      <p:ext uri="{BB962C8B-B14F-4D97-AF65-F5344CB8AC3E}">
        <p14:creationId xmlns:p14="http://schemas.microsoft.com/office/powerpoint/2010/main" val="31673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35" y="188640"/>
            <a:ext cx="7886700" cy="1070001"/>
          </a:xfrm>
        </p:spPr>
        <p:txBody>
          <a:bodyPr/>
          <a:lstStyle/>
          <a:p>
            <a:pPr algn="ctr"/>
            <a:r>
              <a:rPr lang="en-US">
                <a:solidFill>
                  <a:srgbClr val="FF0000"/>
                </a:solidFill>
              </a:rPr>
              <a:t>L'INFN per i docenti</a:t>
            </a:r>
            <a:endParaRPr lang="it-IT">
              <a:solidFill>
                <a:srgbClr val="FF0000"/>
              </a:solidFill>
            </a:endParaRPr>
          </a:p>
        </p:txBody>
      </p:sp>
      <p:sp>
        <p:nvSpPr>
          <p:cNvPr id="3" name="Content Placeholder 2"/>
          <p:cNvSpPr>
            <a:spLocks noGrp="1"/>
          </p:cNvSpPr>
          <p:nvPr>
            <p:ph idx="1"/>
          </p:nvPr>
        </p:nvSpPr>
        <p:spPr>
          <a:xfrm>
            <a:off x="599034" y="1330649"/>
            <a:ext cx="8293445" cy="5410719"/>
          </a:xfrm>
        </p:spPr>
        <p:txBody>
          <a:bodyPr>
            <a:normAutofit/>
          </a:bodyPr>
          <a:lstStyle/>
          <a:p>
            <a:r>
              <a:rPr lang="en-US" dirty="0" err="1"/>
              <a:t>Organizza</a:t>
            </a:r>
            <a:r>
              <a:rPr lang="en-US" dirty="0"/>
              <a:t> </a:t>
            </a:r>
            <a:r>
              <a:rPr lang="en-US" dirty="0" err="1"/>
              <a:t>Corsi</a:t>
            </a:r>
            <a:r>
              <a:rPr lang="en-US" dirty="0"/>
              <a:t> di Aggiornamento per </a:t>
            </a:r>
            <a:r>
              <a:rPr lang="en-US" dirty="0" err="1"/>
              <a:t>Docenti</a:t>
            </a:r>
            <a:endParaRPr lang="en-US" dirty="0"/>
          </a:p>
          <a:p>
            <a:pPr lvl="1"/>
            <a:r>
              <a:rPr lang="en-US" dirty="0" err="1"/>
              <a:t>Regolarmente</a:t>
            </a:r>
            <a:r>
              <a:rPr lang="en-US" dirty="0"/>
              <a:t> </a:t>
            </a:r>
            <a:r>
              <a:rPr lang="en-US" dirty="0" err="1"/>
              <a:t>presenti</a:t>
            </a:r>
            <a:r>
              <a:rPr lang="en-US" dirty="0"/>
              <a:t> </a:t>
            </a:r>
            <a:r>
              <a:rPr lang="en-US" dirty="0" err="1"/>
              <a:t>sulla</a:t>
            </a:r>
            <a:r>
              <a:rPr lang="en-US" dirty="0"/>
              <a:t> </a:t>
            </a:r>
            <a:r>
              <a:rPr lang="en-US" dirty="0" err="1"/>
              <a:t>piattaforma</a:t>
            </a:r>
            <a:r>
              <a:rPr lang="en-US" dirty="0"/>
              <a:t> SOFIA</a:t>
            </a:r>
          </a:p>
          <a:p>
            <a:r>
              <a:rPr lang="en-US" dirty="0"/>
              <a:t>Corso per </a:t>
            </a:r>
            <a:r>
              <a:rPr lang="en-US" dirty="0" err="1"/>
              <a:t>docenti</a:t>
            </a:r>
            <a:r>
              <a:rPr lang="en-US" dirty="0"/>
              <a:t> </a:t>
            </a:r>
            <a:r>
              <a:rPr lang="en-US" dirty="0" err="1"/>
              <a:t>scuole</a:t>
            </a:r>
            <a:r>
              <a:rPr lang="en-US" dirty="0"/>
              <a:t> </a:t>
            </a:r>
            <a:r>
              <a:rPr lang="en-US" dirty="0" err="1"/>
              <a:t>secondarie</a:t>
            </a:r>
            <a:r>
              <a:rPr lang="en-US" dirty="0"/>
              <a:t> I </a:t>
            </a:r>
            <a:r>
              <a:rPr lang="en-US" dirty="0" err="1"/>
              <a:t>grado</a:t>
            </a:r>
            <a:endParaRPr lang="en-US" dirty="0"/>
          </a:p>
          <a:p>
            <a:pPr lvl="1"/>
            <a:r>
              <a:rPr lang="en-US" i="1" dirty="0" err="1"/>
              <a:t>AggiornaMenti</a:t>
            </a:r>
            <a:endParaRPr lang="en-US" i="1" dirty="0"/>
          </a:p>
          <a:p>
            <a:r>
              <a:rPr lang="en-US" dirty="0"/>
              <a:t>Corsi per docent </a:t>
            </a:r>
            <a:r>
              <a:rPr lang="en-US" dirty="0" err="1"/>
              <a:t>scuole</a:t>
            </a:r>
            <a:r>
              <a:rPr lang="en-US" dirty="0"/>
              <a:t> </a:t>
            </a:r>
            <a:r>
              <a:rPr lang="en-US" dirty="0" err="1"/>
              <a:t>secondarie</a:t>
            </a:r>
            <a:r>
              <a:rPr lang="en-US" dirty="0"/>
              <a:t> II </a:t>
            </a:r>
            <a:r>
              <a:rPr lang="en-US" dirty="0" err="1"/>
              <a:t>grado</a:t>
            </a:r>
            <a:endParaRPr lang="en-US" dirty="0"/>
          </a:p>
          <a:p>
            <a:pPr lvl="1"/>
            <a:r>
              <a:rPr lang="en-US" dirty="0" err="1"/>
              <a:t>Storici</a:t>
            </a:r>
            <a:r>
              <a:rPr lang="en-US" dirty="0"/>
              <a:t> </a:t>
            </a:r>
            <a:r>
              <a:rPr lang="en-US" dirty="0" err="1"/>
              <a:t>corsi</a:t>
            </a:r>
            <a:r>
              <a:rPr lang="en-US" dirty="0"/>
              <a:t> a Frascati:</a:t>
            </a:r>
          </a:p>
          <a:p>
            <a:r>
              <a:rPr lang="en-US" dirty="0" err="1"/>
              <a:t>Più</a:t>
            </a:r>
            <a:r>
              <a:rPr lang="en-US" dirty="0"/>
              <a:t> di </a:t>
            </a:r>
            <a:r>
              <a:rPr lang="en-US" dirty="0" err="1"/>
              <a:t>recente</a:t>
            </a:r>
            <a:r>
              <a:rPr lang="en-US" dirty="0"/>
              <a:t> (dal 2018):</a:t>
            </a:r>
          </a:p>
          <a:p>
            <a:pPr lvl="1"/>
            <a:r>
              <a:rPr lang="en-US" i="1" dirty="0" err="1"/>
              <a:t>Programma</a:t>
            </a:r>
            <a:r>
              <a:rPr lang="en-US" i="1" dirty="0"/>
              <a:t> INFN per Docenti</a:t>
            </a:r>
            <a:r>
              <a:rPr lang="en-US" dirty="0"/>
              <a:t> (PID), </a:t>
            </a:r>
            <a:r>
              <a:rPr lang="en-US" dirty="0" err="1"/>
              <a:t>residenziale</a:t>
            </a:r>
            <a:r>
              <a:rPr lang="en-US" dirty="0"/>
              <a:t> (</a:t>
            </a:r>
            <a:r>
              <a:rPr lang="en-US" dirty="0" err="1"/>
              <a:t>una</a:t>
            </a:r>
            <a:r>
              <a:rPr lang="en-US" dirty="0"/>
              <a:t> </a:t>
            </a:r>
            <a:r>
              <a:rPr lang="en-US" dirty="0" err="1"/>
              <a:t>settimana</a:t>
            </a:r>
            <a:r>
              <a:rPr lang="en-US" dirty="0"/>
              <a:t>), </a:t>
            </a:r>
            <a:r>
              <a:rPr lang="en-US" dirty="0" err="1"/>
              <a:t>presso</a:t>
            </a:r>
            <a:r>
              <a:rPr lang="en-US" dirty="0"/>
              <a:t> </a:t>
            </a:r>
            <a:r>
              <a:rPr lang="en-US" dirty="0" err="1"/>
              <a:t>Laboratori</a:t>
            </a:r>
            <a:r>
              <a:rPr lang="en-US" dirty="0"/>
              <a:t> </a:t>
            </a:r>
            <a:r>
              <a:rPr lang="en-US" dirty="0" err="1"/>
              <a:t>Nazionali</a:t>
            </a:r>
            <a:r>
              <a:rPr lang="en-US" dirty="0"/>
              <a:t> (</a:t>
            </a:r>
            <a:r>
              <a:rPr lang="en-US" dirty="0" err="1"/>
              <a:t>Legnaro</a:t>
            </a:r>
            <a:r>
              <a:rPr lang="en-US" dirty="0"/>
              <a:t>, Catania, Gran Sasso, EGO), dal 2026 </a:t>
            </a:r>
            <a:r>
              <a:rPr lang="en-US" dirty="0" err="1"/>
              <a:t>anche</a:t>
            </a:r>
            <a:r>
              <a:rPr lang="en-US" dirty="0"/>
              <a:t> LNF</a:t>
            </a:r>
            <a:br>
              <a:rPr lang="en-US" dirty="0"/>
            </a:br>
            <a:r>
              <a:rPr lang="en-US" dirty="0"/>
              <a:t>[LNL 2018, 2020,2021, 2022,2023, 2024; LNS 2019, 2023, 2024: LNGS 2019,2022,2023; </a:t>
            </a:r>
            <a:r>
              <a:rPr lang="en-US" b="1" dirty="0">
                <a:solidFill>
                  <a:srgbClr val="FF0000"/>
                </a:solidFill>
              </a:rPr>
              <a:t>EGO 2024</a:t>
            </a:r>
            <a:r>
              <a:rPr lang="en-US" dirty="0"/>
              <a:t>]</a:t>
            </a:r>
          </a:p>
          <a:p>
            <a:pPr lvl="1"/>
            <a:endParaRPr lang="it-IT"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Tree>
    <p:extLst>
      <p:ext uri="{BB962C8B-B14F-4D97-AF65-F5344CB8AC3E}">
        <p14:creationId xmlns:p14="http://schemas.microsoft.com/office/powerpoint/2010/main" val="16741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5297" y="4050782"/>
            <a:ext cx="3330141" cy="2497605"/>
          </a:xfrm>
          <a:prstGeom prst="rect">
            <a:avLst/>
          </a:prstGeom>
        </p:spPr>
      </p:pic>
      <p:pic>
        <p:nvPicPr>
          <p:cNvPr id="14" name="Picture 13"/>
          <p:cNvPicPr>
            <a:picLocks noChangeAspect="1"/>
          </p:cNvPicPr>
          <p:nvPr/>
        </p:nvPicPr>
        <p:blipFill>
          <a:blip r:embed="rId3"/>
          <a:stretch>
            <a:fillRect/>
          </a:stretch>
        </p:blipFill>
        <p:spPr>
          <a:xfrm>
            <a:off x="2466464" y="4588187"/>
            <a:ext cx="3213448" cy="1192556"/>
          </a:xfrm>
          <a:prstGeom prst="rect">
            <a:avLst/>
          </a:prstGeom>
        </p:spPr>
      </p:pic>
      <p:pic>
        <p:nvPicPr>
          <p:cNvPr id="6" name="Picture 2" descr="Immagine correlata"/>
          <p:cNvPicPr>
            <a:picLocks noChangeAspect="1" noChangeArrowheads="1"/>
          </p:cNvPicPr>
          <p:nvPr/>
        </p:nvPicPr>
        <p:blipFill>
          <a:blip r:embed="rId4"/>
          <a:srcRect/>
          <a:stretch>
            <a:fillRect/>
          </a:stretch>
        </p:blipFill>
        <p:spPr bwMode="auto">
          <a:xfrm>
            <a:off x="5509931" y="1391271"/>
            <a:ext cx="3573054" cy="2009060"/>
          </a:xfrm>
          <a:prstGeom prst="rect">
            <a:avLst/>
          </a:prstGeom>
          <a:noFill/>
        </p:spPr>
      </p:pic>
      <p:pic>
        <p:nvPicPr>
          <p:cNvPr id="7" name="Picture 11"/>
          <p:cNvPicPr>
            <a:picLocks noChangeAspect="1" noChangeArrowheads="1"/>
          </p:cNvPicPr>
          <p:nvPr/>
        </p:nvPicPr>
        <p:blipFill>
          <a:blip r:embed="rId5"/>
          <a:srcRect/>
          <a:stretch>
            <a:fillRect/>
          </a:stretch>
        </p:blipFill>
        <p:spPr bwMode="auto">
          <a:xfrm>
            <a:off x="10704" y="4594242"/>
            <a:ext cx="2447698" cy="2298574"/>
          </a:xfrm>
          <a:prstGeom prst="rect">
            <a:avLst/>
          </a:prstGeom>
          <a:noFill/>
          <a:ln w="9525">
            <a:noFill/>
            <a:miter lim="800000"/>
            <a:headEnd/>
            <a:tailEnd/>
          </a:ln>
        </p:spPr>
      </p:pic>
      <p:sp>
        <p:nvSpPr>
          <p:cNvPr id="3" name="TextBox 2"/>
          <p:cNvSpPr txBox="1"/>
          <p:nvPr/>
        </p:nvSpPr>
        <p:spPr>
          <a:xfrm>
            <a:off x="4933980" y="3404451"/>
            <a:ext cx="4429776" cy="646331"/>
          </a:xfrm>
          <a:prstGeom prst="rect">
            <a:avLst/>
          </a:prstGeom>
          <a:noFill/>
        </p:spPr>
        <p:txBody>
          <a:bodyPr wrap="square" rtlCol="0">
            <a:spAutoFit/>
          </a:bodyPr>
          <a:lstStyle/>
          <a:p>
            <a:r>
              <a:rPr lang="en-US">
                <a:highlight>
                  <a:srgbClr val="EFE7E7"/>
                </a:highlight>
              </a:rPr>
              <a:t>Durante il primo lockdown questa iniziativa trasformata in attività YouTube per studenti</a:t>
            </a:r>
            <a:endParaRPr lang="it-IT">
              <a:highlight>
                <a:srgbClr val="EFE7E7"/>
              </a:highlight>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
        <p:nvSpPr>
          <p:cNvPr id="8" name="Title 7"/>
          <p:cNvSpPr>
            <a:spLocks noGrp="1"/>
          </p:cNvSpPr>
          <p:nvPr>
            <p:ph type="title"/>
          </p:nvPr>
        </p:nvSpPr>
        <p:spPr>
          <a:xfrm>
            <a:off x="-576332" y="62174"/>
            <a:ext cx="7886700" cy="709961"/>
          </a:xfrm>
        </p:spPr>
        <p:txBody>
          <a:bodyPr/>
          <a:lstStyle/>
          <a:p>
            <a:r>
              <a:rPr lang="en-US"/>
              <a:t>Aggiornamenti</a:t>
            </a:r>
          </a:p>
        </p:txBody>
      </p:sp>
      <p:sp>
        <p:nvSpPr>
          <p:cNvPr id="10" name="Content Placeholder 9"/>
          <p:cNvSpPr>
            <a:spLocks noGrp="1"/>
          </p:cNvSpPr>
          <p:nvPr>
            <p:ph idx="1"/>
          </p:nvPr>
        </p:nvSpPr>
        <p:spPr>
          <a:xfrm>
            <a:off x="61015" y="1035558"/>
            <a:ext cx="5364596" cy="5140176"/>
          </a:xfrm>
        </p:spPr>
        <p:txBody>
          <a:bodyPr/>
          <a:lstStyle/>
          <a:p>
            <a:r>
              <a:rPr lang="en-US" dirty="0"/>
              <a:t>Corso per </a:t>
            </a:r>
            <a:r>
              <a:rPr lang="en-US" dirty="0" err="1"/>
              <a:t>docenti</a:t>
            </a:r>
            <a:r>
              <a:rPr lang="en-US" dirty="0"/>
              <a:t> di </a:t>
            </a:r>
            <a:r>
              <a:rPr lang="en-US" dirty="0" err="1"/>
              <a:t>scienze</a:t>
            </a:r>
            <a:r>
              <a:rPr lang="en-US" dirty="0"/>
              <a:t> delle </a:t>
            </a:r>
            <a:r>
              <a:rPr lang="en-US" dirty="0" err="1"/>
              <a:t>secondarie</a:t>
            </a:r>
            <a:r>
              <a:rPr lang="en-US" dirty="0"/>
              <a:t> I </a:t>
            </a:r>
            <a:r>
              <a:rPr lang="en-US" dirty="0" err="1"/>
              <a:t>grado</a:t>
            </a:r>
            <a:r>
              <a:rPr lang="en-US" dirty="0"/>
              <a:t> </a:t>
            </a:r>
          </a:p>
          <a:p>
            <a:pPr lvl="1"/>
            <a:r>
              <a:rPr lang="en-US" dirty="0"/>
              <a:t>Idea-base: </a:t>
            </a:r>
            <a:r>
              <a:rPr lang="en-US" dirty="0" err="1"/>
              <a:t>utilizzo</a:t>
            </a:r>
            <a:r>
              <a:rPr lang="en-US" dirty="0"/>
              <a:t> di </a:t>
            </a:r>
            <a:r>
              <a:rPr lang="en-US" dirty="0" err="1"/>
              <a:t>oggetti</a:t>
            </a:r>
            <a:r>
              <a:rPr lang="en-US" dirty="0"/>
              <a:t> </a:t>
            </a:r>
            <a:r>
              <a:rPr lang="en-US" i="1" dirty="0" err="1"/>
              <a:t>poveri</a:t>
            </a:r>
            <a:r>
              <a:rPr lang="en-US" dirty="0"/>
              <a:t> per </a:t>
            </a:r>
            <a:r>
              <a:rPr lang="en-US" dirty="0" err="1"/>
              <a:t>avvicinare</a:t>
            </a:r>
            <a:r>
              <a:rPr lang="en-US" dirty="0"/>
              <a:t> </a:t>
            </a:r>
            <a:r>
              <a:rPr lang="en-US" dirty="0" err="1"/>
              <a:t>gli</a:t>
            </a:r>
            <a:r>
              <a:rPr lang="en-US" dirty="0"/>
              <a:t> </a:t>
            </a:r>
            <a:r>
              <a:rPr lang="en-US" dirty="0" err="1"/>
              <a:t>studenti</a:t>
            </a:r>
            <a:r>
              <a:rPr lang="en-US" dirty="0"/>
              <a:t> </a:t>
            </a:r>
            <a:r>
              <a:rPr lang="en-US" dirty="0" err="1"/>
              <a:t>allo</a:t>
            </a:r>
            <a:r>
              <a:rPr lang="en-US" dirty="0"/>
              <a:t> studio di </a:t>
            </a:r>
            <a:r>
              <a:rPr lang="en-US" dirty="0" err="1"/>
              <a:t>fenomeni</a:t>
            </a:r>
            <a:r>
              <a:rPr lang="en-US" dirty="0"/>
              <a:t> </a:t>
            </a:r>
            <a:r>
              <a:rPr lang="en-US" dirty="0" err="1"/>
              <a:t>fisici</a:t>
            </a:r>
            <a:r>
              <a:rPr lang="en-US" dirty="0"/>
              <a:t> </a:t>
            </a:r>
            <a:r>
              <a:rPr lang="en-US" dirty="0" err="1"/>
              <a:t>attraverso</a:t>
            </a:r>
            <a:r>
              <a:rPr lang="en-US" dirty="0"/>
              <a:t> </a:t>
            </a:r>
            <a:r>
              <a:rPr lang="en-US" dirty="0" err="1"/>
              <a:t>l'osservazione</a:t>
            </a:r>
            <a:r>
              <a:rPr lang="en-US" dirty="0"/>
              <a:t> e la </a:t>
            </a:r>
            <a:r>
              <a:rPr lang="en-US" dirty="0" err="1"/>
              <a:t>discussione</a:t>
            </a:r>
            <a:endParaRPr lang="en-US" dirty="0"/>
          </a:p>
          <a:p>
            <a:pPr lvl="1"/>
            <a:r>
              <a:rPr lang="en-US" dirty="0" err="1"/>
              <a:t>Corsi</a:t>
            </a:r>
            <a:r>
              <a:rPr lang="en-US" dirty="0"/>
              <a:t> in </a:t>
            </a:r>
            <a:r>
              <a:rPr lang="en-US" dirty="0" err="1"/>
              <a:t>presenza</a:t>
            </a:r>
            <a:r>
              <a:rPr lang="en-US" dirty="0"/>
              <a:t>: 6-7 </a:t>
            </a:r>
            <a:r>
              <a:rPr lang="en-US" dirty="0" err="1"/>
              <a:t>incontri</a:t>
            </a:r>
            <a:r>
              <a:rPr lang="en-US" dirty="0"/>
              <a:t> </a:t>
            </a:r>
            <a:r>
              <a:rPr lang="en-US" dirty="0" err="1"/>
              <a:t>su</a:t>
            </a:r>
            <a:r>
              <a:rPr lang="en-US" dirty="0"/>
              <a:t> </a:t>
            </a:r>
            <a:r>
              <a:rPr lang="en-US" dirty="0" err="1"/>
              <a:t>vari</a:t>
            </a:r>
            <a:r>
              <a:rPr lang="en-US" dirty="0"/>
              <a:t> </a:t>
            </a:r>
            <a:r>
              <a:rPr lang="en-US" dirty="0" err="1"/>
              <a:t>argomenti</a:t>
            </a:r>
            <a:r>
              <a:rPr lang="en-US" dirty="0"/>
              <a:t> (2-3 ore)</a:t>
            </a:r>
          </a:p>
        </p:txBody>
      </p:sp>
      <p:sp>
        <p:nvSpPr>
          <p:cNvPr id="12" name="AutoShape 3"/>
          <p:cNvSpPr>
            <a:spLocks noChangeAspect="1" noChangeArrowheads="1" noTextEdit="1"/>
          </p:cNvSpPr>
          <p:nvPr/>
        </p:nvSpPr>
        <p:spPr bwMode="auto">
          <a:xfrm>
            <a:off x="-965943" y="2686966"/>
            <a:ext cx="80645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CasellaDiTesto 1">
            <a:extLst>
              <a:ext uri="{FF2B5EF4-FFF2-40B4-BE49-F238E27FC236}">
                <a16:creationId xmlns:a16="http://schemas.microsoft.com/office/drawing/2014/main" id="{3291022C-23CF-20D3-2243-1D5891721906}"/>
              </a:ext>
            </a:extLst>
          </p:cNvPr>
          <p:cNvSpPr txBox="1"/>
          <p:nvPr/>
        </p:nvSpPr>
        <p:spPr>
          <a:xfrm>
            <a:off x="2884443" y="6426494"/>
            <a:ext cx="5590938" cy="369332"/>
          </a:xfrm>
          <a:prstGeom prst="rect">
            <a:avLst/>
          </a:prstGeom>
          <a:noFill/>
        </p:spPr>
        <p:txBody>
          <a:bodyPr wrap="square" rtlCol="0">
            <a:spAutoFit/>
          </a:bodyPr>
          <a:lstStyle/>
          <a:p>
            <a:r>
              <a:rPr lang="en-US" dirty="0">
                <a:highlight>
                  <a:srgbClr val="EFE7E7"/>
                </a:highlight>
              </a:rPr>
              <a:t>https://collisioni.infn.it/attivita_educative/aggiornamenti/</a:t>
            </a:r>
          </a:p>
        </p:txBody>
      </p:sp>
      <p:pic>
        <p:nvPicPr>
          <p:cNvPr id="11" name="Picture 4">
            <a:extLst>
              <a:ext uri="{FF2B5EF4-FFF2-40B4-BE49-F238E27FC236}">
                <a16:creationId xmlns:a16="http://schemas.microsoft.com/office/drawing/2014/main" id="{E63E2CB9-0A8C-2459-12F4-D39F26DE4215}"/>
              </a:ext>
            </a:extLst>
          </p:cNvPr>
          <p:cNvPicPr>
            <a:picLocks noChangeAspect="1"/>
          </p:cNvPicPr>
          <p:nvPr/>
        </p:nvPicPr>
        <p:blipFill>
          <a:blip r:embed="rId7"/>
          <a:stretch>
            <a:fillRect/>
          </a:stretch>
        </p:blipFill>
        <p:spPr>
          <a:xfrm>
            <a:off x="5560609" y="0"/>
            <a:ext cx="3499516" cy="1431621"/>
          </a:xfrm>
          <a:prstGeom prst="rect">
            <a:avLst/>
          </a:prstGeom>
        </p:spPr>
      </p:pic>
    </p:spTree>
    <p:extLst>
      <p:ext uri="{BB962C8B-B14F-4D97-AF65-F5344CB8AC3E}">
        <p14:creationId xmlns:p14="http://schemas.microsoft.com/office/powerpoint/2010/main" val="196333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nodePh="1">
                                  <p:stCondLst>
                                    <p:cond delay="0"/>
                                  </p:stCondLst>
                                  <p:endCondLst>
                                    <p:cond evt="begin" delay="0">
                                      <p:tn val="38"/>
                                    </p:cond>
                                  </p:end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ppt_x"/>
                                          </p:val>
                                        </p:tav>
                                        <p:tav tm="100000">
                                          <p:val>
                                            <p:strVal val="#ppt_x"/>
                                          </p:val>
                                        </p:tav>
                                      </p:tavLst>
                                    </p:anim>
                                    <p:anim calcmode="lin" valueType="num">
                                      <p:cBhvr additive="base">
                                        <p:cTn id="5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build="p"/>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165811"/>
            <a:ext cx="7886700" cy="968580"/>
          </a:xfrm>
        </p:spPr>
        <p:txBody>
          <a:bodyPr/>
          <a:lstStyle/>
          <a:p>
            <a:pPr algn="ctr"/>
            <a:r>
              <a:rPr lang="en-US">
                <a:solidFill>
                  <a:srgbClr val="FF0000"/>
                </a:solidFill>
              </a:rPr>
              <a:t>Cosa è l'INFN? Chi siamo?</a:t>
            </a:r>
            <a:endParaRPr lang="it-IT">
              <a:solidFill>
                <a:srgbClr val="FF0000"/>
              </a:solidFill>
            </a:endParaRPr>
          </a:p>
        </p:txBody>
      </p:sp>
      <p:sp>
        <p:nvSpPr>
          <p:cNvPr id="6" name="TextBox 5"/>
          <p:cNvSpPr txBox="1"/>
          <p:nvPr/>
        </p:nvSpPr>
        <p:spPr>
          <a:xfrm>
            <a:off x="4031432" y="1026413"/>
            <a:ext cx="5112568" cy="2739211"/>
          </a:xfrm>
          <a:prstGeom prst="rect">
            <a:avLst/>
          </a:prstGeom>
          <a:noFill/>
        </p:spPr>
        <p:txBody>
          <a:bodyPr wrap="square" rtlCol="0">
            <a:spAutoFit/>
          </a:bodyPr>
          <a:lstStyle/>
          <a:p>
            <a:r>
              <a:rPr lang="it-IT" sz="2200" dirty="0"/>
              <a:t>Una comunità di ricerca con una </a:t>
            </a:r>
            <a:r>
              <a:rPr lang="it-IT" sz="2200" i="1" dirty="0"/>
              <a:t>missione:</a:t>
            </a:r>
            <a:endParaRPr lang="it-IT" sz="2200" dirty="0"/>
          </a:p>
          <a:p>
            <a:pPr lvl="1"/>
            <a:r>
              <a:rPr lang="it-IT" sz="2200" i="1" dirty="0"/>
              <a:t>Ricerca in fisica fondamentale nucleare e subnucleare e ricerca e sviluppo delle tecnologie necessarie</a:t>
            </a:r>
          </a:p>
          <a:p>
            <a:pPr lvl="1"/>
            <a:r>
              <a:rPr lang="it-IT" sz="2200" i="1" dirty="0"/>
              <a:t>... Promuove e provvedere alla formazione scientifica e alla diffusione della cultura</a:t>
            </a:r>
            <a:endParaRPr lang="it-IT" i="1" dirty="0"/>
          </a:p>
          <a:p>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6413"/>
            <a:ext cx="4102049" cy="32095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
        <p:nvSpPr>
          <p:cNvPr id="2" name="TextBox 1"/>
          <p:cNvSpPr txBox="1"/>
          <p:nvPr/>
        </p:nvSpPr>
        <p:spPr>
          <a:xfrm>
            <a:off x="22312" y="4365104"/>
            <a:ext cx="4477681" cy="2739211"/>
          </a:xfrm>
          <a:prstGeom prst="rect">
            <a:avLst/>
          </a:prstGeom>
          <a:noFill/>
        </p:spPr>
        <p:txBody>
          <a:bodyPr wrap="square" rtlCol="0">
            <a:spAutoFit/>
          </a:bodyPr>
          <a:lstStyle/>
          <a:p>
            <a:r>
              <a:rPr lang="en-US" sz="2200"/>
              <a:t>La nostra ricerca si articola in 5 linee</a:t>
            </a:r>
          </a:p>
          <a:p>
            <a:pPr marL="800100" lvl="1" indent="-342900">
              <a:buFont typeface="+mj-lt"/>
              <a:buAutoNum type="arabicPeriod"/>
            </a:pPr>
            <a:r>
              <a:rPr lang="en-US" sz="2100"/>
              <a:t>Fisica subnucleare agli acceleratori</a:t>
            </a:r>
          </a:p>
          <a:p>
            <a:pPr marL="800100" lvl="1" indent="-342900">
              <a:buFont typeface="+mj-lt"/>
              <a:buAutoNum type="arabicPeriod"/>
            </a:pPr>
            <a:r>
              <a:rPr lang="en-US" sz="2100"/>
              <a:t>Fisica astroparticellare</a:t>
            </a:r>
          </a:p>
          <a:p>
            <a:pPr marL="800100" lvl="1" indent="-342900">
              <a:buFont typeface="+mj-lt"/>
              <a:buAutoNum type="arabicPeriod"/>
            </a:pPr>
            <a:r>
              <a:rPr lang="en-US" sz="2100"/>
              <a:t>Fisica nucleare</a:t>
            </a:r>
          </a:p>
          <a:p>
            <a:pPr marL="800100" lvl="1" indent="-342900">
              <a:buFont typeface="+mj-lt"/>
              <a:buAutoNum type="arabicPeriod"/>
            </a:pPr>
            <a:r>
              <a:rPr lang="en-US" sz="2100"/>
              <a:t>Fisica Teorica</a:t>
            </a:r>
          </a:p>
          <a:p>
            <a:pPr marL="800100" lvl="1" indent="-342900">
              <a:buFont typeface="+mj-lt"/>
              <a:buAutoNum type="arabicPeriod"/>
            </a:pPr>
            <a:r>
              <a:rPr lang="en-US" sz="2100"/>
              <a:t>Ricerca tecnologica</a:t>
            </a:r>
          </a:p>
          <a:p>
            <a:pPr marL="342900" indent="-342900">
              <a:buFont typeface="+mj-lt"/>
              <a:buAutoNum type="arabicPeriod"/>
            </a:pPr>
            <a:endParaRPr lang="en-US"/>
          </a:p>
        </p:txBody>
      </p:sp>
      <p:pic>
        <p:nvPicPr>
          <p:cNvPr id="3"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100" y="4841776"/>
            <a:ext cx="2688298" cy="2016224"/>
          </a:xfrm>
          <a:prstGeom prst="rect">
            <a:avLst/>
          </a:prstGeom>
        </p:spPr>
      </p:pic>
      <p:pic>
        <p:nvPicPr>
          <p:cNvPr id="5"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7455" y="3028752"/>
            <a:ext cx="2566125" cy="192702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4255" y="4930973"/>
            <a:ext cx="2569369" cy="1927027"/>
          </a:xfrm>
          <a:prstGeom prst="rect">
            <a:avLst/>
          </a:prstGeom>
        </p:spPr>
      </p:pic>
    </p:spTree>
    <p:extLst>
      <p:ext uri="{BB962C8B-B14F-4D97-AF65-F5344CB8AC3E}">
        <p14:creationId xmlns:p14="http://schemas.microsoft.com/office/powerpoint/2010/main" val="323945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4791444"/>
            <a:ext cx="3212091" cy="2141393"/>
          </a:xfrm>
          <a:prstGeom prst="rect">
            <a:avLst/>
          </a:prstGeom>
        </p:spPr>
      </p:pic>
      <p:sp>
        <p:nvSpPr>
          <p:cNvPr id="2" name="Title 1"/>
          <p:cNvSpPr>
            <a:spLocks noGrp="1"/>
          </p:cNvSpPr>
          <p:nvPr>
            <p:ph type="title"/>
          </p:nvPr>
        </p:nvSpPr>
        <p:spPr>
          <a:xfrm>
            <a:off x="809109" y="126751"/>
            <a:ext cx="7886700" cy="925985"/>
          </a:xfrm>
        </p:spPr>
        <p:txBody>
          <a:bodyPr/>
          <a:lstStyle/>
          <a:p>
            <a:r>
              <a:rPr lang="en-US" dirty="0"/>
              <a:t>Corsi per </a:t>
            </a:r>
            <a:r>
              <a:rPr lang="en-US" dirty="0" err="1"/>
              <a:t>docenti</a:t>
            </a:r>
            <a:r>
              <a:rPr lang="en-US" dirty="0"/>
              <a:t> </a:t>
            </a:r>
            <a:r>
              <a:rPr lang="en-US" dirty="0" err="1"/>
              <a:t>secondarie</a:t>
            </a:r>
            <a:r>
              <a:rPr lang="en-US" dirty="0"/>
              <a:t>: LNF</a:t>
            </a:r>
          </a:p>
        </p:txBody>
      </p:sp>
      <p:sp>
        <p:nvSpPr>
          <p:cNvPr id="3" name="Content Placeholder 2"/>
          <p:cNvSpPr>
            <a:spLocks noGrp="1"/>
          </p:cNvSpPr>
          <p:nvPr>
            <p:ph idx="1"/>
          </p:nvPr>
        </p:nvSpPr>
        <p:spPr>
          <a:xfrm>
            <a:off x="179512" y="980729"/>
            <a:ext cx="8516297" cy="4032447"/>
          </a:xfrm>
        </p:spPr>
        <p:txBody>
          <a:bodyPr>
            <a:normAutofit lnSpcReduction="10000"/>
          </a:bodyPr>
          <a:lstStyle/>
          <a:p>
            <a:r>
              <a:rPr lang="en-US" dirty="0" err="1"/>
              <a:t>Alcune</a:t>
            </a:r>
            <a:r>
              <a:rPr lang="en-US" dirty="0"/>
              <a:t> </a:t>
            </a:r>
            <a:r>
              <a:rPr lang="en-US" dirty="0" err="1"/>
              <a:t>iniziative</a:t>
            </a:r>
            <a:r>
              <a:rPr lang="en-US" dirty="0"/>
              <a:t> </a:t>
            </a:r>
            <a:r>
              <a:rPr lang="en-US" dirty="0" err="1"/>
              <a:t>oramai</a:t>
            </a:r>
            <a:r>
              <a:rPr lang="en-US" dirty="0"/>
              <a:t> </a:t>
            </a:r>
            <a:r>
              <a:rPr lang="en-US" dirty="0" err="1"/>
              <a:t>storiche</a:t>
            </a:r>
            <a:r>
              <a:rPr lang="en-US" dirty="0"/>
              <a:t> e consolidate </a:t>
            </a:r>
            <a:r>
              <a:rPr lang="en-US" dirty="0" err="1"/>
              <a:t>presso</a:t>
            </a:r>
            <a:r>
              <a:rPr lang="en-US" dirty="0"/>
              <a:t> il Lab. </a:t>
            </a:r>
            <a:r>
              <a:rPr lang="en-US" dirty="0" err="1"/>
              <a:t>Nazionali</a:t>
            </a:r>
            <a:r>
              <a:rPr lang="en-US" dirty="0"/>
              <a:t> di Frascati, per </a:t>
            </a:r>
            <a:r>
              <a:rPr lang="en-US" dirty="0" err="1"/>
              <a:t>docenti</a:t>
            </a:r>
            <a:r>
              <a:rPr lang="en-US" dirty="0"/>
              <a:t> delle </a:t>
            </a:r>
            <a:r>
              <a:rPr lang="en-US" dirty="0" err="1"/>
              <a:t>secondarie</a:t>
            </a:r>
            <a:r>
              <a:rPr lang="en-US" dirty="0"/>
              <a:t>:</a:t>
            </a:r>
          </a:p>
          <a:p>
            <a:pPr lvl="1"/>
            <a:r>
              <a:rPr lang="en-US" dirty="0" err="1"/>
              <a:t>Incontri</a:t>
            </a:r>
            <a:r>
              <a:rPr lang="en-US" dirty="0"/>
              <a:t> di </a:t>
            </a:r>
            <a:r>
              <a:rPr lang="en-US" dirty="0" err="1"/>
              <a:t>Fisica</a:t>
            </a:r>
            <a:r>
              <a:rPr lang="en-US" dirty="0"/>
              <a:t> (</a:t>
            </a:r>
            <a:r>
              <a:rPr lang="en-US" dirty="0" err="1"/>
              <a:t>IdF</a:t>
            </a:r>
            <a:r>
              <a:rPr lang="en-US" dirty="0"/>
              <a:t>): XXI </a:t>
            </a:r>
            <a:r>
              <a:rPr lang="en-US" dirty="0" err="1"/>
              <a:t>edizione</a:t>
            </a:r>
            <a:endParaRPr lang="en-US" dirty="0"/>
          </a:p>
          <a:p>
            <a:pPr lvl="2"/>
            <a:r>
              <a:rPr lang="en-US" dirty="0"/>
              <a:t>Corso in </a:t>
            </a:r>
            <a:r>
              <a:rPr lang="en-US" dirty="0" err="1"/>
              <a:t>presenza</a:t>
            </a:r>
            <a:r>
              <a:rPr lang="en-US" dirty="0"/>
              <a:t> (</a:t>
            </a:r>
            <a:r>
              <a:rPr lang="en-US" dirty="0" err="1"/>
              <a:t>tre</a:t>
            </a:r>
            <a:r>
              <a:rPr lang="en-US" dirty="0"/>
              <a:t> </a:t>
            </a:r>
            <a:r>
              <a:rPr lang="en-US" dirty="0" err="1"/>
              <a:t>giorni</a:t>
            </a:r>
            <a:r>
              <a:rPr lang="en-US" dirty="0"/>
              <a:t>), circa 150 </a:t>
            </a:r>
            <a:r>
              <a:rPr lang="en-US" dirty="0" err="1"/>
              <a:t>partecipanti</a:t>
            </a:r>
            <a:endParaRPr lang="en-US" dirty="0"/>
          </a:p>
          <a:p>
            <a:pPr lvl="3"/>
            <a:r>
              <a:rPr lang="en-US" dirty="0" err="1"/>
              <a:t>Lezioni</a:t>
            </a:r>
            <a:r>
              <a:rPr lang="en-US" dirty="0"/>
              <a:t> </a:t>
            </a:r>
            <a:r>
              <a:rPr lang="en-US" dirty="0" err="1"/>
              <a:t>frontali</a:t>
            </a:r>
            <a:r>
              <a:rPr lang="en-US" dirty="0"/>
              <a:t> e </a:t>
            </a:r>
            <a:r>
              <a:rPr lang="en-US" dirty="0" err="1"/>
              <a:t>laboratori</a:t>
            </a:r>
            <a:r>
              <a:rPr lang="en-US" dirty="0"/>
              <a:t> </a:t>
            </a:r>
            <a:r>
              <a:rPr lang="en-US" dirty="0" err="1"/>
              <a:t>didattici</a:t>
            </a:r>
            <a:endParaRPr lang="en-US" dirty="0"/>
          </a:p>
          <a:p>
            <a:pPr lvl="1"/>
            <a:r>
              <a:rPr lang="en-US" dirty="0" err="1"/>
              <a:t>Incontri</a:t>
            </a:r>
            <a:r>
              <a:rPr lang="en-US" dirty="0"/>
              <a:t> di </a:t>
            </a:r>
            <a:r>
              <a:rPr lang="en-US" dirty="0" err="1"/>
              <a:t>Fisica</a:t>
            </a:r>
            <a:r>
              <a:rPr lang="en-US" dirty="0"/>
              <a:t> Moderna (dal 2014):</a:t>
            </a:r>
          </a:p>
          <a:p>
            <a:pPr lvl="2"/>
            <a:r>
              <a:rPr lang="en-US" dirty="0" err="1"/>
              <a:t>Centrato</a:t>
            </a:r>
            <a:r>
              <a:rPr lang="en-US" dirty="0"/>
              <a:t> </a:t>
            </a:r>
            <a:r>
              <a:rPr lang="en-US" dirty="0" err="1"/>
              <a:t>su</a:t>
            </a:r>
            <a:r>
              <a:rPr lang="en-US" dirty="0"/>
              <a:t> </a:t>
            </a:r>
            <a:r>
              <a:rPr lang="en-US" dirty="0" err="1"/>
              <a:t>esperimenti</a:t>
            </a:r>
            <a:r>
              <a:rPr lang="en-US" dirty="0"/>
              <a:t> </a:t>
            </a:r>
            <a:r>
              <a:rPr lang="en-US" dirty="0" err="1"/>
              <a:t>relativi</a:t>
            </a:r>
            <a:r>
              <a:rPr lang="en-US" dirty="0"/>
              <a:t> </a:t>
            </a:r>
            <a:r>
              <a:rPr lang="en-US" dirty="0" err="1"/>
              <a:t>alla</a:t>
            </a:r>
            <a:r>
              <a:rPr lang="en-US" dirty="0"/>
              <a:t> </a:t>
            </a:r>
            <a:r>
              <a:rPr lang="en-US" dirty="0" err="1"/>
              <a:t>crisi</a:t>
            </a:r>
            <a:r>
              <a:rPr lang="en-US" dirty="0"/>
              <a:t> </a:t>
            </a:r>
            <a:r>
              <a:rPr lang="en-US" dirty="0" err="1"/>
              <a:t>della</a:t>
            </a:r>
            <a:r>
              <a:rPr lang="en-US" dirty="0"/>
              <a:t> MQ</a:t>
            </a:r>
          </a:p>
          <a:p>
            <a:pPr lvl="2"/>
            <a:r>
              <a:rPr lang="en-US" dirty="0" err="1"/>
              <a:t>Lezione</a:t>
            </a:r>
            <a:r>
              <a:rPr lang="en-US" dirty="0"/>
              <a:t> </a:t>
            </a:r>
            <a:r>
              <a:rPr lang="en-US" dirty="0" err="1"/>
              <a:t>frontale</a:t>
            </a:r>
            <a:r>
              <a:rPr lang="en-US" dirty="0"/>
              <a:t> (2 ore)</a:t>
            </a:r>
          </a:p>
          <a:p>
            <a:pPr lvl="2"/>
            <a:r>
              <a:rPr lang="en-US" dirty="0"/>
              <a:t>3 </a:t>
            </a:r>
            <a:r>
              <a:rPr lang="en-US" dirty="0" err="1"/>
              <a:t>laboratori</a:t>
            </a:r>
            <a:r>
              <a:rPr lang="en-US" dirty="0"/>
              <a:t> (12 ore)</a:t>
            </a:r>
          </a:p>
          <a:p>
            <a:r>
              <a:rPr lang="en-US" dirty="0" err="1"/>
              <a:t>Abbiamo</a:t>
            </a:r>
            <a:r>
              <a:rPr lang="en-US" dirty="0"/>
              <a:t> </a:t>
            </a:r>
            <a:r>
              <a:rPr lang="en-US" dirty="0" err="1"/>
              <a:t>attrezzato</a:t>
            </a:r>
            <a:r>
              <a:rPr lang="en-US" dirty="0"/>
              <a:t> un </a:t>
            </a:r>
            <a:r>
              <a:rPr lang="en-US" dirty="0" err="1"/>
              <a:t>laboratorio</a:t>
            </a:r>
            <a:r>
              <a:rPr lang="en-US" dirty="0"/>
              <a:t> </a:t>
            </a:r>
            <a:r>
              <a:rPr lang="en-US" dirty="0" err="1"/>
              <a:t>didattico</a:t>
            </a:r>
            <a:r>
              <a:rPr lang="en-US" dirty="0"/>
              <a:t>, </a:t>
            </a:r>
          </a:p>
          <a:p>
            <a:pPr marL="0" indent="0">
              <a:buNone/>
            </a:pPr>
            <a:r>
              <a:rPr lang="en-US" dirty="0"/>
              <a:t>a </a:t>
            </a:r>
            <a:r>
              <a:rPr lang="en-US" dirty="0" err="1"/>
              <a:t>disposizione</a:t>
            </a:r>
            <a:r>
              <a:rPr lang="en-US" dirty="0"/>
              <a:t> di </a:t>
            </a:r>
            <a:r>
              <a:rPr lang="en-US" dirty="0" err="1"/>
              <a:t>docenti</a:t>
            </a:r>
            <a:r>
              <a:rPr lang="en-US" dirty="0"/>
              <a:t> e </a:t>
            </a:r>
            <a:r>
              <a:rPr lang="en-US" dirty="0" err="1"/>
              <a:t>studenti</a:t>
            </a:r>
            <a:endParaRPr lang="en-US" dirty="0"/>
          </a:p>
          <a:p>
            <a:pPr marL="457200" lvl="1"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4894750"/>
            <a:ext cx="3001004" cy="2000669"/>
          </a:xfrm>
          <a:prstGeom prst="rect">
            <a:avLst/>
          </a:prstGeom>
        </p:spPr>
      </p:pic>
      <p:sp>
        <p:nvSpPr>
          <p:cNvPr id="7" name="TextBox 6"/>
          <p:cNvSpPr txBox="1"/>
          <p:nvPr/>
        </p:nvSpPr>
        <p:spPr>
          <a:xfrm>
            <a:off x="3923928" y="5805264"/>
            <a:ext cx="1800200" cy="923330"/>
          </a:xfrm>
          <a:prstGeom prst="rect">
            <a:avLst/>
          </a:prstGeom>
          <a:noFill/>
        </p:spPr>
        <p:txBody>
          <a:bodyPr wrap="square" rtlCol="0">
            <a:spAutoFit/>
          </a:bodyPr>
          <a:lstStyle/>
          <a:p>
            <a:r>
              <a:rPr lang="en-US"/>
              <a:t>Qui alcune foto dell'ultimo corso IdFM in presenza</a:t>
            </a:r>
          </a:p>
        </p:txBody>
      </p:sp>
      <p:sp>
        <p:nvSpPr>
          <p:cNvPr id="8" name="TextBox 7"/>
          <p:cNvSpPr txBox="1"/>
          <p:nvPr/>
        </p:nvSpPr>
        <p:spPr>
          <a:xfrm>
            <a:off x="6552728" y="4422112"/>
            <a:ext cx="2411760" cy="369332"/>
          </a:xfrm>
          <a:prstGeom prst="rect">
            <a:avLst/>
          </a:prstGeom>
          <a:noFill/>
        </p:spPr>
        <p:txBody>
          <a:bodyPr wrap="square" rtlCol="0">
            <a:spAutoFit/>
          </a:bodyPr>
          <a:lstStyle/>
          <a:p>
            <a:pPr marL="0" lvl="1"/>
            <a:r>
              <a:rPr lang="en-US" b="1" i="1">
                <a:solidFill>
                  <a:srgbClr val="FF0000"/>
                </a:solidFill>
              </a:rPr>
              <a:t>http://edu.lnf.infn.it/</a:t>
            </a:r>
          </a:p>
        </p:txBody>
      </p:sp>
    </p:spTree>
    <p:extLst>
      <p:ext uri="{BB962C8B-B14F-4D97-AF65-F5344CB8AC3E}">
        <p14:creationId xmlns:p14="http://schemas.microsoft.com/office/powerpoint/2010/main" val="375556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B8E47BDF-94C4-4064-9598-A8BEBD1AEA09}" type="slidenum">
              <a:rPr lang="it-IT" smtClean="0"/>
              <a:t>21</a:t>
            </a:fld>
            <a:endParaRPr lang="it-IT"/>
          </a:p>
        </p:txBody>
      </p:sp>
      <p:pic>
        <p:nvPicPr>
          <p:cNvPr id="11" name="Immagine 10">
            <a:extLst>
              <a:ext uri="{FF2B5EF4-FFF2-40B4-BE49-F238E27FC236}">
                <a16:creationId xmlns:a16="http://schemas.microsoft.com/office/drawing/2014/main" id="{EEF31B0B-20CD-0D47-9FBD-D685B6A1BAAB}"/>
              </a:ext>
            </a:extLst>
          </p:cNvPr>
          <p:cNvPicPr>
            <a:picLocks noChangeAspect="1"/>
          </p:cNvPicPr>
          <p:nvPr/>
        </p:nvPicPr>
        <p:blipFill>
          <a:blip r:embed="rId2"/>
          <a:stretch>
            <a:fillRect/>
          </a:stretch>
        </p:blipFill>
        <p:spPr>
          <a:xfrm>
            <a:off x="50939" y="3259935"/>
            <a:ext cx="2811655" cy="3748873"/>
          </a:xfrm>
          <a:prstGeom prst="rect">
            <a:avLst/>
          </a:prstGeom>
        </p:spPr>
      </p:pic>
      <p:sp>
        <p:nvSpPr>
          <p:cNvPr id="7" name="CasellaDiTesto 6"/>
          <p:cNvSpPr txBox="1"/>
          <p:nvPr/>
        </p:nvSpPr>
        <p:spPr>
          <a:xfrm>
            <a:off x="179512" y="823678"/>
            <a:ext cx="3792581" cy="2585323"/>
          </a:xfrm>
          <a:prstGeom prst="rect">
            <a:avLst/>
          </a:prstGeom>
          <a:noFill/>
        </p:spPr>
        <p:txBody>
          <a:bodyPr wrap="square" rtlCol="0">
            <a:spAutoFit/>
          </a:bodyPr>
          <a:lstStyle/>
          <a:p>
            <a:r>
              <a:rPr lang="it-IT" dirty="0"/>
              <a:t>Corsi svolti nel:</a:t>
            </a:r>
          </a:p>
          <a:p>
            <a:r>
              <a:rPr lang="it-IT" dirty="0"/>
              <a:t>2018 (LNL)</a:t>
            </a:r>
          </a:p>
          <a:p>
            <a:r>
              <a:rPr lang="it-IT" dirty="0"/>
              <a:t>2019 (LNS, LNGS)</a:t>
            </a:r>
          </a:p>
          <a:p>
            <a:r>
              <a:rPr lang="it-IT" dirty="0"/>
              <a:t>2020 (LNL)</a:t>
            </a:r>
          </a:p>
          <a:p>
            <a:r>
              <a:rPr lang="it-IT" dirty="0"/>
              <a:t>2021 (LNL)</a:t>
            </a:r>
          </a:p>
          <a:p>
            <a:pPr marL="342900" indent="-342900">
              <a:buAutoNum type="arabicPlain" startAt="2022"/>
            </a:pPr>
            <a:r>
              <a:rPr lang="it-IT" dirty="0"/>
              <a:t>(LNGS, LNL)</a:t>
            </a:r>
          </a:p>
          <a:p>
            <a:pPr marL="342900" indent="-342900">
              <a:buAutoNum type="arabicPlain" startAt="2022"/>
            </a:pPr>
            <a:r>
              <a:rPr lang="it-IT" dirty="0"/>
              <a:t>(LNL, LNS)</a:t>
            </a:r>
          </a:p>
          <a:p>
            <a:pPr marL="342900" indent="-342900">
              <a:buAutoNum type="arabicPlain" startAt="2022"/>
            </a:pPr>
            <a:r>
              <a:rPr lang="it-IT" dirty="0"/>
              <a:t> (LNGS, LNL, EGO)</a:t>
            </a:r>
          </a:p>
          <a:p>
            <a:pPr marL="342900" indent="-342900">
              <a:buAutoNum type="arabicPlain" startAt="2022"/>
            </a:pPr>
            <a:r>
              <a:rPr lang="it-IT" dirty="0"/>
              <a:t> (LNS)</a:t>
            </a:r>
          </a:p>
        </p:txBody>
      </p:sp>
      <p:pic>
        <p:nvPicPr>
          <p:cNvPr id="13" name="Immagine 12">
            <a:extLst>
              <a:ext uri="{FF2B5EF4-FFF2-40B4-BE49-F238E27FC236}">
                <a16:creationId xmlns:a16="http://schemas.microsoft.com/office/drawing/2014/main" id="{9305D7DB-D98F-E648-AB47-D9B07397C0F2}"/>
              </a:ext>
            </a:extLst>
          </p:cNvPr>
          <p:cNvPicPr>
            <a:picLocks noChangeAspect="1"/>
          </p:cNvPicPr>
          <p:nvPr/>
        </p:nvPicPr>
        <p:blipFill>
          <a:blip r:embed="rId3"/>
          <a:stretch>
            <a:fillRect/>
          </a:stretch>
        </p:blipFill>
        <p:spPr>
          <a:xfrm>
            <a:off x="2862595" y="806110"/>
            <a:ext cx="2484298" cy="3312398"/>
          </a:xfrm>
          <a:prstGeom prst="rect">
            <a:avLst/>
          </a:prstGeom>
        </p:spPr>
      </p:pic>
      <p:pic>
        <p:nvPicPr>
          <p:cNvPr id="9" name="Immagine 8">
            <a:extLst>
              <a:ext uri="{FF2B5EF4-FFF2-40B4-BE49-F238E27FC236}">
                <a16:creationId xmlns:a16="http://schemas.microsoft.com/office/drawing/2014/main" id="{4444DC7F-DCF9-214B-B6C6-310A2ED289D9}"/>
              </a:ext>
            </a:extLst>
          </p:cNvPr>
          <p:cNvPicPr>
            <a:picLocks noChangeAspect="1"/>
          </p:cNvPicPr>
          <p:nvPr/>
        </p:nvPicPr>
        <p:blipFill>
          <a:blip r:embed="rId4"/>
          <a:stretch>
            <a:fillRect/>
          </a:stretch>
        </p:blipFill>
        <p:spPr>
          <a:xfrm>
            <a:off x="2831752" y="4830833"/>
            <a:ext cx="3804469" cy="1976468"/>
          </a:xfrm>
          <a:prstGeom prst="rect">
            <a:avLst/>
          </a:prstGeom>
        </p:spPr>
      </p:pic>
      <p:sp>
        <p:nvSpPr>
          <p:cNvPr id="10" name="Title 2"/>
          <p:cNvSpPr txBox="1">
            <a:spLocks/>
          </p:cNvSpPr>
          <p:nvPr/>
        </p:nvSpPr>
        <p:spPr>
          <a:xfrm>
            <a:off x="790637" y="93718"/>
            <a:ext cx="7886700" cy="8539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a:t>Programma INFN per Docenti</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
        <p:nvSpPr>
          <p:cNvPr id="16" name="CasellaDiTesto 6"/>
          <p:cNvSpPr txBox="1"/>
          <p:nvPr/>
        </p:nvSpPr>
        <p:spPr>
          <a:xfrm>
            <a:off x="5380120" y="802460"/>
            <a:ext cx="3792581" cy="1477328"/>
          </a:xfrm>
          <a:prstGeom prst="rect">
            <a:avLst/>
          </a:prstGeom>
          <a:noFill/>
        </p:spPr>
        <p:txBody>
          <a:bodyPr wrap="square" rtlCol="0">
            <a:spAutoFit/>
          </a:bodyPr>
          <a:lstStyle/>
          <a:p>
            <a:r>
              <a:rPr lang="it-IT" dirty="0"/>
              <a:t>Selezione:</a:t>
            </a:r>
          </a:p>
          <a:p>
            <a:r>
              <a:rPr lang="it-IT" dirty="0"/>
              <a:t>Call aperta, selezione sulla base della domanda</a:t>
            </a:r>
          </a:p>
          <a:p>
            <a:r>
              <a:rPr lang="it-IT" dirty="0"/>
              <a:t>Nell'AS 2024-2025 circa x 4 di richieste rispetto ai posti disponibili</a:t>
            </a:r>
          </a:p>
        </p:txBody>
      </p:sp>
      <p:sp>
        <p:nvSpPr>
          <p:cNvPr id="2" name="TextBox 1"/>
          <p:cNvSpPr txBox="1"/>
          <p:nvPr/>
        </p:nvSpPr>
        <p:spPr>
          <a:xfrm>
            <a:off x="5418797" y="2360838"/>
            <a:ext cx="3406596" cy="1200329"/>
          </a:xfrm>
          <a:prstGeom prst="rect">
            <a:avLst/>
          </a:prstGeom>
          <a:noFill/>
        </p:spPr>
        <p:txBody>
          <a:bodyPr wrap="square" rtlCol="0">
            <a:spAutoFit/>
          </a:bodyPr>
          <a:lstStyle/>
          <a:p>
            <a:r>
              <a:rPr lang="en-US"/>
              <a:t>L'INFN sostiene le spese di alloggio ed i costi del materiale di laboratorio e le spese (eventuali) dei relatori</a:t>
            </a:r>
          </a:p>
        </p:txBody>
      </p:sp>
      <p:pic>
        <p:nvPicPr>
          <p:cNvPr id="4" name="Immagine 3" descr="Immagine che contiene testo, Carattere, verde, Elementi grafici&#10;&#10;Descrizione generata automaticamente">
            <a:extLst>
              <a:ext uri="{FF2B5EF4-FFF2-40B4-BE49-F238E27FC236}">
                <a16:creationId xmlns:a16="http://schemas.microsoft.com/office/drawing/2014/main" id="{9B9CD683-43AE-A949-E656-A2EFF76523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0866" y="4064752"/>
            <a:ext cx="4442194" cy="740888"/>
          </a:xfrm>
          <a:prstGeom prst="rect">
            <a:avLst/>
          </a:prstGeom>
        </p:spPr>
      </p:pic>
      <p:sp>
        <p:nvSpPr>
          <p:cNvPr id="8" name="CasellaDiTesto 7">
            <a:extLst>
              <a:ext uri="{FF2B5EF4-FFF2-40B4-BE49-F238E27FC236}">
                <a16:creationId xmlns:a16="http://schemas.microsoft.com/office/drawing/2014/main" id="{BC305868-537D-AC14-F87B-5948317F7680}"/>
              </a:ext>
            </a:extLst>
          </p:cNvPr>
          <p:cNvSpPr txBox="1"/>
          <p:nvPr/>
        </p:nvSpPr>
        <p:spPr>
          <a:xfrm>
            <a:off x="6887897" y="5309225"/>
            <a:ext cx="1656184" cy="461665"/>
          </a:xfrm>
          <a:prstGeom prst="rect">
            <a:avLst/>
          </a:prstGeom>
          <a:noFill/>
        </p:spPr>
        <p:txBody>
          <a:bodyPr wrap="square" rtlCol="0">
            <a:spAutoFit/>
          </a:bodyPr>
          <a:lstStyle/>
          <a:p>
            <a:r>
              <a:rPr lang="it-IT" sz="2400" b="1" i="1" dirty="0" err="1">
                <a:solidFill>
                  <a:srgbClr val="FF0000"/>
                </a:solidFill>
              </a:rPr>
              <a:t>PID@Home</a:t>
            </a:r>
            <a:endParaRPr lang="it-IT" sz="2400" b="1" i="1" dirty="0">
              <a:solidFill>
                <a:srgbClr val="FF0000"/>
              </a:solidFill>
            </a:endParaRPr>
          </a:p>
        </p:txBody>
      </p:sp>
    </p:spTree>
    <p:extLst>
      <p:ext uri="{BB962C8B-B14F-4D97-AF65-F5344CB8AC3E}">
        <p14:creationId xmlns:p14="http://schemas.microsoft.com/office/powerpoint/2010/main" val="3442184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646" y="-104991"/>
            <a:ext cx="7886700" cy="915460"/>
          </a:xfrm>
        </p:spPr>
        <p:txBody>
          <a:bodyPr/>
          <a:lstStyle/>
          <a:p>
            <a:r>
              <a:rPr lang="en-US" i="1"/>
              <a:t>Scienzapertutti</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
        <p:nvSpPr>
          <p:cNvPr id="2" name="AutoShape 2" descr="view-source:https://web.infn.it/OCRA/wp-content/uploads/2020/12/banner-sxt.jpg"/>
          <p:cNvSpPr>
            <a:spLocks noGrp="1" noChangeAspect="1" noChangeArrowheads="1"/>
          </p:cNvSpPr>
          <p:nvPr>
            <p:ph idx="1"/>
          </p:nvPr>
        </p:nvSpPr>
        <p:spPr bwMode="auto">
          <a:xfrm>
            <a:off x="287016" y="967757"/>
            <a:ext cx="8856984" cy="548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r>
              <a:rPr lang="en-US"/>
              <a:t>È uno dei più longevi (ha cominciato nel 2002) siti di Fisica che si rivolge alle scuole</a:t>
            </a:r>
          </a:p>
          <a:p>
            <a:pPr lvl="1"/>
            <a:r>
              <a:rPr lang="en-US"/>
              <a:t>Vari percorsi didattici, rubriche, concorso mensile ed annuale</a:t>
            </a:r>
          </a:p>
          <a:p>
            <a:pPr lvl="1"/>
            <a:r>
              <a:rPr lang="en-US"/>
              <a:t>Al momento costituisce </a:t>
            </a:r>
            <a:r>
              <a:rPr lang="en-US" i="1"/>
              <a:t>il </a:t>
            </a:r>
            <a:r>
              <a:rPr lang="en-US"/>
              <a:t>portale di riferimento per le scuole per l'INFN, creando il 19% del traffico mensile del dominio </a:t>
            </a:r>
            <a:r>
              <a:rPr lang="en-US" i="1"/>
              <a:t>infn.it</a:t>
            </a:r>
          </a:p>
          <a:p>
            <a:pPr lvl="1"/>
            <a:r>
              <a:rPr lang="en-US"/>
              <a:t>È stata la pietra angolare delle nostre attività di </a:t>
            </a:r>
            <a:r>
              <a:rPr lang="en-US" i="1"/>
              <a:t>outreach</a:t>
            </a:r>
            <a:r>
              <a:rPr lang="en-US"/>
              <a:t> verso la scuola durante il primo lockdown</a:t>
            </a:r>
          </a:p>
          <a:p>
            <a:pPr lvl="2"/>
            <a:r>
              <a:rPr lang="en-US"/>
              <a:t>Risposto ad emergenza aggiornando il sito, creando nuovi percorsi divulgativi, e nuovi percorsi didattici sotto il nome </a:t>
            </a:r>
            <a:r>
              <a:rPr lang="en-US" i="1"/>
              <a:t>A Scuola con voi</a:t>
            </a:r>
            <a:endParaRPr lang="en-US"/>
          </a:p>
          <a:p>
            <a:pPr lvl="2"/>
            <a:r>
              <a:rPr lang="en-US"/>
              <a:t>Creato </a:t>
            </a:r>
            <a:r>
              <a:rPr lang="en-US" i="1"/>
              <a:t>Percorsi</a:t>
            </a:r>
            <a:r>
              <a:rPr lang="en-US"/>
              <a:t> finalizzati all'esame di maturità 2020</a:t>
            </a:r>
          </a:p>
          <a:p>
            <a:pPr lvl="2"/>
            <a:r>
              <a:rPr lang="en-US"/>
              <a:t>Con l'emergenza COVID19 aumentate le visite (da 1.5K a 3.5K /giorno)</a:t>
            </a:r>
          </a:p>
          <a:p>
            <a:pPr lvl="3"/>
            <a:r>
              <a:rPr lang="en-US"/>
              <a:t>Ulteriormente aumentate quando SxT è arrivata su Instangram</a:t>
            </a:r>
          </a:p>
          <a:p>
            <a:pPr lvl="2"/>
            <a:r>
              <a:rPr lang="en-US"/>
              <a:t>Trasferito attività in presenza su questo portale</a:t>
            </a:r>
          </a:p>
          <a:p>
            <a:pPr lvl="3"/>
            <a:r>
              <a:rPr lang="en-US"/>
              <a:t>Ad es. le </a:t>
            </a:r>
            <a:r>
              <a:rPr lang="en-US" i="1"/>
              <a:t>Fermi Masterclass</a:t>
            </a:r>
          </a:p>
          <a:p>
            <a:pPr lvl="4"/>
            <a:r>
              <a:rPr lang="en-US"/>
              <a:t>Studenti visitano le nostre strutture, analizzano i dati dell'Osservatorio per raggi gamma, orbitante, </a:t>
            </a:r>
            <a:r>
              <a:rPr lang="en-US" i="1"/>
              <a:t>Fermi </a:t>
            </a:r>
            <a:r>
              <a:rPr lang="en-US"/>
              <a:t>(NASA)</a:t>
            </a:r>
            <a:endParaRPr lang="en-US" i="1"/>
          </a:p>
          <a:p>
            <a:pPr lvl="4"/>
            <a:r>
              <a:rPr lang="en-US"/>
              <a:t>Collegamento da remoto con NASA</a:t>
            </a:r>
          </a:p>
          <a:p>
            <a:pPr lvl="1"/>
            <a:r>
              <a:rPr lang="en-US"/>
              <a:t>Di recente aggiunto una rubrica di podcast (</a:t>
            </a:r>
            <a:r>
              <a:rPr lang="en-US" i="1"/>
              <a:t>Fisicast)</a:t>
            </a:r>
          </a:p>
          <a:p>
            <a:pPr lvl="1"/>
            <a:r>
              <a:rPr lang="en-US"/>
              <a:t>Il pubblico è soprattutto (ma non solo) composto da studenti</a:t>
            </a:r>
          </a:p>
        </p:txBody>
      </p:sp>
      <p:pic>
        <p:nvPicPr>
          <p:cNvPr id="8" name="Picture 7"/>
          <p:cNvPicPr>
            <a:picLocks noChangeAspect="1"/>
          </p:cNvPicPr>
          <p:nvPr/>
        </p:nvPicPr>
        <p:blipFill>
          <a:blip r:embed="rId3"/>
          <a:stretch>
            <a:fillRect/>
          </a:stretch>
        </p:blipFill>
        <p:spPr>
          <a:xfrm>
            <a:off x="6534150" y="0"/>
            <a:ext cx="2609850" cy="609600"/>
          </a:xfrm>
          <a:prstGeom prst="rect">
            <a:avLst/>
          </a:prstGeom>
        </p:spPr>
      </p:pic>
      <p:sp>
        <p:nvSpPr>
          <p:cNvPr id="4" name="TextBox 3"/>
          <p:cNvSpPr txBox="1"/>
          <p:nvPr/>
        </p:nvSpPr>
        <p:spPr>
          <a:xfrm>
            <a:off x="2046602" y="6268670"/>
            <a:ext cx="4464496" cy="430887"/>
          </a:xfrm>
          <a:prstGeom prst="rect">
            <a:avLst/>
          </a:prstGeom>
          <a:noFill/>
        </p:spPr>
        <p:txBody>
          <a:bodyPr wrap="square" rtlCol="0">
            <a:spAutoFit/>
          </a:bodyPr>
          <a:lstStyle/>
          <a:p>
            <a:pPr algn="ctr"/>
            <a:r>
              <a:rPr lang="en-US" sz="2200" i="1">
                <a:solidFill>
                  <a:srgbClr val="FF0000"/>
                </a:solidFill>
              </a:rPr>
              <a:t>https://scienzapertutti.infn.it</a:t>
            </a:r>
          </a:p>
        </p:txBody>
      </p:sp>
    </p:spTree>
    <p:extLst>
      <p:ext uri="{BB962C8B-B14F-4D97-AF65-F5344CB8AC3E}">
        <p14:creationId xmlns:p14="http://schemas.microsoft.com/office/powerpoint/2010/main" val="4214031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4409"/>
            <a:ext cx="1763688" cy="1197869"/>
          </a:xfrm>
          <a:prstGeom prst="rect">
            <a:avLst/>
          </a:prstGeom>
        </p:spPr>
      </p:pic>
      <p:sp>
        <p:nvSpPr>
          <p:cNvPr id="2" name="Title 1"/>
          <p:cNvSpPr>
            <a:spLocks noGrp="1"/>
          </p:cNvSpPr>
          <p:nvPr>
            <p:ph type="title"/>
          </p:nvPr>
        </p:nvSpPr>
        <p:spPr>
          <a:xfrm>
            <a:off x="1043608" y="126751"/>
            <a:ext cx="7886700" cy="853977"/>
          </a:xfrm>
        </p:spPr>
        <p:txBody>
          <a:bodyPr/>
          <a:lstStyle/>
          <a:p>
            <a:r>
              <a:rPr lang="en-US"/>
              <a:t>INSPYRE</a:t>
            </a:r>
          </a:p>
        </p:txBody>
      </p:sp>
      <p:sp>
        <p:nvSpPr>
          <p:cNvPr id="3" name="Content Placeholder 2"/>
          <p:cNvSpPr>
            <a:spLocks noGrp="1"/>
          </p:cNvSpPr>
          <p:nvPr>
            <p:ph idx="1"/>
          </p:nvPr>
        </p:nvSpPr>
        <p:spPr>
          <a:xfrm>
            <a:off x="608104" y="980728"/>
            <a:ext cx="7886700" cy="3772050"/>
          </a:xfrm>
        </p:spPr>
        <p:txBody>
          <a:bodyPr>
            <a:normAutofit lnSpcReduction="10000"/>
          </a:bodyPr>
          <a:lstStyle/>
          <a:p>
            <a:r>
              <a:rPr lang="en-US" dirty="0"/>
              <a:t>Nelle </a:t>
            </a:r>
            <a:r>
              <a:rPr lang="en-US" dirty="0" err="1"/>
              <a:t>nostre</a:t>
            </a:r>
            <a:r>
              <a:rPr lang="en-US" dirty="0"/>
              <a:t> </a:t>
            </a:r>
            <a:r>
              <a:rPr lang="en-US" dirty="0" err="1"/>
              <a:t>strutture</a:t>
            </a:r>
            <a:r>
              <a:rPr lang="en-US" dirty="0"/>
              <a:t> stage, PCTO, Summer Schools..., </a:t>
            </a:r>
            <a:r>
              <a:rPr lang="en-US" dirty="0" err="1"/>
              <a:t>presso</a:t>
            </a:r>
            <a:r>
              <a:rPr lang="en-US" dirty="0"/>
              <a:t> </a:t>
            </a:r>
            <a:r>
              <a:rPr lang="en-US" dirty="0" err="1"/>
              <a:t>i</a:t>
            </a:r>
            <a:r>
              <a:rPr lang="en-US" dirty="0"/>
              <a:t> LNF </a:t>
            </a:r>
            <a:r>
              <a:rPr lang="en-US" dirty="0" err="1"/>
              <a:t>abbiamo</a:t>
            </a:r>
            <a:r>
              <a:rPr lang="en-US" dirty="0"/>
              <a:t> </a:t>
            </a:r>
            <a:r>
              <a:rPr lang="en-US" dirty="0" err="1"/>
              <a:t>lanciato</a:t>
            </a:r>
            <a:r>
              <a:rPr lang="en-US" dirty="0"/>
              <a:t> uno stage molto </a:t>
            </a:r>
            <a:r>
              <a:rPr lang="en-US" dirty="0" err="1"/>
              <a:t>particolare</a:t>
            </a:r>
            <a:r>
              <a:rPr lang="en-US" dirty="0"/>
              <a:t>:</a:t>
            </a:r>
          </a:p>
          <a:p>
            <a:r>
              <a:rPr lang="en-US" dirty="0"/>
              <a:t>INSPYRE: </a:t>
            </a:r>
            <a:r>
              <a:rPr lang="en-US" sz="2000" u="sng" dirty="0" err="1"/>
              <a:t>IN</a:t>
            </a:r>
            <a:r>
              <a:rPr lang="en-US" sz="2000" dirty="0" err="1"/>
              <a:t>ternational</a:t>
            </a:r>
            <a:r>
              <a:rPr lang="en-US" sz="2000" dirty="0"/>
              <a:t> </a:t>
            </a:r>
            <a:r>
              <a:rPr lang="en-US" sz="2000" u="sng" dirty="0"/>
              <a:t>S</a:t>
            </a:r>
            <a:r>
              <a:rPr lang="en-US" sz="2000" dirty="0"/>
              <a:t>chool on modern </a:t>
            </a:r>
            <a:r>
              <a:rPr lang="en-US" sz="2000" u="sng" dirty="0" err="1"/>
              <a:t>P</a:t>
            </a:r>
            <a:r>
              <a:rPr lang="en-US" sz="2000" dirty="0" err="1"/>
              <a:t>h</a:t>
            </a:r>
            <a:r>
              <a:rPr lang="en-US" sz="2000" u="sng" dirty="0" err="1"/>
              <a:t>Y</a:t>
            </a:r>
            <a:r>
              <a:rPr lang="en-US" sz="2000" dirty="0" err="1"/>
              <a:t>sics</a:t>
            </a:r>
            <a:r>
              <a:rPr lang="en-US" sz="2000" dirty="0"/>
              <a:t> and </a:t>
            </a:r>
            <a:r>
              <a:rPr lang="en-US" sz="2000" u="sng" dirty="0" err="1"/>
              <a:t>RE</a:t>
            </a:r>
            <a:r>
              <a:rPr lang="en-US" sz="2000" dirty="0" err="1"/>
              <a:t>search</a:t>
            </a:r>
            <a:r>
              <a:rPr lang="en-US" sz="2000" dirty="0"/>
              <a:t>, </a:t>
            </a:r>
            <a:r>
              <a:rPr lang="en-US" sz="2000" dirty="0" err="1"/>
              <a:t>giunto</a:t>
            </a:r>
            <a:r>
              <a:rPr lang="en-US" sz="2000" dirty="0"/>
              <a:t> </a:t>
            </a:r>
            <a:r>
              <a:rPr lang="en-US" sz="2000" dirty="0" err="1"/>
              <a:t>nel</a:t>
            </a:r>
            <a:r>
              <a:rPr lang="en-US" sz="2000" dirty="0"/>
              <a:t> 2021 </a:t>
            </a:r>
            <a:r>
              <a:rPr lang="en-US" sz="2000" dirty="0" err="1"/>
              <a:t>alla</a:t>
            </a:r>
            <a:r>
              <a:rPr lang="en-US" sz="2000" dirty="0"/>
              <a:t> XI </a:t>
            </a:r>
            <a:r>
              <a:rPr lang="en-US" sz="2000" dirty="0" err="1"/>
              <a:t>edizione</a:t>
            </a:r>
            <a:endParaRPr lang="en-US" sz="2000" dirty="0"/>
          </a:p>
          <a:p>
            <a:pPr lvl="1"/>
            <a:r>
              <a:rPr lang="en-US" dirty="0"/>
              <a:t>Stage per </a:t>
            </a:r>
            <a:r>
              <a:rPr lang="en-US" dirty="0" err="1"/>
              <a:t>studenti</a:t>
            </a:r>
            <a:r>
              <a:rPr lang="en-US" dirty="0"/>
              <a:t> da </a:t>
            </a:r>
            <a:r>
              <a:rPr lang="en-US" dirty="0" err="1"/>
              <a:t>tutto</a:t>
            </a:r>
            <a:r>
              <a:rPr lang="en-US" dirty="0"/>
              <a:t> il mondo (</a:t>
            </a:r>
            <a:r>
              <a:rPr lang="en-US" dirty="0">
                <a:sym typeface="Symbol" panose="05050102010706020507" pitchFamily="18" charset="2"/>
              </a:rPr>
              <a:t></a:t>
            </a:r>
            <a:r>
              <a:rPr lang="en-US" dirty="0"/>
              <a:t>100)</a:t>
            </a:r>
          </a:p>
          <a:p>
            <a:pPr lvl="2"/>
            <a:r>
              <a:rPr lang="en-US" dirty="0"/>
              <a:t>1 </a:t>
            </a:r>
            <a:r>
              <a:rPr lang="en-US" dirty="0" err="1"/>
              <a:t>settimana</a:t>
            </a:r>
            <a:r>
              <a:rPr lang="en-US" dirty="0"/>
              <a:t> </a:t>
            </a:r>
            <a:r>
              <a:rPr lang="en-US" dirty="0" err="1"/>
              <a:t>presso</a:t>
            </a:r>
            <a:r>
              <a:rPr lang="en-US" dirty="0"/>
              <a:t> </a:t>
            </a:r>
            <a:r>
              <a:rPr lang="en-US" dirty="0" err="1"/>
              <a:t>i</a:t>
            </a:r>
            <a:r>
              <a:rPr lang="en-US" dirty="0"/>
              <a:t> </a:t>
            </a:r>
            <a:r>
              <a:rPr lang="en-US" dirty="0" err="1"/>
              <a:t>Laboratori</a:t>
            </a:r>
            <a:r>
              <a:rPr lang="en-US" dirty="0"/>
              <a:t> </a:t>
            </a:r>
            <a:r>
              <a:rPr lang="en-US" dirty="0" err="1"/>
              <a:t>Nazionali</a:t>
            </a:r>
            <a:r>
              <a:rPr lang="en-US" dirty="0"/>
              <a:t> di Frascati</a:t>
            </a:r>
          </a:p>
          <a:p>
            <a:pPr lvl="2"/>
            <a:r>
              <a:rPr lang="en-US" dirty="0"/>
              <a:t>Lingua franca: inglese</a:t>
            </a:r>
          </a:p>
          <a:p>
            <a:pPr lvl="1"/>
            <a:r>
              <a:rPr lang="en-US" dirty="0" err="1"/>
              <a:t>Lezioni</a:t>
            </a:r>
            <a:r>
              <a:rPr lang="en-US" dirty="0"/>
              <a:t> alternate a </a:t>
            </a:r>
            <a:r>
              <a:rPr lang="en-US" dirty="0" err="1"/>
              <a:t>visite</a:t>
            </a:r>
            <a:r>
              <a:rPr lang="en-US" dirty="0"/>
              <a:t>, ed </a:t>
            </a:r>
            <a:r>
              <a:rPr lang="en-US" dirty="0" err="1"/>
              <a:t>attività</a:t>
            </a:r>
            <a:r>
              <a:rPr lang="en-US" dirty="0"/>
              <a:t> </a:t>
            </a:r>
            <a:r>
              <a:rPr lang="en-US" dirty="0" err="1"/>
              <a:t>sperimentale</a:t>
            </a:r>
            <a:r>
              <a:rPr lang="en-US" dirty="0"/>
              <a:t> (</a:t>
            </a:r>
            <a:r>
              <a:rPr lang="en-US" dirty="0" err="1"/>
              <a:t>nel</a:t>
            </a:r>
            <a:r>
              <a:rPr lang="en-US" dirty="0"/>
              <a:t> </a:t>
            </a:r>
            <a:r>
              <a:rPr lang="en-US" dirty="0" err="1"/>
              <a:t>laboratorio</a:t>
            </a:r>
            <a:r>
              <a:rPr lang="en-US" dirty="0"/>
              <a:t> </a:t>
            </a:r>
            <a:r>
              <a:rPr lang="en-US" dirty="0" err="1"/>
              <a:t>didattico</a:t>
            </a:r>
            <a:r>
              <a:rPr lang="en-US" dirty="0"/>
              <a:t>)</a:t>
            </a:r>
          </a:p>
          <a:p>
            <a:pPr lvl="2"/>
            <a:endParaRPr lang="en-US" dirty="0"/>
          </a:p>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795" y="4437112"/>
            <a:ext cx="2373429" cy="15822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81" y="4431874"/>
            <a:ext cx="2158100" cy="143873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9881" y="4422290"/>
            <a:ext cx="1968503" cy="1615530"/>
          </a:xfrm>
          <a:prstGeom prst="rect">
            <a:avLst/>
          </a:prstGeom>
        </p:spPr>
      </p:pic>
      <p:sp>
        <p:nvSpPr>
          <p:cNvPr id="10" name="TextBox 9"/>
          <p:cNvSpPr txBox="1"/>
          <p:nvPr/>
        </p:nvSpPr>
        <p:spPr>
          <a:xfrm>
            <a:off x="6640058" y="4752778"/>
            <a:ext cx="2411760" cy="369332"/>
          </a:xfrm>
          <a:prstGeom prst="rect">
            <a:avLst/>
          </a:prstGeom>
          <a:noFill/>
        </p:spPr>
        <p:txBody>
          <a:bodyPr wrap="square" rtlCol="0">
            <a:spAutoFit/>
          </a:bodyPr>
          <a:lstStyle/>
          <a:p>
            <a:pPr marL="0" lvl="1"/>
            <a:r>
              <a:rPr lang="en-US" b="1" i="1" dirty="0">
                <a:solidFill>
                  <a:srgbClr val="FF0000"/>
                </a:solidFill>
              </a:rPr>
              <a:t>http://edu.lnf.infn.it/</a:t>
            </a:r>
          </a:p>
        </p:txBody>
      </p:sp>
    </p:spTree>
    <p:extLst>
      <p:ext uri="{BB962C8B-B14F-4D97-AF65-F5344CB8AC3E}">
        <p14:creationId xmlns:p14="http://schemas.microsoft.com/office/powerpoint/2010/main" val="225012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599" y="109509"/>
            <a:ext cx="7886700" cy="893328"/>
          </a:xfrm>
        </p:spPr>
        <p:txBody>
          <a:bodyPr/>
          <a:lstStyle/>
          <a:p>
            <a:r>
              <a:rPr lang="en-US"/>
              <a:t>RadioLab</a:t>
            </a:r>
            <a:endParaRPr lang="it-IT"/>
          </a:p>
        </p:txBody>
      </p:sp>
      <p:sp>
        <p:nvSpPr>
          <p:cNvPr id="3" name="Content Placeholder 2"/>
          <p:cNvSpPr>
            <a:spLocks noGrp="1"/>
          </p:cNvSpPr>
          <p:nvPr>
            <p:ph idx="1"/>
          </p:nvPr>
        </p:nvSpPr>
        <p:spPr>
          <a:xfrm>
            <a:off x="0" y="980729"/>
            <a:ext cx="8773413" cy="4169991"/>
          </a:xfrm>
        </p:spPr>
        <p:txBody>
          <a:bodyPr>
            <a:normAutofit/>
          </a:bodyPr>
          <a:lstStyle/>
          <a:p>
            <a:r>
              <a:rPr lang="en-US" dirty="0" err="1"/>
              <a:t>Nato</a:t>
            </a:r>
            <a:r>
              <a:rPr lang="en-US" dirty="0"/>
              <a:t> </a:t>
            </a:r>
            <a:r>
              <a:rPr lang="en-US" dirty="0" err="1"/>
              <a:t>nel</a:t>
            </a:r>
            <a:r>
              <a:rPr lang="en-US" dirty="0"/>
              <a:t> 2005, è </a:t>
            </a:r>
            <a:r>
              <a:rPr lang="en-US" dirty="0" err="1"/>
              <a:t>percorso</a:t>
            </a:r>
            <a:r>
              <a:rPr lang="en-US" dirty="0"/>
              <a:t> </a:t>
            </a:r>
            <a:r>
              <a:rPr lang="en-US" dirty="0" err="1"/>
              <a:t>didattico</a:t>
            </a:r>
            <a:r>
              <a:rPr lang="en-US" dirty="0"/>
              <a:t> </a:t>
            </a:r>
            <a:r>
              <a:rPr lang="en-US" dirty="0" err="1"/>
              <a:t>che</a:t>
            </a:r>
            <a:r>
              <a:rPr lang="en-US" dirty="0"/>
              <a:t> dura un anno e </a:t>
            </a:r>
            <a:r>
              <a:rPr lang="en-US" dirty="0" err="1"/>
              <a:t>che</a:t>
            </a:r>
            <a:r>
              <a:rPr lang="en-US" dirty="0"/>
              <a:t> porta </a:t>
            </a:r>
            <a:r>
              <a:rPr lang="en-US" dirty="0" err="1"/>
              <a:t>gli</a:t>
            </a:r>
            <a:r>
              <a:rPr lang="en-US" dirty="0"/>
              <a:t> </a:t>
            </a:r>
            <a:r>
              <a:rPr lang="en-US" dirty="0" err="1"/>
              <a:t>studenti</a:t>
            </a:r>
            <a:r>
              <a:rPr lang="en-US" dirty="0"/>
              <a:t> a:</a:t>
            </a:r>
          </a:p>
          <a:p>
            <a:pPr lvl="1"/>
            <a:r>
              <a:rPr lang="en-US" dirty="0" err="1"/>
              <a:t>Conoscere</a:t>
            </a:r>
            <a:r>
              <a:rPr lang="en-US" dirty="0"/>
              <a:t> </a:t>
            </a:r>
            <a:r>
              <a:rPr lang="en-US" dirty="0" err="1"/>
              <a:t>i</a:t>
            </a:r>
            <a:r>
              <a:rPr lang="en-US" dirty="0"/>
              <a:t> </a:t>
            </a:r>
            <a:r>
              <a:rPr lang="en-US" dirty="0" err="1"/>
              <a:t>rischi</a:t>
            </a:r>
            <a:r>
              <a:rPr lang="en-US" dirty="0"/>
              <a:t> </a:t>
            </a:r>
            <a:r>
              <a:rPr lang="en-US" dirty="0" err="1"/>
              <a:t>connessi</a:t>
            </a:r>
            <a:r>
              <a:rPr lang="en-US" dirty="0"/>
              <a:t> al Radon (</a:t>
            </a:r>
            <a:r>
              <a:rPr lang="en-US" dirty="0" err="1"/>
              <a:t>effetti</a:t>
            </a:r>
            <a:r>
              <a:rPr lang="en-US" dirty="0"/>
              <a:t> </a:t>
            </a:r>
            <a:r>
              <a:rPr lang="en-US" dirty="0" err="1"/>
              <a:t>biologici</a:t>
            </a:r>
            <a:r>
              <a:rPr lang="en-US" dirty="0"/>
              <a:t> delle </a:t>
            </a:r>
            <a:r>
              <a:rPr lang="en-US" dirty="0" err="1"/>
              <a:t>radiazioni</a:t>
            </a:r>
            <a:r>
              <a:rPr lang="en-US" dirty="0"/>
              <a:t>), </a:t>
            </a:r>
            <a:r>
              <a:rPr lang="en-US" dirty="0" err="1"/>
              <a:t>legislazione</a:t>
            </a:r>
            <a:r>
              <a:rPr lang="en-US" dirty="0"/>
              <a:t> </a:t>
            </a:r>
            <a:r>
              <a:rPr lang="en-US" dirty="0" err="1"/>
              <a:t>vigente</a:t>
            </a:r>
            <a:r>
              <a:rPr lang="en-US" dirty="0"/>
              <a:t>, </a:t>
            </a:r>
            <a:r>
              <a:rPr lang="en-US" dirty="0" err="1"/>
              <a:t>riduzione</a:t>
            </a:r>
            <a:r>
              <a:rPr lang="en-US" dirty="0"/>
              <a:t> del </a:t>
            </a:r>
            <a:r>
              <a:rPr lang="en-US" dirty="0" err="1"/>
              <a:t>rischio</a:t>
            </a:r>
            <a:r>
              <a:rPr lang="en-US" dirty="0"/>
              <a:t>.</a:t>
            </a:r>
          </a:p>
          <a:p>
            <a:pPr lvl="1"/>
            <a:r>
              <a:rPr lang="en-US" dirty="0" err="1"/>
              <a:t>Imparare</a:t>
            </a:r>
            <a:r>
              <a:rPr lang="en-US" dirty="0"/>
              <a:t> le </a:t>
            </a:r>
            <a:r>
              <a:rPr lang="en-US" dirty="0" err="1"/>
              <a:t>basi</a:t>
            </a:r>
            <a:r>
              <a:rPr lang="en-US" dirty="0"/>
              <a:t> </a:t>
            </a:r>
            <a:r>
              <a:rPr lang="en-US" dirty="0" err="1"/>
              <a:t>della</a:t>
            </a:r>
            <a:r>
              <a:rPr lang="en-US" dirty="0"/>
              <a:t> </a:t>
            </a:r>
            <a:r>
              <a:rPr lang="en-US" dirty="0" err="1"/>
              <a:t>fisica</a:t>
            </a:r>
            <a:r>
              <a:rPr lang="en-US" dirty="0"/>
              <a:t> </a:t>
            </a:r>
            <a:r>
              <a:rPr lang="en-US" dirty="0" err="1"/>
              <a:t>dei</a:t>
            </a:r>
            <a:r>
              <a:rPr lang="en-US" dirty="0"/>
              <a:t> </a:t>
            </a:r>
            <a:r>
              <a:rPr lang="en-US" dirty="0" err="1"/>
              <a:t>decadimenti</a:t>
            </a:r>
            <a:r>
              <a:rPr lang="en-US" dirty="0"/>
              <a:t> </a:t>
            </a:r>
            <a:r>
              <a:rPr lang="en-US" dirty="0" err="1"/>
              <a:t>radioattivi</a:t>
            </a:r>
            <a:r>
              <a:rPr lang="en-US" dirty="0"/>
              <a:t>.</a:t>
            </a:r>
          </a:p>
          <a:p>
            <a:pPr lvl="1"/>
            <a:r>
              <a:rPr lang="en-US" dirty="0" err="1"/>
              <a:t>Familiarizzarsi</a:t>
            </a:r>
            <a:r>
              <a:rPr lang="en-US" dirty="0"/>
              <a:t> con </a:t>
            </a:r>
            <a:r>
              <a:rPr lang="en-US" dirty="0" err="1"/>
              <a:t>varie</a:t>
            </a:r>
            <a:r>
              <a:rPr lang="en-US" dirty="0"/>
              <a:t> </a:t>
            </a:r>
            <a:r>
              <a:rPr lang="en-US" dirty="0" err="1"/>
              <a:t>tecniche</a:t>
            </a:r>
            <a:r>
              <a:rPr lang="en-US" dirty="0"/>
              <a:t> di </a:t>
            </a:r>
            <a:r>
              <a:rPr lang="en-US" dirty="0" err="1"/>
              <a:t>rivelazione</a:t>
            </a:r>
            <a:r>
              <a:rPr lang="en-US" dirty="0"/>
              <a:t>, ed </a:t>
            </a:r>
            <a:r>
              <a:rPr lang="en-US" dirty="0" err="1"/>
              <a:t>effettuare</a:t>
            </a:r>
            <a:r>
              <a:rPr lang="en-US" dirty="0"/>
              <a:t> </a:t>
            </a:r>
            <a:r>
              <a:rPr lang="en-US" dirty="0" err="1"/>
              <a:t>misure</a:t>
            </a:r>
            <a:r>
              <a:rPr lang="en-US" dirty="0"/>
              <a:t> con </a:t>
            </a:r>
            <a:r>
              <a:rPr lang="en-US" dirty="0" err="1"/>
              <a:t>rivelatori</a:t>
            </a:r>
            <a:r>
              <a:rPr lang="en-US" dirty="0"/>
              <a:t> (</a:t>
            </a:r>
            <a:r>
              <a:rPr lang="en-US" dirty="0" err="1"/>
              <a:t>professionali</a:t>
            </a:r>
            <a:r>
              <a:rPr lang="en-US" dirty="0"/>
              <a:t>) </a:t>
            </a:r>
            <a:r>
              <a:rPr lang="en-US" dirty="0" err="1"/>
              <a:t>posti</a:t>
            </a:r>
            <a:r>
              <a:rPr lang="en-US" dirty="0"/>
              <a:t> in </a:t>
            </a:r>
            <a:r>
              <a:rPr lang="en-US" dirty="0" err="1"/>
              <a:t>vari</a:t>
            </a:r>
            <a:r>
              <a:rPr lang="en-US" dirty="0"/>
              <a:t> </a:t>
            </a:r>
            <a:r>
              <a:rPr lang="en-US" dirty="0" err="1"/>
              <a:t>luoghi</a:t>
            </a:r>
            <a:r>
              <a:rPr lang="en-US" dirty="0"/>
              <a:t> (</a:t>
            </a:r>
            <a:r>
              <a:rPr lang="en-US" dirty="0" err="1"/>
              <a:t>scuole</a:t>
            </a:r>
            <a:r>
              <a:rPr lang="en-US" dirty="0"/>
              <a:t>, case, </a:t>
            </a:r>
            <a:r>
              <a:rPr lang="en-US" dirty="0" err="1"/>
              <a:t>uffici</a:t>
            </a:r>
            <a:r>
              <a:rPr lang="en-US" dirty="0"/>
              <a:t> </a:t>
            </a:r>
            <a:r>
              <a:rPr lang="en-US" dirty="0" err="1"/>
              <a:t>pubblici</a:t>
            </a:r>
            <a:r>
              <a:rPr lang="en-US" dirty="0"/>
              <a:t> etc.). </a:t>
            </a:r>
          </a:p>
          <a:p>
            <a:pPr lvl="2"/>
            <a:r>
              <a:rPr lang="en-US" dirty="0" err="1"/>
              <a:t>Capire</a:t>
            </a:r>
            <a:r>
              <a:rPr lang="en-US" dirty="0"/>
              <a:t> </a:t>
            </a:r>
            <a:r>
              <a:rPr lang="en-US" dirty="0" err="1"/>
              <a:t>cosa</a:t>
            </a:r>
            <a:r>
              <a:rPr lang="en-US" dirty="0"/>
              <a:t> </a:t>
            </a:r>
            <a:r>
              <a:rPr lang="en-US" dirty="0" err="1"/>
              <a:t>vuol</a:t>
            </a:r>
            <a:r>
              <a:rPr lang="en-US" dirty="0"/>
              <a:t> dire </a:t>
            </a:r>
            <a:r>
              <a:rPr lang="en-US" dirty="0" err="1"/>
              <a:t>analizzare</a:t>
            </a:r>
            <a:r>
              <a:rPr lang="en-US" dirty="0"/>
              <a:t> </a:t>
            </a:r>
            <a:r>
              <a:rPr lang="en-US" dirty="0" err="1"/>
              <a:t>dati</a:t>
            </a:r>
            <a:r>
              <a:rPr lang="en-US" dirty="0"/>
              <a:t> (</a:t>
            </a:r>
            <a:r>
              <a:rPr lang="en-US" dirty="0" err="1"/>
              <a:t>errori</a:t>
            </a:r>
            <a:r>
              <a:rPr lang="en-US" dirty="0"/>
              <a:t> </a:t>
            </a:r>
            <a:r>
              <a:rPr lang="en-US" dirty="0" err="1"/>
              <a:t>strumentali</a:t>
            </a:r>
            <a:r>
              <a:rPr lang="en-US" dirty="0"/>
              <a:t>, </a:t>
            </a:r>
            <a:r>
              <a:rPr lang="en-US" dirty="0" err="1"/>
              <a:t>incertezze</a:t>
            </a:r>
            <a:r>
              <a:rPr lang="en-US" dirty="0"/>
              <a:t> </a:t>
            </a:r>
            <a:r>
              <a:rPr lang="en-US" dirty="0" err="1"/>
              <a:t>statistiche</a:t>
            </a:r>
            <a:r>
              <a:rPr lang="en-US" dirty="0"/>
              <a:t> etc.)</a:t>
            </a:r>
          </a:p>
          <a:p>
            <a:pPr lvl="1"/>
            <a:r>
              <a:rPr lang="en-US" dirty="0"/>
              <a:t>I </a:t>
            </a:r>
            <a:r>
              <a:rPr lang="en-US" dirty="0" err="1"/>
              <a:t>risultati</a:t>
            </a:r>
            <a:r>
              <a:rPr lang="en-US" dirty="0"/>
              <a:t> </a:t>
            </a:r>
            <a:r>
              <a:rPr lang="en-US" dirty="0" err="1"/>
              <a:t>sono</a:t>
            </a:r>
            <a:r>
              <a:rPr lang="en-US" dirty="0"/>
              <a:t> </a:t>
            </a:r>
            <a:r>
              <a:rPr lang="en-US" dirty="0" err="1"/>
              <a:t>presentati</a:t>
            </a:r>
            <a:r>
              <a:rPr lang="en-US" dirty="0"/>
              <a:t> (</a:t>
            </a:r>
            <a:r>
              <a:rPr lang="en-US" dirty="0" err="1"/>
              <a:t>dai</a:t>
            </a:r>
            <a:r>
              <a:rPr lang="en-US" dirty="0"/>
              <a:t> </a:t>
            </a:r>
            <a:r>
              <a:rPr lang="en-US" dirty="0" err="1"/>
              <a:t>partecipanti</a:t>
            </a:r>
            <a:r>
              <a:rPr lang="en-US" dirty="0"/>
              <a:t>) in </a:t>
            </a:r>
            <a:r>
              <a:rPr lang="en-US" dirty="0" err="1"/>
              <a:t>eventi</a:t>
            </a:r>
            <a:r>
              <a:rPr lang="en-US" dirty="0"/>
              <a:t> </a:t>
            </a:r>
            <a:r>
              <a:rPr lang="en-US" dirty="0" err="1"/>
              <a:t>pubblici</a:t>
            </a:r>
            <a:r>
              <a:rPr lang="en-US" dirty="0"/>
              <a:t>.</a:t>
            </a:r>
          </a:p>
          <a:p>
            <a:pPr marL="457200" lvl="1" indent="0">
              <a:buNone/>
            </a:pPr>
            <a:endParaRPr lang="en-US" dirty="0"/>
          </a:p>
          <a:p>
            <a:pPr lvl="1"/>
            <a:endParaRPr lang="it-IT"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pic>
        <p:nvPicPr>
          <p:cNvPr id="5" name="Picture 4"/>
          <p:cNvPicPr>
            <a:picLocks noChangeAspect="1"/>
          </p:cNvPicPr>
          <p:nvPr/>
        </p:nvPicPr>
        <p:blipFill>
          <a:blip r:embed="rId3"/>
          <a:stretch>
            <a:fillRect/>
          </a:stretch>
        </p:blipFill>
        <p:spPr>
          <a:xfrm>
            <a:off x="653599" y="5229200"/>
            <a:ext cx="2801124" cy="1579733"/>
          </a:xfrm>
          <a:prstGeom prst="rect">
            <a:avLst/>
          </a:prstGeom>
        </p:spPr>
      </p:pic>
      <p:pic>
        <p:nvPicPr>
          <p:cNvPr id="6" name="Picture 5"/>
          <p:cNvPicPr>
            <a:picLocks noChangeAspect="1"/>
          </p:cNvPicPr>
          <p:nvPr/>
        </p:nvPicPr>
        <p:blipFill>
          <a:blip r:embed="rId4"/>
          <a:stretch>
            <a:fillRect/>
          </a:stretch>
        </p:blipFill>
        <p:spPr>
          <a:xfrm>
            <a:off x="6948264" y="5108125"/>
            <a:ext cx="1986494" cy="1700808"/>
          </a:xfrm>
          <a:prstGeom prst="rect">
            <a:avLst/>
          </a:prstGeom>
        </p:spPr>
      </p:pic>
      <p:pic>
        <p:nvPicPr>
          <p:cNvPr id="8" name="Picture 7"/>
          <p:cNvPicPr>
            <a:picLocks noChangeAspect="1"/>
          </p:cNvPicPr>
          <p:nvPr/>
        </p:nvPicPr>
        <p:blipFill>
          <a:blip r:embed="rId5"/>
          <a:stretch>
            <a:fillRect/>
          </a:stretch>
        </p:blipFill>
        <p:spPr>
          <a:xfrm>
            <a:off x="3454723" y="5240154"/>
            <a:ext cx="2431049" cy="164725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077" t="696" r="55559" b="2614"/>
          <a:stretch/>
        </p:blipFill>
        <p:spPr>
          <a:xfrm>
            <a:off x="8006198" y="46795"/>
            <a:ext cx="1068202" cy="1097874"/>
          </a:xfrm>
          <a:prstGeom prst="rect">
            <a:avLst/>
          </a:prstGeom>
        </p:spPr>
      </p:pic>
    </p:spTree>
    <p:extLst>
      <p:ext uri="{BB962C8B-B14F-4D97-AF65-F5344CB8AC3E}">
        <p14:creationId xmlns:p14="http://schemas.microsoft.com/office/powerpoint/2010/main" val="77063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5993" y="-14940"/>
            <a:ext cx="7886700" cy="1325563"/>
          </a:xfrm>
        </p:spPr>
        <p:txBody>
          <a:bodyPr/>
          <a:lstStyle/>
          <a:p>
            <a:r>
              <a:rPr lang="en-US"/>
              <a:t>RadioLab 2-dove siamo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grpSp>
        <p:nvGrpSpPr>
          <p:cNvPr id="7" name="Group 6"/>
          <p:cNvGrpSpPr/>
          <p:nvPr/>
        </p:nvGrpSpPr>
        <p:grpSpPr>
          <a:xfrm>
            <a:off x="4628298" y="1015250"/>
            <a:ext cx="4148076" cy="4622958"/>
            <a:chOff x="4716016" y="692696"/>
            <a:chExt cx="4148076" cy="462295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4797152"/>
              <a:ext cx="1054850" cy="5185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493" y="2968257"/>
              <a:ext cx="967599" cy="88166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692696"/>
              <a:ext cx="3816827" cy="4392488"/>
            </a:xfrm>
            <a:prstGeom prst="rect">
              <a:avLst/>
            </a:prstGeom>
          </p:spPr>
        </p:pic>
        <p:sp>
          <p:nvSpPr>
            <p:cNvPr id="11" name="Oval 10"/>
            <p:cNvSpPr/>
            <p:nvPr/>
          </p:nvSpPr>
          <p:spPr>
            <a:xfrm>
              <a:off x="8730082" y="3409088"/>
              <a:ext cx="127219" cy="130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60819" y="5151107"/>
              <a:ext cx="99413" cy="7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6518" t="3800"/>
          <a:stretch/>
        </p:blipFill>
        <p:spPr>
          <a:xfrm>
            <a:off x="7080411" y="322747"/>
            <a:ext cx="2145626" cy="2857414"/>
          </a:xfrm>
          <a:prstGeom prst="rect">
            <a:avLst/>
          </a:prstGeom>
        </p:spPr>
      </p:pic>
      <p:grpSp>
        <p:nvGrpSpPr>
          <p:cNvPr id="14" name="Group 13"/>
          <p:cNvGrpSpPr/>
          <p:nvPr/>
        </p:nvGrpSpPr>
        <p:grpSpPr>
          <a:xfrm>
            <a:off x="251520" y="4873127"/>
            <a:ext cx="8240797" cy="1767425"/>
            <a:chOff x="56984" y="4581129"/>
            <a:chExt cx="8851840" cy="2257022"/>
          </a:xfrm>
        </p:grpSpPr>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52877"/>
            <a:stretch/>
          </p:blipFill>
          <p:spPr>
            <a:xfrm>
              <a:off x="56984" y="4581129"/>
              <a:ext cx="4951839" cy="2257022"/>
            </a:xfrm>
            <a:prstGeom prst="rect">
              <a:avLst/>
            </a:prstGeom>
          </p:spPr>
        </p:pic>
        <p:sp>
          <p:nvSpPr>
            <p:cNvPr id="16" name="TextBox 15"/>
            <p:cNvSpPr txBox="1"/>
            <p:nvPr/>
          </p:nvSpPr>
          <p:spPr>
            <a:xfrm>
              <a:off x="4939617" y="6020700"/>
              <a:ext cx="3969207" cy="550248"/>
            </a:xfrm>
            <a:prstGeom prst="rect">
              <a:avLst/>
            </a:prstGeom>
            <a:noFill/>
          </p:spPr>
          <p:txBody>
            <a:bodyPr wrap="square" rtlCol="0">
              <a:spAutoFit/>
            </a:bodyPr>
            <a:lstStyle/>
            <a:p>
              <a:r>
                <a:rPr lang="en-US" sz="2200" i="1">
                  <a:solidFill>
                    <a:srgbClr val="FF0000"/>
                  </a:solidFill>
                </a:rPr>
                <a:t>https://web.infn.it/RadioLAB</a:t>
              </a:r>
            </a:p>
          </p:txBody>
        </p:sp>
      </p:grpSp>
      <p:sp>
        <p:nvSpPr>
          <p:cNvPr id="17" name="Content Placeholder 20"/>
          <p:cNvSpPr txBox="1">
            <a:spLocks/>
          </p:cNvSpPr>
          <p:nvPr/>
        </p:nvSpPr>
        <p:spPr>
          <a:xfrm>
            <a:off x="102162" y="1088207"/>
            <a:ext cx="5266428" cy="5484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a:t>
            </a:r>
            <a:r>
              <a:rPr lang="en-US" dirty="0" err="1"/>
              <a:t>questi</a:t>
            </a:r>
            <a:r>
              <a:rPr lang="en-US" dirty="0"/>
              <a:t> anni ci </a:t>
            </a:r>
            <a:r>
              <a:rPr lang="en-US" dirty="0" err="1"/>
              <a:t>siamo</a:t>
            </a:r>
            <a:r>
              <a:rPr lang="en-US" dirty="0"/>
              <a:t> </a:t>
            </a:r>
            <a:r>
              <a:rPr lang="en-US" dirty="0" err="1"/>
              <a:t>allargati</a:t>
            </a:r>
            <a:r>
              <a:rPr lang="en-US" dirty="0"/>
              <a:t>, </a:t>
            </a:r>
            <a:r>
              <a:rPr lang="en-US" dirty="0" err="1"/>
              <a:t>raggiungendo</a:t>
            </a:r>
            <a:r>
              <a:rPr lang="en-US" dirty="0"/>
              <a:t> </a:t>
            </a:r>
            <a:r>
              <a:rPr lang="en-US" dirty="0" err="1"/>
              <a:t>l'Albania</a:t>
            </a:r>
            <a:r>
              <a:rPr lang="en-US" dirty="0"/>
              <a:t> </a:t>
            </a:r>
            <a:br>
              <a:rPr lang="en-US" dirty="0"/>
            </a:br>
            <a:r>
              <a:rPr lang="en-US" dirty="0"/>
              <a:t>Lampedusa, </a:t>
            </a:r>
            <a:r>
              <a:rPr lang="en-US" dirty="0" err="1"/>
              <a:t>l'Isola</a:t>
            </a:r>
            <a:r>
              <a:rPr lang="en-US" dirty="0"/>
              <a:t> di San Pietro, I </a:t>
            </a:r>
            <a:r>
              <a:rPr lang="en-US" dirty="0" err="1"/>
              <a:t>Pantelleria</a:t>
            </a:r>
            <a:r>
              <a:rPr lang="en-US" dirty="0"/>
              <a:t> (</a:t>
            </a:r>
            <a:r>
              <a:rPr lang="en-US" i="1" dirty="0" err="1"/>
              <a:t>IsoradioLab</a:t>
            </a:r>
            <a:r>
              <a:rPr lang="en-US" i="1" dirty="0"/>
              <a:t>)</a:t>
            </a:r>
            <a:endParaRPr lang="en-US" dirty="0"/>
          </a:p>
          <a:p>
            <a:pPr lvl="1"/>
            <a:r>
              <a:rPr lang="en-US" dirty="0"/>
              <a:t>Radon Day</a:t>
            </a:r>
          </a:p>
          <a:p>
            <a:pPr lvl="1"/>
            <a:r>
              <a:rPr lang="en-US" dirty="0" err="1"/>
              <a:t>Giornate</a:t>
            </a:r>
            <a:r>
              <a:rPr lang="en-US" dirty="0"/>
              <a:t> di </a:t>
            </a:r>
            <a:r>
              <a:rPr lang="en-US" dirty="0" err="1"/>
              <a:t>sensibilizzazione</a:t>
            </a:r>
            <a:endParaRPr lang="en-US" dirty="0"/>
          </a:p>
          <a:p>
            <a:pPr lvl="1"/>
            <a:r>
              <a:rPr lang="en-US" dirty="0"/>
              <a:t>Stage </a:t>
            </a:r>
            <a:r>
              <a:rPr lang="en-US" dirty="0" err="1"/>
              <a:t>estivo</a:t>
            </a:r>
            <a:r>
              <a:rPr lang="en-US" dirty="0"/>
              <a:t> (da </a:t>
            </a:r>
            <a:r>
              <a:rPr lang="en-US" dirty="0" err="1"/>
              <a:t>riprendere</a:t>
            </a:r>
            <a:r>
              <a:rPr lang="en-US" dirty="0"/>
              <a:t>)</a:t>
            </a:r>
          </a:p>
          <a:p>
            <a:pPr lvl="1"/>
            <a:r>
              <a:rPr lang="en-US" dirty="0" err="1"/>
              <a:t>Partecipazione</a:t>
            </a:r>
            <a:r>
              <a:rPr lang="en-US" dirty="0"/>
              <a:t> ad </a:t>
            </a:r>
            <a:r>
              <a:rPr lang="en-US" dirty="0" err="1"/>
              <a:t>eventi</a:t>
            </a:r>
            <a:r>
              <a:rPr lang="en-US" dirty="0"/>
              <a:t> </a:t>
            </a:r>
            <a:r>
              <a:rPr lang="en-US" dirty="0" err="1"/>
              <a:t>pubblici</a:t>
            </a:r>
            <a:r>
              <a:rPr lang="en-US" dirty="0"/>
              <a:t> con </a:t>
            </a:r>
            <a:r>
              <a:rPr lang="en-US" dirty="0" err="1"/>
              <a:t>laboratori</a:t>
            </a:r>
            <a:r>
              <a:rPr lang="en-US" dirty="0"/>
              <a:t> </a:t>
            </a:r>
            <a:br>
              <a:rPr lang="en-US" dirty="0"/>
            </a:br>
            <a:r>
              <a:rPr lang="en-US" dirty="0"/>
              <a:t>(es. Salone Libro 2019)</a:t>
            </a:r>
          </a:p>
          <a:p>
            <a:pPr lvl="1"/>
            <a:r>
              <a:rPr lang="en-US" dirty="0" err="1"/>
              <a:t>Olte</a:t>
            </a:r>
            <a:r>
              <a:rPr lang="en-US" dirty="0"/>
              <a:t> 1000 </a:t>
            </a:r>
            <a:r>
              <a:rPr lang="en-US" dirty="0" err="1"/>
              <a:t>studenti</a:t>
            </a:r>
            <a:r>
              <a:rPr lang="en-US" dirty="0"/>
              <a:t> </a:t>
            </a:r>
            <a:r>
              <a:rPr lang="en-US" dirty="0" err="1"/>
              <a:t>coinvolti</a:t>
            </a:r>
            <a:endParaRPr lang="en-US" dirty="0"/>
          </a:p>
          <a:p>
            <a:pPr lvl="1"/>
            <a:endParaRPr lang="en-US" dirty="0"/>
          </a:p>
          <a:p>
            <a:pPr lvl="1"/>
            <a:endParaRPr lang="en-US" dirty="0"/>
          </a:p>
          <a:p>
            <a:endParaRPr lang="en-US" dirty="0"/>
          </a:p>
          <a:p>
            <a:endParaRPr lang="en-US" dirty="0"/>
          </a:p>
        </p:txBody>
      </p:sp>
      <p:cxnSp>
        <p:nvCxnSpPr>
          <p:cNvPr id="19" name="Straight Arrow Connector 18"/>
          <p:cNvCxnSpPr/>
          <p:nvPr/>
        </p:nvCxnSpPr>
        <p:spPr>
          <a:xfrm>
            <a:off x="4570297" y="2158925"/>
            <a:ext cx="1978555" cy="3314736"/>
          </a:xfrm>
          <a:prstGeom prst="straightConnector1">
            <a:avLst/>
          </a:prstGeom>
          <a:ln w="317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710718" y="1704207"/>
            <a:ext cx="3418177" cy="49553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l="1077" t="696" r="55559" b="2614"/>
          <a:stretch/>
        </p:blipFill>
        <p:spPr>
          <a:xfrm>
            <a:off x="7842786" y="4367513"/>
            <a:ext cx="1191052" cy="1224136"/>
          </a:xfrm>
          <a:prstGeom prst="rect">
            <a:avLst/>
          </a:prstGeom>
        </p:spPr>
      </p:pic>
      <p:cxnSp>
        <p:nvCxnSpPr>
          <p:cNvPr id="32" name="Straight Connector 31"/>
          <p:cNvCxnSpPr/>
          <p:nvPr/>
        </p:nvCxnSpPr>
        <p:spPr>
          <a:xfrm flipV="1">
            <a:off x="6522807" y="3783332"/>
            <a:ext cx="477761" cy="16547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91770" y="2541791"/>
            <a:ext cx="2034822" cy="1823313"/>
          </a:xfrm>
          <a:prstGeom prst="straightConnector1">
            <a:avLst/>
          </a:prstGeom>
          <a:ln w="317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517664" y="3752946"/>
            <a:ext cx="1510199" cy="6121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2" idx="3"/>
          </p:cNvCxnSpPr>
          <p:nvPr/>
        </p:nvCxnSpPr>
        <p:spPr>
          <a:xfrm>
            <a:off x="5471022" y="4365104"/>
            <a:ext cx="1016638" cy="11752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048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564904"/>
            <a:ext cx="7886700" cy="1325563"/>
          </a:xfrm>
        </p:spPr>
        <p:txBody>
          <a:bodyPr/>
          <a:lstStyle/>
          <a:p>
            <a:pPr algn="ct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Grazie </a:t>
            </a:r>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dell'attenzione</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sp>
        <p:nvSpPr>
          <p:cNvPr id="2" name="TextBox 1"/>
          <p:cNvSpPr txBox="1"/>
          <p:nvPr/>
        </p:nvSpPr>
        <p:spPr>
          <a:xfrm>
            <a:off x="2267744" y="5157192"/>
            <a:ext cx="4032448" cy="646331"/>
          </a:xfrm>
          <a:prstGeom prst="rect">
            <a:avLst/>
          </a:prstGeom>
          <a:noFill/>
        </p:spPr>
        <p:txBody>
          <a:bodyPr wrap="square" rtlCol="0">
            <a:spAutoFit/>
          </a:bodyPr>
          <a:lstStyle/>
          <a:p>
            <a:pPr algn="ctr"/>
            <a:r>
              <a:rPr lang="en-US"/>
              <a:t>Giorgio.Chiarelli@pi.infn.it</a:t>
            </a:r>
          </a:p>
          <a:p>
            <a:endParaRPr lang="en-US"/>
          </a:p>
        </p:txBody>
      </p:sp>
    </p:spTree>
    <p:extLst>
      <p:ext uri="{BB962C8B-B14F-4D97-AF65-F5344CB8AC3E}">
        <p14:creationId xmlns:p14="http://schemas.microsoft.com/office/powerpoint/2010/main" val="2678335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7DCC88B-BAB8-B4D9-940C-FD865F51A4DE}"/>
              </a:ext>
            </a:extLst>
          </p:cNvPr>
          <p:cNvSpPr/>
          <p:nvPr/>
        </p:nvSpPr>
        <p:spPr>
          <a:xfrm>
            <a:off x="-79513" y="857250"/>
            <a:ext cx="9223513" cy="5143500"/>
          </a:xfrm>
          <a:prstGeom prst="rect">
            <a:avLst/>
          </a:prstGeom>
          <a:solidFill>
            <a:srgbClr val="142A4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dirty="0"/>
          </a:p>
        </p:txBody>
      </p:sp>
      <p:pic>
        <p:nvPicPr>
          <p:cNvPr id="25" name="Immagine 24" descr="Immagine che contiene testo, Software multimediale, software, Sito Web&#10;&#10;Descrizione generata automaticamente">
            <a:extLst>
              <a:ext uri="{FF2B5EF4-FFF2-40B4-BE49-F238E27FC236}">
                <a16:creationId xmlns:a16="http://schemas.microsoft.com/office/drawing/2014/main" id="{B2ED1C8C-1662-BB3E-F494-E42647CCC7C4}"/>
              </a:ext>
            </a:extLst>
          </p:cNvPr>
          <p:cNvPicPr>
            <a:picLocks noChangeAspect="1"/>
          </p:cNvPicPr>
          <p:nvPr/>
        </p:nvPicPr>
        <p:blipFill>
          <a:blip r:embed="rId3"/>
          <a:stretch>
            <a:fillRect/>
          </a:stretch>
        </p:blipFill>
        <p:spPr>
          <a:xfrm>
            <a:off x="0" y="1632441"/>
            <a:ext cx="9143999" cy="4846939"/>
          </a:xfrm>
          <a:prstGeom prst="rect">
            <a:avLst/>
          </a:prstGeom>
        </p:spPr>
      </p:pic>
      <p:sp>
        <p:nvSpPr>
          <p:cNvPr id="8" name="CasellaDiTesto 7">
            <a:extLst>
              <a:ext uri="{FF2B5EF4-FFF2-40B4-BE49-F238E27FC236}">
                <a16:creationId xmlns:a16="http://schemas.microsoft.com/office/drawing/2014/main" id="{B8D4530C-8754-1EC1-9927-2520EB840030}"/>
              </a:ext>
            </a:extLst>
          </p:cNvPr>
          <p:cNvSpPr txBox="1"/>
          <p:nvPr/>
        </p:nvSpPr>
        <p:spPr>
          <a:xfrm>
            <a:off x="2994062" y="1254663"/>
            <a:ext cx="3981608" cy="300082"/>
          </a:xfrm>
          <a:prstGeom prst="rect">
            <a:avLst/>
          </a:prstGeom>
          <a:noFill/>
        </p:spPr>
        <p:txBody>
          <a:bodyPr wrap="square" rtlCol="0">
            <a:spAutoFit/>
          </a:bodyPr>
          <a:lstStyle/>
          <a:p>
            <a:r>
              <a:rPr lang="it-IT" sz="135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Nuovo sito web INFN e declinazioni strutture</a:t>
            </a:r>
          </a:p>
        </p:txBody>
      </p:sp>
      <p:sp>
        <p:nvSpPr>
          <p:cNvPr id="10" name="CasellaDiTesto 9">
            <a:extLst>
              <a:ext uri="{FF2B5EF4-FFF2-40B4-BE49-F238E27FC236}">
                <a16:creationId xmlns:a16="http://schemas.microsoft.com/office/drawing/2014/main" id="{96E10CA0-8145-F5B7-AFDF-68C4803908CE}"/>
              </a:ext>
            </a:extLst>
          </p:cNvPr>
          <p:cNvSpPr txBox="1"/>
          <p:nvPr/>
        </p:nvSpPr>
        <p:spPr>
          <a:xfrm>
            <a:off x="2994063" y="981823"/>
            <a:ext cx="684803" cy="392415"/>
          </a:xfrm>
          <a:prstGeom prst="rect">
            <a:avLst/>
          </a:prstGeom>
          <a:noFill/>
        </p:spPr>
        <p:txBody>
          <a:bodyPr wrap="none" rtlCol="0">
            <a:spAutoFit/>
          </a:bodyPr>
          <a:lstStyle/>
          <a:p>
            <a:r>
              <a:rPr lang="it-IT" sz="1950" dirty="0">
                <a:solidFill>
                  <a:schemeClr val="bg1"/>
                </a:solidFill>
                <a:latin typeface="Book Antiqua" panose="02040602050305030304" pitchFamily="18" charset="0"/>
              </a:rPr>
              <a:t>2025</a:t>
            </a:r>
          </a:p>
        </p:txBody>
      </p:sp>
      <p:grpSp>
        <p:nvGrpSpPr>
          <p:cNvPr id="14" name="Gruppo 13">
            <a:extLst>
              <a:ext uri="{FF2B5EF4-FFF2-40B4-BE49-F238E27FC236}">
                <a16:creationId xmlns:a16="http://schemas.microsoft.com/office/drawing/2014/main" id="{DD4327CF-DBC0-B628-7DB3-64CADE9CF822}"/>
              </a:ext>
            </a:extLst>
          </p:cNvPr>
          <p:cNvGrpSpPr/>
          <p:nvPr/>
        </p:nvGrpSpPr>
        <p:grpSpPr>
          <a:xfrm>
            <a:off x="3060738" y="1538145"/>
            <a:ext cx="5996860" cy="4743233"/>
            <a:chOff x="3992083" y="260861"/>
            <a:chExt cx="7995813" cy="6324311"/>
          </a:xfrm>
        </p:grpSpPr>
        <p:cxnSp>
          <p:nvCxnSpPr>
            <p:cNvPr id="15" name="Connettore 1 14">
              <a:extLst>
                <a:ext uri="{FF2B5EF4-FFF2-40B4-BE49-F238E27FC236}">
                  <a16:creationId xmlns:a16="http://schemas.microsoft.com/office/drawing/2014/main" id="{628E0BCB-C7C0-DEB3-C424-B7BF12B3349A}"/>
                </a:ext>
              </a:extLst>
            </p:cNvPr>
            <p:cNvCxnSpPr>
              <a:cxnSpLocks/>
            </p:cNvCxnSpPr>
            <p:nvPr/>
          </p:nvCxnSpPr>
          <p:spPr>
            <a:xfrm>
              <a:off x="9965803" y="6585172"/>
              <a:ext cx="2022093" cy="0"/>
            </a:xfrm>
            <a:prstGeom prst="line">
              <a:avLst/>
            </a:prstGeom>
            <a:ln>
              <a:solidFill>
                <a:srgbClr val="A1F200"/>
              </a:solidFill>
            </a:ln>
          </p:spPr>
          <p:style>
            <a:lnRef idx="2">
              <a:schemeClr val="accent1"/>
            </a:lnRef>
            <a:fillRef idx="0">
              <a:schemeClr val="accent1"/>
            </a:fillRef>
            <a:effectRef idx="1">
              <a:schemeClr val="accent1"/>
            </a:effectRef>
            <a:fontRef idx="minor">
              <a:schemeClr val="tx1"/>
            </a:fontRef>
          </p:style>
        </p:cxnSp>
        <p:cxnSp>
          <p:nvCxnSpPr>
            <p:cNvPr id="18" name="Connettore 1 17">
              <a:extLst>
                <a:ext uri="{FF2B5EF4-FFF2-40B4-BE49-F238E27FC236}">
                  <a16:creationId xmlns:a16="http://schemas.microsoft.com/office/drawing/2014/main" id="{D62C38E5-4559-A16B-7A80-0471E6C5B5C3}"/>
                </a:ext>
              </a:extLst>
            </p:cNvPr>
            <p:cNvCxnSpPr>
              <a:cxnSpLocks/>
            </p:cNvCxnSpPr>
            <p:nvPr/>
          </p:nvCxnSpPr>
          <p:spPr>
            <a:xfrm flipV="1">
              <a:off x="3992083" y="260861"/>
              <a:ext cx="1378040" cy="7334"/>
            </a:xfrm>
            <a:prstGeom prst="line">
              <a:avLst/>
            </a:prstGeom>
            <a:ln w="57150">
              <a:solidFill>
                <a:srgbClr val="A1F200"/>
              </a:solidFill>
            </a:ln>
          </p:spPr>
          <p:style>
            <a:lnRef idx="2">
              <a:schemeClr val="accent1"/>
            </a:lnRef>
            <a:fillRef idx="0">
              <a:schemeClr val="accent1"/>
            </a:fillRef>
            <a:effectRef idx="1">
              <a:schemeClr val="accent1"/>
            </a:effectRef>
            <a:fontRef idx="minor">
              <a:schemeClr val="tx1"/>
            </a:fontRef>
          </p:style>
        </p:cxnSp>
      </p:grpSp>
      <p:sp>
        <p:nvSpPr>
          <p:cNvPr id="21" name="Titolo 1">
            <a:extLst>
              <a:ext uri="{FF2B5EF4-FFF2-40B4-BE49-F238E27FC236}">
                <a16:creationId xmlns:a16="http://schemas.microsoft.com/office/drawing/2014/main" id="{1975F632-1024-8036-5FE7-40ACC61C62EF}"/>
              </a:ext>
            </a:extLst>
          </p:cNvPr>
          <p:cNvSpPr>
            <a:spLocks noGrp="1"/>
          </p:cNvSpPr>
          <p:nvPr>
            <p:ph type="title"/>
          </p:nvPr>
        </p:nvSpPr>
        <p:spPr>
          <a:xfrm>
            <a:off x="1041516" y="806714"/>
            <a:ext cx="7886700" cy="637695"/>
          </a:xfrm>
        </p:spPr>
        <p:txBody>
          <a:bodyPr>
            <a:normAutofit/>
          </a:bodyPr>
          <a:lstStyle/>
          <a:p>
            <a:r>
              <a:rPr lang="it-IT" sz="2250" b="1" dirty="0">
                <a:solidFill>
                  <a:srgbClr val="142A47"/>
                </a:solidFill>
                <a:highlight>
                  <a:srgbClr val="A1F200"/>
                </a:highlight>
                <a:latin typeface="Book Antiqua" panose="02040602050305030304" pitchFamily="18" charset="0"/>
              </a:rPr>
              <a:t>Come siamo</a:t>
            </a:r>
            <a:endParaRPr lang="it-IT" sz="2250" dirty="0">
              <a:solidFill>
                <a:srgbClr val="142A47"/>
              </a:solidFill>
              <a:latin typeface="Book Antiqua" panose="02040602050305030304" pitchFamily="18" charset="0"/>
            </a:endParaRPr>
          </a:p>
        </p:txBody>
      </p:sp>
    </p:spTree>
    <p:extLst>
      <p:ext uri="{BB962C8B-B14F-4D97-AF65-F5344CB8AC3E}">
        <p14:creationId xmlns:p14="http://schemas.microsoft.com/office/powerpoint/2010/main" val="1290566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Conclusioni</a:t>
            </a:r>
          </a:p>
        </p:txBody>
      </p:sp>
      <p:sp>
        <p:nvSpPr>
          <p:cNvPr id="5" name="Content Placeholder 4"/>
          <p:cNvSpPr>
            <a:spLocks noGrp="1"/>
          </p:cNvSpPr>
          <p:nvPr>
            <p:ph idx="1"/>
          </p:nvPr>
        </p:nvSpPr>
        <p:spPr>
          <a:xfrm>
            <a:off x="660125" y="1412776"/>
            <a:ext cx="7886700" cy="3456384"/>
          </a:xfrm>
        </p:spPr>
        <p:txBody>
          <a:bodyPr/>
          <a:lstStyle/>
          <a:p>
            <a:r>
              <a:rPr lang="en-US" dirty="0" err="1"/>
              <a:t>Abbiamo</a:t>
            </a:r>
            <a:r>
              <a:rPr lang="en-US" dirty="0"/>
              <a:t> </a:t>
            </a:r>
            <a:r>
              <a:rPr lang="en-US" dirty="0" err="1"/>
              <a:t>fatto</a:t>
            </a:r>
            <a:r>
              <a:rPr lang="en-US" dirty="0"/>
              <a:t> </a:t>
            </a:r>
            <a:r>
              <a:rPr lang="en-US" dirty="0" err="1"/>
              <a:t>molta</a:t>
            </a:r>
            <a:r>
              <a:rPr lang="en-US" dirty="0"/>
              <a:t> </a:t>
            </a:r>
            <a:r>
              <a:rPr lang="en-US" dirty="0" err="1"/>
              <a:t>strada</a:t>
            </a:r>
            <a:endParaRPr lang="en-US" dirty="0"/>
          </a:p>
          <a:p>
            <a:r>
              <a:rPr lang="en-US" dirty="0"/>
              <a:t>Sta crescendo la </a:t>
            </a:r>
            <a:r>
              <a:rPr lang="en-US" dirty="0" err="1"/>
              <a:t>consapevolezza</a:t>
            </a:r>
            <a:r>
              <a:rPr lang="en-US" dirty="0"/>
              <a:t> </a:t>
            </a:r>
            <a:r>
              <a:rPr lang="en-US" dirty="0" err="1"/>
              <a:t>che</a:t>
            </a:r>
            <a:r>
              <a:rPr lang="en-US" dirty="0"/>
              <a:t> per </a:t>
            </a:r>
            <a:r>
              <a:rPr lang="en-US" dirty="0" err="1"/>
              <a:t>diffondere</a:t>
            </a:r>
            <a:r>
              <a:rPr lang="en-US" dirty="0"/>
              <a:t> al </a:t>
            </a:r>
            <a:r>
              <a:rPr lang="en-US" dirty="0" err="1"/>
              <a:t>meglio</a:t>
            </a:r>
            <a:r>
              <a:rPr lang="en-US" dirty="0"/>
              <a:t> la </a:t>
            </a:r>
            <a:r>
              <a:rPr lang="en-US" dirty="0" err="1"/>
              <a:t>cultura</a:t>
            </a:r>
            <a:r>
              <a:rPr lang="en-US" dirty="0"/>
              <a:t> </a:t>
            </a:r>
            <a:r>
              <a:rPr lang="en-US" dirty="0" err="1"/>
              <a:t>scientifica</a:t>
            </a:r>
            <a:r>
              <a:rPr lang="en-US" dirty="0"/>
              <a:t> </a:t>
            </a:r>
            <a:r>
              <a:rPr lang="en-US" dirty="0" err="1"/>
              <a:t>bisogna</a:t>
            </a:r>
            <a:r>
              <a:rPr lang="en-US" dirty="0"/>
              <a:t> </a:t>
            </a:r>
            <a:r>
              <a:rPr lang="en-US" dirty="0" err="1"/>
              <a:t>dialogare</a:t>
            </a:r>
            <a:endParaRPr lang="en-US" dirty="0"/>
          </a:p>
          <a:p>
            <a:r>
              <a:rPr lang="en-US" dirty="0" err="1"/>
              <a:t>Riteniamo</a:t>
            </a:r>
            <a:r>
              <a:rPr lang="en-US" dirty="0"/>
              <a:t> </a:t>
            </a:r>
            <a:r>
              <a:rPr lang="en-US" dirty="0" err="1"/>
              <a:t>che</a:t>
            </a:r>
            <a:r>
              <a:rPr lang="en-US" dirty="0"/>
              <a:t> </a:t>
            </a:r>
            <a:r>
              <a:rPr lang="en-US" dirty="0" err="1"/>
              <a:t>i</a:t>
            </a:r>
            <a:r>
              <a:rPr lang="en-US" dirty="0"/>
              <a:t> </a:t>
            </a:r>
            <a:r>
              <a:rPr lang="en-US" dirty="0" err="1"/>
              <a:t>docenti</a:t>
            </a:r>
            <a:r>
              <a:rPr lang="en-US" dirty="0"/>
              <a:t> </a:t>
            </a:r>
            <a:r>
              <a:rPr lang="en-US" dirty="0" err="1"/>
              <a:t>siano</a:t>
            </a:r>
            <a:r>
              <a:rPr lang="en-US" dirty="0"/>
              <a:t> </a:t>
            </a:r>
            <a:r>
              <a:rPr lang="en-US" dirty="0" err="1"/>
              <a:t>una</a:t>
            </a:r>
            <a:r>
              <a:rPr lang="en-US" dirty="0"/>
              <a:t> delle </a:t>
            </a:r>
            <a:br>
              <a:rPr lang="en-US" dirty="0"/>
            </a:br>
            <a:r>
              <a:rPr lang="en-US" dirty="0" err="1"/>
              <a:t>pietre</a:t>
            </a:r>
            <a:r>
              <a:rPr lang="en-US" dirty="0"/>
              <a:t> </a:t>
            </a:r>
            <a:r>
              <a:rPr lang="en-US" dirty="0" err="1"/>
              <a:t>angolari</a:t>
            </a:r>
            <a:r>
              <a:rPr lang="en-US" dirty="0"/>
              <a:t> di </a:t>
            </a:r>
            <a:r>
              <a:rPr lang="en-US" dirty="0" err="1"/>
              <a:t>questo</a:t>
            </a:r>
            <a:r>
              <a:rPr lang="en-US" dirty="0"/>
              <a:t> </a:t>
            </a:r>
            <a:r>
              <a:rPr lang="en-US" dirty="0" err="1"/>
              <a:t>dialogo</a:t>
            </a:r>
            <a:endParaRPr lang="en-US" dirty="0"/>
          </a:p>
          <a:p>
            <a:r>
              <a:rPr lang="en-US" dirty="0"/>
              <a:t>Con la </a:t>
            </a:r>
            <a:r>
              <a:rPr lang="en-US" dirty="0" err="1"/>
              <a:t>vostra</a:t>
            </a:r>
            <a:r>
              <a:rPr lang="en-US" dirty="0"/>
              <a:t> </a:t>
            </a:r>
            <a:r>
              <a:rPr lang="en-US" dirty="0" err="1"/>
              <a:t>collaborazione</a:t>
            </a:r>
            <a:r>
              <a:rPr lang="en-US" dirty="0"/>
              <a:t> </a:t>
            </a:r>
            <a:r>
              <a:rPr lang="en-US" dirty="0" err="1"/>
              <a:t>contiamo</a:t>
            </a:r>
            <a:r>
              <a:rPr lang="en-US" dirty="0"/>
              <a:t> di </a:t>
            </a:r>
            <a:r>
              <a:rPr lang="en-US" dirty="0" err="1"/>
              <a:t>incidere</a:t>
            </a:r>
            <a:r>
              <a:rPr lang="en-US" dirty="0"/>
              <a:t> sempre di </a:t>
            </a:r>
            <a:r>
              <a:rPr lang="en-US" dirty="0" err="1"/>
              <a:t>più</a:t>
            </a:r>
            <a:r>
              <a:rPr lang="en-US" dirty="0"/>
              <a:t> e sempre </a:t>
            </a:r>
            <a:r>
              <a:rPr lang="en-US" dirty="0" err="1"/>
              <a:t>meglio</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 y="42178"/>
            <a:ext cx="1525352" cy="928431"/>
          </a:xfrm>
          <a:prstGeom prst="rect">
            <a:avLst/>
          </a:prstGeom>
        </p:spPr>
      </p:pic>
      <p:sp>
        <p:nvSpPr>
          <p:cNvPr id="2" name="CasellaDiTesto 1">
            <a:extLst>
              <a:ext uri="{FF2B5EF4-FFF2-40B4-BE49-F238E27FC236}">
                <a16:creationId xmlns:a16="http://schemas.microsoft.com/office/drawing/2014/main" id="{764F7912-0ECE-1693-040C-7E4FD58F0D59}"/>
              </a:ext>
            </a:extLst>
          </p:cNvPr>
          <p:cNvSpPr txBox="1"/>
          <p:nvPr/>
        </p:nvSpPr>
        <p:spPr>
          <a:xfrm>
            <a:off x="971600" y="5131980"/>
            <a:ext cx="6120680" cy="1569660"/>
          </a:xfrm>
          <a:prstGeom prst="rect">
            <a:avLst/>
          </a:prstGeom>
          <a:noFill/>
        </p:spPr>
        <p:txBody>
          <a:bodyPr wrap="square" rtlCol="0">
            <a:spAutoFit/>
          </a:bodyPr>
          <a:lstStyle/>
          <a:p>
            <a:pPr algn="ctr"/>
            <a:r>
              <a:rPr lang="en-US" dirty="0"/>
              <a:t>Siti </a:t>
            </a:r>
            <a:r>
              <a:rPr lang="en-US" dirty="0" err="1"/>
              <a:t>utili</a:t>
            </a:r>
            <a:r>
              <a:rPr lang="en-US" dirty="0"/>
              <a:t>:</a:t>
            </a:r>
          </a:p>
          <a:p>
            <a:r>
              <a:rPr lang="en-US" sz="2000" dirty="0"/>
              <a:t>https://www.infn.it  </a:t>
            </a:r>
          </a:p>
          <a:p>
            <a:r>
              <a:rPr lang="en-US" sz="2000" dirty="0"/>
              <a:t>https://cc3m.infn.it/ </a:t>
            </a:r>
          </a:p>
          <a:p>
            <a:r>
              <a:rPr lang="en-US" sz="2000" dirty="0"/>
              <a:t>https://collisioni.infn.it</a:t>
            </a:r>
          </a:p>
          <a:p>
            <a:endParaRPr lang="en-US" dirty="0"/>
          </a:p>
        </p:txBody>
      </p:sp>
    </p:spTree>
    <p:extLst>
      <p:ext uri="{BB962C8B-B14F-4D97-AF65-F5344CB8AC3E}">
        <p14:creationId xmlns:p14="http://schemas.microsoft.com/office/powerpoint/2010/main" val="131821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Backup</a:t>
            </a:r>
          </a:p>
        </p:txBody>
      </p:sp>
    </p:spTree>
    <p:extLst>
      <p:ext uri="{BB962C8B-B14F-4D97-AF65-F5344CB8AC3E}">
        <p14:creationId xmlns:p14="http://schemas.microsoft.com/office/powerpoint/2010/main" val="898576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design&#10;&#10;Il contenuto generato dall'IA potrebbe non essere corretto.">
            <a:extLst>
              <a:ext uri="{FF2B5EF4-FFF2-40B4-BE49-F238E27FC236}">
                <a16:creationId xmlns:a16="http://schemas.microsoft.com/office/drawing/2014/main" id="{B4096FAE-AB5F-042B-EB56-24A0B1B7F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01" y="476672"/>
            <a:ext cx="8986599" cy="5616624"/>
          </a:xfrm>
          <a:prstGeom prst="rect">
            <a:avLst/>
          </a:prstGeom>
        </p:spPr>
      </p:pic>
      <p:sp>
        <p:nvSpPr>
          <p:cNvPr id="4" name="Ovale 3">
            <a:extLst>
              <a:ext uri="{FF2B5EF4-FFF2-40B4-BE49-F238E27FC236}">
                <a16:creationId xmlns:a16="http://schemas.microsoft.com/office/drawing/2014/main" id="{A9353884-91EA-855E-2540-DC253977581E}"/>
              </a:ext>
            </a:extLst>
          </p:cNvPr>
          <p:cNvSpPr/>
          <p:nvPr/>
        </p:nvSpPr>
        <p:spPr>
          <a:xfrm>
            <a:off x="683568" y="3933056"/>
            <a:ext cx="3096344" cy="43204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3718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09D3965-9E58-4453-9992-68241A1B3A5A}" type="slidenum">
              <a:rPr lang="en-US" smtClean="0"/>
              <a:pPr>
                <a:defRPr/>
              </a:pPr>
              <a:t>4</a:t>
            </a:fld>
            <a:endParaRPr lang="en-US"/>
          </a:p>
        </p:txBody>
      </p:sp>
      <p:sp>
        <p:nvSpPr>
          <p:cNvPr id="4" name="Title 3"/>
          <p:cNvSpPr>
            <a:spLocks noGrp="1"/>
          </p:cNvSpPr>
          <p:nvPr>
            <p:ph type="title"/>
          </p:nvPr>
        </p:nvSpPr>
        <p:spPr/>
        <p:txBody>
          <a:bodyPr/>
          <a:lstStyle/>
          <a:p>
            <a:r>
              <a:rPr lang="it-IT"/>
              <a:t>Trasferimento di conoscenza</a:t>
            </a:r>
            <a:endParaRPr lang="it-IT" dirty="0"/>
          </a:p>
        </p:txBody>
      </p:sp>
      <p:sp>
        <p:nvSpPr>
          <p:cNvPr id="5" name="Oval 4"/>
          <p:cNvSpPr/>
          <p:nvPr/>
        </p:nvSpPr>
        <p:spPr>
          <a:xfrm>
            <a:off x="1498419" y="3308134"/>
            <a:ext cx="67818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Conoscenza</a:t>
            </a:r>
          </a:p>
        </p:txBody>
      </p:sp>
      <p:sp>
        <p:nvSpPr>
          <p:cNvPr id="6" name="Oval 5"/>
          <p:cNvSpPr/>
          <p:nvPr/>
        </p:nvSpPr>
        <p:spPr>
          <a:xfrm>
            <a:off x="166735" y="1475077"/>
            <a:ext cx="4038600" cy="990600"/>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Creazione</a:t>
            </a:r>
            <a:r>
              <a:rPr lang="it-IT" dirty="0"/>
              <a:t> di nuova conoscenza</a:t>
            </a:r>
          </a:p>
        </p:txBody>
      </p:sp>
      <p:sp>
        <p:nvSpPr>
          <p:cNvPr id="7" name="Oval 6"/>
          <p:cNvSpPr/>
          <p:nvPr/>
        </p:nvSpPr>
        <p:spPr>
          <a:xfrm>
            <a:off x="273938" y="2481201"/>
            <a:ext cx="4038600" cy="9906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Trasmissione</a:t>
            </a:r>
            <a:r>
              <a:rPr lang="it-IT" dirty="0"/>
              <a:t> della conoscenza</a:t>
            </a:r>
          </a:p>
        </p:txBody>
      </p:sp>
      <p:sp>
        <p:nvSpPr>
          <p:cNvPr id="8" name="Oval 7"/>
          <p:cNvSpPr/>
          <p:nvPr/>
        </p:nvSpPr>
        <p:spPr>
          <a:xfrm>
            <a:off x="4724400" y="1399461"/>
            <a:ext cx="4038600" cy="990600"/>
          </a:xfrm>
          <a:prstGeom prst="ellipse">
            <a:avLst/>
          </a:prstGeom>
          <a:gradFill flip="none" rotWithShape="1">
            <a:gsLst>
              <a:gs pos="0">
                <a:srgbClr val="1014FF">
                  <a:tint val="66000"/>
                  <a:satMod val="160000"/>
                </a:srgbClr>
              </a:gs>
              <a:gs pos="50000">
                <a:srgbClr val="1014FF">
                  <a:tint val="44500"/>
                  <a:satMod val="160000"/>
                </a:srgbClr>
              </a:gs>
              <a:gs pos="100000">
                <a:srgbClr val="1014FF">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Ricerca</a:t>
            </a:r>
          </a:p>
        </p:txBody>
      </p:sp>
      <p:sp>
        <p:nvSpPr>
          <p:cNvPr id="9" name="Oval 8"/>
          <p:cNvSpPr/>
          <p:nvPr/>
        </p:nvSpPr>
        <p:spPr>
          <a:xfrm>
            <a:off x="4724400" y="2401202"/>
            <a:ext cx="4038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Didattica</a:t>
            </a:r>
          </a:p>
        </p:txBody>
      </p:sp>
      <p:sp>
        <p:nvSpPr>
          <p:cNvPr id="10" name="Oval 9"/>
          <p:cNvSpPr/>
          <p:nvPr/>
        </p:nvSpPr>
        <p:spPr>
          <a:xfrm>
            <a:off x="451919" y="5621084"/>
            <a:ext cx="4038600" cy="122411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Trasferimento</a:t>
            </a:r>
            <a:r>
              <a:rPr lang="it-IT" dirty="0">
                <a:solidFill>
                  <a:schemeClr val="bg1"/>
                </a:solidFill>
              </a:rPr>
              <a:t> </a:t>
            </a:r>
            <a:r>
              <a:rPr lang="it-IT">
                <a:solidFill>
                  <a:schemeClr val="bg1"/>
                </a:solidFill>
              </a:rPr>
              <a:t>della conoscenza (KT)</a:t>
            </a:r>
            <a:endParaRPr lang="it-IT" dirty="0">
              <a:solidFill>
                <a:schemeClr val="bg1"/>
              </a:solidFill>
            </a:endParaRPr>
          </a:p>
        </p:txBody>
      </p:sp>
      <p:sp>
        <p:nvSpPr>
          <p:cNvPr id="11" name="Oval 10"/>
          <p:cNvSpPr/>
          <p:nvPr/>
        </p:nvSpPr>
        <p:spPr>
          <a:xfrm>
            <a:off x="4653481" y="5731675"/>
            <a:ext cx="4038600" cy="1107059"/>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Terza Missione</a:t>
            </a:r>
          </a:p>
        </p:txBody>
      </p:sp>
    </p:spTree>
    <p:extLst>
      <p:ext uri="{BB962C8B-B14F-4D97-AF65-F5344CB8AC3E}">
        <p14:creationId xmlns:p14="http://schemas.microsoft.com/office/powerpoint/2010/main" val="895552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1009" y="548640"/>
            <a:ext cx="3584679" cy="2067705"/>
          </a:xfrm>
        </p:spPr>
        <p:txBody>
          <a:bodyPr anchor="t">
            <a:normAutofit/>
          </a:bodyPr>
          <a:lstStyle/>
          <a:p>
            <a:r>
              <a:rPr lang="it-IT" dirty="0"/>
              <a:t>Cosa trasferiamo?</a:t>
            </a:r>
          </a:p>
        </p:txBody>
      </p:sp>
      <p:pic>
        <p:nvPicPr>
          <p:cNvPr id="1026" name="Picture 2" descr="Immagine che contiene cerchio, compact disk, Dispositivo di archiviazione dati, design&#10;&#10;Il contenuto generato dall'IA potrebbe non essere corretto."/>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8640" y="3178275"/>
            <a:ext cx="3505315" cy="31310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4522913" y="548638"/>
            <a:ext cx="4160077" cy="5760721"/>
          </a:xfrm>
        </p:spPr>
        <p:txBody>
          <a:bodyPr anchor="t">
            <a:normAutofit/>
          </a:bodyPr>
          <a:lstStyle/>
          <a:p>
            <a:r>
              <a:rPr lang="it-IT" sz="1500"/>
              <a:t>Il KT si può correlare alla «manifattura»</a:t>
            </a:r>
          </a:p>
          <a:p>
            <a:pPr lvl="1"/>
            <a:r>
              <a:rPr lang="it-IT" sz="1500" i="1"/>
              <a:t>know-how/trasferimento tecnologico</a:t>
            </a:r>
            <a:endParaRPr lang="it-IT" sz="1500"/>
          </a:p>
          <a:p>
            <a:r>
              <a:rPr lang="it-IT" sz="1500"/>
              <a:t>KT come «educazione», «(re)training» di lavoratori già al di fuori del sistema formale di educazione:</a:t>
            </a:r>
          </a:p>
          <a:p>
            <a:pPr lvl="1"/>
            <a:r>
              <a:rPr lang="en-US" sz="1500" i="1"/>
              <a:t>Capitale umano: </a:t>
            </a:r>
            <a:r>
              <a:rPr lang="en-US" sz="1500"/>
              <a:t>Tradizionalmente attraverso l'educazione di personale ad alta specializzazione (PhD, tecnici altamente specializzati etc.)</a:t>
            </a:r>
          </a:p>
          <a:p>
            <a:pPr lvl="1"/>
            <a:r>
              <a:rPr lang="en-US" sz="1500" i="1"/>
              <a:t>Formazione Continua </a:t>
            </a:r>
            <a:endParaRPr lang="it-IT" sz="1500"/>
          </a:p>
          <a:p>
            <a:r>
              <a:rPr lang="it-IT" sz="1500"/>
              <a:t>Trasferimento delle nuove frontiere della conoscenza e sue applicazioni nella società</a:t>
            </a:r>
          </a:p>
          <a:p>
            <a:pPr lvl="1"/>
            <a:r>
              <a:rPr lang="it-IT" sz="1500" i="1"/>
              <a:t>Public engagement</a:t>
            </a:r>
            <a:endParaRPr lang="it-IT" sz="1500"/>
          </a:p>
          <a:p>
            <a:pPr lvl="2"/>
            <a:r>
              <a:rPr lang="it-IT" sz="1500"/>
              <a:t>Spesso inteso solo nella sua dimensione comunicativa/divulgativa</a:t>
            </a:r>
          </a:p>
          <a:p>
            <a:pPr lvl="3"/>
            <a:r>
              <a:rPr lang="it-IT" sz="1500"/>
              <a:t>In realtà questo «ingaggiarsi» ha molte dimensioni</a:t>
            </a:r>
          </a:p>
          <a:p>
            <a:pPr lvl="2"/>
            <a:r>
              <a:rPr lang="en-US" sz="1500" i="1"/>
              <a:t>Engagement </a:t>
            </a:r>
            <a:r>
              <a:rPr lang="en-US" sz="1500"/>
              <a:t> è un termine che in inglese esprime un concetto</a:t>
            </a:r>
          </a:p>
          <a:p>
            <a:pPr lvl="1"/>
            <a:r>
              <a:rPr lang="en-US" sz="1500"/>
              <a:t>Il PE è oggi il paradigma del rapporto della ricerca con la società</a:t>
            </a:r>
            <a:endParaRPr lang="it-IT" sz="1500"/>
          </a:p>
          <a:p>
            <a:pPr lvl="1"/>
            <a:endParaRPr lang="it-IT" sz="1500"/>
          </a:p>
          <a:p>
            <a:endParaRPr lang="it-IT" sz="1500"/>
          </a:p>
        </p:txBody>
      </p:sp>
      <p:sp>
        <p:nvSpPr>
          <p:cNvPr id="3" name="Slide Number Placeholder 2"/>
          <p:cNvSpPr>
            <a:spLocks noGrp="1"/>
          </p:cNvSpPr>
          <p:nvPr>
            <p:ph type="sldNum" sz="quarter" idx="12"/>
          </p:nvPr>
        </p:nvSpPr>
        <p:spPr>
          <a:xfrm>
            <a:off x="8724121" y="6453002"/>
            <a:ext cx="321905" cy="365125"/>
          </a:xfrm>
        </p:spPr>
        <p:txBody>
          <a:bodyPr>
            <a:normAutofit/>
          </a:bodyPr>
          <a:lstStyle/>
          <a:p>
            <a:pPr>
              <a:spcAft>
                <a:spcPts val="600"/>
              </a:spcAft>
              <a:defRPr/>
            </a:pPr>
            <a:fld id="{309D3965-9E58-4453-9992-68241A1B3A5A}" type="slidenum">
              <a:rPr lang="en-US" smtClean="0"/>
              <a:pPr>
                <a:spcAft>
                  <a:spcPts val="600"/>
                </a:spcAft>
                <a:defRPr/>
              </a:pPr>
              <a:t>5</a:t>
            </a:fld>
            <a:endParaRPr lang="en-US"/>
          </a:p>
        </p:txBody>
      </p:sp>
    </p:spTree>
    <p:extLst>
      <p:ext uri="{BB962C8B-B14F-4D97-AF65-F5344CB8AC3E}">
        <p14:creationId xmlns:p14="http://schemas.microsoft.com/office/powerpoint/2010/main" val="2452650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 calcmode="lin" valueType="num">
                                      <p:cBhvr additive="base">
                                        <p:cTn id="5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nodeType="afterEffect">
                                  <p:stCondLst>
                                    <p:cond delay="0"/>
                                  </p:stCondLst>
                                  <p:childTnLst>
                                    <p:set>
                                      <p:cBhvr>
                                        <p:cTn id="55" dur="1" fill="hold">
                                          <p:stCondLst>
                                            <p:cond delay="0"/>
                                          </p:stCondLst>
                                        </p:cTn>
                                        <p:tgtEl>
                                          <p:spTgt spid="1026"/>
                                        </p:tgtEl>
                                        <p:attrNameLst>
                                          <p:attrName>style.visibility</p:attrName>
                                        </p:attrNameLst>
                                      </p:cBhvr>
                                      <p:to>
                                        <p:strVal val="visible"/>
                                      </p:to>
                                    </p:set>
                                    <p:anim calcmode="lin" valueType="num">
                                      <p:cBhvr additive="base">
                                        <p:cTn id="56" dur="500" fill="hold"/>
                                        <p:tgtEl>
                                          <p:spTgt spid="1026"/>
                                        </p:tgtEl>
                                        <p:attrNameLst>
                                          <p:attrName>ppt_x</p:attrName>
                                        </p:attrNameLst>
                                      </p:cBhvr>
                                      <p:tavLst>
                                        <p:tav tm="0">
                                          <p:val>
                                            <p:strVal val="#ppt_x"/>
                                          </p:val>
                                        </p:tav>
                                        <p:tav tm="100000">
                                          <p:val>
                                            <p:strVal val="#ppt_x"/>
                                          </p:val>
                                        </p:tav>
                                      </p:tavLst>
                                    </p:anim>
                                    <p:anim calcmode="lin" valueType="num">
                                      <p:cBhvr additive="base">
                                        <p:cTn id="5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99;p36">
            <a:extLst>
              <a:ext uri="{FF2B5EF4-FFF2-40B4-BE49-F238E27FC236}">
                <a16:creationId xmlns:a16="http://schemas.microsoft.com/office/drawing/2014/main" id="{D4152C94-FC70-66FA-9BF6-D545750CAEB3}"/>
              </a:ext>
            </a:extLst>
          </p:cNvPr>
          <p:cNvPicPr preferRelativeResize="0"/>
          <p:nvPr/>
        </p:nvPicPr>
        <p:blipFill rotWithShape="1">
          <a:blip r:embed="rId2">
            <a:alphaModFix/>
          </a:blip>
          <a:srcRect l="8075" t="4553" r="7657"/>
          <a:stretch/>
        </p:blipFill>
        <p:spPr>
          <a:xfrm>
            <a:off x="166319" y="2075524"/>
            <a:ext cx="4572000" cy="3898415"/>
          </a:xfrm>
          <a:prstGeom prst="rect">
            <a:avLst/>
          </a:prstGeom>
          <a:noFill/>
          <a:ln>
            <a:noFill/>
          </a:ln>
        </p:spPr>
      </p:pic>
      <p:sp>
        <p:nvSpPr>
          <p:cNvPr id="2" name="Rettangolo 1">
            <a:extLst>
              <a:ext uri="{FF2B5EF4-FFF2-40B4-BE49-F238E27FC236}">
                <a16:creationId xmlns:a16="http://schemas.microsoft.com/office/drawing/2014/main" id="{014CF326-3F47-3D12-8507-746DD99E2F56}"/>
              </a:ext>
            </a:extLst>
          </p:cNvPr>
          <p:cNvSpPr/>
          <p:nvPr/>
        </p:nvSpPr>
        <p:spPr>
          <a:xfrm>
            <a:off x="2157009" y="5898801"/>
            <a:ext cx="1649811" cy="261610"/>
          </a:xfrm>
          <a:prstGeom prst="rect">
            <a:avLst/>
          </a:prstGeom>
        </p:spPr>
        <p:txBody>
          <a:bodyPr wrap="none">
            <a:spAutoFit/>
          </a:bodyPr>
          <a:lstStyle/>
          <a:p>
            <a:pPr algn="r"/>
            <a:r>
              <a:rPr lang="it-IT" sz="1100" b="1" dirty="0">
                <a:solidFill>
                  <a:schemeClr val="bg1">
                    <a:lumMod val="50000"/>
                  </a:schemeClr>
                </a:solidFill>
                <a:latin typeface="Cambria" panose="02040503050406030204" pitchFamily="18" charset="0"/>
                <a:ea typeface="Cambria" panose="02040503050406030204" pitchFamily="18" charset="0"/>
              </a:rPr>
              <a:t>© </a:t>
            </a:r>
            <a:r>
              <a:rPr lang="it-IT" sz="1100" b="1" dirty="0" err="1">
                <a:solidFill>
                  <a:schemeClr val="bg1">
                    <a:lumMod val="50000"/>
                  </a:schemeClr>
                </a:solidFill>
                <a:latin typeface="Cambria" panose="02040503050406030204" pitchFamily="18" charset="0"/>
                <a:ea typeface="Cambria" panose="02040503050406030204" pitchFamily="18" charset="0"/>
              </a:rPr>
              <a:t>University</a:t>
            </a:r>
            <a:r>
              <a:rPr lang="it-IT" sz="1100" b="1" dirty="0">
                <a:solidFill>
                  <a:schemeClr val="bg1">
                    <a:lumMod val="50000"/>
                  </a:schemeClr>
                </a:solidFill>
                <a:latin typeface="Cambria" panose="02040503050406030204" pitchFamily="18" charset="0"/>
                <a:ea typeface="Cambria" panose="02040503050406030204" pitchFamily="18" charset="0"/>
              </a:rPr>
              <a:t> of Oxford</a:t>
            </a:r>
          </a:p>
        </p:txBody>
      </p:sp>
      <p:sp>
        <p:nvSpPr>
          <p:cNvPr id="4" name="Titolo 1">
            <a:extLst>
              <a:ext uri="{FF2B5EF4-FFF2-40B4-BE49-F238E27FC236}">
                <a16:creationId xmlns:a16="http://schemas.microsoft.com/office/drawing/2014/main" id="{F931F659-5427-8602-8E61-D699673FD607}"/>
              </a:ext>
            </a:extLst>
          </p:cNvPr>
          <p:cNvSpPr>
            <a:spLocks noGrp="1"/>
          </p:cNvSpPr>
          <p:nvPr>
            <p:ph type="title"/>
          </p:nvPr>
        </p:nvSpPr>
        <p:spPr>
          <a:xfrm>
            <a:off x="457200" y="140491"/>
            <a:ext cx="8229600" cy="904682"/>
          </a:xfrm>
        </p:spPr>
        <p:txBody>
          <a:bodyPr>
            <a:noAutofit/>
          </a:bodyPr>
          <a:lstStyle/>
          <a:p>
            <a:pPr algn="ctr"/>
            <a:r>
              <a:rPr lang="en-US" sz="3000"/>
              <a:t>Il </a:t>
            </a:r>
            <a:r>
              <a:rPr lang="en-US" sz="3000" i="1"/>
              <a:t>Public Engagement </a:t>
            </a:r>
            <a:r>
              <a:rPr lang="en-US" sz="3000"/>
              <a:t>come paradigma del rapporto tra </a:t>
            </a:r>
            <a:r>
              <a:rPr lang="en-US" sz="3000" i="1"/>
              <a:t>ESPERTI e NON ESPERTI</a:t>
            </a:r>
            <a:endParaRPr lang="en-US" sz="3000"/>
          </a:p>
        </p:txBody>
      </p:sp>
      <p:sp>
        <p:nvSpPr>
          <p:cNvPr id="6" name="Segnaposto testo 5">
            <a:extLst>
              <a:ext uri="{FF2B5EF4-FFF2-40B4-BE49-F238E27FC236}">
                <a16:creationId xmlns:a16="http://schemas.microsoft.com/office/drawing/2014/main" id="{DF3030D8-CC1F-1C4F-0DC4-6223A68EBFFB}"/>
              </a:ext>
            </a:extLst>
          </p:cNvPr>
          <p:cNvSpPr>
            <a:spLocks noGrp="1"/>
          </p:cNvSpPr>
          <p:nvPr>
            <p:ph type="body" idx="1"/>
          </p:nvPr>
        </p:nvSpPr>
        <p:spPr>
          <a:xfrm>
            <a:off x="48484" y="1045173"/>
            <a:ext cx="4807670" cy="1054359"/>
          </a:xfrm>
        </p:spPr>
        <p:txBody>
          <a:bodyPr>
            <a:normAutofit fontScale="92500" lnSpcReduction="20000"/>
          </a:bodyPr>
          <a:lstStyle/>
          <a:p>
            <a:pPr algn="l"/>
            <a:r>
              <a:rPr lang="en-US" sz="3000">
                <a:latin typeface="+mn-lt"/>
              </a:rPr>
              <a:t>Il PE come "sistema solare"</a:t>
            </a:r>
          </a:p>
          <a:p>
            <a:pPr lvl="1"/>
            <a:r>
              <a:rPr lang="en-US" sz="2600">
                <a:latin typeface="+mn-lt"/>
              </a:rPr>
              <a:t>Ruota intorno alla co-produzione di conoscenza</a:t>
            </a:r>
          </a:p>
        </p:txBody>
      </p:sp>
      <p:sp>
        <p:nvSpPr>
          <p:cNvPr id="5" name="Rettangolo 4">
            <a:extLst>
              <a:ext uri="{FF2B5EF4-FFF2-40B4-BE49-F238E27FC236}">
                <a16:creationId xmlns:a16="http://schemas.microsoft.com/office/drawing/2014/main" id="{07B3B913-B093-21A0-CB5B-AD5B9B39E5A6}"/>
              </a:ext>
            </a:extLst>
          </p:cNvPr>
          <p:cNvSpPr/>
          <p:nvPr/>
        </p:nvSpPr>
        <p:spPr>
          <a:xfrm>
            <a:off x="1456380" y="5227336"/>
            <a:ext cx="1649811" cy="261610"/>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it-IT" sz="1100" b="1" dirty="0">
                <a:solidFill>
                  <a:schemeClr val="bg1">
                    <a:lumMod val="50000"/>
                  </a:schemeClr>
                </a:solidFill>
                <a:latin typeface="Cambria" panose="02040503050406030204" pitchFamily="18" charset="0"/>
                <a:ea typeface="Cambria" panose="02040503050406030204" pitchFamily="18" charset="0"/>
              </a:rPr>
              <a:t>© </a:t>
            </a:r>
            <a:r>
              <a:rPr lang="it-IT" sz="1100" b="1" dirty="0" err="1">
                <a:solidFill>
                  <a:schemeClr val="bg1">
                    <a:lumMod val="50000"/>
                  </a:schemeClr>
                </a:solidFill>
                <a:latin typeface="Cambria" panose="02040503050406030204" pitchFamily="18" charset="0"/>
                <a:ea typeface="Cambria" panose="02040503050406030204" pitchFamily="18" charset="0"/>
              </a:rPr>
              <a:t>University</a:t>
            </a:r>
            <a:r>
              <a:rPr lang="it-IT" sz="1100" b="1" dirty="0">
                <a:solidFill>
                  <a:schemeClr val="bg1">
                    <a:lumMod val="50000"/>
                  </a:schemeClr>
                </a:solidFill>
                <a:latin typeface="Cambria" panose="02040503050406030204" pitchFamily="18" charset="0"/>
                <a:ea typeface="Cambria" panose="02040503050406030204" pitchFamily="18" charset="0"/>
              </a:rPr>
              <a:t> of Oxford</a:t>
            </a:r>
          </a:p>
        </p:txBody>
      </p:sp>
      <p:sp>
        <p:nvSpPr>
          <p:cNvPr id="12" name="Callout 1 7">
            <a:extLst>
              <a:ext uri="{FF2B5EF4-FFF2-40B4-BE49-F238E27FC236}">
                <a16:creationId xmlns:a16="http://schemas.microsoft.com/office/drawing/2014/main" id="{A0D7D1C9-2CA4-BBC0-3DF4-8E810AA75FE6}"/>
              </a:ext>
            </a:extLst>
          </p:cNvPr>
          <p:cNvSpPr/>
          <p:nvPr/>
        </p:nvSpPr>
        <p:spPr>
          <a:xfrm>
            <a:off x="5018197" y="1511615"/>
            <a:ext cx="3723588" cy="1156769"/>
          </a:xfrm>
          <a:prstGeom prst="borderCallout1">
            <a:avLst>
              <a:gd name="adj1" fmla="val 47459"/>
              <a:gd name="adj2" fmla="val -5826"/>
              <a:gd name="adj3" fmla="val 92529"/>
              <a:gd name="adj4" fmla="val -28236"/>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lvl="0" algn="just">
              <a:buClr>
                <a:srgbClr val="000000"/>
              </a:buClr>
              <a:buSzPts val="1600"/>
            </a:pPr>
            <a:r>
              <a:rPr lang="it-IT" sz="1600" b="1">
                <a:solidFill>
                  <a:schemeClr val="tx1"/>
                </a:solidFill>
                <a:ea typeface="Cambria" panose="02040503050406030204" pitchFamily="18" charset="0"/>
                <a:cs typeface="Cambria"/>
                <a:sym typeface="Cambria"/>
              </a:rPr>
              <a:t>Implica </a:t>
            </a:r>
            <a:r>
              <a:rPr lang="it-IT" sz="1600" b="1" dirty="0">
                <a:solidFill>
                  <a:schemeClr val="tx1"/>
                </a:solidFill>
                <a:ea typeface="Cambria" panose="02040503050406030204" pitchFamily="18" charset="0"/>
                <a:cs typeface="Cambria"/>
                <a:sym typeface="Cambria"/>
              </a:rPr>
              <a:t>il coinvolgimento e la partecipazione di un pubblico interno ed esterno, a beneficio della società e delle </a:t>
            </a:r>
            <a:r>
              <a:rPr lang="it-IT" sz="1600" b="1">
                <a:solidFill>
                  <a:schemeClr val="tx1"/>
                </a:solidFill>
                <a:ea typeface="Cambria" panose="02040503050406030204" pitchFamily="18" charset="0"/>
                <a:cs typeface="Cambria"/>
                <a:sym typeface="Cambria"/>
              </a:rPr>
              <a:t>istituzioni accademiche</a:t>
            </a:r>
            <a:endParaRPr lang="it-IT" sz="1600" b="1" dirty="0">
              <a:solidFill>
                <a:schemeClr val="tx1"/>
              </a:solidFill>
              <a:ea typeface="Cambria" panose="02040503050406030204" pitchFamily="18" charset="0"/>
              <a:cs typeface="Cambria"/>
              <a:sym typeface="Cambria"/>
            </a:endParaRPr>
          </a:p>
        </p:txBody>
      </p:sp>
      <p:sp>
        <p:nvSpPr>
          <p:cNvPr id="13" name="Callout 1 8">
            <a:extLst>
              <a:ext uri="{FF2B5EF4-FFF2-40B4-BE49-F238E27FC236}">
                <a16:creationId xmlns:a16="http://schemas.microsoft.com/office/drawing/2014/main" id="{C126B0DF-549A-F5D5-6A60-E1EC9CC5467A}"/>
              </a:ext>
            </a:extLst>
          </p:cNvPr>
          <p:cNvSpPr/>
          <p:nvPr/>
        </p:nvSpPr>
        <p:spPr>
          <a:xfrm>
            <a:off x="5546534" y="4312193"/>
            <a:ext cx="3506562" cy="858639"/>
          </a:xfrm>
          <a:prstGeom prst="borderCallout1">
            <a:avLst>
              <a:gd name="adj1" fmla="val 68211"/>
              <a:gd name="adj2" fmla="val -3980"/>
              <a:gd name="adj3" fmla="val 20324"/>
              <a:gd name="adj4" fmla="val -26840"/>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lvl="0" algn="just">
              <a:buClr>
                <a:srgbClr val="000000"/>
              </a:buClr>
              <a:buSzPts val="1600"/>
            </a:pPr>
            <a:r>
              <a:rPr lang="it-IT" sz="1600" b="1">
                <a:solidFill>
                  <a:schemeClr val="tx1"/>
                </a:solidFill>
                <a:ea typeface="Cambria" panose="02040503050406030204" pitchFamily="18" charset="0"/>
                <a:cs typeface="Cambria"/>
                <a:sym typeface="Cambria"/>
              </a:rPr>
              <a:t>Si fonda </a:t>
            </a:r>
            <a:r>
              <a:rPr lang="it-IT" sz="1600" b="1" dirty="0">
                <a:solidFill>
                  <a:schemeClr val="tx1"/>
                </a:solidFill>
                <a:ea typeface="Cambria" panose="02040503050406030204" pitchFamily="18" charset="0"/>
                <a:cs typeface="Cambria"/>
                <a:sym typeface="Cambria"/>
              </a:rPr>
              <a:t>sul trasferimento e la co-creazione di conoscenze in dialogo con la comunità e il territorio</a:t>
            </a:r>
            <a:endParaRPr lang="it-IT" sz="1600" dirty="0">
              <a:solidFill>
                <a:schemeClr val="tx1"/>
              </a:solidFill>
              <a:ea typeface="Cambria" panose="02040503050406030204" pitchFamily="18" charset="0"/>
              <a:cs typeface="Arial"/>
            </a:endParaRPr>
          </a:p>
        </p:txBody>
      </p:sp>
      <p:sp>
        <p:nvSpPr>
          <p:cNvPr id="14" name="Callout 1 9">
            <a:extLst>
              <a:ext uri="{FF2B5EF4-FFF2-40B4-BE49-F238E27FC236}">
                <a16:creationId xmlns:a16="http://schemas.microsoft.com/office/drawing/2014/main" id="{5C7CC3F7-4486-821E-B693-FA231CECAC1C}"/>
              </a:ext>
            </a:extLst>
          </p:cNvPr>
          <p:cNvSpPr/>
          <p:nvPr/>
        </p:nvSpPr>
        <p:spPr>
          <a:xfrm>
            <a:off x="5422417" y="2910704"/>
            <a:ext cx="3506563" cy="820007"/>
          </a:xfrm>
          <a:prstGeom prst="borderCallout1">
            <a:avLst>
              <a:gd name="adj1" fmla="val 34896"/>
              <a:gd name="adj2" fmla="val -6383"/>
              <a:gd name="adj3" fmla="val 95283"/>
              <a:gd name="adj4" fmla="val -27957"/>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lvl="0" algn="just">
              <a:buClr>
                <a:srgbClr val="000000"/>
              </a:buClr>
              <a:buSzPts val="1600"/>
            </a:pPr>
            <a:r>
              <a:rPr lang="it-IT" sz="1600" b="1">
                <a:solidFill>
                  <a:schemeClr val="tx1"/>
                </a:solidFill>
                <a:ea typeface="Cambria" panose="02040503050406030204" pitchFamily="18" charset="0"/>
                <a:cs typeface="Cambria"/>
                <a:sym typeface="Cambria"/>
              </a:rPr>
              <a:t>Contribuisce a </a:t>
            </a:r>
            <a:r>
              <a:rPr lang="it-IT" sz="1600" b="1" dirty="0">
                <a:solidFill>
                  <a:schemeClr val="tx1"/>
                </a:solidFill>
                <a:ea typeface="Cambria" panose="02040503050406030204" pitchFamily="18" charset="0"/>
                <a:cs typeface="Cambria"/>
                <a:sym typeface="Cambria"/>
              </a:rPr>
              <a:t>fare della ricerca un modello comunitario e transdisciplinare</a:t>
            </a:r>
          </a:p>
        </p:txBody>
      </p:sp>
      <p:sp>
        <p:nvSpPr>
          <p:cNvPr id="15" name="Callout 1 11">
            <a:extLst>
              <a:ext uri="{FF2B5EF4-FFF2-40B4-BE49-F238E27FC236}">
                <a16:creationId xmlns:a16="http://schemas.microsoft.com/office/drawing/2014/main" id="{D5665882-B65A-3EF0-4EE9-3DAE3888976C}"/>
              </a:ext>
            </a:extLst>
          </p:cNvPr>
          <p:cNvSpPr>
            <a:spLocks/>
          </p:cNvSpPr>
          <p:nvPr/>
        </p:nvSpPr>
        <p:spPr>
          <a:xfrm>
            <a:off x="5018197" y="5448364"/>
            <a:ext cx="4283133" cy="582320"/>
          </a:xfrm>
          <a:prstGeom prst="borderCallout1">
            <a:avLst>
              <a:gd name="adj1" fmla="val 68211"/>
              <a:gd name="adj2" fmla="val -3980"/>
              <a:gd name="adj3" fmla="val 20324"/>
              <a:gd name="adj4" fmla="val -26840"/>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t"/>
          <a:lstStyle/>
          <a:p>
            <a:pPr lvl="0">
              <a:lnSpc>
                <a:spcPct val="90000"/>
              </a:lnSpc>
              <a:buClr>
                <a:srgbClr val="000000"/>
              </a:buClr>
              <a:buSzPts val="1600"/>
            </a:pPr>
            <a:r>
              <a:rPr lang="it-IT" sz="1600" b="1">
                <a:solidFill>
                  <a:schemeClr val="tx1"/>
                </a:solidFill>
                <a:latin typeface="+mj-lt"/>
                <a:ea typeface="Cambria" panose="02040503050406030204" pitchFamily="18" charset="0"/>
                <a:cs typeface="Cambria"/>
                <a:sym typeface="Cambria"/>
              </a:rPr>
              <a:t>Comporta un’assunzione </a:t>
            </a:r>
            <a:r>
              <a:rPr lang="it-IT" sz="1600" b="1" dirty="0">
                <a:solidFill>
                  <a:schemeClr val="tx1"/>
                </a:solidFill>
                <a:latin typeface="+mj-lt"/>
                <a:ea typeface="Cambria" panose="02040503050406030204" pitchFamily="18" charset="0"/>
                <a:cs typeface="Cambria"/>
                <a:sym typeface="Cambria"/>
              </a:rPr>
              <a:t>di responsabilità da parte di una </a:t>
            </a:r>
            <a:r>
              <a:rPr lang="it-IT" sz="1600" b="1">
                <a:solidFill>
                  <a:schemeClr val="tx1"/>
                </a:solidFill>
                <a:latin typeface="+mj-lt"/>
                <a:ea typeface="Cambria" panose="02040503050406030204" pitchFamily="18" charset="0"/>
                <a:cs typeface="Cambria"/>
                <a:sym typeface="Cambria"/>
              </a:rPr>
              <a:t>comunità accademica</a:t>
            </a:r>
            <a:endParaRPr lang="it-IT" sz="1600" dirty="0">
              <a:solidFill>
                <a:schemeClr val="tx1"/>
              </a:solidFill>
              <a:latin typeface="+mj-lt"/>
              <a:ea typeface="Cambria" panose="02040503050406030204" pitchFamily="18" charset="0"/>
            </a:endParaRPr>
          </a:p>
        </p:txBody>
      </p:sp>
      <p:sp>
        <p:nvSpPr>
          <p:cNvPr id="18" name="Rettangolo 17">
            <a:extLst>
              <a:ext uri="{FF2B5EF4-FFF2-40B4-BE49-F238E27FC236}">
                <a16:creationId xmlns:a16="http://schemas.microsoft.com/office/drawing/2014/main" id="{75E35477-2E45-487F-6701-47026E225A36}"/>
              </a:ext>
            </a:extLst>
          </p:cNvPr>
          <p:cNvSpPr/>
          <p:nvPr/>
        </p:nvSpPr>
        <p:spPr>
          <a:xfrm>
            <a:off x="2601481" y="6291475"/>
            <a:ext cx="4283133" cy="557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r>
              <a:rPr lang="en-US" sz="1800" i="1"/>
              <a:t>Responsible Research and Innovation</a:t>
            </a:r>
          </a:p>
        </p:txBody>
      </p:sp>
    </p:spTree>
    <p:extLst>
      <p:ext uri="{BB962C8B-B14F-4D97-AF65-F5344CB8AC3E}">
        <p14:creationId xmlns:p14="http://schemas.microsoft.com/office/powerpoint/2010/main" val="3183821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520" y="80627"/>
            <a:ext cx="7886700" cy="900101"/>
          </a:xfrm>
        </p:spPr>
        <p:txBody>
          <a:bodyPr>
            <a:normAutofit/>
          </a:bodyPr>
          <a:lstStyle/>
          <a:p>
            <a:r>
              <a:rPr lang="en-US" sz="4200">
                <a:solidFill>
                  <a:srgbClr val="FF0000"/>
                </a:solidFill>
              </a:rPr>
              <a:t>L'INFN ed il Paese</a:t>
            </a:r>
            <a:endParaRPr lang="it-IT" sz="4200">
              <a:solidFill>
                <a:srgbClr val="FF0000"/>
              </a:solidFill>
            </a:endParaRPr>
          </a:p>
        </p:txBody>
      </p:sp>
      <p:sp>
        <p:nvSpPr>
          <p:cNvPr id="3" name="Content Placeholder 2"/>
          <p:cNvSpPr>
            <a:spLocks noGrp="1"/>
          </p:cNvSpPr>
          <p:nvPr>
            <p:ph idx="1"/>
          </p:nvPr>
        </p:nvSpPr>
        <p:spPr>
          <a:xfrm>
            <a:off x="32897" y="980727"/>
            <a:ext cx="8892480" cy="5796645"/>
          </a:xfrm>
        </p:spPr>
        <p:txBody>
          <a:bodyPr>
            <a:normAutofit fontScale="92500" lnSpcReduction="10000"/>
          </a:bodyPr>
          <a:lstStyle/>
          <a:p>
            <a:r>
              <a:rPr lang="en-US" dirty="0" err="1"/>
              <a:t>Negli</a:t>
            </a:r>
            <a:r>
              <a:rPr lang="en-US" dirty="0"/>
              <a:t> anni </a:t>
            </a:r>
            <a:r>
              <a:rPr lang="en-US" dirty="0" err="1"/>
              <a:t>acquisita</a:t>
            </a:r>
            <a:r>
              <a:rPr lang="en-US" dirty="0"/>
              <a:t> la </a:t>
            </a:r>
            <a:r>
              <a:rPr lang="en-US" dirty="0" err="1"/>
              <a:t>consapevolezza</a:t>
            </a:r>
            <a:r>
              <a:rPr lang="en-US" dirty="0"/>
              <a:t> di </a:t>
            </a:r>
            <a:r>
              <a:rPr lang="en-US" dirty="0" err="1"/>
              <a:t>poter</a:t>
            </a:r>
            <a:r>
              <a:rPr lang="en-US" dirty="0"/>
              <a:t> (e dover) </a:t>
            </a:r>
            <a:r>
              <a:rPr lang="en-US" dirty="0" err="1"/>
              <a:t>contribuire</a:t>
            </a:r>
            <a:r>
              <a:rPr lang="en-US" dirty="0"/>
              <a:t> a </a:t>
            </a:r>
            <a:r>
              <a:rPr lang="en-US" dirty="0" err="1"/>
              <a:t>rispondere</a:t>
            </a:r>
            <a:r>
              <a:rPr lang="en-US" dirty="0"/>
              <a:t> alle </a:t>
            </a:r>
            <a:r>
              <a:rPr lang="en-US" dirty="0" err="1"/>
              <a:t>necessità</a:t>
            </a:r>
            <a:r>
              <a:rPr lang="en-US" dirty="0"/>
              <a:t> </a:t>
            </a:r>
            <a:r>
              <a:rPr lang="en-US" dirty="0" err="1"/>
              <a:t>emergenti</a:t>
            </a:r>
            <a:endParaRPr lang="en-US" dirty="0"/>
          </a:p>
          <a:p>
            <a:pPr lvl="1"/>
            <a:r>
              <a:rPr lang="en-US" dirty="0" err="1"/>
              <a:t>Dialogare</a:t>
            </a:r>
            <a:r>
              <a:rPr lang="en-US" dirty="0"/>
              <a:t> per </a:t>
            </a:r>
            <a:r>
              <a:rPr lang="en-US" dirty="0" err="1"/>
              <a:t>trasferire</a:t>
            </a:r>
            <a:r>
              <a:rPr lang="en-US" dirty="0"/>
              <a:t> il nostro know-how</a:t>
            </a:r>
          </a:p>
          <a:p>
            <a:pPr lvl="1"/>
            <a:r>
              <a:rPr lang="en-US" dirty="0"/>
              <a:t>Nel 2012 </a:t>
            </a:r>
            <a:r>
              <a:rPr lang="en-US" dirty="0" err="1"/>
              <a:t>nasce</a:t>
            </a:r>
            <a:r>
              <a:rPr lang="en-US" dirty="0"/>
              <a:t> il TT (</a:t>
            </a:r>
            <a:r>
              <a:rPr lang="en-US" dirty="0" err="1"/>
              <a:t>protocolli</a:t>
            </a:r>
            <a:r>
              <a:rPr lang="en-US" dirty="0"/>
              <a:t>, </a:t>
            </a:r>
            <a:r>
              <a:rPr lang="en-US" dirty="0" err="1"/>
              <a:t>regolamenti</a:t>
            </a:r>
            <a:r>
              <a:rPr lang="en-US" dirty="0"/>
              <a:t>, </a:t>
            </a:r>
            <a:r>
              <a:rPr lang="en-US" dirty="0" err="1"/>
              <a:t>struttura</a:t>
            </a:r>
            <a:r>
              <a:rPr lang="en-US" dirty="0"/>
              <a:t> centrale</a:t>
            </a:r>
          </a:p>
          <a:p>
            <a:r>
              <a:rPr lang="en-US" dirty="0" err="1"/>
              <a:t>Lunga</a:t>
            </a:r>
            <a:r>
              <a:rPr lang="en-US" dirty="0"/>
              <a:t> </a:t>
            </a:r>
            <a:r>
              <a:rPr lang="en-US" dirty="0" err="1"/>
              <a:t>tradizione</a:t>
            </a:r>
            <a:r>
              <a:rPr lang="en-US" dirty="0"/>
              <a:t> </a:t>
            </a:r>
            <a:r>
              <a:rPr lang="en-US" dirty="0" err="1"/>
              <a:t>nella</a:t>
            </a:r>
            <a:r>
              <a:rPr lang="en-US" dirty="0"/>
              <a:t> </a:t>
            </a:r>
            <a:r>
              <a:rPr lang="en-US" dirty="0" err="1"/>
              <a:t>diffusione</a:t>
            </a:r>
            <a:r>
              <a:rPr lang="en-US" dirty="0"/>
              <a:t> </a:t>
            </a:r>
            <a:r>
              <a:rPr lang="en-US" dirty="0" err="1"/>
              <a:t>della</a:t>
            </a:r>
            <a:r>
              <a:rPr lang="en-US" dirty="0"/>
              <a:t> </a:t>
            </a:r>
            <a:r>
              <a:rPr lang="en-US" dirty="0" err="1"/>
              <a:t>cultura</a:t>
            </a:r>
            <a:r>
              <a:rPr lang="en-US" dirty="0"/>
              <a:t> </a:t>
            </a:r>
            <a:r>
              <a:rPr lang="en-US" dirty="0" err="1"/>
              <a:t>scientifica</a:t>
            </a:r>
            <a:r>
              <a:rPr lang="en-US" dirty="0"/>
              <a:t>. </a:t>
            </a:r>
          </a:p>
          <a:p>
            <a:r>
              <a:rPr lang="en-US" dirty="0"/>
              <a:t>Dai </a:t>
            </a:r>
            <a:r>
              <a:rPr lang="en-US" dirty="0" err="1"/>
              <a:t>primi</a:t>
            </a:r>
            <a:r>
              <a:rPr lang="en-US" dirty="0"/>
              <a:t> anni 2000 un </a:t>
            </a:r>
            <a:r>
              <a:rPr lang="en-US" dirty="0" err="1"/>
              <a:t>cambiamento</a:t>
            </a:r>
            <a:r>
              <a:rPr lang="en-US" dirty="0"/>
              <a:t> di </a:t>
            </a:r>
            <a:r>
              <a:rPr lang="en-US" dirty="0" err="1"/>
              <a:t>paradigma</a:t>
            </a:r>
            <a:r>
              <a:rPr lang="en-US" dirty="0"/>
              <a:t>: </a:t>
            </a:r>
            <a:br>
              <a:rPr lang="en-US" dirty="0"/>
            </a:br>
            <a:r>
              <a:rPr lang="en-US" dirty="0"/>
              <a:t>da un </a:t>
            </a:r>
            <a:r>
              <a:rPr lang="en-US" dirty="0" err="1"/>
              <a:t>approccio</a:t>
            </a:r>
            <a:r>
              <a:rPr lang="en-US" dirty="0"/>
              <a:t> </a:t>
            </a:r>
            <a:r>
              <a:rPr lang="en-US" i="1" dirty="0"/>
              <a:t>top-down </a:t>
            </a:r>
            <a:r>
              <a:rPr lang="en-US" dirty="0"/>
              <a:t>ad </a:t>
            </a:r>
            <a:r>
              <a:rPr lang="en-US" dirty="0" err="1"/>
              <a:t>attività</a:t>
            </a:r>
            <a:r>
              <a:rPr lang="en-US" dirty="0"/>
              <a:t> collaborative.</a:t>
            </a:r>
          </a:p>
          <a:p>
            <a:pPr lvl="1"/>
            <a:r>
              <a:rPr lang="en-US" dirty="0" err="1"/>
              <a:t>Fondamentale</a:t>
            </a:r>
            <a:r>
              <a:rPr lang="en-US" dirty="0"/>
              <a:t> il </a:t>
            </a:r>
            <a:r>
              <a:rPr lang="en-US" dirty="0" err="1"/>
              <a:t>ruolo</a:t>
            </a:r>
            <a:r>
              <a:rPr lang="en-US" dirty="0"/>
              <a:t> </a:t>
            </a:r>
            <a:r>
              <a:rPr lang="en-US" dirty="0" err="1"/>
              <a:t>dell'Ufficio</a:t>
            </a:r>
            <a:r>
              <a:rPr lang="en-US" dirty="0"/>
              <a:t> </a:t>
            </a:r>
            <a:r>
              <a:rPr lang="en-US" dirty="0" err="1"/>
              <a:t>Comunicazione</a:t>
            </a:r>
            <a:r>
              <a:rPr lang="en-US" dirty="0"/>
              <a:t> (2002) e, dal 2016, </a:t>
            </a:r>
            <a:r>
              <a:rPr lang="en-US" dirty="0" err="1"/>
              <a:t>creata</a:t>
            </a:r>
            <a:r>
              <a:rPr lang="en-US" dirty="0"/>
              <a:t> </a:t>
            </a:r>
            <a:r>
              <a:rPr lang="en-US" dirty="0" err="1"/>
              <a:t>una</a:t>
            </a:r>
            <a:r>
              <a:rPr lang="en-US" dirty="0"/>
              <a:t> </a:t>
            </a:r>
            <a:r>
              <a:rPr lang="en-US" dirty="0" err="1"/>
              <a:t>Commissione</a:t>
            </a:r>
            <a:r>
              <a:rPr lang="en-US" dirty="0"/>
              <a:t> di </a:t>
            </a:r>
            <a:r>
              <a:rPr lang="en-US" dirty="0" err="1"/>
              <a:t>Coordinamento</a:t>
            </a:r>
            <a:r>
              <a:rPr lang="en-US" dirty="0"/>
              <a:t> </a:t>
            </a:r>
            <a:r>
              <a:rPr lang="en-US" dirty="0" err="1"/>
              <a:t>della</a:t>
            </a:r>
            <a:r>
              <a:rPr lang="en-US" dirty="0"/>
              <a:t> Terza </a:t>
            </a:r>
            <a:r>
              <a:rPr lang="en-US" dirty="0" err="1"/>
              <a:t>Missione</a:t>
            </a:r>
            <a:r>
              <a:rPr lang="en-US" dirty="0"/>
              <a:t> (CC3M) con </a:t>
            </a:r>
            <a:r>
              <a:rPr lang="en-US" dirty="0" err="1"/>
              <a:t>l'obiettivo</a:t>
            </a:r>
            <a:r>
              <a:rPr lang="en-US" dirty="0"/>
              <a:t> di</a:t>
            </a:r>
          </a:p>
          <a:p>
            <a:pPr lvl="2"/>
            <a:r>
              <a:rPr lang="en-US" dirty="0" err="1"/>
              <a:t>coordinare</a:t>
            </a:r>
            <a:r>
              <a:rPr lang="en-US" dirty="0"/>
              <a:t> e </a:t>
            </a:r>
            <a:r>
              <a:rPr lang="en-US" dirty="0" err="1"/>
              <a:t>supportare</a:t>
            </a:r>
            <a:r>
              <a:rPr lang="en-US" dirty="0"/>
              <a:t> </a:t>
            </a:r>
            <a:r>
              <a:rPr lang="en-US" dirty="0" err="1"/>
              <a:t>iniziative</a:t>
            </a:r>
            <a:r>
              <a:rPr lang="en-US" dirty="0"/>
              <a:t> di </a:t>
            </a:r>
            <a:r>
              <a:rPr lang="en-US" dirty="0" err="1"/>
              <a:t>respiro</a:t>
            </a:r>
            <a:r>
              <a:rPr lang="en-US" dirty="0"/>
              <a:t> </a:t>
            </a:r>
            <a:br>
              <a:rPr lang="en-US" dirty="0"/>
            </a:br>
            <a:r>
              <a:rPr lang="en-US" dirty="0" err="1"/>
              <a:t>nazionale</a:t>
            </a:r>
            <a:r>
              <a:rPr lang="en-US" dirty="0"/>
              <a:t>;</a:t>
            </a:r>
          </a:p>
          <a:p>
            <a:pPr lvl="2"/>
            <a:r>
              <a:rPr lang="en-US" dirty="0" err="1"/>
              <a:t>scambio</a:t>
            </a:r>
            <a:r>
              <a:rPr lang="en-US" dirty="0"/>
              <a:t> di </a:t>
            </a:r>
            <a:r>
              <a:rPr lang="en-US" dirty="0" err="1"/>
              <a:t>buone</a:t>
            </a:r>
            <a:r>
              <a:rPr lang="en-US" dirty="0"/>
              <a:t> </a:t>
            </a:r>
            <a:r>
              <a:rPr lang="en-US" dirty="0" err="1"/>
              <a:t>prassi</a:t>
            </a:r>
            <a:r>
              <a:rPr lang="en-US" dirty="0"/>
              <a:t>, </a:t>
            </a:r>
            <a:r>
              <a:rPr lang="en-US" dirty="0" err="1"/>
              <a:t>creare</a:t>
            </a:r>
            <a:r>
              <a:rPr lang="en-US" dirty="0"/>
              <a:t> </a:t>
            </a:r>
            <a:r>
              <a:rPr lang="en-US" dirty="0" err="1"/>
              <a:t>nuove</a:t>
            </a:r>
            <a:r>
              <a:rPr lang="en-US" dirty="0"/>
              <a:t> </a:t>
            </a:r>
            <a:r>
              <a:rPr lang="en-US" dirty="0" err="1"/>
              <a:t>attività</a:t>
            </a:r>
            <a:r>
              <a:rPr lang="en-US" dirty="0"/>
              <a:t>;</a:t>
            </a:r>
          </a:p>
          <a:p>
            <a:pPr lvl="2"/>
            <a:r>
              <a:rPr lang="en-US" dirty="0" err="1"/>
              <a:t>favorire</a:t>
            </a:r>
            <a:r>
              <a:rPr lang="en-US" dirty="0"/>
              <a:t> </a:t>
            </a:r>
            <a:r>
              <a:rPr lang="en-US" dirty="0" err="1"/>
              <a:t>sinergie</a:t>
            </a:r>
            <a:r>
              <a:rPr lang="en-US" dirty="0"/>
              <a:t>.</a:t>
            </a:r>
          </a:p>
          <a:p>
            <a:pPr lvl="1"/>
            <a:r>
              <a:rPr lang="en-US" dirty="0"/>
              <a:t>La CC3M ha </a:t>
            </a:r>
            <a:r>
              <a:rPr lang="en-US" dirty="0" err="1"/>
              <a:t>una</a:t>
            </a:r>
            <a:r>
              <a:rPr lang="en-US" dirty="0"/>
              <a:t> rete di </a:t>
            </a:r>
            <a:r>
              <a:rPr lang="en-US" dirty="0" err="1"/>
              <a:t>referenti</a:t>
            </a:r>
            <a:r>
              <a:rPr lang="en-US" dirty="0"/>
              <a:t> </a:t>
            </a:r>
          </a:p>
          <a:p>
            <a:pPr lvl="2"/>
            <a:r>
              <a:rPr lang="en-US" dirty="0"/>
              <a:t>Uno per </a:t>
            </a:r>
            <a:r>
              <a:rPr lang="en-US" dirty="0" err="1"/>
              <a:t>ogni</a:t>
            </a:r>
            <a:r>
              <a:rPr lang="en-US" dirty="0"/>
              <a:t> </a:t>
            </a:r>
            <a:r>
              <a:rPr lang="en-US" dirty="0" err="1"/>
              <a:t>struttura</a:t>
            </a:r>
            <a:r>
              <a:rPr lang="en-US" dirty="0"/>
              <a:t>, per </a:t>
            </a:r>
            <a:r>
              <a:rPr lang="en-US" dirty="0" err="1"/>
              <a:t>mantenere</a:t>
            </a:r>
            <a:r>
              <a:rPr lang="en-US" dirty="0"/>
              <a:t> un</a:t>
            </a:r>
            <a:br>
              <a:rPr lang="en-US" dirty="0"/>
            </a:br>
            <a:r>
              <a:rPr lang="en-US" dirty="0" err="1"/>
              <a:t>legame</a:t>
            </a:r>
            <a:r>
              <a:rPr lang="en-US" dirty="0"/>
              <a:t> con </a:t>
            </a:r>
            <a:r>
              <a:rPr lang="en-US" dirty="0" err="1"/>
              <a:t>queste</a:t>
            </a:r>
            <a:r>
              <a:rPr lang="en-US" dirty="0"/>
              <a:t> e per </a:t>
            </a:r>
            <a:r>
              <a:rPr lang="en-US" dirty="0" err="1"/>
              <a:t>favorire</a:t>
            </a:r>
            <a:r>
              <a:rPr lang="en-US" dirty="0"/>
              <a:t> </a:t>
            </a:r>
            <a:r>
              <a:rPr lang="en-US" dirty="0" err="1"/>
              <a:t>scambio</a:t>
            </a:r>
            <a:r>
              <a:rPr lang="en-US" dirty="0"/>
              <a:t> di </a:t>
            </a:r>
            <a:br>
              <a:rPr lang="en-US" dirty="0"/>
            </a:br>
            <a:r>
              <a:rPr lang="en-US" dirty="0"/>
              <a:t>idee</a:t>
            </a:r>
          </a:p>
          <a:p>
            <a:pPr marL="0" indent="0">
              <a:buNone/>
            </a:pPr>
            <a:endParaRPr lang="en-US" dirty="0"/>
          </a:p>
          <a:p>
            <a:pPr lvl="1"/>
            <a:endParaRPr lang="en-US" dirty="0"/>
          </a:p>
          <a:p>
            <a:pPr lvl="1"/>
            <a:endParaRPr lang="en-US" dirty="0"/>
          </a:p>
          <a:p>
            <a:pPr lvl="2"/>
            <a:endParaRPr lang="it-IT"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2" y="52297"/>
            <a:ext cx="1525352" cy="928431"/>
          </a:xfrm>
          <a:prstGeom prst="rect">
            <a:avLst/>
          </a:prstGeom>
        </p:spPr>
      </p:pic>
      <p:pic>
        <p:nvPicPr>
          <p:cNvPr id="8" name="Picture 7"/>
          <p:cNvPicPr>
            <a:picLocks noChangeAspect="1"/>
          </p:cNvPicPr>
          <p:nvPr/>
        </p:nvPicPr>
        <p:blipFill>
          <a:blip r:embed="rId4"/>
          <a:stretch>
            <a:fillRect/>
          </a:stretch>
        </p:blipFill>
        <p:spPr>
          <a:xfrm>
            <a:off x="6156176" y="4721735"/>
            <a:ext cx="2885609" cy="1920241"/>
          </a:xfrm>
          <a:prstGeom prst="rect">
            <a:avLst/>
          </a:prstGeom>
        </p:spPr>
      </p:pic>
    </p:spTree>
    <p:extLst>
      <p:ext uri="{BB962C8B-B14F-4D97-AF65-F5344CB8AC3E}">
        <p14:creationId xmlns:p14="http://schemas.microsoft.com/office/powerpoint/2010/main" val="209194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descr="Immagine che contiene Viso umano, vestiti, persona, occhiali&#10;&#10;Descrizione generata automaticamente">
            <a:extLst>
              <a:ext uri="{FF2B5EF4-FFF2-40B4-BE49-F238E27FC236}">
                <a16:creationId xmlns:a16="http://schemas.microsoft.com/office/drawing/2014/main" id="{E4BBC13E-0072-9B04-CC23-5125FE0518F9}"/>
              </a:ext>
            </a:extLst>
          </p:cNvPr>
          <p:cNvPicPr>
            <a:picLocks noChangeAspect="1"/>
          </p:cNvPicPr>
          <p:nvPr/>
        </p:nvPicPr>
        <p:blipFill>
          <a:blip r:embed="rId2"/>
          <a:stretch>
            <a:fillRect/>
          </a:stretch>
        </p:blipFill>
        <p:spPr>
          <a:xfrm>
            <a:off x="-197489" y="1797769"/>
            <a:ext cx="3600450" cy="3600450"/>
          </a:xfrm>
          <a:prstGeom prst="rect">
            <a:avLst/>
          </a:prstGeom>
        </p:spPr>
      </p:pic>
      <p:pic>
        <p:nvPicPr>
          <p:cNvPr id="29" name="Immagine 28" descr="Immagine che contiene vestiti, donna, Lente per fisheye, uomo&#10;&#10;Descrizione generata automaticamente">
            <a:extLst>
              <a:ext uri="{FF2B5EF4-FFF2-40B4-BE49-F238E27FC236}">
                <a16:creationId xmlns:a16="http://schemas.microsoft.com/office/drawing/2014/main" id="{583E406E-C37B-BC89-4250-39103D70208D}"/>
              </a:ext>
            </a:extLst>
          </p:cNvPr>
          <p:cNvPicPr>
            <a:picLocks noChangeAspect="1"/>
          </p:cNvPicPr>
          <p:nvPr/>
        </p:nvPicPr>
        <p:blipFill>
          <a:blip r:embed="rId3"/>
          <a:stretch>
            <a:fillRect/>
          </a:stretch>
        </p:blipFill>
        <p:spPr>
          <a:xfrm>
            <a:off x="5767108" y="1797769"/>
            <a:ext cx="3600450" cy="3600450"/>
          </a:xfrm>
          <a:prstGeom prst="rect">
            <a:avLst/>
          </a:prstGeom>
        </p:spPr>
      </p:pic>
      <p:pic>
        <p:nvPicPr>
          <p:cNvPr id="27" name="Immagine 26" descr="Immagine che contiene calzature, oscurità, vestiti, persona&#10;&#10;Descrizione generata automaticamente">
            <a:extLst>
              <a:ext uri="{FF2B5EF4-FFF2-40B4-BE49-F238E27FC236}">
                <a16:creationId xmlns:a16="http://schemas.microsoft.com/office/drawing/2014/main" id="{86EE247D-3198-4D39-AAEF-309926226D15}"/>
              </a:ext>
            </a:extLst>
          </p:cNvPr>
          <p:cNvPicPr>
            <a:picLocks noChangeAspect="1"/>
          </p:cNvPicPr>
          <p:nvPr/>
        </p:nvPicPr>
        <p:blipFill>
          <a:blip r:embed="rId4"/>
          <a:stretch>
            <a:fillRect/>
          </a:stretch>
        </p:blipFill>
        <p:spPr>
          <a:xfrm>
            <a:off x="2771775" y="1797769"/>
            <a:ext cx="3600450" cy="3600450"/>
          </a:xfrm>
          <a:prstGeom prst="rect">
            <a:avLst/>
          </a:prstGeom>
        </p:spPr>
      </p:pic>
      <p:sp>
        <p:nvSpPr>
          <p:cNvPr id="30" name="Rettangolo con angoli arrotondati 29" descr="Gruppo di uomini contorno">
            <a:extLst>
              <a:ext uri="{FF2B5EF4-FFF2-40B4-BE49-F238E27FC236}">
                <a16:creationId xmlns:a16="http://schemas.microsoft.com/office/drawing/2014/main" id="{DE0BD4CB-1596-345E-B1E5-A717324C179C}"/>
              </a:ext>
            </a:extLst>
          </p:cNvPr>
          <p:cNvSpPr/>
          <p:nvPr/>
        </p:nvSpPr>
        <p:spPr>
          <a:xfrm>
            <a:off x="4368641" y="1583695"/>
            <a:ext cx="406718" cy="479881"/>
          </a:xfrm>
          <a:prstGeom prst="roundRect">
            <a:avLst>
              <a:gd name="adj" fmla="val 10000"/>
            </a:avLst>
          </a:prstGeom>
          <a:blipFill>
            <a:blip r:embed="rId5">
              <a:extLst>
                <a:ext uri="{96DAC541-7B7A-43D3-8B79-37D633B846F1}">
                  <asvg:svgBlip xmlns:asvg="http://schemas.microsoft.com/office/drawing/2016/SVG/main" r:embed="rId6"/>
                </a:ext>
              </a:extLst>
            </a:blip>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it-IT" sz="1350">
              <a:solidFill>
                <a:srgbClr val="FF0000"/>
              </a:solidFill>
            </a:endParaRPr>
          </a:p>
        </p:txBody>
      </p:sp>
      <p:sp>
        <p:nvSpPr>
          <p:cNvPr id="31" name="Elaborazione alternativa 30">
            <a:extLst>
              <a:ext uri="{FF2B5EF4-FFF2-40B4-BE49-F238E27FC236}">
                <a16:creationId xmlns:a16="http://schemas.microsoft.com/office/drawing/2014/main" id="{FD7145B3-0994-B212-E6EB-5C926E42018A}"/>
              </a:ext>
            </a:extLst>
          </p:cNvPr>
          <p:cNvSpPr/>
          <p:nvPr/>
        </p:nvSpPr>
        <p:spPr>
          <a:xfrm>
            <a:off x="4095657" y="2124942"/>
            <a:ext cx="952686" cy="273844"/>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350">
                <a:solidFill>
                  <a:srgbClr val="142A47"/>
                </a:solidFill>
                <a:latin typeface="Roboto" panose="02000000000000000000" pitchFamily="2" charset="0"/>
                <a:ea typeface="Roboto" panose="02000000000000000000" pitchFamily="2" charset="0"/>
                <a:cs typeface="Euphemia UCAS" panose="020B0503040102020104" pitchFamily="34" charset="-79"/>
              </a:rPr>
              <a:t>Pubblico</a:t>
            </a:r>
          </a:p>
        </p:txBody>
      </p:sp>
      <p:sp>
        <p:nvSpPr>
          <p:cNvPr id="32" name="Elaborazione alternativa 31">
            <a:extLst>
              <a:ext uri="{FF2B5EF4-FFF2-40B4-BE49-F238E27FC236}">
                <a16:creationId xmlns:a16="http://schemas.microsoft.com/office/drawing/2014/main" id="{186917A0-936E-1AED-2B37-104D1E0004F8}"/>
              </a:ext>
            </a:extLst>
          </p:cNvPr>
          <p:cNvSpPr/>
          <p:nvPr/>
        </p:nvSpPr>
        <p:spPr>
          <a:xfrm>
            <a:off x="4095657" y="2446913"/>
            <a:ext cx="952686" cy="222760"/>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dirty="0">
                <a:solidFill>
                  <a:srgbClr val="A1F200"/>
                </a:solidFill>
                <a:latin typeface="Roboto" panose="02000000000000000000" pitchFamily="2" charset="0"/>
                <a:ea typeface="Roboto" panose="02000000000000000000" pitchFamily="2" charset="0"/>
                <a:cs typeface="Euphemia UCAS" panose="020B0503040102020104" pitchFamily="34" charset="-79"/>
              </a:rPr>
              <a:t>164.000</a:t>
            </a:r>
            <a:endParaRPr lang="it-IT" sz="788" dirty="0">
              <a:solidFill>
                <a:srgbClr val="A1F200"/>
              </a:solidFill>
              <a:latin typeface="Roboto" panose="02000000000000000000" pitchFamily="2" charset="0"/>
              <a:ea typeface="Roboto" panose="02000000000000000000" pitchFamily="2" charset="0"/>
              <a:cs typeface="Euphemia UCAS" panose="020B0503040102020104" pitchFamily="34" charset="-79"/>
            </a:endParaRPr>
          </a:p>
        </p:txBody>
      </p:sp>
      <p:sp>
        <p:nvSpPr>
          <p:cNvPr id="33" name="Rettangolo con angoli arrotondati 32" descr="Professoressa contorno">
            <a:extLst>
              <a:ext uri="{FF2B5EF4-FFF2-40B4-BE49-F238E27FC236}">
                <a16:creationId xmlns:a16="http://schemas.microsoft.com/office/drawing/2014/main" id="{CF2C871F-AAD1-E04C-5A55-A21D72C072B2}"/>
              </a:ext>
            </a:extLst>
          </p:cNvPr>
          <p:cNvSpPr/>
          <p:nvPr/>
        </p:nvSpPr>
        <p:spPr>
          <a:xfrm>
            <a:off x="1399377" y="1583226"/>
            <a:ext cx="406718" cy="480350"/>
          </a:xfrm>
          <a:prstGeom prst="roundRect">
            <a:avLst>
              <a:gd name="adj" fmla="val 10000"/>
            </a:avLst>
          </a:prstGeom>
          <a:blipFill>
            <a:blip r:embed="rId7">
              <a:extLst>
                <a:ext uri="{96DAC541-7B7A-43D3-8B79-37D633B846F1}">
                  <asvg:svgBlip xmlns:asvg="http://schemas.microsoft.com/office/drawing/2016/SVG/main" r:embed="rId8"/>
                </a:ext>
              </a:extLst>
            </a:blip>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it-IT" sz="1350" dirty="0">
              <a:solidFill>
                <a:srgbClr val="FF0000"/>
              </a:solidFill>
            </a:endParaRPr>
          </a:p>
        </p:txBody>
      </p:sp>
      <p:sp>
        <p:nvSpPr>
          <p:cNvPr id="37" name="Elaborazione alternativa 36">
            <a:extLst>
              <a:ext uri="{FF2B5EF4-FFF2-40B4-BE49-F238E27FC236}">
                <a16:creationId xmlns:a16="http://schemas.microsoft.com/office/drawing/2014/main" id="{6BE3E135-C5EF-17DB-87F2-EC7F395596F8}"/>
              </a:ext>
            </a:extLst>
          </p:cNvPr>
          <p:cNvSpPr/>
          <p:nvPr/>
        </p:nvSpPr>
        <p:spPr>
          <a:xfrm>
            <a:off x="1126393" y="2124942"/>
            <a:ext cx="952686" cy="273844"/>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350" dirty="0">
                <a:solidFill>
                  <a:srgbClr val="142A47"/>
                </a:solidFill>
                <a:latin typeface="Roboto" panose="02000000000000000000" pitchFamily="2" charset="0"/>
                <a:ea typeface="Roboto" panose="02000000000000000000" pitchFamily="2" charset="0"/>
                <a:cs typeface="Euphemia UCAS" panose="020B0503040102020104" pitchFamily="34" charset="-79"/>
              </a:rPr>
              <a:t>Docenti</a:t>
            </a:r>
          </a:p>
        </p:txBody>
      </p:sp>
      <p:sp>
        <p:nvSpPr>
          <p:cNvPr id="38" name="Elaborazione alternativa 37">
            <a:extLst>
              <a:ext uri="{FF2B5EF4-FFF2-40B4-BE49-F238E27FC236}">
                <a16:creationId xmlns:a16="http://schemas.microsoft.com/office/drawing/2014/main" id="{EB21A5C7-9783-1643-439C-CAE7C7FFD1A7}"/>
              </a:ext>
            </a:extLst>
          </p:cNvPr>
          <p:cNvSpPr/>
          <p:nvPr/>
        </p:nvSpPr>
        <p:spPr>
          <a:xfrm>
            <a:off x="1126393" y="2446913"/>
            <a:ext cx="952686" cy="222760"/>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dirty="0">
                <a:solidFill>
                  <a:srgbClr val="A1F200"/>
                </a:solidFill>
                <a:latin typeface="Roboto" panose="02000000000000000000" pitchFamily="2" charset="0"/>
                <a:ea typeface="Roboto" panose="02000000000000000000" pitchFamily="2" charset="0"/>
                <a:cs typeface="Euphemia UCAS" panose="020B0503040102020104" pitchFamily="34" charset="-79"/>
              </a:rPr>
              <a:t>3.500</a:t>
            </a:r>
            <a:endParaRPr lang="it-IT" sz="788" dirty="0">
              <a:solidFill>
                <a:srgbClr val="A1F200"/>
              </a:solidFill>
              <a:latin typeface="Roboto" panose="02000000000000000000" pitchFamily="2" charset="0"/>
              <a:ea typeface="Roboto" panose="02000000000000000000" pitchFamily="2" charset="0"/>
              <a:cs typeface="Euphemia UCAS" panose="020B0503040102020104" pitchFamily="34" charset="-79"/>
            </a:endParaRPr>
          </a:p>
        </p:txBody>
      </p:sp>
      <p:sp>
        <p:nvSpPr>
          <p:cNvPr id="40" name="Elaborazione alternativa 39">
            <a:extLst>
              <a:ext uri="{FF2B5EF4-FFF2-40B4-BE49-F238E27FC236}">
                <a16:creationId xmlns:a16="http://schemas.microsoft.com/office/drawing/2014/main" id="{BEF617FF-3524-B6B4-2646-ACE2F3C09C5D}"/>
              </a:ext>
            </a:extLst>
          </p:cNvPr>
          <p:cNvSpPr/>
          <p:nvPr/>
        </p:nvSpPr>
        <p:spPr>
          <a:xfrm>
            <a:off x="7090990" y="2124942"/>
            <a:ext cx="952686" cy="273844"/>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350">
                <a:solidFill>
                  <a:srgbClr val="142A47"/>
                </a:solidFill>
                <a:latin typeface="Roboto" panose="02000000000000000000" pitchFamily="2" charset="0"/>
                <a:ea typeface="Roboto" panose="02000000000000000000" pitchFamily="2" charset="0"/>
                <a:cs typeface="Euphemia UCAS" panose="020B0503040102020104" pitchFamily="34" charset="-79"/>
              </a:rPr>
              <a:t>Studenti</a:t>
            </a:r>
          </a:p>
        </p:txBody>
      </p:sp>
      <p:sp>
        <p:nvSpPr>
          <p:cNvPr id="41" name="Elaborazione alternativa 40">
            <a:extLst>
              <a:ext uri="{FF2B5EF4-FFF2-40B4-BE49-F238E27FC236}">
                <a16:creationId xmlns:a16="http://schemas.microsoft.com/office/drawing/2014/main" id="{09FD93A9-E762-466D-CED0-152F3A0A2FC2}"/>
              </a:ext>
            </a:extLst>
          </p:cNvPr>
          <p:cNvSpPr/>
          <p:nvPr/>
        </p:nvSpPr>
        <p:spPr>
          <a:xfrm>
            <a:off x="7090990" y="2446913"/>
            <a:ext cx="952686" cy="222760"/>
          </a:xfrm>
          <a:prstGeom prst="flowChartAlternateProcess">
            <a:avLst/>
          </a:prstGeom>
          <a:solidFill>
            <a:srgbClr val="14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dirty="0">
                <a:solidFill>
                  <a:srgbClr val="A1F200"/>
                </a:solidFill>
                <a:latin typeface="Roboto" panose="02000000000000000000" pitchFamily="2" charset="0"/>
                <a:ea typeface="Roboto" panose="02000000000000000000" pitchFamily="2" charset="0"/>
                <a:cs typeface="Euphemia UCAS" panose="020B0503040102020104" pitchFamily="34" charset="-79"/>
              </a:rPr>
              <a:t>63.000</a:t>
            </a:r>
          </a:p>
        </p:txBody>
      </p:sp>
      <p:sp>
        <p:nvSpPr>
          <p:cNvPr id="42" name="Rettangolo con angoli arrotondati 41" descr="Zaino contorno">
            <a:extLst>
              <a:ext uri="{FF2B5EF4-FFF2-40B4-BE49-F238E27FC236}">
                <a16:creationId xmlns:a16="http://schemas.microsoft.com/office/drawing/2014/main" id="{E70AD98A-C1AE-62B1-668B-A56FB7E3EDF1}"/>
              </a:ext>
            </a:extLst>
          </p:cNvPr>
          <p:cNvSpPr/>
          <p:nvPr/>
        </p:nvSpPr>
        <p:spPr>
          <a:xfrm>
            <a:off x="7363974" y="1583225"/>
            <a:ext cx="406718" cy="461360"/>
          </a:xfrm>
          <a:prstGeom prst="roundRect">
            <a:avLst>
              <a:gd name="adj" fmla="val 10000"/>
            </a:avLst>
          </a:prstGeom>
          <a:blipFill>
            <a:blip r:embed="rId9">
              <a:extLst>
                <a:ext uri="{96DAC541-7B7A-43D3-8B79-37D633B846F1}">
                  <asvg:svgBlip xmlns:asvg="http://schemas.microsoft.com/office/drawing/2016/SVG/main" r:embed="rId10"/>
                </a:ext>
              </a:extLst>
            </a:blip>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it-IT" sz="1350" dirty="0"/>
          </a:p>
        </p:txBody>
      </p:sp>
      <p:sp>
        <p:nvSpPr>
          <p:cNvPr id="2" name="CasellaDiTesto 1">
            <a:extLst>
              <a:ext uri="{FF2B5EF4-FFF2-40B4-BE49-F238E27FC236}">
                <a16:creationId xmlns:a16="http://schemas.microsoft.com/office/drawing/2014/main" id="{6AF5EE37-6568-DAE1-2BD1-A939E24E73D8}"/>
              </a:ext>
            </a:extLst>
          </p:cNvPr>
          <p:cNvSpPr txBox="1"/>
          <p:nvPr/>
        </p:nvSpPr>
        <p:spPr>
          <a:xfrm>
            <a:off x="647272" y="5256349"/>
            <a:ext cx="1879041" cy="300082"/>
          </a:xfrm>
          <a:prstGeom prst="rect">
            <a:avLst/>
          </a:prstGeom>
          <a:noFill/>
        </p:spPr>
        <p:txBody>
          <a:bodyPr wrap="none" rtlCol="0">
            <a:spAutoFit/>
          </a:bodyPr>
          <a:lstStyle/>
          <a:p>
            <a:r>
              <a:rPr lang="it-IT" sz="1350" dirty="0">
                <a:solidFill>
                  <a:schemeClr val="bg1"/>
                </a:solidFill>
                <a:latin typeface="Roboto" panose="02000000000000000000" pitchFamily="2" charset="0"/>
                <a:ea typeface="Roboto" panose="02000000000000000000" pitchFamily="2" charset="0"/>
                <a:cs typeface="Euphemia UCAS" panose="020B0503040102020104" pitchFamily="34" charset="-79"/>
              </a:rPr>
              <a:t>Formazione e progetti</a:t>
            </a:r>
          </a:p>
        </p:txBody>
      </p:sp>
      <p:sp>
        <p:nvSpPr>
          <p:cNvPr id="4" name="CasellaDiTesto 3">
            <a:extLst>
              <a:ext uri="{FF2B5EF4-FFF2-40B4-BE49-F238E27FC236}">
                <a16:creationId xmlns:a16="http://schemas.microsoft.com/office/drawing/2014/main" id="{78384F3F-C8D1-AE0B-6B1E-EE005D184B67}"/>
              </a:ext>
            </a:extLst>
          </p:cNvPr>
          <p:cNvSpPr txBox="1"/>
          <p:nvPr/>
        </p:nvSpPr>
        <p:spPr>
          <a:xfrm>
            <a:off x="3574612" y="5282132"/>
            <a:ext cx="1941557" cy="300082"/>
          </a:xfrm>
          <a:prstGeom prst="rect">
            <a:avLst/>
          </a:prstGeom>
          <a:noFill/>
        </p:spPr>
        <p:txBody>
          <a:bodyPr wrap="none" rtlCol="0">
            <a:spAutoFit/>
          </a:bodyPr>
          <a:lstStyle/>
          <a:p>
            <a:r>
              <a:rPr lang="it-IT" sz="1350" dirty="0">
                <a:solidFill>
                  <a:schemeClr val="bg1"/>
                </a:solidFill>
                <a:latin typeface="Roboto" panose="02000000000000000000" pitchFamily="2" charset="0"/>
                <a:ea typeface="Roboto" panose="02000000000000000000" pitchFamily="2" charset="0"/>
                <a:cs typeface="Euphemia UCAS" panose="020B0503040102020104" pitchFamily="34" charset="-79"/>
              </a:rPr>
              <a:t>Festival, mostre, eventi</a:t>
            </a:r>
          </a:p>
        </p:txBody>
      </p:sp>
      <p:sp>
        <p:nvSpPr>
          <p:cNvPr id="5" name="CasellaDiTesto 4">
            <a:extLst>
              <a:ext uri="{FF2B5EF4-FFF2-40B4-BE49-F238E27FC236}">
                <a16:creationId xmlns:a16="http://schemas.microsoft.com/office/drawing/2014/main" id="{59A9F01C-B4C2-29F7-FA0A-1DED928BD7E9}"/>
              </a:ext>
            </a:extLst>
          </p:cNvPr>
          <p:cNvSpPr txBox="1"/>
          <p:nvPr/>
        </p:nvSpPr>
        <p:spPr>
          <a:xfrm>
            <a:off x="7049776" y="5256349"/>
            <a:ext cx="1091966" cy="300082"/>
          </a:xfrm>
          <a:prstGeom prst="rect">
            <a:avLst/>
          </a:prstGeom>
          <a:noFill/>
        </p:spPr>
        <p:txBody>
          <a:bodyPr wrap="none" rtlCol="0">
            <a:spAutoFit/>
          </a:bodyPr>
          <a:lstStyle/>
          <a:p>
            <a:r>
              <a:rPr lang="it-IT" sz="1350">
                <a:solidFill>
                  <a:schemeClr val="bg1"/>
                </a:solidFill>
                <a:latin typeface="Roboto" panose="02000000000000000000" pitchFamily="2" charset="0"/>
                <a:ea typeface="Roboto" panose="02000000000000000000" pitchFamily="2" charset="0"/>
                <a:cs typeface="Euphemia UCAS" panose="020B0503040102020104" pitchFamily="34" charset="-79"/>
              </a:rPr>
              <a:t>Educational</a:t>
            </a:r>
          </a:p>
        </p:txBody>
      </p:sp>
      <p:sp>
        <p:nvSpPr>
          <p:cNvPr id="7" name="CasellaDiTesto 6">
            <a:extLst>
              <a:ext uri="{FF2B5EF4-FFF2-40B4-BE49-F238E27FC236}">
                <a16:creationId xmlns:a16="http://schemas.microsoft.com/office/drawing/2014/main" id="{140C981C-8403-D53D-3C85-E029B3993EF0}"/>
              </a:ext>
            </a:extLst>
          </p:cNvPr>
          <p:cNvSpPr txBox="1"/>
          <p:nvPr/>
        </p:nvSpPr>
        <p:spPr>
          <a:xfrm>
            <a:off x="2179769" y="989685"/>
            <a:ext cx="4784463" cy="461665"/>
          </a:xfrm>
          <a:prstGeom prst="rect">
            <a:avLst/>
          </a:prstGeom>
          <a:noFill/>
        </p:spPr>
        <p:txBody>
          <a:bodyPr wrap="square">
            <a:spAutoFit/>
          </a:bodyPr>
          <a:lstStyle/>
          <a:p>
            <a:pPr algn="ctr"/>
            <a:r>
              <a:rPr lang="it-IT" sz="2400" b="1" dirty="0">
                <a:solidFill>
                  <a:srgbClr val="A1F200"/>
                </a:solidFill>
                <a:latin typeface="Roboto" panose="02000000000000000000" pitchFamily="2" charset="0"/>
                <a:ea typeface="Roboto" panose="02000000000000000000" pitchFamily="2" charset="0"/>
              </a:rPr>
              <a:t>2024</a:t>
            </a:r>
          </a:p>
        </p:txBody>
      </p:sp>
      <p:sp>
        <p:nvSpPr>
          <p:cNvPr id="3" name="CasellaDiTesto 2">
            <a:extLst>
              <a:ext uri="{FF2B5EF4-FFF2-40B4-BE49-F238E27FC236}">
                <a16:creationId xmlns:a16="http://schemas.microsoft.com/office/drawing/2014/main" id="{1BA6F071-3C24-FFA9-F982-34256170D7AA}"/>
              </a:ext>
            </a:extLst>
          </p:cNvPr>
          <p:cNvSpPr txBox="1"/>
          <p:nvPr/>
        </p:nvSpPr>
        <p:spPr>
          <a:xfrm>
            <a:off x="7049776" y="1174239"/>
            <a:ext cx="2015295" cy="253916"/>
          </a:xfrm>
          <a:prstGeom prst="rect">
            <a:avLst/>
          </a:prstGeom>
          <a:noFill/>
        </p:spPr>
        <p:txBody>
          <a:bodyPr wrap="none" rtlCol="0">
            <a:spAutoFit/>
          </a:bodyPr>
          <a:lstStyle/>
          <a:p>
            <a:r>
              <a:rPr lang="it-IT" sz="1050" dirty="0">
                <a:solidFill>
                  <a:srgbClr val="142A47"/>
                </a:solidFill>
              </a:rPr>
              <a:t>*Non include Asimmetrie: 28.500</a:t>
            </a:r>
          </a:p>
        </p:txBody>
      </p:sp>
      <p:grpSp>
        <p:nvGrpSpPr>
          <p:cNvPr id="36" name="Gruppo 35">
            <a:extLst>
              <a:ext uri="{FF2B5EF4-FFF2-40B4-BE49-F238E27FC236}">
                <a16:creationId xmlns:a16="http://schemas.microsoft.com/office/drawing/2014/main" id="{C11544D3-E55A-23FB-0222-36A948721582}"/>
              </a:ext>
            </a:extLst>
          </p:cNvPr>
          <p:cNvGrpSpPr/>
          <p:nvPr/>
        </p:nvGrpSpPr>
        <p:grpSpPr>
          <a:xfrm>
            <a:off x="153078" y="5520376"/>
            <a:ext cx="8837844" cy="506589"/>
            <a:chOff x="204104" y="6217496"/>
            <a:chExt cx="11783792" cy="675452"/>
          </a:xfrm>
        </p:grpSpPr>
        <p:pic>
          <p:nvPicPr>
            <p:cNvPr id="39" name="Immagine 38" descr="Immagine che contiene Elementi grafici, Carattere, grafica, logo&#10;&#10;Descrizione generata automaticamente">
              <a:extLst>
                <a:ext uri="{FF2B5EF4-FFF2-40B4-BE49-F238E27FC236}">
                  <a16:creationId xmlns:a16="http://schemas.microsoft.com/office/drawing/2014/main" id="{9790EC35-F4F1-6A76-D860-C7BAC3FAE0F1}"/>
                </a:ext>
              </a:extLst>
            </p:cNvPr>
            <p:cNvPicPr>
              <a:picLocks noChangeAspect="1"/>
            </p:cNvPicPr>
            <p:nvPr/>
          </p:nvPicPr>
          <p:blipFill>
            <a:blip r:embed="rId11"/>
            <a:stretch>
              <a:fillRect/>
            </a:stretch>
          </p:blipFill>
          <p:spPr>
            <a:xfrm>
              <a:off x="204104" y="6217496"/>
              <a:ext cx="1015329" cy="540000"/>
            </a:xfrm>
            <a:prstGeom prst="rect">
              <a:avLst/>
            </a:prstGeom>
          </p:spPr>
        </p:pic>
        <p:grpSp>
          <p:nvGrpSpPr>
            <p:cNvPr id="43" name="Gruppo 42">
              <a:extLst>
                <a:ext uri="{FF2B5EF4-FFF2-40B4-BE49-F238E27FC236}">
                  <a16:creationId xmlns:a16="http://schemas.microsoft.com/office/drawing/2014/main" id="{12101E42-7AD1-C344-83AC-27C8E0569B20}"/>
                </a:ext>
              </a:extLst>
            </p:cNvPr>
            <p:cNvGrpSpPr/>
            <p:nvPr/>
          </p:nvGrpSpPr>
          <p:grpSpPr>
            <a:xfrm>
              <a:off x="9965803" y="6319418"/>
              <a:ext cx="2022093" cy="573530"/>
              <a:chOff x="9965803" y="6319418"/>
              <a:chExt cx="2022093" cy="573530"/>
            </a:xfrm>
          </p:grpSpPr>
          <p:cxnSp>
            <p:nvCxnSpPr>
              <p:cNvPr id="44" name="Connettore 1 43">
                <a:extLst>
                  <a:ext uri="{FF2B5EF4-FFF2-40B4-BE49-F238E27FC236}">
                    <a16:creationId xmlns:a16="http://schemas.microsoft.com/office/drawing/2014/main" id="{50146FE2-AA74-1523-490D-054C458BE0E6}"/>
                  </a:ext>
                </a:extLst>
              </p:cNvPr>
              <p:cNvCxnSpPr>
                <a:cxnSpLocks/>
              </p:cNvCxnSpPr>
              <p:nvPr/>
            </p:nvCxnSpPr>
            <p:spPr>
              <a:xfrm>
                <a:off x="9965803" y="6585172"/>
                <a:ext cx="2022093" cy="0"/>
              </a:xfrm>
              <a:prstGeom prst="line">
                <a:avLst/>
              </a:prstGeom>
              <a:ln>
                <a:solidFill>
                  <a:srgbClr val="A1F200"/>
                </a:solidFill>
              </a:ln>
            </p:spPr>
            <p:style>
              <a:lnRef idx="2">
                <a:schemeClr val="accent1"/>
              </a:lnRef>
              <a:fillRef idx="0">
                <a:schemeClr val="accent1"/>
              </a:fillRef>
              <a:effectRef idx="1">
                <a:schemeClr val="accent1"/>
              </a:effectRef>
              <a:fontRef idx="minor">
                <a:schemeClr val="tx1"/>
              </a:fontRef>
            </p:style>
          </p:cxnSp>
          <p:sp>
            <p:nvSpPr>
              <p:cNvPr id="45" name="CasellaDiTesto 44">
                <a:extLst>
                  <a:ext uri="{FF2B5EF4-FFF2-40B4-BE49-F238E27FC236}">
                    <a16:creationId xmlns:a16="http://schemas.microsoft.com/office/drawing/2014/main" id="{6E485E5E-D02E-25B0-E78F-5F78E4339A53}"/>
                  </a:ext>
                </a:extLst>
              </p:cNvPr>
              <p:cNvSpPr txBox="1"/>
              <p:nvPr/>
            </p:nvSpPr>
            <p:spPr>
              <a:xfrm>
                <a:off x="10245404" y="6319418"/>
                <a:ext cx="1419620" cy="307776"/>
              </a:xfrm>
              <a:prstGeom prst="rect">
                <a:avLst/>
              </a:prstGeom>
              <a:noFill/>
            </p:spPr>
            <p:txBody>
              <a:bodyPr wrap="none" rtlCol="0">
                <a:spAutoFit/>
              </a:bodyPr>
              <a:lstStyle/>
              <a:p>
                <a:pPr algn="ctr"/>
                <a:r>
                  <a:rPr lang="it-IT" sz="900" dirty="0">
                    <a:solidFill>
                      <a:srgbClr val="142A47"/>
                    </a:solidFill>
                    <a:latin typeface="Roboto" panose="02000000000000000000" pitchFamily="2" charset="0"/>
                    <a:ea typeface="Roboto" panose="02000000000000000000" pitchFamily="2" charset="0"/>
                    <a:cs typeface="Roboto" panose="02000000000000000000" pitchFamily="2" charset="0"/>
                  </a:rPr>
                  <a:t>Marco Pallavicini</a:t>
                </a:r>
                <a:endParaRPr lang="it-IT" sz="900" b="1" dirty="0">
                  <a:solidFill>
                    <a:srgbClr val="142A47"/>
                  </a:solidFill>
                  <a:latin typeface="Roboto" panose="02000000000000000000" pitchFamily="2" charset="0"/>
                  <a:ea typeface="Roboto" panose="02000000000000000000" pitchFamily="2" charset="0"/>
                  <a:cs typeface="Roboto" panose="02000000000000000000" pitchFamily="2" charset="0"/>
                </a:endParaRPr>
              </a:p>
            </p:txBody>
          </p:sp>
          <p:sp>
            <p:nvSpPr>
              <p:cNvPr id="46" name="CasellaDiTesto 45">
                <a:extLst>
                  <a:ext uri="{FF2B5EF4-FFF2-40B4-BE49-F238E27FC236}">
                    <a16:creationId xmlns:a16="http://schemas.microsoft.com/office/drawing/2014/main" id="{ED873AC3-7234-0638-128E-0F99425115A5}"/>
                  </a:ext>
                </a:extLst>
              </p:cNvPr>
              <p:cNvSpPr txBox="1"/>
              <p:nvPr/>
            </p:nvSpPr>
            <p:spPr>
              <a:xfrm>
                <a:off x="10339440" y="6615950"/>
                <a:ext cx="1231534" cy="276998"/>
              </a:xfrm>
              <a:prstGeom prst="rect">
                <a:avLst/>
              </a:prstGeom>
              <a:noFill/>
            </p:spPr>
            <p:txBody>
              <a:bodyPr wrap="none" rtlCol="0">
                <a:spAutoFit/>
              </a:bodyPr>
              <a:lstStyle/>
              <a:p>
                <a:pPr algn="ctr"/>
                <a:r>
                  <a:rPr lang="it-IT" sz="750" b="1" dirty="0">
                    <a:solidFill>
                      <a:srgbClr val="142A47"/>
                    </a:solidFill>
                    <a:latin typeface="Roboto" panose="02000000000000000000" pitchFamily="2" charset="0"/>
                    <a:ea typeface="Roboto" panose="02000000000000000000" pitchFamily="2" charset="0"/>
                    <a:cs typeface="Roboto" panose="02000000000000000000" pitchFamily="2" charset="0"/>
                  </a:rPr>
                  <a:t>LNF 26 FEB 2025</a:t>
                </a:r>
              </a:p>
            </p:txBody>
          </p:sp>
          <p:cxnSp>
            <p:nvCxnSpPr>
              <p:cNvPr id="47" name="Connettore 1 46">
                <a:extLst>
                  <a:ext uri="{FF2B5EF4-FFF2-40B4-BE49-F238E27FC236}">
                    <a16:creationId xmlns:a16="http://schemas.microsoft.com/office/drawing/2014/main" id="{0B3EB8FA-0B1A-7541-67F7-21B523B88C65}"/>
                  </a:ext>
                </a:extLst>
              </p:cNvPr>
              <p:cNvCxnSpPr>
                <a:cxnSpLocks/>
              </p:cNvCxnSpPr>
              <p:nvPr/>
            </p:nvCxnSpPr>
            <p:spPr>
              <a:xfrm flipV="1">
                <a:off x="10266188" y="6607662"/>
                <a:ext cx="1378040" cy="7334"/>
              </a:xfrm>
              <a:prstGeom prst="line">
                <a:avLst/>
              </a:prstGeom>
              <a:ln w="57150">
                <a:solidFill>
                  <a:srgbClr val="A1F2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899386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6FAD1-425A-650F-D717-DF522F4967EC}"/>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527B9AD5-1337-ED2F-CDD0-D0D4043A7F69}"/>
              </a:ext>
            </a:extLst>
          </p:cNvPr>
          <p:cNvGrpSpPr/>
          <p:nvPr/>
        </p:nvGrpSpPr>
        <p:grpSpPr>
          <a:xfrm>
            <a:off x="153078" y="5520376"/>
            <a:ext cx="8837844" cy="506589"/>
            <a:chOff x="204104" y="6217496"/>
            <a:chExt cx="11783792" cy="675452"/>
          </a:xfrm>
        </p:grpSpPr>
        <p:pic>
          <p:nvPicPr>
            <p:cNvPr id="3" name="Immagine 2" descr="Immagine che contiene Elementi grafici, Carattere, grafica, logo&#10;&#10;Descrizione generata automaticamente">
              <a:extLst>
                <a:ext uri="{FF2B5EF4-FFF2-40B4-BE49-F238E27FC236}">
                  <a16:creationId xmlns:a16="http://schemas.microsoft.com/office/drawing/2014/main" id="{1B7C7794-B186-ABEE-C70C-928DE30D07CD}"/>
                </a:ext>
              </a:extLst>
            </p:cNvPr>
            <p:cNvPicPr>
              <a:picLocks noChangeAspect="1"/>
            </p:cNvPicPr>
            <p:nvPr/>
          </p:nvPicPr>
          <p:blipFill>
            <a:blip r:embed="rId3"/>
            <a:stretch>
              <a:fillRect/>
            </a:stretch>
          </p:blipFill>
          <p:spPr>
            <a:xfrm>
              <a:off x="204104" y="6217496"/>
              <a:ext cx="1015329" cy="540000"/>
            </a:xfrm>
            <a:prstGeom prst="rect">
              <a:avLst/>
            </a:prstGeom>
          </p:spPr>
        </p:pic>
        <p:grpSp>
          <p:nvGrpSpPr>
            <p:cNvPr id="4" name="Gruppo 3">
              <a:extLst>
                <a:ext uri="{FF2B5EF4-FFF2-40B4-BE49-F238E27FC236}">
                  <a16:creationId xmlns:a16="http://schemas.microsoft.com/office/drawing/2014/main" id="{F8133CB9-170A-5B85-5C2A-65E1C6087ED0}"/>
                </a:ext>
              </a:extLst>
            </p:cNvPr>
            <p:cNvGrpSpPr/>
            <p:nvPr/>
          </p:nvGrpSpPr>
          <p:grpSpPr>
            <a:xfrm>
              <a:off x="9965803" y="6319418"/>
              <a:ext cx="2022093" cy="573530"/>
              <a:chOff x="9965803" y="6319418"/>
              <a:chExt cx="2022093" cy="573530"/>
            </a:xfrm>
          </p:grpSpPr>
          <p:cxnSp>
            <p:nvCxnSpPr>
              <p:cNvPr id="7" name="Connettore 1 6">
                <a:extLst>
                  <a:ext uri="{FF2B5EF4-FFF2-40B4-BE49-F238E27FC236}">
                    <a16:creationId xmlns:a16="http://schemas.microsoft.com/office/drawing/2014/main" id="{B6857C01-6966-A168-B57F-F15BE7E2C2D2}"/>
                  </a:ext>
                </a:extLst>
              </p:cNvPr>
              <p:cNvCxnSpPr>
                <a:cxnSpLocks/>
              </p:cNvCxnSpPr>
              <p:nvPr/>
            </p:nvCxnSpPr>
            <p:spPr>
              <a:xfrm>
                <a:off x="9965803" y="6585172"/>
                <a:ext cx="2022093" cy="0"/>
              </a:xfrm>
              <a:prstGeom prst="line">
                <a:avLst/>
              </a:prstGeom>
              <a:ln>
                <a:solidFill>
                  <a:srgbClr val="A1F200"/>
                </a:solidFill>
              </a:ln>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214AC5E8-27DA-5DD7-8284-DC33271B953E}"/>
                  </a:ext>
                </a:extLst>
              </p:cNvPr>
              <p:cNvSpPr txBox="1"/>
              <p:nvPr/>
            </p:nvSpPr>
            <p:spPr>
              <a:xfrm>
                <a:off x="10139603" y="6319418"/>
                <a:ext cx="1631217" cy="307776"/>
              </a:xfrm>
              <a:prstGeom prst="rect">
                <a:avLst/>
              </a:prstGeom>
              <a:noFill/>
            </p:spPr>
            <p:txBody>
              <a:bodyPr wrap="none" rtlCol="0">
                <a:spAutoFit/>
              </a:bodyPr>
              <a:lstStyle/>
              <a:p>
                <a:pPr algn="ctr"/>
                <a:r>
                  <a:rPr lang="it-IT" sz="900" dirty="0">
                    <a:solidFill>
                      <a:srgbClr val="142A47"/>
                    </a:solidFill>
                    <a:latin typeface="Roboto" panose="02000000000000000000" pitchFamily="2" charset="0"/>
                    <a:ea typeface="Roboto" panose="02000000000000000000" pitchFamily="2" charset="0"/>
                    <a:cs typeface="Roboto" panose="02000000000000000000" pitchFamily="2" charset="0"/>
                  </a:rPr>
                  <a:t>Antonella </a:t>
                </a:r>
                <a:r>
                  <a:rPr lang="it-IT" sz="900" b="1" dirty="0" err="1">
                    <a:solidFill>
                      <a:srgbClr val="142A47"/>
                    </a:solidFill>
                    <a:latin typeface="Roboto" panose="02000000000000000000" pitchFamily="2" charset="0"/>
                    <a:ea typeface="Roboto" panose="02000000000000000000" pitchFamily="2" charset="0"/>
                    <a:cs typeface="Roboto" panose="02000000000000000000" pitchFamily="2" charset="0"/>
                  </a:rPr>
                  <a:t>Varaschin</a:t>
                </a:r>
                <a:endParaRPr lang="it-IT" sz="900" b="1" dirty="0">
                  <a:solidFill>
                    <a:srgbClr val="142A47"/>
                  </a:solidFill>
                  <a:latin typeface="Roboto" panose="02000000000000000000" pitchFamily="2" charset="0"/>
                  <a:ea typeface="Roboto" panose="02000000000000000000" pitchFamily="2" charset="0"/>
                  <a:cs typeface="Roboto" panose="02000000000000000000" pitchFamily="2" charset="0"/>
                </a:endParaRPr>
              </a:p>
            </p:txBody>
          </p:sp>
          <p:sp>
            <p:nvSpPr>
              <p:cNvPr id="11" name="CasellaDiTesto 10">
                <a:extLst>
                  <a:ext uri="{FF2B5EF4-FFF2-40B4-BE49-F238E27FC236}">
                    <a16:creationId xmlns:a16="http://schemas.microsoft.com/office/drawing/2014/main" id="{F8B7DA91-CE30-54EA-B12A-6E28424491C2}"/>
                  </a:ext>
                </a:extLst>
              </p:cNvPr>
              <p:cNvSpPr txBox="1"/>
              <p:nvPr/>
            </p:nvSpPr>
            <p:spPr>
              <a:xfrm>
                <a:off x="10339440" y="6615950"/>
                <a:ext cx="1231534" cy="276998"/>
              </a:xfrm>
              <a:prstGeom prst="rect">
                <a:avLst/>
              </a:prstGeom>
              <a:noFill/>
            </p:spPr>
            <p:txBody>
              <a:bodyPr wrap="none" rtlCol="0">
                <a:spAutoFit/>
              </a:bodyPr>
              <a:lstStyle/>
              <a:p>
                <a:pPr algn="ctr"/>
                <a:r>
                  <a:rPr lang="it-IT" sz="750" b="1" dirty="0">
                    <a:solidFill>
                      <a:srgbClr val="142A47"/>
                    </a:solidFill>
                    <a:latin typeface="Roboto" panose="02000000000000000000" pitchFamily="2" charset="0"/>
                    <a:ea typeface="Roboto" panose="02000000000000000000" pitchFamily="2" charset="0"/>
                    <a:cs typeface="Roboto" panose="02000000000000000000" pitchFamily="2" charset="0"/>
                  </a:rPr>
                  <a:t>LNF 26 FEB 2025</a:t>
                </a:r>
              </a:p>
            </p:txBody>
          </p:sp>
          <p:cxnSp>
            <p:nvCxnSpPr>
              <p:cNvPr id="12" name="Connettore 1 11">
                <a:extLst>
                  <a:ext uri="{FF2B5EF4-FFF2-40B4-BE49-F238E27FC236}">
                    <a16:creationId xmlns:a16="http://schemas.microsoft.com/office/drawing/2014/main" id="{A0408BB3-2B4A-ADEF-B982-366ABD7BF1E3}"/>
                  </a:ext>
                </a:extLst>
              </p:cNvPr>
              <p:cNvCxnSpPr>
                <a:cxnSpLocks/>
              </p:cNvCxnSpPr>
              <p:nvPr/>
            </p:nvCxnSpPr>
            <p:spPr>
              <a:xfrm flipV="1">
                <a:off x="10266188" y="6607662"/>
                <a:ext cx="1378040" cy="7334"/>
              </a:xfrm>
              <a:prstGeom prst="line">
                <a:avLst/>
              </a:prstGeom>
              <a:ln w="57150">
                <a:solidFill>
                  <a:srgbClr val="A1F200"/>
                </a:solidFill>
              </a:ln>
            </p:spPr>
            <p:style>
              <a:lnRef idx="2">
                <a:schemeClr val="accent1"/>
              </a:lnRef>
              <a:fillRef idx="0">
                <a:schemeClr val="accent1"/>
              </a:fillRef>
              <a:effectRef idx="1">
                <a:schemeClr val="accent1"/>
              </a:effectRef>
              <a:fontRef idx="minor">
                <a:schemeClr val="tx1"/>
              </a:fontRef>
            </p:style>
          </p:cxnSp>
        </p:grpSp>
      </p:grpSp>
      <p:sp>
        <p:nvSpPr>
          <p:cNvPr id="5" name="Titolo 1">
            <a:extLst>
              <a:ext uri="{FF2B5EF4-FFF2-40B4-BE49-F238E27FC236}">
                <a16:creationId xmlns:a16="http://schemas.microsoft.com/office/drawing/2014/main" id="{2434F7F5-7A53-BD3E-87CB-D1E64BB91E89}"/>
              </a:ext>
            </a:extLst>
          </p:cNvPr>
          <p:cNvSpPr>
            <a:spLocks noGrp="1"/>
          </p:cNvSpPr>
          <p:nvPr>
            <p:ph type="title"/>
          </p:nvPr>
        </p:nvSpPr>
        <p:spPr>
          <a:xfrm>
            <a:off x="153078" y="2192154"/>
            <a:ext cx="2612954" cy="2473693"/>
          </a:xfrm>
          <a:solidFill>
            <a:srgbClr val="A1F200"/>
          </a:solidFill>
        </p:spPr>
        <p:txBody>
          <a:bodyPr>
            <a:noAutofit/>
          </a:bodyPr>
          <a:lstStyle/>
          <a:p>
            <a:r>
              <a:rPr lang="it-IT" sz="2100" dirty="0">
                <a:latin typeface="Book Antiqua" panose="02040602050305030304" pitchFamily="18" charset="0"/>
              </a:rPr>
              <a:t>Di che cosa parliamo quando parliamo </a:t>
            </a:r>
            <a:br>
              <a:rPr lang="it-IT" sz="2100" dirty="0">
                <a:latin typeface="Book Antiqua" panose="02040602050305030304" pitchFamily="18" charset="0"/>
              </a:rPr>
            </a:br>
            <a:r>
              <a:rPr lang="it-IT" sz="2100" dirty="0">
                <a:latin typeface="Book Antiqua" panose="02040602050305030304" pitchFamily="18" charset="0"/>
              </a:rPr>
              <a:t>di comunicazione istituzionale</a:t>
            </a:r>
          </a:p>
        </p:txBody>
      </p:sp>
      <p:sp>
        <p:nvSpPr>
          <p:cNvPr id="8" name="Segnaposto contenuto 2">
            <a:extLst>
              <a:ext uri="{FF2B5EF4-FFF2-40B4-BE49-F238E27FC236}">
                <a16:creationId xmlns:a16="http://schemas.microsoft.com/office/drawing/2014/main" id="{AD4D3DF3-8859-FC94-6506-58C47AABC959}"/>
              </a:ext>
            </a:extLst>
          </p:cNvPr>
          <p:cNvSpPr txBox="1">
            <a:spLocks/>
          </p:cNvSpPr>
          <p:nvPr/>
        </p:nvSpPr>
        <p:spPr>
          <a:xfrm>
            <a:off x="2895847" y="1335894"/>
            <a:ext cx="6035068" cy="426020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it-IT" sz="1200" dirty="0">
                <a:latin typeface="Roboto" panose="02000000000000000000" pitchFamily="2" charset="0"/>
                <a:ea typeface="Roboto" panose="02000000000000000000" pitchFamily="2" charset="0"/>
                <a:cs typeface="Roboto" panose="02000000000000000000" pitchFamily="2" charset="0"/>
              </a:rPr>
              <a:t>Processo strategico, pianificato e organizzato </a:t>
            </a:r>
            <a:br>
              <a:rPr lang="it-IT" sz="1200" dirty="0">
                <a:latin typeface="Roboto" panose="02000000000000000000" pitchFamily="2" charset="0"/>
                <a:ea typeface="Roboto" panose="02000000000000000000" pitchFamily="2" charset="0"/>
                <a:cs typeface="Roboto" panose="02000000000000000000" pitchFamily="2" charset="0"/>
              </a:rPr>
            </a:br>
            <a:r>
              <a:rPr lang="it-IT" sz="1200" dirty="0">
                <a:latin typeface="Roboto" panose="02000000000000000000" pitchFamily="2" charset="0"/>
                <a:ea typeface="Roboto" panose="02000000000000000000" pitchFamily="2" charset="0"/>
                <a:cs typeface="Roboto" panose="02000000000000000000" pitchFamily="2" charset="0"/>
              </a:rPr>
              <a:t>attraverso cui l’Istituzione promuove la propria identità, cultura e missione, </a:t>
            </a:r>
            <a:br>
              <a:rPr lang="it-IT" sz="1200" dirty="0">
                <a:latin typeface="Roboto" panose="02000000000000000000" pitchFamily="2" charset="0"/>
                <a:ea typeface="Roboto" panose="02000000000000000000" pitchFamily="2" charset="0"/>
                <a:cs typeface="Roboto" panose="02000000000000000000" pitchFamily="2" charset="0"/>
              </a:rPr>
            </a:br>
            <a:r>
              <a:rPr lang="it-IT" sz="1200" dirty="0">
                <a:latin typeface="Roboto" panose="02000000000000000000" pitchFamily="2" charset="0"/>
                <a:ea typeface="Roboto" panose="02000000000000000000" pitchFamily="2" charset="0"/>
                <a:cs typeface="Roboto" panose="02000000000000000000" pitchFamily="2" charset="0"/>
              </a:rPr>
              <a:t>informa e condivide le proprie attività con i pubblici di riferimento </a:t>
            </a:r>
            <a:br>
              <a:rPr lang="it-IT" sz="1200" dirty="0">
                <a:latin typeface="Roboto" panose="02000000000000000000" pitchFamily="2" charset="0"/>
                <a:ea typeface="Roboto" panose="02000000000000000000" pitchFamily="2" charset="0"/>
                <a:cs typeface="Roboto" panose="02000000000000000000" pitchFamily="2" charset="0"/>
              </a:rPr>
            </a:br>
            <a:r>
              <a:rPr lang="it-IT" sz="1200" dirty="0">
                <a:latin typeface="Roboto" panose="02000000000000000000" pitchFamily="2" charset="0"/>
                <a:ea typeface="Roboto" panose="02000000000000000000" pitchFamily="2" charset="0"/>
                <a:cs typeface="Roboto" panose="02000000000000000000" pitchFamily="2" charset="0"/>
              </a:rPr>
              <a:t>per costruire e gestire la propria immagine pubblica, </a:t>
            </a:r>
            <a:br>
              <a:rPr lang="it-IT" sz="1200" dirty="0">
                <a:latin typeface="Roboto" panose="02000000000000000000" pitchFamily="2" charset="0"/>
                <a:ea typeface="Roboto" panose="02000000000000000000" pitchFamily="2" charset="0"/>
                <a:cs typeface="Roboto" panose="02000000000000000000" pitchFamily="2" charset="0"/>
              </a:rPr>
            </a:br>
            <a:r>
              <a:rPr lang="it-IT" sz="1200" dirty="0">
                <a:latin typeface="Roboto" panose="02000000000000000000" pitchFamily="2" charset="0"/>
                <a:ea typeface="Roboto" panose="02000000000000000000" pitchFamily="2" charset="0"/>
                <a:cs typeface="Roboto" panose="02000000000000000000" pitchFamily="2" charset="0"/>
              </a:rPr>
              <a:t>e instaurare relazioni di qualità per realizzare al meglio la propria missione, </a:t>
            </a:r>
            <a:br>
              <a:rPr lang="it-IT" sz="1200" dirty="0">
                <a:latin typeface="Roboto" panose="02000000000000000000" pitchFamily="2" charset="0"/>
                <a:ea typeface="Roboto" panose="02000000000000000000" pitchFamily="2" charset="0"/>
                <a:cs typeface="Roboto" panose="02000000000000000000" pitchFamily="2" charset="0"/>
              </a:rPr>
            </a:br>
            <a:r>
              <a:rPr lang="it-IT" sz="1200" dirty="0">
                <a:latin typeface="Roboto" panose="02000000000000000000" pitchFamily="2" charset="0"/>
                <a:ea typeface="Roboto" panose="02000000000000000000" pitchFamily="2" charset="0"/>
                <a:cs typeface="Roboto" panose="02000000000000000000" pitchFamily="2" charset="0"/>
              </a:rPr>
              <a:t>e contribuire al bene comune, perché un’istituzione (ancor più se pubblica) </a:t>
            </a:r>
            <a:br>
              <a:rPr lang="it-IT" sz="1200" dirty="0">
                <a:latin typeface="Roboto" panose="02000000000000000000" pitchFamily="2" charset="0"/>
                <a:ea typeface="Roboto" panose="02000000000000000000" pitchFamily="2" charset="0"/>
                <a:cs typeface="Roboto" panose="02000000000000000000" pitchFamily="2" charset="0"/>
              </a:rPr>
            </a:br>
            <a:r>
              <a:rPr lang="it-IT" sz="1200" dirty="0">
                <a:latin typeface="Roboto" panose="02000000000000000000" pitchFamily="2" charset="0"/>
                <a:ea typeface="Roboto" panose="02000000000000000000" pitchFamily="2" charset="0"/>
                <a:cs typeface="Roboto" panose="02000000000000000000" pitchFamily="2" charset="0"/>
              </a:rPr>
              <a:t>è responsabile davanti alla società delle proprie attività</a:t>
            </a:r>
          </a:p>
          <a:p>
            <a:pPr marL="0" indent="0" algn="ctr">
              <a:lnSpc>
                <a:spcPct val="120000"/>
              </a:lnSpc>
              <a:buNone/>
            </a:pPr>
            <a:endParaRPr lang="it-IT" sz="750" dirty="0">
              <a:latin typeface="Roboto" panose="02000000000000000000" pitchFamily="2" charset="0"/>
              <a:ea typeface="Roboto" panose="02000000000000000000" pitchFamily="2" charset="0"/>
              <a:cs typeface="Roboto" panose="02000000000000000000" pitchFamily="2" charset="0"/>
            </a:endParaRPr>
          </a:p>
          <a:p>
            <a:pPr marL="0" indent="0" algn="ctr">
              <a:lnSpc>
                <a:spcPct val="120000"/>
              </a:lnSpc>
              <a:buNone/>
            </a:pPr>
            <a:r>
              <a:rPr lang="it-IT" sz="1200" cap="all" dirty="0">
                <a:highlight>
                  <a:srgbClr val="A1F200"/>
                </a:highlight>
                <a:latin typeface="Roboto" panose="02000000000000000000" pitchFamily="2" charset="0"/>
                <a:ea typeface="Roboto" panose="02000000000000000000" pitchFamily="2" charset="0"/>
                <a:cs typeface="Roboto" panose="02000000000000000000" pitchFamily="2" charset="0"/>
                <a:sym typeface="Wingdings" pitchFamily="2" charset="2"/>
              </a:rPr>
              <a:t>ciò che si è = ciò che si dice di essere = percezione pubblica</a:t>
            </a:r>
          </a:p>
          <a:p>
            <a:pPr marL="0" indent="0" algn="ctr">
              <a:lnSpc>
                <a:spcPct val="120000"/>
              </a:lnSpc>
              <a:buNone/>
            </a:pPr>
            <a:endParaRPr lang="it-IT" sz="750" dirty="0">
              <a:latin typeface="Roboto" panose="02000000000000000000" pitchFamily="2" charset="0"/>
              <a:ea typeface="Roboto" panose="02000000000000000000" pitchFamily="2" charset="0"/>
              <a:cs typeface="Roboto" panose="02000000000000000000" pitchFamily="2" charset="0"/>
              <a:sym typeface="Wingdings" pitchFamily="2" charset="2"/>
            </a:endParaRPr>
          </a:p>
          <a:p>
            <a:pPr marL="0" indent="0">
              <a:lnSpc>
                <a:spcPct val="120000"/>
              </a:lnSpc>
              <a:buNone/>
            </a:pPr>
            <a:r>
              <a:rPr lang="it-IT" sz="1200" dirty="0">
                <a:highlight>
                  <a:srgbClr val="A1F200"/>
                </a:highlight>
                <a:latin typeface="Roboto" panose="02000000000000000000" pitchFamily="2" charset="0"/>
                <a:ea typeface="Roboto" panose="02000000000000000000" pitchFamily="2" charset="0"/>
                <a:cs typeface="Roboto" panose="02000000000000000000" pitchFamily="2" charset="0"/>
              </a:rPr>
              <a:t>ATTENZIONE</a:t>
            </a:r>
            <a:r>
              <a:rPr lang="it-IT" sz="1200" dirty="0">
                <a:latin typeface="Roboto" panose="02000000000000000000" pitchFamily="2" charset="0"/>
                <a:ea typeface="Roboto" panose="02000000000000000000" pitchFamily="2" charset="0"/>
                <a:cs typeface="Roboto" panose="02000000000000000000" pitchFamily="2" charset="0"/>
              </a:rPr>
              <a:t> esistono due tipi di comunicazione istituzionale: formale e informale</a:t>
            </a:r>
          </a:p>
          <a:p>
            <a:pPr marL="0" indent="0">
              <a:lnSpc>
                <a:spcPct val="120000"/>
              </a:lnSpc>
              <a:buNone/>
            </a:pPr>
            <a:endParaRPr lang="it-IT" sz="1200" dirty="0">
              <a:highlight>
                <a:srgbClr val="A1F200"/>
              </a:highlight>
              <a:latin typeface="Roboto" panose="02000000000000000000" pitchFamily="2" charset="0"/>
              <a:ea typeface="Roboto" panose="02000000000000000000" pitchFamily="2" charset="0"/>
              <a:cs typeface="Roboto" panose="02000000000000000000" pitchFamily="2" charset="0"/>
              <a:sym typeface="Wingdings" pitchFamily="2" charset="2"/>
            </a:endParaRPr>
          </a:p>
        </p:txBody>
      </p:sp>
      <p:sp>
        <p:nvSpPr>
          <p:cNvPr id="10" name="CasellaDiTesto 9">
            <a:extLst>
              <a:ext uri="{FF2B5EF4-FFF2-40B4-BE49-F238E27FC236}">
                <a16:creationId xmlns:a16="http://schemas.microsoft.com/office/drawing/2014/main" id="{570BD58C-3B61-2BA9-E31D-5BA58BC3AC2E}"/>
              </a:ext>
            </a:extLst>
          </p:cNvPr>
          <p:cNvSpPr txBox="1"/>
          <p:nvPr/>
        </p:nvSpPr>
        <p:spPr>
          <a:xfrm>
            <a:off x="1617640" y="4665846"/>
            <a:ext cx="1194558" cy="438582"/>
          </a:xfrm>
          <a:prstGeom prst="rect">
            <a:avLst/>
          </a:prstGeom>
          <a:noFill/>
        </p:spPr>
        <p:txBody>
          <a:bodyPr wrap="none" rtlCol="0">
            <a:spAutoFit/>
          </a:bodyPr>
          <a:lstStyle/>
          <a:p>
            <a:r>
              <a:rPr lang="it-IT" sz="2250" i="1" dirty="0">
                <a:solidFill>
                  <a:srgbClr val="A1F200"/>
                </a:solidFill>
                <a:latin typeface="Book Antiqua" panose="02040602050305030304" pitchFamily="18" charset="0"/>
              </a:rPr>
              <a:t>strategia</a:t>
            </a:r>
          </a:p>
        </p:txBody>
      </p:sp>
      <p:sp>
        <p:nvSpPr>
          <p:cNvPr id="6" name="CasellaDiTesto 5">
            <a:extLst>
              <a:ext uri="{FF2B5EF4-FFF2-40B4-BE49-F238E27FC236}">
                <a16:creationId xmlns:a16="http://schemas.microsoft.com/office/drawing/2014/main" id="{E023D49B-CE49-391F-D1BD-91598C1773C8}"/>
              </a:ext>
            </a:extLst>
          </p:cNvPr>
          <p:cNvSpPr txBox="1"/>
          <p:nvPr/>
        </p:nvSpPr>
        <p:spPr>
          <a:xfrm>
            <a:off x="914575" y="290399"/>
            <a:ext cx="7560840" cy="677108"/>
          </a:xfrm>
          <a:prstGeom prst="rect">
            <a:avLst/>
          </a:prstGeom>
          <a:noFill/>
        </p:spPr>
        <p:txBody>
          <a:bodyPr wrap="square" rtlCol="0">
            <a:spAutoFit/>
          </a:bodyPr>
          <a:lstStyle/>
          <a:p>
            <a:pPr algn="ctr"/>
            <a:r>
              <a:rPr lang="it-IT" sz="3800" dirty="0">
                <a:solidFill>
                  <a:srgbClr val="FF0000"/>
                </a:solidFill>
              </a:rPr>
              <a:t>Il ruolo dell’Ufficio Comunicazione-I</a:t>
            </a:r>
          </a:p>
        </p:txBody>
      </p:sp>
    </p:spTree>
    <p:extLst>
      <p:ext uri="{BB962C8B-B14F-4D97-AF65-F5344CB8AC3E}">
        <p14:creationId xmlns:p14="http://schemas.microsoft.com/office/powerpoint/2010/main" val="3121494168"/>
      </p:ext>
    </p:extLst>
  </p:cSld>
  <p:clrMapOvr>
    <a:masterClrMapping/>
  </p:clrMapOvr>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3092</TotalTime>
  <Words>2585</Words>
  <Application>Microsoft Office PowerPoint</Application>
  <PresentationFormat>Presentazione su schermo (4:3)</PresentationFormat>
  <Paragraphs>340</Paragraphs>
  <Slides>29</Slides>
  <Notes>11</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29</vt:i4>
      </vt:variant>
    </vt:vector>
  </HeadingPairs>
  <TitlesOfParts>
    <vt:vector size="41" baseType="lpstr">
      <vt:lpstr>Arial</vt:lpstr>
      <vt:lpstr>Book Antiqua</vt:lpstr>
      <vt:lpstr>Calibri</vt:lpstr>
      <vt:lpstr>Calibri Light</vt:lpstr>
      <vt:lpstr>Cambria</vt:lpstr>
      <vt:lpstr>Franklin Gothic Book</vt:lpstr>
      <vt:lpstr>Helvetica</vt:lpstr>
      <vt:lpstr>Roboto</vt:lpstr>
      <vt:lpstr>Roboto Light</vt:lpstr>
      <vt:lpstr>Symbol</vt:lpstr>
      <vt:lpstr>Tahoma</vt:lpstr>
      <vt:lpstr>Office Theme</vt:lpstr>
      <vt:lpstr>L'Istituto Nazionale di Fisica Nucleare:  una comunità di ricerca con e per la società  </vt:lpstr>
      <vt:lpstr>Cosa è l'INFN? Chi siamo?</vt:lpstr>
      <vt:lpstr>Presentazione standard di PowerPoint</vt:lpstr>
      <vt:lpstr>Trasferimento di conoscenza</vt:lpstr>
      <vt:lpstr>Cosa trasferiamo?</vt:lpstr>
      <vt:lpstr>Il Public Engagement come paradigma del rapporto tra ESPERTI e NON ESPERTI</vt:lpstr>
      <vt:lpstr>L'INFN ed il Paese</vt:lpstr>
      <vt:lpstr>Presentazione standard di PowerPoint</vt:lpstr>
      <vt:lpstr>Di che cosa parliamo quando parliamo  di comunicazione istituzionale</vt:lpstr>
      <vt:lpstr>Presentazione standard di PowerPoint</vt:lpstr>
      <vt:lpstr>Presentazione standard di PowerPoint</vt:lpstr>
      <vt:lpstr>Eventi e Mostre</vt:lpstr>
      <vt:lpstr>Presentazione standard di PowerPoint</vt:lpstr>
      <vt:lpstr>La produzione editoriale: Asimmetrie</vt:lpstr>
      <vt:lpstr>COLLISIONI.INFN.IT Lo spazio interculturale sul web dell'INFN</vt:lpstr>
      <vt:lpstr>La CC3M: obiettivi</vt:lpstr>
      <vt:lpstr>Corsi di formazione interna…</vt:lpstr>
      <vt:lpstr>L'INFN per i docenti</vt:lpstr>
      <vt:lpstr>Aggiornamenti</vt:lpstr>
      <vt:lpstr>Corsi per docenti secondarie: LNF</vt:lpstr>
      <vt:lpstr>Presentazione standard di PowerPoint</vt:lpstr>
      <vt:lpstr>Scienzapertutti</vt:lpstr>
      <vt:lpstr>INSPYRE</vt:lpstr>
      <vt:lpstr>RadioLab</vt:lpstr>
      <vt:lpstr>RadioLab 2-dove siamo</vt:lpstr>
      <vt:lpstr>Grazie dell'attenzione</vt:lpstr>
      <vt:lpstr>Come siamo</vt:lpstr>
      <vt:lpstr>Conclusioni</vt:lpstr>
      <vt:lpstr>Backup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Giorgio Chiarelli</cp:lastModifiedBy>
  <cp:revision>441</cp:revision>
  <dcterms:created xsi:type="dcterms:W3CDTF">2018-05-20T14:40:42Z</dcterms:created>
  <dcterms:modified xsi:type="dcterms:W3CDTF">2025-07-04T08:34:24Z</dcterms:modified>
</cp:coreProperties>
</file>