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1999" r:id="rId3"/>
    <p:sldId id="2002" r:id="rId4"/>
    <p:sldId id="2000" r:id="rId5"/>
    <p:sldId id="2003" r:id="rId6"/>
    <p:sldId id="257" r:id="rId7"/>
    <p:sldId id="258" r:id="rId8"/>
    <p:sldId id="1023" r:id="rId9"/>
    <p:sldId id="2004" r:id="rId10"/>
    <p:sldId id="2005" r:id="rId11"/>
    <p:sldId id="2006" r:id="rId12"/>
    <p:sldId id="259" r:id="rId13"/>
    <p:sldId id="261" r:id="rId14"/>
    <p:sldId id="262" r:id="rId15"/>
    <p:sldId id="1711" r:id="rId16"/>
    <p:sldId id="2011" r:id="rId17"/>
    <p:sldId id="2012" r:id="rId18"/>
    <p:sldId id="1703" r:id="rId19"/>
    <p:sldId id="1702" r:id="rId20"/>
    <p:sldId id="661" r:id="rId21"/>
    <p:sldId id="351" r:id="rId22"/>
    <p:sldId id="271" r:id="rId23"/>
    <p:sldId id="321" r:id="rId24"/>
    <p:sldId id="322" r:id="rId25"/>
    <p:sldId id="2007" r:id="rId26"/>
    <p:sldId id="2008" r:id="rId27"/>
    <p:sldId id="2009" r:id="rId28"/>
    <p:sldId id="201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684E0C-7C21-1A44-B22A-98DAA5C4EC2F}" v="15" dt="2025-07-04T09:07:10.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435"/>
  </p:normalViewPr>
  <p:slideViewPr>
    <p:cSldViewPr snapToGrid="0">
      <p:cViewPr varScale="1">
        <p:scale>
          <a:sx n="112" d="100"/>
          <a:sy n="112" d="100"/>
        </p:scale>
        <p:origin x="11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8C94F-4065-CA4D-A05C-C0FA7E4FA42B}" type="doc">
      <dgm:prSet loTypeId="urn:microsoft.com/office/officeart/2005/8/layout/radial5" loCatId="" qsTypeId="urn:microsoft.com/office/officeart/2005/8/quickstyle/3d3" qsCatId="3D" csTypeId="urn:microsoft.com/office/officeart/2005/8/colors/colorful1" csCatId="colorful" phldr="1"/>
      <dgm:spPr/>
      <dgm:t>
        <a:bodyPr/>
        <a:lstStyle/>
        <a:p>
          <a:endParaRPr lang="en-GB"/>
        </a:p>
      </dgm:t>
    </dgm:pt>
    <dgm:pt modelId="{8C2E1B4A-0D2C-CA42-9F1A-89C5AB7177B3}">
      <dgm:prSet phldrT="[Text]"/>
      <dgm:spPr/>
      <dgm:t>
        <a:bodyPr/>
        <a:lstStyle/>
        <a:p>
          <a:r>
            <a:rPr lang="en-GB" dirty="0"/>
            <a:t>CSN3</a:t>
          </a:r>
        </a:p>
      </dgm:t>
    </dgm:pt>
    <dgm:pt modelId="{284668F2-758D-404B-B344-30BAB3B04926}" type="parTrans" cxnId="{5896E7AC-B45F-BA4F-8EF9-A275288E27F6}">
      <dgm:prSet/>
      <dgm:spPr/>
      <dgm:t>
        <a:bodyPr/>
        <a:lstStyle/>
        <a:p>
          <a:endParaRPr lang="en-GB"/>
        </a:p>
      </dgm:t>
    </dgm:pt>
    <dgm:pt modelId="{0EE1ECB0-7389-B743-99C6-D5E6483B575F}" type="sibTrans" cxnId="{5896E7AC-B45F-BA4F-8EF9-A275288E27F6}">
      <dgm:prSet/>
      <dgm:spPr/>
      <dgm:t>
        <a:bodyPr/>
        <a:lstStyle/>
        <a:p>
          <a:endParaRPr lang="en-GB"/>
        </a:p>
      </dgm:t>
    </dgm:pt>
    <dgm:pt modelId="{BC5309CA-A0AE-CE46-A610-E7DF2CA94756}">
      <dgm:prSet phldrT="[Text]" custT="1"/>
      <dgm:spPr/>
      <dgm:t>
        <a:bodyPr/>
        <a:lstStyle/>
        <a:p>
          <a:r>
            <a:rPr lang="it-IT" sz="1100" b="1" dirty="0">
              <a:latin typeface="Arial" panose="020B0604020202020204" pitchFamily="34" charset="0"/>
              <a:cs typeface="Arial" panose="020B0604020202020204" pitchFamily="34" charset="0"/>
            </a:rPr>
            <a:t>1: QUARKS AND HADRON DYNAMICS</a:t>
          </a:r>
        </a:p>
        <a:p>
          <a:r>
            <a:rPr lang="it-IT" sz="1100" dirty="0">
              <a:latin typeface="Arial" panose="020B0604020202020204" pitchFamily="34" charset="0"/>
              <a:cs typeface="Arial" panose="020B0604020202020204" pitchFamily="34" charset="0"/>
            </a:rPr>
            <a:t>KAONNIS (LNF)</a:t>
          </a:r>
          <a:r>
            <a:rPr lang="it-IT" sz="1100" u="sng" dirty="0">
              <a:latin typeface="Arial" panose="020B0604020202020204" pitchFamily="34" charset="0"/>
              <a:cs typeface="Arial" panose="020B0604020202020204" pitchFamily="34" charset="0"/>
            </a:rPr>
            <a:t>, </a:t>
          </a:r>
          <a:r>
            <a:rPr lang="it-IT" sz="1100" u="none" dirty="0">
              <a:latin typeface="Arial" panose="020B0604020202020204" pitchFamily="34" charset="0"/>
              <a:cs typeface="Arial" panose="020B0604020202020204" pitchFamily="34" charset="0"/>
            </a:rPr>
            <a:t>JLAB12 </a:t>
          </a:r>
          <a:r>
            <a:rPr lang="it-IT" sz="1100" dirty="0">
              <a:latin typeface="Arial" panose="020B0604020202020204" pitchFamily="34" charset="0"/>
              <a:cs typeface="Arial" panose="020B0604020202020204" pitchFamily="34" charset="0"/>
            </a:rPr>
            <a:t>(JLAB), </a:t>
          </a:r>
          <a:r>
            <a:rPr lang="it-IT" sz="1100" u="none" dirty="0">
              <a:latin typeface="Arial" panose="020B0604020202020204" pitchFamily="34" charset="0"/>
              <a:cs typeface="Arial" panose="020B0604020202020204" pitchFamily="34" charset="0"/>
            </a:rPr>
            <a:t>MAMBO</a:t>
          </a:r>
          <a:r>
            <a:rPr lang="it-IT" sz="1100" dirty="0">
              <a:latin typeface="Arial" panose="020B0604020202020204" pitchFamily="34" charset="0"/>
              <a:cs typeface="Arial" panose="020B0604020202020204" pitchFamily="34" charset="0"/>
            </a:rPr>
            <a:t> (JPARC), EIC (BNL) </a:t>
          </a:r>
          <a:endParaRPr lang="en-GB" sz="1100" dirty="0"/>
        </a:p>
      </dgm:t>
    </dgm:pt>
    <dgm:pt modelId="{949C60C0-0A95-0C44-914F-F1942E4B335B}" type="parTrans" cxnId="{A89B41F8-075E-F34E-8774-33E223CAEA37}">
      <dgm:prSet/>
      <dgm:spPr/>
      <dgm:t>
        <a:bodyPr/>
        <a:lstStyle/>
        <a:p>
          <a:endParaRPr lang="en-GB"/>
        </a:p>
      </dgm:t>
    </dgm:pt>
    <dgm:pt modelId="{2663B2D5-AB56-EA4C-979A-C4F67DDEC405}" type="sibTrans" cxnId="{A89B41F8-075E-F34E-8774-33E223CAEA37}">
      <dgm:prSet/>
      <dgm:spPr/>
      <dgm:t>
        <a:bodyPr/>
        <a:lstStyle/>
        <a:p>
          <a:endParaRPr lang="en-GB"/>
        </a:p>
      </dgm:t>
    </dgm:pt>
    <dgm:pt modelId="{9C1109FB-5147-5A48-AEF8-08B91014F529}">
      <dgm:prSet phldrT="[Text]" custT="1"/>
      <dgm:spPr/>
      <dgm:t>
        <a:bodyPr/>
        <a:lstStyle/>
        <a:p>
          <a:r>
            <a:rPr lang="it-IT" sz="1100" b="1" dirty="0">
              <a:latin typeface="Arial" panose="020B0604020202020204" pitchFamily="34" charset="0"/>
              <a:cs typeface="Arial" panose="020B0604020202020204" pitchFamily="34" charset="0"/>
            </a:rPr>
            <a:t>3: NUCLEAR STRUCTURE AND REACTION MECHANISM</a:t>
          </a:r>
        </a:p>
        <a:p>
          <a:r>
            <a:rPr lang="it-IT" sz="1100" dirty="0">
              <a:latin typeface="Arial" panose="020B0604020202020204" pitchFamily="34" charset="0"/>
              <a:cs typeface="Arial" panose="020B0604020202020204" pitchFamily="34" charset="0"/>
            </a:rPr>
            <a:t>FORTE, </a:t>
          </a:r>
          <a:r>
            <a:rPr lang="it-IT" sz="1100" u="sng" dirty="0">
              <a:latin typeface="Arial" panose="020B0604020202020204" pitchFamily="34" charset="0"/>
              <a:cs typeface="Arial" panose="020B0604020202020204" pitchFamily="34" charset="0"/>
            </a:rPr>
            <a:t>G</a:t>
          </a:r>
          <a:r>
            <a:rPr lang="it-IT" sz="1100" u="none" dirty="0">
              <a:latin typeface="Arial" panose="020B0604020202020204" pitchFamily="34" charset="0"/>
              <a:cs typeface="Arial" panose="020B0604020202020204" pitchFamily="34" charset="0"/>
            </a:rPr>
            <a:t>AMMA</a:t>
          </a:r>
          <a:r>
            <a:rPr lang="it-IT" sz="1100" dirty="0">
              <a:latin typeface="Arial" panose="020B0604020202020204" pitchFamily="34" charset="0"/>
              <a:cs typeface="Arial" panose="020B0604020202020204" pitchFamily="34" charset="0"/>
            </a:rPr>
            <a:t>, CHIRONE, NUC-EX, NUMEN_GR3, (LNS, LNL, GANIL, RIKEN….)</a:t>
          </a:r>
          <a:endParaRPr lang="en-GB" sz="1100" dirty="0"/>
        </a:p>
      </dgm:t>
    </dgm:pt>
    <dgm:pt modelId="{1184CB74-CA3C-C24B-9D99-2BC508BE3D44}" type="parTrans" cxnId="{223CA7C4-02B7-1D44-A3DA-DFB5EC06E5DD}">
      <dgm:prSet/>
      <dgm:spPr/>
      <dgm:t>
        <a:bodyPr/>
        <a:lstStyle/>
        <a:p>
          <a:endParaRPr lang="en-GB"/>
        </a:p>
      </dgm:t>
    </dgm:pt>
    <dgm:pt modelId="{FD111336-F859-BB49-9AD7-A77B91DDC510}" type="sibTrans" cxnId="{223CA7C4-02B7-1D44-A3DA-DFB5EC06E5DD}">
      <dgm:prSet/>
      <dgm:spPr/>
      <dgm:t>
        <a:bodyPr/>
        <a:lstStyle/>
        <a:p>
          <a:endParaRPr lang="en-GB"/>
        </a:p>
      </dgm:t>
    </dgm:pt>
    <dgm:pt modelId="{EFC843F3-931F-7648-A3C6-1469BC5B491C}">
      <dgm:prSet phldrT="[Text]" custT="1"/>
      <dgm:spPr/>
      <dgm:t>
        <a:bodyPr/>
        <a:lstStyle/>
        <a:p>
          <a:r>
            <a:rPr lang="it-IT" sz="1100" b="1" dirty="0">
              <a:latin typeface="Arial" panose="020B0604020202020204" pitchFamily="34" charset="0"/>
              <a:cs typeface="Arial" panose="020B0604020202020204" pitchFamily="34" charset="0"/>
            </a:rPr>
            <a:t>4: NUCLEAR  ASTROPHYSICS </a:t>
          </a:r>
        </a:p>
        <a:p>
          <a:r>
            <a:rPr lang="it-IT" sz="1100" dirty="0">
              <a:latin typeface="Arial" panose="020B0604020202020204" pitchFamily="34" charset="0"/>
              <a:cs typeface="Arial" panose="020B0604020202020204" pitchFamily="34" charset="0"/>
            </a:rPr>
            <a:t>ASFIN, ERNA, LUNA ,</a:t>
          </a:r>
          <a:r>
            <a:rPr lang="it-IT" sz="1100" dirty="0" err="1">
              <a:latin typeface="Arial" panose="020B0604020202020204" pitchFamily="34" charset="0"/>
              <a:cs typeface="Arial" panose="020B0604020202020204" pitchFamily="34" charset="0"/>
            </a:rPr>
            <a:t>n_TOF</a:t>
          </a:r>
          <a:r>
            <a:rPr lang="it-IT" sz="1100" dirty="0">
              <a:latin typeface="Arial" panose="020B0604020202020204" pitchFamily="34" charset="0"/>
              <a:cs typeface="Arial" panose="020B0604020202020204" pitchFamily="34" charset="0"/>
            </a:rPr>
            <a:t>, PANDORA (LNS,  LNL, LNGS, CIRCE , CERN…)</a:t>
          </a:r>
          <a:endParaRPr lang="en-GB" sz="1100" dirty="0"/>
        </a:p>
      </dgm:t>
    </dgm:pt>
    <dgm:pt modelId="{DD8EE66B-88FF-8F4C-BCD3-E29D1A447C47}" type="parTrans" cxnId="{F01E91D3-82F5-244F-9045-028009DB6230}">
      <dgm:prSet/>
      <dgm:spPr/>
      <dgm:t>
        <a:bodyPr/>
        <a:lstStyle/>
        <a:p>
          <a:endParaRPr lang="en-GB"/>
        </a:p>
      </dgm:t>
    </dgm:pt>
    <dgm:pt modelId="{D6D13A94-8335-6F48-995C-808C3DCAF70F}" type="sibTrans" cxnId="{F01E91D3-82F5-244F-9045-028009DB6230}">
      <dgm:prSet/>
      <dgm:spPr/>
      <dgm:t>
        <a:bodyPr/>
        <a:lstStyle/>
        <a:p>
          <a:endParaRPr lang="en-GB"/>
        </a:p>
      </dgm:t>
    </dgm:pt>
    <dgm:pt modelId="{85A67926-3045-9E48-81A6-FE2AF2205F3D}">
      <dgm:prSet phldrT="[Text]" custT="1"/>
      <dgm:spPr/>
      <dgm:t>
        <a:bodyPr/>
        <a:lstStyle/>
        <a:p>
          <a:r>
            <a:rPr lang="it-IT" sz="1100" b="1" dirty="0">
              <a:latin typeface="Arial" panose="020B0604020202020204" pitchFamily="34" charset="0"/>
              <a:cs typeface="Arial" panose="020B0604020202020204" pitchFamily="34" charset="0"/>
            </a:rPr>
            <a:t>2: PHASE TRANSITION IN HADRONIC MATTER</a:t>
          </a:r>
        </a:p>
        <a:p>
          <a:r>
            <a:rPr lang="it-IT" sz="1100" dirty="0">
              <a:latin typeface="Arial" panose="020B0604020202020204" pitchFamily="34" charset="0"/>
              <a:cs typeface="Arial" panose="020B0604020202020204" pitchFamily="34" charset="0"/>
            </a:rPr>
            <a:t>ALICE (CERN) , NA60+(CERN)</a:t>
          </a:r>
          <a:endParaRPr lang="en-GB" sz="1100" dirty="0"/>
        </a:p>
      </dgm:t>
    </dgm:pt>
    <dgm:pt modelId="{A2EBB9C9-9F31-F245-A47B-F0B211ED9FDB}" type="parTrans" cxnId="{19388F9A-776C-B646-9460-997396ABCFF8}">
      <dgm:prSet/>
      <dgm:spPr/>
      <dgm:t>
        <a:bodyPr/>
        <a:lstStyle/>
        <a:p>
          <a:endParaRPr lang="en-GB"/>
        </a:p>
      </dgm:t>
    </dgm:pt>
    <dgm:pt modelId="{0D476E0E-4B73-624E-AEB6-9ED6D2E4700D}" type="sibTrans" cxnId="{19388F9A-776C-B646-9460-997396ABCFF8}">
      <dgm:prSet/>
      <dgm:spPr/>
      <dgm:t>
        <a:bodyPr/>
        <a:lstStyle/>
        <a:p>
          <a:endParaRPr lang="en-GB"/>
        </a:p>
      </dgm:t>
    </dgm:pt>
    <dgm:pt modelId="{4E0F4E60-F461-7343-BECF-2B43933E28CA}">
      <dgm:prSet custT="1"/>
      <dgm:spPr/>
      <dgm:t>
        <a:bodyPr/>
        <a:lstStyle/>
        <a:p>
          <a:r>
            <a:rPr lang="it-IT" sz="1100" b="1" dirty="0">
              <a:latin typeface="Arial" panose="020B0604020202020204" pitchFamily="34" charset="0"/>
              <a:cs typeface="Arial" panose="020B0604020202020204" pitchFamily="34" charset="0"/>
            </a:rPr>
            <a:t>5: FUNDAMENTAL INTERACTIONS </a:t>
          </a:r>
        </a:p>
        <a:p>
          <a:r>
            <a:rPr lang="it-IT" sz="1100" u="sng" dirty="0">
              <a:latin typeface="Arial" panose="020B0604020202020204" pitchFamily="34" charset="0"/>
              <a:cs typeface="Arial" panose="020B0604020202020204" pitchFamily="34" charset="0"/>
            </a:rPr>
            <a:t>LEA </a:t>
          </a:r>
          <a:r>
            <a:rPr lang="en-US" sz="1100" u="sng" dirty="0">
              <a:latin typeface="Arial" panose="020B0604020202020204" pitchFamily="34" charset="0"/>
              <a:cs typeface="Arial" panose="020B0604020202020204" pitchFamily="34" charset="0"/>
            </a:rPr>
            <a:t>(CERN</a:t>
          </a:r>
          <a:r>
            <a:rPr lang="en-US" sz="1100" dirty="0">
              <a:latin typeface="Arial" panose="020B0604020202020204" pitchFamily="34" charset="0"/>
              <a:cs typeface="Arial" panose="020B0604020202020204" pitchFamily="34" charset="0"/>
            </a:rPr>
            <a:t>), JEDI (Bonn),VIP (LNGS), FAMU (RAL)</a:t>
          </a:r>
          <a:endParaRPr lang="en-GB" sz="1100" dirty="0"/>
        </a:p>
      </dgm:t>
    </dgm:pt>
    <dgm:pt modelId="{9B9A64A1-AD3D-C24F-BCD5-D1B1D4B9A953}" type="parTrans" cxnId="{F0BC0FA8-63AC-7248-B604-571E962E2A76}">
      <dgm:prSet/>
      <dgm:spPr/>
      <dgm:t>
        <a:bodyPr/>
        <a:lstStyle/>
        <a:p>
          <a:endParaRPr lang="en-GB"/>
        </a:p>
      </dgm:t>
    </dgm:pt>
    <dgm:pt modelId="{8FE0F709-BBA1-FD4E-8B82-F0EB74AB8A7F}" type="sibTrans" cxnId="{F0BC0FA8-63AC-7248-B604-571E962E2A76}">
      <dgm:prSet/>
      <dgm:spPr/>
      <dgm:t>
        <a:bodyPr/>
        <a:lstStyle/>
        <a:p>
          <a:endParaRPr lang="en-GB"/>
        </a:p>
      </dgm:t>
    </dgm:pt>
    <dgm:pt modelId="{1280D2CF-85D1-E04A-B516-928113EF50D1}">
      <dgm:prSet custT="1"/>
      <dgm:spPr>
        <a:solidFill>
          <a:srgbClr val="7030A0"/>
        </a:solidFill>
      </dgm:spPr>
      <dgm:t>
        <a:bodyPr/>
        <a:lstStyle/>
        <a:p>
          <a:r>
            <a:rPr lang="en-US" sz="1100" b="1" cap="all" dirty="0">
              <a:latin typeface="Arial" panose="020B0604020202020204" pitchFamily="34" charset="0"/>
              <a:cs typeface="Arial" panose="020B0604020202020204" pitchFamily="34" charset="0"/>
            </a:rPr>
            <a:t>6: Applications and societal benefits </a:t>
          </a:r>
        </a:p>
        <a:p>
          <a:r>
            <a:rPr lang="en-US" sz="1100" dirty="0">
              <a:latin typeface="Arial" panose="020B0604020202020204" pitchFamily="34" charset="0"/>
              <a:cs typeface="Arial" panose="020B0604020202020204" pitchFamily="34" charset="0"/>
            </a:rPr>
            <a:t>FOOT (GSI,CNAO,TIFPA, HIT) </a:t>
          </a:r>
          <a:r>
            <a:rPr lang="en-US" sz="1100" u="sng" dirty="0">
              <a:latin typeface="Arial" panose="020B0604020202020204" pitchFamily="34" charset="0"/>
              <a:cs typeface="Arial" panose="020B0604020202020204" pitchFamily="34" charset="0"/>
            </a:rPr>
            <a:t>SPES_MED (LNL, </a:t>
          </a:r>
          <a:r>
            <a:rPr lang="en-US" sz="1100" u="sng" dirty="0" err="1">
              <a:latin typeface="Arial" panose="020B0604020202020204" pitchFamily="34" charset="0"/>
              <a:cs typeface="Arial" panose="020B0604020202020204" pitchFamily="34" charset="0"/>
            </a:rPr>
            <a:t>Arronax</a:t>
          </a:r>
          <a:r>
            <a:rPr lang="en-US" sz="1100" u="sng" dirty="0">
              <a:latin typeface="Arial" panose="020B0604020202020204" pitchFamily="34" charset="0"/>
              <a:cs typeface="Arial" panose="020B0604020202020204" pitchFamily="34" charset="0"/>
            </a:rPr>
            <a:t>)</a:t>
          </a:r>
          <a:endParaRPr lang="en-GB" sz="1100" dirty="0"/>
        </a:p>
      </dgm:t>
    </dgm:pt>
    <dgm:pt modelId="{104CC953-BFF5-034C-BD25-21D293129E28}" type="parTrans" cxnId="{4BEF97F1-F011-7E4E-980E-DB41F4A03835}">
      <dgm:prSet/>
      <dgm:spPr>
        <a:solidFill>
          <a:srgbClr val="7030A0"/>
        </a:solidFill>
      </dgm:spPr>
      <dgm:t>
        <a:bodyPr/>
        <a:lstStyle/>
        <a:p>
          <a:endParaRPr lang="en-GB"/>
        </a:p>
      </dgm:t>
    </dgm:pt>
    <dgm:pt modelId="{7C96C425-8587-6846-9E25-611B3BB2449D}" type="sibTrans" cxnId="{4BEF97F1-F011-7E4E-980E-DB41F4A03835}">
      <dgm:prSet/>
      <dgm:spPr/>
      <dgm:t>
        <a:bodyPr/>
        <a:lstStyle/>
        <a:p>
          <a:endParaRPr lang="en-GB"/>
        </a:p>
      </dgm:t>
    </dgm:pt>
    <dgm:pt modelId="{56790441-278E-5C48-A67C-14FC8CAF9064}" type="pres">
      <dgm:prSet presAssocID="{7268C94F-4065-CA4D-A05C-C0FA7E4FA42B}" presName="Name0" presStyleCnt="0">
        <dgm:presLayoutVars>
          <dgm:chMax val="1"/>
          <dgm:dir/>
          <dgm:animLvl val="ctr"/>
          <dgm:resizeHandles val="exact"/>
        </dgm:presLayoutVars>
      </dgm:prSet>
      <dgm:spPr/>
    </dgm:pt>
    <dgm:pt modelId="{819FFA63-AF15-6C45-A6F9-93C7E90CAAEA}" type="pres">
      <dgm:prSet presAssocID="{8C2E1B4A-0D2C-CA42-9F1A-89C5AB7177B3}" presName="centerShape" presStyleLbl="node0" presStyleIdx="0" presStyleCnt="1"/>
      <dgm:spPr/>
    </dgm:pt>
    <dgm:pt modelId="{C83761EE-CA2C-DB4C-BDEF-FEF6F3A9AAAB}" type="pres">
      <dgm:prSet presAssocID="{949C60C0-0A95-0C44-914F-F1942E4B335B}" presName="parTrans" presStyleLbl="sibTrans2D1" presStyleIdx="0" presStyleCnt="6"/>
      <dgm:spPr/>
    </dgm:pt>
    <dgm:pt modelId="{C8E1E109-6D30-2445-9E77-1140ECBDD290}" type="pres">
      <dgm:prSet presAssocID="{949C60C0-0A95-0C44-914F-F1942E4B335B}" presName="connectorText" presStyleLbl="sibTrans2D1" presStyleIdx="0" presStyleCnt="6"/>
      <dgm:spPr/>
    </dgm:pt>
    <dgm:pt modelId="{B240A670-2D73-4940-B33E-EB7977DDACA0}" type="pres">
      <dgm:prSet presAssocID="{BC5309CA-A0AE-CE46-A610-E7DF2CA94756}" presName="node" presStyleLbl="node1" presStyleIdx="0" presStyleCnt="6">
        <dgm:presLayoutVars>
          <dgm:bulletEnabled val="1"/>
        </dgm:presLayoutVars>
      </dgm:prSet>
      <dgm:spPr/>
    </dgm:pt>
    <dgm:pt modelId="{813D57F2-D3A3-B547-8480-780B50179744}" type="pres">
      <dgm:prSet presAssocID="{A2EBB9C9-9F31-F245-A47B-F0B211ED9FDB}" presName="parTrans" presStyleLbl="sibTrans2D1" presStyleIdx="1" presStyleCnt="6"/>
      <dgm:spPr/>
    </dgm:pt>
    <dgm:pt modelId="{594241C2-C394-6B49-8712-FD8F321FE0D6}" type="pres">
      <dgm:prSet presAssocID="{A2EBB9C9-9F31-F245-A47B-F0B211ED9FDB}" presName="connectorText" presStyleLbl="sibTrans2D1" presStyleIdx="1" presStyleCnt="6"/>
      <dgm:spPr/>
    </dgm:pt>
    <dgm:pt modelId="{DC4D335F-5210-DE4B-8EFB-001650386887}" type="pres">
      <dgm:prSet presAssocID="{85A67926-3045-9E48-81A6-FE2AF2205F3D}" presName="node" presStyleLbl="node1" presStyleIdx="1" presStyleCnt="6">
        <dgm:presLayoutVars>
          <dgm:bulletEnabled val="1"/>
        </dgm:presLayoutVars>
      </dgm:prSet>
      <dgm:spPr/>
    </dgm:pt>
    <dgm:pt modelId="{2DA0D76C-BAD0-464F-AFEF-063E33E5C723}" type="pres">
      <dgm:prSet presAssocID="{1184CB74-CA3C-C24B-9D99-2BC508BE3D44}" presName="parTrans" presStyleLbl="sibTrans2D1" presStyleIdx="2" presStyleCnt="6"/>
      <dgm:spPr/>
    </dgm:pt>
    <dgm:pt modelId="{A0466FF4-0C05-A942-AE7F-0F4BCE82932E}" type="pres">
      <dgm:prSet presAssocID="{1184CB74-CA3C-C24B-9D99-2BC508BE3D44}" presName="connectorText" presStyleLbl="sibTrans2D1" presStyleIdx="2" presStyleCnt="6"/>
      <dgm:spPr/>
    </dgm:pt>
    <dgm:pt modelId="{4A291134-91FD-8F40-AB36-E72CC3BA2F13}" type="pres">
      <dgm:prSet presAssocID="{9C1109FB-5147-5A48-AEF8-08B91014F529}" presName="node" presStyleLbl="node1" presStyleIdx="2" presStyleCnt="6">
        <dgm:presLayoutVars>
          <dgm:bulletEnabled val="1"/>
        </dgm:presLayoutVars>
      </dgm:prSet>
      <dgm:spPr/>
    </dgm:pt>
    <dgm:pt modelId="{BDC7D7FB-797D-B74E-9510-A91EA2EB47AB}" type="pres">
      <dgm:prSet presAssocID="{DD8EE66B-88FF-8F4C-BCD3-E29D1A447C47}" presName="parTrans" presStyleLbl="sibTrans2D1" presStyleIdx="3" presStyleCnt="6"/>
      <dgm:spPr/>
    </dgm:pt>
    <dgm:pt modelId="{E2BAACA5-6EE6-9F48-8714-EE91F31707FD}" type="pres">
      <dgm:prSet presAssocID="{DD8EE66B-88FF-8F4C-BCD3-E29D1A447C47}" presName="connectorText" presStyleLbl="sibTrans2D1" presStyleIdx="3" presStyleCnt="6"/>
      <dgm:spPr/>
    </dgm:pt>
    <dgm:pt modelId="{1CF3F2DC-EF89-8D4B-BEB0-E391558E1FA8}" type="pres">
      <dgm:prSet presAssocID="{EFC843F3-931F-7648-A3C6-1469BC5B491C}" presName="node" presStyleLbl="node1" presStyleIdx="3" presStyleCnt="6">
        <dgm:presLayoutVars>
          <dgm:bulletEnabled val="1"/>
        </dgm:presLayoutVars>
      </dgm:prSet>
      <dgm:spPr/>
    </dgm:pt>
    <dgm:pt modelId="{3F6DFB99-9C37-064A-87EC-0154DDF5B1D9}" type="pres">
      <dgm:prSet presAssocID="{9B9A64A1-AD3D-C24F-BCD5-D1B1D4B9A953}" presName="parTrans" presStyleLbl="sibTrans2D1" presStyleIdx="4" presStyleCnt="6"/>
      <dgm:spPr/>
    </dgm:pt>
    <dgm:pt modelId="{C71749AC-74A0-2E44-97D8-2C5976911B0B}" type="pres">
      <dgm:prSet presAssocID="{9B9A64A1-AD3D-C24F-BCD5-D1B1D4B9A953}" presName="connectorText" presStyleLbl="sibTrans2D1" presStyleIdx="4" presStyleCnt="6"/>
      <dgm:spPr/>
    </dgm:pt>
    <dgm:pt modelId="{13E73844-2A25-7247-98BF-FF77BEC66886}" type="pres">
      <dgm:prSet presAssocID="{4E0F4E60-F461-7343-BECF-2B43933E28CA}" presName="node" presStyleLbl="node1" presStyleIdx="4" presStyleCnt="6">
        <dgm:presLayoutVars>
          <dgm:bulletEnabled val="1"/>
        </dgm:presLayoutVars>
      </dgm:prSet>
      <dgm:spPr/>
    </dgm:pt>
    <dgm:pt modelId="{4DBF3970-F0E8-9147-84DA-A316ECB638FD}" type="pres">
      <dgm:prSet presAssocID="{104CC953-BFF5-034C-BD25-21D293129E28}" presName="parTrans" presStyleLbl="sibTrans2D1" presStyleIdx="5" presStyleCnt="6"/>
      <dgm:spPr/>
    </dgm:pt>
    <dgm:pt modelId="{B5CC05FC-89F0-0144-A355-3DE593E035B6}" type="pres">
      <dgm:prSet presAssocID="{104CC953-BFF5-034C-BD25-21D293129E28}" presName="connectorText" presStyleLbl="sibTrans2D1" presStyleIdx="5" presStyleCnt="6"/>
      <dgm:spPr/>
    </dgm:pt>
    <dgm:pt modelId="{1BE0D136-1B0B-B545-8B40-0150FA05A671}" type="pres">
      <dgm:prSet presAssocID="{1280D2CF-85D1-E04A-B516-928113EF50D1}" presName="node" presStyleLbl="node1" presStyleIdx="5" presStyleCnt="6">
        <dgm:presLayoutVars>
          <dgm:bulletEnabled val="1"/>
        </dgm:presLayoutVars>
      </dgm:prSet>
      <dgm:spPr/>
    </dgm:pt>
  </dgm:ptLst>
  <dgm:cxnLst>
    <dgm:cxn modelId="{C377B20C-A4B5-6143-BF26-CDCB40AE599C}" type="presOf" srcId="{85A67926-3045-9E48-81A6-FE2AF2205F3D}" destId="{DC4D335F-5210-DE4B-8EFB-001650386887}" srcOrd="0" destOrd="0" presId="urn:microsoft.com/office/officeart/2005/8/layout/radial5"/>
    <dgm:cxn modelId="{B0D47228-A325-0C49-A740-BF7F432F60C0}" type="presOf" srcId="{1184CB74-CA3C-C24B-9D99-2BC508BE3D44}" destId="{2DA0D76C-BAD0-464F-AFEF-063E33E5C723}" srcOrd="0" destOrd="0" presId="urn:microsoft.com/office/officeart/2005/8/layout/radial5"/>
    <dgm:cxn modelId="{B05F8C29-15E7-654E-8BC2-130C46B597A1}" type="presOf" srcId="{1184CB74-CA3C-C24B-9D99-2BC508BE3D44}" destId="{A0466FF4-0C05-A942-AE7F-0F4BCE82932E}" srcOrd="1" destOrd="0" presId="urn:microsoft.com/office/officeart/2005/8/layout/radial5"/>
    <dgm:cxn modelId="{3BFFFE30-A0AD-8B4D-A6C3-A6551618A007}" type="presOf" srcId="{949C60C0-0A95-0C44-914F-F1942E4B335B}" destId="{C8E1E109-6D30-2445-9E77-1140ECBDD290}" srcOrd="1" destOrd="0" presId="urn:microsoft.com/office/officeart/2005/8/layout/radial5"/>
    <dgm:cxn modelId="{6B4FE239-0327-6542-AFE4-4B4C38F22198}" type="presOf" srcId="{8C2E1B4A-0D2C-CA42-9F1A-89C5AB7177B3}" destId="{819FFA63-AF15-6C45-A6F9-93C7E90CAAEA}" srcOrd="0" destOrd="0" presId="urn:microsoft.com/office/officeart/2005/8/layout/radial5"/>
    <dgm:cxn modelId="{6F943644-0288-B746-BF87-1C0CB9C4AC70}" type="presOf" srcId="{A2EBB9C9-9F31-F245-A47B-F0B211ED9FDB}" destId="{594241C2-C394-6B49-8712-FD8F321FE0D6}" srcOrd="1" destOrd="0" presId="urn:microsoft.com/office/officeart/2005/8/layout/radial5"/>
    <dgm:cxn modelId="{659F6A5C-B7CE-A149-A612-351E8EECD690}" type="presOf" srcId="{104CC953-BFF5-034C-BD25-21D293129E28}" destId="{4DBF3970-F0E8-9147-84DA-A316ECB638FD}" srcOrd="0" destOrd="0" presId="urn:microsoft.com/office/officeart/2005/8/layout/radial5"/>
    <dgm:cxn modelId="{731BDA6E-97EC-7741-8FCA-7840101E45E7}" type="presOf" srcId="{1280D2CF-85D1-E04A-B516-928113EF50D1}" destId="{1BE0D136-1B0B-B545-8B40-0150FA05A671}" srcOrd="0" destOrd="0" presId="urn:microsoft.com/office/officeart/2005/8/layout/radial5"/>
    <dgm:cxn modelId="{936A787B-699D-C241-9F4C-977A5A5D1727}" type="presOf" srcId="{4E0F4E60-F461-7343-BECF-2B43933E28CA}" destId="{13E73844-2A25-7247-98BF-FF77BEC66886}" srcOrd="0" destOrd="0" presId="urn:microsoft.com/office/officeart/2005/8/layout/radial5"/>
    <dgm:cxn modelId="{49827390-A143-664B-909C-D55E4E602999}" type="presOf" srcId="{949C60C0-0A95-0C44-914F-F1942E4B335B}" destId="{C83761EE-CA2C-DB4C-BDEF-FEF6F3A9AAAB}" srcOrd="0" destOrd="0" presId="urn:microsoft.com/office/officeart/2005/8/layout/radial5"/>
    <dgm:cxn modelId="{15833A96-BFD7-0942-8751-E0762740932C}" type="presOf" srcId="{7268C94F-4065-CA4D-A05C-C0FA7E4FA42B}" destId="{56790441-278E-5C48-A67C-14FC8CAF9064}" srcOrd="0" destOrd="0" presId="urn:microsoft.com/office/officeart/2005/8/layout/radial5"/>
    <dgm:cxn modelId="{19388F9A-776C-B646-9460-997396ABCFF8}" srcId="{8C2E1B4A-0D2C-CA42-9F1A-89C5AB7177B3}" destId="{85A67926-3045-9E48-81A6-FE2AF2205F3D}" srcOrd="1" destOrd="0" parTransId="{A2EBB9C9-9F31-F245-A47B-F0B211ED9FDB}" sibTransId="{0D476E0E-4B73-624E-AEB6-9ED6D2E4700D}"/>
    <dgm:cxn modelId="{970F889B-8FAE-2F4B-8846-B45D5818FF29}" type="presOf" srcId="{A2EBB9C9-9F31-F245-A47B-F0B211ED9FDB}" destId="{813D57F2-D3A3-B547-8480-780B50179744}" srcOrd="0" destOrd="0" presId="urn:microsoft.com/office/officeart/2005/8/layout/radial5"/>
    <dgm:cxn modelId="{F0BC0FA8-63AC-7248-B604-571E962E2A76}" srcId="{8C2E1B4A-0D2C-CA42-9F1A-89C5AB7177B3}" destId="{4E0F4E60-F461-7343-BECF-2B43933E28CA}" srcOrd="4" destOrd="0" parTransId="{9B9A64A1-AD3D-C24F-BCD5-D1B1D4B9A953}" sibTransId="{8FE0F709-BBA1-FD4E-8B82-F0EB74AB8A7F}"/>
    <dgm:cxn modelId="{166C55A8-AC3D-1D44-80B3-515A6F1BBDF7}" type="presOf" srcId="{DD8EE66B-88FF-8F4C-BCD3-E29D1A447C47}" destId="{BDC7D7FB-797D-B74E-9510-A91EA2EB47AB}" srcOrd="0" destOrd="0" presId="urn:microsoft.com/office/officeart/2005/8/layout/radial5"/>
    <dgm:cxn modelId="{149D05AA-40F6-3B4A-8BB9-BBAF6CDA0E79}" type="presOf" srcId="{9B9A64A1-AD3D-C24F-BCD5-D1B1D4B9A953}" destId="{3F6DFB99-9C37-064A-87EC-0154DDF5B1D9}" srcOrd="0" destOrd="0" presId="urn:microsoft.com/office/officeart/2005/8/layout/radial5"/>
    <dgm:cxn modelId="{5896E7AC-B45F-BA4F-8EF9-A275288E27F6}" srcId="{7268C94F-4065-CA4D-A05C-C0FA7E4FA42B}" destId="{8C2E1B4A-0D2C-CA42-9F1A-89C5AB7177B3}" srcOrd="0" destOrd="0" parTransId="{284668F2-758D-404B-B344-30BAB3B04926}" sibTransId="{0EE1ECB0-7389-B743-99C6-D5E6483B575F}"/>
    <dgm:cxn modelId="{8CDFFCB0-4C6A-5C4A-8EDA-8C411C29C9F9}" type="presOf" srcId="{DD8EE66B-88FF-8F4C-BCD3-E29D1A447C47}" destId="{E2BAACA5-6EE6-9F48-8714-EE91F31707FD}" srcOrd="1" destOrd="0" presId="urn:microsoft.com/office/officeart/2005/8/layout/radial5"/>
    <dgm:cxn modelId="{223CA7C4-02B7-1D44-A3DA-DFB5EC06E5DD}" srcId="{8C2E1B4A-0D2C-CA42-9F1A-89C5AB7177B3}" destId="{9C1109FB-5147-5A48-AEF8-08B91014F529}" srcOrd="2" destOrd="0" parTransId="{1184CB74-CA3C-C24B-9D99-2BC508BE3D44}" sibTransId="{FD111336-F859-BB49-9AD7-A77B91DDC510}"/>
    <dgm:cxn modelId="{508C51D2-5E66-694E-B18F-5B7368CF1064}" type="presOf" srcId="{104CC953-BFF5-034C-BD25-21D293129E28}" destId="{B5CC05FC-89F0-0144-A355-3DE593E035B6}" srcOrd="1" destOrd="0" presId="urn:microsoft.com/office/officeart/2005/8/layout/radial5"/>
    <dgm:cxn modelId="{F01E91D3-82F5-244F-9045-028009DB6230}" srcId="{8C2E1B4A-0D2C-CA42-9F1A-89C5AB7177B3}" destId="{EFC843F3-931F-7648-A3C6-1469BC5B491C}" srcOrd="3" destOrd="0" parTransId="{DD8EE66B-88FF-8F4C-BCD3-E29D1A447C47}" sibTransId="{D6D13A94-8335-6F48-995C-808C3DCAF70F}"/>
    <dgm:cxn modelId="{83D90DD4-419D-D640-910D-5FBE81507AE1}" type="presOf" srcId="{9B9A64A1-AD3D-C24F-BCD5-D1B1D4B9A953}" destId="{C71749AC-74A0-2E44-97D8-2C5976911B0B}" srcOrd="1" destOrd="0" presId="urn:microsoft.com/office/officeart/2005/8/layout/radial5"/>
    <dgm:cxn modelId="{5EF3C9DE-0D84-554A-AAA5-72F1F75C33F8}" type="presOf" srcId="{EFC843F3-931F-7648-A3C6-1469BC5B491C}" destId="{1CF3F2DC-EF89-8D4B-BEB0-E391558E1FA8}" srcOrd="0" destOrd="0" presId="urn:microsoft.com/office/officeart/2005/8/layout/radial5"/>
    <dgm:cxn modelId="{4BEF97F1-F011-7E4E-980E-DB41F4A03835}" srcId="{8C2E1B4A-0D2C-CA42-9F1A-89C5AB7177B3}" destId="{1280D2CF-85D1-E04A-B516-928113EF50D1}" srcOrd="5" destOrd="0" parTransId="{104CC953-BFF5-034C-BD25-21D293129E28}" sibTransId="{7C96C425-8587-6846-9E25-611B3BB2449D}"/>
    <dgm:cxn modelId="{F42A27F8-BB2C-3C4F-96B7-A4EF215820A2}" type="presOf" srcId="{9C1109FB-5147-5A48-AEF8-08B91014F529}" destId="{4A291134-91FD-8F40-AB36-E72CC3BA2F13}" srcOrd="0" destOrd="0" presId="urn:microsoft.com/office/officeart/2005/8/layout/radial5"/>
    <dgm:cxn modelId="{A89B41F8-075E-F34E-8774-33E223CAEA37}" srcId="{8C2E1B4A-0D2C-CA42-9F1A-89C5AB7177B3}" destId="{BC5309CA-A0AE-CE46-A610-E7DF2CA94756}" srcOrd="0" destOrd="0" parTransId="{949C60C0-0A95-0C44-914F-F1942E4B335B}" sibTransId="{2663B2D5-AB56-EA4C-979A-C4F67DDEC405}"/>
    <dgm:cxn modelId="{44A421FC-1D94-F544-98D7-6C60CC7C88E8}" type="presOf" srcId="{BC5309CA-A0AE-CE46-A610-E7DF2CA94756}" destId="{B240A670-2D73-4940-B33E-EB7977DDACA0}" srcOrd="0" destOrd="0" presId="urn:microsoft.com/office/officeart/2005/8/layout/radial5"/>
    <dgm:cxn modelId="{1551D514-E541-A246-B9B5-EC174A3C2129}" type="presParOf" srcId="{56790441-278E-5C48-A67C-14FC8CAF9064}" destId="{819FFA63-AF15-6C45-A6F9-93C7E90CAAEA}" srcOrd="0" destOrd="0" presId="urn:microsoft.com/office/officeart/2005/8/layout/radial5"/>
    <dgm:cxn modelId="{1F2C00B4-0669-424A-8FC5-60C92A0B0D4D}" type="presParOf" srcId="{56790441-278E-5C48-A67C-14FC8CAF9064}" destId="{C83761EE-CA2C-DB4C-BDEF-FEF6F3A9AAAB}" srcOrd="1" destOrd="0" presId="urn:microsoft.com/office/officeart/2005/8/layout/radial5"/>
    <dgm:cxn modelId="{3F07B027-2693-2440-AA44-D67E260E303C}" type="presParOf" srcId="{C83761EE-CA2C-DB4C-BDEF-FEF6F3A9AAAB}" destId="{C8E1E109-6D30-2445-9E77-1140ECBDD290}" srcOrd="0" destOrd="0" presId="urn:microsoft.com/office/officeart/2005/8/layout/radial5"/>
    <dgm:cxn modelId="{31520344-984F-0641-B68B-81F1A227173C}" type="presParOf" srcId="{56790441-278E-5C48-A67C-14FC8CAF9064}" destId="{B240A670-2D73-4940-B33E-EB7977DDACA0}" srcOrd="2" destOrd="0" presId="urn:microsoft.com/office/officeart/2005/8/layout/radial5"/>
    <dgm:cxn modelId="{5E43AEFE-BC8D-1D40-9CBD-03D1D2AABA3A}" type="presParOf" srcId="{56790441-278E-5C48-A67C-14FC8CAF9064}" destId="{813D57F2-D3A3-B547-8480-780B50179744}" srcOrd="3" destOrd="0" presId="urn:microsoft.com/office/officeart/2005/8/layout/radial5"/>
    <dgm:cxn modelId="{7F29CCD4-65F3-7545-A65F-A8699093AFF5}" type="presParOf" srcId="{813D57F2-D3A3-B547-8480-780B50179744}" destId="{594241C2-C394-6B49-8712-FD8F321FE0D6}" srcOrd="0" destOrd="0" presId="urn:microsoft.com/office/officeart/2005/8/layout/radial5"/>
    <dgm:cxn modelId="{508A9E5C-E686-F548-B86E-D8FEF1261EA6}" type="presParOf" srcId="{56790441-278E-5C48-A67C-14FC8CAF9064}" destId="{DC4D335F-5210-DE4B-8EFB-001650386887}" srcOrd="4" destOrd="0" presId="urn:microsoft.com/office/officeart/2005/8/layout/radial5"/>
    <dgm:cxn modelId="{33BC7FF6-34B4-4D48-8A0D-8C5FF8B1AF14}" type="presParOf" srcId="{56790441-278E-5C48-A67C-14FC8CAF9064}" destId="{2DA0D76C-BAD0-464F-AFEF-063E33E5C723}" srcOrd="5" destOrd="0" presId="urn:microsoft.com/office/officeart/2005/8/layout/radial5"/>
    <dgm:cxn modelId="{561BB288-AFE1-B14D-8179-C9F01ABBCB70}" type="presParOf" srcId="{2DA0D76C-BAD0-464F-AFEF-063E33E5C723}" destId="{A0466FF4-0C05-A942-AE7F-0F4BCE82932E}" srcOrd="0" destOrd="0" presId="urn:microsoft.com/office/officeart/2005/8/layout/radial5"/>
    <dgm:cxn modelId="{8CEF66EC-64DB-C64A-BA8A-9B22FF83AE44}" type="presParOf" srcId="{56790441-278E-5C48-A67C-14FC8CAF9064}" destId="{4A291134-91FD-8F40-AB36-E72CC3BA2F13}" srcOrd="6" destOrd="0" presId="urn:microsoft.com/office/officeart/2005/8/layout/radial5"/>
    <dgm:cxn modelId="{33AE00D9-16BC-DD46-9990-AB9F487EAA82}" type="presParOf" srcId="{56790441-278E-5C48-A67C-14FC8CAF9064}" destId="{BDC7D7FB-797D-B74E-9510-A91EA2EB47AB}" srcOrd="7" destOrd="0" presId="urn:microsoft.com/office/officeart/2005/8/layout/radial5"/>
    <dgm:cxn modelId="{042ECEB5-05C4-7B45-AD88-4CB5FFF300F9}" type="presParOf" srcId="{BDC7D7FB-797D-B74E-9510-A91EA2EB47AB}" destId="{E2BAACA5-6EE6-9F48-8714-EE91F31707FD}" srcOrd="0" destOrd="0" presId="urn:microsoft.com/office/officeart/2005/8/layout/radial5"/>
    <dgm:cxn modelId="{DA157DF9-22B0-C748-9990-0E2D2B176FB2}" type="presParOf" srcId="{56790441-278E-5C48-A67C-14FC8CAF9064}" destId="{1CF3F2DC-EF89-8D4B-BEB0-E391558E1FA8}" srcOrd="8" destOrd="0" presId="urn:microsoft.com/office/officeart/2005/8/layout/radial5"/>
    <dgm:cxn modelId="{F02033F4-4062-BA41-92D6-441150DCC112}" type="presParOf" srcId="{56790441-278E-5C48-A67C-14FC8CAF9064}" destId="{3F6DFB99-9C37-064A-87EC-0154DDF5B1D9}" srcOrd="9" destOrd="0" presId="urn:microsoft.com/office/officeart/2005/8/layout/radial5"/>
    <dgm:cxn modelId="{5184A0D3-2193-F946-AFE6-9B48FDE28E8F}" type="presParOf" srcId="{3F6DFB99-9C37-064A-87EC-0154DDF5B1D9}" destId="{C71749AC-74A0-2E44-97D8-2C5976911B0B}" srcOrd="0" destOrd="0" presId="urn:microsoft.com/office/officeart/2005/8/layout/radial5"/>
    <dgm:cxn modelId="{199EECCD-0C3F-CF4B-A404-DF15600A489B}" type="presParOf" srcId="{56790441-278E-5C48-A67C-14FC8CAF9064}" destId="{13E73844-2A25-7247-98BF-FF77BEC66886}" srcOrd="10" destOrd="0" presId="urn:microsoft.com/office/officeart/2005/8/layout/radial5"/>
    <dgm:cxn modelId="{AA109FCA-7EE3-1049-9393-09B1208598D1}" type="presParOf" srcId="{56790441-278E-5C48-A67C-14FC8CAF9064}" destId="{4DBF3970-F0E8-9147-84DA-A316ECB638FD}" srcOrd="11" destOrd="0" presId="urn:microsoft.com/office/officeart/2005/8/layout/radial5"/>
    <dgm:cxn modelId="{B5AAA3BE-B289-C147-8C72-0D470F4CA4F9}" type="presParOf" srcId="{4DBF3970-F0E8-9147-84DA-A316ECB638FD}" destId="{B5CC05FC-89F0-0144-A355-3DE593E035B6}" srcOrd="0" destOrd="0" presId="urn:microsoft.com/office/officeart/2005/8/layout/radial5"/>
    <dgm:cxn modelId="{33E5DDF0-0A25-0F42-91EC-747D0AFBBD3A}" type="presParOf" srcId="{56790441-278E-5C48-A67C-14FC8CAF9064}" destId="{1BE0D136-1B0B-B545-8B40-0150FA05A67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268C94F-4065-CA4D-A05C-C0FA7E4FA42B}" type="doc">
      <dgm:prSet loTypeId="urn:microsoft.com/office/officeart/2005/8/layout/radial5" loCatId="" qsTypeId="urn:microsoft.com/office/officeart/2005/8/quickstyle/3d3" qsCatId="3D" csTypeId="urn:microsoft.com/office/officeart/2005/8/colors/colorful1" csCatId="colorful" phldr="1"/>
      <dgm:spPr/>
      <dgm:t>
        <a:bodyPr/>
        <a:lstStyle/>
        <a:p>
          <a:endParaRPr lang="en-GB"/>
        </a:p>
      </dgm:t>
    </dgm:pt>
    <dgm:pt modelId="{8C2E1B4A-0D2C-CA42-9F1A-89C5AB7177B3}">
      <dgm:prSet phldrT="[Text]"/>
      <dgm:spPr/>
      <dgm:t>
        <a:bodyPr/>
        <a:lstStyle/>
        <a:p>
          <a:r>
            <a:rPr lang="en-GB" dirty="0"/>
            <a:t>CSN3</a:t>
          </a:r>
        </a:p>
      </dgm:t>
    </dgm:pt>
    <dgm:pt modelId="{284668F2-758D-404B-B344-30BAB3B04926}" type="parTrans" cxnId="{5896E7AC-B45F-BA4F-8EF9-A275288E27F6}">
      <dgm:prSet/>
      <dgm:spPr/>
      <dgm:t>
        <a:bodyPr/>
        <a:lstStyle/>
        <a:p>
          <a:endParaRPr lang="en-GB"/>
        </a:p>
      </dgm:t>
    </dgm:pt>
    <dgm:pt modelId="{0EE1ECB0-7389-B743-99C6-D5E6483B575F}" type="sibTrans" cxnId="{5896E7AC-B45F-BA4F-8EF9-A275288E27F6}">
      <dgm:prSet/>
      <dgm:spPr/>
      <dgm:t>
        <a:bodyPr/>
        <a:lstStyle/>
        <a:p>
          <a:endParaRPr lang="en-GB"/>
        </a:p>
      </dgm:t>
    </dgm:pt>
    <dgm:pt modelId="{BC5309CA-A0AE-CE46-A610-E7DF2CA94756}">
      <dgm:prSet phldrT="[Text]" custT="1"/>
      <dgm:spPr/>
      <dgm:t>
        <a:bodyPr/>
        <a:lstStyle/>
        <a:p>
          <a:r>
            <a:rPr lang="it-IT" sz="1100" b="1" dirty="0">
              <a:latin typeface="Arial" panose="020B0604020202020204" pitchFamily="34" charset="0"/>
              <a:cs typeface="Arial" panose="020B0604020202020204" pitchFamily="34" charset="0"/>
            </a:rPr>
            <a:t>1: QUARKS AND HADRON DYNAMICS</a:t>
          </a:r>
        </a:p>
        <a:p>
          <a:r>
            <a:rPr lang="it-IT" sz="1100" dirty="0">
              <a:latin typeface="Arial" panose="020B0604020202020204" pitchFamily="34" charset="0"/>
              <a:cs typeface="Arial" panose="020B0604020202020204" pitchFamily="34" charset="0"/>
            </a:rPr>
            <a:t>KAONNIS (LNF)</a:t>
          </a:r>
          <a:r>
            <a:rPr lang="it-IT" sz="1100" u="sng" dirty="0">
              <a:latin typeface="Arial" panose="020B0604020202020204" pitchFamily="34" charset="0"/>
              <a:cs typeface="Arial" panose="020B0604020202020204" pitchFamily="34" charset="0"/>
            </a:rPr>
            <a:t>, </a:t>
          </a:r>
          <a:r>
            <a:rPr lang="it-IT" sz="1100" u="none" dirty="0">
              <a:latin typeface="Arial" panose="020B0604020202020204" pitchFamily="34" charset="0"/>
              <a:cs typeface="Arial" panose="020B0604020202020204" pitchFamily="34" charset="0"/>
            </a:rPr>
            <a:t>JLAB12 </a:t>
          </a:r>
          <a:r>
            <a:rPr lang="it-IT" sz="1100" dirty="0">
              <a:latin typeface="Arial" panose="020B0604020202020204" pitchFamily="34" charset="0"/>
              <a:cs typeface="Arial" panose="020B0604020202020204" pitchFamily="34" charset="0"/>
            </a:rPr>
            <a:t>(JLAB), </a:t>
          </a:r>
          <a:r>
            <a:rPr lang="it-IT" sz="1100" u="none" dirty="0">
              <a:latin typeface="Arial" panose="020B0604020202020204" pitchFamily="34" charset="0"/>
              <a:cs typeface="Arial" panose="020B0604020202020204" pitchFamily="34" charset="0"/>
            </a:rPr>
            <a:t>MAMBO</a:t>
          </a:r>
          <a:r>
            <a:rPr lang="it-IT" sz="1100" dirty="0">
              <a:latin typeface="Arial" panose="020B0604020202020204" pitchFamily="34" charset="0"/>
              <a:cs typeface="Arial" panose="020B0604020202020204" pitchFamily="34" charset="0"/>
            </a:rPr>
            <a:t> (JPARC), EIC (BNL) </a:t>
          </a:r>
          <a:endParaRPr lang="en-GB" sz="1100" dirty="0"/>
        </a:p>
      </dgm:t>
    </dgm:pt>
    <dgm:pt modelId="{949C60C0-0A95-0C44-914F-F1942E4B335B}" type="parTrans" cxnId="{A89B41F8-075E-F34E-8774-33E223CAEA37}">
      <dgm:prSet/>
      <dgm:spPr/>
      <dgm:t>
        <a:bodyPr/>
        <a:lstStyle/>
        <a:p>
          <a:endParaRPr lang="en-GB"/>
        </a:p>
      </dgm:t>
    </dgm:pt>
    <dgm:pt modelId="{2663B2D5-AB56-EA4C-979A-C4F67DDEC405}" type="sibTrans" cxnId="{A89B41F8-075E-F34E-8774-33E223CAEA37}">
      <dgm:prSet/>
      <dgm:spPr/>
      <dgm:t>
        <a:bodyPr/>
        <a:lstStyle/>
        <a:p>
          <a:endParaRPr lang="en-GB"/>
        </a:p>
      </dgm:t>
    </dgm:pt>
    <dgm:pt modelId="{9C1109FB-5147-5A48-AEF8-08B91014F529}">
      <dgm:prSet phldrT="[Text]" custT="1"/>
      <dgm:spPr/>
      <dgm:t>
        <a:bodyPr/>
        <a:lstStyle/>
        <a:p>
          <a:r>
            <a:rPr lang="it-IT" sz="1100" b="1" dirty="0">
              <a:latin typeface="Arial" panose="020B0604020202020204" pitchFamily="34" charset="0"/>
              <a:cs typeface="Arial" panose="020B0604020202020204" pitchFamily="34" charset="0"/>
            </a:rPr>
            <a:t>3: NUCLEAR STRUCTURE AND REACTION MECHANISM</a:t>
          </a:r>
        </a:p>
        <a:p>
          <a:r>
            <a:rPr lang="it-IT" sz="1100" dirty="0">
              <a:latin typeface="Arial" panose="020B0604020202020204" pitchFamily="34" charset="0"/>
              <a:cs typeface="Arial" panose="020B0604020202020204" pitchFamily="34" charset="0"/>
            </a:rPr>
            <a:t>FORTE, </a:t>
          </a:r>
          <a:r>
            <a:rPr lang="it-IT" sz="1100" u="sng" dirty="0">
              <a:latin typeface="Arial" panose="020B0604020202020204" pitchFamily="34" charset="0"/>
              <a:cs typeface="Arial" panose="020B0604020202020204" pitchFamily="34" charset="0"/>
            </a:rPr>
            <a:t>G</a:t>
          </a:r>
          <a:r>
            <a:rPr lang="it-IT" sz="1100" u="none" dirty="0">
              <a:latin typeface="Arial" panose="020B0604020202020204" pitchFamily="34" charset="0"/>
              <a:cs typeface="Arial" panose="020B0604020202020204" pitchFamily="34" charset="0"/>
            </a:rPr>
            <a:t>AMMA</a:t>
          </a:r>
          <a:r>
            <a:rPr lang="it-IT" sz="1100" dirty="0">
              <a:latin typeface="Arial" panose="020B0604020202020204" pitchFamily="34" charset="0"/>
              <a:cs typeface="Arial" panose="020B0604020202020204" pitchFamily="34" charset="0"/>
            </a:rPr>
            <a:t>, CHIRONE, NUC-EX, NUMEN_GR3, (LNS, LNL, GANIL, RIKEN….)</a:t>
          </a:r>
          <a:endParaRPr lang="en-GB" sz="1100" dirty="0"/>
        </a:p>
      </dgm:t>
    </dgm:pt>
    <dgm:pt modelId="{1184CB74-CA3C-C24B-9D99-2BC508BE3D44}" type="parTrans" cxnId="{223CA7C4-02B7-1D44-A3DA-DFB5EC06E5DD}">
      <dgm:prSet/>
      <dgm:spPr/>
      <dgm:t>
        <a:bodyPr/>
        <a:lstStyle/>
        <a:p>
          <a:endParaRPr lang="en-GB"/>
        </a:p>
      </dgm:t>
    </dgm:pt>
    <dgm:pt modelId="{FD111336-F859-BB49-9AD7-A77B91DDC510}" type="sibTrans" cxnId="{223CA7C4-02B7-1D44-A3DA-DFB5EC06E5DD}">
      <dgm:prSet/>
      <dgm:spPr/>
      <dgm:t>
        <a:bodyPr/>
        <a:lstStyle/>
        <a:p>
          <a:endParaRPr lang="en-GB"/>
        </a:p>
      </dgm:t>
    </dgm:pt>
    <dgm:pt modelId="{EFC843F3-931F-7648-A3C6-1469BC5B491C}">
      <dgm:prSet phldrT="[Text]" custT="1"/>
      <dgm:spPr/>
      <dgm:t>
        <a:bodyPr/>
        <a:lstStyle/>
        <a:p>
          <a:r>
            <a:rPr lang="it-IT" sz="1100" b="1" dirty="0">
              <a:latin typeface="Arial" panose="020B0604020202020204" pitchFamily="34" charset="0"/>
              <a:cs typeface="Arial" panose="020B0604020202020204" pitchFamily="34" charset="0"/>
            </a:rPr>
            <a:t>4: NUCLEAR  ASTROPHYSICS </a:t>
          </a:r>
        </a:p>
        <a:p>
          <a:r>
            <a:rPr lang="it-IT" sz="1100" dirty="0">
              <a:latin typeface="Arial" panose="020B0604020202020204" pitchFamily="34" charset="0"/>
              <a:cs typeface="Arial" panose="020B0604020202020204" pitchFamily="34" charset="0"/>
            </a:rPr>
            <a:t>ASFIN, ERNA, LUNA ,</a:t>
          </a:r>
          <a:r>
            <a:rPr lang="it-IT" sz="1100" dirty="0" err="1">
              <a:latin typeface="Arial" panose="020B0604020202020204" pitchFamily="34" charset="0"/>
              <a:cs typeface="Arial" panose="020B0604020202020204" pitchFamily="34" charset="0"/>
            </a:rPr>
            <a:t>n_TOF</a:t>
          </a:r>
          <a:r>
            <a:rPr lang="it-IT" sz="1100" dirty="0">
              <a:latin typeface="Arial" panose="020B0604020202020204" pitchFamily="34" charset="0"/>
              <a:cs typeface="Arial" panose="020B0604020202020204" pitchFamily="34" charset="0"/>
            </a:rPr>
            <a:t>, PANDORA (LNS,  LNL, LNGS, CIRCE , CERN…)</a:t>
          </a:r>
          <a:endParaRPr lang="en-GB" sz="1100" dirty="0"/>
        </a:p>
      </dgm:t>
    </dgm:pt>
    <dgm:pt modelId="{DD8EE66B-88FF-8F4C-BCD3-E29D1A447C47}" type="parTrans" cxnId="{F01E91D3-82F5-244F-9045-028009DB6230}">
      <dgm:prSet/>
      <dgm:spPr/>
      <dgm:t>
        <a:bodyPr/>
        <a:lstStyle/>
        <a:p>
          <a:endParaRPr lang="en-GB"/>
        </a:p>
      </dgm:t>
    </dgm:pt>
    <dgm:pt modelId="{D6D13A94-8335-6F48-995C-808C3DCAF70F}" type="sibTrans" cxnId="{F01E91D3-82F5-244F-9045-028009DB6230}">
      <dgm:prSet/>
      <dgm:spPr/>
      <dgm:t>
        <a:bodyPr/>
        <a:lstStyle/>
        <a:p>
          <a:endParaRPr lang="en-GB"/>
        </a:p>
      </dgm:t>
    </dgm:pt>
    <dgm:pt modelId="{85A67926-3045-9E48-81A6-FE2AF2205F3D}">
      <dgm:prSet phldrT="[Text]" custT="1"/>
      <dgm:spPr/>
      <dgm:t>
        <a:bodyPr/>
        <a:lstStyle/>
        <a:p>
          <a:r>
            <a:rPr lang="it-IT" sz="1100" b="1" dirty="0">
              <a:latin typeface="Arial" panose="020B0604020202020204" pitchFamily="34" charset="0"/>
              <a:cs typeface="Arial" panose="020B0604020202020204" pitchFamily="34" charset="0"/>
            </a:rPr>
            <a:t>2: PHASE TRANSITION IN HADRONIC MATTER</a:t>
          </a:r>
        </a:p>
        <a:p>
          <a:r>
            <a:rPr lang="it-IT" sz="1100" dirty="0">
              <a:latin typeface="Arial" panose="020B0604020202020204" pitchFamily="34" charset="0"/>
              <a:cs typeface="Arial" panose="020B0604020202020204" pitchFamily="34" charset="0"/>
            </a:rPr>
            <a:t>ALICE (CERN) , NA60+(CERN)</a:t>
          </a:r>
          <a:endParaRPr lang="en-GB" sz="1100" dirty="0"/>
        </a:p>
      </dgm:t>
    </dgm:pt>
    <dgm:pt modelId="{A2EBB9C9-9F31-F245-A47B-F0B211ED9FDB}" type="parTrans" cxnId="{19388F9A-776C-B646-9460-997396ABCFF8}">
      <dgm:prSet/>
      <dgm:spPr/>
      <dgm:t>
        <a:bodyPr/>
        <a:lstStyle/>
        <a:p>
          <a:endParaRPr lang="en-GB"/>
        </a:p>
      </dgm:t>
    </dgm:pt>
    <dgm:pt modelId="{0D476E0E-4B73-624E-AEB6-9ED6D2E4700D}" type="sibTrans" cxnId="{19388F9A-776C-B646-9460-997396ABCFF8}">
      <dgm:prSet/>
      <dgm:spPr/>
      <dgm:t>
        <a:bodyPr/>
        <a:lstStyle/>
        <a:p>
          <a:endParaRPr lang="en-GB"/>
        </a:p>
      </dgm:t>
    </dgm:pt>
    <dgm:pt modelId="{4E0F4E60-F461-7343-BECF-2B43933E28CA}">
      <dgm:prSet custT="1"/>
      <dgm:spPr/>
      <dgm:t>
        <a:bodyPr/>
        <a:lstStyle/>
        <a:p>
          <a:r>
            <a:rPr lang="it-IT" sz="1100" b="1" dirty="0">
              <a:latin typeface="Arial" panose="020B0604020202020204" pitchFamily="34" charset="0"/>
              <a:cs typeface="Arial" panose="020B0604020202020204" pitchFamily="34" charset="0"/>
            </a:rPr>
            <a:t>5: FUNDAMENTAL INTERACTIONS </a:t>
          </a:r>
        </a:p>
        <a:p>
          <a:r>
            <a:rPr lang="it-IT" sz="1100" u="sng" dirty="0">
              <a:latin typeface="Arial" panose="020B0604020202020204" pitchFamily="34" charset="0"/>
              <a:cs typeface="Arial" panose="020B0604020202020204" pitchFamily="34" charset="0"/>
            </a:rPr>
            <a:t>LEA </a:t>
          </a:r>
          <a:r>
            <a:rPr lang="en-US" sz="1100" u="sng" dirty="0">
              <a:latin typeface="Arial" panose="020B0604020202020204" pitchFamily="34" charset="0"/>
              <a:cs typeface="Arial" panose="020B0604020202020204" pitchFamily="34" charset="0"/>
            </a:rPr>
            <a:t>(CERN</a:t>
          </a:r>
          <a:r>
            <a:rPr lang="en-US" sz="1100" dirty="0">
              <a:latin typeface="Arial" panose="020B0604020202020204" pitchFamily="34" charset="0"/>
              <a:cs typeface="Arial" panose="020B0604020202020204" pitchFamily="34" charset="0"/>
            </a:rPr>
            <a:t>), JEDI (Bonn),VIP (LNGS), FAMU (RAL)</a:t>
          </a:r>
          <a:endParaRPr lang="en-GB" sz="1100" dirty="0"/>
        </a:p>
      </dgm:t>
    </dgm:pt>
    <dgm:pt modelId="{9B9A64A1-AD3D-C24F-BCD5-D1B1D4B9A953}" type="parTrans" cxnId="{F0BC0FA8-63AC-7248-B604-571E962E2A76}">
      <dgm:prSet/>
      <dgm:spPr/>
      <dgm:t>
        <a:bodyPr/>
        <a:lstStyle/>
        <a:p>
          <a:endParaRPr lang="en-GB"/>
        </a:p>
      </dgm:t>
    </dgm:pt>
    <dgm:pt modelId="{8FE0F709-BBA1-FD4E-8B82-F0EB74AB8A7F}" type="sibTrans" cxnId="{F0BC0FA8-63AC-7248-B604-571E962E2A76}">
      <dgm:prSet/>
      <dgm:spPr/>
      <dgm:t>
        <a:bodyPr/>
        <a:lstStyle/>
        <a:p>
          <a:endParaRPr lang="en-GB"/>
        </a:p>
      </dgm:t>
    </dgm:pt>
    <dgm:pt modelId="{1280D2CF-85D1-E04A-B516-928113EF50D1}">
      <dgm:prSet custT="1"/>
      <dgm:spPr>
        <a:solidFill>
          <a:srgbClr val="7030A0"/>
        </a:solidFill>
      </dgm:spPr>
      <dgm:t>
        <a:bodyPr/>
        <a:lstStyle/>
        <a:p>
          <a:r>
            <a:rPr lang="en-US" sz="1100" b="1" cap="all" dirty="0">
              <a:latin typeface="Arial" panose="020B0604020202020204" pitchFamily="34" charset="0"/>
              <a:cs typeface="Arial" panose="020B0604020202020204" pitchFamily="34" charset="0"/>
            </a:rPr>
            <a:t>6: Applications and societal benefits </a:t>
          </a:r>
        </a:p>
        <a:p>
          <a:r>
            <a:rPr lang="en-US" sz="1100" dirty="0">
              <a:latin typeface="Arial" panose="020B0604020202020204" pitchFamily="34" charset="0"/>
              <a:cs typeface="Arial" panose="020B0604020202020204" pitchFamily="34" charset="0"/>
            </a:rPr>
            <a:t>FOOT (GSI,CNAO,TIFPA, HIT) </a:t>
          </a:r>
          <a:r>
            <a:rPr lang="en-US" sz="1100" u="sng" dirty="0">
              <a:latin typeface="Arial" panose="020B0604020202020204" pitchFamily="34" charset="0"/>
              <a:cs typeface="Arial" panose="020B0604020202020204" pitchFamily="34" charset="0"/>
            </a:rPr>
            <a:t>SPES_MED (LNL, </a:t>
          </a:r>
          <a:r>
            <a:rPr lang="en-US" sz="1100" u="sng" dirty="0" err="1">
              <a:latin typeface="Arial" panose="020B0604020202020204" pitchFamily="34" charset="0"/>
              <a:cs typeface="Arial" panose="020B0604020202020204" pitchFamily="34" charset="0"/>
            </a:rPr>
            <a:t>Arronax</a:t>
          </a:r>
          <a:r>
            <a:rPr lang="en-US" sz="1100" u="sng" dirty="0">
              <a:latin typeface="Arial" panose="020B0604020202020204" pitchFamily="34" charset="0"/>
              <a:cs typeface="Arial" panose="020B0604020202020204" pitchFamily="34" charset="0"/>
            </a:rPr>
            <a:t>)</a:t>
          </a:r>
          <a:endParaRPr lang="en-GB" sz="1100" dirty="0"/>
        </a:p>
      </dgm:t>
    </dgm:pt>
    <dgm:pt modelId="{104CC953-BFF5-034C-BD25-21D293129E28}" type="parTrans" cxnId="{4BEF97F1-F011-7E4E-980E-DB41F4A03835}">
      <dgm:prSet/>
      <dgm:spPr>
        <a:solidFill>
          <a:srgbClr val="7030A0"/>
        </a:solidFill>
      </dgm:spPr>
      <dgm:t>
        <a:bodyPr/>
        <a:lstStyle/>
        <a:p>
          <a:endParaRPr lang="en-GB"/>
        </a:p>
      </dgm:t>
    </dgm:pt>
    <dgm:pt modelId="{7C96C425-8587-6846-9E25-611B3BB2449D}" type="sibTrans" cxnId="{4BEF97F1-F011-7E4E-980E-DB41F4A03835}">
      <dgm:prSet/>
      <dgm:spPr/>
      <dgm:t>
        <a:bodyPr/>
        <a:lstStyle/>
        <a:p>
          <a:endParaRPr lang="en-GB"/>
        </a:p>
      </dgm:t>
    </dgm:pt>
    <dgm:pt modelId="{56790441-278E-5C48-A67C-14FC8CAF9064}" type="pres">
      <dgm:prSet presAssocID="{7268C94F-4065-CA4D-A05C-C0FA7E4FA42B}" presName="Name0" presStyleCnt="0">
        <dgm:presLayoutVars>
          <dgm:chMax val="1"/>
          <dgm:dir/>
          <dgm:animLvl val="ctr"/>
          <dgm:resizeHandles val="exact"/>
        </dgm:presLayoutVars>
      </dgm:prSet>
      <dgm:spPr/>
    </dgm:pt>
    <dgm:pt modelId="{819FFA63-AF15-6C45-A6F9-93C7E90CAAEA}" type="pres">
      <dgm:prSet presAssocID="{8C2E1B4A-0D2C-CA42-9F1A-89C5AB7177B3}" presName="centerShape" presStyleLbl="node0" presStyleIdx="0" presStyleCnt="1"/>
      <dgm:spPr/>
    </dgm:pt>
    <dgm:pt modelId="{C83761EE-CA2C-DB4C-BDEF-FEF6F3A9AAAB}" type="pres">
      <dgm:prSet presAssocID="{949C60C0-0A95-0C44-914F-F1942E4B335B}" presName="parTrans" presStyleLbl="sibTrans2D1" presStyleIdx="0" presStyleCnt="6"/>
      <dgm:spPr/>
    </dgm:pt>
    <dgm:pt modelId="{C8E1E109-6D30-2445-9E77-1140ECBDD290}" type="pres">
      <dgm:prSet presAssocID="{949C60C0-0A95-0C44-914F-F1942E4B335B}" presName="connectorText" presStyleLbl="sibTrans2D1" presStyleIdx="0" presStyleCnt="6"/>
      <dgm:spPr/>
    </dgm:pt>
    <dgm:pt modelId="{B240A670-2D73-4940-B33E-EB7977DDACA0}" type="pres">
      <dgm:prSet presAssocID="{BC5309CA-A0AE-CE46-A610-E7DF2CA94756}" presName="node" presStyleLbl="node1" presStyleIdx="0" presStyleCnt="6">
        <dgm:presLayoutVars>
          <dgm:bulletEnabled val="1"/>
        </dgm:presLayoutVars>
      </dgm:prSet>
      <dgm:spPr/>
    </dgm:pt>
    <dgm:pt modelId="{813D57F2-D3A3-B547-8480-780B50179744}" type="pres">
      <dgm:prSet presAssocID="{A2EBB9C9-9F31-F245-A47B-F0B211ED9FDB}" presName="parTrans" presStyleLbl="sibTrans2D1" presStyleIdx="1" presStyleCnt="6"/>
      <dgm:spPr/>
    </dgm:pt>
    <dgm:pt modelId="{594241C2-C394-6B49-8712-FD8F321FE0D6}" type="pres">
      <dgm:prSet presAssocID="{A2EBB9C9-9F31-F245-A47B-F0B211ED9FDB}" presName="connectorText" presStyleLbl="sibTrans2D1" presStyleIdx="1" presStyleCnt="6"/>
      <dgm:spPr/>
    </dgm:pt>
    <dgm:pt modelId="{DC4D335F-5210-DE4B-8EFB-001650386887}" type="pres">
      <dgm:prSet presAssocID="{85A67926-3045-9E48-81A6-FE2AF2205F3D}" presName="node" presStyleLbl="node1" presStyleIdx="1" presStyleCnt="6">
        <dgm:presLayoutVars>
          <dgm:bulletEnabled val="1"/>
        </dgm:presLayoutVars>
      </dgm:prSet>
      <dgm:spPr/>
    </dgm:pt>
    <dgm:pt modelId="{2DA0D76C-BAD0-464F-AFEF-063E33E5C723}" type="pres">
      <dgm:prSet presAssocID="{1184CB74-CA3C-C24B-9D99-2BC508BE3D44}" presName="parTrans" presStyleLbl="sibTrans2D1" presStyleIdx="2" presStyleCnt="6"/>
      <dgm:spPr/>
    </dgm:pt>
    <dgm:pt modelId="{A0466FF4-0C05-A942-AE7F-0F4BCE82932E}" type="pres">
      <dgm:prSet presAssocID="{1184CB74-CA3C-C24B-9D99-2BC508BE3D44}" presName="connectorText" presStyleLbl="sibTrans2D1" presStyleIdx="2" presStyleCnt="6"/>
      <dgm:spPr/>
    </dgm:pt>
    <dgm:pt modelId="{4A291134-91FD-8F40-AB36-E72CC3BA2F13}" type="pres">
      <dgm:prSet presAssocID="{9C1109FB-5147-5A48-AEF8-08B91014F529}" presName="node" presStyleLbl="node1" presStyleIdx="2" presStyleCnt="6">
        <dgm:presLayoutVars>
          <dgm:bulletEnabled val="1"/>
        </dgm:presLayoutVars>
      </dgm:prSet>
      <dgm:spPr/>
    </dgm:pt>
    <dgm:pt modelId="{BDC7D7FB-797D-B74E-9510-A91EA2EB47AB}" type="pres">
      <dgm:prSet presAssocID="{DD8EE66B-88FF-8F4C-BCD3-E29D1A447C47}" presName="parTrans" presStyleLbl="sibTrans2D1" presStyleIdx="3" presStyleCnt="6"/>
      <dgm:spPr/>
    </dgm:pt>
    <dgm:pt modelId="{E2BAACA5-6EE6-9F48-8714-EE91F31707FD}" type="pres">
      <dgm:prSet presAssocID="{DD8EE66B-88FF-8F4C-BCD3-E29D1A447C47}" presName="connectorText" presStyleLbl="sibTrans2D1" presStyleIdx="3" presStyleCnt="6"/>
      <dgm:spPr/>
    </dgm:pt>
    <dgm:pt modelId="{1CF3F2DC-EF89-8D4B-BEB0-E391558E1FA8}" type="pres">
      <dgm:prSet presAssocID="{EFC843F3-931F-7648-A3C6-1469BC5B491C}" presName="node" presStyleLbl="node1" presStyleIdx="3" presStyleCnt="6">
        <dgm:presLayoutVars>
          <dgm:bulletEnabled val="1"/>
        </dgm:presLayoutVars>
      </dgm:prSet>
      <dgm:spPr/>
    </dgm:pt>
    <dgm:pt modelId="{3F6DFB99-9C37-064A-87EC-0154DDF5B1D9}" type="pres">
      <dgm:prSet presAssocID="{9B9A64A1-AD3D-C24F-BCD5-D1B1D4B9A953}" presName="parTrans" presStyleLbl="sibTrans2D1" presStyleIdx="4" presStyleCnt="6"/>
      <dgm:spPr/>
    </dgm:pt>
    <dgm:pt modelId="{C71749AC-74A0-2E44-97D8-2C5976911B0B}" type="pres">
      <dgm:prSet presAssocID="{9B9A64A1-AD3D-C24F-BCD5-D1B1D4B9A953}" presName="connectorText" presStyleLbl="sibTrans2D1" presStyleIdx="4" presStyleCnt="6"/>
      <dgm:spPr/>
    </dgm:pt>
    <dgm:pt modelId="{13E73844-2A25-7247-98BF-FF77BEC66886}" type="pres">
      <dgm:prSet presAssocID="{4E0F4E60-F461-7343-BECF-2B43933E28CA}" presName="node" presStyleLbl="node1" presStyleIdx="4" presStyleCnt="6">
        <dgm:presLayoutVars>
          <dgm:bulletEnabled val="1"/>
        </dgm:presLayoutVars>
      </dgm:prSet>
      <dgm:spPr/>
    </dgm:pt>
    <dgm:pt modelId="{4DBF3970-F0E8-9147-84DA-A316ECB638FD}" type="pres">
      <dgm:prSet presAssocID="{104CC953-BFF5-034C-BD25-21D293129E28}" presName="parTrans" presStyleLbl="sibTrans2D1" presStyleIdx="5" presStyleCnt="6"/>
      <dgm:spPr/>
    </dgm:pt>
    <dgm:pt modelId="{B5CC05FC-89F0-0144-A355-3DE593E035B6}" type="pres">
      <dgm:prSet presAssocID="{104CC953-BFF5-034C-BD25-21D293129E28}" presName="connectorText" presStyleLbl="sibTrans2D1" presStyleIdx="5" presStyleCnt="6"/>
      <dgm:spPr/>
    </dgm:pt>
    <dgm:pt modelId="{1BE0D136-1B0B-B545-8B40-0150FA05A671}" type="pres">
      <dgm:prSet presAssocID="{1280D2CF-85D1-E04A-B516-928113EF50D1}" presName="node" presStyleLbl="node1" presStyleIdx="5" presStyleCnt="6">
        <dgm:presLayoutVars>
          <dgm:bulletEnabled val="1"/>
        </dgm:presLayoutVars>
      </dgm:prSet>
      <dgm:spPr/>
    </dgm:pt>
  </dgm:ptLst>
  <dgm:cxnLst>
    <dgm:cxn modelId="{C377B20C-A4B5-6143-BF26-CDCB40AE599C}" type="presOf" srcId="{85A67926-3045-9E48-81A6-FE2AF2205F3D}" destId="{DC4D335F-5210-DE4B-8EFB-001650386887}" srcOrd="0" destOrd="0" presId="urn:microsoft.com/office/officeart/2005/8/layout/radial5"/>
    <dgm:cxn modelId="{B0D47228-A325-0C49-A740-BF7F432F60C0}" type="presOf" srcId="{1184CB74-CA3C-C24B-9D99-2BC508BE3D44}" destId="{2DA0D76C-BAD0-464F-AFEF-063E33E5C723}" srcOrd="0" destOrd="0" presId="urn:microsoft.com/office/officeart/2005/8/layout/radial5"/>
    <dgm:cxn modelId="{B05F8C29-15E7-654E-8BC2-130C46B597A1}" type="presOf" srcId="{1184CB74-CA3C-C24B-9D99-2BC508BE3D44}" destId="{A0466FF4-0C05-A942-AE7F-0F4BCE82932E}" srcOrd="1" destOrd="0" presId="urn:microsoft.com/office/officeart/2005/8/layout/radial5"/>
    <dgm:cxn modelId="{3BFFFE30-A0AD-8B4D-A6C3-A6551618A007}" type="presOf" srcId="{949C60C0-0A95-0C44-914F-F1942E4B335B}" destId="{C8E1E109-6D30-2445-9E77-1140ECBDD290}" srcOrd="1" destOrd="0" presId="urn:microsoft.com/office/officeart/2005/8/layout/radial5"/>
    <dgm:cxn modelId="{6B4FE239-0327-6542-AFE4-4B4C38F22198}" type="presOf" srcId="{8C2E1B4A-0D2C-CA42-9F1A-89C5AB7177B3}" destId="{819FFA63-AF15-6C45-A6F9-93C7E90CAAEA}" srcOrd="0" destOrd="0" presId="urn:microsoft.com/office/officeart/2005/8/layout/radial5"/>
    <dgm:cxn modelId="{6F943644-0288-B746-BF87-1C0CB9C4AC70}" type="presOf" srcId="{A2EBB9C9-9F31-F245-A47B-F0B211ED9FDB}" destId="{594241C2-C394-6B49-8712-FD8F321FE0D6}" srcOrd="1" destOrd="0" presId="urn:microsoft.com/office/officeart/2005/8/layout/radial5"/>
    <dgm:cxn modelId="{659F6A5C-B7CE-A149-A612-351E8EECD690}" type="presOf" srcId="{104CC953-BFF5-034C-BD25-21D293129E28}" destId="{4DBF3970-F0E8-9147-84DA-A316ECB638FD}" srcOrd="0" destOrd="0" presId="urn:microsoft.com/office/officeart/2005/8/layout/radial5"/>
    <dgm:cxn modelId="{731BDA6E-97EC-7741-8FCA-7840101E45E7}" type="presOf" srcId="{1280D2CF-85D1-E04A-B516-928113EF50D1}" destId="{1BE0D136-1B0B-B545-8B40-0150FA05A671}" srcOrd="0" destOrd="0" presId="urn:microsoft.com/office/officeart/2005/8/layout/radial5"/>
    <dgm:cxn modelId="{936A787B-699D-C241-9F4C-977A5A5D1727}" type="presOf" srcId="{4E0F4E60-F461-7343-BECF-2B43933E28CA}" destId="{13E73844-2A25-7247-98BF-FF77BEC66886}" srcOrd="0" destOrd="0" presId="urn:microsoft.com/office/officeart/2005/8/layout/radial5"/>
    <dgm:cxn modelId="{49827390-A143-664B-909C-D55E4E602999}" type="presOf" srcId="{949C60C0-0A95-0C44-914F-F1942E4B335B}" destId="{C83761EE-CA2C-DB4C-BDEF-FEF6F3A9AAAB}" srcOrd="0" destOrd="0" presId="urn:microsoft.com/office/officeart/2005/8/layout/radial5"/>
    <dgm:cxn modelId="{15833A96-BFD7-0942-8751-E0762740932C}" type="presOf" srcId="{7268C94F-4065-CA4D-A05C-C0FA7E4FA42B}" destId="{56790441-278E-5C48-A67C-14FC8CAF9064}" srcOrd="0" destOrd="0" presId="urn:microsoft.com/office/officeart/2005/8/layout/radial5"/>
    <dgm:cxn modelId="{19388F9A-776C-B646-9460-997396ABCFF8}" srcId="{8C2E1B4A-0D2C-CA42-9F1A-89C5AB7177B3}" destId="{85A67926-3045-9E48-81A6-FE2AF2205F3D}" srcOrd="1" destOrd="0" parTransId="{A2EBB9C9-9F31-F245-A47B-F0B211ED9FDB}" sibTransId="{0D476E0E-4B73-624E-AEB6-9ED6D2E4700D}"/>
    <dgm:cxn modelId="{970F889B-8FAE-2F4B-8846-B45D5818FF29}" type="presOf" srcId="{A2EBB9C9-9F31-F245-A47B-F0B211ED9FDB}" destId="{813D57F2-D3A3-B547-8480-780B50179744}" srcOrd="0" destOrd="0" presId="urn:microsoft.com/office/officeart/2005/8/layout/radial5"/>
    <dgm:cxn modelId="{F0BC0FA8-63AC-7248-B604-571E962E2A76}" srcId="{8C2E1B4A-0D2C-CA42-9F1A-89C5AB7177B3}" destId="{4E0F4E60-F461-7343-BECF-2B43933E28CA}" srcOrd="4" destOrd="0" parTransId="{9B9A64A1-AD3D-C24F-BCD5-D1B1D4B9A953}" sibTransId="{8FE0F709-BBA1-FD4E-8B82-F0EB74AB8A7F}"/>
    <dgm:cxn modelId="{166C55A8-AC3D-1D44-80B3-515A6F1BBDF7}" type="presOf" srcId="{DD8EE66B-88FF-8F4C-BCD3-E29D1A447C47}" destId="{BDC7D7FB-797D-B74E-9510-A91EA2EB47AB}" srcOrd="0" destOrd="0" presId="urn:microsoft.com/office/officeart/2005/8/layout/radial5"/>
    <dgm:cxn modelId="{149D05AA-40F6-3B4A-8BB9-BBAF6CDA0E79}" type="presOf" srcId="{9B9A64A1-AD3D-C24F-BCD5-D1B1D4B9A953}" destId="{3F6DFB99-9C37-064A-87EC-0154DDF5B1D9}" srcOrd="0" destOrd="0" presId="urn:microsoft.com/office/officeart/2005/8/layout/radial5"/>
    <dgm:cxn modelId="{5896E7AC-B45F-BA4F-8EF9-A275288E27F6}" srcId="{7268C94F-4065-CA4D-A05C-C0FA7E4FA42B}" destId="{8C2E1B4A-0D2C-CA42-9F1A-89C5AB7177B3}" srcOrd="0" destOrd="0" parTransId="{284668F2-758D-404B-B344-30BAB3B04926}" sibTransId="{0EE1ECB0-7389-B743-99C6-D5E6483B575F}"/>
    <dgm:cxn modelId="{8CDFFCB0-4C6A-5C4A-8EDA-8C411C29C9F9}" type="presOf" srcId="{DD8EE66B-88FF-8F4C-BCD3-E29D1A447C47}" destId="{E2BAACA5-6EE6-9F48-8714-EE91F31707FD}" srcOrd="1" destOrd="0" presId="urn:microsoft.com/office/officeart/2005/8/layout/radial5"/>
    <dgm:cxn modelId="{223CA7C4-02B7-1D44-A3DA-DFB5EC06E5DD}" srcId="{8C2E1B4A-0D2C-CA42-9F1A-89C5AB7177B3}" destId="{9C1109FB-5147-5A48-AEF8-08B91014F529}" srcOrd="2" destOrd="0" parTransId="{1184CB74-CA3C-C24B-9D99-2BC508BE3D44}" sibTransId="{FD111336-F859-BB49-9AD7-A77B91DDC510}"/>
    <dgm:cxn modelId="{508C51D2-5E66-694E-B18F-5B7368CF1064}" type="presOf" srcId="{104CC953-BFF5-034C-BD25-21D293129E28}" destId="{B5CC05FC-89F0-0144-A355-3DE593E035B6}" srcOrd="1" destOrd="0" presId="urn:microsoft.com/office/officeart/2005/8/layout/radial5"/>
    <dgm:cxn modelId="{F01E91D3-82F5-244F-9045-028009DB6230}" srcId="{8C2E1B4A-0D2C-CA42-9F1A-89C5AB7177B3}" destId="{EFC843F3-931F-7648-A3C6-1469BC5B491C}" srcOrd="3" destOrd="0" parTransId="{DD8EE66B-88FF-8F4C-BCD3-E29D1A447C47}" sibTransId="{D6D13A94-8335-6F48-995C-808C3DCAF70F}"/>
    <dgm:cxn modelId="{83D90DD4-419D-D640-910D-5FBE81507AE1}" type="presOf" srcId="{9B9A64A1-AD3D-C24F-BCD5-D1B1D4B9A953}" destId="{C71749AC-74A0-2E44-97D8-2C5976911B0B}" srcOrd="1" destOrd="0" presId="urn:microsoft.com/office/officeart/2005/8/layout/radial5"/>
    <dgm:cxn modelId="{5EF3C9DE-0D84-554A-AAA5-72F1F75C33F8}" type="presOf" srcId="{EFC843F3-931F-7648-A3C6-1469BC5B491C}" destId="{1CF3F2DC-EF89-8D4B-BEB0-E391558E1FA8}" srcOrd="0" destOrd="0" presId="urn:microsoft.com/office/officeart/2005/8/layout/radial5"/>
    <dgm:cxn modelId="{4BEF97F1-F011-7E4E-980E-DB41F4A03835}" srcId="{8C2E1B4A-0D2C-CA42-9F1A-89C5AB7177B3}" destId="{1280D2CF-85D1-E04A-B516-928113EF50D1}" srcOrd="5" destOrd="0" parTransId="{104CC953-BFF5-034C-BD25-21D293129E28}" sibTransId="{7C96C425-8587-6846-9E25-611B3BB2449D}"/>
    <dgm:cxn modelId="{F42A27F8-BB2C-3C4F-96B7-A4EF215820A2}" type="presOf" srcId="{9C1109FB-5147-5A48-AEF8-08B91014F529}" destId="{4A291134-91FD-8F40-AB36-E72CC3BA2F13}" srcOrd="0" destOrd="0" presId="urn:microsoft.com/office/officeart/2005/8/layout/radial5"/>
    <dgm:cxn modelId="{A89B41F8-075E-F34E-8774-33E223CAEA37}" srcId="{8C2E1B4A-0D2C-CA42-9F1A-89C5AB7177B3}" destId="{BC5309CA-A0AE-CE46-A610-E7DF2CA94756}" srcOrd="0" destOrd="0" parTransId="{949C60C0-0A95-0C44-914F-F1942E4B335B}" sibTransId="{2663B2D5-AB56-EA4C-979A-C4F67DDEC405}"/>
    <dgm:cxn modelId="{44A421FC-1D94-F544-98D7-6C60CC7C88E8}" type="presOf" srcId="{BC5309CA-A0AE-CE46-A610-E7DF2CA94756}" destId="{B240A670-2D73-4940-B33E-EB7977DDACA0}" srcOrd="0" destOrd="0" presId="urn:microsoft.com/office/officeart/2005/8/layout/radial5"/>
    <dgm:cxn modelId="{1551D514-E541-A246-B9B5-EC174A3C2129}" type="presParOf" srcId="{56790441-278E-5C48-A67C-14FC8CAF9064}" destId="{819FFA63-AF15-6C45-A6F9-93C7E90CAAEA}" srcOrd="0" destOrd="0" presId="urn:microsoft.com/office/officeart/2005/8/layout/radial5"/>
    <dgm:cxn modelId="{1F2C00B4-0669-424A-8FC5-60C92A0B0D4D}" type="presParOf" srcId="{56790441-278E-5C48-A67C-14FC8CAF9064}" destId="{C83761EE-CA2C-DB4C-BDEF-FEF6F3A9AAAB}" srcOrd="1" destOrd="0" presId="urn:microsoft.com/office/officeart/2005/8/layout/radial5"/>
    <dgm:cxn modelId="{3F07B027-2693-2440-AA44-D67E260E303C}" type="presParOf" srcId="{C83761EE-CA2C-DB4C-BDEF-FEF6F3A9AAAB}" destId="{C8E1E109-6D30-2445-9E77-1140ECBDD290}" srcOrd="0" destOrd="0" presId="urn:microsoft.com/office/officeart/2005/8/layout/radial5"/>
    <dgm:cxn modelId="{31520344-984F-0641-B68B-81F1A227173C}" type="presParOf" srcId="{56790441-278E-5C48-A67C-14FC8CAF9064}" destId="{B240A670-2D73-4940-B33E-EB7977DDACA0}" srcOrd="2" destOrd="0" presId="urn:microsoft.com/office/officeart/2005/8/layout/radial5"/>
    <dgm:cxn modelId="{5E43AEFE-BC8D-1D40-9CBD-03D1D2AABA3A}" type="presParOf" srcId="{56790441-278E-5C48-A67C-14FC8CAF9064}" destId="{813D57F2-D3A3-B547-8480-780B50179744}" srcOrd="3" destOrd="0" presId="urn:microsoft.com/office/officeart/2005/8/layout/radial5"/>
    <dgm:cxn modelId="{7F29CCD4-65F3-7545-A65F-A8699093AFF5}" type="presParOf" srcId="{813D57F2-D3A3-B547-8480-780B50179744}" destId="{594241C2-C394-6B49-8712-FD8F321FE0D6}" srcOrd="0" destOrd="0" presId="urn:microsoft.com/office/officeart/2005/8/layout/radial5"/>
    <dgm:cxn modelId="{508A9E5C-E686-F548-B86E-D8FEF1261EA6}" type="presParOf" srcId="{56790441-278E-5C48-A67C-14FC8CAF9064}" destId="{DC4D335F-5210-DE4B-8EFB-001650386887}" srcOrd="4" destOrd="0" presId="urn:microsoft.com/office/officeart/2005/8/layout/radial5"/>
    <dgm:cxn modelId="{33BC7FF6-34B4-4D48-8A0D-8C5FF8B1AF14}" type="presParOf" srcId="{56790441-278E-5C48-A67C-14FC8CAF9064}" destId="{2DA0D76C-BAD0-464F-AFEF-063E33E5C723}" srcOrd="5" destOrd="0" presId="urn:microsoft.com/office/officeart/2005/8/layout/radial5"/>
    <dgm:cxn modelId="{561BB288-AFE1-B14D-8179-C9F01ABBCB70}" type="presParOf" srcId="{2DA0D76C-BAD0-464F-AFEF-063E33E5C723}" destId="{A0466FF4-0C05-A942-AE7F-0F4BCE82932E}" srcOrd="0" destOrd="0" presId="urn:microsoft.com/office/officeart/2005/8/layout/radial5"/>
    <dgm:cxn modelId="{8CEF66EC-64DB-C64A-BA8A-9B22FF83AE44}" type="presParOf" srcId="{56790441-278E-5C48-A67C-14FC8CAF9064}" destId="{4A291134-91FD-8F40-AB36-E72CC3BA2F13}" srcOrd="6" destOrd="0" presId="urn:microsoft.com/office/officeart/2005/8/layout/radial5"/>
    <dgm:cxn modelId="{33AE00D9-16BC-DD46-9990-AB9F487EAA82}" type="presParOf" srcId="{56790441-278E-5C48-A67C-14FC8CAF9064}" destId="{BDC7D7FB-797D-B74E-9510-A91EA2EB47AB}" srcOrd="7" destOrd="0" presId="urn:microsoft.com/office/officeart/2005/8/layout/radial5"/>
    <dgm:cxn modelId="{042ECEB5-05C4-7B45-AD88-4CB5FFF300F9}" type="presParOf" srcId="{BDC7D7FB-797D-B74E-9510-A91EA2EB47AB}" destId="{E2BAACA5-6EE6-9F48-8714-EE91F31707FD}" srcOrd="0" destOrd="0" presId="urn:microsoft.com/office/officeart/2005/8/layout/radial5"/>
    <dgm:cxn modelId="{DA157DF9-22B0-C748-9990-0E2D2B176FB2}" type="presParOf" srcId="{56790441-278E-5C48-A67C-14FC8CAF9064}" destId="{1CF3F2DC-EF89-8D4B-BEB0-E391558E1FA8}" srcOrd="8" destOrd="0" presId="urn:microsoft.com/office/officeart/2005/8/layout/radial5"/>
    <dgm:cxn modelId="{F02033F4-4062-BA41-92D6-441150DCC112}" type="presParOf" srcId="{56790441-278E-5C48-A67C-14FC8CAF9064}" destId="{3F6DFB99-9C37-064A-87EC-0154DDF5B1D9}" srcOrd="9" destOrd="0" presId="urn:microsoft.com/office/officeart/2005/8/layout/radial5"/>
    <dgm:cxn modelId="{5184A0D3-2193-F946-AFE6-9B48FDE28E8F}" type="presParOf" srcId="{3F6DFB99-9C37-064A-87EC-0154DDF5B1D9}" destId="{C71749AC-74A0-2E44-97D8-2C5976911B0B}" srcOrd="0" destOrd="0" presId="urn:microsoft.com/office/officeart/2005/8/layout/radial5"/>
    <dgm:cxn modelId="{199EECCD-0C3F-CF4B-A404-DF15600A489B}" type="presParOf" srcId="{56790441-278E-5C48-A67C-14FC8CAF9064}" destId="{13E73844-2A25-7247-98BF-FF77BEC66886}" srcOrd="10" destOrd="0" presId="urn:microsoft.com/office/officeart/2005/8/layout/radial5"/>
    <dgm:cxn modelId="{AA109FCA-7EE3-1049-9393-09B1208598D1}" type="presParOf" srcId="{56790441-278E-5C48-A67C-14FC8CAF9064}" destId="{4DBF3970-F0E8-9147-84DA-A316ECB638FD}" srcOrd="11" destOrd="0" presId="urn:microsoft.com/office/officeart/2005/8/layout/radial5"/>
    <dgm:cxn modelId="{B5AAA3BE-B289-C147-8C72-0D470F4CA4F9}" type="presParOf" srcId="{4DBF3970-F0E8-9147-84DA-A316ECB638FD}" destId="{B5CC05FC-89F0-0144-A355-3DE593E035B6}" srcOrd="0" destOrd="0" presId="urn:microsoft.com/office/officeart/2005/8/layout/radial5"/>
    <dgm:cxn modelId="{33E5DDF0-0A25-0F42-91EC-747D0AFBBD3A}" type="presParOf" srcId="{56790441-278E-5C48-A67C-14FC8CAF9064}" destId="{1BE0D136-1B0B-B545-8B40-0150FA05A67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FFA63-AF15-6C45-A6F9-93C7E90CAAEA}">
      <dsp:nvSpPr>
        <dsp:cNvPr id="0" name=""/>
        <dsp:cNvSpPr/>
      </dsp:nvSpPr>
      <dsp:spPr>
        <a:xfrm>
          <a:off x="3991192" y="2505698"/>
          <a:ext cx="1786318" cy="178631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CSN3</a:t>
          </a:r>
        </a:p>
      </dsp:txBody>
      <dsp:txXfrm>
        <a:off x="4252792" y="2767298"/>
        <a:ext cx="1263118" cy="1263118"/>
      </dsp:txXfrm>
    </dsp:sp>
    <dsp:sp modelId="{C83761EE-CA2C-DB4C-BDEF-FEF6F3A9AAAB}">
      <dsp:nvSpPr>
        <dsp:cNvPr id="0" name=""/>
        <dsp:cNvSpPr/>
      </dsp:nvSpPr>
      <dsp:spPr>
        <a:xfrm rot="16200000">
          <a:off x="4694878" y="1855252"/>
          <a:ext cx="378946" cy="607348"/>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4751720" y="2033564"/>
        <a:ext cx="265262" cy="364408"/>
      </dsp:txXfrm>
    </dsp:sp>
    <dsp:sp modelId="{B240A670-2D73-4940-B33E-EB7977DDACA0}">
      <dsp:nvSpPr>
        <dsp:cNvPr id="0" name=""/>
        <dsp:cNvSpPr/>
      </dsp:nvSpPr>
      <dsp:spPr>
        <a:xfrm>
          <a:off x="3991192" y="4386"/>
          <a:ext cx="1786318" cy="1786318"/>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1: QUARKS AND HADRON DYNAMICS</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KAONNIS (LNF)</a:t>
          </a:r>
          <a:r>
            <a:rPr lang="it-IT" sz="1100" u="sng" kern="1200" dirty="0">
              <a:latin typeface="Arial" panose="020B0604020202020204" pitchFamily="34" charset="0"/>
              <a:cs typeface="Arial" panose="020B0604020202020204" pitchFamily="34" charset="0"/>
            </a:rPr>
            <a:t>, </a:t>
          </a:r>
          <a:r>
            <a:rPr lang="it-IT" sz="1100" u="none" kern="1200" dirty="0">
              <a:latin typeface="Arial" panose="020B0604020202020204" pitchFamily="34" charset="0"/>
              <a:cs typeface="Arial" panose="020B0604020202020204" pitchFamily="34" charset="0"/>
            </a:rPr>
            <a:t>JLAB12 </a:t>
          </a:r>
          <a:r>
            <a:rPr lang="it-IT" sz="1100" kern="1200" dirty="0">
              <a:latin typeface="Arial" panose="020B0604020202020204" pitchFamily="34" charset="0"/>
              <a:cs typeface="Arial" panose="020B0604020202020204" pitchFamily="34" charset="0"/>
            </a:rPr>
            <a:t>(JLAB), </a:t>
          </a:r>
          <a:r>
            <a:rPr lang="it-IT" sz="1100" u="none" kern="1200" dirty="0">
              <a:latin typeface="Arial" panose="020B0604020202020204" pitchFamily="34" charset="0"/>
              <a:cs typeface="Arial" panose="020B0604020202020204" pitchFamily="34" charset="0"/>
            </a:rPr>
            <a:t>MAMBO</a:t>
          </a:r>
          <a:r>
            <a:rPr lang="it-IT" sz="1100" kern="1200" dirty="0">
              <a:latin typeface="Arial" panose="020B0604020202020204" pitchFamily="34" charset="0"/>
              <a:cs typeface="Arial" panose="020B0604020202020204" pitchFamily="34" charset="0"/>
            </a:rPr>
            <a:t> (JPARC), EIC (BNL) </a:t>
          </a:r>
          <a:endParaRPr lang="en-GB" sz="1100" kern="1200" dirty="0"/>
        </a:p>
      </dsp:txBody>
      <dsp:txXfrm>
        <a:off x="4252792" y="265986"/>
        <a:ext cx="1263118" cy="1263118"/>
      </dsp:txXfrm>
    </dsp:sp>
    <dsp:sp modelId="{813D57F2-D3A3-B547-8480-780B50179744}">
      <dsp:nvSpPr>
        <dsp:cNvPr id="0" name=""/>
        <dsp:cNvSpPr/>
      </dsp:nvSpPr>
      <dsp:spPr>
        <a:xfrm rot="19800000">
          <a:off x="5768689" y="2475218"/>
          <a:ext cx="378946" cy="607348"/>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5776304" y="2625109"/>
        <a:ext cx="265262" cy="364408"/>
      </dsp:txXfrm>
    </dsp:sp>
    <dsp:sp modelId="{DC4D335F-5210-DE4B-8EFB-001650386887}">
      <dsp:nvSpPr>
        <dsp:cNvPr id="0" name=""/>
        <dsp:cNvSpPr/>
      </dsp:nvSpPr>
      <dsp:spPr>
        <a:xfrm>
          <a:off x="6157392" y="1255042"/>
          <a:ext cx="1786318" cy="178631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2: PHASE TRANSITION IN HADRONIC MATTER</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ALICE (CERN) , NA60+(CERN)</a:t>
          </a:r>
          <a:endParaRPr lang="en-GB" sz="1100" kern="1200" dirty="0"/>
        </a:p>
      </dsp:txBody>
      <dsp:txXfrm>
        <a:off x="6418992" y="1516642"/>
        <a:ext cx="1263118" cy="1263118"/>
      </dsp:txXfrm>
    </dsp:sp>
    <dsp:sp modelId="{2DA0D76C-BAD0-464F-AFEF-063E33E5C723}">
      <dsp:nvSpPr>
        <dsp:cNvPr id="0" name=""/>
        <dsp:cNvSpPr/>
      </dsp:nvSpPr>
      <dsp:spPr>
        <a:xfrm rot="1800000">
          <a:off x="5768689" y="3715149"/>
          <a:ext cx="378946" cy="607348"/>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5776304" y="3808198"/>
        <a:ext cx="265262" cy="364408"/>
      </dsp:txXfrm>
    </dsp:sp>
    <dsp:sp modelId="{4A291134-91FD-8F40-AB36-E72CC3BA2F13}">
      <dsp:nvSpPr>
        <dsp:cNvPr id="0" name=""/>
        <dsp:cNvSpPr/>
      </dsp:nvSpPr>
      <dsp:spPr>
        <a:xfrm>
          <a:off x="6157392" y="3756355"/>
          <a:ext cx="1786318" cy="178631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3: NUCLEAR STRUCTURE AND REACTION MECHANISM</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FORTE, </a:t>
          </a:r>
          <a:r>
            <a:rPr lang="it-IT" sz="1100" u="sng" kern="1200" dirty="0">
              <a:latin typeface="Arial" panose="020B0604020202020204" pitchFamily="34" charset="0"/>
              <a:cs typeface="Arial" panose="020B0604020202020204" pitchFamily="34" charset="0"/>
            </a:rPr>
            <a:t>G</a:t>
          </a:r>
          <a:r>
            <a:rPr lang="it-IT" sz="1100" u="none" kern="1200" dirty="0">
              <a:latin typeface="Arial" panose="020B0604020202020204" pitchFamily="34" charset="0"/>
              <a:cs typeface="Arial" panose="020B0604020202020204" pitchFamily="34" charset="0"/>
            </a:rPr>
            <a:t>AMMA</a:t>
          </a:r>
          <a:r>
            <a:rPr lang="it-IT" sz="1100" kern="1200" dirty="0">
              <a:latin typeface="Arial" panose="020B0604020202020204" pitchFamily="34" charset="0"/>
              <a:cs typeface="Arial" panose="020B0604020202020204" pitchFamily="34" charset="0"/>
            </a:rPr>
            <a:t>, CHIRONE, NUC-EX, NUMEN_GR3, (LNS, LNL, GANIL, RIKEN….)</a:t>
          </a:r>
          <a:endParaRPr lang="en-GB" sz="1100" kern="1200" dirty="0"/>
        </a:p>
      </dsp:txBody>
      <dsp:txXfrm>
        <a:off x="6418992" y="4017955"/>
        <a:ext cx="1263118" cy="1263118"/>
      </dsp:txXfrm>
    </dsp:sp>
    <dsp:sp modelId="{BDC7D7FB-797D-B74E-9510-A91EA2EB47AB}">
      <dsp:nvSpPr>
        <dsp:cNvPr id="0" name=""/>
        <dsp:cNvSpPr/>
      </dsp:nvSpPr>
      <dsp:spPr>
        <a:xfrm rot="5400000">
          <a:off x="4694878" y="4335115"/>
          <a:ext cx="378946" cy="60734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4751720" y="4399743"/>
        <a:ext cx="265262" cy="364408"/>
      </dsp:txXfrm>
    </dsp:sp>
    <dsp:sp modelId="{1CF3F2DC-EF89-8D4B-BEB0-E391558E1FA8}">
      <dsp:nvSpPr>
        <dsp:cNvPr id="0" name=""/>
        <dsp:cNvSpPr/>
      </dsp:nvSpPr>
      <dsp:spPr>
        <a:xfrm>
          <a:off x="3991192" y="5007011"/>
          <a:ext cx="1786318" cy="178631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4: NUCLEAR  ASTROPHYSICS </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ASFIN, ERNA, LUNA ,</a:t>
          </a:r>
          <a:r>
            <a:rPr lang="it-IT" sz="1100" kern="1200" dirty="0" err="1">
              <a:latin typeface="Arial" panose="020B0604020202020204" pitchFamily="34" charset="0"/>
              <a:cs typeface="Arial" panose="020B0604020202020204" pitchFamily="34" charset="0"/>
            </a:rPr>
            <a:t>n_TOF</a:t>
          </a:r>
          <a:r>
            <a:rPr lang="it-IT" sz="1100" kern="1200" dirty="0">
              <a:latin typeface="Arial" panose="020B0604020202020204" pitchFamily="34" charset="0"/>
              <a:cs typeface="Arial" panose="020B0604020202020204" pitchFamily="34" charset="0"/>
            </a:rPr>
            <a:t>, PANDORA (LNS,  LNL, LNGS, CIRCE , CERN…)</a:t>
          </a:r>
          <a:endParaRPr lang="en-GB" sz="1100" kern="1200" dirty="0"/>
        </a:p>
      </dsp:txBody>
      <dsp:txXfrm>
        <a:off x="4252792" y="5268611"/>
        <a:ext cx="1263118" cy="1263118"/>
      </dsp:txXfrm>
    </dsp:sp>
    <dsp:sp modelId="{3F6DFB99-9C37-064A-87EC-0154DDF5B1D9}">
      <dsp:nvSpPr>
        <dsp:cNvPr id="0" name=""/>
        <dsp:cNvSpPr/>
      </dsp:nvSpPr>
      <dsp:spPr>
        <a:xfrm rot="9000000">
          <a:off x="3621066" y="3715149"/>
          <a:ext cx="378946" cy="607348"/>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10800000">
        <a:off x="3727135" y="3808198"/>
        <a:ext cx="265262" cy="364408"/>
      </dsp:txXfrm>
    </dsp:sp>
    <dsp:sp modelId="{13E73844-2A25-7247-98BF-FF77BEC66886}">
      <dsp:nvSpPr>
        <dsp:cNvPr id="0" name=""/>
        <dsp:cNvSpPr/>
      </dsp:nvSpPr>
      <dsp:spPr>
        <a:xfrm>
          <a:off x="1824992" y="3756355"/>
          <a:ext cx="1786318" cy="1786318"/>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5: FUNDAMENTAL INTERACTIONS </a:t>
          </a:r>
        </a:p>
        <a:p>
          <a:pPr marL="0" lvl="0" indent="0" algn="ctr" defTabSz="488950">
            <a:lnSpc>
              <a:spcPct val="90000"/>
            </a:lnSpc>
            <a:spcBef>
              <a:spcPct val="0"/>
            </a:spcBef>
            <a:spcAft>
              <a:spcPct val="35000"/>
            </a:spcAft>
            <a:buNone/>
          </a:pPr>
          <a:r>
            <a:rPr lang="it-IT" sz="1100" u="sng" kern="1200" dirty="0">
              <a:latin typeface="Arial" panose="020B0604020202020204" pitchFamily="34" charset="0"/>
              <a:cs typeface="Arial" panose="020B0604020202020204" pitchFamily="34" charset="0"/>
            </a:rPr>
            <a:t>LEA </a:t>
          </a:r>
          <a:r>
            <a:rPr lang="en-US" sz="1100" u="sng" kern="1200" dirty="0">
              <a:latin typeface="Arial" panose="020B0604020202020204" pitchFamily="34" charset="0"/>
              <a:cs typeface="Arial" panose="020B0604020202020204" pitchFamily="34" charset="0"/>
            </a:rPr>
            <a:t>(CERN</a:t>
          </a:r>
          <a:r>
            <a:rPr lang="en-US" sz="1100" kern="1200" dirty="0">
              <a:latin typeface="Arial" panose="020B0604020202020204" pitchFamily="34" charset="0"/>
              <a:cs typeface="Arial" panose="020B0604020202020204" pitchFamily="34" charset="0"/>
            </a:rPr>
            <a:t>), JEDI (Bonn),VIP (LNGS), FAMU (RAL)</a:t>
          </a:r>
          <a:endParaRPr lang="en-GB" sz="1100" kern="1200" dirty="0"/>
        </a:p>
      </dsp:txBody>
      <dsp:txXfrm>
        <a:off x="2086592" y="4017955"/>
        <a:ext cx="1263118" cy="1263118"/>
      </dsp:txXfrm>
    </dsp:sp>
    <dsp:sp modelId="{4DBF3970-F0E8-9147-84DA-A316ECB638FD}">
      <dsp:nvSpPr>
        <dsp:cNvPr id="0" name=""/>
        <dsp:cNvSpPr/>
      </dsp:nvSpPr>
      <dsp:spPr>
        <a:xfrm rot="12600000">
          <a:off x="3621066" y="2475218"/>
          <a:ext cx="378946" cy="607348"/>
        </a:xfrm>
        <a:prstGeom prst="rightArrow">
          <a:avLst>
            <a:gd name="adj1" fmla="val 60000"/>
            <a:gd name="adj2" fmla="val 50000"/>
          </a:avLst>
        </a:prstGeom>
        <a:solidFill>
          <a:srgbClr val="7030A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10800000">
        <a:off x="3727135" y="2625109"/>
        <a:ext cx="265262" cy="364408"/>
      </dsp:txXfrm>
    </dsp:sp>
    <dsp:sp modelId="{1BE0D136-1B0B-B545-8B40-0150FA05A671}">
      <dsp:nvSpPr>
        <dsp:cNvPr id="0" name=""/>
        <dsp:cNvSpPr/>
      </dsp:nvSpPr>
      <dsp:spPr>
        <a:xfrm>
          <a:off x="1824992" y="1255042"/>
          <a:ext cx="1786318" cy="1786318"/>
        </a:xfrm>
        <a:prstGeom prst="ellipse">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cap="all" dirty="0">
              <a:latin typeface="Arial" panose="020B0604020202020204" pitchFamily="34" charset="0"/>
              <a:cs typeface="Arial" panose="020B0604020202020204" pitchFamily="34" charset="0"/>
            </a:rPr>
            <a:t>6: Applications and societal benefits </a:t>
          </a:r>
        </a:p>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FOOT (GSI,CNAO,TIFPA, HIT) </a:t>
          </a:r>
          <a:r>
            <a:rPr lang="en-US" sz="1100" u="sng" kern="1200" dirty="0">
              <a:latin typeface="Arial" panose="020B0604020202020204" pitchFamily="34" charset="0"/>
              <a:cs typeface="Arial" panose="020B0604020202020204" pitchFamily="34" charset="0"/>
            </a:rPr>
            <a:t>SPES_MED (LNL, </a:t>
          </a:r>
          <a:r>
            <a:rPr lang="en-US" sz="1100" u="sng" kern="1200" dirty="0" err="1">
              <a:latin typeface="Arial" panose="020B0604020202020204" pitchFamily="34" charset="0"/>
              <a:cs typeface="Arial" panose="020B0604020202020204" pitchFamily="34" charset="0"/>
            </a:rPr>
            <a:t>Arronax</a:t>
          </a:r>
          <a:r>
            <a:rPr lang="en-US" sz="1100" u="sng" kern="1200" dirty="0">
              <a:latin typeface="Arial" panose="020B0604020202020204" pitchFamily="34" charset="0"/>
              <a:cs typeface="Arial" panose="020B0604020202020204" pitchFamily="34" charset="0"/>
            </a:rPr>
            <a:t>)</a:t>
          </a:r>
          <a:endParaRPr lang="en-GB" sz="1100" kern="1200" dirty="0"/>
        </a:p>
      </dsp:txBody>
      <dsp:txXfrm>
        <a:off x="2086592" y="1516642"/>
        <a:ext cx="1263118" cy="12631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FFA63-AF15-6C45-A6F9-93C7E90CAAEA}">
      <dsp:nvSpPr>
        <dsp:cNvPr id="0" name=""/>
        <dsp:cNvSpPr/>
      </dsp:nvSpPr>
      <dsp:spPr>
        <a:xfrm>
          <a:off x="3991192" y="2505698"/>
          <a:ext cx="1786318" cy="178631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GB" sz="4200" kern="1200" dirty="0"/>
            <a:t>CSN3</a:t>
          </a:r>
        </a:p>
      </dsp:txBody>
      <dsp:txXfrm>
        <a:off x="4252792" y="2767298"/>
        <a:ext cx="1263118" cy="1263118"/>
      </dsp:txXfrm>
    </dsp:sp>
    <dsp:sp modelId="{C83761EE-CA2C-DB4C-BDEF-FEF6F3A9AAAB}">
      <dsp:nvSpPr>
        <dsp:cNvPr id="0" name=""/>
        <dsp:cNvSpPr/>
      </dsp:nvSpPr>
      <dsp:spPr>
        <a:xfrm rot="16200000">
          <a:off x="4694878" y="1855252"/>
          <a:ext cx="378946" cy="607348"/>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4751720" y="2033564"/>
        <a:ext cx="265262" cy="364408"/>
      </dsp:txXfrm>
    </dsp:sp>
    <dsp:sp modelId="{B240A670-2D73-4940-B33E-EB7977DDACA0}">
      <dsp:nvSpPr>
        <dsp:cNvPr id="0" name=""/>
        <dsp:cNvSpPr/>
      </dsp:nvSpPr>
      <dsp:spPr>
        <a:xfrm>
          <a:off x="3991192" y="4386"/>
          <a:ext cx="1786318" cy="1786318"/>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1: QUARKS AND HADRON DYNAMICS</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KAONNIS (LNF)</a:t>
          </a:r>
          <a:r>
            <a:rPr lang="it-IT" sz="1100" u="sng" kern="1200" dirty="0">
              <a:latin typeface="Arial" panose="020B0604020202020204" pitchFamily="34" charset="0"/>
              <a:cs typeface="Arial" panose="020B0604020202020204" pitchFamily="34" charset="0"/>
            </a:rPr>
            <a:t>, </a:t>
          </a:r>
          <a:r>
            <a:rPr lang="it-IT" sz="1100" u="none" kern="1200" dirty="0">
              <a:latin typeface="Arial" panose="020B0604020202020204" pitchFamily="34" charset="0"/>
              <a:cs typeface="Arial" panose="020B0604020202020204" pitchFamily="34" charset="0"/>
            </a:rPr>
            <a:t>JLAB12 </a:t>
          </a:r>
          <a:r>
            <a:rPr lang="it-IT" sz="1100" kern="1200" dirty="0">
              <a:latin typeface="Arial" panose="020B0604020202020204" pitchFamily="34" charset="0"/>
              <a:cs typeface="Arial" panose="020B0604020202020204" pitchFamily="34" charset="0"/>
            </a:rPr>
            <a:t>(JLAB), </a:t>
          </a:r>
          <a:r>
            <a:rPr lang="it-IT" sz="1100" u="none" kern="1200" dirty="0">
              <a:latin typeface="Arial" panose="020B0604020202020204" pitchFamily="34" charset="0"/>
              <a:cs typeface="Arial" panose="020B0604020202020204" pitchFamily="34" charset="0"/>
            </a:rPr>
            <a:t>MAMBO</a:t>
          </a:r>
          <a:r>
            <a:rPr lang="it-IT" sz="1100" kern="1200" dirty="0">
              <a:latin typeface="Arial" panose="020B0604020202020204" pitchFamily="34" charset="0"/>
              <a:cs typeface="Arial" panose="020B0604020202020204" pitchFamily="34" charset="0"/>
            </a:rPr>
            <a:t> (JPARC), EIC (BNL) </a:t>
          </a:r>
          <a:endParaRPr lang="en-GB" sz="1100" kern="1200" dirty="0"/>
        </a:p>
      </dsp:txBody>
      <dsp:txXfrm>
        <a:off x="4252792" y="265986"/>
        <a:ext cx="1263118" cy="1263118"/>
      </dsp:txXfrm>
    </dsp:sp>
    <dsp:sp modelId="{813D57F2-D3A3-B547-8480-780B50179744}">
      <dsp:nvSpPr>
        <dsp:cNvPr id="0" name=""/>
        <dsp:cNvSpPr/>
      </dsp:nvSpPr>
      <dsp:spPr>
        <a:xfrm rot="19800000">
          <a:off x="5768689" y="2475218"/>
          <a:ext cx="378946" cy="607348"/>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5776304" y="2625109"/>
        <a:ext cx="265262" cy="364408"/>
      </dsp:txXfrm>
    </dsp:sp>
    <dsp:sp modelId="{DC4D335F-5210-DE4B-8EFB-001650386887}">
      <dsp:nvSpPr>
        <dsp:cNvPr id="0" name=""/>
        <dsp:cNvSpPr/>
      </dsp:nvSpPr>
      <dsp:spPr>
        <a:xfrm>
          <a:off x="6157392" y="1255042"/>
          <a:ext cx="1786318" cy="1786318"/>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2: PHASE TRANSITION IN HADRONIC MATTER</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ALICE (CERN) , NA60+(CERN)</a:t>
          </a:r>
          <a:endParaRPr lang="en-GB" sz="1100" kern="1200" dirty="0"/>
        </a:p>
      </dsp:txBody>
      <dsp:txXfrm>
        <a:off x="6418992" y="1516642"/>
        <a:ext cx="1263118" cy="1263118"/>
      </dsp:txXfrm>
    </dsp:sp>
    <dsp:sp modelId="{2DA0D76C-BAD0-464F-AFEF-063E33E5C723}">
      <dsp:nvSpPr>
        <dsp:cNvPr id="0" name=""/>
        <dsp:cNvSpPr/>
      </dsp:nvSpPr>
      <dsp:spPr>
        <a:xfrm rot="1800000">
          <a:off x="5768689" y="3715149"/>
          <a:ext cx="378946" cy="607348"/>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5776304" y="3808198"/>
        <a:ext cx="265262" cy="364408"/>
      </dsp:txXfrm>
    </dsp:sp>
    <dsp:sp modelId="{4A291134-91FD-8F40-AB36-E72CC3BA2F13}">
      <dsp:nvSpPr>
        <dsp:cNvPr id="0" name=""/>
        <dsp:cNvSpPr/>
      </dsp:nvSpPr>
      <dsp:spPr>
        <a:xfrm>
          <a:off x="6157392" y="3756355"/>
          <a:ext cx="1786318" cy="178631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3: NUCLEAR STRUCTURE AND REACTION MECHANISM</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FORTE, </a:t>
          </a:r>
          <a:r>
            <a:rPr lang="it-IT" sz="1100" u="sng" kern="1200" dirty="0">
              <a:latin typeface="Arial" panose="020B0604020202020204" pitchFamily="34" charset="0"/>
              <a:cs typeface="Arial" panose="020B0604020202020204" pitchFamily="34" charset="0"/>
            </a:rPr>
            <a:t>G</a:t>
          </a:r>
          <a:r>
            <a:rPr lang="it-IT" sz="1100" u="none" kern="1200" dirty="0">
              <a:latin typeface="Arial" panose="020B0604020202020204" pitchFamily="34" charset="0"/>
              <a:cs typeface="Arial" panose="020B0604020202020204" pitchFamily="34" charset="0"/>
            </a:rPr>
            <a:t>AMMA</a:t>
          </a:r>
          <a:r>
            <a:rPr lang="it-IT" sz="1100" kern="1200" dirty="0">
              <a:latin typeface="Arial" panose="020B0604020202020204" pitchFamily="34" charset="0"/>
              <a:cs typeface="Arial" panose="020B0604020202020204" pitchFamily="34" charset="0"/>
            </a:rPr>
            <a:t>, CHIRONE, NUC-EX, NUMEN_GR3, (LNS, LNL, GANIL, RIKEN….)</a:t>
          </a:r>
          <a:endParaRPr lang="en-GB" sz="1100" kern="1200" dirty="0"/>
        </a:p>
      </dsp:txBody>
      <dsp:txXfrm>
        <a:off x="6418992" y="4017955"/>
        <a:ext cx="1263118" cy="1263118"/>
      </dsp:txXfrm>
    </dsp:sp>
    <dsp:sp modelId="{BDC7D7FB-797D-B74E-9510-A91EA2EB47AB}">
      <dsp:nvSpPr>
        <dsp:cNvPr id="0" name=""/>
        <dsp:cNvSpPr/>
      </dsp:nvSpPr>
      <dsp:spPr>
        <a:xfrm rot="5400000">
          <a:off x="4694878" y="4335115"/>
          <a:ext cx="378946" cy="60734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4751720" y="4399743"/>
        <a:ext cx="265262" cy="364408"/>
      </dsp:txXfrm>
    </dsp:sp>
    <dsp:sp modelId="{1CF3F2DC-EF89-8D4B-BEB0-E391558E1FA8}">
      <dsp:nvSpPr>
        <dsp:cNvPr id="0" name=""/>
        <dsp:cNvSpPr/>
      </dsp:nvSpPr>
      <dsp:spPr>
        <a:xfrm>
          <a:off x="3991192" y="5007011"/>
          <a:ext cx="1786318" cy="178631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4: NUCLEAR  ASTROPHYSICS </a:t>
          </a:r>
        </a:p>
        <a:p>
          <a:pPr marL="0" lvl="0" indent="0" algn="ctr" defTabSz="488950">
            <a:lnSpc>
              <a:spcPct val="90000"/>
            </a:lnSpc>
            <a:spcBef>
              <a:spcPct val="0"/>
            </a:spcBef>
            <a:spcAft>
              <a:spcPct val="35000"/>
            </a:spcAft>
            <a:buNone/>
          </a:pPr>
          <a:r>
            <a:rPr lang="it-IT" sz="1100" kern="1200" dirty="0">
              <a:latin typeface="Arial" panose="020B0604020202020204" pitchFamily="34" charset="0"/>
              <a:cs typeface="Arial" panose="020B0604020202020204" pitchFamily="34" charset="0"/>
            </a:rPr>
            <a:t>ASFIN, ERNA, LUNA ,</a:t>
          </a:r>
          <a:r>
            <a:rPr lang="it-IT" sz="1100" kern="1200" dirty="0" err="1">
              <a:latin typeface="Arial" panose="020B0604020202020204" pitchFamily="34" charset="0"/>
              <a:cs typeface="Arial" panose="020B0604020202020204" pitchFamily="34" charset="0"/>
            </a:rPr>
            <a:t>n_TOF</a:t>
          </a:r>
          <a:r>
            <a:rPr lang="it-IT" sz="1100" kern="1200" dirty="0">
              <a:latin typeface="Arial" panose="020B0604020202020204" pitchFamily="34" charset="0"/>
              <a:cs typeface="Arial" panose="020B0604020202020204" pitchFamily="34" charset="0"/>
            </a:rPr>
            <a:t>, PANDORA (LNS,  LNL, LNGS, CIRCE , CERN…)</a:t>
          </a:r>
          <a:endParaRPr lang="en-GB" sz="1100" kern="1200" dirty="0"/>
        </a:p>
      </dsp:txBody>
      <dsp:txXfrm>
        <a:off x="4252792" y="5268611"/>
        <a:ext cx="1263118" cy="1263118"/>
      </dsp:txXfrm>
    </dsp:sp>
    <dsp:sp modelId="{3F6DFB99-9C37-064A-87EC-0154DDF5B1D9}">
      <dsp:nvSpPr>
        <dsp:cNvPr id="0" name=""/>
        <dsp:cNvSpPr/>
      </dsp:nvSpPr>
      <dsp:spPr>
        <a:xfrm rot="9000000">
          <a:off x="3621066" y="3715149"/>
          <a:ext cx="378946" cy="607348"/>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10800000">
        <a:off x="3727135" y="3808198"/>
        <a:ext cx="265262" cy="364408"/>
      </dsp:txXfrm>
    </dsp:sp>
    <dsp:sp modelId="{13E73844-2A25-7247-98BF-FF77BEC66886}">
      <dsp:nvSpPr>
        <dsp:cNvPr id="0" name=""/>
        <dsp:cNvSpPr/>
      </dsp:nvSpPr>
      <dsp:spPr>
        <a:xfrm>
          <a:off x="1824992" y="3756355"/>
          <a:ext cx="1786318" cy="1786318"/>
        </a:xfrm>
        <a:prstGeom prst="ellipse">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Arial" panose="020B0604020202020204" pitchFamily="34" charset="0"/>
              <a:cs typeface="Arial" panose="020B0604020202020204" pitchFamily="34" charset="0"/>
            </a:rPr>
            <a:t>5: FUNDAMENTAL INTERACTIONS </a:t>
          </a:r>
        </a:p>
        <a:p>
          <a:pPr marL="0" lvl="0" indent="0" algn="ctr" defTabSz="488950">
            <a:lnSpc>
              <a:spcPct val="90000"/>
            </a:lnSpc>
            <a:spcBef>
              <a:spcPct val="0"/>
            </a:spcBef>
            <a:spcAft>
              <a:spcPct val="35000"/>
            </a:spcAft>
            <a:buNone/>
          </a:pPr>
          <a:r>
            <a:rPr lang="it-IT" sz="1100" u="sng" kern="1200" dirty="0">
              <a:latin typeface="Arial" panose="020B0604020202020204" pitchFamily="34" charset="0"/>
              <a:cs typeface="Arial" panose="020B0604020202020204" pitchFamily="34" charset="0"/>
            </a:rPr>
            <a:t>LEA </a:t>
          </a:r>
          <a:r>
            <a:rPr lang="en-US" sz="1100" u="sng" kern="1200" dirty="0">
              <a:latin typeface="Arial" panose="020B0604020202020204" pitchFamily="34" charset="0"/>
              <a:cs typeface="Arial" panose="020B0604020202020204" pitchFamily="34" charset="0"/>
            </a:rPr>
            <a:t>(CERN</a:t>
          </a:r>
          <a:r>
            <a:rPr lang="en-US" sz="1100" kern="1200" dirty="0">
              <a:latin typeface="Arial" panose="020B0604020202020204" pitchFamily="34" charset="0"/>
              <a:cs typeface="Arial" panose="020B0604020202020204" pitchFamily="34" charset="0"/>
            </a:rPr>
            <a:t>), JEDI (Bonn),VIP (LNGS), FAMU (RAL)</a:t>
          </a:r>
          <a:endParaRPr lang="en-GB" sz="1100" kern="1200" dirty="0"/>
        </a:p>
      </dsp:txBody>
      <dsp:txXfrm>
        <a:off x="2086592" y="4017955"/>
        <a:ext cx="1263118" cy="1263118"/>
      </dsp:txXfrm>
    </dsp:sp>
    <dsp:sp modelId="{4DBF3970-F0E8-9147-84DA-A316ECB638FD}">
      <dsp:nvSpPr>
        <dsp:cNvPr id="0" name=""/>
        <dsp:cNvSpPr/>
      </dsp:nvSpPr>
      <dsp:spPr>
        <a:xfrm rot="12600000">
          <a:off x="3621066" y="2475218"/>
          <a:ext cx="378946" cy="607348"/>
        </a:xfrm>
        <a:prstGeom prst="rightArrow">
          <a:avLst>
            <a:gd name="adj1" fmla="val 60000"/>
            <a:gd name="adj2" fmla="val 50000"/>
          </a:avLst>
        </a:prstGeom>
        <a:solidFill>
          <a:srgbClr val="7030A0"/>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rot="10800000">
        <a:off x="3727135" y="2625109"/>
        <a:ext cx="265262" cy="364408"/>
      </dsp:txXfrm>
    </dsp:sp>
    <dsp:sp modelId="{1BE0D136-1B0B-B545-8B40-0150FA05A671}">
      <dsp:nvSpPr>
        <dsp:cNvPr id="0" name=""/>
        <dsp:cNvSpPr/>
      </dsp:nvSpPr>
      <dsp:spPr>
        <a:xfrm>
          <a:off x="1824992" y="1255042"/>
          <a:ext cx="1786318" cy="1786318"/>
        </a:xfrm>
        <a:prstGeom prst="ellipse">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cap="all" dirty="0">
              <a:latin typeface="Arial" panose="020B0604020202020204" pitchFamily="34" charset="0"/>
              <a:cs typeface="Arial" panose="020B0604020202020204" pitchFamily="34" charset="0"/>
            </a:rPr>
            <a:t>6: Applications and societal benefits </a:t>
          </a:r>
        </a:p>
        <a:p>
          <a:pPr marL="0" lvl="0" indent="0" algn="ctr" defTabSz="488950">
            <a:lnSpc>
              <a:spcPct val="90000"/>
            </a:lnSpc>
            <a:spcBef>
              <a:spcPct val="0"/>
            </a:spcBef>
            <a:spcAft>
              <a:spcPct val="35000"/>
            </a:spcAft>
            <a:buNone/>
          </a:pPr>
          <a:r>
            <a:rPr lang="en-US" sz="1100" kern="1200" dirty="0">
              <a:latin typeface="Arial" panose="020B0604020202020204" pitchFamily="34" charset="0"/>
              <a:cs typeface="Arial" panose="020B0604020202020204" pitchFamily="34" charset="0"/>
            </a:rPr>
            <a:t>FOOT (GSI,CNAO,TIFPA, HIT) </a:t>
          </a:r>
          <a:r>
            <a:rPr lang="en-US" sz="1100" u="sng" kern="1200" dirty="0">
              <a:latin typeface="Arial" panose="020B0604020202020204" pitchFamily="34" charset="0"/>
              <a:cs typeface="Arial" panose="020B0604020202020204" pitchFamily="34" charset="0"/>
            </a:rPr>
            <a:t>SPES_MED (LNL, </a:t>
          </a:r>
          <a:r>
            <a:rPr lang="en-US" sz="1100" u="sng" kern="1200" dirty="0" err="1">
              <a:latin typeface="Arial" panose="020B0604020202020204" pitchFamily="34" charset="0"/>
              <a:cs typeface="Arial" panose="020B0604020202020204" pitchFamily="34" charset="0"/>
            </a:rPr>
            <a:t>Arronax</a:t>
          </a:r>
          <a:r>
            <a:rPr lang="en-US" sz="1100" u="sng" kern="1200" dirty="0">
              <a:latin typeface="Arial" panose="020B0604020202020204" pitchFamily="34" charset="0"/>
              <a:cs typeface="Arial" panose="020B0604020202020204" pitchFamily="34" charset="0"/>
            </a:rPr>
            <a:t>)</a:t>
          </a:r>
          <a:endParaRPr lang="en-GB" sz="1100" kern="1200" dirty="0"/>
        </a:p>
      </dsp:txBody>
      <dsp:txXfrm>
        <a:off x="2086592" y="1516642"/>
        <a:ext cx="1263118" cy="126311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F227E-5623-3648-B1D6-7E56BB44B586}" type="datetimeFigureOut">
              <a:rPr lang="it-IT" smtClean="0"/>
              <a:t>04/07/25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7C481-4DD1-1845-A702-F9788B279237}" type="slidenum">
              <a:rPr lang="it-IT" smtClean="0"/>
              <a:t>‹#›</a:t>
            </a:fld>
            <a:endParaRPr lang="it-IT"/>
          </a:p>
        </p:txBody>
      </p:sp>
    </p:spTree>
    <p:extLst>
      <p:ext uri="{BB962C8B-B14F-4D97-AF65-F5344CB8AC3E}">
        <p14:creationId xmlns:p14="http://schemas.microsoft.com/office/powerpoint/2010/main" val="3431682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9AB7C481-4DD1-1845-A702-F9788B279237}" type="slidenum">
              <a:rPr lang="it-IT" smtClean="0"/>
              <a:t>2</a:t>
            </a:fld>
            <a:endParaRPr lang="it-IT"/>
          </a:p>
        </p:txBody>
      </p:sp>
    </p:spTree>
    <p:extLst>
      <p:ext uri="{BB962C8B-B14F-4D97-AF65-F5344CB8AC3E}">
        <p14:creationId xmlns:p14="http://schemas.microsoft.com/office/powerpoint/2010/main" val="424053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a:t>Inside pioneered since 2013  the bi-modal approach with synergistic combination of PET e charged fragment detection </a:t>
            </a:r>
          </a:p>
          <a:p>
            <a:pPr marL="0" lvl="0" indent="0" algn="l" rtl="0">
              <a:lnSpc>
                <a:spcPct val="100000"/>
              </a:lnSpc>
              <a:spcBef>
                <a:spcPts val="0"/>
              </a:spcBef>
              <a:spcAft>
                <a:spcPts val="0"/>
              </a:spcAft>
              <a:buSzPts val="1400"/>
              <a:buNone/>
            </a:pPr>
            <a:r>
              <a:rPr lang="en-US"/>
              <a:t>In beam PET has been long studied and applied in clinics</a:t>
            </a:r>
          </a:p>
          <a:p>
            <a:pPr marL="0" lvl="0" indent="0" algn="l" rtl="0">
              <a:lnSpc>
                <a:spcPct val="100000"/>
              </a:lnSpc>
              <a:spcBef>
                <a:spcPts val="0"/>
              </a:spcBef>
              <a:spcAft>
                <a:spcPts val="0"/>
              </a:spcAft>
              <a:buSzPts val="1400"/>
              <a:buNone/>
            </a:pPr>
            <a:r>
              <a:rPr lang="en-US"/>
              <a:t>Is more accurate and suitable with protons</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a:latin typeface="Calibri" panose="020F0502020204030204" pitchFamily="34" charset="0"/>
                <a:ea typeface="ＭＳ Ｐゴシック"/>
                <a:cs typeface="Times"/>
              </a:rPr>
              <a:t>Charged fragments production is an high cross section process in the interactions of He, C and O beams and is hence particularly suited for monitoring applications of those beams.</a:t>
            </a:r>
            <a:endParaRPr lang="en-GB" sz="1200" b="1">
              <a:solidFill>
                <a:srgbClr val="0000FF"/>
              </a:solidFill>
              <a:latin typeface="Calibri" panose="020F0502020204030204" pitchFamily="34" charset="0"/>
              <a:ea typeface="ＭＳ Ｐゴシック"/>
              <a:cs typeface="Times"/>
            </a:endParaRPr>
          </a:p>
          <a:p>
            <a:pPr marL="0" lvl="0" indent="0" algn="l" rtl="0">
              <a:lnSpc>
                <a:spcPct val="100000"/>
              </a:lnSpc>
              <a:spcBef>
                <a:spcPts val="0"/>
              </a:spcBef>
              <a:spcAft>
                <a:spcPts val="0"/>
              </a:spcAft>
              <a:buSzPts val="1400"/>
              <a:buNone/>
            </a:pPr>
            <a:endParaRPr lang="en-US"/>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11</a:t>
            </a:r>
            <a:r>
              <a:rPr lang="en-US" sz="1200" b="0" i="0" u="none" strike="noStrike" cap="none">
                <a:solidFill>
                  <a:srgbClr val="000000"/>
                </a:solidFill>
                <a:latin typeface="Arial"/>
                <a:ea typeface="Arial"/>
                <a:cs typeface="Arial"/>
                <a:sym typeface="Arial"/>
              </a:rPr>
              <a:t>C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20.3 min)</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10</a:t>
            </a:r>
            <a:r>
              <a:rPr lang="en-US" sz="1200" b="0" i="0" u="none" strike="noStrike" cap="none">
                <a:solidFill>
                  <a:srgbClr val="000000"/>
                </a:solidFill>
                <a:latin typeface="Arial"/>
                <a:ea typeface="Arial"/>
                <a:cs typeface="Arial"/>
                <a:sym typeface="Arial"/>
              </a:rPr>
              <a:t>C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 19.3 s) </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15</a:t>
            </a:r>
            <a:r>
              <a:rPr lang="en-US" sz="1200" b="0" i="0" u="none" strike="noStrike" cap="none">
                <a:solidFill>
                  <a:srgbClr val="000000"/>
                </a:solidFill>
                <a:latin typeface="Arial"/>
                <a:ea typeface="Arial"/>
                <a:cs typeface="Arial"/>
                <a:sym typeface="Arial"/>
              </a:rPr>
              <a:t>O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 2.0 min)</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13</a:t>
            </a:r>
            <a:r>
              <a:rPr lang="en-US" sz="1200" b="0" i="0" u="none" strike="noStrike" cap="none">
                <a:solidFill>
                  <a:srgbClr val="000000"/>
                </a:solidFill>
                <a:latin typeface="Arial"/>
                <a:ea typeface="Arial"/>
                <a:cs typeface="Arial"/>
                <a:sym typeface="Arial"/>
              </a:rPr>
              <a:t>N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10.0 min)</a:t>
            </a:r>
            <a:endParaRPr lang="en-US" sz="1200" b="0" i="0" u="none" strike="noStrike" cap="none" baseline="30000">
              <a:solidFill>
                <a:srgbClr val="000000"/>
              </a:solidFill>
              <a:latin typeface="Arial"/>
              <a:ea typeface="Arial"/>
              <a:cs typeface="Arial"/>
              <a:sym typeface="Arial"/>
            </a:endParaRPr>
          </a:p>
          <a:p>
            <a:endParaRPr lang="it-IT"/>
          </a:p>
        </p:txBody>
      </p:sp>
      <p:sp>
        <p:nvSpPr>
          <p:cNvPr id="4" name="Segnaposto numero diapositiva 3"/>
          <p:cNvSpPr>
            <a:spLocks noGrp="1"/>
          </p:cNvSpPr>
          <p:nvPr>
            <p:ph type="sldNum" sz="quarter" idx="5"/>
          </p:nvPr>
        </p:nvSpPr>
        <p:spPr/>
        <p:txBody>
          <a:bodyPr/>
          <a:lstStyle/>
          <a:p>
            <a:fld id="{DA6C33B3-4D68-4CFA-BDC2-5B2466B90D1E}" type="slidenum">
              <a:rPr lang="it-IT" smtClean="0"/>
              <a:t>18</a:t>
            </a:fld>
            <a:endParaRPr lang="it-IT"/>
          </a:p>
        </p:txBody>
      </p:sp>
    </p:spTree>
    <p:extLst>
      <p:ext uri="{BB962C8B-B14F-4D97-AF65-F5344CB8AC3E}">
        <p14:creationId xmlns:p14="http://schemas.microsoft.com/office/powerpoint/2010/main" val="93513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0:notes"/>
          <p:cNvSpPr txBox="1">
            <a:spLocks noGrp="1"/>
          </p:cNvSpPr>
          <p:nvPr>
            <p:ph type="body" idx="1"/>
          </p:nvPr>
        </p:nvSpPr>
        <p:spPr>
          <a:xfrm>
            <a:off x="685512" y="4343236"/>
            <a:ext cx="5487000" cy="4115100"/>
          </a:xfrm>
          <a:prstGeom prst="rect">
            <a:avLst/>
          </a:prstGeom>
          <a:noFill/>
          <a:ln>
            <a:noFill/>
          </a:ln>
        </p:spPr>
        <p:txBody>
          <a:bodyPr spcFirstLastPara="1" wrap="square" lIns="81350" tIns="40675" rIns="81350" bIns="40675" anchor="t" anchorCtr="0">
            <a:noAutofit/>
          </a:bodyPr>
          <a:lstStyle/>
          <a:p>
            <a:pPr marL="342900" indent="-342900" algn="l" eaLnBrk="1" hangingPunct="1">
              <a:spcBef>
                <a:spcPct val="20000"/>
              </a:spcBef>
              <a:buFont typeface="Arial"/>
              <a:buChar char="•"/>
            </a:pPr>
            <a:r>
              <a:rPr lang="en-US" sz="1100">
                <a:solidFill>
                  <a:srgbClr val="262626"/>
                </a:solidFill>
                <a:latin typeface="+mn-lt"/>
                <a:cs typeface="Comic Sans MS"/>
              </a:rPr>
              <a:t>8 XY planes with 2 cm spacing. Each plane  made of 2 stereo layers of 192 (384) 0.5x0.5 mm</a:t>
            </a:r>
            <a:r>
              <a:rPr lang="en-US" sz="1100" baseline="30000">
                <a:solidFill>
                  <a:srgbClr val="262626"/>
                </a:solidFill>
                <a:latin typeface="+mn-lt"/>
                <a:cs typeface="Comic Sans MS"/>
              </a:rPr>
              <a:t>2</a:t>
            </a:r>
            <a:r>
              <a:rPr lang="en-US" sz="1100">
                <a:solidFill>
                  <a:srgbClr val="262626"/>
                </a:solidFill>
                <a:latin typeface="+mn-lt"/>
                <a:cs typeface="Comic Sans MS"/>
              </a:rPr>
              <a:t> square scintillating fibers</a:t>
            </a:r>
          </a:p>
          <a:p>
            <a:pPr marL="342900" indent="-342900" eaLnBrk="1" hangingPunct="1">
              <a:spcBef>
                <a:spcPct val="20000"/>
              </a:spcBef>
              <a:buFont typeface="Arial"/>
              <a:buChar char="•"/>
            </a:pPr>
            <a:r>
              <a:rPr lang="en-US" sz="1100">
                <a:solidFill>
                  <a:srgbClr val="262626"/>
                </a:solidFill>
                <a:latin typeface="+mn-lt"/>
                <a:cs typeface="Comic Sans MS"/>
              </a:rPr>
              <a:t>2x0.5 mm squared fibers read out by Hamamatsu 1mm</a:t>
            </a:r>
            <a:r>
              <a:rPr lang="en-US" sz="1100" baseline="30000">
                <a:solidFill>
                  <a:srgbClr val="262626"/>
                </a:solidFill>
                <a:latin typeface="+mn-lt"/>
                <a:cs typeface="Comic Sans MS"/>
              </a:rPr>
              <a:t>2</a:t>
            </a:r>
            <a:r>
              <a:rPr lang="en-US" sz="1100">
                <a:solidFill>
                  <a:srgbClr val="262626"/>
                </a:solidFill>
                <a:latin typeface="+mn-lt"/>
                <a:cs typeface="Comic Sans MS"/>
              </a:rPr>
              <a:t> </a:t>
            </a:r>
            <a:r>
              <a:rPr lang="en-US" sz="1100" err="1">
                <a:solidFill>
                  <a:srgbClr val="262626"/>
                </a:solidFill>
                <a:latin typeface="+mn-lt"/>
                <a:cs typeface="Comic Sans MS"/>
              </a:rPr>
              <a:t>SiPM</a:t>
            </a:r>
            <a:r>
              <a:rPr lang="en-US" sz="1100">
                <a:solidFill>
                  <a:srgbClr val="262626"/>
                </a:solidFill>
                <a:latin typeface="+mn-lt"/>
                <a:cs typeface="Comic Sans MS"/>
              </a:rPr>
              <a:t> : S12571-050P</a:t>
            </a:r>
          </a:p>
          <a:p>
            <a:pPr marL="342900" indent="-342900" algn="l" eaLnBrk="1" hangingPunct="1">
              <a:spcBef>
                <a:spcPct val="20000"/>
              </a:spcBef>
              <a:buFont typeface="Arial"/>
              <a:buChar char="•"/>
            </a:pPr>
            <a:r>
              <a:rPr lang="en-US" sz="1100">
                <a:solidFill>
                  <a:srgbClr val="262626"/>
                </a:solidFill>
                <a:latin typeface="+mn-lt"/>
                <a:cs typeface="Comic Sans MS"/>
              </a:rPr>
              <a:t>32 </a:t>
            </a:r>
            <a:r>
              <a:rPr lang="en-US" sz="1100" err="1">
                <a:solidFill>
                  <a:srgbClr val="262626"/>
                </a:solidFill>
                <a:latin typeface="+mn-lt"/>
                <a:cs typeface="Comic Sans MS"/>
              </a:rPr>
              <a:t>SiPM</a:t>
            </a:r>
            <a:r>
              <a:rPr lang="en-US" sz="1100">
                <a:solidFill>
                  <a:srgbClr val="262626"/>
                </a:solidFill>
                <a:latin typeface="+mn-lt"/>
                <a:cs typeface="Comic Sans MS"/>
              </a:rPr>
              <a:t> feed a 32 </a:t>
            </a:r>
            <a:r>
              <a:rPr lang="en-US" sz="1100" err="1">
                <a:solidFill>
                  <a:srgbClr val="262626"/>
                </a:solidFill>
                <a:latin typeface="+mn-lt"/>
                <a:cs typeface="Comic Sans MS"/>
              </a:rPr>
              <a:t>ch</a:t>
            </a:r>
            <a:r>
              <a:rPr lang="en-US" sz="1100">
                <a:solidFill>
                  <a:srgbClr val="262626"/>
                </a:solidFill>
                <a:latin typeface="+mn-lt"/>
                <a:cs typeface="Comic Sans MS"/>
              </a:rPr>
              <a:t> ASIC BASIC32</a:t>
            </a:r>
          </a:p>
          <a:p>
            <a:pPr marL="342900" indent="-342900" algn="l" eaLnBrk="1" hangingPunct="1">
              <a:spcBef>
                <a:spcPct val="20000"/>
              </a:spcBef>
              <a:buFont typeface="Arial"/>
              <a:buChar char="•"/>
            </a:pPr>
            <a:endParaRPr lang="en-US" sz="1100" b="0" i="0" u="none" strike="noStrike" cap="none">
              <a:solidFill>
                <a:srgbClr val="262626"/>
              </a:solidFill>
              <a:latin typeface="+mn-lt"/>
              <a:ea typeface="Calibri"/>
              <a:cs typeface="Calibri"/>
              <a:sym typeface="Calibri"/>
            </a:endParaRPr>
          </a:p>
          <a:p>
            <a:pPr algn="l" latinLnBrk="1" hangingPunct="0"/>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10 x 25 x 2 cm</a:t>
            </a:r>
            <a:r>
              <a:rPr lang="it-IT" sz="1100" baseline="300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3</a:t>
            </a:r>
          </a:p>
          <a:p>
            <a:pPr algn="l" latinLnBrk="1" hangingPunct="0"/>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2560</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a:t>
            </a:r>
            <a:r>
              <a:rPr lang="en-US"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acq</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a:t>
            </a:r>
            <a:r>
              <a:rPr lang="en-US"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chns</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/head</a:t>
            </a:r>
          </a:p>
          <a:p>
            <a:pPr algn="l" latinLnBrk="1" hangingPunct="0"/>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D</a:t>
            </a:r>
            <a:r>
              <a:rPr lang="it-IT"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istance</a:t>
            </a:r>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from the</a:t>
            </a:r>
          </a:p>
          <a:p>
            <a:pPr algn="l" latinLnBrk="1" hangingPunct="0"/>
            <a:r>
              <a:rPr lang="it-IT"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isocenter</a:t>
            </a:r>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=30 cm</a:t>
            </a:r>
          </a:p>
          <a:p>
            <a:pPr marL="342900" indent="-342900" algn="l" eaLnBrk="1" hangingPunct="1">
              <a:spcBef>
                <a:spcPct val="20000"/>
              </a:spcBef>
              <a:buFont typeface="Arial"/>
              <a:buChar char="•"/>
            </a:pPr>
            <a:endParaRPr sz="1100" b="0" i="0" u="none" strike="noStrike" cap="none">
              <a:solidFill>
                <a:schemeClr val="dk1"/>
              </a:solidFill>
              <a:latin typeface="Calibri"/>
              <a:ea typeface="Calibri"/>
              <a:cs typeface="Calibri"/>
              <a:sym typeface="Calibri"/>
            </a:endParaRPr>
          </a:p>
        </p:txBody>
      </p:sp>
      <p:sp>
        <p:nvSpPr>
          <p:cNvPr id="304" name="Google Shape;304;p10:notes"/>
          <p:cNvSpPr txBox="1">
            <a:spLocks noGrp="1"/>
          </p:cNvSpPr>
          <p:nvPr>
            <p:ph type="sldNum" idx="12"/>
          </p:nvPr>
        </p:nvSpPr>
        <p:spPr>
          <a:xfrm>
            <a:off x="3884088" y="8685114"/>
            <a:ext cx="2972400" cy="457500"/>
          </a:xfrm>
          <a:prstGeom prst="rect">
            <a:avLst/>
          </a:prstGeom>
          <a:noFill/>
          <a:ln>
            <a:noFill/>
          </a:ln>
        </p:spPr>
        <p:txBody>
          <a:bodyPr spcFirstLastPara="1" wrap="square" lIns="81350" tIns="40675" rIns="81350" bIns="40675" anchor="b" anchorCtr="0">
            <a:noAutofit/>
          </a:bodyPr>
          <a:lstStyle/>
          <a:p>
            <a:pPr marL="0" marR="0" lvl="0" indent="0" algn="r" rtl="0">
              <a:lnSpc>
                <a:spcPct val="100000"/>
              </a:lnSpc>
              <a:spcBef>
                <a:spcPts val="0"/>
              </a:spcBef>
              <a:spcAft>
                <a:spcPts val="0"/>
              </a:spcAft>
              <a:buSzPts val="1100"/>
              <a:buNone/>
            </a:pPr>
            <a:fld id="{00000000-1234-1234-1234-123412341234}" type="slidenum">
              <a:rPr lang="en-US" sz="1100" b="0" i="0" u="none" strike="noStrike" cap="none">
                <a:solidFill>
                  <a:schemeClr val="dk1"/>
                </a:solidFill>
                <a:latin typeface="Calibri"/>
                <a:ea typeface="Calibri"/>
                <a:cs typeface="Calibri"/>
                <a:sym typeface="Calibri"/>
              </a:rPr>
              <a:t>19</a:t>
            </a:fld>
            <a:endParaRPr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008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0:notes"/>
          <p:cNvSpPr txBox="1">
            <a:spLocks noGrp="1"/>
          </p:cNvSpPr>
          <p:nvPr>
            <p:ph type="body" idx="1"/>
          </p:nvPr>
        </p:nvSpPr>
        <p:spPr>
          <a:xfrm>
            <a:off x="685512" y="4343236"/>
            <a:ext cx="5487000" cy="4115100"/>
          </a:xfrm>
          <a:prstGeom prst="rect">
            <a:avLst/>
          </a:prstGeom>
          <a:noFill/>
          <a:ln>
            <a:noFill/>
          </a:ln>
        </p:spPr>
        <p:txBody>
          <a:bodyPr spcFirstLastPara="1" wrap="square" lIns="81350" tIns="40675" rIns="81350" bIns="40675" anchor="t" anchorCtr="0">
            <a:noAutofit/>
          </a:bodyPr>
          <a:lstStyle/>
          <a:p>
            <a:pPr marL="342900" indent="-342900" algn="l" eaLnBrk="1" hangingPunct="1">
              <a:spcBef>
                <a:spcPct val="20000"/>
              </a:spcBef>
              <a:buFont typeface="Arial"/>
              <a:buChar char="•"/>
            </a:pPr>
            <a:r>
              <a:rPr lang="en-US" sz="1100">
                <a:solidFill>
                  <a:srgbClr val="262626"/>
                </a:solidFill>
                <a:latin typeface="+mn-lt"/>
                <a:cs typeface="Comic Sans MS"/>
              </a:rPr>
              <a:t>8 XY planes with 2 cm spacing. Each plane  made of 2 stereo layers of 192 (384) 0.5x0.5 mm</a:t>
            </a:r>
            <a:r>
              <a:rPr lang="en-US" sz="1100" baseline="30000">
                <a:solidFill>
                  <a:srgbClr val="262626"/>
                </a:solidFill>
                <a:latin typeface="+mn-lt"/>
                <a:cs typeface="Comic Sans MS"/>
              </a:rPr>
              <a:t>2</a:t>
            </a:r>
            <a:r>
              <a:rPr lang="en-US" sz="1100">
                <a:solidFill>
                  <a:srgbClr val="262626"/>
                </a:solidFill>
                <a:latin typeface="+mn-lt"/>
                <a:cs typeface="Comic Sans MS"/>
              </a:rPr>
              <a:t> square scintillating fibers</a:t>
            </a:r>
          </a:p>
          <a:p>
            <a:pPr marL="342900" indent="-342900" eaLnBrk="1" hangingPunct="1">
              <a:spcBef>
                <a:spcPct val="20000"/>
              </a:spcBef>
              <a:buFont typeface="Arial"/>
              <a:buChar char="•"/>
            </a:pPr>
            <a:r>
              <a:rPr lang="en-US" sz="1100">
                <a:solidFill>
                  <a:srgbClr val="262626"/>
                </a:solidFill>
                <a:latin typeface="+mn-lt"/>
                <a:cs typeface="Comic Sans MS"/>
              </a:rPr>
              <a:t>2x0.5 mm squared fibers read out by Hamamatsu 1mm</a:t>
            </a:r>
            <a:r>
              <a:rPr lang="en-US" sz="1100" baseline="30000">
                <a:solidFill>
                  <a:srgbClr val="262626"/>
                </a:solidFill>
                <a:latin typeface="+mn-lt"/>
                <a:cs typeface="Comic Sans MS"/>
              </a:rPr>
              <a:t>2</a:t>
            </a:r>
            <a:r>
              <a:rPr lang="en-US" sz="1100">
                <a:solidFill>
                  <a:srgbClr val="262626"/>
                </a:solidFill>
                <a:latin typeface="+mn-lt"/>
                <a:cs typeface="Comic Sans MS"/>
              </a:rPr>
              <a:t> </a:t>
            </a:r>
            <a:r>
              <a:rPr lang="en-US" sz="1100" err="1">
                <a:solidFill>
                  <a:srgbClr val="262626"/>
                </a:solidFill>
                <a:latin typeface="+mn-lt"/>
                <a:cs typeface="Comic Sans MS"/>
              </a:rPr>
              <a:t>SiPM</a:t>
            </a:r>
            <a:r>
              <a:rPr lang="en-US" sz="1100">
                <a:solidFill>
                  <a:srgbClr val="262626"/>
                </a:solidFill>
                <a:latin typeface="+mn-lt"/>
                <a:cs typeface="Comic Sans MS"/>
              </a:rPr>
              <a:t> : S12571-050P</a:t>
            </a:r>
          </a:p>
          <a:p>
            <a:pPr marL="342900" indent="-342900" algn="l" eaLnBrk="1" hangingPunct="1">
              <a:spcBef>
                <a:spcPct val="20000"/>
              </a:spcBef>
              <a:buFont typeface="Arial"/>
              <a:buChar char="•"/>
            </a:pPr>
            <a:r>
              <a:rPr lang="en-US" sz="1100">
                <a:solidFill>
                  <a:srgbClr val="262626"/>
                </a:solidFill>
                <a:latin typeface="+mn-lt"/>
                <a:cs typeface="Comic Sans MS"/>
              </a:rPr>
              <a:t>32 </a:t>
            </a:r>
            <a:r>
              <a:rPr lang="en-US" sz="1100" err="1">
                <a:solidFill>
                  <a:srgbClr val="262626"/>
                </a:solidFill>
                <a:latin typeface="+mn-lt"/>
                <a:cs typeface="Comic Sans MS"/>
              </a:rPr>
              <a:t>SiPM</a:t>
            </a:r>
            <a:r>
              <a:rPr lang="en-US" sz="1100">
                <a:solidFill>
                  <a:srgbClr val="262626"/>
                </a:solidFill>
                <a:latin typeface="+mn-lt"/>
                <a:cs typeface="Comic Sans MS"/>
              </a:rPr>
              <a:t> feed a 32 </a:t>
            </a:r>
            <a:r>
              <a:rPr lang="en-US" sz="1100" err="1">
                <a:solidFill>
                  <a:srgbClr val="262626"/>
                </a:solidFill>
                <a:latin typeface="+mn-lt"/>
                <a:cs typeface="Comic Sans MS"/>
              </a:rPr>
              <a:t>ch</a:t>
            </a:r>
            <a:r>
              <a:rPr lang="en-US" sz="1100">
                <a:solidFill>
                  <a:srgbClr val="262626"/>
                </a:solidFill>
                <a:latin typeface="+mn-lt"/>
                <a:cs typeface="Comic Sans MS"/>
              </a:rPr>
              <a:t> ASIC BASIC32</a:t>
            </a:r>
          </a:p>
          <a:p>
            <a:pPr marL="342900" indent="-342900" algn="l" eaLnBrk="1" hangingPunct="1">
              <a:spcBef>
                <a:spcPct val="20000"/>
              </a:spcBef>
              <a:buFont typeface="Arial"/>
              <a:buChar char="•"/>
            </a:pPr>
            <a:endParaRPr lang="en-US" sz="1100" b="0" i="0" u="none" strike="noStrike" cap="none">
              <a:solidFill>
                <a:srgbClr val="262626"/>
              </a:solidFill>
              <a:latin typeface="+mn-lt"/>
              <a:ea typeface="Calibri"/>
              <a:cs typeface="Calibri"/>
              <a:sym typeface="Calibri"/>
            </a:endParaRPr>
          </a:p>
          <a:p>
            <a:pPr algn="l" latinLnBrk="1" hangingPunct="0"/>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10 x 25 x 2 cm</a:t>
            </a:r>
            <a:r>
              <a:rPr lang="it-IT" sz="1100" baseline="300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3</a:t>
            </a:r>
          </a:p>
          <a:p>
            <a:pPr algn="l" latinLnBrk="1" hangingPunct="0"/>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2560</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a:t>
            </a:r>
            <a:r>
              <a:rPr lang="en-US"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acq</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a:t>
            </a:r>
            <a:r>
              <a:rPr lang="en-US"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chns</a:t>
            </a:r>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/head</a:t>
            </a:r>
          </a:p>
          <a:p>
            <a:pPr algn="l" latinLnBrk="1" hangingPunct="0"/>
            <a:r>
              <a:rPr lang="en-US"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D</a:t>
            </a:r>
            <a:r>
              <a:rPr lang="it-IT"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istance</a:t>
            </a:r>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 from the</a:t>
            </a:r>
          </a:p>
          <a:p>
            <a:pPr algn="l" latinLnBrk="1" hangingPunct="0"/>
            <a:r>
              <a:rPr lang="it-IT" sz="1100" err="1">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isocenter</a:t>
            </a:r>
            <a:r>
              <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rPr>
              <a:t>=30 cm</a:t>
            </a:r>
          </a:p>
          <a:p>
            <a:pPr algn="l" latinLnBrk="1" hangingPunct="0"/>
            <a:endPar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endParaRPr>
          </a:p>
          <a:p>
            <a:pPr marL="228600" indent="-228600">
              <a:lnSpc>
                <a:spcPts val="5400"/>
              </a:lnSpc>
              <a:buSzPct val="40000"/>
              <a:buBlip>
                <a:blip r:embed="rId3"/>
              </a:buBlip>
              <a:defRPr sz="2100" b="0">
                <a:latin typeface="Helvetica"/>
                <a:ea typeface="Helvetica"/>
                <a:cs typeface="Helvetica"/>
                <a:sym typeface="Helvetica"/>
              </a:defRPr>
            </a:pPr>
            <a:r>
              <a:rPr lang="it-IT" sz="1100"/>
              <a:t>The </a:t>
            </a:r>
            <a:r>
              <a:rPr lang="it-IT" sz="1100" b="1"/>
              <a:t>1D </a:t>
            </a:r>
            <a:r>
              <a:rPr lang="it-IT" sz="1100" b="1" err="1"/>
              <a:t>emission</a:t>
            </a:r>
            <a:r>
              <a:rPr lang="it-IT" sz="1100" b="1"/>
              <a:t> </a:t>
            </a:r>
            <a:r>
              <a:rPr lang="it-IT" sz="1100" b="1" err="1"/>
              <a:t>spatial</a:t>
            </a:r>
            <a:r>
              <a:rPr lang="it-IT" sz="1100" b="1"/>
              <a:t> </a:t>
            </a:r>
            <a:r>
              <a:rPr lang="it-IT" sz="1100" b="1" err="1"/>
              <a:t>distribution</a:t>
            </a:r>
            <a:r>
              <a:rPr lang="it-IT" sz="1100"/>
              <a:t> </a:t>
            </a:r>
            <a:r>
              <a:rPr lang="it-IT" sz="1100" err="1"/>
              <a:t>along</a:t>
            </a:r>
            <a:r>
              <a:rPr lang="it-IT" sz="1100"/>
              <a:t> the </a:t>
            </a:r>
            <a:r>
              <a:rPr lang="it-IT" sz="1100" err="1"/>
              <a:t>beam</a:t>
            </a:r>
            <a:r>
              <a:rPr lang="it-IT" sz="1100"/>
              <a:t> </a:t>
            </a:r>
            <a:r>
              <a:rPr lang="it-IT" sz="1100" err="1"/>
              <a:t>axis</a:t>
            </a:r>
            <a:r>
              <a:rPr lang="it-IT" sz="1100"/>
              <a:t> (</a:t>
            </a:r>
            <a:r>
              <a:rPr lang="it-IT" sz="1100" err="1"/>
              <a:t>z</a:t>
            </a:r>
            <a:r>
              <a:rPr lang="it-IT" sz="1100"/>
              <a:t> in the </a:t>
            </a:r>
            <a:r>
              <a:rPr lang="it-IT" sz="1100" err="1"/>
              <a:t>reference</a:t>
            </a:r>
            <a:r>
              <a:rPr lang="it-IT" sz="1100"/>
              <a:t> frame) </a:t>
            </a:r>
            <a:r>
              <a:rPr lang="it-IT" sz="1100" err="1"/>
              <a:t>is</a:t>
            </a:r>
            <a:r>
              <a:rPr lang="it-IT" sz="1100"/>
              <a:t> </a:t>
            </a:r>
            <a:r>
              <a:rPr lang="it-IT" sz="1100" err="1"/>
              <a:t>built</a:t>
            </a:r>
            <a:r>
              <a:rPr lang="it-IT" sz="1100"/>
              <a:t> for </a:t>
            </a:r>
            <a:r>
              <a:rPr lang="it-IT" sz="1100" err="1"/>
              <a:t>each</a:t>
            </a:r>
            <a:r>
              <a:rPr lang="it-IT" sz="1100"/>
              <a:t> PB </a:t>
            </a:r>
            <a:r>
              <a:rPr lang="it-IT" sz="1100" err="1"/>
              <a:t>delivered</a:t>
            </a:r>
            <a:r>
              <a:rPr lang="it-IT" sz="1100"/>
              <a:t> in the treatment</a:t>
            </a:r>
          </a:p>
          <a:p>
            <a:pPr>
              <a:lnSpc>
                <a:spcPts val="5400"/>
              </a:lnSpc>
              <a:defRPr sz="2100" b="0">
                <a:latin typeface="Helvetica"/>
                <a:ea typeface="Helvetica"/>
                <a:cs typeface="Helvetica"/>
                <a:sym typeface="Helvetica"/>
              </a:defRPr>
            </a:pPr>
            <a:endParaRPr lang="it-IT" sz="1100"/>
          </a:p>
          <a:p>
            <a:pPr marL="228600" indent="-228600">
              <a:lnSpc>
                <a:spcPts val="5400"/>
              </a:lnSpc>
              <a:buSzPct val="40000"/>
              <a:buBlip>
                <a:blip r:embed="rId3"/>
              </a:buBlip>
              <a:defRPr sz="2100" b="0">
                <a:latin typeface="Helvetica"/>
                <a:ea typeface="Helvetica"/>
                <a:cs typeface="Helvetica"/>
                <a:sym typeface="Helvetica"/>
              </a:defRPr>
            </a:pPr>
            <a:r>
              <a:rPr lang="it-IT" sz="1100"/>
              <a:t>A </a:t>
            </a:r>
            <a:r>
              <a:rPr lang="it-IT" sz="1100" err="1"/>
              <a:t>statistical</a:t>
            </a:r>
            <a:r>
              <a:rPr lang="it-IT" sz="1100"/>
              <a:t> </a:t>
            </a:r>
            <a:r>
              <a:rPr lang="it-IT" sz="1100" b="1" err="1"/>
              <a:t>comparison</a:t>
            </a:r>
            <a:r>
              <a:rPr lang="it-IT" sz="1100"/>
              <a:t> </a:t>
            </a:r>
            <a:r>
              <a:rPr lang="it-IT" sz="1100" err="1"/>
              <a:t>between</a:t>
            </a:r>
            <a:r>
              <a:rPr lang="it-IT" sz="1100"/>
              <a:t> </a:t>
            </a:r>
            <a:r>
              <a:rPr lang="it-IT" sz="1100" b="1"/>
              <a:t>single PB </a:t>
            </a:r>
            <a:r>
              <a:rPr lang="it-IT" sz="1100" err="1"/>
              <a:t>spectra</a:t>
            </a:r>
            <a:r>
              <a:rPr lang="it-IT" sz="1100"/>
              <a:t> </a:t>
            </a:r>
            <a:r>
              <a:rPr lang="it-IT" sz="1100" err="1"/>
              <a:t>would</a:t>
            </a:r>
            <a:r>
              <a:rPr lang="it-IT" sz="1100"/>
              <a:t> be </a:t>
            </a:r>
            <a:r>
              <a:rPr lang="it-IT" sz="1100" b="1" err="1"/>
              <a:t>too</a:t>
            </a:r>
            <a:r>
              <a:rPr lang="it-IT" sz="1100" b="1"/>
              <a:t> </a:t>
            </a:r>
            <a:r>
              <a:rPr lang="it-IT" sz="1100" b="1" err="1"/>
              <a:t>sensible</a:t>
            </a:r>
            <a:r>
              <a:rPr lang="it-IT" sz="1100" b="1"/>
              <a:t> to </a:t>
            </a:r>
            <a:r>
              <a:rPr lang="it-IT" sz="1100" b="1" err="1"/>
              <a:t>fluctuations</a:t>
            </a:r>
            <a:r>
              <a:rPr lang="it-IT" sz="1100" b="1"/>
              <a:t> </a:t>
            </a:r>
            <a:r>
              <a:rPr lang="it-IT" sz="1100"/>
              <a:t>(~300 </a:t>
            </a:r>
            <a:r>
              <a:rPr lang="it-IT" sz="1100" err="1"/>
              <a:t>tracks</a:t>
            </a:r>
            <a:r>
              <a:rPr lang="it-IT" sz="1100"/>
              <a:t> per PB). </a:t>
            </a:r>
            <a:r>
              <a:rPr lang="it-IT" sz="1100" err="1"/>
              <a:t>PBs</a:t>
            </a:r>
            <a:r>
              <a:rPr lang="it-IT" sz="1100"/>
              <a:t> </a:t>
            </a:r>
            <a:r>
              <a:rPr lang="it-IT" sz="1100" err="1"/>
              <a:t>belonging</a:t>
            </a:r>
            <a:r>
              <a:rPr lang="it-IT" sz="1100"/>
              <a:t> from the </a:t>
            </a:r>
            <a:r>
              <a:rPr lang="it-IT" sz="1100" err="1"/>
              <a:t>same</a:t>
            </a:r>
            <a:r>
              <a:rPr lang="it-IT" sz="1100"/>
              <a:t> target volume of </a:t>
            </a:r>
            <a:r>
              <a:rPr lang="it-IT" sz="1100" b="1"/>
              <a:t>1cm x 1cm x 0.6 cm</a:t>
            </a:r>
            <a:r>
              <a:rPr lang="it-IT" sz="1100"/>
              <a:t> </a:t>
            </a:r>
            <a:r>
              <a:rPr lang="it-IT" sz="1100" err="1"/>
              <a:t>have</a:t>
            </a:r>
            <a:r>
              <a:rPr lang="it-IT" sz="1100"/>
              <a:t> </a:t>
            </a:r>
            <a:r>
              <a:rPr lang="it-IT" sz="1100" err="1"/>
              <a:t>been</a:t>
            </a:r>
            <a:r>
              <a:rPr lang="it-IT" sz="1100"/>
              <a:t> </a:t>
            </a:r>
            <a:r>
              <a:rPr lang="it-IT" sz="1100" err="1"/>
              <a:t>summed</a:t>
            </a:r>
            <a:r>
              <a:rPr lang="it-IT" sz="1100"/>
              <a:t> up in </a:t>
            </a:r>
            <a:r>
              <a:rPr lang="it-IT" sz="1100" err="1"/>
              <a:t>order</a:t>
            </a:r>
            <a:r>
              <a:rPr lang="it-IT" sz="1100"/>
              <a:t> to create </a:t>
            </a:r>
            <a:r>
              <a:rPr lang="it-IT" sz="1100" b="1"/>
              <a:t>Super </a:t>
            </a:r>
            <a:r>
              <a:rPr lang="it-IT" sz="1100" b="1" err="1"/>
              <a:t>Pencil</a:t>
            </a:r>
            <a:r>
              <a:rPr lang="it-IT" sz="1100" b="1"/>
              <a:t> </a:t>
            </a:r>
            <a:r>
              <a:rPr lang="it-IT" sz="1100" b="1" err="1"/>
              <a:t>Beams</a:t>
            </a:r>
            <a:r>
              <a:rPr lang="it-IT" sz="1100" b="1"/>
              <a:t> (SPB)</a:t>
            </a:r>
            <a:r>
              <a:rPr lang="it-IT" sz="1100"/>
              <a:t>.</a:t>
            </a:r>
          </a:p>
          <a:p>
            <a:pPr algn="l" latinLnBrk="1" hangingPunct="0"/>
            <a:endParaRPr lang="it-IT" sz="1100">
              <a:solidFill>
                <a:srgbClr val="000000"/>
              </a:solidFill>
              <a:uFill>
                <a:solidFill>
                  <a:srgbClr val="000000"/>
                </a:solidFill>
              </a:uFill>
              <a:latin typeface="Arial Narrow" panose="020B0604020202020204" pitchFamily="34" charset="0"/>
              <a:ea typeface="Calibri"/>
              <a:cs typeface="Arial Narrow" panose="020B0604020202020204" pitchFamily="34" charset="0"/>
              <a:sym typeface="Calibri"/>
            </a:endParaRPr>
          </a:p>
          <a:p>
            <a:pPr marL="342900" indent="-342900" algn="l" eaLnBrk="1" hangingPunct="1">
              <a:spcBef>
                <a:spcPct val="20000"/>
              </a:spcBef>
              <a:buFont typeface="Arial"/>
              <a:buChar char="•"/>
            </a:pPr>
            <a:endParaRPr sz="1100" b="0" i="0" u="none" strike="noStrike" cap="none">
              <a:solidFill>
                <a:schemeClr val="dk1"/>
              </a:solidFill>
              <a:latin typeface="Calibri"/>
              <a:ea typeface="Calibri"/>
              <a:cs typeface="Calibri"/>
              <a:sym typeface="Calibri"/>
            </a:endParaRPr>
          </a:p>
        </p:txBody>
      </p:sp>
      <p:sp>
        <p:nvSpPr>
          <p:cNvPr id="304" name="Google Shape;304;p10:notes"/>
          <p:cNvSpPr txBox="1">
            <a:spLocks noGrp="1"/>
          </p:cNvSpPr>
          <p:nvPr>
            <p:ph type="sldNum" idx="12"/>
          </p:nvPr>
        </p:nvSpPr>
        <p:spPr>
          <a:xfrm>
            <a:off x="3884088" y="8685114"/>
            <a:ext cx="2972400" cy="457500"/>
          </a:xfrm>
          <a:prstGeom prst="rect">
            <a:avLst/>
          </a:prstGeom>
          <a:noFill/>
          <a:ln>
            <a:noFill/>
          </a:ln>
        </p:spPr>
        <p:txBody>
          <a:bodyPr spcFirstLastPara="1" wrap="square" lIns="81350" tIns="40675" rIns="81350" bIns="40675" anchor="b" anchorCtr="0">
            <a:noAutofit/>
          </a:bodyPr>
          <a:lstStyle/>
          <a:p>
            <a:pPr marL="0" marR="0" lvl="0" indent="0" algn="r" rtl="0">
              <a:lnSpc>
                <a:spcPct val="100000"/>
              </a:lnSpc>
              <a:spcBef>
                <a:spcPts val="0"/>
              </a:spcBef>
              <a:spcAft>
                <a:spcPts val="0"/>
              </a:spcAft>
              <a:buSzPts val="1100"/>
              <a:buNone/>
            </a:pPr>
            <a:fld id="{00000000-1234-1234-1234-123412341234}" type="slidenum">
              <a:rPr lang="en-US" sz="1100" b="0" i="0" u="none" strike="noStrike" cap="none">
                <a:solidFill>
                  <a:schemeClr val="dk1"/>
                </a:solidFill>
                <a:latin typeface="Calibri"/>
                <a:ea typeface="Calibri"/>
                <a:cs typeface="Calibri"/>
                <a:sym typeface="Calibri"/>
              </a:rPr>
              <a:t>20</a:t>
            </a:fld>
            <a:endParaRPr sz="11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717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21457">
              <a:defRPr sz="1800">
                <a:latin typeface="Superclarendon Light"/>
                <a:ea typeface="Superclarendon Light"/>
                <a:cs typeface="Superclarendon Light"/>
                <a:sym typeface="Superclarendon Light"/>
              </a:defRPr>
            </a:pPr>
            <a:r>
              <a:rPr lang="en-US" sz="1200" kern="1200">
                <a:solidFill>
                  <a:schemeClr val="tx1"/>
                </a:solidFill>
                <a:latin typeface="+mn-lt"/>
                <a:ea typeface="Superclarendon Light"/>
                <a:cs typeface="Superclarendon Light"/>
                <a:sym typeface="Superclarendon Light"/>
              </a:rPr>
              <a:t>Carcinoma of the lacrimal gland</a:t>
            </a:r>
          </a:p>
          <a:p>
            <a:pPr defTabSz="321457">
              <a:defRPr sz="1800">
                <a:latin typeface="Superclarendon Light"/>
                <a:ea typeface="Superclarendon Light"/>
                <a:cs typeface="Superclarendon Light"/>
                <a:sym typeface="Superclarendon Light"/>
              </a:defRPr>
            </a:pPr>
            <a:r>
              <a:rPr lang="en-US" sz="1200" kern="1200">
                <a:solidFill>
                  <a:schemeClr val="tx1"/>
                </a:solidFill>
                <a:latin typeface="+mn-lt"/>
                <a:ea typeface="Superclarendon Light"/>
                <a:cs typeface="Superclarendon Light"/>
                <a:sym typeface="Superclarendon Light"/>
              </a:rPr>
              <a:t>3.7 10</a:t>
            </a:r>
            <a:r>
              <a:rPr lang="en-US" sz="1200" kern="1200" baseline="30000">
                <a:solidFill>
                  <a:schemeClr val="tx1"/>
                </a:solidFill>
                <a:latin typeface="+mn-lt"/>
                <a:ea typeface="Superclarendon Light"/>
                <a:cs typeface="Superclarendon Light"/>
                <a:sym typeface="Superclarendon Light"/>
              </a:rPr>
              <a:t>10</a:t>
            </a:r>
            <a:r>
              <a:rPr lang="en-US" sz="1200" kern="1200">
                <a:solidFill>
                  <a:schemeClr val="tx1"/>
                </a:solidFill>
                <a:latin typeface="+mn-lt"/>
                <a:ea typeface="Superclarendon Light"/>
                <a:cs typeface="Superclarendon Light"/>
                <a:sym typeface="Superclarendon Light"/>
              </a:rPr>
              <a:t> protons</a:t>
            </a:r>
          </a:p>
          <a:p>
            <a:pPr defTabSz="321457">
              <a:defRPr sz="1800">
                <a:latin typeface="Superclarendon Light"/>
                <a:ea typeface="Superclarendon Light"/>
                <a:cs typeface="Superclarendon Light"/>
                <a:sym typeface="Superclarendon Light"/>
              </a:defRPr>
            </a:pPr>
            <a:r>
              <a:rPr lang="en-US" sz="1200" kern="1200">
                <a:solidFill>
                  <a:schemeClr val="tx1"/>
                </a:solidFill>
                <a:latin typeface="+mn-lt"/>
                <a:ea typeface="Superclarendon Light"/>
                <a:cs typeface="Superclarendon Light"/>
                <a:sym typeface="Superclarendon Light"/>
              </a:rPr>
              <a:t>[66.3, 144.4] MeV/u</a:t>
            </a:r>
          </a:p>
          <a:p>
            <a:pPr defTabSz="321457">
              <a:defRPr sz="1800">
                <a:latin typeface="Superclarendon Light"/>
                <a:ea typeface="Superclarendon Light"/>
                <a:cs typeface="Superclarendon Light"/>
                <a:sym typeface="Superclarendon Light"/>
              </a:defRPr>
            </a:pPr>
            <a:r>
              <a:rPr lang="en-US" sz="1200" kern="1200">
                <a:solidFill>
                  <a:schemeClr val="tx1"/>
                </a:solidFill>
                <a:latin typeface="+mn-lt"/>
                <a:ea typeface="Superclarendon Light"/>
                <a:cs typeface="Superclarendon Light"/>
                <a:sym typeface="Superclarendon Light"/>
              </a:rPr>
              <a:t>(28-29)/30 fractions, 2.2 </a:t>
            </a:r>
            <a:r>
              <a:rPr lang="en-US" sz="1200" kern="1200" err="1">
                <a:solidFill>
                  <a:schemeClr val="tx1"/>
                </a:solidFill>
                <a:latin typeface="+mn-lt"/>
                <a:ea typeface="Superclarendon Light"/>
                <a:cs typeface="Superclarendon Light"/>
                <a:sym typeface="Superclarendon Light"/>
              </a:rPr>
              <a:t>GyE</a:t>
            </a:r>
            <a:endParaRPr lang="en-US" sz="1200" kern="1200">
              <a:solidFill>
                <a:schemeClr val="tx1"/>
              </a:solidFill>
              <a:latin typeface="+mn-lt"/>
              <a:ea typeface="Superclarendon Light"/>
              <a:cs typeface="Superclarendon Light"/>
              <a:sym typeface="Superclarendon Light"/>
            </a:endParaRPr>
          </a:p>
          <a:p>
            <a:pPr defTabSz="321457">
              <a:defRPr sz="1800">
                <a:latin typeface="Superclarendon Light"/>
                <a:ea typeface="Superclarendon Light"/>
                <a:cs typeface="Superclarendon Light"/>
                <a:sym typeface="Superclarendon Light"/>
              </a:defRPr>
            </a:pPr>
            <a:r>
              <a:rPr lang="en-US" sz="1200" kern="1200">
                <a:solidFill>
                  <a:schemeClr val="tx1"/>
                </a:solidFill>
                <a:latin typeface="+mn-lt"/>
                <a:ea typeface="Superclarendon Light"/>
                <a:cs typeface="Superclarendon Light"/>
                <a:sym typeface="Superclarendon Light"/>
              </a:rPr>
              <a:t>Vertex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240 s treatment + 30 s after-treatment of data acquisition</a:t>
            </a:r>
          </a:p>
          <a:p>
            <a:endParaRPr lang="en-IT"/>
          </a:p>
        </p:txBody>
      </p:sp>
      <p:sp>
        <p:nvSpPr>
          <p:cNvPr id="4" name="Slide Number Placeholder 3"/>
          <p:cNvSpPr>
            <a:spLocks noGrp="1"/>
          </p:cNvSpPr>
          <p:nvPr>
            <p:ph type="sldNum" sz="quarter" idx="5"/>
          </p:nvPr>
        </p:nvSpPr>
        <p:spPr/>
        <p:txBody>
          <a:bodyPr/>
          <a:lstStyle/>
          <a:p>
            <a:fld id="{DA6C33B3-4D68-4CFA-BDC2-5B2466B90D1E}" type="slidenum">
              <a:rPr lang="it-IT" smtClean="0"/>
              <a:t>21</a:t>
            </a:fld>
            <a:endParaRPr lang="it-IT"/>
          </a:p>
        </p:txBody>
      </p:sp>
    </p:spTree>
    <p:extLst>
      <p:ext uri="{BB962C8B-B14F-4D97-AF65-F5344CB8AC3E}">
        <p14:creationId xmlns:p14="http://schemas.microsoft.com/office/powerpoint/2010/main" val="4142297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FAD6A6EB-3BE4-9442-BFE4-CC0A9F760829}" type="slidenum">
              <a:rPr lang="en-IT" smtClean="0"/>
              <a:t>25</a:t>
            </a:fld>
            <a:endParaRPr lang="en-IT"/>
          </a:p>
        </p:txBody>
      </p:sp>
    </p:spTree>
    <p:extLst>
      <p:ext uri="{BB962C8B-B14F-4D97-AF65-F5344CB8AC3E}">
        <p14:creationId xmlns:p14="http://schemas.microsoft.com/office/powerpoint/2010/main" val="3834398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indice</a:t>
            </a:r>
            <a:r>
              <a:rPr lang="en-GB" dirty="0"/>
              <a:t> di </a:t>
            </a:r>
            <a:r>
              <a:rPr lang="en-GB" dirty="0" err="1"/>
              <a:t>similarita</a:t>
            </a:r>
            <a:r>
              <a:rPr lang="en-GB" dirty="0"/>
              <a:t> </a:t>
            </a:r>
            <a:r>
              <a:rPr lang="en-GB" dirty="0" err="1"/>
              <a:t>strutturale</a:t>
            </a:r>
            <a:endParaRPr lang="en-GB" dirty="0"/>
          </a:p>
        </p:txBody>
      </p:sp>
      <p:sp>
        <p:nvSpPr>
          <p:cNvPr id="4" name="Slide Number Placeholder 3"/>
          <p:cNvSpPr>
            <a:spLocks noGrp="1"/>
          </p:cNvSpPr>
          <p:nvPr>
            <p:ph type="sldNum" sz="quarter" idx="5"/>
          </p:nvPr>
        </p:nvSpPr>
        <p:spPr/>
        <p:txBody>
          <a:bodyPr/>
          <a:lstStyle/>
          <a:p>
            <a:fld id="{9AB7C481-4DD1-1845-A702-F9788B279237}" type="slidenum">
              <a:rPr lang="it-IT" smtClean="0"/>
              <a:t>28</a:t>
            </a:fld>
            <a:endParaRPr lang="it-IT"/>
          </a:p>
        </p:txBody>
      </p:sp>
    </p:spTree>
    <p:extLst>
      <p:ext uri="{BB962C8B-B14F-4D97-AF65-F5344CB8AC3E}">
        <p14:creationId xmlns:p14="http://schemas.microsoft.com/office/powerpoint/2010/main" val="284507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9AB7C481-4DD1-1845-A702-F9788B279237}" type="slidenum">
              <a:rPr lang="it-IT" smtClean="0"/>
              <a:t>3</a:t>
            </a:fld>
            <a:endParaRPr lang="it-IT"/>
          </a:p>
        </p:txBody>
      </p:sp>
    </p:spTree>
    <p:extLst>
      <p:ext uri="{BB962C8B-B14F-4D97-AF65-F5344CB8AC3E}">
        <p14:creationId xmlns:p14="http://schemas.microsoft.com/office/powerpoint/2010/main" val="61689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9AB7C481-4DD1-1845-A702-F9788B279237}" type="slidenum">
              <a:rPr lang="it-IT" smtClean="0"/>
              <a:t>5</a:t>
            </a:fld>
            <a:endParaRPr lang="it-IT"/>
          </a:p>
        </p:txBody>
      </p:sp>
    </p:spTree>
    <p:extLst>
      <p:ext uri="{BB962C8B-B14F-4D97-AF65-F5344CB8AC3E}">
        <p14:creationId xmlns:p14="http://schemas.microsoft.com/office/powerpoint/2010/main" val="42808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424242"/>
                </a:solidFill>
                <a:effectLst/>
                <a:latin typeface="Arial" panose="020B0604020202020204" pitchFamily="34" charset="0"/>
              </a:rPr>
              <a:t>ISOL Isotope </a:t>
            </a:r>
            <a:r>
              <a:rPr lang="it-IT" b="0" i="0" dirty="0" err="1">
                <a:solidFill>
                  <a:srgbClr val="424242"/>
                </a:solidFill>
                <a:effectLst/>
                <a:latin typeface="Arial" panose="020B0604020202020204" pitchFamily="34" charset="0"/>
              </a:rPr>
              <a:t>Separation</a:t>
            </a:r>
            <a:r>
              <a:rPr lang="it-IT" b="0" i="0" dirty="0">
                <a:solidFill>
                  <a:srgbClr val="424242"/>
                </a:solidFill>
                <a:effectLst/>
                <a:latin typeface="Arial" panose="020B0604020202020204" pitchFamily="34" charset="0"/>
              </a:rPr>
              <a:t> On-Line (</a:t>
            </a:r>
            <a:r>
              <a:rPr lang="it-IT" b="1" i="0" dirty="0">
                <a:solidFill>
                  <a:srgbClr val="424242"/>
                </a:solidFill>
                <a:effectLst/>
                <a:latin typeface="Arial" panose="020B0604020202020204" pitchFamily="34" charset="0"/>
              </a:rPr>
              <a:t>ISOL</a:t>
            </a:r>
            <a:r>
              <a:rPr lang="it-IT" b="0" i="0" dirty="0">
                <a:solidFill>
                  <a:srgbClr val="424242"/>
                </a:solidFill>
                <a:effectLst/>
                <a:latin typeface="Arial" panose="020B0604020202020204" pitchFamily="34" charset="0"/>
              </a:rPr>
              <a:t>) technique </a:t>
            </a:r>
          </a:p>
          <a:p>
            <a:endParaRPr lang="it-IT" b="0" i="0" dirty="0">
              <a:solidFill>
                <a:srgbClr val="424242"/>
              </a:solidFill>
              <a:effectLst/>
              <a:latin typeface="Arial" panose="020B0604020202020204" pitchFamily="34" charset="0"/>
            </a:endParaRPr>
          </a:p>
          <a:p>
            <a:r>
              <a:rPr lang="it-IT" b="0" i="0" dirty="0" err="1">
                <a:solidFill>
                  <a:srgbClr val="424242"/>
                </a:solidFill>
                <a:effectLst/>
                <a:latin typeface="Arial" panose="020B0604020202020204" pitchFamily="34" charset="0"/>
              </a:rPr>
              <a:t>Selective</a:t>
            </a:r>
            <a:r>
              <a:rPr lang="it-IT" b="0" i="0" dirty="0">
                <a:solidFill>
                  <a:srgbClr val="424242"/>
                </a:solidFill>
                <a:effectLst/>
                <a:latin typeface="Arial" panose="020B0604020202020204" pitchFamily="34" charset="0"/>
              </a:rPr>
              <a:t> Production of </a:t>
            </a:r>
            <a:r>
              <a:rPr lang="it-IT" b="0" i="0" dirty="0" err="1">
                <a:solidFill>
                  <a:srgbClr val="424242"/>
                </a:solidFill>
                <a:effectLst/>
                <a:latin typeface="Arial" panose="020B0604020202020204" pitchFamily="34" charset="0"/>
              </a:rPr>
              <a:t>Exotic</a:t>
            </a:r>
            <a:r>
              <a:rPr lang="it-IT" b="0" i="0" dirty="0">
                <a:solidFill>
                  <a:srgbClr val="424242"/>
                </a:solidFill>
                <a:effectLst/>
                <a:latin typeface="Arial" panose="020B0604020202020204" pitchFamily="34" charset="0"/>
              </a:rPr>
              <a:t> </a:t>
            </a:r>
            <a:r>
              <a:rPr lang="it-IT" b="0" i="0" dirty="0" err="1">
                <a:solidFill>
                  <a:srgbClr val="424242"/>
                </a:solidFill>
                <a:effectLst/>
                <a:latin typeface="Arial" panose="020B0604020202020204" pitchFamily="34" charset="0"/>
              </a:rPr>
              <a:t>Species</a:t>
            </a:r>
            <a:r>
              <a:rPr lang="it-IT" b="0" i="0" dirty="0">
                <a:solidFill>
                  <a:srgbClr val="424242"/>
                </a:solidFill>
                <a:effectLst/>
                <a:latin typeface="Arial" panose="020B0604020202020204" pitchFamily="34" charset="0"/>
              </a:rPr>
              <a:t> </a:t>
            </a:r>
            <a:endParaRPr lang="it-IT" dirty="0"/>
          </a:p>
          <a:p>
            <a:r>
              <a:rPr lang="it-IT" dirty="0"/>
              <a:t>rispetto al metodo di produzione ai reattori</a:t>
            </a:r>
            <a:r>
              <a:rPr lang="it-IT" dirty="0">
                <a:sym typeface="Wingdings" pitchFamily="2" charset="2"/>
              </a:rPr>
              <a:t> altissima purezza</a:t>
            </a:r>
          </a:p>
          <a:p>
            <a:r>
              <a:rPr lang="it-IT" dirty="0">
                <a:sym typeface="Wingdings" pitchFamily="2" charset="2"/>
              </a:rPr>
              <a:t>si producono isobari e quindi </a:t>
            </a:r>
            <a:r>
              <a:rPr lang="it-IT" dirty="0" err="1">
                <a:sym typeface="Wingdings" pitchFamily="2" charset="2"/>
              </a:rPr>
              <a:t>piu’</a:t>
            </a:r>
            <a:r>
              <a:rPr lang="it-IT" dirty="0">
                <a:sym typeface="Wingdings" pitchFamily="2" charset="2"/>
              </a:rPr>
              <a:t> facili da separare chimicamente</a:t>
            </a:r>
          </a:p>
          <a:p>
            <a:r>
              <a:rPr lang="it-IT" dirty="0">
                <a:sym typeface="Wingdings" pitchFamily="2" charset="2"/>
              </a:rPr>
              <a:t>attenzione alla risoluzione in massa di +- una massa nucleare</a:t>
            </a:r>
            <a:endParaRPr lang="it-IT" dirty="0"/>
          </a:p>
          <a:p>
            <a:endParaRPr lang="en-GB" dirty="0"/>
          </a:p>
        </p:txBody>
      </p:sp>
      <p:sp>
        <p:nvSpPr>
          <p:cNvPr id="4" name="Slide Number Placeholder 3"/>
          <p:cNvSpPr>
            <a:spLocks noGrp="1"/>
          </p:cNvSpPr>
          <p:nvPr>
            <p:ph type="sldNum" sz="quarter" idx="5"/>
          </p:nvPr>
        </p:nvSpPr>
        <p:spPr/>
        <p:txBody>
          <a:bodyPr/>
          <a:lstStyle/>
          <a:p>
            <a:fld id="{9AB7C481-4DD1-1845-A702-F9788B279237}" type="slidenum">
              <a:rPr lang="it-IT" smtClean="0"/>
              <a:t>6</a:t>
            </a:fld>
            <a:endParaRPr lang="it-IT"/>
          </a:p>
        </p:txBody>
      </p:sp>
    </p:spTree>
    <p:extLst>
      <p:ext uri="{BB962C8B-B14F-4D97-AF65-F5344CB8AC3E}">
        <p14:creationId xmlns:p14="http://schemas.microsoft.com/office/powerpoint/2010/main" val="408057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a:solidFill>
                  <a:srgbClr val="495057"/>
                </a:solidFill>
                <a:effectLst/>
                <a:latin typeface="Lato" panose="020F0502020204030203" pitchFamily="34" charset="0"/>
              </a:rPr>
              <a:t>L’esperimento FOOT (</a:t>
            </a:r>
            <a:r>
              <a:rPr lang="it-IT" b="0" i="0" err="1">
                <a:solidFill>
                  <a:srgbClr val="495057"/>
                </a:solidFill>
                <a:effectLst/>
                <a:latin typeface="Lato" panose="020F0502020204030203" pitchFamily="34" charset="0"/>
              </a:rPr>
              <a:t>FragmentatiOn</a:t>
            </a:r>
            <a:r>
              <a:rPr lang="it-IT" b="0" i="0">
                <a:solidFill>
                  <a:srgbClr val="495057"/>
                </a:solidFill>
                <a:effectLst/>
                <a:latin typeface="Lato" panose="020F0502020204030203" pitchFamily="34" charset="0"/>
              </a:rPr>
              <a:t> Of Target) partito nel 2017 ha due obiettivi principali:-          vuole dapprima migliorare la conoscenza della frammentazione in alcune reazioni per fasci (</a:t>
            </a:r>
            <a:r>
              <a:rPr lang="it-IT" b="0" i="0" err="1">
                <a:solidFill>
                  <a:srgbClr val="495057"/>
                </a:solidFill>
                <a:effectLst/>
                <a:latin typeface="Lato" panose="020F0502020204030203" pitchFamily="34" charset="0"/>
              </a:rPr>
              <a:t>p</a:t>
            </a:r>
            <a:r>
              <a:rPr lang="it-IT" b="0" i="0">
                <a:solidFill>
                  <a:srgbClr val="495057"/>
                </a:solidFill>
                <a:effectLst/>
                <a:latin typeface="Lato" panose="020F0502020204030203" pitchFamily="34" charset="0"/>
              </a:rPr>
              <a:t>, C, O) ed energie (50-250 MeV/</a:t>
            </a:r>
            <a:r>
              <a:rPr lang="it-IT" b="0" i="0" err="1">
                <a:solidFill>
                  <a:srgbClr val="495057"/>
                </a:solidFill>
                <a:effectLst/>
                <a:latin typeface="Lato" panose="020F0502020204030203" pitchFamily="34" charset="0"/>
              </a:rPr>
              <a:t>n</a:t>
            </a:r>
            <a:r>
              <a:rPr lang="it-IT" b="0" i="0">
                <a:solidFill>
                  <a:srgbClr val="495057"/>
                </a:solidFill>
                <a:effectLst/>
                <a:latin typeface="Lato" panose="020F0502020204030203" pitchFamily="34" charset="0"/>
              </a:rPr>
              <a:t> di energia cinetica) rilevanti nell’ambito della adroterapia. Ad energie maggiori (400-1000 MeV/</a:t>
            </a:r>
            <a:r>
              <a:rPr lang="it-IT" b="0" i="0" err="1">
                <a:solidFill>
                  <a:srgbClr val="495057"/>
                </a:solidFill>
                <a:effectLst/>
                <a:latin typeface="Lato" panose="020F0502020204030203" pitchFamily="34" charset="0"/>
              </a:rPr>
              <a:t>n</a:t>
            </a:r>
            <a:r>
              <a:rPr lang="it-IT" b="0" i="0">
                <a:solidFill>
                  <a:srgbClr val="495057"/>
                </a:solidFill>
                <a:effectLst/>
                <a:latin typeface="Lato" panose="020F0502020204030203" pitchFamily="34" charset="0"/>
              </a:rPr>
              <a:t>) gli stessi processi sono di interesse per la radioprotezione da raggi cosmici nello spazio profondo, particolarmente rilevante per la progettazione delle missioni umane verso Marte.</a:t>
            </a:r>
            <a:br>
              <a:rPr lang="it-IT" b="0" i="0">
                <a:solidFill>
                  <a:srgbClr val="495057"/>
                </a:solidFill>
                <a:effectLst/>
                <a:latin typeface="Lato" panose="020F0502020204030203" pitchFamily="34" charset="0"/>
              </a:rPr>
            </a:br>
            <a:endParaRPr lang="it-IT" b="0" i="0">
              <a:solidFill>
                <a:srgbClr val="495057"/>
              </a:solidFill>
              <a:effectLst/>
              <a:latin typeface="Lato" panose="020F0502020204030203" pitchFamily="34" charset="0"/>
            </a:endParaRPr>
          </a:p>
          <a:p>
            <a:pPr algn="l"/>
            <a:r>
              <a:rPr lang="it-IT" b="0" i="0">
                <a:solidFill>
                  <a:srgbClr val="495057"/>
                </a:solidFill>
                <a:effectLst/>
                <a:latin typeface="Lato" panose="020F0502020204030203" pitchFamily="34" charset="0"/>
              </a:rPr>
              <a:t>        Gli obiettivi concreti riguardano la determinazione delle sezioni d'urto differenziali per produzione di frammenti nucleari in funzione della carica, dell'angolo di produzione e dell'energia cinetica di produzione. Si misureranno le sezioni d'urto su carbonio e su polietilene e per differenza si avranno anche le sezioni d'urto per bersaglio di idrogeno. Tramite tecnica della cinematica inversa risalire alla sezione d'urto di un fascio di protoni che incide su nuclei di carbonio o di ossigeno.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0" i="0">
                <a:solidFill>
                  <a:srgbClr val="495057"/>
                </a:solidFill>
                <a:effectLst/>
                <a:latin typeface="Lato" panose="020F0502020204030204" pitchFamily="34" charset="0"/>
              </a:rPr>
              <a:t>Il fenomeno fisico studiato </a:t>
            </a:r>
            <a:r>
              <a:rPr lang="it-IT" b="0" i="0" err="1">
                <a:solidFill>
                  <a:srgbClr val="495057"/>
                </a:solidFill>
                <a:effectLst/>
                <a:latin typeface="Lato" panose="020F0502020204030204" pitchFamily="34" charset="0"/>
              </a:rPr>
              <a:t>e'</a:t>
            </a:r>
            <a:r>
              <a:rPr lang="it-IT" b="0" i="0">
                <a:solidFill>
                  <a:srgbClr val="495057"/>
                </a:solidFill>
                <a:effectLst/>
                <a:latin typeface="Lato" panose="020F0502020204030204" pitchFamily="34" charset="0"/>
              </a:rPr>
              <a:t> la frammentazione nucleare nei processi a) </a:t>
            </a:r>
            <a:r>
              <a:rPr lang="it-IT" b="0" i="0" err="1">
                <a:solidFill>
                  <a:srgbClr val="495057"/>
                </a:solidFill>
                <a:effectLst/>
                <a:latin typeface="Lato" panose="020F0502020204030204" pitchFamily="34" charset="0"/>
              </a:rPr>
              <a:t>p</a:t>
            </a:r>
            <a:r>
              <a:rPr lang="it-IT" b="0" i="0">
                <a:solidFill>
                  <a:srgbClr val="495057"/>
                </a:solidFill>
                <a:effectLst/>
                <a:latin typeface="Lato" panose="020F0502020204030204" pitchFamily="34" charset="0"/>
              </a:rPr>
              <a:t>-&gt; C, </a:t>
            </a:r>
            <a:r>
              <a:rPr lang="it-IT" b="0" i="0" err="1">
                <a:solidFill>
                  <a:srgbClr val="495057"/>
                </a:solidFill>
                <a:effectLst/>
                <a:latin typeface="Lato" panose="020F0502020204030204" pitchFamily="34" charset="0"/>
              </a:rPr>
              <a:t>p</a:t>
            </a:r>
            <a:r>
              <a:rPr lang="it-IT" b="0" i="0">
                <a:solidFill>
                  <a:srgbClr val="495057"/>
                </a:solidFill>
                <a:effectLst/>
                <a:latin typeface="Lato" panose="020F0502020204030204" pitchFamily="34" charset="0"/>
              </a:rPr>
              <a:t> -&gt; O a 200 MeV/nucleone, b) C -&gt; C , O-&gt; C, C -&gt; O , O -&gt; O da 200 a 800 MeV/nucleone, c) He-&gt;C,O da 200 a 800 MeV/nucleone, I processi a) b) e c) ( questi ultimi limitatamente al range di energie 200-400 MeV/nucleone) sono di interesse per il miglioramento della </a:t>
            </a:r>
            <a:r>
              <a:rPr lang="it-IT" b="0" i="0" err="1">
                <a:solidFill>
                  <a:srgbClr val="495057"/>
                </a:solidFill>
                <a:effectLst/>
                <a:latin typeface="Lato" panose="020F0502020204030204" pitchFamily="34" charset="0"/>
              </a:rPr>
              <a:t>qualita'</a:t>
            </a:r>
            <a:r>
              <a:rPr lang="it-IT" b="0" i="0">
                <a:solidFill>
                  <a:srgbClr val="495057"/>
                </a:solidFill>
                <a:effectLst/>
                <a:latin typeface="Lato" panose="020F0502020204030204" pitchFamily="34" charset="0"/>
              </a:rPr>
              <a:t> dei trattamenti </a:t>
            </a:r>
            <a:r>
              <a:rPr lang="it-IT" b="0" i="0" err="1">
                <a:solidFill>
                  <a:srgbClr val="495057"/>
                </a:solidFill>
                <a:effectLst/>
                <a:latin typeface="Lato" panose="020F0502020204030204" pitchFamily="34" charset="0"/>
              </a:rPr>
              <a:t>sdroterapici</a:t>
            </a:r>
            <a:r>
              <a:rPr lang="it-IT" b="0" i="0">
                <a:solidFill>
                  <a:srgbClr val="495057"/>
                </a:solidFill>
                <a:effectLst/>
                <a:latin typeface="Lato" panose="020F0502020204030204" pitchFamily="34" charset="0"/>
              </a:rPr>
              <a:t>. I processi b) e c) a </a:t>
            </a:r>
            <a:r>
              <a:rPr lang="it-IT" b="0" i="0" err="1">
                <a:solidFill>
                  <a:srgbClr val="495057"/>
                </a:solidFill>
                <a:effectLst/>
                <a:latin typeface="Lato" panose="020F0502020204030204" pitchFamily="34" charset="0"/>
              </a:rPr>
              <a:t>piu'</a:t>
            </a:r>
            <a:r>
              <a:rPr lang="it-IT" b="0" i="0">
                <a:solidFill>
                  <a:srgbClr val="495057"/>
                </a:solidFill>
                <a:effectLst/>
                <a:latin typeface="Lato" panose="020F0502020204030204" pitchFamily="34" charset="0"/>
              </a:rPr>
              <a:t> alta energia sono di interesse per la valutazione della dose integrata dagli astronauti dovuta alla frammentazione dei raggi cosmici sugli schermi di radiazioni delle astronavi</a:t>
            </a:r>
          </a:p>
          <a:p>
            <a:endParaRPr lang="it-IT"/>
          </a:p>
        </p:txBody>
      </p:sp>
      <p:sp>
        <p:nvSpPr>
          <p:cNvPr id="4" name="Segnaposto numero diapositiva 3"/>
          <p:cNvSpPr>
            <a:spLocks noGrp="1"/>
          </p:cNvSpPr>
          <p:nvPr>
            <p:ph type="sldNum" sz="quarter" idx="5"/>
          </p:nvPr>
        </p:nvSpPr>
        <p:spPr/>
        <p:txBody>
          <a:bodyPr/>
          <a:lstStyle/>
          <a:p>
            <a:fld id="{9AB7C481-4DD1-1845-A702-F9788B279237}" type="slidenum">
              <a:rPr lang="it-IT" smtClean="0"/>
              <a:t>7</a:t>
            </a:fld>
            <a:endParaRPr lang="it-IT"/>
          </a:p>
        </p:txBody>
      </p:sp>
    </p:spTree>
    <p:extLst>
      <p:ext uri="{BB962C8B-B14F-4D97-AF65-F5344CB8AC3E}">
        <p14:creationId xmlns:p14="http://schemas.microsoft.com/office/powerpoint/2010/main" val="320541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F811-927D-EE03-90D2-210F651E4B1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640A33-280E-19C7-04D5-23E94ECB34C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706549-E5CB-6DAB-AE9D-EBB5C055A98A}"/>
              </a:ext>
            </a:extLst>
          </p:cNvPr>
          <p:cNvSpPr>
            <a:spLocks noGrp="1"/>
          </p:cNvSpPr>
          <p:nvPr>
            <p:ph type="body" idx="1"/>
          </p:nvPr>
        </p:nvSpPr>
        <p:spPr/>
        <p:txBody>
          <a:bodyPr/>
          <a:lstStyle/>
          <a:p>
            <a:r>
              <a:rPr lang="it-IT" dirty="0" err="1"/>
              <a:t>These</a:t>
            </a:r>
            <a:r>
              <a:rPr lang="it-IT" dirty="0"/>
              <a:t> are some of the </a:t>
            </a:r>
            <a:r>
              <a:rPr lang="it-IT" dirty="0" err="1"/>
              <a:t>results</a:t>
            </a:r>
            <a:r>
              <a:rPr lang="it-IT" dirty="0"/>
              <a:t> of the beam </a:t>
            </a:r>
            <a:r>
              <a:rPr lang="it-IT" dirty="0" err="1"/>
              <a:t>fragmentation</a:t>
            </a:r>
            <a:r>
              <a:rPr lang="it-IT" dirty="0"/>
              <a:t> cross </a:t>
            </a:r>
            <a:r>
              <a:rPr lang="it-IT" dirty="0" err="1"/>
              <a:t>section</a:t>
            </a:r>
            <a:r>
              <a:rPr lang="it-IT" dirty="0"/>
              <a:t> of </a:t>
            </a:r>
            <a:r>
              <a:rPr lang="it-IT" dirty="0" err="1"/>
              <a:t>Oxygen</a:t>
            </a:r>
            <a:r>
              <a:rPr lang="it-IT" dirty="0"/>
              <a:t> on a Carbon and a Polietilene target, </a:t>
            </a:r>
            <a:r>
              <a:rPr lang="it-IT" dirty="0" err="1"/>
              <a:t>measuread</a:t>
            </a:r>
            <a:r>
              <a:rPr lang="it-IT" dirty="0"/>
              <a:t> </a:t>
            </a:r>
            <a:r>
              <a:rPr lang="it-IT" dirty="0" err="1"/>
              <a:t>at</a:t>
            </a:r>
            <a:r>
              <a:rPr lang="it-IT" dirty="0"/>
              <a:t> GSI with the FOOT </a:t>
            </a:r>
            <a:r>
              <a:rPr lang="it-IT" dirty="0" err="1"/>
              <a:t>electronic</a:t>
            </a:r>
            <a:r>
              <a:rPr lang="it-IT" dirty="0"/>
              <a:t> </a:t>
            </a:r>
            <a:r>
              <a:rPr lang="it-IT" dirty="0" err="1"/>
              <a:t>apparatus</a:t>
            </a:r>
            <a:r>
              <a:rPr lang="it-IT" dirty="0"/>
              <a:t> with an energy of 400 MeV/N. </a:t>
            </a:r>
            <a:r>
              <a:rPr lang="it-IT" dirty="0" err="1"/>
              <a:t>we</a:t>
            </a:r>
            <a:r>
              <a:rPr lang="it-IT" dirty="0"/>
              <a:t> </a:t>
            </a:r>
            <a:r>
              <a:rPr lang="it-IT" dirty="0" err="1"/>
              <a:t>measuread</a:t>
            </a:r>
            <a:r>
              <a:rPr lang="it-IT" dirty="0"/>
              <a:t> for the first time the </a:t>
            </a:r>
            <a:r>
              <a:rPr lang="it-IT" dirty="0" err="1"/>
              <a:t>differential</a:t>
            </a:r>
            <a:r>
              <a:rPr lang="it-IT" dirty="0"/>
              <a:t> production cross </a:t>
            </a:r>
            <a:r>
              <a:rPr lang="it-IT" dirty="0" err="1"/>
              <a:t>section</a:t>
            </a:r>
            <a:r>
              <a:rPr lang="it-IT" dirty="0"/>
              <a:t> and the </a:t>
            </a:r>
            <a:r>
              <a:rPr lang="it-IT" dirty="0" err="1"/>
              <a:t>total</a:t>
            </a:r>
            <a:r>
              <a:rPr lang="it-IT" dirty="0"/>
              <a:t> production cross </a:t>
            </a:r>
            <a:r>
              <a:rPr lang="it-IT" dirty="0" err="1"/>
              <a:t>sections</a:t>
            </a:r>
            <a:r>
              <a:rPr lang="it-IT" dirty="0"/>
              <a:t> for </a:t>
            </a:r>
            <a:r>
              <a:rPr lang="it-IT" dirty="0" err="1"/>
              <a:t>all</a:t>
            </a:r>
            <a:r>
              <a:rPr lang="it-IT" dirty="0"/>
              <a:t> </a:t>
            </a:r>
            <a:r>
              <a:rPr lang="it-IT" dirty="0" err="1"/>
              <a:t>elements</a:t>
            </a:r>
            <a:r>
              <a:rPr lang="it-IT" dirty="0"/>
              <a:t> up to </a:t>
            </a:r>
            <a:r>
              <a:rPr lang="it-IT" dirty="0" err="1"/>
              <a:t>Nitrogen</a:t>
            </a:r>
            <a:r>
              <a:rPr lang="it-IT" dirty="0"/>
              <a:t>. On the </a:t>
            </a:r>
            <a:r>
              <a:rPr lang="it-IT" dirty="0" err="1"/>
              <a:t>left</a:t>
            </a:r>
            <a:r>
              <a:rPr lang="it-IT" dirty="0"/>
              <a:t> the </a:t>
            </a:r>
            <a:r>
              <a:rPr lang="it-IT" dirty="0" err="1"/>
              <a:t>measured</a:t>
            </a:r>
            <a:r>
              <a:rPr lang="it-IT" dirty="0"/>
              <a:t> </a:t>
            </a:r>
            <a:r>
              <a:rPr lang="it-IT" dirty="0" err="1"/>
              <a:t>fragmentation</a:t>
            </a:r>
            <a:r>
              <a:rPr lang="it-IT" dirty="0"/>
              <a:t> cross </a:t>
            </a:r>
            <a:r>
              <a:rPr lang="it-IT" dirty="0" err="1"/>
              <a:t>section</a:t>
            </a:r>
            <a:r>
              <a:rPr lang="it-IT" dirty="0"/>
              <a:t> for a carbon target and for </a:t>
            </a:r>
            <a:r>
              <a:rPr lang="it-IT" dirty="0" err="1"/>
              <a:t>Helium</a:t>
            </a:r>
            <a:r>
              <a:rPr lang="it-IT" dirty="0"/>
              <a:t> production, </a:t>
            </a:r>
            <a:r>
              <a:rPr lang="it-IT" dirty="0" err="1"/>
              <a:t>compared</a:t>
            </a:r>
            <a:r>
              <a:rPr lang="it-IT" dirty="0"/>
              <a:t> with </a:t>
            </a:r>
            <a:r>
              <a:rPr lang="it-IT" dirty="0" err="1"/>
              <a:t>fragmentation</a:t>
            </a:r>
            <a:r>
              <a:rPr lang="it-IT" dirty="0"/>
              <a:t> models. </a:t>
            </a:r>
            <a:r>
              <a:rPr lang="it-IT" dirty="0" err="1"/>
              <a:t>These</a:t>
            </a:r>
            <a:r>
              <a:rPr lang="it-IT" dirty="0"/>
              <a:t> </a:t>
            </a:r>
            <a:r>
              <a:rPr lang="it-IT" dirty="0" err="1"/>
              <a:t>results</a:t>
            </a:r>
            <a:r>
              <a:rPr lang="it-IT" dirty="0"/>
              <a:t> </a:t>
            </a:r>
            <a:r>
              <a:rPr lang="it-IT" dirty="0" err="1"/>
              <a:t>have</a:t>
            </a:r>
            <a:r>
              <a:rPr lang="it-IT" dirty="0"/>
              <a:t> </a:t>
            </a:r>
            <a:r>
              <a:rPr lang="it-IT" dirty="0" err="1"/>
              <a:t>been</a:t>
            </a:r>
            <a:r>
              <a:rPr lang="it-IT" dirty="0"/>
              <a:t> </a:t>
            </a:r>
            <a:r>
              <a:rPr lang="it-IT" dirty="0" err="1"/>
              <a:t>published</a:t>
            </a:r>
            <a:r>
              <a:rPr lang="it-IT" dirty="0"/>
              <a:t> on PRC. </a:t>
            </a:r>
          </a:p>
          <a:p>
            <a:endParaRPr lang="it-IT" dirty="0"/>
          </a:p>
          <a:p>
            <a:r>
              <a:rPr lang="it-IT" dirty="0"/>
              <a:t>Using standard </a:t>
            </a:r>
            <a:r>
              <a:rPr lang="it-IT" dirty="0" err="1"/>
              <a:t>emulsions</a:t>
            </a:r>
            <a:r>
              <a:rPr lang="it-IT" dirty="0"/>
              <a:t>, </a:t>
            </a:r>
            <a:r>
              <a:rPr lang="it-IT" dirty="0" err="1"/>
              <a:t>we</a:t>
            </a:r>
            <a:r>
              <a:rPr lang="it-IT" dirty="0"/>
              <a:t> </a:t>
            </a:r>
            <a:r>
              <a:rPr lang="it-IT" dirty="0" err="1"/>
              <a:t>measured</a:t>
            </a:r>
            <a:r>
              <a:rPr lang="it-IT" dirty="0"/>
              <a:t> </a:t>
            </a:r>
            <a:r>
              <a:rPr lang="it-IT" dirty="0" err="1"/>
              <a:t>at</a:t>
            </a:r>
            <a:r>
              <a:rPr lang="it-IT" dirty="0"/>
              <a:t> GSI  </a:t>
            </a:r>
            <a:r>
              <a:rPr lang="it-IT" dirty="0" err="1"/>
              <a:t>fragmentation</a:t>
            </a:r>
            <a:r>
              <a:rPr lang="it-IT" dirty="0"/>
              <a:t> cross </a:t>
            </a:r>
            <a:r>
              <a:rPr lang="it-IT" dirty="0" err="1"/>
              <a:t>sections</a:t>
            </a:r>
            <a:r>
              <a:rPr lang="it-IT" dirty="0"/>
              <a:t> of 16O </a:t>
            </a:r>
            <a:r>
              <a:rPr lang="it-IT" dirty="0" err="1"/>
              <a:t>at</a:t>
            </a:r>
            <a:r>
              <a:rPr lang="it-IT" dirty="0"/>
              <a:t> 200 MeV/</a:t>
            </a:r>
            <a:r>
              <a:rPr lang="it-IT" dirty="0" err="1"/>
              <a:t>N</a:t>
            </a:r>
            <a:r>
              <a:rPr lang="it-IT" dirty="0"/>
              <a:t> </a:t>
            </a:r>
            <a:r>
              <a:rPr lang="it-IT" dirty="0" err="1"/>
              <a:t>kinetic</a:t>
            </a:r>
            <a:r>
              <a:rPr lang="it-IT" dirty="0"/>
              <a:t> energy on </a:t>
            </a:r>
            <a:r>
              <a:rPr lang="it-IT" dirty="0" err="1"/>
              <a:t>two</a:t>
            </a:r>
            <a:r>
              <a:rPr lang="it-IT" dirty="0"/>
              <a:t> bricks of </a:t>
            </a:r>
            <a:r>
              <a:rPr lang="it-IT" dirty="0" err="1"/>
              <a:t>emulsions</a:t>
            </a:r>
            <a:r>
              <a:rPr lang="it-IT" dirty="0"/>
              <a:t>, one with a carbon target, the </a:t>
            </a:r>
            <a:r>
              <a:rPr lang="it-IT" dirty="0" err="1"/>
              <a:t>other</a:t>
            </a:r>
            <a:r>
              <a:rPr lang="it-IT" dirty="0"/>
              <a:t> with the </a:t>
            </a:r>
            <a:r>
              <a:rPr lang="it-IT" dirty="0" err="1"/>
              <a:t>polyethilen</a:t>
            </a:r>
            <a:r>
              <a:rPr lang="it-IT" dirty="0"/>
              <a:t> target.</a:t>
            </a:r>
          </a:p>
          <a:p>
            <a:r>
              <a:rPr lang="it-IT" dirty="0" err="1"/>
              <a:t>It</a:t>
            </a:r>
            <a:r>
              <a:rPr lang="it-IT" dirty="0"/>
              <a:t> </a:t>
            </a:r>
            <a:r>
              <a:rPr lang="it-IT" dirty="0" err="1"/>
              <a:t>was</a:t>
            </a:r>
            <a:r>
              <a:rPr lang="it-IT" dirty="0"/>
              <a:t> </a:t>
            </a:r>
            <a:r>
              <a:rPr lang="it-IT" dirty="0" err="1"/>
              <a:t>possible</a:t>
            </a:r>
            <a:r>
              <a:rPr lang="it-IT" dirty="0"/>
              <a:t> to </a:t>
            </a:r>
            <a:r>
              <a:rPr lang="it-IT" dirty="0" err="1"/>
              <a:t>measure</a:t>
            </a:r>
            <a:r>
              <a:rPr lang="it-IT" dirty="0"/>
              <a:t> the </a:t>
            </a:r>
            <a:r>
              <a:rPr lang="it-IT" dirty="0" err="1"/>
              <a:t>total</a:t>
            </a:r>
            <a:r>
              <a:rPr lang="it-IT" dirty="0"/>
              <a:t> reaction cross </a:t>
            </a:r>
            <a:r>
              <a:rPr lang="it-IT" dirty="0" err="1"/>
              <a:t>sections</a:t>
            </a:r>
            <a:r>
              <a:rPr lang="it-IT" dirty="0"/>
              <a:t> for Carbon, </a:t>
            </a:r>
            <a:r>
              <a:rPr lang="it-IT" dirty="0" err="1"/>
              <a:t>Polyethilen</a:t>
            </a:r>
            <a:r>
              <a:rPr lang="it-IT" dirty="0"/>
              <a:t> and (by </a:t>
            </a:r>
            <a:r>
              <a:rPr lang="it-IT" dirty="0" err="1"/>
              <a:t>difference</a:t>
            </a:r>
            <a:r>
              <a:rPr lang="it-IT" dirty="0"/>
              <a:t>) </a:t>
            </a:r>
            <a:r>
              <a:rPr lang="it-IT" dirty="0" err="1"/>
              <a:t>Hydrogen</a:t>
            </a:r>
            <a:r>
              <a:rPr lang="it-IT" dirty="0"/>
              <a:t> on the </a:t>
            </a:r>
            <a:r>
              <a:rPr lang="it-IT" dirty="0" err="1"/>
              <a:t>right</a:t>
            </a:r>
            <a:r>
              <a:rPr lang="it-IT" dirty="0"/>
              <a:t>. </a:t>
            </a:r>
            <a:r>
              <a:rPr lang="it-IT" dirty="0" err="1"/>
              <a:t>Since</a:t>
            </a:r>
            <a:r>
              <a:rPr lang="it-IT" dirty="0"/>
              <a:t> the beam </a:t>
            </a:r>
            <a:r>
              <a:rPr lang="it-IT" dirty="0" err="1"/>
              <a:t>slows</a:t>
            </a:r>
            <a:r>
              <a:rPr lang="it-IT" dirty="0"/>
              <a:t> down in the </a:t>
            </a:r>
            <a:r>
              <a:rPr lang="it-IT" dirty="0" err="1"/>
              <a:t>emulsion</a:t>
            </a:r>
            <a:r>
              <a:rPr lang="it-IT" dirty="0"/>
              <a:t> bricks </a:t>
            </a:r>
            <a:r>
              <a:rPr lang="it-IT" dirty="0" err="1"/>
              <a:t>before</a:t>
            </a:r>
            <a:r>
              <a:rPr lang="it-IT" dirty="0"/>
              <a:t> </a:t>
            </a:r>
            <a:r>
              <a:rPr lang="it-IT" dirty="0" err="1"/>
              <a:t>having</a:t>
            </a:r>
            <a:r>
              <a:rPr lang="it-IT" dirty="0"/>
              <a:t> an interaction, </a:t>
            </a:r>
            <a:r>
              <a:rPr lang="it-IT" dirty="0" err="1"/>
              <a:t>it</a:t>
            </a:r>
            <a:r>
              <a:rPr lang="it-IT" dirty="0"/>
              <a:t> </a:t>
            </a:r>
            <a:r>
              <a:rPr lang="it-IT" dirty="0" err="1"/>
              <a:t>is</a:t>
            </a:r>
            <a:r>
              <a:rPr lang="it-IT" dirty="0"/>
              <a:t> </a:t>
            </a:r>
            <a:r>
              <a:rPr lang="it-IT" dirty="0" err="1"/>
              <a:t>possible</a:t>
            </a:r>
            <a:r>
              <a:rPr lang="it-IT" dirty="0"/>
              <a:t> to </a:t>
            </a:r>
            <a:r>
              <a:rPr lang="it-IT" dirty="0" err="1"/>
              <a:t>measure</a:t>
            </a:r>
            <a:r>
              <a:rPr lang="it-IT" dirty="0"/>
              <a:t> </a:t>
            </a:r>
            <a:r>
              <a:rPr lang="it-IT" dirty="0" err="1"/>
              <a:t>these</a:t>
            </a:r>
            <a:r>
              <a:rPr lang="it-IT" dirty="0"/>
              <a:t> cross </a:t>
            </a:r>
            <a:r>
              <a:rPr lang="it-IT" dirty="0" err="1"/>
              <a:t>sections</a:t>
            </a:r>
            <a:r>
              <a:rPr lang="it-IT" dirty="0"/>
              <a:t> </a:t>
            </a:r>
            <a:r>
              <a:rPr lang="it-IT" dirty="0" err="1"/>
              <a:t>at</a:t>
            </a:r>
            <a:r>
              <a:rPr lang="it-IT" dirty="0"/>
              <a:t> </a:t>
            </a:r>
            <a:r>
              <a:rPr lang="it-IT" dirty="0" err="1"/>
              <a:t>different</a:t>
            </a:r>
            <a:r>
              <a:rPr lang="it-IT" dirty="0"/>
              <a:t> </a:t>
            </a:r>
            <a:r>
              <a:rPr lang="it-IT" dirty="0" err="1"/>
              <a:t>Oxygen</a:t>
            </a:r>
            <a:r>
              <a:rPr lang="it-IT" dirty="0"/>
              <a:t> </a:t>
            </a:r>
            <a:r>
              <a:rPr lang="it-IT" dirty="0" err="1"/>
              <a:t>kinetic</a:t>
            </a:r>
            <a:r>
              <a:rPr lang="it-IT" dirty="0"/>
              <a:t> energies. The </a:t>
            </a:r>
            <a:r>
              <a:rPr lang="it-IT" dirty="0" err="1"/>
              <a:t>analysis</a:t>
            </a:r>
            <a:r>
              <a:rPr lang="it-IT" dirty="0"/>
              <a:t> </a:t>
            </a:r>
            <a:r>
              <a:rPr lang="it-IT" dirty="0" err="1"/>
              <a:t>is</a:t>
            </a:r>
            <a:r>
              <a:rPr lang="it-IT" dirty="0"/>
              <a:t> </a:t>
            </a:r>
            <a:r>
              <a:rPr lang="it-IT" dirty="0" err="1"/>
              <a:t>describeld</a:t>
            </a:r>
            <a:r>
              <a:rPr lang="it-IT" dirty="0"/>
              <a:t> in a paper </a:t>
            </a:r>
            <a:r>
              <a:rPr lang="it-IT" dirty="0" err="1"/>
              <a:t>that</a:t>
            </a:r>
            <a:r>
              <a:rPr lang="it-IT" dirty="0"/>
              <a:t> </a:t>
            </a:r>
            <a:r>
              <a:rPr lang="it-IT" dirty="0" err="1"/>
              <a:t>is</a:t>
            </a:r>
            <a:r>
              <a:rPr lang="it-IT" dirty="0"/>
              <a:t> </a:t>
            </a:r>
            <a:r>
              <a:rPr lang="it-IT" dirty="0" err="1"/>
              <a:t>going</a:t>
            </a:r>
            <a:r>
              <a:rPr lang="it-IT" dirty="0"/>
              <a:t> to be </a:t>
            </a:r>
            <a:r>
              <a:rPr lang="it-IT" dirty="0" err="1"/>
              <a:t>submitted</a:t>
            </a:r>
            <a:r>
              <a:rPr lang="it-IT" dirty="0"/>
              <a:t> to PRC</a:t>
            </a:r>
          </a:p>
          <a:p>
            <a:endParaRPr lang="it-IT" dirty="0"/>
          </a:p>
          <a:p>
            <a:r>
              <a:rPr lang="it-IT" dirty="0" err="1"/>
              <a:t>These</a:t>
            </a:r>
            <a:r>
              <a:rPr lang="it-IT" dirty="0"/>
              <a:t> </a:t>
            </a:r>
            <a:r>
              <a:rPr lang="it-IT" dirty="0" err="1"/>
              <a:t>results</a:t>
            </a:r>
            <a:r>
              <a:rPr lang="it-IT" dirty="0"/>
              <a:t> are </a:t>
            </a:r>
            <a:r>
              <a:rPr lang="it-IT" dirty="0" err="1"/>
              <a:t>missing</a:t>
            </a:r>
            <a:r>
              <a:rPr lang="it-IT" dirty="0"/>
              <a:t> from literature and are </a:t>
            </a:r>
            <a:r>
              <a:rPr lang="it-IT" dirty="0" err="1"/>
              <a:t>relevant</a:t>
            </a:r>
            <a:r>
              <a:rPr lang="it-IT" dirty="0"/>
              <a:t> </a:t>
            </a:r>
            <a:r>
              <a:rPr lang="it-IT" dirty="0" err="1"/>
              <a:t>both</a:t>
            </a:r>
            <a:r>
              <a:rPr lang="it-IT" dirty="0"/>
              <a:t> in the field of </a:t>
            </a:r>
            <a:r>
              <a:rPr lang="it-IT" dirty="0" err="1"/>
              <a:t>hadrontherapy</a:t>
            </a:r>
            <a:r>
              <a:rPr lang="it-IT" dirty="0"/>
              <a:t> studies and in </a:t>
            </a:r>
            <a:r>
              <a:rPr lang="it-IT" dirty="0" err="1"/>
              <a:t>space</a:t>
            </a:r>
            <a:r>
              <a:rPr lang="it-IT" dirty="0"/>
              <a:t> </a:t>
            </a:r>
            <a:r>
              <a:rPr lang="it-IT" dirty="0" err="1"/>
              <a:t>radioprotection</a:t>
            </a:r>
            <a:r>
              <a:rPr lang="it-IT" dirty="0"/>
              <a:t> </a:t>
            </a:r>
            <a:r>
              <a:rPr lang="it-IT" dirty="0" err="1"/>
              <a:t>evaluations</a:t>
            </a:r>
            <a:r>
              <a:rPr lang="it-IT" dirty="0"/>
              <a:t>.</a:t>
            </a:r>
          </a:p>
          <a:p>
            <a:endParaRPr lang="it-IT" dirty="0"/>
          </a:p>
          <a:p>
            <a:endParaRPr lang="it-IT" dirty="0"/>
          </a:p>
        </p:txBody>
      </p:sp>
      <p:sp>
        <p:nvSpPr>
          <p:cNvPr id="4" name="Segnaposto numero diapositiva 3">
            <a:extLst>
              <a:ext uri="{FF2B5EF4-FFF2-40B4-BE49-F238E27FC236}">
                <a16:creationId xmlns:a16="http://schemas.microsoft.com/office/drawing/2014/main" id="{26AEFE6A-6166-9BFC-1F86-EA2F9B16677A}"/>
              </a:ext>
            </a:extLst>
          </p:cNvPr>
          <p:cNvSpPr>
            <a:spLocks noGrp="1"/>
          </p:cNvSpPr>
          <p:nvPr>
            <p:ph type="sldNum" sz="quarter" idx="5"/>
          </p:nvPr>
        </p:nvSpPr>
        <p:spPr/>
        <p:txBody>
          <a:bodyPr/>
          <a:lstStyle/>
          <a:p>
            <a:fld id="{8ABC73B2-164B-4844-97BD-77CDBA66F092}" type="slidenum">
              <a:rPr lang="it-IT" smtClean="0"/>
              <a:t>8</a:t>
            </a:fld>
            <a:endParaRPr lang="it-IT"/>
          </a:p>
        </p:txBody>
      </p:sp>
    </p:spTree>
    <p:extLst>
      <p:ext uri="{BB962C8B-B14F-4D97-AF65-F5344CB8AC3E}">
        <p14:creationId xmlns:p14="http://schemas.microsoft.com/office/powerpoint/2010/main" val="3198129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214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793de0e26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5793de0e26_6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being a precision technique PT is highly sensitive to range uncertainties</a:t>
            </a:r>
          </a:p>
          <a:p>
            <a:pPr algn="just">
              <a:lnSpc>
                <a:spcPct val="100000"/>
              </a:lnSpc>
            </a:pPr>
            <a:endParaRPr lang="en-US" sz="1200">
              <a:solidFill>
                <a:srgbClr val="000000"/>
              </a:solidFill>
              <a:latin typeface="Times New Roman"/>
              <a:ea typeface="Microsoft YaHei"/>
            </a:endParaRPr>
          </a:p>
          <a:p>
            <a:r>
              <a:rPr lang="it-IT"/>
              <a:t>Large </a:t>
            </a:r>
            <a:r>
              <a:rPr lang="it-IT" err="1"/>
              <a:t>Safety</a:t>
            </a:r>
            <a:r>
              <a:rPr lang="it-IT"/>
              <a:t> </a:t>
            </a:r>
            <a:r>
              <a:rPr lang="it-IT" err="1"/>
              <a:t>margins</a:t>
            </a:r>
            <a:r>
              <a:rPr lang="it-IT"/>
              <a:t> to take </a:t>
            </a:r>
            <a:r>
              <a:rPr lang="it-IT" err="1"/>
              <a:t>into</a:t>
            </a:r>
            <a:r>
              <a:rPr lang="it-IT"/>
              <a:t> account range </a:t>
            </a:r>
            <a:r>
              <a:rPr lang="it-IT" err="1"/>
              <a:t>uncertintis</a:t>
            </a:r>
            <a:r>
              <a:rPr lang="it-IT"/>
              <a:t> (1-3% of the range +1-3 mm)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Margin reduction may be obtained improving the precision/accuracy of the treatment planning</a:t>
            </a:r>
          </a:p>
          <a:p>
            <a:r>
              <a:rPr lang="it-IT"/>
              <a:t>In vivo range </a:t>
            </a:r>
            <a:r>
              <a:rPr lang="it-IT" err="1"/>
              <a:t>verification</a:t>
            </a:r>
            <a:r>
              <a:rPr lang="it-IT"/>
              <a:t>, </a:t>
            </a:r>
            <a:r>
              <a:rPr lang="it-IT" err="1"/>
              <a:t>if</a:t>
            </a:r>
            <a:r>
              <a:rPr lang="it-IT"/>
              <a:t> </a:t>
            </a:r>
            <a:r>
              <a:rPr lang="it-IT" err="1"/>
              <a:t>not</a:t>
            </a:r>
            <a:r>
              <a:rPr lang="it-IT"/>
              <a:t> </a:t>
            </a:r>
            <a:r>
              <a:rPr lang="it-IT" err="1"/>
              <a:t>able</a:t>
            </a:r>
            <a:r>
              <a:rPr lang="it-IT"/>
              <a:t> to reduce the </a:t>
            </a:r>
            <a:r>
              <a:rPr lang="it-IT" err="1"/>
              <a:t>safety</a:t>
            </a:r>
            <a:r>
              <a:rPr lang="it-IT"/>
              <a:t> </a:t>
            </a:r>
            <a:r>
              <a:rPr lang="it-IT" err="1"/>
              <a:t>margings</a:t>
            </a:r>
            <a:r>
              <a:rPr lang="it-IT"/>
              <a:t>, </a:t>
            </a:r>
            <a:r>
              <a:rPr lang="it-IT" err="1"/>
              <a:t>is</a:t>
            </a:r>
            <a:r>
              <a:rPr lang="it-IT"/>
              <a:t> </a:t>
            </a:r>
            <a:r>
              <a:rPr lang="it-IT" err="1"/>
              <a:t>useful</a:t>
            </a:r>
            <a:r>
              <a:rPr lang="it-IT"/>
              <a:t>  to check/</a:t>
            </a:r>
            <a:r>
              <a:rPr lang="it-IT" err="1"/>
              <a:t>improve</a:t>
            </a:r>
            <a:r>
              <a:rPr lang="it-IT"/>
              <a:t> the </a:t>
            </a:r>
            <a:r>
              <a:rPr lang="it-IT" err="1"/>
              <a:t>accuracy</a:t>
            </a:r>
            <a:r>
              <a:rPr lang="it-IT"/>
              <a:t> of beam delivery</a:t>
            </a:r>
          </a:p>
          <a:p>
            <a:pPr marL="285750" indent="-285750">
              <a:buFontTx/>
              <a:buChar char="-"/>
            </a:pPr>
            <a:endParaRPr lang="it-IT"/>
          </a:p>
          <a:p>
            <a:r>
              <a:rPr lang="en-US"/>
              <a:t>In order to fully utilize</a:t>
            </a:r>
            <a:r>
              <a:rPr lang="en-US" baseline="0"/>
              <a:t> the potential advantage when using particles, their range in patients needs to be predicted as accurate as possible in the treatment planning and delivery process. An improper quantification of safety margins can have more severe consequences than in photon therapy . Margins underestimating </a:t>
            </a:r>
            <a:r>
              <a:rPr lang="en-US" baseline="0" err="1"/>
              <a:t>uncertaintis</a:t>
            </a:r>
            <a:r>
              <a:rPr lang="en-US" baseline="0"/>
              <a:t> in photon therapy may cause under-dosage of the tumor. In particle therapy underestimation may cause part of the tumor not receiving any dose due to a potential shift of the sharp dose distal fall-off. </a:t>
            </a:r>
            <a:endParaRPr lang="en-US"/>
          </a:p>
          <a:p>
            <a:endParaRPr lang="en-US"/>
          </a:p>
          <a:p>
            <a:r>
              <a:rPr lang="en-US" sz="1200" kern="1200">
                <a:solidFill>
                  <a:schemeClr val="tx1"/>
                </a:solidFill>
                <a:effectLst/>
                <a:latin typeface="+mn-lt"/>
                <a:ea typeface="+mn-ea"/>
                <a:cs typeface="+mn-cs"/>
              </a:rPr>
              <a:t>It would be good, if we could monitor the range of the protons! </a:t>
            </a:r>
          </a:p>
          <a:p>
            <a:pPr algn="just">
              <a:lnSpc>
                <a:spcPct val="100000"/>
              </a:lnSpc>
            </a:pPr>
            <a:endParaRPr lang="en-US" sz="1200">
              <a:solidFill>
                <a:srgbClr val="000000"/>
              </a:solidFill>
              <a:latin typeface="Times New Roman"/>
              <a:ea typeface="Microsoft YaHei"/>
            </a:endParaRPr>
          </a:p>
          <a:p>
            <a:pPr marL="0" lvl="0" indent="0" algn="l" rtl="0">
              <a:lnSpc>
                <a:spcPct val="100000"/>
              </a:lnSpc>
              <a:spcBef>
                <a:spcPts val="0"/>
              </a:spcBef>
              <a:spcAft>
                <a:spcPts val="0"/>
              </a:spcAft>
              <a:buSzPts val="1400"/>
              <a:buNone/>
            </a:pPr>
            <a:endParaRPr/>
          </a:p>
        </p:txBody>
      </p:sp>
      <p:sp>
        <p:nvSpPr>
          <p:cNvPr id="189" name="Google Shape;189;g5793de0e26_6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40734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Inside pioneered since 2013  the bi-modal approach with synergistic combination of PET e charged fragment detection </a:t>
            </a:r>
          </a:p>
          <a:p>
            <a:pPr marL="0" lvl="0" indent="0" algn="l" rtl="0">
              <a:lnSpc>
                <a:spcPct val="100000"/>
              </a:lnSpc>
              <a:spcBef>
                <a:spcPts val="0"/>
              </a:spcBef>
              <a:spcAft>
                <a:spcPts val="0"/>
              </a:spcAft>
              <a:buSzPts val="1400"/>
              <a:buNone/>
            </a:pPr>
            <a:r>
              <a:rPr lang="en-US"/>
              <a:t>In beam PET has been long studied and applied in clinics</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a:latin typeface="Calibri" panose="020F0502020204030204" pitchFamily="34" charset="0"/>
                <a:ea typeface="ＭＳ Ｐゴシック"/>
                <a:cs typeface="Times"/>
              </a:rPr>
              <a:t>Charged fragments production is an high cross section process in the interactions of He, C and O beams and is hence particularly suited for monitoring applications of those beams.</a:t>
            </a:r>
            <a:endParaRPr lang="en-GB" sz="1200" b="1">
              <a:solidFill>
                <a:srgbClr val="0000FF"/>
              </a:solidFill>
              <a:latin typeface="Calibri" panose="020F0502020204030204" pitchFamily="34" charset="0"/>
              <a:ea typeface="ＭＳ Ｐゴシック"/>
              <a:cs typeface="Times"/>
            </a:endParaRPr>
          </a:p>
          <a:p>
            <a:pPr marL="0" lvl="0" indent="0" algn="l" rtl="0">
              <a:lnSpc>
                <a:spcPct val="100000"/>
              </a:lnSpc>
              <a:spcBef>
                <a:spcPts val="0"/>
              </a:spcBef>
              <a:spcAft>
                <a:spcPts val="0"/>
              </a:spcAft>
              <a:buSzPts val="1400"/>
              <a:buNone/>
            </a:pPr>
            <a:endParaRPr lang="en-US"/>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11</a:t>
            </a:r>
            <a:r>
              <a:rPr lang="en-US" sz="1200" b="0" i="0" u="none" strike="noStrike" cap="none">
                <a:solidFill>
                  <a:srgbClr val="000000"/>
                </a:solidFill>
                <a:latin typeface="Arial"/>
                <a:ea typeface="Arial"/>
                <a:cs typeface="Arial"/>
                <a:sym typeface="Arial"/>
              </a:rPr>
              <a:t>C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20.3 min)</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10</a:t>
            </a:r>
            <a:r>
              <a:rPr lang="en-US" sz="1200" b="0" i="0" u="none" strike="noStrike" cap="none">
                <a:solidFill>
                  <a:srgbClr val="000000"/>
                </a:solidFill>
                <a:latin typeface="Arial"/>
                <a:ea typeface="Arial"/>
                <a:cs typeface="Arial"/>
                <a:sym typeface="Arial"/>
              </a:rPr>
              <a:t>C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 19.3 s) </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15</a:t>
            </a:r>
            <a:r>
              <a:rPr lang="en-US" sz="1200" b="0" i="0" u="none" strike="noStrike" cap="none">
                <a:solidFill>
                  <a:srgbClr val="000000"/>
                </a:solidFill>
                <a:latin typeface="Arial"/>
                <a:ea typeface="Arial"/>
                <a:cs typeface="Arial"/>
                <a:sym typeface="Arial"/>
              </a:rPr>
              <a:t>O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 2.0 min)</a:t>
            </a: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baseline="30000">
                <a:solidFill>
                  <a:srgbClr val="000000"/>
                </a:solidFill>
                <a:latin typeface="Arial"/>
                <a:ea typeface="Arial"/>
                <a:cs typeface="Arial"/>
                <a:sym typeface="Arial"/>
              </a:rPr>
              <a:t>13</a:t>
            </a:r>
            <a:r>
              <a:rPr lang="en-US" sz="1200" b="0" i="0" u="none" strike="noStrike" cap="none">
                <a:solidFill>
                  <a:srgbClr val="000000"/>
                </a:solidFill>
                <a:latin typeface="Arial"/>
                <a:ea typeface="Arial"/>
                <a:cs typeface="Arial"/>
                <a:sym typeface="Arial"/>
              </a:rPr>
              <a:t>N (T</a:t>
            </a:r>
            <a:r>
              <a:rPr lang="en-US" sz="1200" b="0" i="0" u="none" strike="noStrike" cap="none" baseline="-25000">
                <a:solidFill>
                  <a:srgbClr val="000000"/>
                </a:solidFill>
                <a:latin typeface="Arial"/>
                <a:ea typeface="Arial"/>
                <a:cs typeface="Arial"/>
                <a:sym typeface="Arial"/>
              </a:rPr>
              <a:t>1/2</a:t>
            </a:r>
            <a:r>
              <a:rPr lang="en-US" sz="1200" b="0" i="0" u="none" strike="noStrike" cap="none">
                <a:solidFill>
                  <a:srgbClr val="000000"/>
                </a:solidFill>
                <a:latin typeface="Arial"/>
                <a:ea typeface="Arial"/>
                <a:cs typeface="Arial"/>
                <a:sym typeface="Arial"/>
              </a:rPr>
              <a:t>≈ 10.0 min)</a:t>
            </a:r>
            <a:endParaRPr lang="en-US" sz="1200" b="0" i="0" u="none" strike="noStrike" cap="none" baseline="3000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67" name="Google Shape;267;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extLst>
      <p:ext uri="{BB962C8B-B14F-4D97-AF65-F5344CB8AC3E}">
        <p14:creationId xmlns:p14="http://schemas.microsoft.com/office/powerpoint/2010/main" val="284983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1492D0-D9E1-2AB0-4F89-A13C4DA6C6F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B5EBF60-CB15-5B81-4A91-7FADF1237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EEC6304-A64E-0937-D9CA-95618002588B}"/>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EA3CB145-66C6-908F-F88E-63F60DE69D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E16BD2C-7E9C-69FE-5D42-F317C5571BFB}"/>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349371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BEB3DC-AC74-4D7E-C28F-D009FAF24B6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724EAF-5FF7-170B-7BB2-6DA23B9B658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6A168F-F9A3-7677-AC52-CB7AFEACC53D}"/>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3DAEFC8E-9B62-6750-E059-94D661DD42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417F47C-0B3F-5DA4-8A56-5255D1306960}"/>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67427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1F1F42B-D810-11C0-6F19-E7E36F6F539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865AC04-4BBD-EC02-F4C4-2E1F5F4C7F8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567CA3-583E-C45E-5A7F-9BE6B272C76F}"/>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E194E66B-086C-0376-8089-02C1523CEE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47B994-39A5-CD71-8109-2781AEBAE652}"/>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403586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with Text ">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7/4/25</a:t>
            </a:fld>
            <a:endParaRPr lang="en-US"/>
          </a:p>
        </p:txBody>
      </p:sp>
      <p:sp>
        <p:nvSpPr>
          <p:cNvPr id="4" name="Footer Placeholder 3"/>
          <p:cNvSpPr>
            <a:spLocks noGrp="1"/>
          </p:cNvSpPr>
          <p:nvPr>
            <p:ph type="ftr" sz="quarter" idx="11"/>
          </p:nvPr>
        </p:nvSpPr>
        <p:spPr>
          <a:xfrm>
            <a:off x="609600" y="6316025"/>
            <a:ext cx="3860800" cy="365125"/>
          </a:xfrm>
        </p:spPr>
        <p:txBody>
          <a:bodyPr/>
          <a:lstStyle>
            <a:lvl1pPr>
              <a:defRPr>
                <a:solidFill>
                  <a:schemeClr val="bg1"/>
                </a:solidFill>
              </a:defRPr>
            </a:lvl1pPr>
          </a:lstStyle>
          <a:p>
            <a:endParaRPr lang="en-US"/>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a:t>Click to edit Master subtitle style</a:t>
            </a:r>
          </a:p>
        </p:txBody>
      </p:sp>
    </p:spTree>
    <p:extLst>
      <p:ext uri="{BB962C8B-B14F-4D97-AF65-F5344CB8AC3E}">
        <p14:creationId xmlns:p14="http://schemas.microsoft.com/office/powerpoint/2010/main" val="38772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701711-8CE2-8688-8DB9-7E5CCC1FE14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DDEA00B-219A-7F72-EBBC-5657976D16B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1B5DDF-47AA-85F1-A1BB-AA73B8735538}"/>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2A726880-6597-7C56-B5BC-AB682F22B3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9D439C-E91B-45A8-D1B4-311AF681F017}"/>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155644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82A341-5020-AF05-D1CD-B3F3F5329C7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CD9545B-8AFA-8FA7-0D84-2FF1CE5D0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0080ACA-4527-151C-FED5-9D1EAE842E49}"/>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977D5AB8-7603-B3A3-8925-CFBFBCA86A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13D49D2-CC66-DCCB-3E77-60AD28E4AF17}"/>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8228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3BD3A4-4A66-69FB-8F4F-F902633E9F0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7C9E7B-5C0D-4B4D-89B0-8D810CE4F59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07EE60E-38D0-39EB-D152-E10A257C65D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EF77E46-C0E6-E92F-F26D-EDA78D846694}"/>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6" name="Segnaposto piè di pagina 5">
            <a:extLst>
              <a:ext uri="{FF2B5EF4-FFF2-40B4-BE49-F238E27FC236}">
                <a16:creationId xmlns:a16="http://schemas.microsoft.com/office/drawing/2014/main" id="{7C086DB2-7264-8628-2AB0-9E805CBA5BC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9FB8C76-C85F-EC39-365A-2ED126C156F9}"/>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155028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7F316-833D-0812-4035-E8EF33122B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562C51B-F2B5-1043-D573-4FD7D0C8C0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DC114DD-B11C-4FAA-0FA1-E476AC0BEC0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921833F-8014-1793-68E3-77DFB8076A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06A3036-F67F-A90B-6695-A4F1F5CAA64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F3B937A-67B9-96F2-0E37-949F415D9732}"/>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8" name="Segnaposto piè di pagina 7">
            <a:extLst>
              <a:ext uri="{FF2B5EF4-FFF2-40B4-BE49-F238E27FC236}">
                <a16:creationId xmlns:a16="http://schemas.microsoft.com/office/drawing/2014/main" id="{4C67CB67-EA57-1FB6-894A-13DF430E5BF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4D778CD-DB22-1657-E018-A217909050D9}"/>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195987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2A628D-F976-92B9-7D65-611DF7A9448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844133D-05DE-42F5-E61C-D358B2B688E2}"/>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4" name="Segnaposto piè di pagina 3">
            <a:extLst>
              <a:ext uri="{FF2B5EF4-FFF2-40B4-BE49-F238E27FC236}">
                <a16:creationId xmlns:a16="http://schemas.microsoft.com/office/drawing/2014/main" id="{09B85851-57D0-C43F-4317-D35484C7B2A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68F3BF0-374A-2A16-5F1B-835A812C8F5F}"/>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903111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166CFFF-EB5D-87AC-F974-BACD4CC571E2}"/>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3" name="Segnaposto piè di pagina 2">
            <a:extLst>
              <a:ext uri="{FF2B5EF4-FFF2-40B4-BE49-F238E27FC236}">
                <a16:creationId xmlns:a16="http://schemas.microsoft.com/office/drawing/2014/main" id="{5E84E664-61A6-C20B-2FD9-A70B0D06825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76F6969-8EEE-EDB3-DAC1-2E384BCA8835}"/>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59047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8EA635-C713-5C1A-DFA8-41CB57F2A0F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1F8DE7-2C1A-4EBD-0B82-4EC6080A4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8DAA6F5-CEFA-49AA-C9F5-AA87CF033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F5E0CA-1BF4-400A-21BF-12FDDD32154B}"/>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6" name="Segnaposto piè di pagina 5">
            <a:extLst>
              <a:ext uri="{FF2B5EF4-FFF2-40B4-BE49-F238E27FC236}">
                <a16:creationId xmlns:a16="http://schemas.microsoft.com/office/drawing/2014/main" id="{5EC70EAE-3FE1-6586-86B0-7C9EE4BDB44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D644D0-0361-7224-FCD9-CC1900F8C4B8}"/>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343305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A1E8E-0A97-9F8F-F016-04AB8B40F0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BF09F6F-8B12-B67B-322D-38DC33F73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A47D5E3-B7D0-FF39-0080-5FE87A3DC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EC48D39-17E9-EB09-CAEE-75C441820562}"/>
              </a:ext>
            </a:extLst>
          </p:cNvPr>
          <p:cNvSpPr>
            <a:spLocks noGrp="1"/>
          </p:cNvSpPr>
          <p:nvPr>
            <p:ph type="dt" sz="half" idx="10"/>
          </p:nvPr>
        </p:nvSpPr>
        <p:spPr/>
        <p:txBody>
          <a:bodyPr/>
          <a:lstStyle/>
          <a:p>
            <a:fld id="{953813E7-6715-5B4D-A29E-08721EDD82A0}" type="datetimeFigureOut">
              <a:rPr lang="it-IT" smtClean="0"/>
              <a:t>04/07/25</a:t>
            </a:fld>
            <a:endParaRPr lang="it-IT"/>
          </a:p>
        </p:txBody>
      </p:sp>
      <p:sp>
        <p:nvSpPr>
          <p:cNvPr id="6" name="Segnaposto piè di pagina 5">
            <a:extLst>
              <a:ext uri="{FF2B5EF4-FFF2-40B4-BE49-F238E27FC236}">
                <a16:creationId xmlns:a16="http://schemas.microsoft.com/office/drawing/2014/main" id="{BC840462-74B4-CB1E-E16A-2B911896EFF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21132C5-ECE9-023A-26E1-92F824863AD6}"/>
              </a:ext>
            </a:extLst>
          </p:cNvPr>
          <p:cNvSpPr>
            <a:spLocks noGrp="1"/>
          </p:cNvSpPr>
          <p:nvPr>
            <p:ph type="sldNum" sz="quarter" idx="12"/>
          </p:nvPr>
        </p:nvSpPr>
        <p:spPr/>
        <p:txBody>
          <a:bodyPr/>
          <a:lstStyle/>
          <a:p>
            <a:fld id="{25F6EAFF-BBA0-1E44-AB0A-E0CFC5476109}" type="slidenum">
              <a:rPr lang="it-IT" smtClean="0"/>
              <a:t>‹#›</a:t>
            </a:fld>
            <a:endParaRPr lang="it-IT"/>
          </a:p>
        </p:txBody>
      </p:sp>
    </p:spTree>
    <p:extLst>
      <p:ext uri="{BB962C8B-B14F-4D97-AF65-F5344CB8AC3E}">
        <p14:creationId xmlns:p14="http://schemas.microsoft.com/office/powerpoint/2010/main" val="174037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1C32BD2-7130-24D2-7A83-939F3334FA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A034869-5788-FB5B-C1D5-8482DC29E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428544E-13FF-F740-C290-F66905D7E7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813E7-6715-5B4D-A29E-08721EDD82A0}" type="datetimeFigureOut">
              <a:rPr lang="it-IT" smtClean="0"/>
              <a:t>04/07/25</a:t>
            </a:fld>
            <a:endParaRPr lang="it-IT"/>
          </a:p>
        </p:txBody>
      </p:sp>
      <p:sp>
        <p:nvSpPr>
          <p:cNvPr id="5" name="Segnaposto piè di pagina 4">
            <a:extLst>
              <a:ext uri="{FF2B5EF4-FFF2-40B4-BE49-F238E27FC236}">
                <a16:creationId xmlns:a16="http://schemas.microsoft.com/office/drawing/2014/main" id="{E9360EC7-757E-D424-8D2D-CCA42541F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4CCD8B0-C1AD-E5AF-8C23-45788448D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6EAFF-BBA0-1E44-AB0A-E0CFC5476109}" type="slidenum">
              <a:rPr lang="it-IT" smtClean="0"/>
              <a:t>‹#›</a:t>
            </a:fld>
            <a:endParaRPr lang="it-IT"/>
          </a:p>
        </p:txBody>
      </p:sp>
    </p:spTree>
    <p:extLst>
      <p:ext uri="{BB962C8B-B14F-4D97-AF65-F5344CB8AC3E}">
        <p14:creationId xmlns:p14="http://schemas.microsoft.com/office/powerpoint/2010/main" val="1901492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allpaperaccess.com/nuclear-physics"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3.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62.jpeg"/><Relationship Id="rId5" Type="http://schemas.openxmlformats.org/officeDocument/2006/relationships/image" Target="../media/image54.png"/><Relationship Id="rId10" Type="http://schemas.openxmlformats.org/officeDocument/2006/relationships/image" Target="../media/image61.gif"/><Relationship Id="rId4" Type="http://schemas.openxmlformats.org/officeDocument/2006/relationships/image" Target="../media/image57.jpe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51.jpe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53.png"/><Relationship Id="rId5" Type="http://schemas.openxmlformats.org/officeDocument/2006/relationships/image" Target="../media/image58.png"/><Relationship Id="rId10" Type="http://schemas.openxmlformats.org/officeDocument/2006/relationships/image" Target="../media/image63.tiff"/><Relationship Id="rId4" Type="http://schemas.openxmlformats.org/officeDocument/2006/relationships/image" Target="../media/image52.pn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64.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 Id="rId1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gif"/><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tom model with blue lines&#10;&#10;Description automatically generated with medium confidence">
            <a:extLst>
              <a:ext uri="{FF2B5EF4-FFF2-40B4-BE49-F238E27FC236}">
                <a16:creationId xmlns:a16="http://schemas.microsoft.com/office/drawing/2014/main" id="{ED31C012-EC62-A7FD-C0CD-F457C41759CB}"/>
              </a:ext>
            </a:extLst>
          </p:cNvPr>
          <p:cNvPicPr>
            <a:picLocks noChangeAspect="1"/>
          </p:cNvPicPr>
          <p:nvPr/>
        </p:nvPicPr>
        <p:blipFill>
          <a:blip r:embed="rId2">
            <a:extLst>
              <a:ext uri="{837473B0-CC2E-450A-ABE3-18F120FF3D39}">
                <a1611:picAttrSrcUrl xmlns:a1611="http://schemas.microsoft.com/office/drawing/2016/11/main" r:id="rId3"/>
              </a:ext>
            </a:extLst>
          </a:blip>
          <a:srcRect t="9091" r="35364"/>
          <a:stretch/>
        </p:blipFill>
        <p:spPr>
          <a:xfrm>
            <a:off x="3523488" y="10"/>
            <a:ext cx="8668512" cy="6857990"/>
          </a:xfrm>
          <a:prstGeom prst="rect">
            <a:avLst/>
          </a:prstGeom>
        </p:spPr>
      </p:pic>
      <p:sp>
        <p:nvSpPr>
          <p:cNvPr id="57" name="Rectangle 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olo 5">
            <a:extLst>
              <a:ext uri="{FF2B5EF4-FFF2-40B4-BE49-F238E27FC236}">
                <a16:creationId xmlns:a16="http://schemas.microsoft.com/office/drawing/2014/main" id="{2B09D448-D87F-FE12-3DB3-F9F01C40B387}"/>
              </a:ext>
            </a:extLst>
          </p:cNvPr>
          <p:cNvSpPr>
            <a:spLocks noGrp="1"/>
          </p:cNvSpPr>
          <p:nvPr>
            <p:ph type="ctrTitle"/>
          </p:nvPr>
        </p:nvSpPr>
        <p:spPr>
          <a:xfrm>
            <a:off x="477981" y="1122363"/>
            <a:ext cx="4023360" cy="3204134"/>
          </a:xfrm>
        </p:spPr>
        <p:txBody>
          <a:bodyPr anchor="b">
            <a:normAutofit fontScale="90000"/>
          </a:bodyPr>
          <a:lstStyle/>
          <a:p>
            <a:pPr algn="l"/>
            <a:r>
              <a:rPr lang="en-IT" sz="4800" dirty="0">
                <a:latin typeface="Arial" panose="020B0604020202020204" pitchFamily="34" charset="0"/>
                <a:cs typeface="Arial" panose="020B0604020202020204" pitchFamily="34" charset="0"/>
              </a:rPr>
              <a:t>Commissione Scientifica Nazionale 3</a:t>
            </a:r>
            <a:br>
              <a:rPr lang="it-IT" sz="4800" dirty="0">
                <a:latin typeface="Arial" panose="020B0604020202020204" pitchFamily="34" charset="0"/>
                <a:cs typeface="Arial" panose="020B0604020202020204" pitchFamily="34" charset="0"/>
              </a:rPr>
            </a:br>
            <a:br>
              <a:rPr lang="it-IT" sz="4800" dirty="0">
                <a:latin typeface="Arial" panose="020B0604020202020204" pitchFamily="34" charset="0"/>
                <a:cs typeface="Arial" panose="020B0604020202020204" pitchFamily="34" charset="0"/>
              </a:rPr>
            </a:br>
            <a:endParaRPr lang="it-IT" sz="4800" dirty="0">
              <a:latin typeface="Arial" panose="020B0604020202020204" pitchFamily="34" charset="0"/>
              <a:cs typeface="Arial" panose="020B0604020202020204" pitchFamily="34" charset="0"/>
            </a:endParaRPr>
          </a:p>
        </p:txBody>
      </p:sp>
      <p:sp>
        <p:nvSpPr>
          <p:cNvPr id="7" name="Sottotitolo 6">
            <a:extLst>
              <a:ext uri="{FF2B5EF4-FFF2-40B4-BE49-F238E27FC236}">
                <a16:creationId xmlns:a16="http://schemas.microsoft.com/office/drawing/2014/main" id="{09E0139C-11E6-004F-EE9B-994632FAF19A}"/>
              </a:ext>
            </a:extLst>
          </p:cNvPr>
          <p:cNvSpPr>
            <a:spLocks noGrp="1"/>
          </p:cNvSpPr>
          <p:nvPr>
            <p:ph type="subTitle" idx="1"/>
          </p:nvPr>
        </p:nvSpPr>
        <p:spPr>
          <a:xfrm>
            <a:off x="477980" y="4872922"/>
            <a:ext cx="4023359" cy="1208141"/>
          </a:xfrm>
        </p:spPr>
        <p:txBody>
          <a:bodyPr>
            <a:noAutofit/>
          </a:bodyPr>
          <a:lstStyle/>
          <a:p>
            <a:pPr lvl="0" algn="l"/>
            <a:r>
              <a:rPr lang="en-US" sz="2000" b="1" cap="all" dirty="0">
                <a:latin typeface="Arial" panose="020B0604020202020204" pitchFamily="34" charset="0"/>
                <a:cs typeface="Arial" panose="020B0604020202020204" pitchFamily="34" charset="0"/>
              </a:rPr>
              <a:t>Applications and societal benefits </a:t>
            </a:r>
            <a:endParaRPr lang="en-GB" sz="2000" dirty="0"/>
          </a:p>
          <a:p>
            <a:pPr algn="l"/>
            <a:r>
              <a:rPr lang="it-IT" sz="2000" dirty="0">
                <a:latin typeface="Arial" panose="020B0604020202020204" pitchFamily="34" charset="0"/>
                <a:cs typeface="Arial" panose="020B0604020202020204" pitchFamily="34" charset="0"/>
              </a:rPr>
              <a:t>Maria Giuseppina Bisogni</a:t>
            </a:r>
          </a:p>
          <a:p>
            <a:pPr algn="l"/>
            <a:r>
              <a:rPr lang="it-IT" sz="2000" dirty="0">
                <a:latin typeface="Arial" panose="020B0604020202020204" pitchFamily="34" charset="0"/>
                <a:cs typeface="Arial" panose="020B0604020202020204" pitchFamily="34" charset="0"/>
              </a:rPr>
              <a:t>Università di Pisa e INFN Pisa</a:t>
            </a:r>
          </a:p>
        </p:txBody>
      </p:sp>
      <p:sp>
        <p:nvSpPr>
          <p:cNvPr id="58" name="Rectangle 5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 name="Rectangle 5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ack background with white text and letters&#10;&#10;AI-generated content may be incorrect.">
            <a:extLst>
              <a:ext uri="{FF2B5EF4-FFF2-40B4-BE49-F238E27FC236}">
                <a16:creationId xmlns:a16="http://schemas.microsoft.com/office/drawing/2014/main" id="{54DF5FD7-CF14-E4EE-C0C2-72976FD1237A}"/>
              </a:ext>
            </a:extLst>
          </p:cNvPr>
          <p:cNvPicPr>
            <a:picLocks noChangeAspect="1"/>
          </p:cNvPicPr>
          <p:nvPr/>
        </p:nvPicPr>
        <p:blipFill>
          <a:blip r:embed="rId4"/>
          <a:stretch>
            <a:fillRect/>
          </a:stretch>
        </p:blipFill>
        <p:spPr>
          <a:xfrm>
            <a:off x="8324165" y="5408952"/>
            <a:ext cx="1748757" cy="1748757"/>
          </a:xfrm>
          <a:prstGeom prst="rect">
            <a:avLst/>
          </a:prstGeom>
        </p:spPr>
      </p:pic>
      <p:pic>
        <p:nvPicPr>
          <p:cNvPr id="8" name="Picture 8" descr="Index of /download/LOGO_DECLINAZIONI/PISA">
            <a:extLst>
              <a:ext uri="{FF2B5EF4-FFF2-40B4-BE49-F238E27FC236}">
                <a16:creationId xmlns:a16="http://schemas.microsoft.com/office/drawing/2014/main" id="{D20868F5-A310-A5B4-0890-C44FEDA237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7145" y="5781353"/>
            <a:ext cx="1305315" cy="59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3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400"/>
                                        <p:tgtEl>
                                          <p:spTgt spid="7">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4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2000"/>
                                  </p:stCondLst>
                                  <p:iterate type="lt">
                                    <p:tmPct val="10000"/>
                                  </p:iterate>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4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B615-656A-D51F-F3F8-E9964D9795DD}"/>
              </a:ext>
            </a:extLst>
          </p:cNvPr>
          <p:cNvSpPr>
            <a:spLocks noGrp="1"/>
          </p:cNvSpPr>
          <p:nvPr>
            <p:ph type="title"/>
          </p:nvPr>
        </p:nvSpPr>
        <p:spPr>
          <a:xfrm>
            <a:off x="0" y="0"/>
            <a:ext cx="12192000" cy="1325563"/>
          </a:xfrm>
          <a:solidFill>
            <a:schemeClr val="tx1"/>
          </a:solidFill>
        </p:spPr>
        <p:txBody>
          <a:bodyPr/>
          <a:lstStyle/>
          <a:p>
            <a:r>
              <a:rPr lang="en-GB" dirty="0">
                <a:solidFill>
                  <a:schemeClr val="bg1"/>
                </a:solidFill>
              </a:rPr>
              <a:t>Time of Flight for proton radiography</a:t>
            </a:r>
          </a:p>
        </p:txBody>
      </p:sp>
      <p:pic>
        <p:nvPicPr>
          <p:cNvPr id="5" name="Picture 4">
            <a:extLst>
              <a:ext uri="{FF2B5EF4-FFF2-40B4-BE49-F238E27FC236}">
                <a16:creationId xmlns:a16="http://schemas.microsoft.com/office/drawing/2014/main" id="{979CD887-DA4A-5CB6-58A1-7F675124BCC9}"/>
              </a:ext>
            </a:extLst>
          </p:cNvPr>
          <p:cNvPicPr>
            <a:picLocks noChangeAspect="1"/>
          </p:cNvPicPr>
          <p:nvPr/>
        </p:nvPicPr>
        <p:blipFill>
          <a:blip r:embed="rId2"/>
          <a:stretch>
            <a:fillRect/>
          </a:stretch>
        </p:blipFill>
        <p:spPr>
          <a:xfrm>
            <a:off x="6288024" y="4443644"/>
            <a:ext cx="5839968" cy="2176109"/>
          </a:xfrm>
          <a:prstGeom prst="rect">
            <a:avLst/>
          </a:prstGeom>
        </p:spPr>
      </p:pic>
      <p:sp>
        <p:nvSpPr>
          <p:cNvPr id="7" name="TextBox 6">
            <a:extLst>
              <a:ext uri="{FF2B5EF4-FFF2-40B4-BE49-F238E27FC236}">
                <a16:creationId xmlns:a16="http://schemas.microsoft.com/office/drawing/2014/main" id="{E46DCF5C-3D8D-3431-6328-357E1F2681FF}"/>
              </a:ext>
            </a:extLst>
          </p:cNvPr>
          <p:cNvSpPr txBox="1"/>
          <p:nvPr/>
        </p:nvSpPr>
        <p:spPr>
          <a:xfrm>
            <a:off x="73152" y="1421252"/>
            <a:ext cx="6190488" cy="4524315"/>
          </a:xfrm>
          <a:prstGeom prst="rect">
            <a:avLst/>
          </a:prstGeom>
          <a:noFill/>
        </p:spPr>
        <p:txBody>
          <a:bodyPr wrap="square">
            <a:spAutoFit/>
          </a:bodyPr>
          <a:lstStyle/>
          <a:p>
            <a:pPr algn="just"/>
            <a:r>
              <a:rPr lang="en-GB" dirty="0"/>
              <a:t>Proton radiography (</a:t>
            </a:r>
            <a:r>
              <a:rPr lang="en-GB" dirty="0" err="1"/>
              <a:t>pRad</a:t>
            </a:r>
            <a:r>
              <a:rPr lang="en-GB" dirty="0"/>
              <a:t>) and proton computed tomography (</a:t>
            </a:r>
            <a:r>
              <a:rPr lang="en-GB" dirty="0" err="1"/>
              <a:t>pCT</a:t>
            </a:r>
            <a:r>
              <a:rPr lang="en-GB" dirty="0"/>
              <a:t>) are being investigated for both diagnostic and verification purposes.</a:t>
            </a:r>
          </a:p>
          <a:p>
            <a:pPr algn="just"/>
            <a:endParaRPr lang="en-GB" dirty="0"/>
          </a:p>
          <a:p>
            <a:pPr marL="285750" indent="-285750" algn="just">
              <a:buFont typeface="Wingdings" panose="05000000000000000000" pitchFamily="2" charset="2"/>
              <a:buChar char="à"/>
            </a:pPr>
            <a:r>
              <a:rPr lang="en-GB" dirty="0">
                <a:sym typeface="Wingdings" panose="05000000000000000000" pitchFamily="2" charset="2"/>
              </a:rPr>
              <a:t>Direct measurement of stopping power</a:t>
            </a:r>
          </a:p>
          <a:p>
            <a:pPr algn="just"/>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Higher density and soft tissue contrast</a:t>
            </a:r>
          </a:p>
          <a:p>
            <a:pPr algn="just"/>
            <a:endParaRPr lang="en-GB" dirty="0">
              <a:sym typeface="Wingdings" panose="05000000000000000000" pitchFamily="2" charset="2"/>
            </a:endParaRPr>
          </a:p>
          <a:p>
            <a:pPr algn="just"/>
            <a:r>
              <a:rPr lang="en-GB" dirty="0">
                <a:sym typeface="Wingdings" panose="05000000000000000000" pitchFamily="2" charset="2"/>
              </a:rPr>
              <a:t>Compared to calorimeters, Time-of-Flight-based proton radiography has the advantages of:</a:t>
            </a:r>
          </a:p>
          <a:p>
            <a:pPr algn="just"/>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Better energy resolution (depending on the distance between the two TOF detectors)</a:t>
            </a:r>
          </a:p>
          <a:p>
            <a:pPr marL="285750" indent="-285750" algn="just">
              <a:buFont typeface="Wingdings" panose="05000000000000000000" pitchFamily="2" charset="2"/>
              <a:buChar char="à"/>
            </a:pPr>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Easier calibration, less bulky (easier application to the clinical context)</a:t>
            </a:r>
            <a:endParaRPr lang="en-GB" dirty="0"/>
          </a:p>
        </p:txBody>
      </p:sp>
      <p:sp>
        <p:nvSpPr>
          <p:cNvPr id="9" name="TextBox 8">
            <a:extLst>
              <a:ext uri="{FF2B5EF4-FFF2-40B4-BE49-F238E27FC236}">
                <a16:creationId xmlns:a16="http://schemas.microsoft.com/office/drawing/2014/main" id="{1A5F5600-C107-94E9-064C-340627312100}"/>
              </a:ext>
            </a:extLst>
          </p:cNvPr>
          <p:cNvSpPr txBox="1"/>
          <p:nvPr/>
        </p:nvSpPr>
        <p:spPr>
          <a:xfrm>
            <a:off x="6483096" y="1421252"/>
            <a:ext cx="5330952" cy="2862322"/>
          </a:xfrm>
          <a:prstGeom prst="rect">
            <a:avLst/>
          </a:prstGeom>
          <a:noFill/>
        </p:spPr>
        <p:txBody>
          <a:bodyPr wrap="square">
            <a:spAutoFit/>
          </a:bodyPr>
          <a:lstStyle/>
          <a:p>
            <a:pPr algn="just"/>
            <a:r>
              <a:rPr lang="en-GB" dirty="0">
                <a:sym typeface="Wingdings" panose="05000000000000000000" pitchFamily="2" charset="2"/>
              </a:rPr>
              <a:t>In this context, plastic scintillators are particularly appealing:</a:t>
            </a:r>
          </a:p>
          <a:p>
            <a:pPr algn="just"/>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Excellent time resolution</a:t>
            </a:r>
          </a:p>
          <a:p>
            <a:pPr marL="285750" indent="-285750" algn="just">
              <a:buFont typeface="Wingdings" panose="05000000000000000000" pitchFamily="2" charset="2"/>
              <a:buChar char="à"/>
            </a:pPr>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High-rate capability</a:t>
            </a:r>
          </a:p>
          <a:p>
            <a:pPr marL="285750" indent="-285750" algn="just">
              <a:buFont typeface="Wingdings" panose="05000000000000000000" pitchFamily="2" charset="2"/>
              <a:buChar char="à"/>
            </a:pPr>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Cost-effective</a:t>
            </a:r>
          </a:p>
          <a:p>
            <a:pPr marL="285750" indent="-285750" algn="just">
              <a:buFont typeface="Wingdings" panose="05000000000000000000" pitchFamily="2" charset="2"/>
              <a:buChar char="à"/>
            </a:pPr>
            <a:endParaRPr lang="en-GB" dirty="0">
              <a:sym typeface="Wingdings" panose="05000000000000000000" pitchFamily="2" charset="2"/>
            </a:endParaRPr>
          </a:p>
          <a:p>
            <a:pPr marL="285750" indent="-285750" algn="just">
              <a:buFont typeface="Wingdings" panose="05000000000000000000" pitchFamily="2" charset="2"/>
              <a:buChar char="à"/>
            </a:pPr>
            <a:r>
              <a:rPr lang="en-GB" dirty="0">
                <a:sym typeface="Wingdings" panose="05000000000000000000" pitchFamily="2" charset="2"/>
              </a:rPr>
              <a:t>Possibility to cover large areas</a:t>
            </a:r>
            <a:endParaRPr lang="en-GB" dirty="0"/>
          </a:p>
        </p:txBody>
      </p:sp>
    </p:spTree>
    <p:extLst>
      <p:ext uri="{BB962C8B-B14F-4D97-AF65-F5344CB8AC3E}">
        <p14:creationId xmlns:p14="http://schemas.microsoft.com/office/powerpoint/2010/main" val="178178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3C2D1-B911-E853-08EF-614F75EDCD13}"/>
              </a:ext>
            </a:extLst>
          </p:cNvPr>
          <p:cNvSpPr txBox="1">
            <a:spLocks/>
          </p:cNvSpPr>
          <p:nvPr/>
        </p:nvSpPr>
        <p:spPr>
          <a:xfrm>
            <a:off x="0" y="0"/>
            <a:ext cx="121920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Goal 1</a:t>
            </a:r>
          </a:p>
        </p:txBody>
      </p:sp>
      <p:sp>
        <p:nvSpPr>
          <p:cNvPr id="7" name="TextBox 6">
            <a:extLst>
              <a:ext uri="{FF2B5EF4-FFF2-40B4-BE49-F238E27FC236}">
                <a16:creationId xmlns:a16="http://schemas.microsoft.com/office/drawing/2014/main" id="{3D85ECAB-7596-B79D-FE27-EA0A1ED78213}"/>
              </a:ext>
            </a:extLst>
          </p:cNvPr>
          <p:cNvSpPr txBox="1"/>
          <p:nvPr/>
        </p:nvSpPr>
        <p:spPr>
          <a:xfrm>
            <a:off x="73152" y="1535552"/>
            <a:ext cx="11923776" cy="923330"/>
          </a:xfrm>
          <a:prstGeom prst="rect">
            <a:avLst/>
          </a:prstGeom>
          <a:noFill/>
        </p:spPr>
        <p:txBody>
          <a:bodyPr wrap="square">
            <a:spAutoFit/>
          </a:bodyPr>
          <a:lstStyle/>
          <a:p>
            <a:pPr algn="just"/>
            <a:r>
              <a:rPr lang="en-US" dirty="0">
                <a:latin typeface="DejaVuSans"/>
              </a:rPr>
              <a:t>Investigate the TOF technique for the development of innovative proton radiography systems to support ion beam therapy treatments. Development of a plastic scintillator-based TOF prototype for the reconstruction of water equivalent path length maps, thus obtaining a proton radiography of the patient (two-dimensional). </a:t>
            </a:r>
          </a:p>
        </p:txBody>
      </p:sp>
      <p:pic>
        <p:nvPicPr>
          <p:cNvPr id="10" name="Picture 2">
            <a:extLst>
              <a:ext uri="{FF2B5EF4-FFF2-40B4-BE49-F238E27FC236}">
                <a16:creationId xmlns:a16="http://schemas.microsoft.com/office/drawing/2014/main" id="{91C47764-51C6-E0D9-B361-DDA7B1A1D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425" y="2519387"/>
            <a:ext cx="9165149" cy="3821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BF16C2-6FA0-C8C1-F2CB-AEF5622319EB}"/>
              </a:ext>
            </a:extLst>
          </p:cNvPr>
          <p:cNvSpPr txBox="1"/>
          <p:nvPr/>
        </p:nvSpPr>
        <p:spPr>
          <a:xfrm>
            <a:off x="250952" y="2825220"/>
            <a:ext cx="4572000" cy="1754326"/>
          </a:xfrm>
          <a:prstGeom prst="rect">
            <a:avLst/>
          </a:prstGeom>
          <a:solidFill>
            <a:schemeClr val="bg1"/>
          </a:solidFill>
          <a:ln>
            <a:solidFill>
              <a:schemeClr val="tx1"/>
            </a:solidFill>
          </a:ln>
        </p:spPr>
        <p:txBody>
          <a:bodyPr wrap="square" rtlCol="0">
            <a:spAutoFit/>
          </a:bodyPr>
          <a:lstStyle/>
          <a:p>
            <a:pPr algn="just"/>
            <a:r>
              <a:rPr lang="en-GB" b="1" dirty="0"/>
              <a:t>SCINTILLATING FIBER LAYERS</a:t>
            </a:r>
          </a:p>
          <a:p>
            <a:pPr algn="just"/>
            <a:r>
              <a:rPr lang="en-GB" dirty="0"/>
              <a:t>For the monitoring of the entrance and exit position of the proton from the phantom (in the future, additional layers may be included after the phantom to reconstruct also the final direction of the proton)</a:t>
            </a:r>
          </a:p>
        </p:txBody>
      </p:sp>
      <p:sp>
        <p:nvSpPr>
          <p:cNvPr id="12" name="TextBox 11">
            <a:extLst>
              <a:ext uri="{FF2B5EF4-FFF2-40B4-BE49-F238E27FC236}">
                <a16:creationId xmlns:a16="http://schemas.microsoft.com/office/drawing/2014/main" id="{54C270A2-4B95-6478-AEAE-4BF6B7734825}"/>
              </a:ext>
            </a:extLst>
          </p:cNvPr>
          <p:cNvSpPr txBox="1"/>
          <p:nvPr/>
        </p:nvSpPr>
        <p:spPr>
          <a:xfrm>
            <a:off x="3425952" y="5519171"/>
            <a:ext cx="3000248" cy="1200329"/>
          </a:xfrm>
          <a:prstGeom prst="rect">
            <a:avLst/>
          </a:prstGeom>
          <a:solidFill>
            <a:schemeClr val="bg1"/>
          </a:solidFill>
          <a:ln>
            <a:solidFill>
              <a:schemeClr val="tx1"/>
            </a:solidFill>
          </a:ln>
        </p:spPr>
        <p:txBody>
          <a:bodyPr wrap="square" rtlCol="0">
            <a:spAutoFit/>
          </a:bodyPr>
          <a:lstStyle/>
          <a:p>
            <a:pPr algn="just"/>
            <a:r>
              <a:rPr lang="en-GB" b="1" dirty="0"/>
              <a:t>T1 – START DETECTOR</a:t>
            </a:r>
          </a:p>
          <a:p>
            <a:pPr algn="just"/>
            <a:r>
              <a:rPr lang="en-GB" dirty="0"/>
              <a:t>Thin layer of plastic scintillator readout by silicon photomultipliers</a:t>
            </a:r>
          </a:p>
        </p:txBody>
      </p:sp>
      <p:sp>
        <p:nvSpPr>
          <p:cNvPr id="13" name="TextBox 12">
            <a:extLst>
              <a:ext uri="{FF2B5EF4-FFF2-40B4-BE49-F238E27FC236}">
                <a16:creationId xmlns:a16="http://schemas.microsoft.com/office/drawing/2014/main" id="{3FC97D5D-04A5-AAFB-735A-176C47887076}"/>
              </a:ext>
            </a:extLst>
          </p:cNvPr>
          <p:cNvSpPr txBox="1"/>
          <p:nvPr/>
        </p:nvSpPr>
        <p:spPr>
          <a:xfrm>
            <a:off x="6751828" y="5519170"/>
            <a:ext cx="5245100" cy="1200329"/>
          </a:xfrm>
          <a:prstGeom prst="rect">
            <a:avLst/>
          </a:prstGeom>
          <a:solidFill>
            <a:schemeClr val="bg1"/>
          </a:solidFill>
          <a:ln>
            <a:solidFill>
              <a:schemeClr val="tx1"/>
            </a:solidFill>
          </a:ln>
        </p:spPr>
        <p:txBody>
          <a:bodyPr wrap="square" rtlCol="0">
            <a:spAutoFit/>
          </a:bodyPr>
          <a:lstStyle/>
          <a:p>
            <a:pPr algn="just"/>
            <a:r>
              <a:rPr lang="en-GB" b="1" dirty="0"/>
              <a:t>T2 – STOP DETECTOR</a:t>
            </a:r>
          </a:p>
          <a:p>
            <a:pPr algn="just"/>
            <a:r>
              <a:rPr lang="en-GB" dirty="0"/>
              <a:t>Arrays of plastic scintillating bars readout by silicon photomultipliers (a larger area must be covered by this detector compared to the T1 detector)</a:t>
            </a:r>
          </a:p>
        </p:txBody>
      </p:sp>
      <p:cxnSp>
        <p:nvCxnSpPr>
          <p:cNvPr id="15" name="Straight Arrow Connector 14">
            <a:extLst>
              <a:ext uri="{FF2B5EF4-FFF2-40B4-BE49-F238E27FC236}">
                <a16:creationId xmlns:a16="http://schemas.microsoft.com/office/drawing/2014/main" id="{7A67E2D2-9589-332A-4DEB-6DC68BDC7024}"/>
              </a:ext>
            </a:extLst>
          </p:cNvPr>
          <p:cNvCxnSpPr/>
          <p:nvPr/>
        </p:nvCxnSpPr>
        <p:spPr>
          <a:xfrm flipH="1" flipV="1">
            <a:off x="3073400" y="5918200"/>
            <a:ext cx="352552" cy="2011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68EFD463-15B7-8489-AB2F-EFC339FB850B}"/>
              </a:ext>
            </a:extLst>
          </p:cNvPr>
          <p:cNvCxnSpPr>
            <a:cxnSpLocks/>
          </p:cNvCxnSpPr>
          <p:nvPr/>
        </p:nvCxnSpPr>
        <p:spPr>
          <a:xfrm flipV="1">
            <a:off x="7908129" y="5105400"/>
            <a:ext cx="430598" cy="4137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87468A52-A1A0-9E0F-8BEA-2380646543E0}"/>
              </a:ext>
            </a:extLst>
          </p:cNvPr>
          <p:cNvCxnSpPr>
            <a:cxnSpLocks/>
            <a:stCxn id="11" idx="2"/>
          </p:cNvCxnSpPr>
          <p:nvPr/>
        </p:nvCxnSpPr>
        <p:spPr>
          <a:xfrm flipH="1">
            <a:off x="1854200" y="4579546"/>
            <a:ext cx="682752" cy="9811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C32DE81D-C587-72E6-1328-F33EA47D1C0A}"/>
              </a:ext>
            </a:extLst>
          </p:cNvPr>
          <p:cNvCxnSpPr>
            <a:cxnSpLocks/>
          </p:cNvCxnSpPr>
          <p:nvPr/>
        </p:nvCxnSpPr>
        <p:spPr>
          <a:xfrm flipH="1">
            <a:off x="2324100" y="4579546"/>
            <a:ext cx="212852" cy="93962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3033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51B4A540-211D-60FA-70AC-1492B51143AF}"/>
              </a:ext>
            </a:extLst>
          </p:cNvPr>
          <p:cNvPicPr>
            <a:picLocks noChangeAspect="1"/>
          </p:cNvPicPr>
          <p:nvPr/>
        </p:nvPicPr>
        <p:blipFill>
          <a:blip r:embed="rId2"/>
          <a:stretch>
            <a:fillRect/>
          </a:stretch>
        </p:blipFill>
        <p:spPr>
          <a:xfrm>
            <a:off x="713153" y="2107656"/>
            <a:ext cx="4140007" cy="2647095"/>
          </a:xfrm>
          <a:prstGeom prst="rect">
            <a:avLst/>
          </a:prstGeom>
        </p:spPr>
      </p:pic>
      <p:pic>
        <p:nvPicPr>
          <p:cNvPr id="5" name="Immagine 6">
            <a:extLst>
              <a:ext uri="{FF2B5EF4-FFF2-40B4-BE49-F238E27FC236}">
                <a16:creationId xmlns:a16="http://schemas.microsoft.com/office/drawing/2014/main" id="{6E77FE8D-5770-4585-B419-1991C301C90E}"/>
              </a:ext>
            </a:extLst>
          </p:cNvPr>
          <p:cNvPicPr>
            <a:picLocks noChangeAspect="1"/>
          </p:cNvPicPr>
          <p:nvPr/>
        </p:nvPicPr>
        <p:blipFill>
          <a:blip r:embed="rId3"/>
          <a:stretch>
            <a:fillRect/>
          </a:stretch>
        </p:blipFill>
        <p:spPr>
          <a:xfrm>
            <a:off x="713153" y="4716651"/>
            <a:ext cx="4238694" cy="1888146"/>
          </a:xfrm>
          <a:prstGeom prst="rect">
            <a:avLst/>
          </a:prstGeom>
        </p:spPr>
      </p:pic>
      <p:pic>
        <p:nvPicPr>
          <p:cNvPr id="6" name="Immagine 8">
            <a:extLst>
              <a:ext uri="{FF2B5EF4-FFF2-40B4-BE49-F238E27FC236}">
                <a16:creationId xmlns:a16="http://schemas.microsoft.com/office/drawing/2014/main" id="{14D7CB2A-DDE1-A11B-A02D-2436DC524D88}"/>
              </a:ext>
            </a:extLst>
          </p:cNvPr>
          <p:cNvPicPr>
            <a:picLocks noChangeAspect="1"/>
          </p:cNvPicPr>
          <p:nvPr/>
        </p:nvPicPr>
        <p:blipFill>
          <a:blip r:embed="rId4"/>
          <a:stretch>
            <a:fillRect/>
          </a:stretch>
        </p:blipFill>
        <p:spPr>
          <a:xfrm>
            <a:off x="5265822" y="3553206"/>
            <a:ext cx="6286500" cy="1943100"/>
          </a:xfrm>
          <a:prstGeom prst="rect">
            <a:avLst/>
          </a:prstGeom>
        </p:spPr>
      </p:pic>
      <p:sp>
        <p:nvSpPr>
          <p:cNvPr id="7" name="CasellaDiTesto 10">
            <a:extLst>
              <a:ext uri="{FF2B5EF4-FFF2-40B4-BE49-F238E27FC236}">
                <a16:creationId xmlns:a16="http://schemas.microsoft.com/office/drawing/2014/main" id="{C07CC980-3531-3F39-745A-C2B3FE398E2A}"/>
              </a:ext>
            </a:extLst>
          </p:cNvPr>
          <p:cNvSpPr txBox="1"/>
          <p:nvPr/>
        </p:nvSpPr>
        <p:spPr>
          <a:xfrm>
            <a:off x="5265822" y="5576391"/>
            <a:ext cx="6694530" cy="923330"/>
          </a:xfrm>
          <a:prstGeom prst="rect">
            <a:avLst/>
          </a:prstGeom>
          <a:noFill/>
        </p:spPr>
        <p:txBody>
          <a:bodyPr wrap="square">
            <a:spAutoFit/>
          </a:bodyPr>
          <a:lstStyle/>
          <a:p>
            <a:r>
              <a:rPr lang="en-US" sz="1800" b="0" i="1" u="none" strike="noStrike" baseline="0" dirty="0">
                <a:latin typeface="DejaVuSans"/>
              </a:rPr>
              <a:t>Average </a:t>
            </a:r>
            <a:r>
              <a:rPr lang="en-US" sz="1800" b="0" i="1" u="none" strike="noStrike" baseline="0" dirty="0" err="1">
                <a:latin typeface="DejaVuSans"/>
              </a:rPr>
              <a:t>ToF</a:t>
            </a:r>
            <a:r>
              <a:rPr lang="en-US" sz="1800" b="0" i="1" u="none" strike="noStrike" baseline="0" dirty="0">
                <a:latin typeface="DejaVuSans"/>
              </a:rPr>
              <a:t> 2D map obtained using the CT1 (left) and the control scan CT2 (center). Difference of the average TOF (right) obtained w</a:t>
            </a:r>
            <a:r>
              <a:rPr lang="en-US" i="1" dirty="0">
                <a:latin typeface="DejaVuSans"/>
              </a:rPr>
              <a:t>ith 0.2 </a:t>
            </a:r>
            <a:r>
              <a:rPr lang="en-US" i="1" dirty="0" err="1">
                <a:latin typeface="DejaVuSans"/>
              </a:rPr>
              <a:t>mGy</a:t>
            </a:r>
            <a:r>
              <a:rPr lang="en-US" i="1" dirty="0">
                <a:latin typeface="DejaVuSans"/>
              </a:rPr>
              <a:t> dose to the patient</a:t>
            </a:r>
            <a:endParaRPr lang="en-US" i="1" dirty="0"/>
          </a:p>
        </p:txBody>
      </p:sp>
      <p:sp>
        <p:nvSpPr>
          <p:cNvPr id="10" name="Title 1">
            <a:extLst>
              <a:ext uri="{FF2B5EF4-FFF2-40B4-BE49-F238E27FC236}">
                <a16:creationId xmlns:a16="http://schemas.microsoft.com/office/drawing/2014/main" id="{758E87D1-E973-3DF6-47D8-6317A395AFAF}"/>
              </a:ext>
            </a:extLst>
          </p:cNvPr>
          <p:cNvSpPr txBox="1">
            <a:spLocks/>
          </p:cNvSpPr>
          <p:nvPr/>
        </p:nvSpPr>
        <p:spPr>
          <a:xfrm>
            <a:off x="0" y="0"/>
            <a:ext cx="121920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Goal 2</a:t>
            </a:r>
          </a:p>
        </p:txBody>
      </p:sp>
      <p:sp>
        <p:nvSpPr>
          <p:cNvPr id="12" name="TextBox 11">
            <a:extLst>
              <a:ext uri="{FF2B5EF4-FFF2-40B4-BE49-F238E27FC236}">
                <a16:creationId xmlns:a16="http://schemas.microsoft.com/office/drawing/2014/main" id="{7B4C2886-2468-FBBE-4D21-96A9414FA654}"/>
              </a:ext>
            </a:extLst>
          </p:cNvPr>
          <p:cNvSpPr txBox="1"/>
          <p:nvPr/>
        </p:nvSpPr>
        <p:spPr>
          <a:xfrm>
            <a:off x="118872" y="1361694"/>
            <a:ext cx="11841480" cy="646331"/>
          </a:xfrm>
          <a:prstGeom prst="rect">
            <a:avLst/>
          </a:prstGeom>
          <a:noFill/>
        </p:spPr>
        <p:txBody>
          <a:bodyPr wrap="square">
            <a:spAutoFit/>
          </a:bodyPr>
          <a:lstStyle/>
          <a:p>
            <a:pPr algn="just"/>
            <a:r>
              <a:rPr lang="en-US" dirty="0">
                <a:latin typeface="DejaVuSans"/>
              </a:rPr>
              <a:t>Investigate the TOF technique for a fast and easy verification of the treatment before its delivery with a reduced amount of dose (range probing). </a:t>
            </a:r>
            <a:endParaRPr lang="en-US" sz="2800" dirty="0"/>
          </a:p>
        </p:txBody>
      </p:sp>
      <p:sp>
        <p:nvSpPr>
          <p:cNvPr id="14" name="TextBox 13">
            <a:extLst>
              <a:ext uri="{FF2B5EF4-FFF2-40B4-BE49-F238E27FC236}">
                <a16:creationId xmlns:a16="http://schemas.microsoft.com/office/drawing/2014/main" id="{AF6F297A-8B61-3A43-F1B8-9734D69CEDC6}"/>
              </a:ext>
            </a:extLst>
          </p:cNvPr>
          <p:cNvSpPr txBox="1"/>
          <p:nvPr/>
        </p:nvSpPr>
        <p:spPr>
          <a:xfrm>
            <a:off x="5178504" y="2362416"/>
            <a:ext cx="6310853" cy="923330"/>
          </a:xfrm>
          <a:prstGeom prst="rect">
            <a:avLst/>
          </a:prstGeom>
          <a:noFill/>
        </p:spPr>
        <p:txBody>
          <a:bodyPr wrap="square">
            <a:spAutoFit/>
          </a:bodyPr>
          <a:lstStyle/>
          <a:p>
            <a:pPr algn="just"/>
            <a:r>
              <a:rPr lang="en-US" dirty="0">
                <a:latin typeface="DejaVuSans"/>
              </a:rPr>
              <a:t>Example of how a variation in the patient anatomy between </a:t>
            </a:r>
            <a:r>
              <a:rPr lang="en-US" dirty="0" err="1">
                <a:latin typeface="DejaVuSans"/>
              </a:rPr>
              <a:t>hadrontherapy</a:t>
            </a:r>
            <a:r>
              <a:rPr lang="en-US" dirty="0">
                <a:latin typeface="DejaVuSans"/>
              </a:rPr>
              <a:t> sessions can be detected with a pre-irradiation TOF proton radiography.</a:t>
            </a:r>
            <a:endParaRPr lang="en-US" sz="2800" dirty="0"/>
          </a:p>
        </p:txBody>
      </p:sp>
      <p:sp>
        <p:nvSpPr>
          <p:cNvPr id="15" name="Rectangle 14">
            <a:extLst>
              <a:ext uri="{FF2B5EF4-FFF2-40B4-BE49-F238E27FC236}">
                <a16:creationId xmlns:a16="http://schemas.microsoft.com/office/drawing/2014/main" id="{4DDA1E76-0028-B116-3F60-88EFBA5962E1}"/>
              </a:ext>
            </a:extLst>
          </p:cNvPr>
          <p:cNvSpPr/>
          <p:nvPr/>
        </p:nvSpPr>
        <p:spPr>
          <a:xfrm>
            <a:off x="155448" y="2094956"/>
            <a:ext cx="11841480" cy="4597944"/>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482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E338-D018-AFDB-FC6C-C72625AD13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CE84AC2-6F51-A8B0-61E2-914AED9419B0}"/>
              </a:ext>
            </a:extLst>
          </p:cNvPr>
          <p:cNvSpPr txBox="1">
            <a:spLocks/>
          </p:cNvSpPr>
          <p:nvPr/>
        </p:nvSpPr>
        <p:spPr>
          <a:xfrm>
            <a:off x="0" y="0"/>
            <a:ext cx="121920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Some preliminary results</a:t>
            </a:r>
          </a:p>
        </p:txBody>
      </p:sp>
      <p:pic>
        <p:nvPicPr>
          <p:cNvPr id="3" name="Picture 2">
            <a:extLst>
              <a:ext uri="{FF2B5EF4-FFF2-40B4-BE49-F238E27FC236}">
                <a16:creationId xmlns:a16="http://schemas.microsoft.com/office/drawing/2014/main" id="{A061EADA-EF1C-9632-B2F5-E628723E4FF9}"/>
              </a:ext>
            </a:extLst>
          </p:cNvPr>
          <p:cNvPicPr>
            <a:picLocks noChangeAspect="1"/>
          </p:cNvPicPr>
          <p:nvPr/>
        </p:nvPicPr>
        <p:blipFill>
          <a:blip r:embed="rId2"/>
          <a:stretch>
            <a:fillRect/>
          </a:stretch>
        </p:blipFill>
        <p:spPr>
          <a:xfrm>
            <a:off x="707409" y="2112980"/>
            <a:ext cx="5960091" cy="4494101"/>
          </a:xfrm>
          <a:prstGeom prst="rect">
            <a:avLst/>
          </a:prstGeom>
        </p:spPr>
      </p:pic>
      <p:pic>
        <p:nvPicPr>
          <p:cNvPr id="21" name="Picture 20">
            <a:extLst>
              <a:ext uri="{FF2B5EF4-FFF2-40B4-BE49-F238E27FC236}">
                <a16:creationId xmlns:a16="http://schemas.microsoft.com/office/drawing/2014/main" id="{D7D088A8-38F8-52AA-59B2-CD1D10E16025}"/>
              </a:ext>
            </a:extLst>
          </p:cNvPr>
          <p:cNvPicPr>
            <a:picLocks noChangeAspect="1"/>
          </p:cNvPicPr>
          <p:nvPr/>
        </p:nvPicPr>
        <p:blipFill>
          <a:blip r:embed="rId3"/>
          <a:stretch>
            <a:fillRect/>
          </a:stretch>
        </p:blipFill>
        <p:spPr>
          <a:xfrm>
            <a:off x="7388332" y="1350963"/>
            <a:ext cx="4676668" cy="5424217"/>
          </a:xfrm>
          <a:prstGeom prst="rect">
            <a:avLst/>
          </a:prstGeom>
        </p:spPr>
      </p:pic>
      <p:sp>
        <p:nvSpPr>
          <p:cNvPr id="22" name="TextBox 21">
            <a:extLst>
              <a:ext uri="{FF2B5EF4-FFF2-40B4-BE49-F238E27FC236}">
                <a16:creationId xmlns:a16="http://schemas.microsoft.com/office/drawing/2014/main" id="{75046155-7FB1-EA0D-AC9B-F99A49AFB103}"/>
              </a:ext>
            </a:extLst>
          </p:cNvPr>
          <p:cNvSpPr txBox="1"/>
          <p:nvPr/>
        </p:nvSpPr>
        <p:spPr>
          <a:xfrm>
            <a:off x="0" y="1396106"/>
            <a:ext cx="7264400" cy="646331"/>
          </a:xfrm>
          <a:prstGeom prst="rect">
            <a:avLst/>
          </a:prstGeom>
          <a:noFill/>
        </p:spPr>
        <p:txBody>
          <a:bodyPr wrap="square">
            <a:spAutoFit/>
          </a:bodyPr>
          <a:lstStyle/>
          <a:p>
            <a:pPr algn="just"/>
            <a:r>
              <a:rPr lang="en-US" dirty="0">
                <a:latin typeface="DejaVuSans"/>
              </a:rPr>
              <a:t>Preliminary tests performed at CNAO using existing detectors (from FOOT and other experiments) using 230 MeV proton beams.</a:t>
            </a:r>
            <a:endParaRPr lang="en-US" sz="2800" dirty="0"/>
          </a:p>
        </p:txBody>
      </p:sp>
    </p:spTree>
    <p:extLst>
      <p:ext uri="{BB962C8B-B14F-4D97-AF65-F5344CB8AC3E}">
        <p14:creationId xmlns:p14="http://schemas.microsoft.com/office/powerpoint/2010/main" val="2876345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D3019-8F72-128B-DB18-3F5E931990C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2A3C5C9-5AA8-7808-AD1F-6334A3EC87D0}"/>
              </a:ext>
            </a:extLst>
          </p:cNvPr>
          <p:cNvSpPr txBox="1">
            <a:spLocks/>
          </p:cNvSpPr>
          <p:nvPr/>
        </p:nvSpPr>
        <p:spPr>
          <a:xfrm>
            <a:off x="0" y="0"/>
            <a:ext cx="12192000" cy="1325563"/>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Some preliminary results</a:t>
            </a:r>
          </a:p>
        </p:txBody>
      </p:sp>
      <p:sp>
        <p:nvSpPr>
          <p:cNvPr id="2" name="TextBox 1">
            <a:extLst>
              <a:ext uri="{FF2B5EF4-FFF2-40B4-BE49-F238E27FC236}">
                <a16:creationId xmlns:a16="http://schemas.microsoft.com/office/drawing/2014/main" id="{926C0B4B-CB48-A191-2310-EBD5C5886C93}"/>
              </a:ext>
            </a:extLst>
          </p:cNvPr>
          <p:cNvSpPr txBox="1"/>
          <p:nvPr/>
        </p:nvSpPr>
        <p:spPr>
          <a:xfrm>
            <a:off x="118872" y="1546360"/>
            <a:ext cx="4014069" cy="1200329"/>
          </a:xfrm>
          <a:prstGeom prst="rect">
            <a:avLst/>
          </a:prstGeom>
          <a:noFill/>
        </p:spPr>
        <p:txBody>
          <a:bodyPr wrap="square">
            <a:spAutoFit/>
          </a:bodyPr>
          <a:lstStyle/>
          <a:p>
            <a:pPr algn="just"/>
            <a:r>
              <a:rPr lang="en-US" dirty="0">
                <a:latin typeface="DejaVuSans"/>
              </a:rPr>
              <a:t>Irradiation of a water-equivalent phantom with an air gap of variable size covering half the transversal phantom size (i.e., forming an edge at x = 0).</a:t>
            </a:r>
            <a:endParaRPr lang="en-US" sz="2800" dirty="0"/>
          </a:p>
        </p:txBody>
      </p:sp>
      <p:pic>
        <p:nvPicPr>
          <p:cNvPr id="3" name="Picture 2">
            <a:extLst>
              <a:ext uri="{FF2B5EF4-FFF2-40B4-BE49-F238E27FC236}">
                <a16:creationId xmlns:a16="http://schemas.microsoft.com/office/drawing/2014/main" id="{0B8A6200-15F6-CD9E-1C4F-8C50607A21AB}"/>
              </a:ext>
            </a:extLst>
          </p:cNvPr>
          <p:cNvPicPr>
            <a:picLocks noChangeAspect="1"/>
          </p:cNvPicPr>
          <p:nvPr/>
        </p:nvPicPr>
        <p:blipFill>
          <a:blip r:embed="rId2"/>
          <a:srcRect t="52077"/>
          <a:stretch>
            <a:fillRect/>
          </a:stretch>
        </p:blipFill>
        <p:spPr>
          <a:xfrm>
            <a:off x="4508313" y="5126975"/>
            <a:ext cx="7683687" cy="1577754"/>
          </a:xfrm>
          <a:prstGeom prst="rect">
            <a:avLst/>
          </a:prstGeom>
        </p:spPr>
      </p:pic>
      <p:pic>
        <p:nvPicPr>
          <p:cNvPr id="7" name="Picture 6">
            <a:extLst>
              <a:ext uri="{FF2B5EF4-FFF2-40B4-BE49-F238E27FC236}">
                <a16:creationId xmlns:a16="http://schemas.microsoft.com/office/drawing/2014/main" id="{FE48E898-7911-598A-3212-C380182AD925}"/>
              </a:ext>
            </a:extLst>
          </p:cNvPr>
          <p:cNvPicPr>
            <a:picLocks noChangeAspect="1"/>
          </p:cNvPicPr>
          <p:nvPr/>
        </p:nvPicPr>
        <p:blipFill>
          <a:blip r:embed="rId3"/>
          <a:stretch>
            <a:fillRect/>
          </a:stretch>
        </p:blipFill>
        <p:spPr>
          <a:xfrm>
            <a:off x="4132941" y="1546360"/>
            <a:ext cx="7827411" cy="3461480"/>
          </a:xfrm>
          <a:prstGeom prst="rect">
            <a:avLst/>
          </a:prstGeom>
        </p:spPr>
      </p:pic>
      <p:pic>
        <p:nvPicPr>
          <p:cNvPr id="8" name="Picture 7">
            <a:extLst>
              <a:ext uri="{FF2B5EF4-FFF2-40B4-BE49-F238E27FC236}">
                <a16:creationId xmlns:a16="http://schemas.microsoft.com/office/drawing/2014/main" id="{F887D374-F173-5DEF-8C13-9EFAE98A00F4}"/>
              </a:ext>
            </a:extLst>
          </p:cNvPr>
          <p:cNvPicPr>
            <a:picLocks noChangeAspect="1"/>
          </p:cNvPicPr>
          <p:nvPr/>
        </p:nvPicPr>
        <p:blipFill>
          <a:blip r:embed="rId4"/>
          <a:stretch>
            <a:fillRect/>
          </a:stretch>
        </p:blipFill>
        <p:spPr>
          <a:xfrm>
            <a:off x="238760" y="2891167"/>
            <a:ext cx="3774293" cy="2573873"/>
          </a:xfrm>
          <a:prstGeom prst="rect">
            <a:avLst/>
          </a:prstGeom>
        </p:spPr>
      </p:pic>
      <p:sp>
        <p:nvSpPr>
          <p:cNvPr id="10" name="TextBox 9">
            <a:extLst>
              <a:ext uri="{FF2B5EF4-FFF2-40B4-BE49-F238E27FC236}">
                <a16:creationId xmlns:a16="http://schemas.microsoft.com/office/drawing/2014/main" id="{0C2E7463-15EF-D999-EEE1-96EB8C1DED4D}"/>
              </a:ext>
            </a:extLst>
          </p:cNvPr>
          <p:cNvSpPr txBox="1"/>
          <p:nvPr/>
        </p:nvSpPr>
        <p:spPr>
          <a:xfrm>
            <a:off x="118872" y="5725601"/>
            <a:ext cx="4014069" cy="923330"/>
          </a:xfrm>
          <a:prstGeom prst="rect">
            <a:avLst/>
          </a:prstGeom>
          <a:noFill/>
        </p:spPr>
        <p:txBody>
          <a:bodyPr wrap="square">
            <a:spAutoFit/>
          </a:bodyPr>
          <a:lstStyle/>
          <a:p>
            <a:pPr algn="just"/>
            <a:r>
              <a:rPr lang="en-US" dirty="0">
                <a:latin typeface="DejaVuSans"/>
              </a:rPr>
              <a:t>Good agreement with what expected from the FLUKA simulations, still some work to do on the spatial resolution</a:t>
            </a:r>
            <a:endParaRPr lang="en-US" sz="2800" dirty="0"/>
          </a:p>
        </p:txBody>
      </p:sp>
    </p:spTree>
    <p:extLst>
      <p:ext uri="{BB962C8B-B14F-4D97-AF65-F5344CB8AC3E}">
        <p14:creationId xmlns:p14="http://schemas.microsoft.com/office/powerpoint/2010/main" val="13606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0" name="Immagine 9">
            <a:extLst>
              <a:ext uri="{FF2B5EF4-FFF2-40B4-BE49-F238E27FC236}">
                <a16:creationId xmlns:a16="http://schemas.microsoft.com/office/drawing/2014/main" id="{D8BDA0E7-C7B3-8642-97AD-4E5D3050E2C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902684" y="-51563"/>
            <a:ext cx="10464333" cy="6904800"/>
          </a:xfrm>
          <a:prstGeom prst="rect">
            <a:avLst/>
          </a:prstGeom>
        </p:spPr>
      </p:pic>
      <p:sp>
        <p:nvSpPr>
          <p:cNvPr id="168" name="Google Shape;168;p29"/>
          <p:cNvSpPr txBox="1"/>
          <p:nvPr/>
        </p:nvSpPr>
        <p:spPr>
          <a:xfrm>
            <a:off x="1601700" y="5100892"/>
            <a:ext cx="9066300" cy="2078400"/>
          </a:xfrm>
          <a:prstGeom prst="rect">
            <a:avLst/>
          </a:prstGeom>
          <a:noFill/>
          <a:ln>
            <a:noFill/>
          </a:ln>
        </p:spPr>
        <p:txBody>
          <a:bodyPr spcFirstLastPara="1" wrap="square" lIns="91425" tIns="91425" rIns="91425" bIns="91425" anchor="t" anchorCtr="0">
            <a:noAutofit/>
          </a:bodyPr>
          <a:lstStyle/>
          <a:p>
            <a:pPr algn="ctr">
              <a:buClr>
                <a:schemeClr val="dk1"/>
              </a:buClr>
              <a:buSzPts val="1100"/>
            </a:pPr>
            <a:endParaRPr lang="en-US">
              <a:solidFill>
                <a:schemeClr val="bg1"/>
              </a:solidFill>
              <a:latin typeface="Arial" panose="020B0604020202020204" pitchFamily="34" charset="0"/>
              <a:ea typeface="Calibri"/>
              <a:cs typeface="Arial" panose="020B0604020202020204" pitchFamily="34" charset="0"/>
              <a:sym typeface="Calibri"/>
            </a:endParaRPr>
          </a:p>
          <a:p>
            <a:pPr algn="ctr">
              <a:buClr>
                <a:schemeClr val="dk1"/>
              </a:buClr>
              <a:buSzPts val="1100"/>
            </a:pPr>
            <a:r>
              <a:rPr lang="en-US">
                <a:solidFill>
                  <a:schemeClr val="bg2">
                    <a:lumMod val="25000"/>
                  </a:schemeClr>
                </a:solidFill>
                <a:latin typeface="Arial" panose="020B0604020202020204" pitchFamily="34" charset="0"/>
                <a:ea typeface="Calibri"/>
                <a:cs typeface="Arial" panose="020B0604020202020204" pitchFamily="34" charset="0"/>
                <a:sym typeface="Calibri"/>
              </a:rPr>
              <a:t>M. G. BISOGNI</a:t>
            </a:r>
            <a:r>
              <a:rPr lang="en-US" baseline="30000">
                <a:solidFill>
                  <a:schemeClr val="bg2">
                    <a:lumMod val="25000"/>
                  </a:schemeClr>
                </a:solidFill>
                <a:latin typeface="Arial" panose="020B0604020202020204" pitchFamily="34" charset="0"/>
                <a:ea typeface="Calibri"/>
                <a:cs typeface="Arial" panose="020B0604020202020204" pitchFamily="34" charset="0"/>
                <a:sym typeface="Calibri"/>
              </a:rPr>
              <a:t>1,2</a:t>
            </a:r>
            <a:endParaRPr lang="en-US" sz="1200">
              <a:solidFill>
                <a:schemeClr val="bg2">
                  <a:lumMod val="25000"/>
                </a:schemeClr>
              </a:solidFill>
              <a:latin typeface="Arial" panose="020B0604020202020204" pitchFamily="34" charset="0"/>
              <a:ea typeface="Calibri"/>
              <a:cs typeface="Arial" panose="020B0604020202020204" pitchFamily="34" charset="0"/>
              <a:sym typeface="Calibri"/>
            </a:endParaRPr>
          </a:p>
          <a:p>
            <a:pPr algn="ctr">
              <a:buClr>
                <a:schemeClr val="dk1"/>
              </a:buClr>
              <a:buSzPts val="1100"/>
            </a:pPr>
            <a:r>
              <a:rPr lang="en-US">
                <a:solidFill>
                  <a:schemeClr val="bg2">
                    <a:lumMod val="25000"/>
                  </a:schemeClr>
                </a:solidFill>
                <a:latin typeface="Arial" panose="020B0604020202020204" pitchFamily="34" charset="0"/>
                <a:ea typeface="Calibri"/>
                <a:cs typeface="Arial" panose="020B0604020202020204" pitchFamily="34" charset="0"/>
                <a:sym typeface="Calibri"/>
              </a:rPr>
              <a:t>On behalf of the INSIDE Collaboration</a:t>
            </a:r>
          </a:p>
          <a:p>
            <a:pPr algn="ctr">
              <a:buClr>
                <a:schemeClr val="dk1"/>
              </a:buClr>
              <a:buSzPts val="1100"/>
            </a:pPr>
            <a:r>
              <a:rPr lang="en-US" baseline="30000">
                <a:solidFill>
                  <a:schemeClr val="bg2">
                    <a:lumMod val="25000"/>
                  </a:schemeClr>
                </a:solidFill>
                <a:latin typeface="Arial" panose="020B0604020202020204" pitchFamily="34" charset="0"/>
                <a:ea typeface="Calibri"/>
                <a:cs typeface="Arial" panose="020B0604020202020204" pitchFamily="34" charset="0"/>
                <a:sym typeface="Calibri"/>
              </a:rPr>
              <a:t>1</a:t>
            </a:r>
            <a:r>
              <a:rPr lang="en-US">
                <a:solidFill>
                  <a:schemeClr val="bg2">
                    <a:lumMod val="25000"/>
                  </a:schemeClr>
                </a:solidFill>
                <a:latin typeface="Arial" panose="020B0604020202020204" pitchFamily="34" charset="0"/>
                <a:ea typeface="Calibri"/>
                <a:cs typeface="Arial" panose="020B0604020202020204" pitchFamily="34" charset="0"/>
                <a:sym typeface="Calibri"/>
              </a:rPr>
              <a:t>University of Pisa, </a:t>
            </a:r>
            <a:r>
              <a:rPr lang="en-US" baseline="30000">
                <a:solidFill>
                  <a:schemeClr val="bg2">
                    <a:lumMod val="25000"/>
                  </a:schemeClr>
                </a:solidFill>
                <a:latin typeface="Arial" panose="020B0604020202020204" pitchFamily="34" charset="0"/>
                <a:ea typeface="Calibri"/>
                <a:cs typeface="Arial" panose="020B0604020202020204" pitchFamily="34" charset="0"/>
                <a:sym typeface="Calibri"/>
              </a:rPr>
              <a:t>2</a:t>
            </a:r>
            <a:r>
              <a:rPr lang="en-US">
                <a:solidFill>
                  <a:schemeClr val="bg2">
                    <a:lumMod val="25000"/>
                  </a:schemeClr>
                </a:solidFill>
                <a:latin typeface="Arial" panose="020B0604020202020204" pitchFamily="34" charset="0"/>
                <a:ea typeface="Calibri"/>
                <a:cs typeface="Arial" panose="020B0604020202020204" pitchFamily="34" charset="0"/>
                <a:sym typeface="Calibri"/>
              </a:rPr>
              <a:t>INFN Pisa</a:t>
            </a:r>
          </a:p>
          <a:p>
            <a:pPr algn="ctr">
              <a:buClr>
                <a:schemeClr val="dk1"/>
              </a:buClr>
              <a:buSzPts val="1100"/>
            </a:pPr>
            <a:endParaRPr lang="en-US">
              <a:solidFill>
                <a:schemeClr val="bg1"/>
              </a:solidFill>
              <a:latin typeface="Arial" panose="020B0604020202020204" pitchFamily="34" charset="0"/>
              <a:ea typeface="Calibri"/>
              <a:cs typeface="Arial" panose="020B0604020202020204" pitchFamily="34" charset="0"/>
              <a:sym typeface="Calibri"/>
            </a:endParaRPr>
          </a:p>
        </p:txBody>
      </p:sp>
      <p:sp>
        <p:nvSpPr>
          <p:cNvPr id="7" name="Titolo 6">
            <a:extLst>
              <a:ext uri="{FF2B5EF4-FFF2-40B4-BE49-F238E27FC236}">
                <a16:creationId xmlns:a16="http://schemas.microsoft.com/office/drawing/2014/main" id="{B6F610F5-95AA-8A4E-80F4-7AD59CF54BA7}"/>
              </a:ext>
            </a:extLst>
          </p:cNvPr>
          <p:cNvSpPr>
            <a:spLocks noGrp="1"/>
          </p:cNvSpPr>
          <p:nvPr>
            <p:ph type="title"/>
          </p:nvPr>
        </p:nvSpPr>
        <p:spPr/>
        <p:txBody>
          <a:bodyPr>
            <a:normAutofit fontScale="90000"/>
          </a:bodyPr>
          <a:lstStyle/>
          <a:p>
            <a:r>
              <a:rPr lang="en-US" b="1" cap="none">
                <a:latin typeface="Arial"/>
                <a:ea typeface="Arial"/>
                <a:cs typeface="Arial"/>
                <a:sym typeface="Arial"/>
              </a:rPr>
              <a:t>A Multimodal Imaging System For In Vivo Range Verification In Particle Therapy</a:t>
            </a:r>
            <a:endParaRPr lang="it-IT" cap="none"/>
          </a:p>
        </p:txBody>
      </p:sp>
      <p:pic>
        <p:nvPicPr>
          <p:cNvPr id="20" name="Content Placeholder 73">
            <a:extLst>
              <a:ext uri="{FF2B5EF4-FFF2-40B4-BE49-F238E27FC236}">
                <a16:creationId xmlns:a16="http://schemas.microsoft.com/office/drawing/2014/main" id="{6AE844E0-DAEE-7E40-9B22-5DF7A3F09D88}"/>
              </a:ext>
            </a:extLst>
          </p:cNvPr>
          <p:cNvPicPr>
            <a:picLocks noChangeAspect="1"/>
          </p:cNvPicPr>
          <p:nvPr/>
        </p:nvPicPr>
        <p:blipFill>
          <a:blip r:embed="rId4"/>
          <a:stretch>
            <a:fillRect/>
          </a:stretch>
        </p:blipFill>
        <p:spPr>
          <a:xfrm>
            <a:off x="2041600" y="5439266"/>
            <a:ext cx="1404695" cy="1133714"/>
          </a:xfrm>
          <a:prstGeom prst="rect">
            <a:avLst/>
          </a:prstGeom>
        </p:spPr>
      </p:pic>
      <p:pic>
        <p:nvPicPr>
          <p:cNvPr id="21" name="Picture 71" descr="INFN_newlogo.png">
            <a:extLst>
              <a:ext uri="{FF2B5EF4-FFF2-40B4-BE49-F238E27FC236}">
                <a16:creationId xmlns:a16="http://schemas.microsoft.com/office/drawing/2014/main" id="{79DF4F7F-F5C1-7940-A242-8ED17FCCC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1" y="5638801"/>
            <a:ext cx="1394137" cy="815395"/>
          </a:xfrm>
          <a:prstGeom prst="rect">
            <a:avLst/>
          </a:prstGeom>
        </p:spPr>
      </p:pic>
      <p:sp>
        <p:nvSpPr>
          <p:cNvPr id="12" name="Segnaposto testo 11">
            <a:extLst>
              <a:ext uri="{FF2B5EF4-FFF2-40B4-BE49-F238E27FC236}">
                <a16:creationId xmlns:a16="http://schemas.microsoft.com/office/drawing/2014/main" id="{CF3FA376-EE39-094A-8A3E-10F67A4B3CF3}"/>
              </a:ext>
            </a:extLst>
          </p:cNvPr>
          <p:cNvSpPr>
            <a:spLocks noGrp="1"/>
          </p:cNvSpPr>
          <p:nvPr>
            <p:ph type="body" sz="quarter" idx="14"/>
          </p:nvPr>
        </p:nvSpPr>
        <p:spPr/>
        <p:txBody>
          <a:bodyPr/>
          <a:lstStyle/>
          <a:p>
            <a:endParaRPr lang="en-GB"/>
          </a:p>
        </p:txBody>
      </p:sp>
      <p:pic>
        <p:nvPicPr>
          <p:cNvPr id="24" name="Google Shape;282;p35">
            <a:extLst>
              <a:ext uri="{FF2B5EF4-FFF2-40B4-BE49-F238E27FC236}">
                <a16:creationId xmlns:a16="http://schemas.microsoft.com/office/drawing/2014/main" id="{DAA06680-D3A5-504E-A5EB-4182B1EB2162}"/>
              </a:ext>
            </a:extLst>
          </p:cNvPr>
          <p:cNvPicPr preferRelativeResize="0"/>
          <p:nvPr/>
        </p:nvPicPr>
        <p:blipFill rotWithShape="1">
          <a:blip r:embed="rId6">
            <a:alphaModFix/>
          </a:blip>
          <a:srcRect/>
          <a:stretch/>
        </p:blipFill>
        <p:spPr>
          <a:xfrm>
            <a:off x="4166399" y="664780"/>
            <a:ext cx="3635817" cy="1526897"/>
          </a:xfrm>
          <a:prstGeom prst="rect">
            <a:avLst/>
          </a:prstGeom>
          <a:noFill/>
          <a:ln>
            <a:noFill/>
          </a:ln>
        </p:spPr>
      </p:pic>
    </p:spTree>
    <p:extLst>
      <p:ext uri="{BB962C8B-B14F-4D97-AF65-F5344CB8AC3E}">
        <p14:creationId xmlns:p14="http://schemas.microsoft.com/office/powerpoint/2010/main" val="241330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pSp>
        <p:nvGrpSpPr>
          <p:cNvPr id="191" name="Google Shape;191;p31"/>
          <p:cNvGrpSpPr/>
          <p:nvPr/>
        </p:nvGrpSpPr>
        <p:grpSpPr>
          <a:xfrm>
            <a:off x="3198743" y="1790924"/>
            <a:ext cx="4396994" cy="3465743"/>
            <a:chOff x="150252" y="3044107"/>
            <a:chExt cx="3960899" cy="2919750"/>
          </a:xfrm>
        </p:grpSpPr>
        <p:pic>
          <p:nvPicPr>
            <p:cNvPr id="192" name="Google Shape;192;p31"/>
            <p:cNvPicPr preferRelativeResize="0"/>
            <p:nvPr/>
          </p:nvPicPr>
          <p:blipFill rotWithShape="1">
            <a:blip r:embed="rId3">
              <a:alphaModFix/>
            </a:blip>
            <a:srcRect/>
            <a:stretch/>
          </p:blipFill>
          <p:spPr>
            <a:xfrm>
              <a:off x="150252" y="3044107"/>
              <a:ext cx="3960899" cy="2919750"/>
            </a:xfrm>
            <a:prstGeom prst="rect">
              <a:avLst/>
            </a:prstGeom>
            <a:noFill/>
            <a:ln>
              <a:noFill/>
            </a:ln>
          </p:spPr>
        </p:pic>
        <p:grpSp>
          <p:nvGrpSpPr>
            <p:cNvPr id="193" name="Google Shape;193;p31"/>
            <p:cNvGrpSpPr/>
            <p:nvPr/>
          </p:nvGrpSpPr>
          <p:grpSpPr>
            <a:xfrm>
              <a:off x="690083" y="3706357"/>
              <a:ext cx="2944527" cy="1894932"/>
              <a:chOff x="4967675" y="1953750"/>
              <a:chExt cx="2857654" cy="1894932"/>
            </a:xfrm>
          </p:grpSpPr>
          <p:sp>
            <p:nvSpPr>
              <p:cNvPr id="194" name="Google Shape;194;p31"/>
              <p:cNvSpPr/>
              <p:nvPr/>
            </p:nvSpPr>
            <p:spPr>
              <a:xfrm>
                <a:off x="4967675" y="1953750"/>
                <a:ext cx="2213810" cy="729060"/>
              </a:xfrm>
              <a:custGeom>
                <a:avLst/>
                <a:gdLst/>
                <a:ahLst/>
                <a:cxnLst/>
                <a:rect l="l" t="t" r="r" b="b"/>
                <a:pathLst>
                  <a:path w="92425" h="27779" extrusionOk="0">
                    <a:moveTo>
                      <a:pt x="0" y="27158"/>
                    </a:moveTo>
                    <a:cubicBezTo>
                      <a:pt x="4526" y="27231"/>
                      <a:pt x="16937" y="27961"/>
                      <a:pt x="27158" y="27596"/>
                    </a:cubicBezTo>
                    <a:cubicBezTo>
                      <a:pt x="37379" y="27231"/>
                      <a:pt x="53659" y="25844"/>
                      <a:pt x="61325" y="24968"/>
                    </a:cubicBezTo>
                    <a:cubicBezTo>
                      <a:pt x="68991" y="24092"/>
                      <a:pt x="69283" y="23800"/>
                      <a:pt x="73152" y="22340"/>
                    </a:cubicBezTo>
                    <a:cubicBezTo>
                      <a:pt x="77021" y="20880"/>
                      <a:pt x="81548" y="18689"/>
                      <a:pt x="84541" y="16207"/>
                    </a:cubicBezTo>
                    <a:cubicBezTo>
                      <a:pt x="87534" y="13725"/>
                      <a:pt x="89797" y="10147"/>
                      <a:pt x="91111" y="7446"/>
                    </a:cubicBezTo>
                    <a:cubicBezTo>
                      <a:pt x="92425" y="4745"/>
                      <a:pt x="92206" y="1241"/>
                      <a:pt x="92425" y="0"/>
                    </a:cubicBezTo>
                  </a:path>
                </a:pathLst>
              </a:cu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5" name="Google Shape;195;p31"/>
              <p:cNvSpPr/>
              <p:nvPr/>
            </p:nvSpPr>
            <p:spPr>
              <a:xfrm>
                <a:off x="7734200" y="1953750"/>
                <a:ext cx="91129" cy="1894932"/>
              </a:xfrm>
              <a:custGeom>
                <a:avLst/>
                <a:gdLst/>
                <a:ahLst/>
                <a:cxnLst/>
                <a:rect l="l" t="t" r="r" b="b"/>
                <a:pathLst>
                  <a:path w="3942" h="74028" extrusionOk="0">
                    <a:moveTo>
                      <a:pt x="0" y="0"/>
                    </a:moveTo>
                    <a:cubicBezTo>
                      <a:pt x="219" y="9564"/>
                      <a:pt x="657" y="45044"/>
                      <a:pt x="1314" y="57382"/>
                    </a:cubicBezTo>
                    <a:cubicBezTo>
                      <a:pt x="1971" y="69720"/>
                      <a:pt x="3504" y="71254"/>
                      <a:pt x="3942" y="74028"/>
                    </a:cubicBezTo>
                  </a:path>
                </a:pathLst>
              </a:cu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6" name="Google Shape;196;p31"/>
              <p:cNvSpPr/>
              <p:nvPr/>
            </p:nvSpPr>
            <p:spPr>
              <a:xfrm>
                <a:off x="7173900" y="1960075"/>
                <a:ext cx="561906" cy="204800"/>
              </a:xfrm>
              <a:custGeom>
                <a:avLst/>
                <a:gdLst/>
                <a:ahLst/>
                <a:cxnLst/>
                <a:rect l="l" t="t" r="r" b="b"/>
                <a:pathLst>
                  <a:path w="22289" h="8192" extrusionOk="0">
                    <a:moveTo>
                      <a:pt x="0" y="4763"/>
                    </a:moveTo>
                    <a:lnTo>
                      <a:pt x="0" y="572"/>
                    </a:lnTo>
                    <a:lnTo>
                      <a:pt x="22289" y="0"/>
                    </a:lnTo>
                    <a:lnTo>
                      <a:pt x="22289" y="8192"/>
                    </a:lnTo>
                  </a:path>
                </a:pathLst>
              </a:custGeom>
              <a:noFill/>
              <a:ln w="38100" cap="flat" cmpd="sng">
                <a:solidFill>
                  <a:srgbClr val="000000"/>
                </a:solidFill>
                <a:prstDash val="solid"/>
                <a:round/>
                <a:headEnd type="none" w="sm" len="sm"/>
                <a:tailEnd type="none" w="sm" len="sm"/>
              </a:ln>
            </p:spPr>
            <p:txBody>
              <a:bodyPr/>
              <a:lstStyle/>
              <a:p>
                <a:endParaRPr lang="it-IT"/>
              </a:p>
            </p:txBody>
          </p:sp>
        </p:grpSp>
      </p:grpSp>
      <p:sp>
        <p:nvSpPr>
          <p:cNvPr id="5" name="Titolo 4">
            <a:extLst>
              <a:ext uri="{FF2B5EF4-FFF2-40B4-BE49-F238E27FC236}">
                <a16:creationId xmlns:a16="http://schemas.microsoft.com/office/drawing/2014/main" id="{4325F7B8-D06F-C940-B9C9-02B893D6F958}"/>
              </a:ext>
            </a:extLst>
          </p:cNvPr>
          <p:cNvSpPr>
            <a:spLocks noGrp="1"/>
          </p:cNvSpPr>
          <p:nvPr>
            <p:ph type="title" idx="4294967295"/>
          </p:nvPr>
        </p:nvSpPr>
        <p:spPr>
          <a:xfrm>
            <a:off x="517563" y="543397"/>
            <a:ext cx="10653712" cy="1082675"/>
          </a:xfrm>
        </p:spPr>
        <p:txBody>
          <a:bodyPr>
            <a:normAutofit/>
          </a:bodyPr>
          <a:lstStyle/>
          <a:p>
            <a:r>
              <a:rPr lang="en-US"/>
              <a:t>Range uncertainties</a:t>
            </a:r>
          </a:p>
        </p:txBody>
      </p:sp>
      <p:sp>
        <p:nvSpPr>
          <p:cNvPr id="200" name="Google Shape;200;p31"/>
          <p:cNvSpPr/>
          <p:nvPr/>
        </p:nvSpPr>
        <p:spPr>
          <a:xfrm>
            <a:off x="8124746" y="2232409"/>
            <a:ext cx="2682954" cy="646429"/>
          </a:xfrm>
          <a:prstGeom prst="rect">
            <a:avLst/>
          </a:prstGeom>
          <a:noFill/>
          <a:ln>
            <a:noFill/>
          </a:ln>
        </p:spPr>
        <p:txBody>
          <a:bodyPr spcFirstLastPara="1" wrap="square" lIns="91425" tIns="45700" rIns="91425" bIns="45700" anchor="t" anchorCtr="0">
            <a:noAutofit/>
          </a:bodyPr>
          <a:lstStyle/>
          <a:p>
            <a:pPr algn="r">
              <a:buClr>
                <a:srgbClr val="000000"/>
              </a:buClr>
              <a:buSzPts val="800"/>
            </a:pPr>
            <a:r>
              <a:rPr lang="en-US" sz="1400">
                <a:solidFill>
                  <a:srgbClr val="000000"/>
                </a:solidFill>
                <a:latin typeface="Calibri"/>
                <a:ea typeface="Calibri"/>
                <a:cs typeface="Calibri"/>
                <a:sym typeface="Calibri"/>
              </a:rPr>
              <a:t>Zhu X, Fakhri GE. </a:t>
            </a:r>
            <a:r>
              <a:rPr lang="en-US" sz="1400" i="1" err="1">
                <a:solidFill>
                  <a:srgbClr val="000000"/>
                </a:solidFill>
                <a:latin typeface="Calibri"/>
                <a:ea typeface="Calibri"/>
                <a:cs typeface="Calibri"/>
                <a:sym typeface="Calibri"/>
              </a:rPr>
              <a:t>Theranostics</a:t>
            </a:r>
            <a:r>
              <a:rPr lang="en-US" sz="1400" i="1">
                <a:solidFill>
                  <a:srgbClr val="000000"/>
                </a:solidFill>
                <a:latin typeface="Calibri"/>
                <a:ea typeface="Calibri"/>
                <a:cs typeface="Calibri"/>
                <a:sym typeface="Calibri"/>
              </a:rPr>
              <a:t>. 2013;3(10):731-740.</a:t>
            </a:r>
            <a:endParaRPr sz="1400">
              <a:solidFill>
                <a:srgbClr val="000000"/>
              </a:solidFill>
              <a:latin typeface="Calibri"/>
              <a:ea typeface="Calibri"/>
              <a:cs typeface="Calibri"/>
              <a:sym typeface="Calibri"/>
            </a:endParaRPr>
          </a:p>
        </p:txBody>
      </p:sp>
      <p:sp>
        <p:nvSpPr>
          <p:cNvPr id="201" name="Google Shape;201;p31"/>
          <p:cNvSpPr/>
          <p:nvPr/>
        </p:nvSpPr>
        <p:spPr>
          <a:xfrm>
            <a:off x="1570800" y="4299775"/>
            <a:ext cx="415800" cy="8631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202" name="Google Shape;202;p31"/>
          <p:cNvSpPr/>
          <p:nvPr/>
        </p:nvSpPr>
        <p:spPr>
          <a:xfrm>
            <a:off x="1910700" y="3977250"/>
            <a:ext cx="332100" cy="417300"/>
          </a:xfrm>
          <a:prstGeom prst="rect">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latin typeface="Arial"/>
              <a:ea typeface="Arial"/>
              <a:cs typeface="Arial"/>
              <a:sym typeface="Arial"/>
            </a:endParaRPr>
          </a:p>
        </p:txBody>
      </p:sp>
      <p:sp>
        <p:nvSpPr>
          <p:cNvPr id="16" name="Google Shape;217;p32">
            <a:extLst>
              <a:ext uri="{FF2B5EF4-FFF2-40B4-BE49-F238E27FC236}">
                <a16:creationId xmlns:a16="http://schemas.microsoft.com/office/drawing/2014/main" id="{391669F9-7FC0-0349-A47A-15DEB9EE33AB}"/>
              </a:ext>
            </a:extLst>
          </p:cNvPr>
          <p:cNvSpPr txBox="1"/>
          <p:nvPr/>
        </p:nvSpPr>
        <p:spPr>
          <a:xfrm>
            <a:off x="3349972" y="5601971"/>
            <a:ext cx="5722219" cy="646429"/>
          </a:xfrm>
          <a:prstGeom prst="rect">
            <a:avLst/>
          </a:prstGeom>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t" anchorCtr="0">
            <a:noAutofit/>
          </a:bodyPr>
          <a:lstStyle/>
          <a:p>
            <a:r>
              <a:rPr lang="en-US" sz="3000">
                <a:solidFill>
                  <a:schemeClr val="tx1"/>
                </a:solidFill>
                <a:latin typeface="Calibri"/>
                <a:ea typeface="Calibri"/>
                <a:cs typeface="Calibri"/>
                <a:sym typeface="Calibri"/>
              </a:rPr>
              <a:t>safety margins </a:t>
            </a:r>
            <a:r>
              <a:rPr lang="en-US" sz="3000">
                <a:solidFill>
                  <a:schemeClr val="tx1"/>
                </a:solidFill>
                <a:latin typeface="Calibri"/>
                <a:ea typeface="Calibri"/>
                <a:cs typeface="Calibri"/>
                <a:sym typeface="Wingdings" pitchFamily="2" charset="2"/>
              </a:rPr>
              <a:t> </a:t>
            </a:r>
            <a:r>
              <a:rPr lang="en-US" sz="3000">
                <a:solidFill>
                  <a:schemeClr val="tx1"/>
                </a:solidFill>
                <a:latin typeface="Calibri"/>
                <a:ea typeface="Calibri"/>
                <a:cs typeface="Calibri"/>
                <a:sym typeface="Calibri"/>
              </a:rPr>
              <a:t>2.5-3% + 1-3 mm</a:t>
            </a:r>
            <a:endParaRPr sz="300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1977135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p:nvPr/>
        </p:nvSpPr>
        <p:spPr>
          <a:xfrm rot="-5400000" flipH="1">
            <a:off x="3333288" y="3924389"/>
            <a:ext cx="1281250" cy="2351025"/>
          </a:xfrm>
          <a:prstGeom prst="flowChartManualInput">
            <a:avLst/>
          </a:prstGeom>
          <a:solidFill>
            <a:srgbClr val="FFFFFF"/>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71" name="Google Shape;271;p35"/>
          <p:cNvSpPr txBox="1">
            <a:spLocks noGrp="1"/>
          </p:cNvSpPr>
          <p:nvPr>
            <p:ph type="title" idx="4294967295"/>
          </p:nvPr>
        </p:nvSpPr>
        <p:spPr>
          <a:xfrm>
            <a:off x="1524000" y="-20638"/>
            <a:ext cx="9144000" cy="84138"/>
          </a:xfrm>
          <a:prstGeom prst="rect">
            <a:avLst/>
          </a:prstGeom>
          <a:solidFill>
            <a:srgbClr val="CCCCCC"/>
          </a:solidFill>
          <a:ln>
            <a:noFill/>
          </a:ln>
        </p:spPr>
        <p:txBody>
          <a:bodyPr spcFirstLastPara="1" vert="horz" wrap="square" lIns="91425" tIns="91425" rIns="91425" bIns="91425" rtlCol="0" anchor="ctr" anchorCtr="0">
            <a:noAutofit/>
          </a:bodyPr>
          <a:lstStyle/>
          <a:p>
            <a:pPr algn="ctr">
              <a:lnSpc>
                <a:spcPct val="100000"/>
              </a:lnSpc>
              <a:spcBef>
                <a:spcPts val="0"/>
              </a:spcBef>
              <a:buSzPts val="4400"/>
            </a:pPr>
            <a:r>
              <a:rPr lang="en-US"/>
              <a:t> </a:t>
            </a:r>
            <a:endParaRPr/>
          </a:p>
        </p:txBody>
      </p:sp>
      <p:pic>
        <p:nvPicPr>
          <p:cNvPr id="272" name="Google Shape;272;p35" descr="progetto_inside_prin.png"/>
          <p:cNvPicPr preferRelativeResize="0"/>
          <p:nvPr/>
        </p:nvPicPr>
        <p:blipFill rotWithShape="1">
          <a:blip r:embed="rId3">
            <a:alphaModFix/>
          </a:blip>
          <a:srcRect l="27212" r="40234"/>
          <a:stretch/>
        </p:blipFill>
        <p:spPr>
          <a:xfrm>
            <a:off x="1540994" y="2557101"/>
            <a:ext cx="3081822" cy="3123150"/>
          </a:xfrm>
          <a:prstGeom prst="rect">
            <a:avLst/>
          </a:prstGeom>
          <a:noFill/>
          <a:ln>
            <a:noFill/>
          </a:ln>
        </p:spPr>
      </p:pic>
      <p:pic>
        <p:nvPicPr>
          <p:cNvPr id="274" name="Google Shape;274;p35"/>
          <p:cNvPicPr preferRelativeResize="0"/>
          <p:nvPr/>
        </p:nvPicPr>
        <p:blipFill rotWithShape="1">
          <a:blip r:embed="rId4">
            <a:alphaModFix/>
          </a:blip>
          <a:srcRect l="17273"/>
          <a:stretch/>
        </p:blipFill>
        <p:spPr>
          <a:xfrm>
            <a:off x="4560681" y="990600"/>
            <a:ext cx="5717050" cy="5331176"/>
          </a:xfrm>
          <a:prstGeom prst="rect">
            <a:avLst/>
          </a:prstGeom>
          <a:noFill/>
          <a:ln>
            <a:solidFill>
              <a:schemeClr val="accent1">
                <a:lumMod val="50000"/>
              </a:schemeClr>
            </a:solidFill>
          </a:ln>
        </p:spPr>
      </p:pic>
      <p:cxnSp>
        <p:nvCxnSpPr>
          <p:cNvPr id="275" name="Google Shape;275;p35"/>
          <p:cNvCxnSpPr/>
          <p:nvPr/>
        </p:nvCxnSpPr>
        <p:spPr>
          <a:xfrm rot="10800000" flipH="1">
            <a:off x="5763500" y="1962075"/>
            <a:ext cx="1208700" cy="3468900"/>
          </a:xfrm>
          <a:prstGeom prst="straightConnector1">
            <a:avLst/>
          </a:prstGeom>
          <a:noFill/>
          <a:ln w="38100" cap="flat" cmpd="sng">
            <a:solidFill>
              <a:srgbClr val="FFC000"/>
            </a:solidFill>
            <a:prstDash val="solid"/>
            <a:round/>
            <a:headEnd type="stealth" w="med" len="med"/>
            <a:tailEnd type="stealth" w="med" len="med"/>
          </a:ln>
        </p:spPr>
      </p:cxnSp>
      <p:cxnSp>
        <p:nvCxnSpPr>
          <p:cNvPr id="276" name="Google Shape;276;p35"/>
          <p:cNvCxnSpPr/>
          <p:nvPr/>
        </p:nvCxnSpPr>
        <p:spPr>
          <a:xfrm rot="10800000" flipH="1">
            <a:off x="6377000" y="2175300"/>
            <a:ext cx="1928700" cy="1672800"/>
          </a:xfrm>
          <a:prstGeom prst="straightConnector1">
            <a:avLst/>
          </a:prstGeom>
          <a:noFill/>
          <a:ln w="38100" cap="flat" cmpd="sng">
            <a:solidFill>
              <a:srgbClr val="92D050"/>
            </a:solidFill>
            <a:prstDash val="solid"/>
            <a:round/>
            <a:headEnd type="none" w="sm" len="sm"/>
            <a:tailEnd type="stealth" w="med" len="med"/>
          </a:ln>
        </p:spPr>
      </p:cxnSp>
      <p:sp>
        <p:nvSpPr>
          <p:cNvPr id="277" name="Google Shape;277;p35"/>
          <p:cNvSpPr txBox="1"/>
          <p:nvPr/>
        </p:nvSpPr>
        <p:spPr>
          <a:xfrm>
            <a:off x="7924800" y="1361100"/>
            <a:ext cx="1505100" cy="6963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b="1">
                <a:solidFill>
                  <a:srgbClr val="92D050"/>
                </a:solidFill>
                <a:latin typeface="Arial" panose="020B0604020202020204" pitchFamily="34" charset="0"/>
                <a:ea typeface="Calibri"/>
                <a:cs typeface="Arial" panose="020B0604020202020204" pitchFamily="34" charset="0"/>
                <a:sym typeface="Calibri"/>
              </a:rPr>
              <a:t>Charged particles</a:t>
            </a:r>
            <a:endParaRPr sz="2400" b="1">
              <a:solidFill>
                <a:srgbClr val="92D050"/>
              </a:solidFill>
              <a:latin typeface="Arial" panose="020B0604020202020204" pitchFamily="34" charset="0"/>
              <a:ea typeface="Calibri"/>
              <a:cs typeface="Arial" panose="020B0604020202020204" pitchFamily="34" charset="0"/>
              <a:sym typeface="Calibri"/>
            </a:endParaRPr>
          </a:p>
        </p:txBody>
      </p:sp>
      <p:sp>
        <p:nvSpPr>
          <p:cNvPr id="278" name="Google Shape;278;p35"/>
          <p:cNvSpPr txBox="1"/>
          <p:nvPr/>
        </p:nvSpPr>
        <p:spPr>
          <a:xfrm>
            <a:off x="6248400" y="1508700"/>
            <a:ext cx="1652700" cy="3201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b="1">
                <a:solidFill>
                  <a:srgbClr val="FFC000"/>
                </a:solidFill>
                <a:latin typeface="Arial" panose="020B0604020202020204" pitchFamily="34" charset="0"/>
                <a:ea typeface="Arial"/>
                <a:cs typeface="Arial" panose="020B0604020202020204" pitchFamily="34" charset="0"/>
                <a:sym typeface="Arial"/>
              </a:rPr>
              <a:t>𝛄 </a:t>
            </a:r>
            <a:r>
              <a:rPr lang="en-US" sz="2400" b="1">
                <a:solidFill>
                  <a:srgbClr val="FFC000"/>
                </a:solidFill>
                <a:latin typeface="Arial" panose="020B0604020202020204" pitchFamily="34" charset="0"/>
                <a:ea typeface="Calibri"/>
                <a:cs typeface="Arial" panose="020B0604020202020204" pitchFamily="34" charset="0"/>
                <a:sym typeface="Calibri"/>
              </a:rPr>
              <a:t>511 </a:t>
            </a:r>
            <a:r>
              <a:rPr lang="en-US" sz="2400" b="1" err="1">
                <a:solidFill>
                  <a:srgbClr val="FFC000"/>
                </a:solidFill>
                <a:latin typeface="Arial" panose="020B0604020202020204" pitchFamily="34" charset="0"/>
                <a:ea typeface="Calibri"/>
                <a:cs typeface="Arial" panose="020B0604020202020204" pitchFamily="34" charset="0"/>
                <a:sym typeface="Calibri"/>
              </a:rPr>
              <a:t>keV</a:t>
            </a:r>
            <a:endParaRPr sz="2400" b="1">
              <a:solidFill>
                <a:srgbClr val="FFC000"/>
              </a:solidFill>
              <a:latin typeface="Arial" panose="020B0604020202020204" pitchFamily="34" charset="0"/>
              <a:ea typeface="Calibri"/>
              <a:cs typeface="Arial" panose="020B0604020202020204" pitchFamily="34" charset="0"/>
              <a:sym typeface="Calibri"/>
            </a:endParaRPr>
          </a:p>
        </p:txBody>
      </p:sp>
      <p:sp>
        <p:nvSpPr>
          <p:cNvPr id="279" name="Google Shape;279;p35"/>
          <p:cNvSpPr txBox="1"/>
          <p:nvPr/>
        </p:nvSpPr>
        <p:spPr>
          <a:xfrm>
            <a:off x="4529025" y="5304175"/>
            <a:ext cx="1652700" cy="3201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b="1">
                <a:solidFill>
                  <a:srgbClr val="FFC000"/>
                </a:solidFill>
                <a:latin typeface="Arial" panose="020B0604020202020204" pitchFamily="34" charset="0"/>
                <a:ea typeface="Arial"/>
                <a:cs typeface="Arial" panose="020B0604020202020204" pitchFamily="34" charset="0"/>
                <a:sym typeface="Arial"/>
              </a:rPr>
              <a:t>𝛄 </a:t>
            </a:r>
            <a:r>
              <a:rPr lang="en-US" sz="2400" b="1">
                <a:solidFill>
                  <a:srgbClr val="FFC000"/>
                </a:solidFill>
                <a:latin typeface="Arial" panose="020B0604020202020204" pitchFamily="34" charset="0"/>
                <a:ea typeface="Calibri"/>
                <a:cs typeface="Arial" panose="020B0604020202020204" pitchFamily="34" charset="0"/>
                <a:sym typeface="Calibri"/>
              </a:rPr>
              <a:t>511 keV</a:t>
            </a:r>
            <a:endParaRPr sz="2400" b="1">
              <a:solidFill>
                <a:srgbClr val="FFC000"/>
              </a:solidFill>
              <a:latin typeface="Arial" panose="020B0604020202020204" pitchFamily="34" charset="0"/>
              <a:ea typeface="Calibri"/>
              <a:cs typeface="Arial" panose="020B0604020202020204" pitchFamily="34" charset="0"/>
              <a:sym typeface="Calibri"/>
            </a:endParaRPr>
          </a:p>
        </p:txBody>
      </p:sp>
      <p:sp>
        <p:nvSpPr>
          <p:cNvPr id="280" name="Google Shape;280;p35"/>
          <p:cNvSpPr/>
          <p:nvPr/>
        </p:nvSpPr>
        <p:spPr>
          <a:xfrm>
            <a:off x="1524000" y="3836500"/>
            <a:ext cx="5105400" cy="83700"/>
          </a:xfrm>
          <a:prstGeom prst="rect">
            <a:avLst/>
          </a:prstGeom>
          <a:gradFill>
            <a:gsLst>
              <a:gs pos="0">
                <a:srgbClr val="F5FF83"/>
              </a:gs>
              <a:gs pos="100000">
                <a:srgbClr val="E3F609"/>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81" name="Google Shape;281;p35"/>
          <p:cNvSpPr/>
          <p:nvPr/>
        </p:nvSpPr>
        <p:spPr>
          <a:xfrm>
            <a:off x="1524000" y="6420811"/>
            <a:ext cx="9057600" cy="529200"/>
          </a:xfrm>
          <a:prstGeom prst="rect">
            <a:avLst/>
          </a:prstGeom>
          <a:noFill/>
          <a:ln>
            <a:noFill/>
          </a:ln>
        </p:spPr>
        <p:txBody>
          <a:bodyPr spcFirstLastPara="1" wrap="square" lIns="90000" tIns="45000" rIns="90000" bIns="45000" anchor="t" anchorCtr="0">
            <a:noAutofit/>
          </a:bodyPr>
          <a:lstStyle/>
          <a:p>
            <a:pPr algn="ctr">
              <a:buClr>
                <a:srgbClr val="000000"/>
              </a:buClr>
              <a:buSzPts val="2400"/>
            </a:pPr>
            <a:r>
              <a:rPr lang="en-US" sz="2400" b="1" err="1">
                <a:solidFill>
                  <a:schemeClr val="dk1"/>
                </a:solidFill>
                <a:latin typeface="Arial" panose="020B0604020202020204" pitchFamily="34" charset="0"/>
                <a:ea typeface="Arial"/>
                <a:cs typeface="Arial" panose="020B0604020202020204" pitchFamily="34" charset="0"/>
                <a:sym typeface="Arial"/>
              </a:rPr>
              <a:t>IN</a:t>
            </a:r>
            <a:r>
              <a:rPr lang="en-US" sz="2400" err="1">
                <a:solidFill>
                  <a:schemeClr val="dk1"/>
                </a:solidFill>
                <a:latin typeface="Arial" panose="020B0604020202020204" pitchFamily="34" charset="0"/>
                <a:ea typeface="Arial"/>
                <a:cs typeface="Arial" panose="020B0604020202020204" pitchFamily="34" charset="0"/>
                <a:sym typeface="Arial"/>
              </a:rPr>
              <a:t>novative</a:t>
            </a:r>
            <a:r>
              <a:rPr lang="en-US" sz="2400">
                <a:solidFill>
                  <a:schemeClr val="dk1"/>
                </a:solidFill>
                <a:latin typeface="Arial" panose="020B0604020202020204" pitchFamily="34" charset="0"/>
                <a:ea typeface="Arial"/>
                <a:cs typeface="Arial" panose="020B0604020202020204" pitchFamily="34" charset="0"/>
                <a:sym typeface="Arial"/>
              </a:rPr>
              <a:t> </a:t>
            </a:r>
            <a:r>
              <a:rPr lang="en-US" sz="2400" b="1">
                <a:solidFill>
                  <a:schemeClr val="dk1"/>
                </a:solidFill>
                <a:latin typeface="Arial" panose="020B0604020202020204" pitchFamily="34" charset="0"/>
                <a:ea typeface="Arial"/>
                <a:cs typeface="Arial" panose="020B0604020202020204" pitchFamily="34" charset="0"/>
                <a:sym typeface="Arial"/>
              </a:rPr>
              <a:t>S</a:t>
            </a:r>
            <a:r>
              <a:rPr lang="en-US" sz="2400">
                <a:solidFill>
                  <a:schemeClr val="dk1"/>
                </a:solidFill>
                <a:latin typeface="Arial" panose="020B0604020202020204" pitchFamily="34" charset="0"/>
                <a:ea typeface="Arial"/>
                <a:cs typeface="Arial" panose="020B0604020202020204" pitchFamily="34" charset="0"/>
                <a:sym typeface="Arial"/>
              </a:rPr>
              <a:t>olutions for </a:t>
            </a:r>
            <a:r>
              <a:rPr lang="en-US" sz="2400" b="1">
                <a:solidFill>
                  <a:schemeClr val="dk1"/>
                </a:solidFill>
                <a:latin typeface="Arial" panose="020B0604020202020204" pitchFamily="34" charset="0"/>
                <a:ea typeface="Arial"/>
                <a:cs typeface="Arial" panose="020B0604020202020204" pitchFamily="34" charset="0"/>
                <a:sym typeface="Arial"/>
              </a:rPr>
              <a:t>I</a:t>
            </a:r>
            <a:r>
              <a:rPr lang="en-US" sz="2400">
                <a:solidFill>
                  <a:schemeClr val="dk1"/>
                </a:solidFill>
                <a:latin typeface="Arial" panose="020B0604020202020204" pitchFamily="34" charset="0"/>
                <a:ea typeface="Arial"/>
                <a:cs typeface="Arial" panose="020B0604020202020204" pitchFamily="34" charset="0"/>
                <a:sym typeface="Arial"/>
              </a:rPr>
              <a:t>n-beam </a:t>
            </a:r>
            <a:r>
              <a:rPr lang="en-US" sz="2400" b="1" err="1">
                <a:solidFill>
                  <a:schemeClr val="dk1"/>
                </a:solidFill>
                <a:latin typeface="Arial" panose="020B0604020202020204" pitchFamily="34" charset="0"/>
                <a:ea typeface="Arial"/>
                <a:cs typeface="Arial" panose="020B0604020202020204" pitchFamily="34" charset="0"/>
                <a:sym typeface="Arial"/>
              </a:rPr>
              <a:t>D</a:t>
            </a:r>
            <a:r>
              <a:rPr lang="en-US" sz="2400" err="1">
                <a:solidFill>
                  <a:schemeClr val="dk1"/>
                </a:solidFill>
                <a:latin typeface="Arial" panose="020B0604020202020204" pitchFamily="34" charset="0"/>
                <a:ea typeface="Arial"/>
                <a:cs typeface="Arial" panose="020B0604020202020204" pitchFamily="34" charset="0"/>
                <a:sym typeface="Arial"/>
              </a:rPr>
              <a:t>osim</a:t>
            </a:r>
            <a:r>
              <a:rPr lang="en-US" sz="2400" b="1" err="1">
                <a:solidFill>
                  <a:schemeClr val="dk1"/>
                </a:solidFill>
                <a:latin typeface="Arial" panose="020B0604020202020204" pitchFamily="34" charset="0"/>
                <a:ea typeface="Arial"/>
                <a:cs typeface="Arial" panose="020B0604020202020204" pitchFamily="34" charset="0"/>
                <a:sym typeface="Arial"/>
              </a:rPr>
              <a:t>E</a:t>
            </a:r>
            <a:r>
              <a:rPr lang="en-US" sz="2400" err="1">
                <a:solidFill>
                  <a:schemeClr val="dk1"/>
                </a:solidFill>
                <a:latin typeface="Arial" panose="020B0604020202020204" pitchFamily="34" charset="0"/>
                <a:ea typeface="Arial"/>
                <a:cs typeface="Arial" panose="020B0604020202020204" pitchFamily="34" charset="0"/>
                <a:sym typeface="Arial"/>
              </a:rPr>
              <a:t>try</a:t>
            </a:r>
            <a:r>
              <a:rPr lang="en-US" sz="2400">
                <a:solidFill>
                  <a:schemeClr val="dk1"/>
                </a:solidFill>
                <a:latin typeface="Arial" panose="020B0604020202020204" pitchFamily="34" charset="0"/>
                <a:ea typeface="Arial"/>
                <a:cs typeface="Arial" panose="020B0604020202020204" pitchFamily="34" charset="0"/>
                <a:sym typeface="Arial"/>
              </a:rPr>
              <a:t> in </a:t>
            </a:r>
            <a:r>
              <a:rPr lang="en-US" sz="2400" err="1">
                <a:solidFill>
                  <a:schemeClr val="dk1"/>
                </a:solidFill>
                <a:latin typeface="Arial" panose="020B0604020202020204" pitchFamily="34" charset="0"/>
                <a:ea typeface="Arial"/>
                <a:cs typeface="Arial" panose="020B0604020202020204" pitchFamily="34" charset="0"/>
                <a:sym typeface="Arial"/>
              </a:rPr>
              <a:t>Hadrontherapy</a:t>
            </a:r>
            <a:endParaRPr sz="2400">
              <a:solidFill>
                <a:srgbClr val="000000"/>
              </a:solidFill>
              <a:latin typeface="Arial" panose="020B0604020202020204" pitchFamily="34" charset="0"/>
              <a:ea typeface="Calibri"/>
              <a:cs typeface="Arial" panose="020B0604020202020204" pitchFamily="34" charset="0"/>
              <a:sym typeface="Calibri"/>
            </a:endParaRPr>
          </a:p>
          <a:p>
            <a:pPr algn="ctr">
              <a:buClr>
                <a:srgbClr val="000000"/>
              </a:buClr>
              <a:buSzPts val="2600"/>
            </a:pPr>
            <a:endParaRPr sz="2600">
              <a:solidFill>
                <a:srgbClr val="000000"/>
              </a:solidFill>
              <a:latin typeface="Arial" panose="020B0604020202020204" pitchFamily="34" charset="0"/>
              <a:ea typeface="Calibri"/>
              <a:cs typeface="Arial" panose="020B0604020202020204" pitchFamily="34" charset="0"/>
              <a:sym typeface="Calibri"/>
            </a:endParaRPr>
          </a:p>
        </p:txBody>
      </p:sp>
      <p:pic>
        <p:nvPicPr>
          <p:cNvPr id="282" name="Google Shape;282;p35"/>
          <p:cNvPicPr preferRelativeResize="0"/>
          <p:nvPr/>
        </p:nvPicPr>
        <p:blipFill rotWithShape="1">
          <a:blip r:embed="rId5">
            <a:alphaModFix/>
          </a:blip>
          <a:srcRect/>
          <a:stretch/>
        </p:blipFill>
        <p:spPr>
          <a:xfrm>
            <a:off x="8326493" y="4393896"/>
            <a:ext cx="1822774" cy="590823"/>
          </a:xfrm>
          <a:prstGeom prst="rect">
            <a:avLst/>
          </a:prstGeom>
          <a:noFill/>
          <a:ln>
            <a:noFill/>
          </a:ln>
        </p:spPr>
      </p:pic>
      <p:sp>
        <p:nvSpPr>
          <p:cNvPr id="284" name="Google Shape;284;p35"/>
          <p:cNvSpPr/>
          <p:nvPr/>
        </p:nvSpPr>
        <p:spPr>
          <a:xfrm rot="1075844">
            <a:off x="1868072" y="822815"/>
            <a:ext cx="2124801" cy="1712409"/>
          </a:xfrm>
          <a:prstGeom prst="irregularSeal2">
            <a:avLst/>
          </a:prstGeom>
          <a:solidFill>
            <a:srgbClr val="FFFF00"/>
          </a:solidFill>
          <a:ln w="76200" cap="flat" cmpd="sng">
            <a:solidFill>
              <a:srgbClr val="A7A7A7"/>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285" name="Google Shape;285;p35"/>
          <p:cNvSpPr txBox="1"/>
          <p:nvPr/>
        </p:nvSpPr>
        <p:spPr>
          <a:xfrm>
            <a:off x="1982750" y="811200"/>
            <a:ext cx="1652700" cy="1658700"/>
          </a:xfrm>
          <a:prstGeom prst="rect">
            <a:avLst/>
          </a:prstGeom>
          <a:noFill/>
          <a:ln>
            <a:noFill/>
          </a:ln>
        </p:spPr>
        <p:txBody>
          <a:bodyPr spcFirstLastPara="1" wrap="square" lIns="91425" tIns="91425" rIns="91425" bIns="91425" anchor="ctr" anchorCtr="0">
            <a:noAutofit/>
          </a:bodyPr>
          <a:lstStyle/>
          <a:p>
            <a:pPr algn="ctr">
              <a:buClr>
                <a:srgbClr val="000000"/>
              </a:buClr>
              <a:buSzPts val="2600"/>
            </a:pPr>
            <a:r>
              <a:rPr lang="en-US" sz="2600" b="1">
                <a:solidFill>
                  <a:schemeClr val="dk1"/>
                </a:solidFill>
                <a:latin typeface="Arial" panose="020B0604020202020204" pitchFamily="34" charset="0"/>
                <a:ea typeface="Calibri"/>
                <a:cs typeface="Arial" panose="020B0604020202020204" pitchFamily="34" charset="0"/>
                <a:sym typeface="Calibri"/>
              </a:rPr>
              <a:t>Passive signals</a:t>
            </a:r>
            <a:endParaRPr sz="2600" b="1">
              <a:solidFill>
                <a:srgbClr val="000000"/>
              </a:solidFill>
              <a:latin typeface="Arial" panose="020B0604020202020204" pitchFamily="34" charset="0"/>
              <a:ea typeface="Arial"/>
              <a:cs typeface="Arial" panose="020B0604020202020204" pitchFamily="34" charset="0"/>
              <a:sym typeface="Arial"/>
            </a:endParaRPr>
          </a:p>
        </p:txBody>
      </p:sp>
      <p:grpSp>
        <p:nvGrpSpPr>
          <p:cNvPr id="5" name="Gruppo 4">
            <a:extLst>
              <a:ext uri="{FF2B5EF4-FFF2-40B4-BE49-F238E27FC236}">
                <a16:creationId xmlns:a16="http://schemas.microsoft.com/office/drawing/2014/main" id="{0A473EBB-E353-2040-9799-8044B5376EC3}"/>
              </a:ext>
            </a:extLst>
          </p:cNvPr>
          <p:cNvGrpSpPr/>
          <p:nvPr/>
        </p:nvGrpSpPr>
        <p:grpSpPr>
          <a:xfrm>
            <a:off x="8446724" y="5095102"/>
            <a:ext cx="1641325" cy="1000899"/>
            <a:chOff x="8014880" y="6322247"/>
            <a:chExt cx="3684186" cy="2195383"/>
          </a:xfrm>
        </p:grpSpPr>
        <p:pic>
          <p:nvPicPr>
            <p:cNvPr id="24" name="Content Placeholder 73">
              <a:extLst>
                <a:ext uri="{FF2B5EF4-FFF2-40B4-BE49-F238E27FC236}">
                  <a16:creationId xmlns:a16="http://schemas.microsoft.com/office/drawing/2014/main" id="{69EC4607-82B8-ED4C-9B64-B4A28E0A3F18}"/>
                </a:ext>
              </a:extLst>
            </p:cNvPr>
            <p:cNvPicPr>
              <a:picLocks noChangeAspect="1"/>
            </p:cNvPicPr>
            <p:nvPr/>
          </p:nvPicPr>
          <p:blipFill>
            <a:blip r:embed="rId6"/>
            <a:stretch>
              <a:fillRect/>
            </a:stretch>
          </p:blipFill>
          <p:spPr>
            <a:xfrm>
              <a:off x="8014880" y="6322247"/>
              <a:ext cx="1418627" cy="1144961"/>
            </a:xfrm>
            <a:prstGeom prst="rect">
              <a:avLst/>
            </a:prstGeom>
          </p:spPr>
        </p:pic>
        <p:pic>
          <p:nvPicPr>
            <p:cNvPr id="25" name="Picture 63" descr="LogoCNAO_nero-rosso.png">
              <a:extLst>
                <a:ext uri="{FF2B5EF4-FFF2-40B4-BE49-F238E27FC236}">
                  <a16:creationId xmlns:a16="http://schemas.microsoft.com/office/drawing/2014/main" id="{6020E2C0-ABD0-A54D-BB80-6D6AAB9B6B2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236330" y="8097859"/>
              <a:ext cx="1006731" cy="201902"/>
            </a:xfrm>
            <a:prstGeom prst="rect">
              <a:avLst/>
            </a:prstGeom>
            <a:solidFill>
              <a:schemeClr val="bg1"/>
            </a:solidFill>
          </p:spPr>
        </p:pic>
        <p:pic>
          <p:nvPicPr>
            <p:cNvPr id="26" name="Immagine 3">
              <a:extLst>
                <a:ext uri="{FF2B5EF4-FFF2-40B4-BE49-F238E27FC236}">
                  <a16:creationId xmlns:a16="http://schemas.microsoft.com/office/drawing/2014/main" id="{A1A56E61-529C-F548-82C3-23A785033201}"/>
                </a:ext>
              </a:extLst>
            </p:cNvPr>
            <p:cNvPicPr/>
            <p:nvPr/>
          </p:nvPicPr>
          <p:blipFill>
            <a:blip r:embed="rId8"/>
            <a:stretch>
              <a:fillRect/>
            </a:stretch>
          </p:blipFill>
          <p:spPr>
            <a:xfrm>
              <a:off x="8336085" y="7440505"/>
              <a:ext cx="748689" cy="249659"/>
            </a:xfrm>
            <a:prstGeom prst="rect">
              <a:avLst/>
            </a:prstGeom>
            <a:ln>
              <a:noFill/>
            </a:ln>
          </p:spPr>
        </p:pic>
        <p:pic>
          <p:nvPicPr>
            <p:cNvPr id="27" name="Immagine 4">
              <a:extLst>
                <a:ext uri="{FF2B5EF4-FFF2-40B4-BE49-F238E27FC236}">
                  <a16:creationId xmlns:a16="http://schemas.microsoft.com/office/drawing/2014/main" id="{C0924995-CAD1-F54B-8319-631F87B6EA9D}"/>
                </a:ext>
              </a:extLst>
            </p:cNvPr>
            <p:cNvPicPr/>
            <p:nvPr/>
          </p:nvPicPr>
          <p:blipFill>
            <a:blip r:embed="rId9"/>
            <a:stretch>
              <a:fillRect/>
            </a:stretch>
          </p:blipFill>
          <p:spPr>
            <a:xfrm>
              <a:off x="9276402" y="7415988"/>
              <a:ext cx="748689" cy="273055"/>
            </a:xfrm>
            <a:prstGeom prst="rect">
              <a:avLst/>
            </a:prstGeom>
            <a:ln>
              <a:noFill/>
            </a:ln>
          </p:spPr>
        </p:pic>
        <p:pic>
          <p:nvPicPr>
            <p:cNvPr id="28" name="Picture 2">
              <a:extLst>
                <a:ext uri="{FF2B5EF4-FFF2-40B4-BE49-F238E27FC236}">
                  <a16:creationId xmlns:a16="http://schemas.microsoft.com/office/drawing/2014/main" id="{233D3E50-725C-FE46-9A04-813BBD478CAB}"/>
                </a:ext>
              </a:extLst>
            </p:cNvPr>
            <p:cNvPicPr/>
            <p:nvPr/>
          </p:nvPicPr>
          <p:blipFill>
            <a:blip r:embed="rId10"/>
            <a:stretch>
              <a:fillRect/>
            </a:stretch>
          </p:blipFill>
          <p:spPr>
            <a:xfrm>
              <a:off x="10271419" y="7368006"/>
              <a:ext cx="419528" cy="432669"/>
            </a:xfrm>
            <a:prstGeom prst="rect">
              <a:avLst/>
            </a:prstGeom>
            <a:solidFill>
              <a:srgbClr val="9CC9CC"/>
            </a:solidFill>
            <a:ln>
              <a:noFill/>
            </a:ln>
          </p:spPr>
        </p:pic>
        <p:pic>
          <p:nvPicPr>
            <p:cNvPr id="29" name="Picture 69" descr="prin_miur.jpg">
              <a:extLst>
                <a:ext uri="{FF2B5EF4-FFF2-40B4-BE49-F238E27FC236}">
                  <a16:creationId xmlns:a16="http://schemas.microsoft.com/office/drawing/2014/main" id="{9D02EB84-3F99-8342-87C4-8DF96939D325}"/>
                </a:ext>
              </a:extLst>
            </p:cNvPr>
            <p:cNvPicPr>
              <a:picLocks noChangeAspect="1"/>
            </p:cNvPicPr>
            <p:nvPr/>
          </p:nvPicPr>
          <p:blipFill>
            <a:blip r:embed="rId11" cstate="print">
              <a:clrChange>
                <a:clrFrom>
                  <a:srgbClr val="FFFFFF"/>
                </a:clrFrom>
                <a:clrTo>
                  <a:srgbClr val="FFFFFF">
                    <a:alpha val="0"/>
                  </a:srgbClr>
                </a:clrTo>
              </a:clrChange>
            </a:blip>
            <a:stretch>
              <a:fillRect/>
            </a:stretch>
          </p:blipFill>
          <p:spPr>
            <a:xfrm>
              <a:off x="10950377" y="7768941"/>
              <a:ext cx="748689" cy="748689"/>
            </a:xfrm>
            <a:prstGeom prst="rect">
              <a:avLst/>
            </a:prstGeom>
            <a:solidFill>
              <a:schemeClr val="bg1"/>
            </a:solidFill>
          </p:spPr>
        </p:pic>
        <p:pic>
          <p:nvPicPr>
            <p:cNvPr id="30" name="Picture 70" descr="CentroFermi.tiff">
              <a:extLst>
                <a:ext uri="{FF2B5EF4-FFF2-40B4-BE49-F238E27FC236}">
                  <a16:creationId xmlns:a16="http://schemas.microsoft.com/office/drawing/2014/main" id="{D7F42C2B-0D2B-3948-BFA4-F167746054F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70619" y="8011351"/>
              <a:ext cx="1416961" cy="457200"/>
            </a:xfrm>
            <a:prstGeom prst="rect">
              <a:avLst/>
            </a:prstGeom>
            <a:noFill/>
            <a:ln w="19050" cmpd="sng">
              <a:solidFill>
                <a:srgbClr val="1FF6FE"/>
              </a:solidFill>
            </a:ln>
          </p:spPr>
        </p:pic>
        <p:pic>
          <p:nvPicPr>
            <p:cNvPr id="31" name="Picture 71" descr="INFN_newlogo.png">
              <a:extLst>
                <a:ext uri="{FF2B5EF4-FFF2-40B4-BE49-F238E27FC236}">
                  <a16:creationId xmlns:a16="http://schemas.microsoft.com/office/drawing/2014/main" id="{678BEFA5-F54D-9E4B-B5B8-90748E7F5F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2702" y="6467073"/>
              <a:ext cx="1394138" cy="815394"/>
            </a:xfrm>
            <a:prstGeom prst="rect">
              <a:avLst/>
            </a:prstGeom>
            <a:solidFill>
              <a:schemeClr val="bg1"/>
            </a:solidFill>
          </p:spPr>
        </p:pic>
      </p:grpSp>
      <p:sp>
        <p:nvSpPr>
          <p:cNvPr id="6" name="CasellaDiTesto 5">
            <a:extLst>
              <a:ext uri="{FF2B5EF4-FFF2-40B4-BE49-F238E27FC236}">
                <a16:creationId xmlns:a16="http://schemas.microsoft.com/office/drawing/2014/main" id="{2D6860BB-9A46-4C48-A082-081B5E141FAC}"/>
              </a:ext>
            </a:extLst>
          </p:cNvPr>
          <p:cNvSpPr txBox="1"/>
          <p:nvPr/>
        </p:nvSpPr>
        <p:spPr>
          <a:xfrm>
            <a:off x="3058843" y="91049"/>
            <a:ext cx="6609438" cy="369332"/>
          </a:xfrm>
          <a:prstGeom prst="rect">
            <a:avLst/>
          </a:prstGeom>
          <a:noFill/>
        </p:spPr>
        <p:txBody>
          <a:bodyPr wrap="none" rtlCol="0">
            <a:spAutoFit/>
          </a:bodyPr>
          <a:lstStyle/>
          <a:p>
            <a:r>
              <a:rPr lang="en-GB">
                <a:latin typeface="Arial" panose="020B0604020202020204" pitchFamily="34" charset="0"/>
                <a:cs typeface="Arial" panose="020B0604020202020204" pitchFamily="34" charset="0"/>
              </a:rPr>
              <a:t>INSIDE BI-MODAL IN-VIVO RANGE VERIFICATION SYSTEM</a:t>
            </a:r>
          </a:p>
        </p:txBody>
      </p:sp>
    </p:spTree>
    <p:extLst>
      <p:ext uri="{BB962C8B-B14F-4D97-AF65-F5344CB8AC3E}">
        <p14:creationId xmlns:p14="http://schemas.microsoft.com/office/powerpoint/2010/main" val="1068917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magine 9">
            <a:extLst>
              <a:ext uri="{FF2B5EF4-FFF2-40B4-BE49-F238E27FC236}">
                <a16:creationId xmlns:a16="http://schemas.microsoft.com/office/drawing/2014/main" id="{7FD9CFAC-73A4-FD4F-961A-FDF451656F0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447" r="12658" b="18702"/>
          <a:stretch/>
        </p:blipFill>
        <p:spPr>
          <a:xfrm>
            <a:off x="0" y="68419"/>
            <a:ext cx="8729564" cy="6554485"/>
          </a:xfrm>
          <a:prstGeom prst="rect">
            <a:avLst/>
          </a:prstGeom>
        </p:spPr>
      </p:pic>
      <p:cxnSp>
        <p:nvCxnSpPr>
          <p:cNvPr id="68" name="Straight Arrow Connector 67">
            <a:extLst>
              <a:ext uri="{FF2B5EF4-FFF2-40B4-BE49-F238E27FC236}">
                <a16:creationId xmlns:a16="http://schemas.microsoft.com/office/drawing/2014/main" id="{B0F5C1A1-8BCA-4141-B34B-665A35E78C8D}"/>
              </a:ext>
            </a:extLst>
          </p:cNvPr>
          <p:cNvCxnSpPr>
            <a:cxnSpLocks/>
          </p:cNvCxnSpPr>
          <p:nvPr/>
        </p:nvCxnSpPr>
        <p:spPr>
          <a:xfrm flipH="1">
            <a:off x="3614012" y="3975294"/>
            <a:ext cx="3094894" cy="258447"/>
          </a:xfrm>
          <a:prstGeom prst="straightConnector1">
            <a:avLst/>
          </a:prstGeom>
          <a:ln w="952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 name="Gruppo 3">
            <a:extLst>
              <a:ext uri="{FF2B5EF4-FFF2-40B4-BE49-F238E27FC236}">
                <a16:creationId xmlns:a16="http://schemas.microsoft.com/office/drawing/2014/main" id="{4BB361E8-3AED-A645-9151-4EE969A21F1F}"/>
              </a:ext>
            </a:extLst>
          </p:cNvPr>
          <p:cNvGrpSpPr/>
          <p:nvPr/>
        </p:nvGrpSpPr>
        <p:grpSpPr>
          <a:xfrm>
            <a:off x="4022236" y="2881413"/>
            <a:ext cx="2805568" cy="2197044"/>
            <a:chOff x="3911587" y="2694577"/>
            <a:chExt cx="2805568" cy="2197044"/>
          </a:xfrm>
        </p:grpSpPr>
        <p:cxnSp>
          <p:nvCxnSpPr>
            <p:cNvPr id="67" name="Straight Arrow Connector 66">
              <a:extLst>
                <a:ext uri="{FF2B5EF4-FFF2-40B4-BE49-F238E27FC236}">
                  <a16:creationId xmlns:a16="http://schemas.microsoft.com/office/drawing/2014/main" id="{CC89F8E1-AB0D-5242-8D97-5E7C283C109B}"/>
                </a:ext>
              </a:extLst>
            </p:cNvPr>
            <p:cNvCxnSpPr>
              <a:cxnSpLocks/>
            </p:cNvCxnSpPr>
            <p:nvPr/>
          </p:nvCxnSpPr>
          <p:spPr>
            <a:xfrm flipH="1">
              <a:off x="3911587" y="4891621"/>
              <a:ext cx="2805568" cy="0"/>
            </a:xfrm>
            <a:prstGeom prst="straightConnector1">
              <a:avLst/>
            </a:prstGeom>
            <a:ln w="9525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4317D47-2797-6848-B48D-9575CEA50347}"/>
                </a:ext>
              </a:extLst>
            </p:cNvPr>
            <p:cNvCxnSpPr>
              <a:cxnSpLocks/>
            </p:cNvCxnSpPr>
            <p:nvPr/>
          </p:nvCxnSpPr>
          <p:spPr>
            <a:xfrm flipH="1" flipV="1">
              <a:off x="3911587" y="2694577"/>
              <a:ext cx="2797319" cy="244"/>
            </a:xfrm>
            <a:prstGeom prst="straightConnector1">
              <a:avLst/>
            </a:prstGeom>
            <a:ln w="95250">
              <a:solidFill>
                <a:srgbClr val="00FD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DDCDA4C-C8F5-FD44-B68D-377DFE094DA6}"/>
                </a:ext>
              </a:extLst>
            </p:cNvPr>
            <p:cNvCxnSpPr>
              <a:cxnSpLocks/>
            </p:cNvCxnSpPr>
            <p:nvPr/>
          </p:nvCxnSpPr>
          <p:spPr>
            <a:xfrm>
              <a:off x="6667041" y="2728109"/>
              <a:ext cx="0" cy="2163512"/>
            </a:xfrm>
            <a:prstGeom prst="straightConnector1">
              <a:avLst/>
            </a:prstGeom>
            <a:ln w="95250">
              <a:solidFill>
                <a:srgbClr val="00FDFF"/>
              </a:solidFill>
              <a:tailEnd type="none"/>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1722CCE1-9D13-244B-A1DD-6DC0E8A01EA4}"/>
              </a:ext>
            </a:extLst>
          </p:cNvPr>
          <p:cNvSpPr txBox="1"/>
          <p:nvPr/>
        </p:nvSpPr>
        <p:spPr>
          <a:xfrm>
            <a:off x="54140" y="1184987"/>
            <a:ext cx="1936171" cy="492443"/>
          </a:xfrm>
          <a:prstGeom prst="rect">
            <a:avLst/>
          </a:prstGeom>
          <a:solidFill>
            <a:srgbClr val="0432FF"/>
          </a:solidFill>
        </p:spPr>
        <p:txBody>
          <a:bodyPr wrap="none" rtlCol="0">
            <a:spAutoFit/>
          </a:bodyPr>
          <a:lstStyle/>
          <a:p>
            <a:r>
              <a:rPr lang="en-US" sz="2600">
                <a:solidFill>
                  <a:schemeClr val="bg1"/>
                </a:solidFill>
              </a:rPr>
              <a:t>Dose profiler</a:t>
            </a:r>
          </a:p>
        </p:txBody>
      </p:sp>
      <p:cxnSp>
        <p:nvCxnSpPr>
          <p:cNvPr id="76" name="Straight Arrow Connector 75">
            <a:extLst>
              <a:ext uri="{FF2B5EF4-FFF2-40B4-BE49-F238E27FC236}">
                <a16:creationId xmlns:a16="http://schemas.microsoft.com/office/drawing/2014/main" id="{A8B71F0D-8E68-1047-B0B6-D4B3D5560942}"/>
              </a:ext>
            </a:extLst>
          </p:cNvPr>
          <p:cNvCxnSpPr>
            <a:cxnSpLocks/>
          </p:cNvCxnSpPr>
          <p:nvPr/>
        </p:nvCxnSpPr>
        <p:spPr>
          <a:xfrm>
            <a:off x="1179443" y="1684539"/>
            <a:ext cx="735326" cy="912968"/>
          </a:xfrm>
          <a:prstGeom prst="straightConnector1">
            <a:avLst/>
          </a:prstGeom>
          <a:ln w="952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0E1C736-4DAD-1C43-83AA-AAD4F29FC8C1}"/>
              </a:ext>
            </a:extLst>
          </p:cNvPr>
          <p:cNvSpPr txBox="1"/>
          <p:nvPr/>
        </p:nvSpPr>
        <p:spPr>
          <a:xfrm>
            <a:off x="5755201" y="4512534"/>
            <a:ext cx="681597" cy="492443"/>
          </a:xfrm>
          <a:prstGeom prst="rect">
            <a:avLst/>
          </a:prstGeom>
          <a:solidFill>
            <a:schemeClr val="tx2"/>
          </a:solidFill>
        </p:spPr>
        <p:txBody>
          <a:bodyPr wrap="none" rtlCol="0">
            <a:spAutoFit/>
          </a:bodyPr>
          <a:lstStyle/>
          <a:p>
            <a:r>
              <a:rPr lang="en-US" sz="2600">
                <a:solidFill>
                  <a:srgbClr val="00FDFF"/>
                </a:solidFill>
              </a:rPr>
              <a:t>PET</a:t>
            </a:r>
          </a:p>
        </p:txBody>
      </p:sp>
      <p:grpSp>
        <p:nvGrpSpPr>
          <p:cNvPr id="35" name="Gruppo 34">
            <a:extLst>
              <a:ext uri="{FF2B5EF4-FFF2-40B4-BE49-F238E27FC236}">
                <a16:creationId xmlns:a16="http://schemas.microsoft.com/office/drawing/2014/main" id="{65EF1D9D-68C7-FE46-A75D-B10BBCBFD17B}"/>
              </a:ext>
            </a:extLst>
          </p:cNvPr>
          <p:cNvGrpSpPr/>
          <p:nvPr/>
        </p:nvGrpSpPr>
        <p:grpSpPr>
          <a:xfrm>
            <a:off x="9246255" y="1513973"/>
            <a:ext cx="2585134" cy="1915027"/>
            <a:chOff x="8014880" y="6322247"/>
            <a:chExt cx="3684186" cy="2195383"/>
          </a:xfrm>
        </p:grpSpPr>
        <p:pic>
          <p:nvPicPr>
            <p:cNvPr id="36" name="Content Placeholder 73">
              <a:extLst>
                <a:ext uri="{FF2B5EF4-FFF2-40B4-BE49-F238E27FC236}">
                  <a16:creationId xmlns:a16="http://schemas.microsoft.com/office/drawing/2014/main" id="{CF2669C9-A1B9-CC4C-9605-FDF3B805178E}"/>
                </a:ext>
              </a:extLst>
            </p:cNvPr>
            <p:cNvPicPr>
              <a:picLocks noChangeAspect="1"/>
            </p:cNvPicPr>
            <p:nvPr/>
          </p:nvPicPr>
          <p:blipFill>
            <a:blip r:embed="rId4"/>
            <a:stretch>
              <a:fillRect/>
            </a:stretch>
          </p:blipFill>
          <p:spPr>
            <a:xfrm>
              <a:off x="8014880" y="6322247"/>
              <a:ext cx="1418627" cy="1144961"/>
            </a:xfrm>
            <a:prstGeom prst="rect">
              <a:avLst/>
            </a:prstGeom>
          </p:spPr>
        </p:pic>
        <p:pic>
          <p:nvPicPr>
            <p:cNvPr id="37" name="Picture 63" descr="LogoCNAO_nero-rosso.png">
              <a:extLst>
                <a:ext uri="{FF2B5EF4-FFF2-40B4-BE49-F238E27FC236}">
                  <a16:creationId xmlns:a16="http://schemas.microsoft.com/office/drawing/2014/main" id="{5C4E054A-8C43-2444-BB5C-E3A8E9D6BB9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36330" y="8097859"/>
              <a:ext cx="1006731" cy="201902"/>
            </a:xfrm>
            <a:prstGeom prst="rect">
              <a:avLst/>
            </a:prstGeom>
            <a:solidFill>
              <a:schemeClr val="bg1"/>
            </a:solidFill>
          </p:spPr>
        </p:pic>
        <p:pic>
          <p:nvPicPr>
            <p:cNvPr id="38" name="Immagine 3">
              <a:extLst>
                <a:ext uri="{FF2B5EF4-FFF2-40B4-BE49-F238E27FC236}">
                  <a16:creationId xmlns:a16="http://schemas.microsoft.com/office/drawing/2014/main" id="{CC12F323-9309-BA4F-9C7F-7D622DB4BD2B}"/>
                </a:ext>
              </a:extLst>
            </p:cNvPr>
            <p:cNvPicPr/>
            <p:nvPr/>
          </p:nvPicPr>
          <p:blipFill>
            <a:blip r:embed="rId6"/>
            <a:stretch>
              <a:fillRect/>
            </a:stretch>
          </p:blipFill>
          <p:spPr>
            <a:xfrm>
              <a:off x="8336085" y="7440505"/>
              <a:ext cx="748689" cy="249659"/>
            </a:xfrm>
            <a:prstGeom prst="rect">
              <a:avLst/>
            </a:prstGeom>
            <a:ln>
              <a:noFill/>
            </a:ln>
          </p:spPr>
        </p:pic>
        <p:pic>
          <p:nvPicPr>
            <p:cNvPr id="39" name="Immagine 4">
              <a:extLst>
                <a:ext uri="{FF2B5EF4-FFF2-40B4-BE49-F238E27FC236}">
                  <a16:creationId xmlns:a16="http://schemas.microsoft.com/office/drawing/2014/main" id="{09790066-F79B-DD44-97E4-E3D0CB7F48F6}"/>
                </a:ext>
              </a:extLst>
            </p:cNvPr>
            <p:cNvPicPr/>
            <p:nvPr/>
          </p:nvPicPr>
          <p:blipFill>
            <a:blip r:embed="rId7"/>
            <a:stretch>
              <a:fillRect/>
            </a:stretch>
          </p:blipFill>
          <p:spPr>
            <a:xfrm>
              <a:off x="9276402" y="7415988"/>
              <a:ext cx="748689" cy="273055"/>
            </a:xfrm>
            <a:prstGeom prst="rect">
              <a:avLst/>
            </a:prstGeom>
            <a:ln>
              <a:noFill/>
            </a:ln>
          </p:spPr>
        </p:pic>
        <p:pic>
          <p:nvPicPr>
            <p:cNvPr id="40" name="Picture 2">
              <a:extLst>
                <a:ext uri="{FF2B5EF4-FFF2-40B4-BE49-F238E27FC236}">
                  <a16:creationId xmlns:a16="http://schemas.microsoft.com/office/drawing/2014/main" id="{17E7575B-685C-C74F-8632-46BDB1BFB9B1}"/>
                </a:ext>
              </a:extLst>
            </p:cNvPr>
            <p:cNvPicPr/>
            <p:nvPr/>
          </p:nvPicPr>
          <p:blipFill>
            <a:blip r:embed="rId8"/>
            <a:stretch>
              <a:fillRect/>
            </a:stretch>
          </p:blipFill>
          <p:spPr>
            <a:xfrm>
              <a:off x="10271419" y="7368006"/>
              <a:ext cx="419528" cy="432669"/>
            </a:xfrm>
            <a:prstGeom prst="rect">
              <a:avLst/>
            </a:prstGeom>
            <a:solidFill>
              <a:srgbClr val="9CC9CC"/>
            </a:solidFill>
            <a:ln>
              <a:noFill/>
            </a:ln>
          </p:spPr>
        </p:pic>
        <p:pic>
          <p:nvPicPr>
            <p:cNvPr id="41" name="Picture 69" descr="prin_miur.jpg">
              <a:extLst>
                <a:ext uri="{FF2B5EF4-FFF2-40B4-BE49-F238E27FC236}">
                  <a16:creationId xmlns:a16="http://schemas.microsoft.com/office/drawing/2014/main" id="{28B5F89E-3B75-D949-9BD5-8DD123991C9C}"/>
                </a:ext>
              </a:extLst>
            </p:cNvPr>
            <p:cNvPicPr>
              <a:picLocks noChangeAspect="1"/>
            </p:cNvPicPr>
            <p:nvPr/>
          </p:nvPicPr>
          <p:blipFill>
            <a:blip r:embed="rId9" cstate="print">
              <a:clrChange>
                <a:clrFrom>
                  <a:srgbClr val="FFFFFF"/>
                </a:clrFrom>
                <a:clrTo>
                  <a:srgbClr val="FFFFFF">
                    <a:alpha val="0"/>
                  </a:srgbClr>
                </a:clrTo>
              </a:clrChange>
            </a:blip>
            <a:stretch>
              <a:fillRect/>
            </a:stretch>
          </p:blipFill>
          <p:spPr>
            <a:xfrm>
              <a:off x="10950377" y="7768941"/>
              <a:ext cx="748689" cy="748689"/>
            </a:xfrm>
            <a:prstGeom prst="rect">
              <a:avLst/>
            </a:prstGeom>
            <a:solidFill>
              <a:schemeClr val="bg1"/>
            </a:solidFill>
          </p:spPr>
        </p:pic>
        <p:pic>
          <p:nvPicPr>
            <p:cNvPr id="43" name="Picture 70" descr="CentroFermi.tiff">
              <a:extLst>
                <a:ext uri="{FF2B5EF4-FFF2-40B4-BE49-F238E27FC236}">
                  <a16:creationId xmlns:a16="http://schemas.microsoft.com/office/drawing/2014/main" id="{8F574352-8AD2-914A-A7D8-F1DB0459CC1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70619" y="8011351"/>
              <a:ext cx="1416961" cy="457200"/>
            </a:xfrm>
            <a:prstGeom prst="rect">
              <a:avLst/>
            </a:prstGeom>
            <a:noFill/>
            <a:ln w="19050" cmpd="sng">
              <a:solidFill>
                <a:srgbClr val="1FF6FE"/>
              </a:solidFill>
            </a:ln>
          </p:spPr>
        </p:pic>
        <p:pic>
          <p:nvPicPr>
            <p:cNvPr id="44" name="Picture 71" descr="INFN_newlogo.png">
              <a:extLst>
                <a:ext uri="{FF2B5EF4-FFF2-40B4-BE49-F238E27FC236}">
                  <a16:creationId xmlns:a16="http://schemas.microsoft.com/office/drawing/2014/main" id="{B509AEA8-5324-8C4E-BA0F-3D585D6893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2702" y="6467073"/>
              <a:ext cx="1394138" cy="815394"/>
            </a:xfrm>
            <a:prstGeom prst="rect">
              <a:avLst/>
            </a:prstGeom>
            <a:solidFill>
              <a:schemeClr val="bg1"/>
            </a:solidFill>
          </p:spPr>
        </p:pic>
      </p:grpSp>
      <p:pic>
        <p:nvPicPr>
          <p:cNvPr id="45" name="Google Shape;282;p35">
            <a:extLst>
              <a:ext uri="{FF2B5EF4-FFF2-40B4-BE49-F238E27FC236}">
                <a16:creationId xmlns:a16="http://schemas.microsoft.com/office/drawing/2014/main" id="{075F5DFF-272F-AC4F-99D5-61BA63FEFB86}"/>
              </a:ext>
            </a:extLst>
          </p:cNvPr>
          <p:cNvPicPr preferRelativeResize="0"/>
          <p:nvPr/>
        </p:nvPicPr>
        <p:blipFill rotWithShape="1">
          <a:blip r:embed="rId12">
            <a:alphaModFix/>
          </a:blip>
          <a:srcRect/>
          <a:stretch/>
        </p:blipFill>
        <p:spPr>
          <a:xfrm>
            <a:off x="9385318" y="518336"/>
            <a:ext cx="2307009" cy="913636"/>
          </a:xfrm>
          <a:prstGeom prst="rect">
            <a:avLst/>
          </a:prstGeom>
          <a:noFill/>
          <a:ln>
            <a:noFill/>
          </a:ln>
        </p:spPr>
      </p:pic>
    </p:spTree>
    <p:extLst>
      <p:ext uri="{BB962C8B-B14F-4D97-AF65-F5344CB8AC3E}">
        <p14:creationId xmlns:p14="http://schemas.microsoft.com/office/powerpoint/2010/main" val="267607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 name="Google Shape;325;p38">
            <a:extLst>
              <a:ext uri="{FF2B5EF4-FFF2-40B4-BE49-F238E27FC236}">
                <a16:creationId xmlns:a16="http://schemas.microsoft.com/office/drawing/2014/main" id="{7C10C247-6E8B-2241-ADBE-360E07920254}"/>
              </a:ext>
            </a:extLst>
          </p:cNvPr>
          <p:cNvPicPr preferRelativeResize="0"/>
          <p:nvPr/>
        </p:nvPicPr>
        <p:blipFill rotWithShape="1">
          <a:blip r:embed="rId3">
            <a:alphaModFix/>
          </a:blip>
          <a:srcRect l="4496" r="4095"/>
          <a:stretch/>
        </p:blipFill>
        <p:spPr>
          <a:xfrm>
            <a:off x="2487791" y="1753058"/>
            <a:ext cx="2408977" cy="3523353"/>
          </a:xfrm>
          <a:prstGeom prst="rect">
            <a:avLst/>
          </a:prstGeom>
          <a:noFill/>
          <a:ln>
            <a:noFill/>
          </a:ln>
        </p:spPr>
      </p:pic>
      <p:sp>
        <p:nvSpPr>
          <p:cNvPr id="316" name="Google Shape;316;p37"/>
          <p:cNvSpPr/>
          <p:nvPr/>
        </p:nvSpPr>
        <p:spPr>
          <a:xfrm rot="21278164">
            <a:off x="3456203" y="1039241"/>
            <a:ext cx="2061468" cy="2865790"/>
          </a:xfrm>
          <a:custGeom>
            <a:avLst/>
            <a:gdLst/>
            <a:ahLst/>
            <a:cxnLst/>
            <a:rect l="l" t="t" r="r" b="b"/>
            <a:pathLst>
              <a:path w="59436" h="117920" extrusionOk="0">
                <a:moveTo>
                  <a:pt x="0" y="46292"/>
                </a:moveTo>
                <a:lnTo>
                  <a:pt x="59436" y="0"/>
                </a:lnTo>
                <a:lnTo>
                  <a:pt x="59246" y="117920"/>
                </a:lnTo>
                <a:lnTo>
                  <a:pt x="191" y="59055"/>
                </a:lnTo>
                <a:close/>
              </a:path>
            </a:pathLst>
          </a:custGeom>
          <a:solidFill>
            <a:srgbClr val="9FC5E8">
              <a:alpha val="64705"/>
            </a:srgbClr>
          </a:solidFill>
          <a:ln>
            <a:noFill/>
          </a:ln>
        </p:spPr>
        <p:txBody>
          <a:bodyPr/>
          <a:lstStyle/>
          <a:p>
            <a:endParaRPr lang="it-IT"/>
          </a:p>
        </p:txBody>
      </p:sp>
      <p:sp>
        <p:nvSpPr>
          <p:cNvPr id="309" name="Google Shape;309;p37"/>
          <p:cNvSpPr/>
          <p:nvPr/>
        </p:nvSpPr>
        <p:spPr>
          <a:xfrm rot="-270351">
            <a:off x="6111876" y="3096018"/>
            <a:ext cx="1147008" cy="837435"/>
          </a:xfrm>
          <a:custGeom>
            <a:avLst/>
            <a:gdLst/>
            <a:ahLst/>
            <a:cxnLst/>
            <a:rect l="l" t="t" r="r" b="b"/>
            <a:pathLst>
              <a:path w="1242894" h="837618" extrusionOk="0">
                <a:moveTo>
                  <a:pt x="0" y="756558"/>
                </a:moveTo>
                <a:lnTo>
                  <a:pt x="1242894" y="837618"/>
                </a:lnTo>
                <a:lnTo>
                  <a:pt x="716015" y="0"/>
                </a:lnTo>
                <a:lnTo>
                  <a:pt x="0" y="756558"/>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Arial"/>
              <a:ea typeface="Arial"/>
              <a:cs typeface="Arial"/>
              <a:sym typeface="Arial"/>
            </a:endParaRPr>
          </a:p>
        </p:txBody>
      </p:sp>
      <p:pic>
        <p:nvPicPr>
          <p:cNvPr id="314" name="Google Shape;314;p37"/>
          <p:cNvPicPr preferRelativeResize="0"/>
          <p:nvPr/>
        </p:nvPicPr>
        <p:blipFill rotWithShape="1">
          <a:blip r:embed="rId4">
            <a:alphaModFix/>
          </a:blip>
          <a:srcRect l="30228" t="15988" r="14978" b="13228"/>
          <a:stretch/>
        </p:blipFill>
        <p:spPr>
          <a:xfrm>
            <a:off x="5378613" y="815465"/>
            <a:ext cx="1713247" cy="2951021"/>
          </a:xfrm>
          <a:prstGeom prst="rect">
            <a:avLst/>
          </a:prstGeom>
          <a:noFill/>
          <a:ln>
            <a:noFill/>
          </a:ln>
        </p:spPr>
      </p:pic>
      <p:sp>
        <p:nvSpPr>
          <p:cNvPr id="319" name="Google Shape;319;p37"/>
          <p:cNvSpPr txBox="1"/>
          <p:nvPr/>
        </p:nvSpPr>
        <p:spPr>
          <a:xfrm>
            <a:off x="4593953" y="5517391"/>
            <a:ext cx="2973600" cy="524700"/>
          </a:xfrm>
          <a:prstGeom prst="rect">
            <a:avLst/>
          </a:prstGeom>
          <a:noFill/>
          <a:ln>
            <a:noFill/>
          </a:ln>
        </p:spPr>
        <p:txBody>
          <a:bodyPr spcFirstLastPara="1" wrap="square" lIns="91425" tIns="91425" rIns="91425" bIns="91425" anchor="t" anchorCtr="0">
            <a:noAutofit/>
          </a:bodyPr>
          <a:lstStyle/>
          <a:p>
            <a:pPr algn="ctr"/>
            <a:r>
              <a:rPr lang="en-US" sz="1200"/>
              <a:t>M.G. Bisogni, et al., </a:t>
            </a:r>
            <a:endParaRPr sz="1200"/>
          </a:p>
          <a:p>
            <a:pPr algn="ctr"/>
            <a:r>
              <a:rPr lang="en-US" sz="1200"/>
              <a:t>Journal of Medical Imaging 4(1), 2017</a:t>
            </a:r>
            <a:endParaRPr sz="1200"/>
          </a:p>
        </p:txBody>
      </p:sp>
      <p:sp>
        <p:nvSpPr>
          <p:cNvPr id="33" name="L. Piersanti et al., Phys. Med. Biol. 59 (2014) 185">
            <a:extLst>
              <a:ext uri="{FF2B5EF4-FFF2-40B4-BE49-F238E27FC236}">
                <a16:creationId xmlns:a16="http://schemas.microsoft.com/office/drawing/2014/main" id="{F0DA0CFC-6419-8543-9FA4-3B90DB472BE8}"/>
              </a:ext>
            </a:extLst>
          </p:cNvPr>
          <p:cNvSpPr txBox="1"/>
          <p:nvPr/>
        </p:nvSpPr>
        <p:spPr>
          <a:xfrm>
            <a:off x="8462289" y="470665"/>
            <a:ext cx="3278437" cy="429511"/>
          </a:xfrm>
          <a:prstGeom prst="rect">
            <a:avLst/>
          </a:prstGeom>
          <a:ln w="12700">
            <a:miter lim="400000"/>
          </a:ln>
          <a:extLst>
            <a:ext uri="{C572A759-6A51-4108-AA02-DFA0A04FC94B}">
              <ma14:wrappingTextBoxFlag xmlns="" xmlns:ma14="http://schemas.microsoft.com/office/mac/drawingml/2011/main" val="1"/>
            </a:ext>
          </a:extLst>
        </p:spPr>
        <p:txBody>
          <a:bodyPr wrap="square" lIns="35704" tIns="35704" rIns="35704" bIns="35704" anchor="ctr">
            <a:spAutoFit/>
          </a:bodyPr>
          <a:lstStyle>
            <a:lvl1pPr defTabSz="354210">
              <a:lnSpc>
                <a:spcPts val="3300"/>
              </a:lnSpc>
              <a:spcBef>
                <a:spcPts val="900"/>
              </a:spcBef>
              <a:defRPr sz="1400">
                <a:latin typeface="Helvetica Light"/>
                <a:ea typeface="Helvetica Light"/>
                <a:cs typeface="Helvetica Light"/>
                <a:sym typeface="Helvetica Light"/>
              </a:defRPr>
            </a:lvl1pPr>
          </a:lstStyle>
          <a:p>
            <a:endParaRPr>
              <a:latin typeface="Arial Narrow" panose="020B0604020202020204" pitchFamily="34" charset="0"/>
              <a:cs typeface="Arial Narrow" panose="020B0604020202020204" pitchFamily="34" charset="0"/>
            </a:endParaRPr>
          </a:p>
        </p:txBody>
      </p:sp>
      <p:sp>
        <p:nvSpPr>
          <p:cNvPr id="5" name="CasellaDiTesto 4">
            <a:extLst>
              <a:ext uri="{FF2B5EF4-FFF2-40B4-BE49-F238E27FC236}">
                <a16:creationId xmlns:a16="http://schemas.microsoft.com/office/drawing/2014/main" id="{50386EAC-834A-334F-BD84-7B78639E7272}"/>
              </a:ext>
            </a:extLst>
          </p:cNvPr>
          <p:cNvSpPr txBox="1"/>
          <p:nvPr/>
        </p:nvSpPr>
        <p:spPr>
          <a:xfrm>
            <a:off x="673985" y="0"/>
            <a:ext cx="2624436" cy="523220"/>
          </a:xfrm>
          <a:prstGeom prst="rect">
            <a:avLst/>
          </a:prstGeom>
          <a:noFill/>
        </p:spPr>
        <p:txBody>
          <a:bodyPr wrap="none" rtlCol="0">
            <a:spAutoFit/>
          </a:bodyPr>
          <a:lstStyle/>
          <a:p>
            <a:r>
              <a:rPr lang="en-GB" sz="2800" b="1"/>
              <a:t>IN-BEAM PET</a:t>
            </a:r>
          </a:p>
        </p:txBody>
      </p:sp>
      <p:pic>
        <p:nvPicPr>
          <p:cNvPr id="44" name="Google Shape;311;p37" descr="giusy-6811.jpg">
            <a:extLst>
              <a:ext uri="{FF2B5EF4-FFF2-40B4-BE49-F238E27FC236}">
                <a16:creationId xmlns:a16="http://schemas.microsoft.com/office/drawing/2014/main" id="{F670AA34-289E-7344-A0F6-27134AADB8CA}"/>
              </a:ext>
            </a:extLst>
          </p:cNvPr>
          <p:cNvPicPr preferRelativeResize="0"/>
          <p:nvPr/>
        </p:nvPicPr>
        <p:blipFill rotWithShape="1">
          <a:blip r:embed="rId5">
            <a:alphaModFix/>
          </a:blip>
          <a:srcRect t="22790" r="2305" b="11391"/>
          <a:stretch/>
        </p:blipFill>
        <p:spPr>
          <a:xfrm>
            <a:off x="5378613" y="4112201"/>
            <a:ext cx="1639257" cy="942467"/>
          </a:xfrm>
          <a:prstGeom prst="rect">
            <a:avLst/>
          </a:prstGeom>
          <a:noFill/>
          <a:ln>
            <a:noFill/>
          </a:ln>
        </p:spPr>
      </p:pic>
      <p:sp>
        <p:nvSpPr>
          <p:cNvPr id="27" name="Rectangle 26">
            <a:extLst>
              <a:ext uri="{FF2B5EF4-FFF2-40B4-BE49-F238E27FC236}">
                <a16:creationId xmlns:a16="http://schemas.microsoft.com/office/drawing/2014/main" id="{6BDC196C-0F6D-014E-B530-EE559BDF4B28}"/>
              </a:ext>
            </a:extLst>
          </p:cNvPr>
          <p:cNvSpPr/>
          <p:nvPr/>
        </p:nvSpPr>
        <p:spPr>
          <a:xfrm>
            <a:off x="7359787" y="3647562"/>
            <a:ext cx="3408769" cy="1754326"/>
          </a:xfrm>
          <a:prstGeom prst="rect">
            <a:avLst/>
          </a:prstGeom>
          <a:solidFill>
            <a:schemeClr val="bg1"/>
          </a:solidFill>
        </p:spPr>
        <p:txBody>
          <a:bodyPr wrap="square">
            <a:spAutoFit/>
          </a:bodyPr>
          <a:lstStyle/>
          <a:p>
            <a:pPr algn="just"/>
            <a:r>
              <a:rPr lang="it-IT" b="1" err="1">
                <a:solidFill>
                  <a:srgbClr val="000000"/>
                </a:solidFill>
                <a:latin typeface="Arial" panose="020B0604020202020204" pitchFamily="34" charset="0"/>
              </a:rPr>
              <a:t>Main</a:t>
            </a:r>
            <a:r>
              <a:rPr lang="it-IT" b="1">
                <a:solidFill>
                  <a:srgbClr val="000000"/>
                </a:solidFill>
                <a:latin typeface="Arial" panose="020B0604020202020204" pitchFamily="34" charset="0"/>
              </a:rPr>
              <a:t> </a:t>
            </a:r>
            <a:r>
              <a:rPr lang="it-IT" b="1" err="1">
                <a:solidFill>
                  <a:srgbClr val="000000"/>
                </a:solidFill>
                <a:latin typeface="Arial" panose="020B0604020202020204" pitchFamily="34" charset="0"/>
              </a:rPr>
              <a:t>features</a:t>
            </a:r>
            <a:endParaRPr lang="it-IT" b="1"/>
          </a:p>
          <a:p>
            <a:pPr algn="just"/>
            <a:r>
              <a:rPr lang="it-IT" err="1">
                <a:solidFill>
                  <a:srgbClr val="000000"/>
                </a:solidFill>
                <a:latin typeface="Arial" panose="020B0604020202020204" pitchFamily="34" charset="0"/>
              </a:rPr>
              <a:t>coincidence</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window</a:t>
            </a:r>
            <a:r>
              <a:rPr lang="it-IT">
                <a:solidFill>
                  <a:srgbClr val="000000"/>
                </a:solidFill>
                <a:latin typeface="Arial" panose="020B0604020202020204" pitchFamily="34" charset="0"/>
              </a:rPr>
              <a:t> = 2 ns</a:t>
            </a:r>
            <a:endParaRPr lang="it-IT"/>
          </a:p>
          <a:p>
            <a:pPr algn="just"/>
            <a:r>
              <a:rPr lang="it-IT">
                <a:solidFill>
                  <a:srgbClr val="000000"/>
                </a:solidFill>
                <a:latin typeface="Arial" panose="020B0604020202020204" pitchFamily="34" charset="0"/>
              </a:rPr>
              <a:t>CTR (Ge68) = 1.2 ns FWHM</a:t>
            </a:r>
            <a:endParaRPr lang="it-IT"/>
          </a:p>
          <a:p>
            <a:pPr algn="just"/>
            <a:r>
              <a:rPr lang="it-IT" err="1">
                <a:solidFill>
                  <a:srgbClr val="000000"/>
                </a:solidFill>
                <a:latin typeface="Arial" panose="020B0604020202020204" pitchFamily="34" charset="0"/>
              </a:rPr>
              <a:t>Avg</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energy</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resolution</a:t>
            </a:r>
            <a:r>
              <a:rPr lang="it-IT">
                <a:solidFill>
                  <a:srgbClr val="000000"/>
                </a:solidFill>
                <a:latin typeface="Arial" panose="020B0604020202020204" pitchFamily="34" charset="0"/>
              </a:rPr>
              <a:t> = 13%</a:t>
            </a:r>
            <a:endParaRPr lang="it-IT"/>
          </a:p>
          <a:p>
            <a:pPr algn="just"/>
            <a:r>
              <a:rPr lang="it-IT">
                <a:solidFill>
                  <a:srgbClr val="000000"/>
                </a:solidFill>
                <a:latin typeface="Arial" panose="020B0604020202020204" pitchFamily="34" charset="0"/>
              </a:rPr>
              <a:t>image </a:t>
            </a:r>
            <a:r>
              <a:rPr lang="it-IT" err="1">
                <a:solidFill>
                  <a:srgbClr val="000000"/>
                </a:solidFill>
                <a:latin typeface="Arial" panose="020B0604020202020204" pitchFamily="34" charset="0"/>
              </a:rPr>
              <a:t>reconstruction</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method</a:t>
            </a:r>
            <a:r>
              <a:rPr lang="it-IT">
                <a:solidFill>
                  <a:srgbClr val="000000"/>
                </a:solidFill>
                <a:latin typeface="Arial" panose="020B0604020202020204" pitchFamily="34" charset="0"/>
              </a:rPr>
              <a:t>: MLEM</a:t>
            </a:r>
            <a:endParaRPr lang="it-IT"/>
          </a:p>
        </p:txBody>
      </p:sp>
      <p:sp>
        <p:nvSpPr>
          <p:cNvPr id="3" name="Rettangolo 2">
            <a:extLst>
              <a:ext uri="{FF2B5EF4-FFF2-40B4-BE49-F238E27FC236}">
                <a16:creationId xmlns:a16="http://schemas.microsoft.com/office/drawing/2014/main" id="{06BDFCC4-66AD-4E43-B2E5-19B583DB4A98}"/>
              </a:ext>
            </a:extLst>
          </p:cNvPr>
          <p:cNvSpPr/>
          <p:nvPr/>
        </p:nvSpPr>
        <p:spPr>
          <a:xfrm>
            <a:off x="7228095" y="766452"/>
            <a:ext cx="3440212" cy="2585323"/>
          </a:xfrm>
          <a:prstGeom prst="rect">
            <a:avLst/>
          </a:prstGeom>
        </p:spPr>
        <p:txBody>
          <a:bodyPr wrap="square">
            <a:spAutoFit/>
          </a:bodyPr>
          <a:lstStyle/>
          <a:p>
            <a:pPr algn="just"/>
            <a:r>
              <a:rPr lang="it-IT" b="1" dirty="0">
                <a:solidFill>
                  <a:srgbClr val="000000"/>
                </a:solidFill>
                <a:latin typeface="Arial" panose="020B0604020202020204" pitchFamily="34" charset="0"/>
              </a:rPr>
              <a:t>PET </a:t>
            </a:r>
            <a:r>
              <a:rPr lang="it-IT" b="1" dirty="0" err="1">
                <a:solidFill>
                  <a:srgbClr val="000000"/>
                </a:solidFill>
                <a:latin typeface="Arial" panose="020B0604020202020204" pitchFamily="34" charset="0"/>
              </a:rPr>
              <a:t>modules</a:t>
            </a:r>
            <a:r>
              <a:rPr lang="it-IT" dirty="0">
                <a:solidFill>
                  <a:srgbClr val="000000"/>
                </a:solidFill>
                <a:latin typeface="Arial" panose="020B0604020202020204" pitchFamily="34" charset="0"/>
              </a:rPr>
              <a:t> </a:t>
            </a:r>
            <a:endParaRPr lang="it-IT" dirty="0"/>
          </a:p>
          <a:p>
            <a:pPr algn="just"/>
            <a:r>
              <a:rPr lang="it-IT" dirty="0">
                <a:solidFill>
                  <a:srgbClr val="000000"/>
                </a:solidFill>
                <a:latin typeface="Arial" panose="020B0604020202020204" pitchFamily="34" charset="0"/>
              </a:rPr>
              <a:t>256 </a:t>
            </a:r>
            <a:r>
              <a:rPr lang="it-IT" dirty="0" err="1">
                <a:solidFill>
                  <a:srgbClr val="000000"/>
                </a:solidFill>
                <a:latin typeface="Arial" panose="020B0604020202020204" pitchFamily="34" charset="0"/>
              </a:rPr>
              <a:t>Luthetium</a:t>
            </a:r>
            <a:r>
              <a:rPr lang="it-IT" dirty="0">
                <a:solidFill>
                  <a:srgbClr val="000000"/>
                </a:solidFill>
                <a:latin typeface="Arial" panose="020B0604020202020204" pitchFamily="34" charset="0"/>
              </a:rPr>
              <a:t> Fine </a:t>
            </a:r>
            <a:r>
              <a:rPr lang="it-IT" dirty="0" err="1">
                <a:solidFill>
                  <a:srgbClr val="000000"/>
                </a:solidFill>
                <a:latin typeface="Arial" panose="020B0604020202020204" pitchFamily="34" charset="0"/>
              </a:rPr>
              <a:t>Scintillating</a:t>
            </a:r>
            <a:endParaRPr lang="it-IT" dirty="0"/>
          </a:p>
          <a:p>
            <a:pPr algn="just"/>
            <a:r>
              <a:rPr lang="it-IT" dirty="0">
                <a:solidFill>
                  <a:srgbClr val="000000"/>
                </a:solidFill>
                <a:latin typeface="Arial" panose="020B0604020202020204" pitchFamily="34" charset="0"/>
              </a:rPr>
              <a:t>(LFS) pixel </a:t>
            </a:r>
            <a:r>
              <a:rPr lang="it-IT" dirty="0" err="1">
                <a:solidFill>
                  <a:srgbClr val="000000"/>
                </a:solidFill>
                <a:latin typeface="Arial" panose="020B0604020202020204" pitchFamily="34" charset="0"/>
              </a:rPr>
              <a:t>crystals</a:t>
            </a:r>
            <a:r>
              <a:rPr lang="it-IT" dirty="0">
                <a:solidFill>
                  <a:srgbClr val="000000"/>
                </a:solidFill>
                <a:latin typeface="Arial" panose="020B0604020202020204" pitchFamily="34" charset="0"/>
              </a:rPr>
              <a:t> (3 x 3 x 20mm</a:t>
            </a:r>
            <a:r>
              <a:rPr lang="it-IT" baseline="30000" dirty="0">
                <a:solidFill>
                  <a:srgbClr val="000000"/>
                </a:solidFill>
                <a:latin typeface="Arial" panose="020B0604020202020204" pitchFamily="34" charset="0"/>
              </a:rPr>
              <a:t>3</a:t>
            </a:r>
            <a:r>
              <a:rPr lang="it-IT" dirty="0">
                <a:solidFill>
                  <a:srgbClr val="000000"/>
                </a:solidFill>
                <a:latin typeface="Arial" panose="020B0604020202020204" pitchFamily="34" charset="0"/>
              </a:rPr>
              <a:t>) </a:t>
            </a:r>
            <a:r>
              <a:rPr lang="it-IT" dirty="0" err="1">
                <a:solidFill>
                  <a:srgbClr val="000000"/>
                </a:solidFill>
                <a:latin typeface="Arial" panose="020B0604020202020204" pitchFamily="34" charset="0"/>
              </a:rPr>
              <a:t>coupled</a:t>
            </a:r>
            <a:r>
              <a:rPr lang="it-IT" dirty="0">
                <a:solidFill>
                  <a:srgbClr val="000000"/>
                </a:solidFill>
                <a:latin typeface="Arial" panose="020B0604020202020204" pitchFamily="34" charset="0"/>
              </a:rPr>
              <a:t> to </a:t>
            </a:r>
            <a:r>
              <a:rPr lang="it-IT" dirty="0" err="1">
                <a:solidFill>
                  <a:srgbClr val="000000"/>
                </a:solidFill>
                <a:latin typeface="Arial" panose="020B0604020202020204" pitchFamily="34" charset="0"/>
              </a:rPr>
              <a:t>SiPMs</a:t>
            </a:r>
            <a:endParaRPr lang="it-IT" dirty="0"/>
          </a:p>
          <a:p>
            <a:pPr algn="just"/>
            <a:r>
              <a:rPr lang="it-IT" b="1" dirty="0">
                <a:solidFill>
                  <a:srgbClr val="000000"/>
                </a:solidFill>
                <a:latin typeface="Arial" panose="020B0604020202020204" pitchFamily="34" charset="0"/>
              </a:rPr>
              <a:t>PET panel</a:t>
            </a:r>
            <a:endParaRPr lang="it-IT" b="1" dirty="0"/>
          </a:p>
          <a:p>
            <a:pPr algn="just"/>
            <a:r>
              <a:rPr lang="it-IT" dirty="0">
                <a:solidFill>
                  <a:srgbClr val="000000"/>
                </a:solidFill>
                <a:latin typeface="Arial" panose="020B0604020202020204" pitchFamily="34" charset="0"/>
              </a:rPr>
              <a:t>2x5 </a:t>
            </a:r>
            <a:r>
              <a:rPr lang="it-IT" dirty="0" err="1">
                <a:solidFill>
                  <a:srgbClr val="000000"/>
                </a:solidFill>
                <a:latin typeface="Arial" panose="020B0604020202020204" pitchFamily="34" charset="0"/>
              </a:rPr>
              <a:t>modules</a:t>
            </a:r>
            <a:r>
              <a:rPr lang="it-IT" dirty="0">
                <a:solidFill>
                  <a:srgbClr val="000000"/>
                </a:solidFill>
                <a:latin typeface="Arial" panose="020B0604020202020204" pitchFamily="34" charset="0"/>
              </a:rPr>
              <a:t> </a:t>
            </a:r>
            <a:endParaRPr lang="it-IT" dirty="0"/>
          </a:p>
          <a:p>
            <a:pPr algn="just"/>
            <a:r>
              <a:rPr lang="it-IT" dirty="0" err="1">
                <a:solidFill>
                  <a:srgbClr val="000000"/>
                </a:solidFill>
                <a:latin typeface="Arial" panose="020B0604020202020204" pitchFamily="34" charset="0"/>
              </a:rPr>
              <a:t>active</a:t>
            </a:r>
            <a:r>
              <a:rPr lang="it-IT" dirty="0">
                <a:solidFill>
                  <a:srgbClr val="000000"/>
                </a:solidFill>
                <a:latin typeface="Arial" panose="020B0604020202020204" pitchFamily="34" charset="0"/>
              </a:rPr>
              <a:t> area = 10 x 25 cm</a:t>
            </a:r>
            <a:r>
              <a:rPr lang="it-IT" baseline="30000" dirty="0">
                <a:solidFill>
                  <a:srgbClr val="000000"/>
                </a:solidFill>
                <a:latin typeface="Arial" panose="020B0604020202020204" pitchFamily="34" charset="0"/>
              </a:rPr>
              <a:t>2</a:t>
            </a:r>
            <a:r>
              <a:rPr lang="it-IT" dirty="0">
                <a:solidFill>
                  <a:srgbClr val="000000"/>
                </a:solidFill>
                <a:latin typeface="Arial" panose="020B0604020202020204" pitchFamily="34" charset="0"/>
              </a:rPr>
              <a:t> @ 30</a:t>
            </a:r>
          </a:p>
          <a:p>
            <a:pPr algn="just"/>
            <a:r>
              <a:rPr lang="it-IT" dirty="0">
                <a:solidFill>
                  <a:srgbClr val="000000"/>
                </a:solidFill>
                <a:latin typeface="Arial" panose="020B0604020202020204" pitchFamily="34" charset="0"/>
              </a:rPr>
              <a:t>cm from the </a:t>
            </a:r>
            <a:r>
              <a:rPr lang="it-IT" dirty="0" err="1">
                <a:solidFill>
                  <a:srgbClr val="000000"/>
                </a:solidFill>
                <a:latin typeface="Arial" panose="020B0604020202020204" pitchFamily="34" charset="0"/>
              </a:rPr>
              <a:t>isocenter</a:t>
            </a:r>
            <a:endParaRPr lang="it-IT" dirty="0"/>
          </a:p>
          <a:p>
            <a:pPr algn="just"/>
            <a:r>
              <a:rPr lang="it-IT" dirty="0">
                <a:solidFill>
                  <a:srgbClr val="000000"/>
                </a:solidFill>
                <a:latin typeface="Arial" panose="020B0604020202020204" pitchFamily="34" charset="0"/>
              </a:rPr>
              <a:t> </a:t>
            </a:r>
            <a:endParaRPr lang="en-GB" dirty="0"/>
          </a:p>
        </p:txBody>
      </p:sp>
    </p:spTree>
    <p:extLst>
      <p:ext uri="{BB962C8B-B14F-4D97-AF65-F5344CB8AC3E}">
        <p14:creationId xmlns:p14="http://schemas.microsoft.com/office/powerpoint/2010/main" val="39191191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0667FCB-058E-4309-8CA9-7BF1CA42E351}"/>
              </a:ext>
            </a:extLst>
          </p:cNvPr>
          <p:cNvSpPr txBox="1"/>
          <p:nvPr/>
        </p:nvSpPr>
        <p:spPr>
          <a:xfrm>
            <a:off x="136749" y="929177"/>
            <a:ext cx="6318604" cy="523220"/>
          </a:xfrm>
          <a:prstGeom prst="rect">
            <a:avLst/>
          </a:prstGeom>
          <a:noFill/>
        </p:spPr>
        <p:txBody>
          <a:bodyPr wrap="square" rtlCol="0">
            <a:spAutoFit/>
          </a:bodyPr>
          <a:lstStyle/>
          <a:p>
            <a:r>
              <a:rPr lang="it-IT" sz="2800" dirty="0">
                <a:latin typeface="Arial" panose="020B0604020202020204" pitchFamily="34" charset="0"/>
                <a:cs typeface="Arial" panose="020B0604020202020204" pitchFamily="34" charset="0"/>
              </a:rPr>
              <a:t>Presidente: Paolo </a:t>
            </a:r>
            <a:r>
              <a:rPr lang="it-IT" sz="2800" dirty="0" err="1">
                <a:latin typeface="Arial" panose="020B0604020202020204" pitchFamily="34" charset="0"/>
                <a:cs typeface="Arial" panose="020B0604020202020204" pitchFamily="34" charset="0"/>
              </a:rPr>
              <a:t>Giubellino</a:t>
            </a:r>
            <a:endParaRPr lang="it-IT" sz="2800" dirty="0">
              <a:latin typeface="Arial" panose="020B0604020202020204" pitchFamily="34" charset="0"/>
              <a:cs typeface="Arial" panose="020B0604020202020204" pitchFamily="34" charset="0"/>
            </a:endParaRPr>
          </a:p>
        </p:txBody>
      </p:sp>
      <p:sp>
        <p:nvSpPr>
          <p:cNvPr id="8" name="Title 7">
            <a:extLst>
              <a:ext uri="{FF2B5EF4-FFF2-40B4-BE49-F238E27FC236}">
                <a16:creationId xmlns:a16="http://schemas.microsoft.com/office/drawing/2014/main" id="{87915522-6091-CC28-7A42-FE50F13D5FCD}"/>
              </a:ext>
            </a:extLst>
          </p:cNvPr>
          <p:cNvSpPr>
            <a:spLocks noGrp="1"/>
          </p:cNvSpPr>
          <p:nvPr>
            <p:ph type="title"/>
          </p:nvPr>
        </p:nvSpPr>
        <p:spPr>
          <a:xfrm>
            <a:off x="104630" y="-97306"/>
            <a:ext cx="10515600" cy="1325563"/>
          </a:xfrm>
        </p:spPr>
        <p:txBody>
          <a:bodyPr/>
          <a:lstStyle/>
          <a:p>
            <a:r>
              <a:rPr lang="en-IT" dirty="0">
                <a:latin typeface="Arial" panose="020B0604020202020204" pitchFamily="34" charset="0"/>
                <a:cs typeface="Arial" panose="020B0604020202020204" pitchFamily="34" charset="0"/>
              </a:rPr>
              <a:t>Commissione Scientifica Nazionale 3</a:t>
            </a:r>
          </a:p>
        </p:txBody>
      </p:sp>
      <p:sp>
        <p:nvSpPr>
          <p:cNvPr id="6" name="Segnaposto numero diapositiva 5">
            <a:extLst>
              <a:ext uri="{FF2B5EF4-FFF2-40B4-BE49-F238E27FC236}">
                <a16:creationId xmlns:a16="http://schemas.microsoft.com/office/drawing/2014/main" id="{DA49FB1D-5777-4C84-A9DA-461E67BCE83A}"/>
              </a:ext>
            </a:extLst>
          </p:cNvPr>
          <p:cNvSpPr>
            <a:spLocks noGrp="1"/>
          </p:cNvSpPr>
          <p:nvPr>
            <p:ph type="sldNum" sz="quarter" idx="12"/>
          </p:nvPr>
        </p:nvSpPr>
        <p:spPr/>
        <p:txBody>
          <a:bodyPr/>
          <a:lstStyle/>
          <a:p>
            <a:fld id="{7C463FEA-DF19-4407-985E-791DFD95E34A}" type="slidenum">
              <a:rPr lang="it-IT" smtClean="0"/>
              <a:t>2</a:t>
            </a:fld>
            <a:endParaRPr lang="it-IT"/>
          </a:p>
        </p:txBody>
      </p:sp>
      <p:grpSp>
        <p:nvGrpSpPr>
          <p:cNvPr id="78" name="Group 77">
            <a:extLst>
              <a:ext uri="{FF2B5EF4-FFF2-40B4-BE49-F238E27FC236}">
                <a16:creationId xmlns:a16="http://schemas.microsoft.com/office/drawing/2014/main" id="{6D389CF9-2336-D07C-F2D7-C9B3AB9154C8}"/>
              </a:ext>
            </a:extLst>
          </p:cNvPr>
          <p:cNvGrpSpPr>
            <a:grpSpLocks noChangeAspect="1"/>
          </p:cNvGrpSpPr>
          <p:nvPr/>
        </p:nvGrpSpPr>
        <p:grpSpPr>
          <a:xfrm>
            <a:off x="1414371" y="1624472"/>
            <a:ext cx="8567829" cy="3568632"/>
            <a:chOff x="196351" y="2441966"/>
            <a:chExt cx="8742072" cy="3641210"/>
          </a:xfrm>
          <a:noFill/>
        </p:grpSpPr>
        <p:cxnSp>
          <p:nvCxnSpPr>
            <p:cNvPr id="79" name="Straight Connector 41">
              <a:extLst>
                <a:ext uri="{FF2B5EF4-FFF2-40B4-BE49-F238E27FC236}">
                  <a16:creationId xmlns:a16="http://schemas.microsoft.com/office/drawing/2014/main" id="{03A2B1DD-2971-CD40-C422-2BA82877F936}"/>
                </a:ext>
              </a:extLst>
            </p:cNvPr>
            <p:cNvCxnSpPr>
              <a:cxnSpLocks/>
            </p:cNvCxnSpPr>
            <p:nvPr/>
          </p:nvCxnSpPr>
          <p:spPr>
            <a:xfrm flipH="1">
              <a:off x="7372264" y="4108757"/>
              <a:ext cx="511" cy="20188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3">
              <a:extLst>
                <a:ext uri="{FF2B5EF4-FFF2-40B4-BE49-F238E27FC236}">
                  <a16:creationId xmlns:a16="http://schemas.microsoft.com/office/drawing/2014/main" id="{1C6F193A-8546-E84E-2202-59BD07FCA29E}"/>
                </a:ext>
              </a:extLst>
            </p:cNvPr>
            <p:cNvCxnSpPr>
              <a:cxnSpLocks/>
            </p:cNvCxnSpPr>
            <p:nvPr/>
          </p:nvCxnSpPr>
          <p:spPr>
            <a:xfrm flipH="1">
              <a:off x="7905640" y="3700140"/>
              <a:ext cx="511" cy="20188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47">
              <a:extLst>
                <a:ext uri="{FF2B5EF4-FFF2-40B4-BE49-F238E27FC236}">
                  <a16:creationId xmlns:a16="http://schemas.microsoft.com/office/drawing/2014/main" id="{0B4E69DB-2D7E-4F72-9EAE-E8535E94A3B4}"/>
                </a:ext>
              </a:extLst>
            </p:cNvPr>
            <p:cNvCxnSpPr>
              <a:cxnSpLocks/>
            </p:cNvCxnSpPr>
            <p:nvPr/>
          </p:nvCxnSpPr>
          <p:spPr>
            <a:xfrm>
              <a:off x="1784098" y="2948685"/>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43">
              <a:extLst>
                <a:ext uri="{FF2B5EF4-FFF2-40B4-BE49-F238E27FC236}">
                  <a16:creationId xmlns:a16="http://schemas.microsoft.com/office/drawing/2014/main" id="{9C072673-ADDE-5ED4-E071-F3335F4FFC1C}"/>
                </a:ext>
              </a:extLst>
            </p:cNvPr>
            <p:cNvCxnSpPr>
              <a:cxnSpLocks/>
            </p:cNvCxnSpPr>
            <p:nvPr/>
          </p:nvCxnSpPr>
          <p:spPr>
            <a:xfrm>
              <a:off x="2008971" y="4032695"/>
              <a:ext cx="0" cy="43946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42">
              <a:extLst>
                <a:ext uri="{FF2B5EF4-FFF2-40B4-BE49-F238E27FC236}">
                  <a16:creationId xmlns:a16="http://schemas.microsoft.com/office/drawing/2014/main" id="{BF01E043-18BE-8491-A5C9-7C54C2765B9D}"/>
                </a:ext>
              </a:extLst>
            </p:cNvPr>
            <p:cNvCxnSpPr>
              <a:cxnSpLocks/>
            </p:cNvCxnSpPr>
            <p:nvPr/>
          </p:nvCxnSpPr>
          <p:spPr>
            <a:xfrm>
              <a:off x="3968024" y="2948686"/>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29">
              <a:extLst>
                <a:ext uri="{FF2B5EF4-FFF2-40B4-BE49-F238E27FC236}">
                  <a16:creationId xmlns:a16="http://schemas.microsoft.com/office/drawing/2014/main" id="{C10C2847-D5DA-CE43-A122-27AC8C60A492}"/>
                </a:ext>
              </a:extLst>
            </p:cNvPr>
            <p:cNvCxnSpPr>
              <a:cxnSpLocks/>
            </p:cNvCxnSpPr>
            <p:nvPr/>
          </p:nvCxnSpPr>
          <p:spPr>
            <a:xfrm>
              <a:off x="6336845" y="4057376"/>
              <a:ext cx="0" cy="25187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32">
              <a:extLst>
                <a:ext uri="{FF2B5EF4-FFF2-40B4-BE49-F238E27FC236}">
                  <a16:creationId xmlns:a16="http://schemas.microsoft.com/office/drawing/2014/main" id="{B2D6B571-469D-AAA1-7F5A-CED1CA0D0EF6}"/>
                </a:ext>
              </a:extLst>
            </p:cNvPr>
            <p:cNvCxnSpPr>
              <a:cxnSpLocks/>
            </p:cNvCxnSpPr>
            <p:nvPr/>
          </p:nvCxnSpPr>
          <p:spPr>
            <a:xfrm>
              <a:off x="7044226" y="2987280"/>
              <a:ext cx="0" cy="91783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Arrow: Striped Right 5">
              <a:extLst>
                <a:ext uri="{FF2B5EF4-FFF2-40B4-BE49-F238E27FC236}">
                  <a16:creationId xmlns:a16="http://schemas.microsoft.com/office/drawing/2014/main" id="{1784A428-E9CA-4644-86B6-B215DAF244FC}"/>
                </a:ext>
              </a:extLst>
            </p:cNvPr>
            <p:cNvSpPr/>
            <p:nvPr/>
          </p:nvSpPr>
          <p:spPr>
            <a:xfrm>
              <a:off x="1000128" y="3700145"/>
              <a:ext cx="7848109" cy="574751"/>
            </a:xfrm>
            <a:prstGeom prst="stripedRightArrow">
              <a:avLst>
                <a:gd name="adj1" fmla="val 42000"/>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schemeClr val="tx1"/>
                </a:solidFill>
                <a:latin typeface="Cambria" panose="02040503050406030204" pitchFamily="18" charset="0"/>
              </a:endParaRPr>
            </a:p>
          </p:txBody>
        </p:sp>
        <p:sp>
          <p:nvSpPr>
            <p:cNvPr id="87" name="TextBox 10">
              <a:extLst>
                <a:ext uri="{FF2B5EF4-FFF2-40B4-BE49-F238E27FC236}">
                  <a16:creationId xmlns:a16="http://schemas.microsoft.com/office/drawing/2014/main" id="{C32E5524-D85F-A6CC-74AA-E906DFE58C15}"/>
                </a:ext>
              </a:extLst>
            </p:cNvPr>
            <p:cNvSpPr txBox="1"/>
            <p:nvPr/>
          </p:nvSpPr>
          <p:spPr>
            <a:xfrm>
              <a:off x="1113867" y="3833902"/>
              <a:ext cx="505860"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keV</a:t>
              </a:r>
            </a:p>
          </p:txBody>
        </p:sp>
        <p:sp>
          <p:nvSpPr>
            <p:cNvPr id="88" name="TextBox 87">
              <a:extLst>
                <a:ext uri="{FF2B5EF4-FFF2-40B4-BE49-F238E27FC236}">
                  <a16:creationId xmlns:a16="http://schemas.microsoft.com/office/drawing/2014/main" id="{FDBCD4AC-634C-A91D-2696-3F65A2FD2437}"/>
                </a:ext>
              </a:extLst>
            </p:cNvPr>
            <p:cNvSpPr txBox="1"/>
            <p:nvPr/>
          </p:nvSpPr>
          <p:spPr>
            <a:xfrm>
              <a:off x="7605028" y="3850507"/>
              <a:ext cx="502719" cy="314037"/>
            </a:xfrm>
            <a:prstGeom prst="rect">
              <a:avLst/>
            </a:prstGeom>
            <a:grpFill/>
          </p:spPr>
          <p:txBody>
            <a:bodyPr wrap="none" rtlCol="0">
              <a:spAutoFit/>
            </a:bodyPr>
            <a:lstStyle/>
            <a:p>
              <a:pPr defTabSz="685800">
                <a:defRPr/>
              </a:pPr>
              <a:r>
                <a:rPr lang="en-US" sz="1400" b="1" dirty="0" err="1">
                  <a:latin typeface="Cambria" panose="02040503050406030204" pitchFamily="18" charset="0"/>
                  <a:ea typeface="Microsoft JhengHei UI Light" panose="020B0304030504040204" pitchFamily="34" charset="-120"/>
                </a:rPr>
                <a:t>TeV</a:t>
              </a:r>
              <a:endParaRPr lang="en-US" sz="1400" b="1" dirty="0">
                <a:latin typeface="Cambria" panose="02040503050406030204" pitchFamily="18" charset="0"/>
                <a:ea typeface="Microsoft JhengHei UI Light" panose="020B0304030504040204" pitchFamily="34" charset="-120"/>
              </a:endParaRPr>
            </a:p>
          </p:txBody>
        </p:sp>
        <p:sp>
          <p:nvSpPr>
            <p:cNvPr id="89" name="TextBox 11">
              <a:extLst>
                <a:ext uri="{FF2B5EF4-FFF2-40B4-BE49-F238E27FC236}">
                  <a16:creationId xmlns:a16="http://schemas.microsoft.com/office/drawing/2014/main" id="{38E023A8-EC42-CD36-4078-B354B0AD7CB9}"/>
                </a:ext>
              </a:extLst>
            </p:cNvPr>
            <p:cNvSpPr txBox="1"/>
            <p:nvPr/>
          </p:nvSpPr>
          <p:spPr>
            <a:xfrm>
              <a:off x="8254414" y="2600095"/>
              <a:ext cx="684009"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ALICE</a:t>
              </a:r>
            </a:p>
          </p:txBody>
        </p:sp>
        <p:pic>
          <p:nvPicPr>
            <p:cNvPr id="90" name="Picture 2" descr="ALICE | ALICE Collaboration">
              <a:extLst>
                <a:ext uri="{FF2B5EF4-FFF2-40B4-BE49-F238E27FC236}">
                  <a16:creationId xmlns:a16="http://schemas.microsoft.com/office/drawing/2014/main" id="{68B7EE04-64B0-D0A4-3BF1-310F80F292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71548" y="2853091"/>
              <a:ext cx="1226279" cy="817520"/>
            </a:xfrm>
            <a:prstGeom prst="rect">
              <a:avLst/>
            </a:prstGeom>
            <a:grpFill/>
            <a:ln w="28575">
              <a:solidFill>
                <a:schemeClr val="bg1"/>
              </a:solidFill>
            </a:ln>
          </p:spPr>
        </p:pic>
        <p:sp>
          <p:nvSpPr>
            <p:cNvPr id="91" name="TextBox 18">
              <a:extLst>
                <a:ext uri="{FF2B5EF4-FFF2-40B4-BE49-F238E27FC236}">
                  <a16:creationId xmlns:a16="http://schemas.microsoft.com/office/drawing/2014/main" id="{666300EE-4EE6-F965-B593-C65FE675A14D}"/>
                </a:ext>
              </a:extLst>
            </p:cNvPr>
            <p:cNvSpPr txBox="1"/>
            <p:nvPr/>
          </p:nvSpPr>
          <p:spPr>
            <a:xfrm>
              <a:off x="196351" y="3831757"/>
              <a:ext cx="777631" cy="314037"/>
            </a:xfrm>
            <a:prstGeom prst="rect">
              <a:avLst/>
            </a:prstGeom>
            <a:grpFill/>
          </p:spPr>
          <p:txBody>
            <a:bodyPr wrap="none" rtlCol="0">
              <a:spAutoFit/>
            </a:bodyPr>
            <a:lstStyle/>
            <a:p>
              <a:pPr defTabSz="685800">
                <a:defRPr/>
              </a:pPr>
              <a:r>
                <a:rPr lang="en-US" sz="1400" b="1" dirty="0">
                  <a:latin typeface="Cambria" panose="02040503050406030204" pitchFamily="18" charset="0"/>
                </a:rPr>
                <a:t>Energy</a:t>
              </a:r>
              <a:endParaRPr lang="en-US" sz="1400" b="1" baseline="-25000" dirty="0">
                <a:latin typeface="Cambria" panose="02040503050406030204" pitchFamily="18" charset="0"/>
              </a:endParaRPr>
            </a:p>
          </p:txBody>
        </p:sp>
        <p:sp>
          <p:nvSpPr>
            <p:cNvPr id="92" name="TextBox 16">
              <a:extLst>
                <a:ext uri="{FF2B5EF4-FFF2-40B4-BE49-F238E27FC236}">
                  <a16:creationId xmlns:a16="http://schemas.microsoft.com/office/drawing/2014/main" id="{77B16B2F-80C2-CABE-1E0D-BFDAA4583FB5}"/>
                </a:ext>
              </a:extLst>
            </p:cNvPr>
            <p:cNvSpPr txBox="1"/>
            <p:nvPr/>
          </p:nvSpPr>
          <p:spPr>
            <a:xfrm>
              <a:off x="2829426" y="2691838"/>
              <a:ext cx="1499718"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GAMMA/AGATA</a:t>
              </a:r>
            </a:p>
          </p:txBody>
        </p:sp>
        <p:cxnSp>
          <p:nvCxnSpPr>
            <p:cNvPr id="93" name="Straight Connector 20">
              <a:extLst>
                <a:ext uri="{FF2B5EF4-FFF2-40B4-BE49-F238E27FC236}">
                  <a16:creationId xmlns:a16="http://schemas.microsoft.com/office/drawing/2014/main" id="{276B6B2D-BE56-EA11-92E8-5C01AB4139E9}"/>
                </a:ext>
              </a:extLst>
            </p:cNvPr>
            <p:cNvCxnSpPr>
              <a:cxnSpLocks/>
            </p:cNvCxnSpPr>
            <p:nvPr/>
          </p:nvCxnSpPr>
          <p:spPr>
            <a:xfrm>
              <a:off x="4707174" y="4118104"/>
              <a:ext cx="0" cy="391769"/>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extBox 21">
              <a:extLst>
                <a:ext uri="{FF2B5EF4-FFF2-40B4-BE49-F238E27FC236}">
                  <a16:creationId xmlns:a16="http://schemas.microsoft.com/office/drawing/2014/main" id="{53B7099E-0179-ACA2-BE16-DC5692019981}"/>
                </a:ext>
              </a:extLst>
            </p:cNvPr>
            <p:cNvSpPr txBox="1"/>
            <p:nvPr/>
          </p:nvSpPr>
          <p:spPr>
            <a:xfrm>
              <a:off x="3412019" y="3833902"/>
              <a:ext cx="556433"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MeV</a:t>
              </a:r>
            </a:p>
          </p:txBody>
        </p:sp>
        <p:pic>
          <p:nvPicPr>
            <p:cNvPr id="95" name="Picture 22">
              <a:extLst>
                <a:ext uri="{FF2B5EF4-FFF2-40B4-BE49-F238E27FC236}">
                  <a16:creationId xmlns:a16="http://schemas.microsoft.com/office/drawing/2014/main" id="{08A3879E-BEBF-8100-E7C7-E264D78F73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1302" y="2965890"/>
              <a:ext cx="1251063" cy="740957"/>
            </a:xfrm>
            <a:prstGeom prst="rect">
              <a:avLst/>
            </a:prstGeom>
            <a:grpFill/>
            <a:ln w="28575">
              <a:solidFill>
                <a:schemeClr val="bg1"/>
              </a:solidFill>
            </a:ln>
          </p:spPr>
        </p:pic>
        <p:pic>
          <p:nvPicPr>
            <p:cNvPr id="96" name="Picture 2">
              <a:extLst>
                <a:ext uri="{FF2B5EF4-FFF2-40B4-BE49-F238E27FC236}">
                  <a16:creationId xmlns:a16="http://schemas.microsoft.com/office/drawing/2014/main" id="{946DD965-1D7B-243E-6BBD-3CBE7B846D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5508" y="3096592"/>
              <a:ext cx="1632443" cy="492170"/>
            </a:xfrm>
            <a:prstGeom prst="rect">
              <a:avLst/>
            </a:prstGeom>
            <a:grpFill/>
            <a:ln w="28575">
              <a:solidFill>
                <a:srgbClr val="FFC000"/>
              </a:solidFill>
            </a:ln>
          </p:spPr>
        </p:pic>
        <p:sp>
          <p:nvSpPr>
            <p:cNvPr id="97" name="TextBox 25">
              <a:extLst>
                <a:ext uri="{FF2B5EF4-FFF2-40B4-BE49-F238E27FC236}">
                  <a16:creationId xmlns:a16="http://schemas.microsoft.com/office/drawing/2014/main" id="{B5742129-798A-6B61-EACB-31E6CFFC8977}"/>
                </a:ext>
              </a:extLst>
            </p:cNvPr>
            <p:cNvSpPr txBox="1"/>
            <p:nvPr/>
          </p:nvSpPr>
          <p:spPr>
            <a:xfrm>
              <a:off x="4935867" y="2730160"/>
              <a:ext cx="654831"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FOOT</a:t>
              </a:r>
            </a:p>
          </p:txBody>
        </p:sp>
        <p:sp>
          <p:nvSpPr>
            <p:cNvPr id="98" name="TextBox 30">
              <a:extLst>
                <a:ext uri="{FF2B5EF4-FFF2-40B4-BE49-F238E27FC236}">
                  <a16:creationId xmlns:a16="http://schemas.microsoft.com/office/drawing/2014/main" id="{0FF3A651-8E37-8D92-7342-8D1352C129D0}"/>
                </a:ext>
              </a:extLst>
            </p:cNvPr>
            <p:cNvSpPr txBox="1"/>
            <p:nvPr/>
          </p:nvSpPr>
          <p:spPr>
            <a:xfrm>
              <a:off x="5003194" y="4941228"/>
              <a:ext cx="1186008"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SIDDHARTA</a:t>
              </a:r>
            </a:p>
          </p:txBody>
        </p:sp>
        <p:pic>
          <p:nvPicPr>
            <p:cNvPr id="99" name="Immagine 3" descr="Immagine che contiene interni, parecchi&#10;&#10;Descrizione generata automaticamente">
              <a:extLst>
                <a:ext uri="{FF2B5EF4-FFF2-40B4-BE49-F238E27FC236}">
                  <a16:creationId xmlns:a16="http://schemas.microsoft.com/office/drawing/2014/main" id="{92B272BA-A9C6-9B02-B3D1-8651F59BB2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0458" y="4195122"/>
              <a:ext cx="980678" cy="735509"/>
            </a:xfrm>
            <a:prstGeom prst="rect">
              <a:avLst/>
            </a:prstGeom>
            <a:grpFill/>
            <a:ln w="28575">
              <a:solidFill>
                <a:schemeClr val="bg1"/>
              </a:solidFill>
            </a:ln>
          </p:spPr>
        </p:pic>
        <p:pic>
          <p:nvPicPr>
            <p:cNvPr id="100" name="Picture 12">
              <a:extLst>
                <a:ext uri="{FF2B5EF4-FFF2-40B4-BE49-F238E27FC236}">
                  <a16:creationId xmlns:a16="http://schemas.microsoft.com/office/drawing/2014/main" id="{54388F38-F83D-94A2-0724-D395808E23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08736" y="2441966"/>
              <a:ext cx="1296608" cy="838189"/>
            </a:xfrm>
            <a:prstGeom prst="rect">
              <a:avLst/>
            </a:prstGeom>
            <a:grpFill/>
            <a:ln w="38100">
              <a:solidFill>
                <a:schemeClr val="bg1"/>
              </a:solidFill>
            </a:ln>
          </p:spPr>
        </p:pic>
        <p:sp>
          <p:nvSpPr>
            <p:cNvPr id="101" name="TextBox 100">
              <a:extLst>
                <a:ext uri="{FF2B5EF4-FFF2-40B4-BE49-F238E27FC236}">
                  <a16:creationId xmlns:a16="http://schemas.microsoft.com/office/drawing/2014/main" id="{4BD94E03-6336-D0EA-6604-0A4F045BEE71}"/>
                </a:ext>
              </a:extLst>
            </p:cNvPr>
            <p:cNvSpPr txBox="1"/>
            <p:nvPr/>
          </p:nvSpPr>
          <p:spPr>
            <a:xfrm>
              <a:off x="6479065" y="3330365"/>
              <a:ext cx="590780" cy="314037"/>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JLAB</a:t>
              </a:r>
            </a:p>
          </p:txBody>
        </p:sp>
        <p:pic>
          <p:nvPicPr>
            <p:cNvPr id="102" name="Picture 3" descr="C:\docdanilo\immagini\CS_2000-01-25_a.JPG">
              <a:extLst>
                <a:ext uri="{FF2B5EF4-FFF2-40B4-BE49-F238E27FC236}">
                  <a16:creationId xmlns:a16="http://schemas.microsoft.com/office/drawing/2014/main" id="{2DAA23DE-776F-FB2B-F244-DAAEA829E7B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30371" y="4567666"/>
              <a:ext cx="1139966" cy="854975"/>
            </a:xfrm>
            <a:prstGeom prst="rect">
              <a:avLst/>
            </a:prstGeom>
            <a:grpFill/>
            <a:ln w="19050">
              <a:solidFill>
                <a:schemeClr val="bg1"/>
              </a:solidFill>
            </a:ln>
          </p:spPr>
        </p:pic>
        <p:sp>
          <p:nvSpPr>
            <p:cNvPr id="103" name="TextBox 34">
              <a:extLst>
                <a:ext uri="{FF2B5EF4-FFF2-40B4-BE49-F238E27FC236}">
                  <a16:creationId xmlns:a16="http://schemas.microsoft.com/office/drawing/2014/main" id="{2F1B964F-B0BC-695E-5D8C-DCCC25BB6710}"/>
                </a:ext>
              </a:extLst>
            </p:cNvPr>
            <p:cNvSpPr txBox="1"/>
            <p:nvPr/>
          </p:nvSpPr>
          <p:spPr>
            <a:xfrm>
              <a:off x="3066014" y="5549315"/>
              <a:ext cx="2653453" cy="533861"/>
            </a:xfrm>
            <a:prstGeom prst="rect">
              <a:avLst/>
            </a:prstGeom>
            <a:grpFill/>
          </p:spPr>
          <p:txBody>
            <a:bodyPr wrap="square" rtlCol="0">
              <a:spAutoFit/>
            </a:bodyPr>
            <a:lstStyle/>
            <a:p>
              <a:pPr defTabSz="685800">
                <a:defRPr/>
              </a:pPr>
              <a:r>
                <a:rPr lang="en-US" sz="1400" b="1" dirty="0">
                  <a:latin typeface="Cambria" panose="02040503050406030204" pitchFamily="18" charset="0"/>
                  <a:ea typeface="Microsoft JhengHei Light" panose="020B0304030504040204" pitchFamily="34" charset="-120"/>
                </a:rPr>
                <a:t>NUMEN, ASFIN2,NUCLEX,  CHIRONE, FORTE</a:t>
              </a:r>
            </a:p>
          </p:txBody>
        </p:sp>
        <p:pic>
          <p:nvPicPr>
            <p:cNvPr id="104" name="Picture 37">
              <a:extLst>
                <a:ext uri="{FF2B5EF4-FFF2-40B4-BE49-F238E27FC236}">
                  <a16:creationId xmlns:a16="http://schemas.microsoft.com/office/drawing/2014/main" id="{0F0C03FB-DD29-922D-F0E0-D9A181BDB8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46154" y="4337542"/>
              <a:ext cx="1340291" cy="884888"/>
            </a:xfrm>
            <a:prstGeom prst="rect">
              <a:avLst/>
            </a:prstGeom>
            <a:grpFill/>
            <a:ln w="19050">
              <a:solidFill>
                <a:schemeClr val="bg1"/>
              </a:solidFill>
            </a:ln>
          </p:spPr>
        </p:pic>
        <p:sp>
          <p:nvSpPr>
            <p:cNvPr id="105" name="TextBox 38">
              <a:extLst>
                <a:ext uri="{FF2B5EF4-FFF2-40B4-BE49-F238E27FC236}">
                  <a16:creationId xmlns:a16="http://schemas.microsoft.com/office/drawing/2014/main" id="{07EEBB3C-FC17-45A6-F241-009F4B2B83AF}"/>
                </a:ext>
              </a:extLst>
            </p:cNvPr>
            <p:cNvSpPr txBox="1"/>
            <p:nvPr/>
          </p:nvSpPr>
          <p:spPr>
            <a:xfrm>
              <a:off x="1353484" y="5213826"/>
              <a:ext cx="514169" cy="314036"/>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LEA</a:t>
              </a:r>
            </a:p>
          </p:txBody>
        </p:sp>
        <p:pic>
          <p:nvPicPr>
            <p:cNvPr id="106" name="Picture 39">
              <a:extLst>
                <a:ext uri="{FF2B5EF4-FFF2-40B4-BE49-F238E27FC236}">
                  <a16:creationId xmlns:a16="http://schemas.microsoft.com/office/drawing/2014/main" id="{E611E902-0E57-A304-B11E-1ECB25EB3C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04734" y="4171699"/>
              <a:ext cx="1121904" cy="758541"/>
            </a:xfrm>
            <a:prstGeom prst="rect">
              <a:avLst/>
            </a:prstGeom>
            <a:grpFill/>
            <a:ln w="19050">
              <a:solidFill>
                <a:schemeClr val="bg1"/>
              </a:solidFill>
            </a:ln>
          </p:spPr>
        </p:pic>
        <p:sp>
          <p:nvSpPr>
            <p:cNvPr id="107" name="TextBox 40">
              <a:extLst>
                <a:ext uri="{FF2B5EF4-FFF2-40B4-BE49-F238E27FC236}">
                  <a16:creationId xmlns:a16="http://schemas.microsoft.com/office/drawing/2014/main" id="{69C64AD8-EEB6-2F23-AB16-57249F365A99}"/>
                </a:ext>
              </a:extLst>
            </p:cNvPr>
            <p:cNvSpPr txBox="1"/>
            <p:nvPr/>
          </p:nvSpPr>
          <p:spPr>
            <a:xfrm>
              <a:off x="6539750" y="4687886"/>
              <a:ext cx="549890" cy="314036"/>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JEDI</a:t>
              </a:r>
            </a:p>
          </p:txBody>
        </p:sp>
        <p:pic>
          <p:nvPicPr>
            <p:cNvPr id="108" name="Picture 3" descr="IMG_7422.jpg">
              <a:extLst>
                <a:ext uri="{FF2B5EF4-FFF2-40B4-BE49-F238E27FC236}">
                  <a16:creationId xmlns:a16="http://schemas.microsoft.com/office/drawing/2014/main" id="{6A8C209A-6225-DC2D-04C6-5E7E6E752F5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39287" y="2940953"/>
              <a:ext cx="1835924" cy="740957"/>
            </a:xfrm>
            <a:prstGeom prst="rect">
              <a:avLst/>
            </a:prstGeom>
            <a:grpFill/>
            <a:ln w="19050">
              <a:solidFill>
                <a:schemeClr val="bg1"/>
              </a:solidFill>
            </a:ln>
          </p:spPr>
        </p:pic>
        <p:sp>
          <p:nvSpPr>
            <p:cNvPr id="109" name="TextBox 46">
              <a:extLst>
                <a:ext uri="{FF2B5EF4-FFF2-40B4-BE49-F238E27FC236}">
                  <a16:creationId xmlns:a16="http://schemas.microsoft.com/office/drawing/2014/main" id="{D2AC8108-20FB-2263-2B2E-AC5D5E558C8F}"/>
                </a:ext>
              </a:extLst>
            </p:cNvPr>
            <p:cNvSpPr txBox="1"/>
            <p:nvPr/>
          </p:nvSpPr>
          <p:spPr>
            <a:xfrm>
              <a:off x="688861" y="2687142"/>
              <a:ext cx="1798837" cy="314036"/>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N_TOF, LUNA, ERNA</a:t>
              </a:r>
            </a:p>
          </p:txBody>
        </p:sp>
        <p:pic>
          <p:nvPicPr>
            <p:cNvPr id="110" name="Immagine 3" descr="Immagine che contiene sporco, banchina&#10;&#10;Descrizione generata automaticamente">
              <a:extLst>
                <a:ext uri="{FF2B5EF4-FFF2-40B4-BE49-F238E27FC236}">
                  <a16:creationId xmlns:a16="http://schemas.microsoft.com/office/drawing/2014/main" id="{4E127B86-1094-F777-FCBB-1635337028B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04633" y="5009151"/>
              <a:ext cx="1163226" cy="686006"/>
            </a:xfrm>
            <a:prstGeom prst="rect">
              <a:avLst/>
            </a:prstGeom>
            <a:grpFill/>
            <a:ln w="28575">
              <a:solidFill>
                <a:schemeClr val="bg1"/>
              </a:solidFill>
            </a:ln>
          </p:spPr>
        </p:pic>
        <p:sp>
          <p:nvSpPr>
            <p:cNvPr id="111" name="TextBox 49">
              <a:extLst>
                <a:ext uri="{FF2B5EF4-FFF2-40B4-BE49-F238E27FC236}">
                  <a16:creationId xmlns:a16="http://schemas.microsoft.com/office/drawing/2014/main" id="{6AF79529-487E-9D3E-781B-BFF7473EA38B}"/>
                </a:ext>
              </a:extLst>
            </p:cNvPr>
            <p:cNvSpPr txBox="1"/>
            <p:nvPr/>
          </p:nvSpPr>
          <p:spPr>
            <a:xfrm>
              <a:off x="8036651" y="4942742"/>
              <a:ext cx="463202" cy="314036"/>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Light" panose="020B0304030504040204" pitchFamily="34" charset="-120"/>
                </a:rPr>
                <a:t>EIC</a:t>
              </a:r>
            </a:p>
          </p:txBody>
        </p:sp>
        <p:sp>
          <p:nvSpPr>
            <p:cNvPr id="112" name="TextBox 51">
              <a:extLst>
                <a:ext uri="{FF2B5EF4-FFF2-40B4-BE49-F238E27FC236}">
                  <a16:creationId xmlns:a16="http://schemas.microsoft.com/office/drawing/2014/main" id="{D7FB6B57-9031-E379-1215-5616770005CC}"/>
                </a:ext>
              </a:extLst>
            </p:cNvPr>
            <p:cNvSpPr txBox="1"/>
            <p:nvPr/>
          </p:nvSpPr>
          <p:spPr>
            <a:xfrm>
              <a:off x="5832252" y="3850506"/>
              <a:ext cx="518814" cy="314036"/>
            </a:xfrm>
            <a:prstGeom prst="rect">
              <a:avLst/>
            </a:prstGeom>
            <a:grpFill/>
          </p:spPr>
          <p:txBody>
            <a:bodyPr wrap="none" rtlCol="0">
              <a:spAutoFit/>
            </a:bodyPr>
            <a:lstStyle/>
            <a:p>
              <a:pPr defTabSz="685800">
                <a:defRPr/>
              </a:pPr>
              <a:r>
                <a:rPr lang="en-US" sz="1400" b="1" dirty="0">
                  <a:latin typeface="Cambria" panose="02040503050406030204" pitchFamily="18" charset="0"/>
                  <a:ea typeface="Microsoft JhengHei UI Light" panose="020B0304030504040204" pitchFamily="34" charset="-120"/>
                </a:rPr>
                <a:t>GeV</a:t>
              </a:r>
            </a:p>
          </p:txBody>
        </p:sp>
        <p:pic>
          <p:nvPicPr>
            <p:cNvPr id="113" name="Immagine 48" descr="Immagine che contiene interno, pavimento, motore&#10;&#10;Descrizione generata automaticamente">
              <a:extLst>
                <a:ext uri="{FF2B5EF4-FFF2-40B4-BE49-F238E27FC236}">
                  <a16:creationId xmlns:a16="http://schemas.microsoft.com/office/drawing/2014/main" id="{0D95257D-3E02-05F8-8E93-2983DB7740F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42571" y="4205775"/>
              <a:ext cx="1105043" cy="829968"/>
            </a:xfrm>
            <a:prstGeom prst="rect">
              <a:avLst/>
            </a:prstGeom>
            <a:grpFill/>
          </p:spPr>
        </p:pic>
      </p:grpSp>
      <p:pic>
        <p:nvPicPr>
          <p:cNvPr id="117" name="Picture 116">
            <a:extLst>
              <a:ext uri="{FF2B5EF4-FFF2-40B4-BE49-F238E27FC236}">
                <a16:creationId xmlns:a16="http://schemas.microsoft.com/office/drawing/2014/main" id="{CA9DED7D-6E2C-6320-2296-F8A5C0B223E2}"/>
              </a:ext>
            </a:extLst>
          </p:cNvPr>
          <p:cNvPicPr>
            <a:picLocks noChangeAspect="1"/>
          </p:cNvPicPr>
          <p:nvPr/>
        </p:nvPicPr>
        <p:blipFill>
          <a:blip r:embed="rId14"/>
          <a:stretch>
            <a:fillRect/>
          </a:stretch>
        </p:blipFill>
        <p:spPr>
          <a:xfrm>
            <a:off x="10495063" y="222392"/>
            <a:ext cx="1419508" cy="1926476"/>
          </a:xfrm>
          <a:prstGeom prst="rect">
            <a:avLst/>
          </a:prstGeom>
        </p:spPr>
      </p:pic>
      <p:sp>
        <p:nvSpPr>
          <p:cNvPr id="7" name="TextBox 6">
            <a:extLst>
              <a:ext uri="{FF2B5EF4-FFF2-40B4-BE49-F238E27FC236}">
                <a16:creationId xmlns:a16="http://schemas.microsoft.com/office/drawing/2014/main" id="{6FA69733-36FB-3855-F4D0-559EA75E7695}"/>
              </a:ext>
            </a:extLst>
          </p:cNvPr>
          <p:cNvSpPr txBox="1"/>
          <p:nvPr/>
        </p:nvSpPr>
        <p:spPr>
          <a:xfrm>
            <a:off x="3548866" y="5689614"/>
            <a:ext cx="6098146" cy="461665"/>
          </a:xfrm>
          <a:prstGeom prst="rect">
            <a:avLst/>
          </a:prstGeom>
          <a:noFill/>
        </p:spPr>
        <p:txBody>
          <a:bodyPr wrap="square">
            <a:spAutoFit/>
          </a:bodyPr>
          <a:lstStyle/>
          <a:p>
            <a:r>
              <a:rPr lang="en-IT" sz="2400" dirty="0"/>
              <a:t>https://web.infn.it/csn3/index.php/it/</a:t>
            </a:r>
          </a:p>
        </p:txBody>
      </p:sp>
    </p:spTree>
    <p:extLst>
      <p:ext uri="{BB962C8B-B14F-4D97-AF65-F5344CB8AC3E}">
        <p14:creationId xmlns:p14="http://schemas.microsoft.com/office/powerpoint/2010/main" val="2759990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20" name="Google Shape;325;p38">
            <a:extLst>
              <a:ext uri="{FF2B5EF4-FFF2-40B4-BE49-F238E27FC236}">
                <a16:creationId xmlns:a16="http://schemas.microsoft.com/office/drawing/2014/main" id="{7C10C247-6E8B-2241-ADBE-360E07920254}"/>
              </a:ext>
            </a:extLst>
          </p:cNvPr>
          <p:cNvPicPr preferRelativeResize="0"/>
          <p:nvPr/>
        </p:nvPicPr>
        <p:blipFill rotWithShape="1">
          <a:blip r:embed="rId3">
            <a:alphaModFix/>
          </a:blip>
          <a:srcRect l="4496" r="4095"/>
          <a:stretch/>
        </p:blipFill>
        <p:spPr>
          <a:xfrm>
            <a:off x="1655162" y="1124848"/>
            <a:ext cx="2408977" cy="3523353"/>
          </a:xfrm>
          <a:prstGeom prst="rect">
            <a:avLst/>
          </a:prstGeom>
          <a:noFill/>
          <a:ln>
            <a:noFill/>
          </a:ln>
        </p:spPr>
      </p:pic>
      <p:sp>
        <p:nvSpPr>
          <p:cNvPr id="21" name="Google Shape;333;p38">
            <a:extLst>
              <a:ext uri="{FF2B5EF4-FFF2-40B4-BE49-F238E27FC236}">
                <a16:creationId xmlns:a16="http://schemas.microsoft.com/office/drawing/2014/main" id="{98864A8A-CDB5-424C-BF57-00215DF75C6F}"/>
              </a:ext>
            </a:extLst>
          </p:cNvPr>
          <p:cNvSpPr/>
          <p:nvPr/>
        </p:nvSpPr>
        <p:spPr>
          <a:xfrm>
            <a:off x="2289998" y="1412587"/>
            <a:ext cx="1481774" cy="1281556"/>
          </a:xfrm>
          <a:custGeom>
            <a:avLst/>
            <a:gdLst/>
            <a:ahLst/>
            <a:cxnLst/>
            <a:rect l="l" t="t" r="r" b="b"/>
            <a:pathLst>
              <a:path w="111946" h="94802" extrusionOk="0">
                <a:moveTo>
                  <a:pt x="111442" y="0"/>
                </a:moveTo>
                <a:lnTo>
                  <a:pt x="111946" y="94802"/>
                </a:lnTo>
                <a:lnTo>
                  <a:pt x="0" y="64546"/>
                </a:lnTo>
                <a:lnTo>
                  <a:pt x="3025" y="52948"/>
                </a:lnTo>
                <a:close/>
              </a:path>
            </a:pathLst>
          </a:custGeom>
          <a:solidFill>
            <a:srgbClr val="9FC5E8">
              <a:alpha val="64705"/>
            </a:srgbClr>
          </a:solidFill>
          <a:ln>
            <a:noFill/>
          </a:ln>
        </p:spPr>
        <p:txBody>
          <a:bodyPr/>
          <a:lstStyle/>
          <a:p>
            <a:endParaRPr lang="it-IT"/>
          </a:p>
        </p:txBody>
      </p:sp>
      <p:sp>
        <p:nvSpPr>
          <p:cNvPr id="32" name="Google Shape;339;p38">
            <a:extLst>
              <a:ext uri="{FF2B5EF4-FFF2-40B4-BE49-F238E27FC236}">
                <a16:creationId xmlns:a16="http://schemas.microsoft.com/office/drawing/2014/main" id="{A0B1EEB2-9321-0646-A075-BDA2C5183AAD}"/>
              </a:ext>
            </a:extLst>
          </p:cNvPr>
          <p:cNvSpPr txBox="1"/>
          <p:nvPr/>
        </p:nvSpPr>
        <p:spPr>
          <a:xfrm>
            <a:off x="3797593" y="3004787"/>
            <a:ext cx="1922100" cy="603000"/>
          </a:xfrm>
          <a:prstGeom prst="rect">
            <a:avLst/>
          </a:prstGeom>
          <a:noFill/>
          <a:ln>
            <a:noFill/>
          </a:ln>
        </p:spPr>
        <p:txBody>
          <a:bodyPr spcFirstLastPara="1" wrap="square" lIns="91425" tIns="91425" rIns="91425" bIns="91425" anchor="t" anchorCtr="0">
            <a:noAutofit/>
          </a:bodyPr>
          <a:lstStyle/>
          <a:p>
            <a:pPr algn="ctr"/>
            <a:r>
              <a:rPr lang="en-US" sz="1200" err="1"/>
              <a:t>Traini</a:t>
            </a:r>
            <a:r>
              <a:rPr lang="en-US" sz="1200"/>
              <a:t> G, et al.,</a:t>
            </a:r>
            <a:endParaRPr sz="1200"/>
          </a:p>
          <a:p>
            <a:pPr algn="ctr"/>
            <a:r>
              <a:rPr lang="en-US" sz="1200" err="1"/>
              <a:t>Physica</a:t>
            </a:r>
            <a:r>
              <a:rPr lang="en-US" sz="1200"/>
              <a:t> </a:t>
            </a:r>
            <a:r>
              <a:rPr lang="en-US" sz="1200" err="1"/>
              <a:t>Medica</a:t>
            </a:r>
            <a:r>
              <a:rPr lang="en-US" sz="1200"/>
              <a:t>  2019</a:t>
            </a:r>
            <a:endParaRPr sz="1200"/>
          </a:p>
        </p:txBody>
      </p:sp>
      <p:pic>
        <p:nvPicPr>
          <p:cNvPr id="41" name="Foto 01-02-17, 10 51 03.jpg" descr="Foto 01-02-17, 10 51 03.jpg">
            <a:extLst>
              <a:ext uri="{FF2B5EF4-FFF2-40B4-BE49-F238E27FC236}">
                <a16:creationId xmlns:a16="http://schemas.microsoft.com/office/drawing/2014/main" id="{6EE6BEC3-5954-8B4B-936E-E8F633776C01}"/>
              </a:ext>
            </a:extLst>
          </p:cNvPr>
          <p:cNvPicPr>
            <a:picLocks noChangeAspect="1"/>
          </p:cNvPicPr>
          <p:nvPr/>
        </p:nvPicPr>
        <p:blipFill>
          <a:blip r:embed="rId4"/>
          <a:srcRect t="8512" r="2267" b="17823"/>
          <a:stretch>
            <a:fillRect/>
          </a:stretch>
        </p:blipFill>
        <p:spPr>
          <a:xfrm>
            <a:off x="3653439" y="881329"/>
            <a:ext cx="1989430" cy="1999306"/>
          </a:xfrm>
          <a:prstGeom prst="rect">
            <a:avLst/>
          </a:prstGeom>
          <a:ln w="3175">
            <a:miter lim="400000"/>
          </a:ln>
        </p:spPr>
      </p:pic>
      <p:sp>
        <p:nvSpPr>
          <p:cNvPr id="4" name="CasellaDiTesto 3">
            <a:extLst>
              <a:ext uri="{FF2B5EF4-FFF2-40B4-BE49-F238E27FC236}">
                <a16:creationId xmlns:a16="http://schemas.microsoft.com/office/drawing/2014/main" id="{A5E3DAD5-3450-C241-A717-C7B830D9FD66}"/>
              </a:ext>
            </a:extLst>
          </p:cNvPr>
          <p:cNvSpPr txBox="1"/>
          <p:nvPr/>
        </p:nvSpPr>
        <p:spPr>
          <a:xfrm>
            <a:off x="559889" y="-14731"/>
            <a:ext cx="3147978" cy="523220"/>
          </a:xfrm>
          <a:prstGeom prst="rect">
            <a:avLst/>
          </a:prstGeom>
          <a:noFill/>
        </p:spPr>
        <p:txBody>
          <a:bodyPr wrap="none" rtlCol="0">
            <a:spAutoFit/>
          </a:bodyPr>
          <a:lstStyle/>
          <a:p>
            <a:r>
              <a:rPr lang="en-GB" sz="2800" b="1"/>
              <a:t>DOSE PROFILER</a:t>
            </a:r>
          </a:p>
        </p:txBody>
      </p:sp>
      <p:sp>
        <p:nvSpPr>
          <p:cNvPr id="6" name="Rectangle 5">
            <a:extLst>
              <a:ext uri="{FF2B5EF4-FFF2-40B4-BE49-F238E27FC236}">
                <a16:creationId xmlns:a16="http://schemas.microsoft.com/office/drawing/2014/main" id="{36C5A0DF-83E3-FD47-9E72-C901DB10203C}"/>
              </a:ext>
            </a:extLst>
          </p:cNvPr>
          <p:cNvSpPr/>
          <p:nvPr/>
        </p:nvSpPr>
        <p:spPr>
          <a:xfrm>
            <a:off x="5770049" y="720964"/>
            <a:ext cx="4276499" cy="2585323"/>
          </a:xfrm>
          <a:prstGeom prst="rect">
            <a:avLst/>
          </a:prstGeom>
        </p:spPr>
        <p:txBody>
          <a:bodyPr wrap="square">
            <a:spAutoFit/>
          </a:bodyPr>
          <a:lstStyle/>
          <a:p>
            <a:pPr algn="just"/>
            <a:r>
              <a:rPr lang="it-IT" b="1" dirty="0">
                <a:solidFill>
                  <a:srgbClr val="000000"/>
                </a:solidFill>
                <a:latin typeface="Arial" panose="020B0604020202020204" pitchFamily="34" charset="0"/>
              </a:rPr>
              <a:t>DP </a:t>
            </a:r>
            <a:r>
              <a:rPr lang="it-IT" b="1" dirty="0" err="1">
                <a:solidFill>
                  <a:srgbClr val="000000"/>
                </a:solidFill>
                <a:latin typeface="Arial" panose="020B0604020202020204" pitchFamily="34" charset="0"/>
              </a:rPr>
              <a:t>planes</a:t>
            </a:r>
            <a:r>
              <a:rPr lang="it-IT" b="1" dirty="0">
                <a:solidFill>
                  <a:srgbClr val="000000"/>
                </a:solidFill>
                <a:latin typeface="Arial" panose="020B0604020202020204" pitchFamily="34" charset="0"/>
              </a:rPr>
              <a:t> </a:t>
            </a:r>
            <a:endParaRPr lang="it-IT" b="1" dirty="0"/>
          </a:p>
          <a:p>
            <a:pPr algn="just"/>
            <a:r>
              <a:rPr lang="it-IT" dirty="0" err="1">
                <a:solidFill>
                  <a:srgbClr val="000000"/>
                </a:solidFill>
                <a:latin typeface="Arial" panose="020B0604020202020204" pitchFamily="34" charset="0"/>
              </a:rPr>
              <a:t>orthogonal</a:t>
            </a:r>
            <a:r>
              <a:rPr lang="it-IT" dirty="0">
                <a:solidFill>
                  <a:srgbClr val="000000"/>
                </a:solidFill>
                <a:latin typeface="Arial" panose="020B0604020202020204" pitchFamily="34" charset="0"/>
              </a:rPr>
              <a:t> BCF-12 </a:t>
            </a:r>
            <a:r>
              <a:rPr lang="it-IT" dirty="0" err="1">
                <a:solidFill>
                  <a:srgbClr val="000000"/>
                </a:solidFill>
                <a:latin typeface="Arial" panose="020B0604020202020204" pitchFamily="34" charset="0"/>
              </a:rPr>
              <a:t>square</a:t>
            </a:r>
            <a:endParaRPr lang="it-IT" dirty="0"/>
          </a:p>
          <a:p>
            <a:pPr algn="just"/>
            <a:r>
              <a:rPr lang="it-IT" dirty="0" err="1">
                <a:solidFill>
                  <a:srgbClr val="000000"/>
                </a:solidFill>
                <a:latin typeface="Arial" panose="020B0604020202020204" pitchFamily="34" charset="0"/>
              </a:rPr>
              <a:t>scintillating</a:t>
            </a:r>
            <a:r>
              <a:rPr lang="it-IT" dirty="0">
                <a:solidFill>
                  <a:srgbClr val="000000"/>
                </a:solidFill>
                <a:latin typeface="Arial" panose="020B0604020202020204" pitchFamily="34" charset="0"/>
              </a:rPr>
              <a:t> </a:t>
            </a:r>
            <a:r>
              <a:rPr lang="it-IT" dirty="0" err="1">
                <a:solidFill>
                  <a:srgbClr val="000000"/>
                </a:solidFill>
                <a:latin typeface="Arial" panose="020B0604020202020204" pitchFamily="34" charset="0"/>
              </a:rPr>
              <a:t>fibres</a:t>
            </a:r>
            <a:r>
              <a:rPr lang="it-IT" dirty="0">
                <a:solidFill>
                  <a:srgbClr val="000000"/>
                </a:solidFill>
                <a:latin typeface="Arial" panose="020B0604020202020204" pitchFamily="34" charset="0"/>
              </a:rPr>
              <a:t> (0.5 x 0.5 x 192 mm</a:t>
            </a:r>
            <a:r>
              <a:rPr lang="it-IT" baseline="30000" dirty="0">
                <a:solidFill>
                  <a:srgbClr val="000000"/>
                </a:solidFill>
                <a:latin typeface="Arial" panose="020B0604020202020204" pitchFamily="34" charset="0"/>
              </a:rPr>
              <a:t>3</a:t>
            </a:r>
            <a:r>
              <a:rPr lang="it-IT" dirty="0">
                <a:solidFill>
                  <a:srgbClr val="000000"/>
                </a:solidFill>
                <a:latin typeface="Arial" panose="020B0604020202020204" pitchFamily="34" charset="0"/>
              </a:rPr>
              <a:t>) </a:t>
            </a:r>
            <a:endParaRPr lang="it-IT" dirty="0"/>
          </a:p>
          <a:p>
            <a:pPr algn="just"/>
            <a:r>
              <a:rPr lang="it-IT" dirty="0" err="1">
                <a:solidFill>
                  <a:srgbClr val="000000"/>
                </a:solidFill>
                <a:latin typeface="Arial" panose="020B0604020202020204" pitchFamily="34" charset="0"/>
              </a:rPr>
              <a:t>read</a:t>
            </a:r>
            <a:r>
              <a:rPr lang="it-IT" dirty="0">
                <a:solidFill>
                  <a:srgbClr val="000000"/>
                </a:solidFill>
                <a:latin typeface="Arial" panose="020B0604020202020204" pitchFamily="34" charset="0"/>
              </a:rPr>
              <a:t> out by </a:t>
            </a:r>
            <a:r>
              <a:rPr lang="it-IT" dirty="0" err="1">
                <a:solidFill>
                  <a:srgbClr val="000000"/>
                </a:solidFill>
                <a:latin typeface="Arial" panose="020B0604020202020204" pitchFamily="34" charset="0"/>
              </a:rPr>
              <a:t>SiPMs</a:t>
            </a:r>
            <a:r>
              <a:rPr lang="it-IT" dirty="0">
                <a:solidFill>
                  <a:srgbClr val="000000"/>
                </a:solidFill>
                <a:latin typeface="Arial" panose="020B0604020202020204" pitchFamily="34" charset="0"/>
              </a:rPr>
              <a:t> (1 x 1 mm</a:t>
            </a:r>
            <a:r>
              <a:rPr lang="it-IT" baseline="30000" dirty="0">
                <a:solidFill>
                  <a:srgbClr val="000000"/>
                </a:solidFill>
                <a:latin typeface="Arial" panose="020B0604020202020204" pitchFamily="34" charset="0"/>
              </a:rPr>
              <a:t>2</a:t>
            </a:r>
            <a:r>
              <a:rPr lang="it-IT" dirty="0">
                <a:solidFill>
                  <a:srgbClr val="000000"/>
                </a:solidFill>
                <a:latin typeface="Arial" panose="020B0604020202020204" pitchFamily="34" charset="0"/>
              </a:rPr>
              <a:t>)</a:t>
            </a:r>
            <a:endParaRPr lang="it-IT" dirty="0"/>
          </a:p>
          <a:p>
            <a:pPr algn="just"/>
            <a:r>
              <a:rPr lang="it-IT" b="1" dirty="0">
                <a:solidFill>
                  <a:srgbClr val="000000"/>
                </a:solidFill>
                <a:latin typeface="Arial" panose="020B0604020202020204" pitchFamily="34" charset="0"/>
              </a:rPr>
              <a:t>DP box</a:t>
            </a:r>
            <a:endParaRPr lang="it-IT" b="1" dirty="0"/>
          </a:p>
          <a:p>
            <a:pPr algn="just"/>
            <a:r>
              <a:rPr lang="it-IT" dirty="0">
                <a:solidFill>
                  <a:srgbClr val="000000"/>
                </a:solidFill>
                <a:latin typeface="Arial" panose="020B0604020202020204" pitchFamily="34" charset="0"/>
              </a:rPr>
              <a:t>8 </a:t>
            </a:r>
            <a:r>
              <a:rPr lang="it-IT" dirty="0" err="1">
                <a:solidFill>
                  <a:srgbClr val="000000"/>
                </a:solidFill>
                <a:latin typeface="Arial" panose="020B0604020202020204" pitchFamily="34" charset="0"/>
              </a:rPr>
              <a:t>planes</a:t>
            </a:r>
            <a:r>
              <a:rPr lang="it-IT" dirty="0">
                <a:solidFill>
                  <a:srgbClr val="000000"/>
                </a:solidFill>
                <a:latin typeface="Arial" panose="020B0604020202020204" pitchFamily="34" charset="0"/>
              </a:rPr>
              <a:t> </a:t>
            </a:r>
            <a:endParaRPr lang="it-IT" dirty="0"/>
          </a:p>
          <a:p>
            <a:pPr algn="just"/>
            <a:r>
              <a:rPr lang="it-IT" dirty="0" err="1">
                <a:solidFill>
                  <a:srgbClr val="000000"/>
                </a:solidFill>
                <a:latin typeface="Arial" panose="020B0604020202020204" pitchFamily="34" charset="0"/>
              </a:rPr>
              <a:t>entrance</a:t>
            </a:r>
            <a:r>
              <a:rPr lang="it-IT" dirty="0">
                <a:solidFill>
                  <a:srgbClr val="000000"/>
                </a:solidFill>
                <a:latin typeface="Arial" panose="020B0604020202020204" pitchFamily="34" charset="0"/>
              </a:rPr>
              <a:t> window = 19.2 x 19.2 cm</a:t>
            </a:r>
            <a:r>
              <a:rPr lang="it-IT" baseline="30000" dirty="0">
                <a:solidFill>
                  <a:srgbClr val="000000"/>
                </a:solidFill>
                <a:latin typeface="Arial" panose="020B0604020202020204" pitchFamily="34" charset="0"/>
              </a:rPr>
              <a:t>2</a:t>
            </a:r>
            <a:endParaRPr lang="it-IT" dirty="0"/>
          </a:p>
          <a:p>
            <a:pPr algn="just"/>
            <a:r>
              <a:rPr lang="it-IT" dirty="0">
                <a:solidFill>
                  <a:srgbClr val="000000"/>
                </a:solidFill>
                <a:latin typeface="Arial" panose="020B0604020202020204" pitchFamily="34" charset="0"/>
              </a:rPr>
              <a:t>@ 60° </a:t>
            </a:r>
            <a:r>
              <a:rPr lang="it-IT" dirty="0" err="1">
                <a:solidFill>
                  <a:srgbClr val="000000"/>
                </a:solidFill>
                <a:latin typeface="Arial" panose="020B0604020202020204" pitchFamily="34" charset="0"/>
              </a:rPr>
              <a:t>wrt</a:t>
            </a:r>
            <a:r>
              <a:rPr lang="it-IT" dirty="0">
                <a:solidFill>
                  <a:srgbClr val="000000"/>
                </a:solidFill>
                <a:latin typeface="Arial" panose="020B0604020202020204" pitchFamily="34" charset="0"/>
              </a:rPr>
              <a:t> the beam </a:t>
            </a:r>
            <a:r>
              <a:rPr lang="it-IT" dirty="0" err="1">
                <a:solidFill>
                  <a:srgbClr val="000000"/>
                </a:solidFill>
                <a:latin typeface="Arial" panose="020B0604020202020204" pitchFamily="34" charset="0"/>
              </a:rPr>
              <a:t>direction</a:t>
            </a:r>
            <a:endParaRPr lang="it-IT" dirty="0"/>
          </a:p>
          <a:p>
            <a:pPr algn="just"/>
            <a:r>
              <a:rPr lang="it-IT" dirty="0">
                <a:solidFill>
                  <a:srgbClr val="000000"/>
                </a:solidFill>
                <a:latin typeface="Arial" panose="020B0604020202020204" pitchFamily="34" charset="0"/>
              </a:rPr>
              <a:t>@ 50 cm from the </a:t>
            </a:r>
            <a:r>
              <a:rPr lang="it-IT" dirty="0" err="1">
                <a:solidFill>
                  <a:srgbClr val="000000"/>
                </a:solidFill>
                <a:latin typeface="Arial" panose="020B0604020202020204" pitchFamily="34" charset="0"/>
              </a:rPr>
              <a:t>isocenter</a:t>
            </a:r>
            <a:endParaRPr lang="it-IT" dirty="0"/>
          </a:p>
        </p:txBody>
      </p:sp>
      <p:sp>
        <p:nvSpPr>
          <p:cNvPr id="8" name="Rectangle 7">
            <a:extLst>
              <a:ext uri="{FF2B5EF4-FFF2-40B4-BE49-F238E27FC236}">
                <a16:creationId xmlns:a16="http://schemas.microsoft.com/office/drawing/2014/main" id="{440FBD78-4759-6F4F-AE1F-9473BBE0CEB5}"/>
              </a:ext>
            </a:extLst>
          </p:cNvPr>
          <p:cNvSpPr/>
          <p:nvPr/>
        </p:nvSpPr>
        <p:spPr>
          <a:xfrm>
            <a:off x="5878333" y="4150895"/>
            <a:ext cx="4572000" cy="1754326"/>
          </a:xfrm>
          <a:prstGeom prst="rect">
            <a:avLst/>
          </a:prstGeom>
        </p:spPr>
        <p:txBody>
          <a:bodyPr>
            <a:spAutoFit/>
          </a:bodyPr>
          <a:lstStyle/>
          <a:p>
            <a:pPr algn="just"/>
            <a:r>
              <a:rPr lang="it-IT" b="1" err="1">
                <a:solidFill>
                  <a:srgbClr val="000000"/>
                </a:solidFill>
                <a:latin typeface="Arial" panose="020B0604020202020204" pitchFamily="34" charset="0"/>
              </a:rPr>
              <a:t>Main</a:t>
            </a:r>
            <a:r>
              <a:rPr lang="it-IT" b="1">
                <a:solidFill>
                  <a:srgbClr val="000000"/>
                </a:solidFill>
                <a:latin typeface="Arial" panose="020B0604020202020204" pitchFamily="34" charset="0"/>
              </a:rPr>
              <a:t> </a:t>
            </a:r>
            <a:r>
              <a:rPr lang="it-IT" b="1" err="1">
                <a:solidFill>
                  <a:srgbClr val="000000"/>
                </a:solidFill>
                <a:latin typeface="Arial" panose="020B0604020202020204" pitchFamily="34" charset="0"/>
              </a:rPr>
              <a:t>features</a:t>
            </a:r>
            <a:endParaRPr lang="it-IT" b="1"/>
          </a:p>
          <a:p>
            <a:pPr algn="just"/>
            <a:r>
              <a:rPr lang="it-IT" err="1">
                <a:solidFill>
                  <a:srgbClr val="000000"/>
                </a:solidFill>
                <a:latin typeface="Arial" panose="020B0604020202020204" pitchFamily="34" charset="0"/>
              </a:rPr>
              <a:t>Synchronization</a:t>
            </a:r>
            <a:r>
              <a:rPr lang="it-IT">
                <a:solidFill>
                  <a:srgbClr val="000000"/>
                </a:solidFill>
                <a:latin typeface="Arial" panose="020B0604020202020204" pitchFamily="34" charset="0"/>
              </a:rPr>
              <a:t> with Dose Delivery System </a:t>
            </a:r>
            <a:r>
              <a:rPr lang="it-IT" err="1">
                <a:solidFill>
                  <a:srgbClr val="000000"/>
                </a:solidFill>
                <a:latin typeface="Arial" panose="020B0604020202020204" pitchFamily="34" charset="0"/>
              </a:rPr>
              <a:t>signal</a:t>
            </a:r>
            <a:r>
              <a:rPr lang="it-IT">
                <a:solidFill>
                  <a:srgbClr val="000000"/>
                </a:solidFill>
                <a:latin typeface="Arial" panose="020B0604020202020204" pitchFamily="34" charset="0"/>
              </a:rPr>
              <a:t> </a:t>
            </a:r>
            <a:endParaRPr lang="it-IT"/>
          </a:p>
          <a:p>
            <a:pPr algn="just"/>
            <a:r>
              <a:rPr lang="it-IT">
                <a:solidFill>
                  <a:srgbClr val="000000"/>
                </a:solidFill>
                <a:latin typeface="Arial" panose="020B0604020202020204" pitchFamily="34" charset="0"/>
              </a:rPr>
              <a:t>Image </a:t>
            </a:r>
            <a:r>
              <a:rPr lang="it-IT" err="1">
                <a:solidFill>
                  <a:srgbClr val="000000"/>
                </a:solidFill>
                <a:latin typeface="Arial" panose="020B0604020202020204" pitchFamily="34" charset="0"/>
              </a:rPr>
              <a:t>reconstruction</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method</a:t>
            </a:r>
            <a:r>
              <a:rPr lang="it-IT">
                <a:solidFill>
                  <a:srgbClr val="000000"/>
                </a:solidFill>
                <a:latin typeface="Arial" panose="020B0604020202020204" pitchFamily="34" charset="0"/>
              </a:rPr>
              <a:t>: backtracking with </a:t>
            </a:r>
            <a:r>
              <a:rPr lang="it-IT" err="1">
                <a:solidFill>
                  <a:srgbClr val="000000"/>
                </a:solidFill>
                <a:latin typeface="Arial" panose="020B0604020202020204" pitchFamily="34" charset="0"/>
              </a:rPr>
              <a:t>Hough</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Transform</a:t>
            </a:r>
            <a:r>
              <a:rPr lang="it-IT">
                <a:solidFill>
                  <a:srgbClr val="000000"/>
                </a:solidFill>
                <a:latin typeface="Arial" panose="020B0604020202020204" pitchFamily="34" charset="0"/>
              </a:rPr>
              <a:t> and Point Of </a:t>
            </a:r>
            <a:r>
              <a:rPr lang="it-IT" err="1">
                <a:solidFill>
                  <a:srgbClr val="000000"/>
                </a:solidFill>
                <a:latin typeface="Arial" panose="020B0604020202020204" pitchFamily="34" charset="0"/>
              </a:rPr>
              <a:t>Closest</a:t>
            </a:r>
            <a:r>
              <a:rPr lang="it-IT">
                <a:solidFill>
                  <a:srgbClr val="000000"/>
                </a:solidFill>
                <a:latin typeface="Arial" panose="020B0604020202020204" pitchFamily="34" charset="0"/>
              </a:rPr>
              <a:t> </a:t>
            </a:r>
            <a:r>
              <a:rPr lang="it-IT" err="1">
                <a:solidFill>
                  <a:srgbClr val="000000"/>
                </a:solidFill>
                <a:latin typeface="Arial" panose="020B0604020202020204" pitchFamily="34" charset="0"/>
              </a:rPr>
              <a:t>Approach</a:t>
            </a:r>
            <a:endParaRPr lang="it-IT"/>
          </a:p>
        </p:txBody>
      </p:sp>
      <p:pic>
        <p:nvPicPr>
          <p:cNvPr id="9" name="Image" descr="Image">
            <a:extLst>
              <a:ext uri="{FF2B5EF4-FFF2-40B4-BE49-F238E27FC236}">
                <a16:creationId xmlns:a16="http://schemas.microsoft.com/office/drawing/2014/main" id="{405E5AA5-048E-FFAA-99FB-B98EDB1C80A4}"/>
              </a:ext>
            </a:extLst>
          </p:cNvPr>
          <p:cNvPicPr>
            <a:picLocks noChangeAspect="1"/>
          </p:cNvPicPr>
          <p:nvPr/>
        </p:nvPicPr>
        <p:blipFill>
          <a:blip r:embed="rId5"/>
          <a:stretch>
            <a:fillRect/>
          </a:stretch>
        </p:blipFill>
        <p:spPr>
          <a:xfrm>
            <a:off x="354680" y="4562336"/>
            <a:ext cx="2600964" cy="2125788"/>
          </a:xfrm>
          <a:prstGeom prst="rect">
            <a:avLst/>
          </a:prstGeom>
          <a:ln w="12700">
            <a:miter lim="400000"/>
          </a:ln>
        </p:spPr>
      </p:pic>
    </p:spTree>
    <p:extLst>
      <p:ext uri="{BB962C8B-B14F-4D97-AF65-F5344CB8AC3E}">
        <p14:creationId xmlns:p14="http://schemas.microsoft.com/office/powerpoint/2010/main" val="635035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61E2-F751-9A4C-B1B4-92E1E6673C14}"/>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kern="1200">
                <a:solidFill>
                  <a:schemeClr val="tx1"/>
                </a:solidFill>
                <a:latin typeface="+mj-lt"/>
                <a:ea typeface="+mj-ea"/>
                <a:cs typeface="+mj-cs"/>
              </a:rPr>
              <a:t>INSIDE: in-beam PET</a:t>
            </a:r>
          </a:p>
        </p:txBody>
      </p:sp>
      <p:pic>
        <p:nvPicPr>
          <p:cNvPr id="10" name="Filmato_con_tempo.mp4">
            <a:hlinkClick r:id="" action="ppaction://media"/>
            <a:extLst>
              <a:ext uri="{FF2B5EF4-FFF2-40B4-BE49-F238E27FC236}">
                <a16:creationId xmlns:a16="http://schemas.microsoft.com/office/drawing/2014/main" id="{710590A5-C139-0446-9C90-50D87F3109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1213" y="1371065"/>
            <a:ext cx="8478197" cy="4768986"/>
          </a:xfrm>
          <a:prstGeom prst="rect">
            <a:avLst/>
          </a:prstGeom>
        </p:spPr>
      </p:pic>
      <p:sp>
        <p:nvSpPr>
          <p:cNvPr id="3" name="TextBox 2">
            <a:extLst>
              <a:ext uri="{FF2B5EF4-FFF2-40B4-BE49-F238E27FC236}">
                <a16:creationId xmlns:a16="http://schemas.microsoft.com/office/drawing/2014/main" id="{E1552E46-BCC7-BE4B-96BA-DAAD5DFDF47D}"/>
              </a:ext>
            </a:extLst>
          </p:cNvPr>
          <p:cNvSpPr txBox="1"/>
          <p:nvPr/>
        </p:nvSpPr>
        <p:spPr>
          <a:xfrm>
            <a:off x="4266981" y="1701149"/>
            <a:ext cx="947695" cy="477054"/>
          </a:xfrm>
          <a:prstGeom prst="rect">
            <a:avLst/>
          </a:prstGeom>
          <a:noFill/>
        </p:spPr>
        <p:txBody>
          <a:bodyPr wrap="none" rtlCol="0">
            <a:spAutoFit/>
          </a:bodyPr>
          <a:lstStyle/>
          <a:p>
            <a:r>
              <a:rPr lang="en-CH" sz="2500" b="1">
                <a:solidFill>
                  <a:schemeClr val="bg1"/>
                </a:solidFill>
              </a:rPr>
              <a:t>DAY 1</a:t>
            </a:r>
          </a:p>
        </p:txBody>
      </p:sp>
      <p:sp>
        <p:nvSpPr>
          <p:cNvPr id="12" name="TextBox 11">
            <a:extLst>
              <a:ext uri="{FF2B5EF4-FFF2-40B4-BE49-F238E27FC236}">
                <a16:creationId xmlns:a16="http://schemas.microsoft.com/office/drawing/2014/main" id="{245A78DF-4F92-CC44-A72D-E747937E4735}"/>
              </a:ext>
            </a:extLst>
          </p:cNvPr>
          <p:cNvSpPr txBox="1"/>
          <p:nvPr/>
        </p:nvSpPr>
        <p:spPr>
          <a:xfrm>
            <a:off x="9187687" y="1690688"/>
            <a:ext cx="947695" cy="477054"/>
          </a:xfrm>
          <a:prstGeom prst="rect">
            <a:avLst/>
          </a:prstGeom>
          <a:noFill/>
        </p:spPr>
        <p:txBody>
          <a:bodyPr wrap="none" rtlCol="0">
            <a:spAutoFit/>
          </a:bodyPr>
          <a:lstStyle/>
          <a:p>
            <a:r>
              <a:rPr lang="en-CH" sz="2500" b="1">
                <a:solidFill>
                  <a:schemeClr val="bg1"/>
                </a:solidFill>
              </a:rPr>
              <a:t>DAY 2</a:t>
            </a:r>
          </a:p>
        </p:txBody>
      </p:sp>
      <p:sp>
        <p:nvSpPr>
          <p:cNvPr id="5" name="Left-right Arrow 4">
            <a:extLst>
              <a:ext uri="{FF2B5EF4-FFF2-40B4-BE49-F238E27FC236}">
                <a16:creationId xmlns:a16="http://schemas.microsoft.com/office/drawing/2014/main" id="{457888E7-A9BC-6843-88CC-DB76F15A6AD3}"/>
              </a:ext>
            </a:extLst>
          </p:cNvPr>
          <p:cNvSpPr/>
          <p:nvPr/>
        </p:nvSpPr>
        <p:spPr>
          <a:xfrm>
            <a:off x="6260547" y="2707970"/>
            <a:ext cx="2072875" cy="430991"/>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D031DB69-7A42-BA4B-AB2E-1F805795F4EC}"/>
              </a:ext>
            </a:extLst>
          </p:cNvPr>
          <p:cNvSpPr txBox="1"/>
          <p:nvPr/>
        </p:nvSpPr>
        <p:spPr>
          <a:xfrm>
            <a:off x="6656156" y="3065031"/>
            <a:ext cx="1333507" cy="477054"/>
          </a:xfrm>
          <a:prstGeom prst="rect">
            <a:avLst/>
          </a:prstGeom>
          <a:noFill/>
        </p:spPr>
        <p:txBody>
          <a:bodyPr wrap="none" rtlCol="0">
            <a:spAutoFit/>
          </a:bodyPr>
          <a:lstStyle/>
          <a:p>
            <a:r>
              <a:rPr lang="en-CH" sz="2500">
                <a:solidFill>
                  <a:schemeClr val="bg1"/>
                </a:solidFill>
              </a:rPr>
              <a:t>compare</a:t>
            </a:r>
          </a:p>
        </p:txBody>
      </p:sp>
      <p:sp>
        <p:nvSpPr>
          <p:cNvPr id="18" name="TextBox 17">
            <a:extLst>
              <a:ext uri="{FF2B5EF4-FFF2-40B4-BE49-F238E27FC236}">
                <a16:creationId xmlns:a16="http://schemas.microsoft.com/office/drawing/2014/main" id="{62406697-038D-3942-AE02-B2B01DE7086E}"/>
              </a:ext>
            </a:extLst>
          </p:cNvPr>
          <p:cNvSpPr txBox="1"/>
          <p:nvPr/>
        </p:nvSpPr>
        <p:spPr>
          <a:xfrm>
            <a:off x="43379" y="1939676"/>
            <a:ext cx="2514873" cy="1815882"/>
          </a:xfrm>
          <a:prstGeom prst="rect">
            <a:avLst/>
          </a:prstGeom>
          <a:solidFill>
            <a:schemeClr val="tx1">
              <a:lumMod val="65000"/>
              <a:lumOff val="35000"/>
            </a:schemeClr>
          </a:solidFill>
        </p:spPr>
        <p:txBody>
          <a:bodyPr wrap="square" rtlCol="0">
            <a:spAutoFit/>
          </a:bodyPr>
          <a:lstStyle/>
          <a:p>
            <a:r>
              <a:rPr lang="en-US" sz="1600">
                <a:solidFill>
                  <a:srgbClr val="FFFFFF"/>
                </a:solidFill>
                <a:latin typeface="Frutiger 55 Roman"/>
                <a:cs typeface="Frutiger 55 Roman"/>
              </a:rPr>
              <a:t>V. Ferrero et al., “Online proton therapy monitoring: clinical test of a Silicon-</a:t>
            </a:r>
            <a:r>
              <a:rPr lang="en-US" sz="1600" err="1">
                <a:solidFill>
                  <a:srgbClr val="FFFFFF"/>
                </a:solidFill>
                <a:latin typeface="Frutiger 55 Roman"/>
                <a:cs typeface="Frutiger 55 Roman"/>
              </a:rPr>
              <a:t>photodetector</a:t>
            </a:r>
            <a:r>
              <a:rPr lang="en-US" sz="1600">
                <a:solidFill>
                  <a:srgbClr val="FFFFFF"/>
                </a:solidFill>
                <a:latin typeface="Frutiger 55 Roman"/>
                <a:cs typeface="Frutiger 55 Roman"/>
              </a:rPr>
              <a:t>-based in-beam PET”</a:t>
            </a:r>
          </a:p>
          <a:p>
            <a:r>
              <a:rPr lang="en-US" sz="1600">
                <a:solidFill>
                  <a:srgbClr val="FFFFFF"/>
                </a:solidFill>
                <a:latin typeface="Frutiger 55 Roman"/>
                <a:cs typeface="Frutiger 55 Roman"/>
              </a:rPr>
              <a:t>Scientific Reports, </a:t>
            </a:r>
            <a:r>
              <a:rPr lang="hr-HR" sz="1600" i="1">
                <a:solidFill>
                  <a:srgbClr val="FFFFFF"/>
                </a:solidFill>
                <a:latin typeface="Frutiger 55 Roman"/>
                <a:cs typeface="Frutiger 55 Roman"/>
              </a:rPr>
              <a:t>(2018) 8:4100</a:t>
            </a:r>
            <a:endParaRPr lang="hr-HR" sz="1600">
              <a:solidFill>
                <a:srgbClr val="FFFFFF"/>
              </a:solidFill>
              <a:latin typeface="Frutiger 55 Roman"/>
              <a:cs typeface="Frutiger 55 Roman"/>
            </a:endParaRPr>
          </a:p>
        </p:txBody>
      </p:sp>
      <p:sp>
        <p:nvSpPr>
          <p:cNvPr id="19" name="TextBox 18">
            <a:extLst>
              <a:ext uri="{FF2B5EF4-FFF2-40B4-BE49-F238E27FC236}">
                <a16:creationId xmlns:a16="http://schemas.microsoft.com/office/drawing/2014/main" id="{FBB2CFC3-8FEF-C44F-B519-17A5D4106E63}"/>
              </a:ext>
            </a:extLst>
          </p:cNvPr>
          <p:cNvSpPr txBox="1"/>
          <p:nvPr/>
        </p:nvSpPr>
        <p:spPr>
          <a:xfrm>
            <a:off x="43379" y="4038127"/>
            <a:ext cx="1670907" cy="584775"/>
          </a:xfrm>
          <a:prstGeom prst="rect">
            <a:avLst/>
          </a:prstGeom>
          <a:solidFill>
            <a:schemeClr val="tx1">
              <a:lumMod val="65000"/>
              <a:lumOff val="35000"/>
            </a:schemeClr>
          </a:solidFill>
        </p:spPr>
        <p:txBody>
          <a:bodyPr wrap="none" rtlCol="0">
            <a:spAutoFit/>
          </a:bodyPr>
          <a:lstStyle/>
          <a:p>
            <a:r>
              <a:rPr lang="en-GB" sz="1600">
                <a:solidFill>
                  <a:schemeClr val="bg1"/>
                </a:solidFill>
              </a:rPr>
              <a:t>E. Fiorina et al, </a:t>
            </a:r>
          </a:p>
          <a:p>
            <a:r>
              <a:rPr lang="en-GB" sz="1600">
                <a:solidFill>
                  <a:schemeClr val="bg1"/>
                </a:solidFill>
              </a:rPr>
              <a:t>Front. Phys. 2021 </a:t>
            </a:r>
            <a:endParaRPr lang="en-CH" sz="1600">
              <a:solidFill>
                <a:schemeClr val="bg1"/>
              </a:solidFill>
            </a:endParaRPr>
          </a:p>
        </p:txBody>
      </p:sp>
      <p:sp>
        <p:nvSpPr>
          <p:cNvPr id="20" name="TextBox 19">
            <a:extLst>
              <a:ext uri="{FF2B5EF4-FFF2-40B4-BE49-F238E27FC236}">
                <a16:creationId xmlns:a16="http://schemas.microsoft.com/office/drawing/2014/main" id="{E0220F6C-460F-204D-A05C-6AF3A3C54539}"/>
              </a:ext>
            </a:extLst>
          </p:cNvPr>
          <p:cNvSpPr txBox="1"/>
          <p:nvPr/>
        </p:nvSpPr>
        <p:spPr>
          <a:xfrm>
            <a:off x="43379" y="4902153"/>
            <a:ext cx="2908617" cy="584775"/>
          </a:xfrm>
          <a:prstGeom prst="rect">
            <a:avLst/>
          </a:prstGeom>
          <a:solidFill>
            <a:schemeClr val="tx1">
              <a:lumMod val="65000"/>
              <a:lumOff val="35000"/>
            </a:schemeClr>
          </a:solidFill>
        </p:spPr>
        <p:txBody>
          <a:bodyPr wrap="square">
            <a:spAutoFit/>
          </a:bodyPr>
          <a:lstStyle/>
          <a:p>
            <a:r>
              <a:rPr lang="en-GB" sz="1600" b="0" i="0">
                <a:solidFill>
                  <a:schemeClr val="bg1"/>
                </a:solidFill>
                <a:effectLst/>
              </a:rPr>
              <a:t>F. </a:t>
            </a:r>
            <a:r>
              <a:rPr lang="en-GB" sz="1600" b="0" i="0" err="1">
                <a:solidFill>
                  <a:schemeClr val="bg1"/>
                </a:solidFill>
                <a:effectLst/>
              </a:rPr>
              <a:t>Pennazio</a:t>
            </a:r>
            <a:r>
              <a:rPr lang="en-GB" sz="1600" b="0" i="0">
                <a:solidFill>
                  <a:schemeClr val="bg1"/>
                </a:solidFill>
                <a:effectLst/>
              </a:rPr>
              <a:t> et al. :</a:t>
            </a:r>
            <a:r>
              <a:rPr lang="en-GB" sz="1600" b="0" i="0" err="1">
                <a:solidFill>
                  <a:schemeClr val="bg1"/>
                </a:solidFill>
                <a:effectLst/>
              </a:rPr>
              <a:t>Phys.Med</a:t>
            </a:r>
            <a:r>
              <a:rPr lang="en-GB" sz="1600" b="0" i="0">
                <a:solidFill>
                  <a:schemeClr val="bg1"/>
                </a:solidFill>
                <a:effectLst/>
              </a:rPr>
              <a:t>. Biol.63 2018</a:t>
            </a:r>
            <a:endParaRPr lang="en-CH" sz="1600">
              <a:solidFill>
                <a:schemeClr val="bg1"/>
              </a:solidFill>
            </a:endParaRPr>
          </a:p>
        </p:txBody>
      </p:sp>
      <p:sp>
        <p:nvSpPr>
          <p:cNvPr id="13" name="TextBox 12">
            <a:extLst>
              <a:ext uri="{FF2B5EF4-FFF2-40B4-BE49-F238E27FC236}">
                <a16:creationId xmlns:a16="http://schemas.microsoft.com/office/drawing/2014/main" id="{E573E2EA-7416-6266-202C-1FBED26355F5}"/>
              </a:ext>
            </a:extLst>
          </p:cNvPr>
          <p:cNvSpPr txBox="1"/>
          <p:nvPr/>
        </p:nvSpPr>
        <p:spPr>
          <a:xfrm>
            <a:off x="6609940" y="57588"/>
            <a:ext cx="6103188" cy="1323439"/>
          </a:xfrm>
          <a:prstGeom prst="rect">
            <a:avLst/>
          </a:prstGeom>
          <a:noFill/>
        </p:spPr>
        <p:txBody>
          <a:bodyPr wrap="square">
            <a:spAutoFit/>
          </a:bodyPr>
          <a:lstStyle/>
          <a:p>
            <a:pPr defTabSz="321457">
              <a:defRPr sz="1800">
                <a:latin typeface="Superclarendon Light"/>
                <a:ea typeface="Superclarendon Light"/>
                <a:cs typeface="Superclarendon Light"/>
                <a:sym typeface="Superclarendon Light"/>
              </a:defRPr>
            </a:pPr>
            <a:r>
              <a:rPr lang="en-US" sz="1600" kern="1200">
                <a:solidFill>
                  <a:schemeClr val="tx1"/>
                </a:solidFill>
                <a:latin typeface="+mn-lt"/>
                <a:ea typeface="Superclarendon Light"/>
                <a:cs typeface="Superclarendon Light"/>
                <a:sym typeface="Superclarendon Light"/>
              </a:rPr>
              <a:t>Carcinoma of the lacrimal gland</a:t>
            </a:r>
          </a:p>
          <a:p>
            <a:pPr defTabSz="321457">
              <a:defRPr sz="1800">
                <a:latin typeface="Superclarendon Light"/>
                <a:ea typeface="Superclarendon Light"/>
                <a:cs typeface="Superclarendon Light"/>
                <a:sym typeface="Superclarendon Light"/>
              </a:defRPr>
            </a:pPr>
            <a:r>
              <a:rPr lang="en-US" sz="1600" kern="1200">
                <a:solidFill>
                  <a:schemeClr val="tx1"/>
                </a:solidFill>
                <a:latin typeface="+mn-lt"/>
                <a:ea typeface="Superclarendon Light"/>
                <a:cs typeface="Superclarendon Light"/>
                <a:sym typeface="Superclarendon Light"/>
              </a:rPr>
              <a:t>3.7 10</a:t>
            </a:r>
            <a:r>
              <a:rPr lang="en-US" sz="1600" kern="1200" baseline="30000">
                <a:solidFill>
                  <a:schemeClr val="tx1"/>
                </a:solidFill>
                <a:latin typeface="+mn-lt"/>
                <a:ea typeface="Superclarendon Light"/>
                <a:cs typeface="Superclarendon Light"/>
                <a:sym typeface="Superclarendon Light"/>
              </a:rPr>
              <a:t>10</a:t>
            </a:r>
            <a:r>
              <a:rPr lang="en-US" sz="1600" kern="1200">
                <a:solidFill>
                  <a:schemeClr val="tx1"/>
                </a:solidFill>
                <a:latin typeface="+mn-lt"/>
                <a:ea typeface="Superclarendon Light"/>
                <a:cs typeface="Superclarendon Light"/>
                <a:sym typeface="Superclarendon Light"/>
              </a:rPr>
              <a:t> protons</a:t>
            </a:r>
          </a:p>
          <a:p>
            <a:pPr defTabSz="321457">
              <a:defRPr sz="1800">
                <a:latin typeface="Superclarendon Light"/>
                <a:ea typeface="Superclarendon Light"/>
                <a:cs typeface="Superclarendon Light"/>
                <a:sym typeface="Superclarendon Light"/>
              </a:defRPr>
            </a:pPr>
            <a:r>
              <a:rPr lang="en-US" sz="1600" kern="1200">
                <a:solidFill>
                  <a:schemeClr val="tx1"/>
                </a:solidFill>
                <a:latin typeface="+mn-lt"/>
                <a:ea typeface="Superclarendon Light"/>
                <a:cs typeface="Superclarendon Light"/>
                <a:sym typeface="Superclarendon Light"/>
              </a:rPr>
              <a:t>[66.3, 144.4] MeV/u (28-29)/30 fractions, 2.2 </a:t>
            </a:r>
            <a:r>
              <a:rPr lang="en-US" sz="1600" kern="1200" err="1">
                <a:solidFill>
                  <a:schemeClr val="tx1"/>
                </a:solidFill>
                <a:latin typeface="+mn-lt"/>
                <a:ea typeface="Superclarendon Light"/>
                <a:cs typeface="Superclarendon Light"/>
                <a:sym typeface="Superclarendon Light"/>
              </a:rPr>
              <a:t>GyE</a:t>
            </a:r>
            <a:endParaRPr lang="en-US" sz="1600" kern="1200">
              <a:solidFill>
                <a:schemeClr val="tx1"/>
              </a:solidFill>
              <a:latin typeface="+mn-lt"/>
              <a:ea typeface="Superclarendon Light"/>
              <a:cs typeface="Superclarendon Light"/>
              <a:sym typeface="Superclarendon Light"/>
            </a:endParaRPr>
          </a:p>
          <a:p>
            <a:pPr defTabSz="321457">
              <a:defRPr sz="1800">
                <a:latin typeface="Superclarendon Light"/>
                <a:ea typeface="Superclarendon Light"/>
                <a:cs typeface="Superclarendon Light"/>
                <a:sym typeface="Superclarendon Light"/>
              </a:defRPr>
            </a:pPr>
            <a:r>
              <a:rPr lang="en-US" sz="1600" kern="1200">
                <a:solidFill>
                  <a:schemeClr val="tx1"/>
                </a:solidFill>
                <a:latin typeface="+mn-lt"/>
                <a:ea typeface="Superclarendon Light"/>
                <a:cs typeface="Superclarendon Light"/>
                <a:sym typeface="Superclarendon Light"/>
              </a:rPr>
              <a:t>Vertex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mn-lt"/>
              </a:rPr>
              <a:t>240 s treatment + 30 s after-treatment of data acquisition</a:t>
            </a:r>
          </a:p>
        </p:txBody>
      </p:sp>
    </p:spTree>
    <p:extLst>
      <p:ext uri="{BB962C8B-B14F-4D97-AF65-F5344CB8AC3E}">
        <p14:creationId xmlns:p14="http://schemas.microsoft.com/office/powerpoint/2010/main" val="324643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a:extLst>
              <a:ext uri="{FF2B5EF4-FFF2-40B4-BE49-F238E27FC236}">
                <a16:creationId xmlns:a16="http://schemas.microsoft.com/office/drawing/2014/main" id="{32261932-B119-1541-A484-113AF7440B75}"/>
              </a:ext>
            </a:extLst>
          </p:cNvPr>
          <p:cNvCxnSpPr>
            <a:cxnSpLocks/>
          </p:cNvCxnSpPr>
          <p:nvPr/>
        </p:nvCxnSpPr>
        <p:spPr>
          <a:xfrm flipH="1">
            <a:off x="8540630" y="112387"/>
            <a:ext cx="9577" cy="2000831"/>
          </a:xfrm>
          <a:prstGeom prst="line">
            <a:avLst/>
          </a:prstGeom>
          <a:ln w="762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2D7842-ECC2-4A4F-8BE8-2D1C9817FAF1}"/>
              </a:ext>
            </a:extLst>
          </p:cNvPr>
          <p:cNvCxnSpPr>
            <a:cxnSpLocks/>
          </p:cNvCxnSpPr>
          <p:nvPr/>
        </p:nvCxnSpPr>
        <p:spPr>
          <a:xfrm flipH="1">
            <a:off x="8453120" y="353645"/>
            <a:ext cx="31473" cy="3041656"/>
          </a:xfrm>
          <a:prstGeom prst="line">
            <a:avLst/>
          </a:prstGeom>
          <a:ln w="76200">
            <a:solidFill>
              <a:schemeClr val="bg1"/>
            </a:solidFill>
            <a:tailEnd type="none" w="lg"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0DC5A1D0-1F55-A74A-8BA1-5F59D3A625DA}"/>
              </a:ext>
            </a:extLst>
          </p:cNvPr>
          <p:cNvSpPr txBox="1"/>
          <p:nvPr/>
        </p:nvSpPr>
        <p:spPr>
          <a:xfrm>
            <a:off x="8764954" y="1704160"/>
            <a:ext cx="719108" cy="369332"/>
          </a:xfrm>
          <a:prstGeom prst="rect">
            <a:avLst/>
          </a:prstGeom>
          <a:noFill/>
        </p:spPr>
        <p:txBody>
          <a:bodyPr wrap="none" rtlCol="0">
            <a:spAutoFit/>
          </a:bodyPr>
          <a:lstStyle/>
          <a:p>
            <a:r>
              <a:rPr lang="en-US" b="1"/>
              <a:t>Day 2</a:t>
            </a:r>
          </a:p>
        </p:txBody>
      </p:sp>
      <p:sp>
        <p:nvSpPr>
          <p:cNvPr id="92" name="TextBox 91">
            <a:extLst>
              <a:ext uri="{FF2B5EF4-FFF2-40B4-BE49-F238E27FC236}">
                <a16:creationId xmlns:a16="http://schemas.microsoft.com/office/drawing/2014/main" id="{9D9E6C72-BD3F-AF4E-8F93-DB8E3EB1989B}"/>
              </a:ext>
            </a:extLst>
          </p:cNvPr>
          <p:cNvSpPr txBox="1"/>
          <p:nvPr/>
        </p:nvSpPr>
        <p:spPr>
          <a:xfrm>
            <a:off x="9633341" y="2814904"/>
            <a:ext cx="719108" cy="369332"/>
          </a:xfrm>
          <a:prstGeom prst="rect">
            <a:avLst/>
          </a:prstGeom>
          <a:noFill/>
        </p:spPr>
        <p:txBody>
          <a:bodyPr wrap="none" rtlCol="0">
            <a:spAutoFit/>
          </a:bodyPr>
          <a:lstStyle/>
          <a:p>
            <a:r>
              <a:rPr lang="en-US" b="1"/>
              <a:t>Day 3</a:t>
            </a:r>
          </a:p>
        </p:txBody>
      </p:sp>
      <p:sp>
        <p:nvSpPr>
          <p:cNvPr id="95" name="TextBox 94">
            <a:extLst>
              <a:ext uri="{FF2B5EF4-FFF2-40B4-BE49-F238E27FC236}">
                <a16:creationId xmlns:a16="http://schemas.microsoft.com/office/drawing/2014/main" id="{E185C5AF-C1C4-8643-B52C-A89A4C82FEF6}"/>
              </a:ext>
            </a:extLst>
          </p:cNvPr>
          <p:cNvSpPr txBox="1"/>
          <p:nvPr/>
        </p:nvSpPr>
        <p:spPr>
          <a:xfrm>
            <a:off x="9175175" y="1840469"/>
            <a:ext cx="866776" cy="461665"/>
          </a:xfrm>
          <a:prstGeom prst="rect">
            <a:avLst/>
          </a:prstGeom>
          <a:solidFill>
            <a:schemeClr val="tx1"/>
          </a:solidFill>
        </p:spPr>
        <p:txBody>
          <a:bodyPr wrap="none" rtlCol="0">
            <a:spAutoFit/>
          </a:bodyPr>
          <a:lstStyle/>
          <a:p>
            <a:r>
              <a:rPr lang="en-US" sz="2400" b="1">
                <a:solidFill>
                  <a:schemeClr val="bg1"/>
                </a:solidFill>
              </a:rPr>
              <a:t>day 3</a:t>
            </a:r>
          </a:p>
        </p:txBody>
      </p:sp>
      <p:pic>
        <p:nvPicPr>
          <p:cNvPr id="96" name="Picture 95" descr="A picture containing dark&#10;&#10;Description automatically generated">
            <a:extLst>
              <a:ext uri="{FF2B5EF4-FFF2-40B4-BE49-F238E27FC236}">
                <a16:creationId xmlns:a16="http://schemas.microsoft.com/office/drawing/2014/main" id="{D5CF6359-2A3F-2C4E-8637-B6AB8C384707}"/>
              </a:ext>
            </a:extLst>
          </p:cNvPr>
          <p:cNvPicPr>
            <a:picLocks noChangeAspect="1"/>
          </p:cNvPicPr>
          <p:nvPr/>
        </p:nvPicPr>
        <p:blipFill rotWithShape="1">
          <a:blip r:embed="rId2"/>
          <a:srcRect l="22601" t="27252" r="27981" b="3935"/>
          <a:stretch/>
        </p:blipFill>
        <p:spPr>
          <a:xfrm>
            <a:off x="7153972" y="59757"/>
            <a:ext cx="1797215" cy="2416706"/>
          </a:xfrm>
          <a:prstGeom prst="rect">
            <a:avLst/>
          </a:prstGeom>
          <a:ln w="53975">
            <a:solidFill>
              <a:schemeClr val="bg1"/>
            </a:solidFill>
          </a:ln>
        </p:spPr>
      </p:pic>
      <p:sp>
        <p:nvSpPr>
          <p:cNvPr id="97" name="TextBox 96">
            <a:extLst>
              <a:ext uri="{FF2B5EF4-FFF2-40B4-BE49-F238E27FC236}">
                <a16:creationId xmlns:a16="http://schemas.microsoft.com/office/drawing/2014/main" id="{A6257AEA-4DEF-0E46-BB72-95247C32B40E}"/>
              </a:ext>
            </a:extLst>
          </p:cNvPr>
          <p:cNvSpPr txBox="1"/>
          <p:nvPr/>
        </p:nvSpPr>
        <p:spPr>
          <a:xfrm>
            <a:off x="7103886" y="2082727"/>
            <a:ext cx="866776" cy="461665"/>
          </a:xfrm>
          <a:prstGeom prst="rect">
            <a:avLst/>
          </a:prstGeom>
          <a:noFill/>
        </p:spPr>
        <p:txBody>
          <a:bodyPr wrap="none" rtlCol="0">
            <a:spAutoFit/>
          </a:bodyPr>
          <a:lstStyle/>
          <a:p>
            <a:r>
              <a:rPr lang="en-US" sz="2400" b="1">
                <a:solidFill>
                  <a:schemeClr val="bg1"/>
                </a:solidFill>
              </a:rPr>
              <a:t>day 1</a:t>
            </a:r>
          </a:p>
        </p:txBody>
      </p:sp>
      <p:pic>
        <p:nvPicPr>
          <p:cNvPr id="101" name="Picture 100" descr="A picture containing dark&#10;&#10;Description automatically generated">
            <a:extLst>
              <a:ext uri="{FF2B5EF4-FFF2-40B4-BE49-F238E27FC236}">
                <a16:creationId xmlns:a16="http://schemas.microsoft.com/office/drawing/2014/main" id="{32CD9FF3-92EA-EE46-8E1F-388B4A87CD8A}"/>
              </a:ext>
            </a:extLst>
          </p:cNvPr>
          <p:cNvPicPr>
            <a:picLocks noChangeAspect="1"/>
          </p:cNvPicPr>
          <p:nvPr/>
        </p:nvPicPr>
        <p:blipFill rotWithShape="1">
          <a:blip r:embed="rId3"/>
          <a:srcRect l="14320" t="23172" r="25424" b="5145"/>
          <a:stretch/>
        </p:blipFill>
        <p:spPr>
          <a:xfrm>
            <a:off x="8021096" y="1104247"/>
            <a:ext cx="1864763" cy="2416706"/>
          </a:xfrm>
          <a:prstGeom prst="rect">
            <a:avLst/>
          </a:prstGeom>
          <a:ln w="53975">
            <a:solidFill>
              <a:schemeClr val="bg1"/>
            </a:solidFill>
          </a:ln>
        </p:spPr>
      </p:pic>
      <p:sp>
        <p:nvSpPr>
          <p:cNvPr id="105" name="TextBox 104">
            <a:extLst>
              <a:ext uri="{FF2B5EF4-FFF2-40B4-BE49-F238E27FC236}">
                <a16:creationId xmlns:a16="http://schemas.microsoft.com/office/drawing/2014/main" id="{841BD619-0079-5448-8DAD-B889A5120B5A}"/>
              </a:ext>
            </a:extLst>
          </p:cNvPr>
          <p:cNvSpPr txBox="1"/>
          <p:nvPr/>
        </p:nvSpPr>
        <p:spPr>
          <a:xfrm>
            <a:off x="7972249" y="3081416"/>
            <a:ext cx="866776" cy="461665"/>
          </a:xfrm>
          <a:prstGeom prst="rect">
            <a:avLst/>
          </a:prstGeom>
          <a:noFill/>
        </p:spPr>
        <p:txBody>
          <a:bodyPr wrap="none" rtlCol="0">
            <a:spAutoFit/>
          </a:bodyPr>
          <a:lstStyle/>
          <a:p>
            <a:r>
              <a:rPr lang="en-US" sz="2400" b="1">
                <a:solidFill>
                  <a:schemeClr val="bg1"/>
                </a:solidFill>
              </a:rPr>
              <a:t>day 2</a:t>
            </a:r>
          </a:p>
        </p:txBody>
      </p:sp>
      <p:pic>
        <p:nvPicPr>
          <p:cNvPr id="107" name="Picture 106" descr="A planet in space&#10;&#10;Description automatically generated with low confidence">
            <a:extLst>
              <a:ext uri="{FF2B5EF4-FFF2-40B4-BE49-F238E27FC236}">
                <a16:creationId xmlns:a16="http://schemas.microsoft.com/office/drawing/2014/main" id="{8673B365-FFA1-8E4C-A641-739CC8E3400F}"/>
              </a:ext>
            </a:extLst>
          </p:cNvPr>
          <p:cNvPicPr>
            <a:picLocks noChangeAspect="1"/>
          </p:cNvPicPr>
          <p:nvPr/>
        </p:nvPicPr>
        <p:blipFill rotWithShape="1">
          <a:blip r:embed="rId4"/>
          <a:srcRect l="21315" t="28048" r="27739" b="3965"/>
          <a:stretch/>
        </p:blipFill>
        <p:spPr>
          <a:xfrm>
            <a:off x="9116305" y="2252615"/>
            <a:ext cx="1797214" cy="2325641"/>
          </a:xfrm>
          <a:prstGeom prst="rect">
            <a:avLst/>
          </a:prstGeom>
          <a:ln w="53975">
            <a:solidFill>
              <a:schemeClr val="bg1"/>
            </a:solidFill>
          </a:ln>
        </p:spPr>
      </p:pic>
      <p:sp>
        <p:nvSpPr>
          <p:cNvPr id="109" name="TextBox 108">
            <a:extLst>
              <a:ext uri="{FF2B5EF4-FFF2-40B4-BE49-F238E27FC236}">
                <a16:creationId xmlns:a16="http://schemas.microsoft.com/office/drawing/2014/main" id="{CD2AFD29-0779-2D47-9100-0D1B09BA0C71}"/>
              </a:ext>
            </a:extLst>
          </p:cNvPr>
          <p:cNvSpPr txBox="1"/>
          <p:nvPr/>
        </p:nvSpPr>
        <p:spPr>
          <a:xfrm>
            <a:off x="9054467" y="4198172"/>
            <a:ext cx="866776" cy="461665"/>
          </a:xfrm>
          <a:prstGeom prst="rect">
            <a:avLst/>
          </a:prstGeom>
          <a:noFill/>
        </p:spPr>
        <p:txBody>
          <a:bodyPr wrap="none" rtlCol="0">
            <a:spAutoFit/>
          </a:bodyPr>
          <a:lstStyle/>
          <a:p>
            <a:r>
              <a:rPr lang="en-US" sz="2400" b="1">
                <a:solidFill>
                  <a:schemeClr val="bg1"/>
                </a:solidFill>
              </a:rPr>
              <a:t>day 3</a:t>
            </a:r>
          </a:p>
        </p:txBody>
      </p:sp>
      <p:cxnSp>
        <p:nvCxnSpPr>
          <p:cNvPr id="3" name="Connettore a gomito 2">
            <a:extLst>
              <a:ext uri="{FF2B5EF4-FFF2-40B4-BE49-F238E27FC236}">
                <a16:creationId xmlns:a16="http://schemas.microsoft.com/office/drawing/2014/main" id="{672B1BF3-16AF-42DC-BE1A-CC0A04AACB31}"/>
              </a:ext>
            </a:extLst>
          </p:cNvPr>
          <p:cNvCxnSpPr>
            <a:cxnSpLocks/>
          </p:cNvCxnSpPr>
          <p:nvPr/>
        </p:nvCxnSpPr>
        <p:spPr>
          <a:xfrm rot="16200000" flipH="1">
            <a:off x="8241363" y="802848"/>
            <a:ext cx="4299886" cy="2823841"/>
          </a:xfrm>
          <a:prstGeom prst="bentConnector3">
            <a:avLst>
              <a:gd name="adj1" fmla="val 226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a gomito 41">
            <a:extLst>
              <a:ext uri="{FF2B5EF4-FFF2-40B4-BE49-F238E27FC236}">
                <a16:creationId xmlns:a16="http://schemas.microsoft.com/office/drawing/2014/main" id="{2F406380-CE6F-4832-B86D-487D3A02BFB7}"/>
              </a:ext>
            </a:extLst>
          </p:cNvPr>
          <p:cNvCxnSpPr>
            <a:cxnSpLocks/>
          </p:cNvCxnSpPr>
          <p:nvPr/>
        </p:nvCxnSpPr>
        <p:spPr>
          <a:xfrm>
            <a:off x="8978186" y="610001"/>
            <a:ext cx="530310" cy="468236"/>
          </a:xfrm>
          <a:prstGeom prst="bentConnector3">
            <a:avLst>
              <a:gd name="adj1" fmla="val 99265"/>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a gomito 48">
            <a:extLst>
              <a:ext uri="{FF2B5EF4-FFF2-40B4-BE49-F238E27FC236}">
                <a16:creationId xmlns:a16="http://schemas.microsoft.com/office/drawing/2014/main" id="{D896D04F-2642-4FF7-A8FB-CC698A79DD3B}"/>
              </a:ext>
            </a:extLst>
          </p:cNvPr>
          <p:cNvCxnSpPr>
            <a:cxnSpLocks/>
          </p:cNvCxnSpPr>
          <p:nvPr/>
        </p:nvCxnSpPr>
        <p:spPr>
          <a:xfrm rot="16200000" flipH="1">
            <a:off x="8833697" y="563664"/>
            <a:ext cx="1813987" cy="1537187"/>
          </a:xfrm>
          <a:prstGeom prst="bentConnector3">
            <a:avLst>
              <a:gd name="adj1" fmla="val 1649"/>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13714D6C-3D2E-48BF-B5FE-991A357E7D11}"/>
              </a:ext>
            </a:extLst>
          </p:cNvPr>
          <p:cNvSpPr/>
          <p:nvPr/>
        </p:nvSpPr>
        <p:spPr>
          <a:xfrm>
            <a:off x="9983081" y="3418076"/>
            <a:ext cx="1685511" cy="2464258"/>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B5891CF-4740-1C4A-A3A4-4599291E9A91}"/>
              </a:ext>
            </a:extLst>
          </p:cNvPr>
          <p:cNvSpPr txBox="1"/>
          <p:nvPr/>
        </p:nvSpPr>
        <p:spPr>
          <a:xfrm>
            <a:off x="11683085" y="6396418"/>
            <a:ext cx="418704" cy="369332"/>
          </a:xfrm>
          <a:prstGeom prst="rect">
            <a:avLst/>
          </a:prstGeom>
          <a:noFill/>
        </p:spPr>
        <p:txBody>
          <a:bodyPr wrap="none" rtlCol="0">
            <a:spAutoFit/>
          </a:bodyPr>
          <a:lstStyle/>
          <a:p>
            <a:r>
              <a:rPr lang="en-CH"/>
              <a:t>21</a:t>
            </a:r>
          </a:p>
        </p:txBody>
      </p:sp>
      <p:pic>
        <p:nvPicPr>
          <p:cNvPr id="112" name="Picture 111" descr="A picture containing dark&#10;&#10;Description automatically generated">
            <a:extLst>
              <a:ext uri="{FF2B5EF4-FFF2-40B4-BE49-F238E27FC236}">
                <a16:creationId xmlns:a16="http://schemas.microsoft.com/office/drawing/2014/main" id="{3BCA6047-5350-1642-ADB6-29BE8576C5B3}"/>
              </a:ext>
            </a:extLst>
          </p:cNvPr>
          <p:cNvPicPr>
            <a:picLocks noChangeAspect="1"/>
          </p:cNvPicPr>
          <p:nvPr/>
        </p:nvPicPr>
        <p:blipFill rotWithShape="1">
          <a:blip r:embed="rId3"/>
          <a:srcRect l="14320" t="23172" r="25424" b="5145"/>
          <a:stretch/>
        </p:blipFill>
        <p:spPr>
          <a:xfrm>
            <a:off x="10423091" y="4379961"/>
            <a:ext cx="1864763" cy="2416706"/>
          </a:xfrm>
          <a:prstGeom prst="rect">
            <a:avLst/>
          </a:prstGeom>
          <a:ln w="53975">
            <a:solidFill>
              <a:schemeClr val="bg1"/>
            </a:solidFill>
          </a:ln>
        </p:spPr>
      </p:pic>
      <p:sp>
        <p:nvSpPr>
          <p:cNvPr id="113" name="TextBox 112">
            <a:extLst>
              <a:ext uri="{FF2B5EF4-FFF2-40B4-BE49-F238E27FC236}">
                <a16:creationId xmlns:a16="http://schemas.microsoft.com/office/drawing/2014/main" id="{3EABE521-8B98-864A-96AA-A66FC3795A4F}"/>
              </a:ext>
            </a:extLst>
          </p:cNvPr>
          <p:cNvSpPr txBox="1"/>
          <p:nvPr/>
        </p:nvSpPr>
        <p:spPr>
          <a:xfrm>
            <a:off x="10369204" y="6357731"/>
            <a:ext cx="913263" cy="461665"/>
          </a:xfrm>
          <a:prstGeom prst="rect">
            <a:avLst/>
          </a:prstGeom>
          <a:noFill/>
        </p:spPr>
        <p:txBody>
          <a:bodyPr wrap="none" rtlCol="0">
            <a:spAutoFit/>
          </a:bodyPr>
          <a:lstStyle/>
          <a:p>
            <a:r>
              <a:rPr lang="en-US" sz="2400" b="1">
                <a:solidFill>
                  <a:schemeClr val="bg1"/>
                </a:solidFill>
              </a:rPr>
              <a:t>day N</a:t>
            </a:r>
          </a:p>
        </p:txBody>
      </p:sp>
      <p:sp>
        <p:nvSpPr>
          <p:cNvPr id="54" name="TextBox 12">
            <a:extLst>
              <a:ext uri="{FF2B5EF4-FFF2-40B4-BE49-F238E27FC236}">
                <a16:creationId xmlns:a16="http://schemas.microsoft.com/office/drawing/2014/main" id="{D752958D-C954-4766-A497-B16B7A067054}"/>
              </a:ext>
            </a:extLst>
          </p:cNvPr>
          <p:cNvSpPr txBox="1"/>
          <p:nvPr/>
        </p:nvSpPr>
        <p:spPr>
          <a:xfrm>
            <a:off x="11322244" y="5584962"/>
            <a:ext cx="418704" cy="369332"/>
          </a:xfrm>
          <a:prstGeom prst="rect">
            <a:avLst/>
          </a:prstGeom>
          <a:noFill/>
        </p:spPr>
        <p:txBody>
          <a:bodyPr wrap="none" rtlCol="0">
            <a:spAutoFit/>
          </a:bodyPr>
          <a:lstStyle/>
          <a:p>
            <a:r>
              <a:rPr lang="en-CH"/>
              <a:t>21</a:t>
            </a:r>
          </a:p>
        </p:txBody>
      </p:sp>
      <p:cxnSp>
        <p:nvCxnSpPr>
          <p:cNvPr id="58" name="Connettore a gomito 57">
            <a:extLst>
              <a:ext uri="{FF2B5EF4-FFF2-40B4-BE49-F238E27FC236}">
                <a16:creationId xmlns:a16="http://schemas.microsoft.com/office/drawing/2014/main" id="{3C56DE4F-7E91-4C3D-BEF6-DD82A43D7450}"/>
              </a:ext>
            </a:extLst>
          </p:cNvPr>
          <p:cNvCxnSpPr>
            <a:cxnSpLocks/>
          </p:cNvCxnSpPr>
          <p:nvPr/>
        </p:nvCxnSpPr>
        <p:spPr>
          <a:xfrm rot="16200000" flipH="1">
            <a:off x="8625326" y="652834"/>
            <a:ext cx="3152907" cy="2455409"/>
          </a:xfrm>
          <a:prstGeom prst="bentConnector3">
            <a:avLst>
              <a:gd name="adj1" fmla="val -13"/>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Oval 61">
            <a:extLst>
              <a:ext uri="{FF2B5EF4-FFF2-40B4-BE49-F238E27FC236}">
                <a16:creationId xmlns:a16="http://schemas.microsoft.com/office/drawing/2014/main" id="{A806543F-53A0-4A34-BBC8-4BD1E5DC95A0}"/>
              </a:ext>
            </a:extLst>
          </p:cNvPr>
          <p:cNvSpPr/>
          <p:nvPr/>
        </p:nvSpPr>
        <p:spPr>
          <a:xfrm>
            <a:off x="9116306" y="112387"/>
            <a:ext cx="3140498" cy="1075854"/>
          </a:xfrm>
          <a:prstGeom prst="ellipse">
            <a:avLst/>
          </a:prstGeom>
          <a:solidFill>
            <a:schemeClr val="bg2">
              <a:lumMod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endParaRPr>
          </a:p>
        </p:txBody>
      </p:sp>
      <p:sp>
        <p:nvSpPr>
          <p:cNvPr id="30" name="CasellaDiTesto 29">
            <a:extLst>
              <a:ext uri="{FF2B5EF4-FFF2-40B4-BE49-F238E27FC236}">
                <a16:creationId xmlns:a16="http://schemas.microsoft.com/office/drawing/2014/main" id="{729AA6FD-EC2F-4CEC-9AE9-AA374416F9EE}"/>
              </a:ext>
            </a:extLst>
          </p:cNvPr>
          <p:cNvSpPr txBox="1"/>
          <p:nvPr/>
        </p:nvSpPr>
        <p:spPr>
          <a:xfrm>
            <a:off x="9387430" y="198539"/>
            <a:ext cx="2751160" cy="954107"/>
          </a:xfrm>
          <a:prstGeom prst="rect">
            <a:avLst/>
          </a:prstGeom>
          <a:noFill/>
        </p:spPr>
        <p:txBody>
          <a:bodyPr wrap="square" rtlCol="0">
            <a:spAutoFit/>
          </a:bodyPr>
          <a:lstStyle/>
          <a:p>
            <a:pPr algn="ctr"/>
            <a:r>
              <a:rPr lang="it-IT" sz="2800" b="1">
                <a:solidFill>
                  <a:schemeClr val="bg2"/>
                </a:solidFill>
              </a:rPr>
              <a:t>Inter-</a:t>
            </a:r>
            <a:r>
              <a:rPr lang="it-IT" sz="2800" b="1" err="1">
                <a:solidFill>
                  <a:schemeClr val="bg2"/>
                </a:solidFill>
              </a:rPr>
              <a:t>Fractional</a:t>
            </a:r>
            <a:endParaRPr lang="it-IT" sz="2800" b="1">
              <a:solidFill>
                <a:schemeClr val="bg2"/>
              </a:solidFill>
            </a:endParaRPr>
          </a:p>
          <a:p>
            <a:pPr algn="ctr"/>
            <a:r>
              <a:rPr lang="it-IT" sz="2800" b="1" err="1">
                <a:solidFill>
                  <a:schemeClr val="bg2"/>
                </a:solidFill>
              </a:rPr>
              <a:t>comparison</a:t>
            </a:r>
            <a:endParaRPr lang="en-GB" sz="2800" b="1">
              <a:solidFill>
                <a:schemeClr val="bg2"/>
              </a:solidFill>
            </a:endParaRPr>
          </a:p>
        </p:txBody>
      </p:sp>
      <p:pic>
        <p:nvPicPr>
          <p:cNvPr id="45" name="Google Shape;282;p35">
            <a:extLst>
              <a:ext uri="{FF2B5EF4-FFF2-40B4-BE49-F238E27FC236}">
                <a16:creationId xmlns:a16="http://schemas.microsoft.com/office/drawing/2014/main" id="{075F5DFF-272F-AC4F-99D5-61BA63FEFB86}"/>
              </a:ext>
            </a:extLst>
          </p:cNvPr>
          <p:cNvPicPr preferRelativeResize="0"/>
          <p:nvPr/>
        </p:nvPicPr>
        <p:blipFill rotWithShape="1">
          <a:blip r:embed="rId5">
            <a:alphaModFix/>
          </a:blip>
          <a:srcRect/>
          <a:stretch/>
        </p:blipFill>
        <p:spPr>
          <a:xfrm>
            <a:off x="5905381" y="6238342"/>
            <a:ext cx="1029464" cy="342742"/>
          </a:xfrm>
          <a:prstGeom prst="rect">
            <a:avLst/>
          </a:prstGeom>
          <a:noFill/>
          <a:ln>
            <a:noFill/>
          </a:ln>
        </p:spPr>
      </p:pic>
      <p:pic>
        <p:nvPicPr>
          <p:cNvPr id="46" name="737903e1-8b0b-49b3-a823-db1d82949530_censored.jpg" descr="737903e1-8b0b-49b3-a823-db1d82949530_censored.jpg">
            <a:extLst>
              <a:ext uri="{FF2B5EF4-FFF2-40B4-BE49-F238E27FC236}">
                <a16:creationId xmlns:a16="http://schemas.microsoft.com/office/drawing/2014/main" id="{2434C3F4-104E-9484-7601-B3CE143E316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41183" y="683080"/>
            <a:ext cx="6612689" cy="4966320"/>
          </a:xfrm>
          <a:prstGeom prst="rect">
            <a:avLst/>
          </a:prstGeom>
          <a:ln w="12700">
            <a:miter lim="400000"/>
          </a:ln>
        </p:spPr>
      </p:pic>
      <p:sp>
        <p:nvSpPr>
          <p:cNvPr id="47" name="Google Shape;626;p50">
            <a:extLst>
              <a:ext uri="{FF2B5EF4-FFF2-40B4-BE49-F238E27FC236}">
                <a16:creationId xmlns:a16="http://schemas.microsoft.com/office/drawing/2014/main" id="{1E960D17-0FB9-F9C2-99A7-B913AF7F01F8}"/>
              </a:ext>
            </a:extLst>
          </p:cNvPr>
          <p:cNvSpPr txBox="1"/>
          <p:nvPr/>
        </p:nvSpPr>
        <p:spPr>
          <a:xfrm>
            <a:off x="1363133" y="5733667"/>
            <a:ext cx="4249086" cy="441253"/>
          </a:xfrm>
          <a:prstGeom prst="rect">
            <a:avLst/>
          </a:prstGeom>
          <a:noFill/>
          <a:ln>
            <a:noFill/>
          </a:ln>
        </p:spPr>
        <p:txBody>
          <a:bodyPr spcFirstLastPara="1" wrap="square" lIns="91425" tIns="91425" rIns="91425" bIns="91425" anchor="t" anchorCtr="0">
            <a:noAutofit/>
          </a:bodyPr>
          <a:lstStyle/>
          <a:p>
            <a:pPr algn="r"/>
            <a:r>
              <a:rPr lang="en-US" b="1" dirty="0" err="1">
                <a:solidFill>
                  <a:schemeClr val="accent1"/>
                </a:solidFill>
                <a:highlight>
                  <a:srgbClr val="FFFFFF"/>
                </a:highlight>
              </a:rPr>
              <a:t>ClinicalTrial.gov</a:t>
            </a:r>
            <a:r>
              <a:rPr lang="en-US" b="1" dirty="0">
                <a:solidFill>
                  <a:schemeClr val="accent1"/>
                </a:solidFill>
                <a:highlight>
                  <a:srgbClr val="FFFFFF"/>
                </a:highlight>
              </a:rPr>
              <a:t> id: NCT03662373</a:t>
            </a:r>
            <a:endParaRPr b="1" dirty="0">
              <a:solidFill>
                <a:schemeClr val="accent1"/>
              </a:solidFill>
            </a:endParaRPr>
          </a:p>
        </p:txBody>
      </p:sp>
      <p:sp>
        <p:nvSpPr>
          <p:cNvPr id="48" name="Rectangle 47">
            <a:extLst>
              <a:ext uri="{FF2B5EF4-FFF2-40B4-BE49-F238E27FC236}">
                <a16:creationId xmlns:a16="http://schemas.microsoft.com/office/drawing/2014/main" id="{BBEDBFD7-EFCE-FE34-34E3-1F686793BD65}"/>
              </a:ext>
            </a:extLst>
          </p:cNvPr>
          <p:cNvSpPr/>
          <p:nvPr/>
        </p:nvSpPr>
        <p:spPr>
          <a:xfrm>
            <a:off x="7051094" y="4995805"/>
            <a:ext cx="2252065"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t>First 20 patients</a:t>
            </a:r>
          </a:p>
          <a:p>
            <a:r>
              <a:rPr lang="en-US"/>
              <a:t>2019-2020</a:t>
            </a:r>
          </a:p>
        </p:txBody>
      </p:sp>
      <p:sp>
        <p:nvSpPr>
          <p:cNvPr id="2" name="Title 1">
            <a:extLst>
              <a:ext uri="{FF2B5EF4-FFF2-40B4-BE49-F238E27FC236}">
                <a16:creationId xmlns:a16="http://schemas.microsoft.com/office/drawing/2014/main" id="{8B65B591-520E-C040-B956-E8FD378F8CFA}"/>
              </a:ext>
            </a:extLst>
          </p:cNvPr>
          <p:cNvSpPr>
            <a:spLocks noGrp="1"/>
          </p:cNvSpPr>
          <p:nvPr>
            <p:ph type="title"/>
          </p:nvPr>
        </p:nvSpPr>
        <p:spPr>
          <a:xfrm>
            <a:off x="318991" y="-271656"/>
            <a:ext cx="11073408" cy="1450757"/>
          </a:xfrm>
        </p:spPr>
        <p:txBody>
          <a:bodyPr/>
          <a:lstStyle/>
          <a:p>
            <a:r>
              <a:rPr lang="en-US"/>
              <a:t>Observational clinical trial</a:t>
            </a:r>
            <a:endParaRPr lang="en-IT"/>
          </a:p>
        </p:txBody>
      </p:sp>
    </p:spTree>
    <p:extLst>
      <p:ext uri="{BB962C8B-B14F-4D97-AF65-F5344CB8AC3E}">
        <p14:creationId xmlns:p14="http://schemas.microsoft.com/office/powerpoint/2010/main" val="10072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61E2-F751-9A4C-B1B4-92E1E6673C14}"/>
              </a:ext>
            </a:extLst>
          </p:cNvPr>
          <p:cNvSpPr>
            <a:spLocks noGrp="1"/>
          </p:cNvSpPr>
          <p:nvPr>
            <p:ph type="title"/>
          </p:nvPr>
        </p:nvSpPr>
        <p:spPr>
          <a:xfrm>
            <a:off x="134039" y="350332"/>
            <a:ext cx="5340605" cy="1146176"/>
          </a:xfrm>
        </p:spPr>
        <p:txBody>
          <a:bodyPr vert="horz" lIns="91440" tIns="45720" rIns="91440" bIns="45720" rtlCol="0" anchor="ctr">
            <a:normAutofit/>
          </a:bodyPr>
          <a:lstStyle/>
          <a:p>
            <a:r>
              <a:rPr lang="en-US" kern="1200">
                <a:solidFill>
                  <a:schemeClr val="tx1"/>
                </a:solidFill>
                <a:latin typeface="+mj-lt"/>
                <a:ea typeface="+mj-ea"/>
                <a:cs typeface="+mj-cs"/>
              </a:rPr>
              <a:t>in-beam PET</a:t>
            </a:r>
          </a:p>
        </p:txBody>
      </p:sp>
      <p:pic>
        <p:nvPicPr>
          <p:cNvPr id="5" name="Picture 4" descr="Graphical user interface, application, Teams&#10;&#10;Description automatically generated">
            <a:extLst>
              <a:ext uri="{FF2B5EF4-FFF2-40B4-BE49-F238E27FC236}">
                <a16:creationId xmlns:a16="http://schemas.microsoft.com/office/drawing/2014/main" id="{B4477121-F0FD-5742-8E04-3A1DEC998A12}"/>
              </a:ext>
            </a:extLst>
          </p:cNvPr>
          <p:cNvPicPr>
            <a:picLocks noChangeAspect="1"/>
          </p:cNvPicPr>
          <p:nvPr/>
        </p:nvPicPr>
        <p:blipFill rotWithShape="1">
          <a:blip r:embed="rId2"/>
          <a:srcRect r="61279" b="12185"/>
          <a:stretch/>
        </p:blipFill>
        <p:spPr>
          <a:xfrm>
            <a:off x="286710" y="2696835"/>
            <a:ext cx="3727150" cy="2413855"/>
          </a:xfrm>
          <a:prstGeom prst="rect">
            <a:avLst/>
          </a:prstGeom>
        </p:spPr>
      </p:pic>
      <p:sp>
        <p:nvSpPr>
          <p:cNvPr id="11" name="TextBox 10">
            <a:extLst>
              <a:ext uri="{FF2B5EF4-FFF2-40B4-BE49-F238E27FC236}">
                <a16:creationId xmlns:a16="http://schemas.microsoft.com/office/drawing/2014/main" id="{5B1FC6D4-1F98-2344-8337-46254387FDDA}"/>
              </a:ext>
            </a:extLst>
          </p:cNvPr>
          <p:cNvSpPr txBox="1"/>
          <p:nvPr/>
        </p:nvSpPr>
        <p:spPr>
          <a:xfrm>
            <a:off x="134039" y="1773506"/>
            <a:ext cx="5182293" cy="646331"/>
          </a:xfrm>
          <a:prstGeom prst="rect">
            <a:avLst/>
          </a:prstGeom>
          <a:noFill/>
        </p:spPr>
        <p:txBody>
          <a:bodyPr wrap="square" rtlCol="0">
            <a:spAutoFit/>
          </a:bodyPr>
          <a:lstStyle/>
          <a:p>
            <a:endParaRPr lang="en-CH"/>
          </a:p>
          <a:p>
            <a:pPr marL="285750" indent="-285750">
              <a:buFont typeface="Courier New" panose="02070309020205020404" pitchFamily="49" charset="0"/>
              <a:buChar char="o"/>
            </a:pPr>
            <a:r>
              <a:rPr lang="en-CH"/>
              <a:t>ACC (</a:t>
            </a:r>
            <a:r>
              <a:rPr lang="en-GB" err="1"/>
              <a:t>adenocortical</a:t>
            </a:r>
            <a:r>
              <a:rPr lang="en-GB"/>
              <a:t> carcinoma ) patient</a:t>
            </a:r>
            <a:endParaRPr lang="en-CH"/>
          </a:p>
        </p:txBody>
      </p:sp>
      <p:sp>
        <p:nvSpPr>
          <p:cNvPr id="20" name="TextBox 19">
            <a:extLst>
              <a:ext uri="{FF2B5EF4-FFF2-40B4-BE49-F238E27FC236}">
                <a16:creationId xmlns:a16="http://schemas.microsoft.com/office/drawing/2014/main" id="{3AC3059A-0BDD-574E-A3AA-20E345E84CFA}"/>
              </a:ext>
            </a:extLst>
          </p:cNvPr>
          <p:cNvSpPr txBox="1"/>
          <p:nvPr/>
        </p:nvSpPr>
        <p:spPr>
          <a:xfrm>
            <a:off x="5603331" y="1912005"/>
            <a:ext cx="5806622" cy="646331"/>
          </a:xfrm>
          <a:prstGeom prst="rect">
            <a:avLst/>
          </a:prstGeom>
          <a:noFill/>
        </p:spPr>
        <p:txBody>
          <a:bodyPr wrap="square" rtlCol="0">
            <a:spAutoFit/>
          </a:bodyPr>
          <a:lstStyle/>
          <a:p>
            <a:r>
              <a:rPr lang="en-CH"/>
              <a:t>range </a:t>
            </a:r>
            <a:r>
              <a:rPr lang="en-US"/>
              <a:t>detection</a:t>
            </a:r>
            <a:r>
              <a:rPr lang="en-CH"/>
              <a:t> methods compared for patient subject to small anatomical changes</a:t>
            </a:r>
            <a:r>
              <a:rPr lang="en-US"/>
              <a:t> (BEV, MLS)</a:t>
            </a:r>
            <a:endParaRPr lang="en-CH"/>
          </a:p>
        </p:txBody>
      </p:sp>
      <p:pic>
        <p:nvPicPr>
          <p:cNvPr id="4" name="Immagine 3">
            <a:extLst>
              <a:ext uri="{FF2B5EF4-FFF2-40B4-BE49-F238E27FC236}">
                <a16:creationId xmlns:a16="http://schemas.microsoft.com/office/drawing/2014/main" id="{4F8D091C-81C5-1B04-9B77-CB96DF1F5382}"/>
              </a:ext>
            </a:extLst>
          </p:cNvPr>
          <p:cNvPicPr>
            <a:picLocks noChangeAspect="1"/>
          </p:cNvPicPr>
          <p:nvPr/>
        </p:nvPicPr>
        <p:blipFill>
          <a:blip r:embed="rId3"/>
          <a:stretch>
            <a:fillRect/>
          </a:stretch>
        </p:blipFill>
        <p:spPr>
          <a:xfrm>
            <a:off x="4930205" y="2874505"/>
            <a:ext cx="3913321" cy="2236184"/>
          </a:xfrm>
          <a:prstGeom prst="rect">
            <a:avLst/>
          </a:prstGeom>
        </p:spPr>
      </p:pic>
      <p:sp>
        <p:nvSpPr>
          <p:cNvPr id="6" name="CasellaDiTesto 5">
            <a:extLst>
              <a:ext uri="{FF2B5EF4-FFF2-40B4-BE49-F238E27FC236}">
                <a16:creationId xmlns:a16="http://schemas.microsoft.com/office/drawing/2014/main" id="{033B0196-4819-DADF-DC09-EA15AD437F20}"/>
              </a:ext>
            </a:extLst>
          </p:cNvPr>
          <p:cNvSpPr txBox="1"/>
          <p:nvPr/>
        </p:nvSpPr>
        <p:spPr>
          <a:xfrm>
            <a:off x="4745566" y="5115566"/>
            <a:ext cx="2544479" cy="830997"/>
          </a:xfrm>
          <a:prstGeom prst="rect">
            <a:avLst/>
          </a:prstGeom>
          <a:noFill/>
        </p:spPr>
        <p:txBody>
          <a:bodyPr wrap="none" rtlCol="0">
            <a:spAutoFit/>
          </a:bodyPr>
          <a:lstStyle/>
          <a:p>
            <a:r>
              <a:rPr lang="it-IT" sz="1600"/>
              <a:t>M. </a:t>
            </a:r>
            <a:r>
              <a:rPr lang="it-IT" sz="1600" err="1"/>
              <a:t>Moglioni</a:t>
            </a:r>
            <a:r>
              <a:rPr lang="it-IT" sz="1600"/>
              <a:t> et al, </a:t>
            </a:r>
          </a:p>
          <a:p>
            <a:r>
              <a:rPr lang="it-IT" sz="1600" err="1"/>
              <a:t>Frontiers</a:t>
            </a:r>
            <a:r>
              <a:rPr lang="it-IT" sz="1600"/>
              <a:t> in </a:t>
            </a:r>
            <a:r>
              <a:rPr lang="it-IT" sz="1600" err="1"/>
              <a:t>Oncology</a:t>
            </a:r>
            <a:r>
              <a:rPr lang="it-IT" sz="1600"/>
              <a:t> 2022</a:t>
            </a:r>
          </a:p>
          <a:p>
            <a:endParaRPr lang="it-IT" sz="1600"/>
          </a:p>
        </p:txBody>
      </p:sp>
      <p:grpSp>
        <p:nvGrpSpPr>
          <p:cNvPr id="17" name="Gruppo 16">
            <a:extLst>
              <a:ext uri="{FF2B5EF4-FFF2-40B4-BE49-F238E27FC236}">
                <a16:creationId xmlns:a16="http://schemas.microsoft.com/office/drawing/2014/main" id="{E2C3C26E-2B17-4C4C-B7B1-4088751CC552}"/>
              </a:ext>
            </a:extLst>
          </p:cNvPr>
          <p:cNvGrpSpPr/>
          <p:nvPr/>
        </p:nvGrpSpPr>
        <p:grpSpPr>
          <a:xfrm>
            <a:off x="378166" y="2990447"/>
            <a:ext cx="1376156" cy="2004300"/>
            <a:chOff x="6003775" y="326531"/>
            <a:chExt cx="781326" cy="1145889"/>
          </a:xfrm>
        </p:grpSpPr>
        <p:pic>
          <p:nvPicPr>
            <p:cNvPr id="8" name="Immagine 7">
              <a:extLst>
                <a:ext uri="{FF2B5EF4-FFF2-40B4-BE49-F238E27FC236}">
                  <a16:creationId xmlns:a16="http://schemas.microsoft.com/office/drawing/2014/main" id="{C996FE79-800A-00C7-ACDC-DAEDAF680588}"/>
                </a:ext>
              </a:extLst>
            </p:cNvPr>
            <p:cNvPicPr>
              <a:picLocks noChangeAspect="1"/>
            </p:cNvPicPr>
            <p:nvPr/>
          </p:nvPicPr>
          <p:blipFill rotWithShape="1">
            <a:blip r:embed="rId4"/>
            <a:srcRect r="3872" b="8861"/>
            <a:stretch/>
          </p:blipFill>
          <p:spPr>
            <a:xfrm>
              <a:off x="6003775" y="326531"/>
              <a:ext cx="781326" cy="1145889"/>
            </a:xfrm>
            <a:prstGeom prst="rect">
              <a:avLst/>
            </a:prstGeom>
          </p:spPr>
        </p:pic>
        <p:cxnSp>
          <p:nvCxnSpPr>
            <p:cNvPr id="15" name="Connettore 2 14">
              <a:extLst>
                <a:ext uri="{FF2B5EF4-FFF2-40B4-BE49-F238E27FC236}">
                  <a16:creationId xmlns:a16="http://schemas.microsoft.com/office/drawing/2014/main" id="{012953BF-CF27-662E-8176-81AABD2C78CA}"/>
                </a:ext>
              </a:extLst>
            </p:cNvPr>
            <p:cNvCxnSpPr>
              <a:cxnSpLocks/>
            </p:cNvCxnSpPr>
            <p:nvPr/>
          </p:nvCxnSpPr>
          <p:spPr>
            <a:xfrm flipV="1">
              <a:off x="6096000" y="938214"/>
              <a:ext cx="562146" cy="12588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grpSp>
      <p:sp>
        <p:nvSpPr>
          <p:cNvPr id="27" name="TextBox 18">
            <a:extLst>
              <a:ext uri="{FF2B5EF4-FFF2-40B4-BE49-F238E27FC236}">
                <a16:creationId xmlns:a16="http://schemas.microsoft.com/office/drawing/2014/main" id="{F5423785-8C8C-151A-EF52-6678CD9D00BB}"/>
              </a:ext>
            </a:extLst>
          </p:cNvPr>
          <p:cNvSpPr txBox="1"/>
          <p:nvPr/>
        </p:nvSpPr>
        <p:spPr>
          <a:xfrm>
            <a:off x="2114567" y="5110689"/>
            <a:ext cx="2051964" cy="584775"/>
          </a:xfrm>
          <a:prstGeom prst="rect">
            <a:avLst/>
          </a:prstGeom>
          <a:noFill/>
        </p:spPr>
        <p:txBody>
          <a:bodyPr wrap="square" rtlCol="0">
            <a:spAutoFit/>
          </a:bodyPr>
          <a:lstStyle/>
          <a:p>
            <a:r>
              <a:rPr lang="en-GB" sz="1600"/>
              <a:t>E. Fiorina et al, </a:t>
            </a:r>
          </a:p>
          <a:p>
            <a:r>
              <a:rPr lang="en-GB" sz="1600"/>
              <a:t>Front. Phys. 2021 </a:t>
            </a:r>
            <a:endParaRPr lang="en-CH" sz="1600"/>
          </a:p>
        </p:txBody>
      </p:sp>
    </p:spTree>
    <p:extLst>
      <p:ext uri="{BB962C8B-B14F-4D97-AF65-F5344CB8AC3E}">
        <p14:creationId xmlns:p14="http://schemas.microsoft.com/office/powerpoint/2010/main" val="187667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3BB8668-C626-FA47-9E7B-989C94682123}"/>
              </a:ext>
            </a:extLst>
          </p:cNvPr>
          <p:cNvSpPr/>
          <p:nvPr/>
        </p:nvSpPr>
        <p:spPr>
          <a:xfrm>
            <a:off x="0" y="909748"/>
            <a:ext cx="12245889" cy="5486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1" name="Google Shape;504;p46" descr="Picture 10">
            <a:extLst>
              <a:ext uri="{FF2B5EF4-FFF2-40B4-BE49-F238E27FC236}">
                <a16:creationId xmlns:a16="http://schemas.microsoft.com/office/drawing/2014/main" id="{099FC0C8-A9C7-9748-85BC-BE506FFD4C3B}"/>
              </a:ext>
            </a:extLst>
          </p:cNvPr>
          <p:cNvPicPr preferRelativeResize="0"/>
          <p:nvPr/>
        </p:nvPicPr>
        <p:blipFill rotWithShape="1">
          <a:blip r:embed="rId2">
            <a:alphaModFix/>
          </a:blip>
          <a:srcRect l="40413" t="17601" r="37397" b="19671"/>
          <a:stretch/>
        </p:blipFill>
        <p:spPr>
          <a:xfrm>
            <a:off x="6415370" y="2741044"/>
            <a:ext cx="2409386" cy="3552686"/>
          </a:xfrm>
          <a:prstGeom prst="rect">
            <a:avLst/>
          </a:prstGeom>
          <a:noFill/>
          <a:ln>
            <a:noFill/>
          </a:ln>
        </p:spPr>
      </p:pic>
      <p:sp>
        <p:nvSpPr>
          <p:cNvPr id="22" name="Google Shape;505;p46">
            <a:extLst>
              <a:ext uri="{FF2B5EF4-FFF2-40B4-BE49-F238E27FC236}">
                <a16:creationId xmlns:a16="http://schemas.microsoft.com/office/drawing/2014/main" id="{8A9810CF-C650-8B48-9B0C-122AF4B74DD8}"/>
              </a:ext>
            </a:extLst>
          </p:cNvPr>
          <p:cNvSpPr txBox="1"/>
          <p:nvPr/>
        </p:nvSpPr>
        <p:spPr>
          <a:xfrm>
            <a:off x="3564251" y="2321961"/>
            <a:ext cx="1378230" cy="335444"/>
          </a:xfrm>
          <a:prstGeom prst="rect">
            <a:avLst/>
          </a:prstGeom>
          <a:noFill/>
          <a:ln>
            <a:noFill/>
          </a:ln>
        </p:spPr>
        <p:txBody>
          <a:bodyPr spcFirstLastPara="1" wrap="square" lIns="32125" tIns="32125" rIns="32125" bIns="32125" anchor="t" anchorCtr="0">
            <a:noAutofit/>
          </a:bodyPr>
          <a:lstStyle/>
          <a:p>
            <a:pPr>
              <a:buClr>
                <a:srgbClr val="000000"/>
              </a:buClr>
              <a:buSzPts val="1300"/>
            </a:pPr>
            <a:r>
              <a:rPr lang="en-US" sz="2000" b="1">
                <a:solidFill>
                  <a:srgbClr val="000000"/>
                </a:solidFill>
                <a:latin typeface="Calibri"/>
                <a:ea typeface="Calibri"/>
                <a:cs typeface="Calibri"/>
                <a:sym typeface="Calibri"/>
              </a:rPr>
              <a:t>Dose</a:t>
            </a:r>
            <a:endParaRPr sz="2000" b="1"/>
          </a:p>
        </p:txBody>
      </p:sp>
      <p:sp>
        <p:nvSpPr>
          <p:cNvPr id="23" name="Google Shape;506;p46">
            <a:extLst>
              <a:ext uri="{FF2B5EF4-FFF2-40B4-BE49-F238E27FC236}">
                <a16:creationId xmlns:a16="http://schemas.microsoft.com/office/drawing/2014/main" id="{485C40BE-1543-4C48-BB1F-2B8E64A3734F}"/>
              </a:ext>
            </a:extLst>
          </p:cNvPr>
          <p:cNvSpPr txBox="1"/>
          <p:nvPr/>
        </p:nvSpPr>
        <p:spPr>
          <a:xfrm>
            <a:off x="6587137" y="2042325"/>
            <a:ext cx="2900010" cy="335444"/>
          </a:xfrm>
          <a:prstGeom prst="rect">
            <a:avLst/>
          </a:prstGeom>
          <a:noFill/>
          <a:ln>
            <a:noFill/>
          </a:ln>
        </p:spPr>
        <p:txBody>
          <a:bodyPr spcFirstLastPara="1" wrap="square" lIns="32125" tIns="32125" rIns="32125" bIns="32125" anchor="t" anchorCtr="0">
            <a:noAutofit/>
          </a:bodyPr>
          <a:lstStyle/>
          <a:p>
            <a:pPr>
              <a:buClr>
                <a:srgbClr val="000000"/>
              </a:buClr>
              <a:buSzPts val="1300"/>
            </a:pPr>
            <a:r>
              <a:rPr lang="en-US" sz="2000" b="1">
                <a:solidFill>
                  <a:srgbClr val="000000"/>
                </a:solidFill>
                <a:latin typeface="Calibri"/>
                <a:ea typeface="Calibri"/>
                <a:cs typeface="Calibri"/>
                <a:sym typeface="Calibri"/>
              </a:rPr>
              <a:t>Fragment emission distribution</a:t>
            </a:r>
            <a:endParaRPr sz="2000" b="1"/>
          </a:p>
        </p:txBody>
      </p:sp>
      <p:pic>
        <p:nvPicPr>
          <p:cNvPr id="24" name="Google Shape;507;p46" descr="Picture 15">
            <a:extLst>
              <a:ext uri="{FF2B5EF4-FFF2-40B4-BE49-F238E27FC236}">
                <a16:creationId xmlns:a16="http://schemas.microsoft.com/office/drawing/2014/main" id="{F41F39EC-F2E1-2B4F-BB9C-48CBF6C4B3B9}"/>
              </a:ext>
            </a:extLst>
          </p:cNvPr>
          <p:cNvPicPr preferRelativeResize="0"/>
          <p:nvPr/>
        </p:nvPicPr>
        <p:blipFill rotWithShape="1">
          <a:blip r:embed="rId3">
            <a:alphaModFix/>
          </a:blip>
          <a:srcRect l="10169" t="1197" r="4016" b="9412"/>
          <a:stretch/>
        </p:blipFill>
        <p:spPr>
          <a:xfrm>
            <a:off x="2915030" y="2782630"/>
            <a:ext cx="2274577" cy="3552686"/>
          </a:xfrm>
          <a:prstGeom prst="rect">
            <a:avLst/>
          </a:prstGeom>
          <a:noFill/>
          <a:ln>
            <a:noFill/>
          </a:ln>
        </p:spPr>
      </p:pic>
      <p:sp>
        <p:nvSpPr>
          <p:cNvPr id="26" name="Google Shape;508;p46">
            <a:extLst>
              <a:ext uri="{FF2B5EF4-FFF2-40B4-BE49-F238E27FC236}">
                <a16:creationId xmlns:a16="http://schemas.microsoft.com/office/drawing/2014/main" id="{FD85F387-6AA5-C74A-8F1B-860FFC6F9F29}"/>
              </a:ext>
            </a:extLst>
          </p:cNvPr>
          <p:cNvSpPr/>
          <p:nvPr/>
        </p:nvSpPr>
        <p:spPr>
          <a:xfrm>
            <a:off x="4930499" y="4372803"/>
            <a:ext cx="1650259" cy="590716"/>
          </a:xfrm>
          <a:prstGeom prst="rightArrow">
            <a:avLst>
              <a:gd name="adj1" fmla="val 50000"/>
              <a:gd name="adj2" fmla="val 50000"/>
            </a:avLst>
          </a:prstGeom>
          <a:solidFill>
            <a:srgbClr val="ED7D31"/>
          </a:solidFill>
          <a:ln w="12700" cap="flat" cmpd="sng">
            <a:solidFill>
              <a:srgbClr val="ED7D31"/>
            </a:solidFill>
            <a:prstDash val="solid"/>
            <a:miter lim="800000"/>
            <a:headEnd type="none" w="sm" len="sm"/>
            <a:tailEnd type="none" w="sm" len="sm"/>
          </a:ln>
        </p:spPr>
        <p:txBody>
          <a:bodyPr spcFirstLastPara="1" wrap="square" lIns="32125" tIns="32125" rIns="32125" bIns="32125" anchor="ctr" anchorCtr="0">
            <a:noAutofit/>
          </a:bodyPr>
          <a:lstStyle/>
          <a:p>
            <a:pPr algn="ctr">
              <a:buClr>
                <a:srgbClr val="FFFFFF"/>
              </a:buClr>
              <a:buSzPts val="1300"/>
            </a:pPr>
            <a:endParaRPr sz="1300">
              <a:solidFill>
                <a:srgbClr val="FFFFFF"/>
              </a:solidFill>
              <a:latin typeface="Calibri"/>
              <a:ea typeface="Calibri"/>
              <a:cs typeface="Calibri"/>
              <a:sym typeface="Calibri"/>
            </a:endParaRPr>
          </a:p>
        </p:txBody>
      </p:sp>
      <p:sp>
        <p:nvSpPr>
          <p:cNvPr id="27" name="Google Shape;509;p46">
            <a:extLst>
              <a:ext uri="{FF2B5EF4-FFF2-40B4-BE49-F238E27FC236}">
                <a16:creationId xmlns:a16="http://schemas.microsoft.com/office/drawing/2014/main" id="{D086FB17-75AE-A146-A285-53E0B4910E39}"/>
              </a:ext>
            </a:extLst>
          </p:cNvPr>
          <p:cNvSpPr txBox="1"/>
          <p:nvPr/>
        </p:nvSpPr>
        <p:spPr>
          <a:xfrm>
            <a:off x="2867117" y="6326991"/>
            <a:ext cx="2850653" cy="252081"/>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0              5              10             15             20</a:t>
            </a:r>
            <a:endParaRPr sz="1000"/>
          </a:p>
        </p:txBody>
      </p:sp>
      <p:sp>
        <p:nvSpPr>
          <p:cNvPr id="30" name="Google Shape;510;p46">
            <a:extLst>
              <a:ext uri="{FF2B5EF4-FFF2-40B4-BE49-F238E27FC236}">
                <a16:creationId xmlns:a16="http://schemas.microsoft.com/office/drawing/2014/main" id="{75B5CD76-31B2-764A-8973-E31FA43B36B8}"/>
              </a:ext>
            </a:extLst>
          </p:cNvPr>
          <p:cNvSpPr txBox="1"/>
          <p:nvPr/>
        </p:nvSpPr>
        <p:spPr>
          <a:xfrm>
            <a:off x="6278194" y="6306811"/>
            <a:ext cx="3053733" cy="252081"/>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0                5               10              15              20</a:t>
            </a:r>
            <a:endParaRPr sz="1000"/>
          </a:p>
        </p:txBody>
      </p:sp>
      <p:grpSp>
        <p:nvGrpSpPr>
          <p:cNvPr id="32" name="Google Shape;511;p46">
            <a:extLst>
              <a:ext uri="{FF2B5EF4-FFF2-40B4-BE49-F238E27FC236}">
                <a16:creationId xmlns:a16="http://schemas.microsoft.com/office/drawing/2014/main" id="{E0318CA8-BD8E-C243-8C32-F7D8C0949213}"/>
              </a:ext>
            </a:extLst>
          </p:cNvPr>
          <p:cNvGrpSpPr/>
          <p:nvPr/>
        </p:nvGrpSpPr>
        <p:grpSpPr>
          <a:xfrm>
            <a:off x="2621979" y="2623771"/>
            <a:ext cx="251847" cy="3453400"/>
            <a:chOff x="0" y="0"/>
            <a:chExt cx="285208" cy="3694260"/>
          </a:xfrm>
        </p:grpSpPr>
        <p:sp>
          <p:nvSpPr>
            <p:cNvPr id="33" name="Google Shape;512;p46">
              <a:extLst>
                <a:ext uri="{FF2B5EF4-FFF2-40B4-BE49-F238E27FC236}">
                  <a16:creationId xmlns:a16="http://schemas.microsoft.com/office/drawing/2014/main" id="{4B53F702-498C-A140-A63E-0496959EA480}"/>
                </a:ext>
              </a:extLst>
            </p:cNvPr>
            <p:cNvSpPr txBox="1"/>
            <p:nvPr/>
          </p:nvSpPr>
          <p:spPr>
            <a:xfrm rot="5400000">
              <a:off x="-34592" y="50100"/>
              <a:ext cx="369900" cy="269700"/>
            </a:xfrm>
            <a:prstGeom prst="rect">
              <a:avLst/>
            </a:prstGeom>
            <a:noFill/>
            <a:ln>
              <a:noFill/>
            </a:ln>
          </p:spPr>
          <p:txBody>
            <a:bodyPr spcFirstLastPara="1" wrap="square" lIns="32125" tIns="32125" rIns="32125" bIns="32125" anchor="b" anchorCtr="0">
              <a:noAutofit/>
            </a:bodyPr>
            <a:lstStyle/>
            <a:p>
              <a:pPr>
                <a:buClr>
                  <a:srgbClr val="000000"/>
                </a:buClr>
                <a:buSzPts val="800"/>
              </a:pPr>
              <a:r>
                <a:rPr lang="en-US" sz="800">
                  <a:solidFill>
                    <a:srgbClr val="000000"/>
                  </a:solidFill>
                  <a:latin typeface="Calibri"/>
                  <a:ea typeface="Calibri"/>
                  <a:cs typeface="Calibri"/>
                  <a:sym typeface="Calibri"/>
                </a:rPr>
                <a:t>0     </a:t>
              </a:r>
              <a:endParaRPr sz="1000"/>
            </a:p>
          </p:txBody>
        </p:sp>
        <p:sp>
          <p:nvSpPr>
            <p:cNvPr id="34" name="Google Shape;513;p46">
              <a:extLst>
                <a:ext uri="{FF2B5EF4-FFF2-40B4-BE49-F238E27FC236}">
                  <a16:creationId xmlns:a16="http://schemas.microsoft.com/office/drawing/2014/main" id="{325247E2-3800-244F-97AB-C96C0F025C8C}"/>
                </a:ext>
              </a:extLst>
            </p:cNvPr>
            <p:cNvSpPr txBox="1"/>
            <p:nvPr/>
          </p:nvSpPr>
          <p:spPr>
            <a:xfrm rot="5400000">
              <a:off x="-50093" y="607409"/>
              <a:ext cx="369900" cy="269700"/>
            </a:xfrm>
            <a:prstGeom prst="rect">
              <a:avLst/>
            </a:prstGeom>
            <a:noFill/>
            <a:ln>
              <a:noFill/>
            </a:ln>
          </p:spPr>
          <p:txBody>
            <a:bodyPr spcFirstLastPara="1" wrap="square" lIns="32125" tIns="32125" rIns="32125" bIns="32125" anchor="b" anchorCtr="0">
              <a:noAutofit/>
            </a:bodyPr>
            <a:lstStyle/>
            <a:p>
              <a:pPr>
                <a:buClr>
                  <a:srgbClr val="000000"/>
                </a:buClr>
                <a:buSzPts val="800"/>
              </a:pPr>
              <a:r>
                <a:rPr lang="en-US" sz="800">
                  <a:solidFill>
                    <a:srgbClr val="000000"/>
                  </a:solidFill>
                  <a:latin typeface="Calibri"/>
                  <a:ea typeface="Calibri"/>
                  <a:cs typeface="Calibri"/>
                  <a:sym typeface="Calibri"/>
                </a:rPr>
                <a:t>5     </a:t>
              </a:r>
              <a:endParaRPr sz="1000"/>
            </a:p>
          </p:txBody>
        </p:sp>
        <p:sp>
          <p:nvSpPr>
            <p:cNvPr id="35" name="Google Shape;514;p46">
              <a:extLst>
                <a:ext uri="{FF2B5EF4-FFF2-40B4-BE49-F238E27FC236}">
                  <a16:creationId xmlns:a16="http://schemas.microsoft.com/office/drawing/2014/main" id="{703E3E5A-4A66-AB4C-AF3B-C9E54CCDCF71}"/>
                </a:ext>
              </a:extLst>
            </p:cNvPr>
            <p:cNvSpPr txBox="1"/>
            <p:nvPr/>
          </p:nvSpPr>
          <p:spPr>
            <a:xfrm>
              <a:off x="9853" y="1142814"/>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10</a:t>
              </a:r>
              <a:endParaRPr sz="1000"/>
            </a:p>
          </p:txBody>
        </p:sp>
        <p:sp>
          <p:nvSpPr>
            <p:cNvPr id="36" name="Google Shape;515;p46">
              <a:extLst>
                <a:ext uri="{FF2B5EF4-FFF2-40B4-BE49-F238E27FC236}">
                  <a16:creationId xmlns:a16="http://schemas.microsoft.com/office/drawing/2014/main" id="{D691977A-AFB2-9843-A1FB-F06953395CD7}"/>
                </a:ext>
              </a:extLst>
            </p:cNvPr>
            <p:cNvSpPr txBox="1"/>
            <p:nvPr/>
          </p:nvSpPr>
          <p:spPr>
            <a:xfrm>
              <a:off x="9853" y="1732346"/>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15</a:t>
              </a:r>
              <a:endParaRPr sz="1000"/>
            </a:p>
          </p:txBody>
        </p:sp>
        <p:sp>
          <p:nvSpPr>
            <p:cNvPr id="37" name="Google Shape;516;p46">
              <a:extLst>
                <a:ext uri="{FF2B5EF4-FFF2-40B4-BE49-F238E27FC236}">
                  <a16:creationId xmlns:a16="http://schemas.microsoft.com/office/drawing/2014/main" id="{FB9B131C-CA3D-2147-B259-14A472A5FF5F}"/>
                </a:ext>
              </a:extLst>
            </p:cNvPr>
            <p:cNvSpPr txBox="1"/>
            <p:nvPr/>
          </p:nvSpPr>
          <p:spPr>
            <a:xfrm>
              <a:off x="0" y="2331421"/>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20</a:t>
              </a:r>
              <a:endParaRPr sz="1000"/>
            </a:p>
          </p:txBody>
        </p:sp>
        <p:sp>
          <p:nvSpPr>
            <p:cNvPr id="38" name="Google Shape;517;p46">
              <a:extLst>
                <a:ext uri="{FF2B5EF4-FFF2-40B4-BE49-F238E27FC236}">
                  <a16:creationId xmlns:a16="http://schemas.microsoft.com/office/drawing/2014/main" id="{17D9D2B7-D208-D54C-8B49-0060E984D66B}"/>
                </a:ext>
              </a:extLst>
            </p:cNvPr>
            <p:cNvSpPr txBox="1"/>
            <p:nvPr/>
          </p:nvSpPr>
          <p:spPr>
            <a:xfrm>
              <a:off x="0" y="2898000"/>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25</a:t>
              </a:r>
              <a:endParaRPr sz="1000"/>
            </a:p>
          </p:txBody>
        </p:sp>
        <p:sp>
          <p:nvSpPr>
            <p:cNvPr id="39" name="Google Shape;518;p46">
              <a:extLst>
                <a:ext uri="{FF2B5EF4-FFF2-40B4-BE49-F238E27FC236}">
                  <a16:creationId xmlns:a16="http://schemas.microsoft.com/office/drawing/2014/main" id="{1DCAEF6D-E70B-0742-B6F5-CFF053DA98C4}"/>
                </a:ext>
              </a:extLst>
            </p:cNvPr>
            <p:cNvSpPr txBox="1"/>
            <p:nvPr/>
          </p:nvSpPr>
          <p:spPr>
            <a:xfrm>
              <a:off x="0" y="3424560"/>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30</a:t>
              </a:r>
              <a:endParaRPr sz="1000"/>
            </a:p>
          </p:txBody>
        </p:sp>
      </p:grpSp>
      <p:grpSp>
        <p:nvGrpSpPr>
          <p:cNvPr id="40" name="Google Shape;519;p46">
            <a:extLst>
              <a:ext uri="{FF2B5EF4-FFF2-40B4-BE49-F238E27FC236}">
                <a16:creationId xmlns:a16="http://schemas.microsoft.com/office/drawing/2014/main" id="{C08BD34B-B726-0A44-943C-180AFA6435BC}"/>
              </a:ext>
            </a:extLst>
          </p:cNvPr>
          <p:cNvGrpSpPr/>
          <p:nvPr/>
        </p:nvGrpSpPr>
        <p:grpSpPr>
          <a:xfrm>
            <a:off x="6072221" y="2642528"/>
            <a:ext cx="251847" cy="3453400"/>
            <a:chOff x="0" y="0"/>
            <a:chExt cx="285208" cy="3694260"/>
          </a:xfrm>
        </p:grpSpPr>
        <p:sp>
          <p:nvSpPr>
            <p:cNvPr id="41" name="Google Shape;520;p46">
              <a:extLst>
                <a:ext uri="{FF2B5EF4-FFF2-40B4-BE49-F238E27FC236}">
                  <a16:creationId xmlns:a16="http://schemas.microsoft.com/office/drawing/2014/main" id="{4CCD04A5-69AE-5A4F-AAC0-00671840FA5A}"/>
                </a:ext>
              </a:extLst>
            </p:cNvPr>
            <p:cNvSpPr txBox="1"/>
            <p:nvPr/>
          </p:nvSpPr>
          <p:spPr>
            <a:xfrm rot="5400000">
              <a:off x="-34592" y="50100"/>
              <a:ext cx="369900" cy="269700"/>
            </a:xfrm>
            <a:prstGeom prst="rect">
              <a:avLst/>
            </a:prstGeom>
            <a:noFill/>
            <a:ln>
              <a:noFill/>
            </a:ln>
          </p:spPr>
          <p:txBody>
            <a:bodyPr spcFirstLastPara="1" wrap="square" lIns="32125" tIns="32125" rIns="32125" bIns="32125" anchor="b" anchorCtr="0">
              <a:noAutofit/>
            </a:bodyPr>
            <a:lstStyle/>
            <a:p>
              <a:pPr>
                <a:buClr>
                  <a:srgbClr val="000000"/>
                </a:buClr>
                <a:buSzPts val="800"/>
              </a:pPr>
              <a:r>
                <a:rPr lang="en-US" sz="800">
                  <a:solidFill>
                    <a:srgbClr val="000000"/>
                  </a:solidFill>
                  <a:latin typeface="Calibri"/>
                  <a:ea typeface="Calibri"/>
                  <a:cs typeface="Calibri"/>
                  <a:sym typeface="Calibri"/>
                </a:rPr>
                <a:t>0     </a:t>
              </a:r>
              <a:endParaRPr sz="1000"/>
            </a:p>
          </p:txBody>
        </p:sp>
        <p:sp>
          <p:nvSpPr>
            <p:cNvPr id="42" name="Google Shape;521;p46">
              <a:extLst>
                <a:ext uri="{FF2B5EF4-FFF2-40B4-BE49-F238E27FC236}">
                  <a16:creationId xmlns:a16="http://schemas.microsoft.com/office/drawing/2014/main" id="{89A58440-C377-144F-8711-2E47E25CF303}"/>
                </a:ext>
              </a:extLst>
            </p:cNvPr>
            <p:cNvSpPr txBox="1"/>
            <p:nvPr/>
          </p:nvSpPr>
          <p:spPr>
            <a:xfrm rot="5400000">
              <a:off x="-50093" y="607409"/>
              <a:ext cx="369900" cy="269700"/>
            </a:xfrm>
            <a:prstGeom prst="rect">
              <a:avLst/>
            </a:prstGeom>
            <a:noFill/>
            <a:ln>
              <a:noFill/>
            </a:ln>
          </p:spPr>
          <p:txBody>
            <a:bodyPr spcFirstLastPara="1" wrap="square" lIns="32125" tIns="32125" rIns="32125" bIns="32125" anchor="b" anchorCtr="0">
              <a:noAutofit/>
            </a:bodyPr>
            <a:lstStyle/>
            <a:p>
              <a:pPr>
                <a:buClr>
                  <a:srgbClr val="000000"/>
                </a:buClr>
                <a:buSzPts val="800"/>
              </a:pPr>
              <a:r>
                <a:rPr lang="en-US" sz="800">
                  <a:solidFill>
                    <a:srgbClr val="000000"/>
                  </a:solidFill>
                  <a:latin typeface="Calibri"/>
                  <a:ea typeface="Calibri"/>
                  <a:cs typeface="Calibri"/>
                  <a:sym typeface="Calibri"/>
                </a:rPr>
                <a:t>5     </a:t>
              </a:r>
              <a:endParaRPr sz="1000"/>
            </a:p>
          </p:txBody>
        </p:sp>
        <p:sp>
          <p:nvSpPr>
            <p:cNvPr id="43" name="Google Shape;522;p46">
              <a:extLst>
                <a:ext uri="{FF2B5EF4-FFF2-40B4-BE49-F238E27FC236}">
                  <a16:creationId xmlns:a16="http://schemas.microsoft.com/office/drawing/2014/main" id="{67287749-78D8-414C-8C55-1A39FBA3DC7A}"/>
                </a:ext>
              </a:extLst>
            </p:cNvPr>
            <p:cNvSpPr txBox="1"/>
            <p:nvPr/>
          </p:nvSpPr>
          <p:spPr>
            <a:xfrm>
              <a:off x="9853" y="1142814"/>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10</a:t>
              </a:r>
              <a:endParaRPr sz="1000"/>
            </a:p>
          </p:txBody>
        </p:sp>
        <p:sp>
          <p:nvSpPr>
            <p:cNvPr id="44" name="Google Shape;523;p46">
              <a:extLst>
                <a:ext uri="{FF2B5EF4-FFF2-40B4-BE49-F238E27FC236}">
                  <a16:creationId xmlns:a16="http://schemas.microsoft.com/office/drawing/2014/main" id="{C41428AC-BDA2-274B-B60F-F6A5F469E577}"/>
                </a:ext>
              </a:extLst>
            </p:cNvPr>
            <p:cNvSpPr txBox="1"/>
            <p:nvPr/>
          </p:nvSpPr>
          <p:spPr>
            <a:xfrm>
              <a:off x="9853" y="1732346"/>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15</a:t>
              </a:r>
              <a:endParaRPr sz="1000"/>
            </a:p>
          </p:txBody>
        </p:sp>
        <p:sp>
          <p:nvSpPr>
            <p:cNvPr id="45" name="Google Shape;524;p46">
              <a:extLst>
                <a:ext uri="{FF2B5EF4-FFF2-40B4-BE49-F238E27FC236}">
                  <a16:creationId xmlns:a16="http://schemas.microsoft.com/office/drawing/2014/main" id="{FCCE5AFA-26E6-4544-A3DC-50ADDA819C29}"/>
                </a:ext>
              </a:extLst>
            </p:cNvPr>
            <p:cNvSpPr txBox="1"/>
            <p:nvPr/>
          </p:nvSpPr>
          <p:spPr>
            <a:xfrm>
              <a:off x="0" y="2331421"/>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20</a:t>
              </a:r>
              <a:endParaRPr sz="1000"/>
            </a:p>
          </p:txBody>
        </p:sp>
        <p:sp>
          <p:nvSpPr>
            <p:cNvPr id="46" name="Google Shape;525;p46">
              <a:extLst>
                <a:ext uri="{FF2B5EF4-FFF2-40B4-BE49-F238E27FC236}">
                  <a16:creationId xmlns:a16="http://schemas.microsoft.com/office/drawing/2014/main" id="{0CC323F8-7FC2-624A-B35A-EB744F86E0BA}"/>
                </a:ext>
              </a:extLst>
            </p:cNvPr>
            <p:cNvSpPr txBox="1"/>
            <p:nvPr/>
          </p:nvSpPr>
          <p:spPr>
            <a:xfrm>
              <a:off x="0" y="2898000"/>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25</a:t>
              </a:r>
              <a:endParaRPr sz="1000"/>
            </a:p>
          </p:txBody>
        </p:sp>
        <p:sp>
          <p:nvSpPr>
            <p:cNvPr id="47" name="Google Shape;526;p46">
              <a:extLst>
                <a:ext uri="{FF2B5EF4-FFF2-40B4-BE49-F238E27FC236}">
                  <a16:creationId xmlns:a16="http://schemas.microsoft.com/office/drawing/2014/main" id="{7CC102E5-7547-C54A-8E70-0A66EEDE07D9}"/>
                </a:ext>
              </a:extLst>
            </p:cNvPr>
            <p:cNvSpPr txBox="1"/>
            <p:nvPr/>
          </p:nvSpPr>
          <p:spPr>
            <a:xfrm>
              <a:off x="0" y="3424560"/>
              <a:ext cx="264300" cy="269700"/>
            </a:xfrm>
            <a:prstGeom prst="rect">
              <a:avLst/>
            </a:prstGeom>
            <a:noFill/>
            <a:ln>
              <a:noFill/>
            </a:ln>
          </p:spPr>
          <p:txBody>
            <a:bodyPr spcFirstLastPara="1" wrap="square" lIns="32125" tIns="32125" rIns="32125" bIns="32125" anchor="t" anchorCtr="0">
              <a:noAutofit/>
            </a:bodyPr>
            <a:lstStyle/>
            <a:p>
              <a:pPr>
                <a:buClr>
                  <a:srgbClr val="000000"/>
                </a:buClr>
                <a:buSzPts val="800"/>
              </a:pPr>
              <a:r>
                <a:rPr lang="en-US" sz="800">
                  <a:solidFill>
                    <a:srgbClr val="000000"/>
                  </a:solidFill>
                  <a:latin typeface="Calibri"/>
                  <a:ea typeface="Calibri"/>
                  <a:cs typeface="Calibri"/>
                  <a:sym typeface="Calibri"/>
                </a:rPr>
                <a:t>30</a:t>
              </a:r>
              <a:endParaRPr sz="1000"/>
            </a:p>
          </p:txBody>
        </p:sp>
      </p:grpSp>
      <p:sp>
        <p:nvSpPr>
          <p:cNvPr id="48" name="Google Shape;527;p46">
            <a:extLst>
              <a:ext uri="{FF2B5EF4-FFF2-40B4-BE49-F238E27FC236}">
                <a16:creationId xmlns:a16="http://schemas.microsoft.com/office/drawing/2014/main" id="{C947931C-4015-7B44-8E91-F5C012D192CD}"/>
              </a:ext>
            </a:extLst>
          </p:cNvPr>
          <p:cNvSpPr txBox="1"/>
          <p:nvPr/>
        </p:nvSpPr>
        <p:spPr>
          <a:xfrm>
            <a:off x="7349701" y="6502432"/>
            <a:ext cx="538030" cy="276013"/>
          </a:xfrm>
          <a:prstGeom prst="rect">
            <a:avLst/>
          </a:prstGeom>
          <a:noFill/>
          <a:ln>
            <a:noFill/>
          </a:ln>
        </p:spPr>
        <p:txBody>
          <a:bodyPr spcFirstLastPara="1" wrap="square" lIns="32125" tIns="32125" rIns="32125" bIns="32125" anchor="t" anchorCtr="0">
            <a:noAutofit/>
          </a:bodyPr>
          <a:lstStyle/>
          <a:p>
            <a:pPr>
              <a:buClr>
                <a:srgbClr val="000000"/>
              </a:buClr>
              <a:buSzPts val="1000"/>
            </a:pPr>
            <a:r>
              <a:rPr lang="en-US" sz="1000">
                <a:solidFill>
                  <a:srgbClr val="000000"/>
                </a:solidFill>
                <a:latin typeface="Calibri"/>
                <a:ea typeface="Calibri"/>
                <a:cs typeface="Calibri"/>
                <a:sym typeface="Calibri"/>
              </a:rPr>
              <a:t>z (cm)</a:t>
            </a:r>
            <a:endParaRPr sz="1000"/>
          </a:p>
        </p:txBody>
      </p:sp>
      <p:sp>
        <p:nvSpPr>
          <p:cNvPr id="49" name="Google Shape;528;p46">
            <a:extLst>
              <a:ext uri="{FF2B5EF4-FFF2-40B4-BE49-F238E27FC236}">
                <a16:creationId xmlns:a16="http://schemas.microsoft.com/office/drawing/2014/main" id="{173C3551-37A5-284B-8AF1-B559FE2CC392}"/>
              </a:ext>
            </a:extLst>
          </p:cNvPr>
          <p:cNvSpPr txBox="1"/>
          <p:nvPr/>
        </p:nvSpPr>
        <p:spPr>
          <a:xfrm>
            <a:off x="3739970" y="6479592"/>
            <a:ext cx="538030" cy="276013"/>
          </a:xfrm>
          <a:prstGeom prst="rect">
            <a:avLst/>
          </a:prstGeom>
          <a:noFill/>
          <a:ln>
            <a:noFill/>
          </a:ln>
        </p:spPr>
        <p:txBody>
          <a:bodyPr spcFirstLastPara="1" wrap="square" lIns="32125" tIns="32125" rIns="32125" bIns="32125" anchor="t" anchorCtr="0">
            <a:noAutofit/>
          </a:bodyPr>
          <a:lstStyle/>
          <a:p>
            <a:pPr>
              <a:buClr>
                <a:srgbClr val="000000"/>
              </a:buClr>
              <a:buSzPts val="1000"/>
            </a:pPr>
            <a:r>
              <a:rPr lang="en-US" sz="1000">
                <a:solidFill>
                  <a:srgbClr val="000000"/>
                </a:solidFill>
                <a:latin typeface="Calibri"/>
                <a:ea typeface="Calibri"/>
                <a:cs typeface="Calibri"/>
                <a:sym typeface="Calibri"/>
              </a:rPr>
              <a:t>z (cm)</a:t>
            </a:r>
            <a:endParaRPr sz="1000"/>
          </a:p>
        </p:txBody>
      </p:sp>
      <p:sp>
        <p:nvSpPr>
          <p:cNvPr id="50" name="Google Shape;529;p46">
            <a:extLst>
              <a:ext uri="{FF2B5EF4-FFF2-40B4-BE49-F238E27FC236}">
                <a16:creationId xmlns:a16="http://schemas.microsoft.com/office/drawing/2014/main" id="{2024EABA-76E5-6741-A5ED-B646BC3ABE14}"/>
              </a:ext>
            </a:extLst>
          </p:cNvPr>
          <p:cNvSpPr txBox="1"/>
          <p:nvPr/>
        </p:nvSpPr>
        <p:spPr>
          <a:xfrm rot="16200000">
            <a:off x="2127038" y="4026563"/>
            <a:ext cx="623024" cy="260726"/>
          </a:xfrm>
          <a:prstGeom prst="rect">
            <a:avLst/>
          </a:prstGeom>
          <a:noFill/>
          <a:ln>
            <a:noFill/>
          </a:ln>
        </p:spPr>
        <p:txBody>
          <a:bodyPr spcFirstLastPara="1" wrap="square" lIns="32125" tIns="32125" rIns="32125" bIns="32125" anchor="t" anchorCtr="0">
            <a:noAutofit/>
          </a:bodyPr>
          <a:lstStyle/>
          <a:p>
            <a:pPr>
              <a:buClr>
                <a:srgbClr val="000000"/>
              </a:buClr>
              <a:buSzPts val="1000"/>
            </a:pPr>
            <a:r>
              <a:rPr lang="en-US" sz="1000">
                <a:solidFill>
                  <a:srgbClr val="000000"/>
                </a:solidFill>
                <a:latin typeface="Calibri"/>
                <a:ea typeface="Calibri"/>
                <a:cs typeface="Calibri"/>
                <a:sym typeface="Calibri"/>
              </a:rPr>
              <a:t>y  (cm)</a:t>
            </a:r>
            <a:endParaRPr sz="1000"/>
          </a:p>
        </p:txBody>
      </p:sp>
      <p:sp>
        <p:nvSpPr>
          <p:cNvPr id="52" name="Google Shape;530;p46">
            <a:extLst>
              <a:ext uri="{FF2B5EF4-FFF2-40B4-BE49-F238E27FC236}">
                <a16:creationId xmlns:a16="http://schemas.microsoft.com/office/drawing/2014/main" id="{D0D2A2CB-FC86-1B41-B9F5-421E90CEC704}"/>
              </a:ext>
            </a:extLst>
          </p:cNvPr>
          <p:cNvSpPr txBox="1"/>
          <p:nvPr/>
        </p:nvSpPr>
        <p:spPr>
          <a:xfrm rot="16200000">
            <a:off x="5574491" y="3917843"/>
            <a:ext cx="623024" cy="260726"/>
          </a:xfrm>
          <a:prstGeom prst="rect">
            <a:avLst/>
          </a:prstGeom>
          <a:noFill/>
          <a:ln>
            <a:noFill/>
          </a:ln>
        </p:spPr>
        <p:txBody>
          <a:bodyPr spcFirstLastPara="1" wrap="square" lIns="32125" tIns="32125" rIns="32125" bIns="32125" anchor="t" anchorCtr="0">
            <a:noAutofit/>
          </a:bodyPr>
          <a:lstStyle/>
          <a:p>
            <a:pPr>
              <a:buClr>
                <a:srgbClr val="000000"/>
              </a:buClr>
              <a:buSzPts val="1000"/>
            </a:pPr>
            <a:r>
              <a:rPr lang="en-US" sz="1000">
                <a:solidFill>
                  <a:srgbClr val="000000"/>
                </a:solidFill>
                <a:latin typeface="Calibri"/>
                <a:ea typeface="Calibri"/>
                <a:cs typeface="Calibri"/>
                <a:sym typeface="Calibri"/>
              </a:rPr>
              <a:t>y  (cm)</a:t>
            </a:r>
            <a:endParaRPr sz="1000"/>
          </a:p>
        </p:txBody>
      </p:sp>
      <p:cxnSp>
        <p:nvCxnSpPr>
          <p:cNvPr id="54" name="Google Shape;531;p46">
            <a:extLst>
              <a:ext uri="{FF2B5EF4-FFF2-40B4-BE49-F238E27FC236}">
                <a16:creationId xmlns:a16="http://schemas.microsoft.com/office/drawing/2014/main" id="{7799A36E-8D4B-F944-9BA6-C5358F703E82}"/>
              </a:ext>
            </a:extLst>
          </p:cNvPr>
          <p:cNvCxnSpPr/>
          <p:nvPr/>
        </p:nvCxnSpPr>
        <p:spPr>
          <a:xfrm rot="10800000">
            <a:off x="4930387" y="3317670"/>
            <a:ext cx="1002212" cy="0"/>
          </a:xfrm>
          <a:prstGeom prst="straightConnector1">
            <a:avLst/>
          </a:prstGeom>
          <a:noFill/>
          <a:ln w="76200" cap="flat" cmpd="sng">
            <a:solidFill>
              <a:schemeClr val="accent4"/>
            </a:solidFill>
            <a:prstDash val="solid"/>
            <a:miter lim="800000"/>
            <a:headEnd type="none" w="sm" len="sm"/>
            <a:tailEnd type="triangle" w="med" len="med"/>
          </a:ln>
        </p:spPr>
      </p:cxnSp>
      <p:sp>
        <p:nvSpPr>
          <p:cNvPr id="56" name="Google Shape;532;p46">
            <a:extLst>
              <a:ext uri="{FF2B5EF4-FFF2-40B4-BE49-F238E27FC236}">
                <a16:creationId xmlns:a16="http://schemas.microsoft.com/office/drawing/2014/main" id="{0A7B67FA-F10D-E946-AAFD-5A80ECE78F8E}"/>
              </a:ext>
            </a:extLst>
          </p:cNvPr>
          <p:cNvSpPr txBox="1"/>
          <p:nvPr/>
        </p:nvSpPr>
        <p:spPr>
          <a:xfrm>
            <a:off x="5198829" y="2960768"/>
            <a:ext cx="912164" cy="335444"/>
          </a:xfrm>
          <a:prstGeom prst="rect">
            <a:avLst/>
          </a:prstGeom>
          <a:noFill/>
          <a:ln>
            <a:noFill/>
          </a:ln>
        </p:spPr>
        <p:txBody>
          <a:bodyPr spcFirstLastPara="1" wrap="square" lIns="32125" tIns="32125" rIns="32125" bIns="32125" anchor="t" anchorCtr="0">
            <a:noAutofit/>
          </a:bodyPr>
          <a:lstStyle/>
          <a:p>
            <a:pPr>
              <a:buClr>
                <a:srgbClr val="000000"/>
              </a:buClr>
              <a:buSzPts val="1300"/>
            </a:pPr>
            <a:r>
              <a:rPr lang="en-US" b="1" baseline="30000">
                <a:solidFill>
                  <a:srgbClr val="000000"/>
                </a:solidFill>
                <a:latin typeface="Calibri"/>
                <a:ea typeface="Calibri"/>
                <a:cs typeface="Calibri"/>
                <a:sym typeface="Calibri"/>
              </a:rPr>
              <a:t>12</a:t>
            </a:r>
            <a:r>
              <a:rPr lang="en-US" b="1">
                <a:solidFill>
                  <a:srgbClr val="000000"/>
                </a:solidFill>
                <a:latin typeface="Calibri"/>
                <a:ea typeface="Calibri"/>
                <a:cs typeface="Calibri"/>
                <a:sym typeface="Calibri"/>
              </a:rPr>
              <a:t>C beam</a:t>
            </a:r>
            <a:endParaRPr b="1"/>
          </a:p>
        </p:txBody>
      </p:sp>
      <p:sp>
        <p:nvSpPr>
          <p:cNvPr id="59" name="Google Shape;554;p46">
            <a:extLst>
              <a:ext uri="{FF2B5EF4-FFF2-40B4-BE49-F238E27FC236}">
                <a16:creationId xmlns:a16="http://schemas.microsoft.com/office/drawing/2014/main" id="{0BCC2324-19D0-5D42-87E5-2BD75512C225}"/>
              </a:ext>
            </a:extLst>
          </p:cNvPr>
          <p:cNvSpPr txBox="1"/>
          <p:nvPr/>
        </p:nvSpPr>
        <p:spPr>
          <a:xfrm>
            <a:off x="6134200" y="5824720"/>
            <a:ext cx="3009274" cy="400458"/>
          </a:xfrm>
          <a:prstGeom prst="rect">
            <a:avLst/>
          </a:prstGeom>
          <a:noFill/>
          <a:ln>
            <a:noFill/>
          </a:ln>
        </p:spPr>
        <p:txBody>
          <a:bodyPr spcFirstLastPara="1" wrap="square" lIns="91425" tIns="91425" rIns="91425" bIns="91425" anchor="t" anchorCtr="0">
            <a:noAutofit/>
          </a:bodyPr>
          <a:lstStyle/>
          <a:p>
            <a:pPr algn="ctr"/>
            <a:r>
              <a:rPr lang="en-US" sz="1100" i="1">
                <a:solidFill>
                  <a:srgbClr val="666666"/>
                </a:solidFill>
                <a:latin typeface="Calibri"/>
                <a:ea typeface="Calibri"/>
                <a:cs typeface="Calibri"/>
                <a:sym typeface="Calibri"/>
              </a:rPr>
              <a:t>courtesy of M. </a:t>
            </a:r>
            <a:r>
              <a:rPr lang="en-US" sz="1100" i="1" err="1">
                <a:solidFill>
                  <a:srgbClr val="666666"/>
                </a:solidFill>
                <a:latin typeface="Calibri"/>
                <a:ea typeface="Calibri"/>
                <a:cs typeface="Calibri"/>
                <a:sym typeface="Calibri"/>
              </a:rPr>
              <a:t>Fischetti</a:t>
            </a:r>
            <a:endParaRPr sz="1100" i="1">
              <a:solidFill>
                <a:srgbClr val="666666"/>
              </a:solidFill>
              <a:latin typeface="Calibri"/>
              <a:ea typeface="Calibri"/>
              <a:cs typeface="Calibri"/>
              <a:sym typeface="Calibri"/>
            </a:endParaRPr>
          </a:p>
        </p:txBody>
      </p:sp>
      <p:sp>
        <p:nvSpPr>
          <p:cNvPr id="61" name="Title 1">
            <a:extLst>
              <a:ext uri="{FF2B5EF4-FFF2-40B4-BE49-F238E27FC236}">
                <a16:creationId xmlns:a16="http://schemas.microsoft.com/office/drawing/2014/main" id="{4B4E1C70-DAEF-8844-A630-DE4BE7CBB5F9}"/>
              </a:ext>
            </a:extLst>
          </p:cNvPr>
          <p:cNvSpPr txBox="1">
            <a:spLocks/>
          </p:cNvSpPr>
          <p:nvPr/>
        </p:nvSpPr>
        <p:spPr>
          <a:xfrm>
            <a:off x="77068" y="-102103"/>
            <a:ext cx="5340605" cy="1146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Dose profiler</a:t>
            </a:r>
          </a:p>
        </p:txBody>
      </p:sp>
      <p:cxnSp>
        <p:nvCxnSpPr>
          <p:cNvPr id="63" name="Google Shape;531;p46">
            <a:extLst>
              <a:ext uri="{FF2B5EF4-FFF2-40B4-BE49-F238E27FC236}">
                <a16:creationId xmlns:a16="http://schemas.microsoft.com/office/drawing/2014/main" id="{07E4047D-BA30-F34B-B0B5-739AA3637B1F}"/>
              </a:ext>
            </a:extLst>
          </p:cNvPr>
          <p:cNvCxnSpPr/>
          <p:nvPr/>
        </p:nvCxnSpPr>
        <p:spPr>
          <a:xfrm rot="10800000">
            <a:off x="8807671" y="3088659"/>
            <a:ext cx="1048510" cy="0"/>
          </a:xfrm>
          <a:prstGeom prst="straightConnector1">
            <a:avLst/>
          </a:prstGeom>
          <a:noFill/>
          <a:ln w="76200" cap="flat" cmpd="sng">
            <a:solidFill>
              <a:schemeClr val="accent4"/>
            </a:solidFill>
            <a:prstDash val="solid"/>
            <a:miter lim="800000"/>
            <a:headEnd type="none" w="sm" len="sm"/>
            <a:tailEnd type="triangle" w="med" len="med"/>
          </a:ln>
        </p:spPr>
      </p:cxnSp>
      <p:sp>
        <p:nvSpPr>
          <p:cNvPr id="65" name="TextBox 64">
            <a:extLst>
              <a:ext uri="{FF2B5EF4-FFF2-40B4-BE49-F238E27FC236}">
                <a16:creationId xmlns:a16="http://schemas.microsoft.com/office/drawing/2014/main" id="{D5AD54FB-C3AC-1146-AAFC-B6192903D3A9}"/>
              </a:ext>
            </a:extLst>
          </p:cNvPr>
          <p:cNvSpPr txBox="1"/>
          <p:nvPr/>
        </p:nvSpPr>
        <p:spPr>
          <a:xfrm>
            <a:off x="341455" y="1838792"/>
            <a:ext cx="1233345" cy="646331"/>
          </a:xfrm>
          <a:prstGeom prst="rect">
            <a:avLst/>
          </a:prstGeom>
          <a:noFill/>
        </p:spPr>
        <p:txBody>
          <a:bodyPr wrap="square">
            <a:spAutoFit/>
          </a:bodyPr>
          <a:lstStyle/>
          <a:p>
            <a:r>
              <a:rPr lang="en-GB">
                <a:solidFill>
                  <a:srgbClr val="222222"/>
                </a:solidFill>
                <a:latin typeface="-apple-system"/>
              </a:rPr>
              <a:t>Carbon beam</a:t>
            </a:r>
            <a:endParaRPr lang="en-CH"/>
          </a:p>
        </p:txBody>
      </p:sp>
      <p:sp>
        <p:nvSpPr>
          <p:cNvPr id="7" name="TextBox 6">
            <a:extLst>
              <a:ext uri="{FF2B5EF4-FFF2-40B4-BE49-F238E27FC236}">
                <a16:creationId xmlns:a16="http://schemas.microsoft.com/office/drawing/2014/main" id="{9ADDF354-5024-D94D-A900-0A5DC5ED9553}"/>
              </a:ext>
            </a:extLst>
          </p:cNvPr>
          <p:cNvSpPr txBox="1"/>
          <p:nvPr/>
        </p:nvSpPr>
        <p:spPr>
          <a:xfrm>
            <a:off x="9129133" y="4387986"/>
            <a:ext cx="2883329" cy="1169551"/>
          </a:xfrm>
          <a:prstGeom prst="rect">
            <a:avLst/>
          </a:prstGeom>
          <a:solidFill>
            <a:schemeClr val="accent4">
              <a:lumMod val="20000"/>
              <a:lumOff val="80000"/>
            </a:schemeClr>
          </a:solidFill>
        </p:spPr>
        <p:txBody>
          <a:bodyPr wrap="square" rtlCol="0">
            <a:spAutoFit/>
          </a:bodyPr>
          <a:lstStyle/>
          <a:p>
            <a:r>
              <a:rPr lang="en-GB" sz="1400"/>
              <a:t>M. </a:t>
            </a:r>
            <a:r>
              <a:rPr lang="en-GB" sz="1400" err="1"/>
              <a:t>Fischietti</a:t>
            </a:r>
            <a:r>
              <a:rPr lang="en-GB" sz="1400"/>
              <a:t> et. a., Inter-fractional monitoring of </a:t>
            </a:r>
            <a:r>
              <a:rPr lang="en-GB" sz="1400" baseline="30000"/>
              <a:t>12</a:t>
            </a:r>
            <a:r>
              <a:rPr lang="en-GB" sz="1400"/>
              <a:t>C ions treatments: results from a clinical trial at the CNAO facility, Scientific Reports 10, 20735 (2020) </a:t>
            </a:r>
            <a:endParaRPr lang="en-CH" sz="1400"/>
          </a:p>
        </p:txBody>
      </p:sp>
      <p:sp>
        <p:nvSpPr>
          <p:cNvPr id="57" name="TextBox 57">
            <a:extLst>
              <a:ext uri="{FF2B5EF4-FFF2-40B4-BE49-F238E27FC236}">
                <a16:creationId xmlns:a16="http://schemas.microsoft.com/office/drawing/2014/main" id="{F515D611-C684-011C-CEF7-009359C3ABA9}"/>
              </a:ext>
            </a:extLst>
          </p:cNvPr>
          <p:cNvSpPr txBox="1"/>
          <p:nvPr/>
        </p:nvSpPr>
        <p:spPr>
          <a:xfrm>
            <a:off x="161305" y="778536"/>
            <a:ext cx="5582270" cy="923330"/>
          </a:xfrm>
          <a:prstGeom prst="rect">
            <a:avLst/>
          </a:prstGeom>
          <a:noFill/>
        </p:spPr>
        <p:txBody>
          <a:bodyPr wrap="square">
            <a:spAutoFit/>
          </a:bodyPr>
          <a:lstStyle/>
          <a:p>
            <a:r>
              <a:rPr lang="en-GB" b="0" i="0">
                <a:effectLst/>
                <a:latin typeface="-apple-system"/>
              </a:rPr>
              <a:t>Production points of the fragments obtained as Points of Closest Approach </a:t>
            </a:r>
            <a:r>
              <a:rPr lang="en-GB">
                <a:latin typeface="-apple-system"/>
              </a:rPr>
              <a:t>(PCA) </a:t>
            </a:r>
            <a:r>
              <a:rPr lang="en-GB" b="0" i="0">
                <a:effectLst/>
                <a:latin typeface="-apple-system"/>
              </a:rPr>
              <a:t>of the reconstructed track with the nominal incoming beam direction</a:t>
            </a:r>
            <a:endParaRPr lang="en-CH"/>
          </a:p>
        </p:txBody>
      </p:sp>
      <p:sp>
        <p:nvSpPr>
          <p:cNvPr id="58" name="Beam">
            <a:extLst>
              <a:ext uri="{FF2B5EF4-FFF2-40B4-BE49-F238E27FC236}">
                <a16:creationId xmlns:a16="http://schemas.microsoft.com/office/drawing/2014/main" id="{9724B8D7-5540-344C-5194-30C00BC965E9}"/>
              </a:ext>
            </a:extLst>
          </p:cNvPr>
          <p:cNvSpPr txBox="1"/>
          <p:nvPr/>
        </p:nvSpPr>
        <p:spPr>
          <a:xfrm>
            <a:off x="10604615" y="1230928"/>
            <a:ext cx="767839" cy="4257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sz="2100">
                <a:solidFill>
                  <a:srgbClr val="546056"/>
                </a:solidFill>
                <a:latin typeface="Palatino"/>
                <a:ea typeface="Palatino"/>
                <a:cs typeface="Palatino"/>
                <a:sym typeface="Palatino"/>
              </a:defRPr>
            </a:lvl1pPr>
          </a:lstStyle>
          <a:p>
            <a:r>
              <a:rPr>
                <a:solidFill>
                  <a:srgbClr val="C00000"/>
                </a:solidFill>
              </a:rPr>
              <a:t>Beam</a:t>
            </a:r>
          </a:p>
        </p:txBody>
      </p:sp>
      <p:sp>
        <p:nvSpPr>
          <p:cNvPr id="60" name="Parallelogram 72">
            <a:extLst>
              <a:ext uri="{FF2B5EF4-FFF2-40B4-BE49-F238E27FC236}">
                <a16:creationId xmlns:a16="http://schemas.microsoft.com/office/drawing/2014/main" id="{19790B08-51CE-0347-D04F-75EFF3A53473}"/>
              </a:ext>
            </a:extLst>
          </p:cNvPr>
          <p:cNvSpPr/>
          <p:nvPr/>
        </p:nvSpPr>
        <p:spPr>
          <a:xfrm>
            <a:off x="5597770" y="1424448"/>
            <a:ext cx="4695092" cy="387198"/>
          </a:xfrm>
          <a:prstGeom prst="parallelogram">
            <a:avLst>
              <a:gd name="adj" fmla="val 180826"/>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Google Shape;245;p34">
            <a:extLst>
              <a:ext uri="{FF2B5EF4-FFF2-40B4-BE49-F238E27FC236}">
                <a16:creationId xmlns:a16="http://schemas.microsoft.com/office/drawing/2014/main" id="{9DFFC9A7-BD8D-AE19-3EC8-481F7F571810}"/>
              </a:ext>
            </a:extLst>
          </p:cNvPr>
          <p:cNvSpPr/>
          <p:nvPr/>
        </p:nvSpPr>
        <p:spPr>
          <a:xfrm rot="16200000" flipH="1" flipV="1">
            <a:off x="8064972" y="363047"/>
            <a:ext cx="1248644" cy="2002977"/>
          </a:xfrm>
          <a:custGeom>
            <a:avLst/>
            <a:gdLst/>
            <a:ahLst/>
            <a:cxnLst/>
            <a:rect l="l" t="t" r="r" b="b"/>
            <a:pathLst>
              <a:path w="88328" h="123629" extrusionOk="0">
                <a:moveTo>
                  <a:pt x="88303" y="122156"/>
                </a:moveTo>
                <a:cubicBezTo>
                  <a:pt x="88764" y="118874"/>
                  <a:pt x="82705" y="109027"/>
                  <a:pt x="79610" y="102462"/>
                </a:cubicBezTo>
                <a:cubicBezTo>
                  <a:pt x="76515" y="95898"/>
                  <a:pt x="71378" y="87982"/>
                  <a:pt x="69732" y="82769"/>
                </a:cubicBezTo>
                <a:cubicBezTo>
                  <a:pt x="68086" y="77556"/>
                  <a:pt x="67954" y="75819"/>
                  <a:pt x="69732" y="71185"/>
                </a:cubicBezTo>
                <a:cubicBezTo>
                  <a:pt x="71510" y="66551"/>
                  <a:pt x="77667" y="61985"/>
                  <a:pt x="80400" y="54967"/>
                </a:cubicBezTo>
                <a:cubicBezTo>
                  <a:pt x="83134" y="47949"/>
                  <a:pt x="86384" y="36439"/>
                  <a:pt x="86133" y="29076"/>
                </a:cubicBezTo>
                <a:cubicBezTo>
                  <a:pt x="85882" y="21713"/>
                  <a:pt x="83974" y="15424"/>
                  <a:pt x="78894" y="10788"/>
                </a:cubicBezTo>
                <a:cubicBezTo>
                  <a:pt x="73814" y="6153"/>
                  <a:pt x="62511" y="2851"/>
                  <a:pt x="55653" y="1263"/>
                </a:cubicBezTo>
                <a:cubicBezTo>
                  <a:pt x="48795" y="-324"/>
                  <a:pt x="43207" y="-515"/>
                  <a:pt x="37746" y="1263"/>
                </a:cubicBezTo>
                <a:cubicBezTo>
                  <a:pt x="32285" y="3041"/>
                  <a:pt x="26380" y="8947"/>
                  <a:pt x="22887" y="11931"/>
                </a:cubicBezTo>
                <a:cubicBezTo>
                  <a:pt x="19395" y="14916"/>
                  <a:pt x="18252" y="17075"/>
                  <a:pt x="16791" y="19170"/>
                </a:cubicBezTo>
                <a:cubicBezTo>
                  <a:pt x="15331" y="21266"/>
                  <a:pt x="16156" y="22726"/>
                  <a:pt x="14124" y="24504"/>
                </a:cubicBezTo>
                <a:cubicBezTo>
                  <a:pt x="12092" y="26282"/>
                  <a:pt x="6949" y="27743"/>
                  <a:pt x="4599" y="29838"/>
                </a:cubicBezTo>
                <a:cubicBezTo>
                  <a:pt x="2250" y="31934"/>
                  <a:pt x="-290" y="34664"/>
                  <a:pt x="27" y="37077"/>
                </a:cubicBezTo>
                <a:cubicBezTo>
                  <a:pt x="345" y="39490"/>
                  <a:pt x="5679" y="41903"/>
                  <a:pt x="6504" y="44316"/>
                </a:cubicBezTo>
                <a:cubicBezTo>
                  <a:pt x="7330" y="46729"/>
                  <a:pt x="5111" y="49458"/>
                  <a:pt x="4980" y="51555"/>
                </a:cubicBezTo>
                <a:cubicBezTo>
                  <a:pt x="4849" y="53652"/>
                  <a:pt x="5847" y="55310"/>
                  <a:pt x="5720" y="56897"/>
                </a:cubicBezTo>
                <a:cubicBezTo>
                  <a:pt x="5593" y="58485"/>
                  <a:pt x="4877" y="59471"/>
                  <a:pt x="4218" y="61080"/>
                </a:cubicBezTo>
                <a:cubicBezTo>
                  <a:pt x="3559" y="62689"/>
                  <a:pt x="1913" y="64352"/>
                  <a:pt x="1768" y="66551"/>
                </a:cubicBezTo>
                <a:cubicBezTo>
                  <a:pt x="1623" y="68750"/>
                  <a:pt x="1373" y="72022"/>
                  <a:pt x="3349" y="74274"/>
                </a:cubicBezTo>
                <a:cubicBezTo>
                  <a:pt x="5325" y="76527"/>
                  <a:pt x="10874" y="78265"/>
                  <a:pt x="13622" y="80066"/>
                </a:cubicBezTo>
                <a:cubicBezTo>
                  <a:pt x="16370" y="81868"/>
                  <a:pt x="18358" y="82786"/>
                  <a:pt x="19839" y="85083"/>
                </a:cubicBezTo>
                <a:cubicBezTo>
                  <a:pt x="21320" y="87380"/>
                  <a:pt x="21764" y="91336"/>
                  <a:pt x="22506" y="93846"/>
                </a:cubicBezTo>
                <a:cubicBezTo>
                  <a:pt x="23248" y="96357"/>
                  <a:pt x="23994" y="96715"/>
                  <a:pt x="24291" y="100146"/>
                </a:cubicBezTo>
                <a:cubicBezTo>
                  <a:pt x="24589" y="103577"/>
                  <a:pt x="25015" y="110829"/>
                  <a:pt x="24291" y="114433"/>
                </a:cubicBezTo>
                <a:cubicBezTo>
                  <a:pt x="23567" y="118037"/>
                  <a:pt x="11186" y="120483"/>
                  <a:pt x="19945" y="121770"/>
                </a:cubicBezTo>
                <a:cubicBezTo>
                  <a:pt x="28704" y="123057"/>
                  <a:pt x="65451" y="122092"/>
                  <a:pt x="76844" y="122156"/>
                </a:cubicBezTo>
                <a:cubicBezTo>
                  <a:pt x="88237" y="122220"/>
                  <a:pt x="87842" y="125438"/>
                  <a:pt x="88303" y="122156"/>
                </a:cubicBezTo>
                <a:close/>
              </a:path>
            </a:pathLst>
          </a:custGeom>
          <a:solidFill>
            <a:srgbClr val="B7B7B7">
              <a:alpha val="42000"/>
            </a:srgbClr>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sz="1300"/>
          </a:p>
        </p:txBody>
      </p:sp>
      <p:sp>
        <p:nvSpPr>
          <p:cNvPr id="67" name="Line">
            <a:extLst>
              <a:ext uri="{FF2B5EF4-FFF2-40B4-BE49-F238E27FC236}">
                <a16:creationId xmlns:a16="http://schemas.microsoft.com/office/drawing/2014/main" id="{8C6DEB63-68B5-EA51-0273-BE392ECB0B7A}"/>
              </a:ext>
            </a:extLst>
          </p:cNvPr>
          <p:cNvSpPr/>
          <p:nvPr/>
        </p:nvSpPr>
        <p:spPr>
          <a:xfrm flipH="1" flipV="1">
            <a:off x="8317528" y="232481"/>
            <a:ext cx="1028642" cy="1511305"/>
          </a:xfrm>
          <a:prstGeom prst="line">
            <a:avLst/>
          </a:prstGeom>
          <a:ln w="50800">
            <a:solidFill>
              <a:srgbClr val="002060"/>
            </a:solidFill>
            <a:miter lim="400000"/>
            <a:tailEnd type="triangle"/>
          </a:ln>
        </p:spPr>
        <p:txBody>
          <a:bodyPr lIns="50800" tIns="50800" rIns="50800" bIns="50800" anchor="ctr"/>
          <a:lstStyle/>
          <a:p>
            <a:pPr>
              <a:defRPr sz="2800">
                <a:solidFill>
                  <a:srgbClr val="546056"/>
                </a:solidFill>
                <a:latin typeface="Palatino"/>
                <a:ea typeface="Palatino"/>
                <a:cs typeface="Palatino"/>
                <a:sym typeface="Palatino"/>
              </a:defRPr>
            </a:pPr>
            <a:endParaRPr/>
          </a:p>
        </p:txBody>
      </p:sp>
      <p:sp>
        <p:nvSpPr>
          <p:cNvPr id="68" name="Track">
            <a:extLst>
              <a:ext uri="{FF2B5EF4-FFF2-40B4-BE49-F238E27FC236}">
                <a16:creationId xmlns:a16="http://schemas.microsoft.com/office/drawing/2014/main" id="{5E33007E-FCAD-8E59-7B1A-7C88826D0B33}"/>
              </a:ext>
            </a:extLst>
          </p:cNvPr>
          <p:cNvSpPr txBox="1"/>
          <p:nvPr/>
        </p:nvSpPr>
        <p:spPr>
          <a:xfrm>
            <a:off x="8080960" y="-6385"/>
            <a:ext cx="473135" cy="3795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2100">
                <a:solidFill>
                  <a:srgbClr val="B7292B"/>
                </a:solidFill>
                <a:latin typeface="Palatino"/>
                <a:ea typeface="Palatino"/>
                <a:cs typeface="Palatino"/>
                <a:sym typeface="Palatino"/>
              </a:defRPr>
            </a:lvl1pPr>
          </a:lstStyle>
          <a:p>
            <a:r>
              <a:rPr lang="en-US" sz="1800" b="1">
                <a:solidFill>
                  <a:srgbClr val="002060"/>
                </a:solidFill>
                <a:latin typeface="+mn-lt"/>
              </a:rPr>
              <a:t>v1</a:t>
            </a:r>
            <a:endParaRPr sz="1800" b="1">
              <a:solidFill>
                <a:srgbClr val="002060"/>
              </a:solidFill>
              <a:latin typeface="+mn-lt"/>
            </a:endParaRPr>
          </a:p>
        </p:txBody>
      </p:sp>
      <p:cxnSp>
        <p:nvCxnSpPr>
          <p:cNvPr id="69" name="Straight Arrow Connector 78">
            <a:extLst>
              <a:ext uri="{FF2B5EF4-FFF2-40B4-BE49-F238E27FC236}">
                <a16:creationId xmlns:a16="http://schemas.microsoft.com/office/drawing/2014/main" id="{0173DB7A-02F0-0D85-EC67-8C1B4756126C}"/>
              </a:ext>
            </a:extLst>
          </p:cNvPr>
          <p:cNvCxnSpPr>
            <a:cxnSpLocks/>
          </p:cNvCxnSpPr>
          <p:nvPr/>
        </p:nvCxnSpPr>
        <p:spPr>
          <a:xfrm flipH="1">
            <a:off x="8585589" y="1443807"/>
            <a:ext cx="1901042" cy="0"/>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14">
            <a:extLst>
              <a:ext uri="{FF2B5EF4-FFF2-40B4-BE49-F238E27FC236}">
                <a16:creationId xmlns:a16="http://schemas.microsoft.com/office/drawing/2014/main" id="{FEFA0FD4-96FE-0B6F-74F8-EA144D4F092D}"/>
              </a:ext>
            </a:extLst>
          </p:cNvPr>
          <p:cNvCxnSpPr/>
          <p:nvPr/>
        </p:nvCxnSpPr>
        <p:spPr>
          <a:xfrm flipV="1">
            <a:off x="8847438" y="1125476"/>
            <a:ext cx="123567" cy="298972"/>
          </a:xfrm>
          <a:prstGeom prst="straightConnector1">
            <a:avLst/>
          </a:prstGeom>
          <a:ln w="412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rack">
            <a:extLst>
              <a:ext uri="{FF2B5EF4-FFF2-40B4-BE49-F238E27FC236}">
                <a16:creationId xmlns:a16="http://schemas.microsoft.com/office/drawing/2014/main" id="{59CA4F60-A6CB-8903-ADE0-55EB0E15C5EA}"/>
              </a:ext>
            </a:extLst>
          </p:cNvPr>
          <p:cNvSpPr txBox="1"/>
          <p:nvPr/>
        </p:nvSpPr>
        <p:spPr>
          <a:xfrm>
            <a:off x="10295051" y="1378685"/>
            <a:ext cx="473135" cy="3795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2100">
                <a:solidFill>
                  <a:srgbClr val="B7292B"/>
                </a:solidFill>
                <a:latin typeface="Palatino"/>
                <a:ea typeface="Palatino"/>
                <a:cs typeface="Palatino"/>
                <a:sym typeface="Palatino"/>
              </a:defRPr>
            </a:lvl1pPr>
          </a:lstStyle>
          <a:p>
            <a:r>
              <a:rPr lang="en-US" sz="1800" b="1">
                <a:solidFill>
                  <a:srgbClr val="C00000"/>
                </a:solidFill>
                <a:latin typeface="+mn-lt"/>
              </a:rPr>
              <a:t>v2</a:t>
            </a:r>
            <a:endParaRPr sz="1800" b="1">
              <a:solidFill>
                <a:srgbClr val="C00000"/>
              </a:solidFill>
              <a:latin typeface="+mn-lt"/>
            </a:endParaRPr>
          </a:p>
        </p:txBody>
      </p:sp>
      <p:sp>
        <p:nvSpPr>
          <p:cNvPr id="72" name="Track">
            <a:extLst>
              <a:ext uri="{FF2B5EF4-FFF2-40B4-BE49-F238E27FC236}">
                <a16:creationId xmlns:a16="http://schemas.microsoft.com/office/drawing/2014/main" id="{64468C1F-535F-936F-2E8D-3403F3C69667}"/>
              </a:ext>
            </a:extLst>
          </p:cNvPr>
          <p:cNvSpPr txBox="1"/>
          <p:nvPr/>
        </p:nvSpPr>
        <p:spPr>
          <a:xfrm>
            <a:off x="8448860" y="954033"/>
            <a:ext cx="1028642" cy="3795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2100">
                <a:solidFill>
                  <a:srgbClr val="B7292B"/>
                </a:solidFill>
                <a:latin typeface="Palatino"/>
                <a:ea typeface="Palatino"/>
                <a:cs typeface="Palatino"/>
                <a:sym typeface="Palatino"/>
              </a:defRPr>
            </a:lvl1pPr>
          </a:lstStyle>
          <a:p>
            <a:r>
              <a:rPr lang="en-US" sz="1800" b="1" err="1">
                <a:solidFill>
                  <a:srgbClr val="00B050"/>
                </a:solidFill>
                <a:latin typeface="+mn-lt"/>
              </a:rPr>
              <a:t>r</a:t>
            </a:r>
            <a:r>
              <a:rPr lang="en-US" sz="1800" b="1" baseline="-25000" err="1">
                <a:solidFill>
                  <a:srgbClr val="00B050"/>
                </a:solidFill>
                <a:latin typeface="+mn-lt"/>
              </a:rPr>
              <a:t>min</a:t>
            </a:r>
            <a:endParaRPr sz="1800" b="1" baseline="-25000">
              <a:solidFill>
                <a:srgbClr val="00B050"/>
              </a:solidFill>
              <a:latin typeface="+mn-lt"/>
            </a:endParaRPr>
          </a:p>
        </p:txBody>
      </p:sp>
      <p:sp>
        <p:nvSpPr>
          <p:cNvPr id="73" name="TextBox 82">
            <a:extLst>
              <a:ext uri="{FF2B5EF4-FFF2-40B4-BE49-F238E27FC236}">
                <a16:creationId xmlns:a16="http://schemas.microsoft.com/office/drawing/2014/main" id="{425B50E6-09DD-CFA6-6754-E61857A2F6DC}"/>
              </a:ext>
            </a:extLst>
          </p:cNvPr>
          <p:cNvSpPr txBox="1"/>
          <p:nvPr/>
        </p:nvSpPr>
        <p:spPr>
          <a:xfrm>
            <a:off x="8907044" y="897665"/>
            <a:ext cx="1484290" cy="369332"/>
          </a:xfrm>
          <a:prstGeom prst="rect">
            <a:avLst/>
          </a:prstGeom>
          <a:noFill/>
        </p:spPr>
        <p:txBody>
          <a:bodyPr wrap="square">
            <a:spAutoFit/>
          </a:bodyPr>
          <a:lstStyle/>
          <a:p>
            <a:r>
              <a:rPr lang="en-GB" b="0" i="0">
                <a:effectLst/>
                <a:latin typeface="-apple-system"/>
              </a:rPr>
              <a:t>PCA</a:t>
            </a:r>
            <a:endParaRPr lang="en-CH"/>
          </a:p>
        </p:txBody>
      </p:sp>
    </p:spTree>
    <p:extLst>
      <p:ext uri="{BB962C8B-B14F-4D97-AF65-F5344CB8AC3E}">
        <p14:creationId xmlns:p14="http://schemas.microsoft.com/office/powerpoint/2010/main" val="510139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085D-3147-9941-ADFF-509333733CD4}"/>
              </a:ext>
            </a:extLst>
          </p:cNvPr>
          <p:cNvSpPr>
            <a:spLocks noGrp="1"/>
          </p:cNvSpPr>
          <p:nvPr>
            <p:ph type="ctrTitle"/>
          </p:nvPr>
        </p:nvSpPr>
        <p:spPr>
          <a:xfrm>
            <a:off x="1524000" y="-522150"/>
            <a:ext cx="9144000" cy="2182650"/>
          </a:xfrm>
        </p:spPr>
        <p:txBody>
          <a:bodyPr>
            <a:normAutofit/>
          </a:bodyPr>
          <a:lstStyle/>
          <a:p>
            <a:r>
              <a:rPr lang="en-GB" sz="8800" dirty="0"/>
              <a:t>SYNCT</a:t>
            </a:r>
            <a:endParaRPr lang="en-IT" sz="8800" dirty="0"/>
          </a:p>
        </p:txBody>
      </p:sp>
      <p:sp>
        <p:nvSpPr>
          <p:cNvPr id="3" name="Subtitle 2">
            <a:extLst>
              <a:ext uri="{FF2B5EF4-FFF2-40B4-BE49-F238E27FC236}">
                <a16:creationId xmlns:a16="http://schemas.microsoft.com/office/drawing/2014/main" id="{428DDE6C-64D3-9248-93E0-9B08CDB4AA60}"/>
              </a:ext>
            </a:extLst>
          </p:cNvPr>
          <p:cNvSpPr>
            <a:spLocks noGrp="1"/>
          </p:cNvSpPr>
          <p:nvPr>
            <p:ph type="subTitle" idx="1"/>
          </p:nvPr>
        </p:nvSpPr>
        <p:spPr>
          <a:xfrm>
            <a:off x="374073" y="1973143"/>
            <a:ext cx="11443854" cy="2233293"/>
          </a:xfrm>
        </p:spPr>
        <p:txBody>
          <a:bodyPr>
            <a:normAutofit fontScale="85000" lnSpcReduction="20000"/>
          </a:bodyPr>
          <a:lstStyle/>
          <a:p>
            <a:r>
              <a:rPr lang="en-GB" sz="4000" dirty="0"/>
              <a:t>AI-driven synthetic imaging for PET monitoring in hadron-therapy</a:t>
            </a:r>
          </a:p>
          <a:p>
            <a:endParaRPr lang="en-GB" dirty="0"/>
          </a:p>
          <a:p>
            <a:r>
              <a:rPr lang="en-GB" dirty="0"/>
              <a:t>Bando </a:t>
            </a:r>
            <a:r>
              <a:rPr lang="en-GB" dirty="0" err="1"/>
              <a:t>Finanziamenti</a:t>
            </a:r>
            <a:r>
              <a:rPr lang="en-GB" dirty="0"/>
              <a:t> per </a:t>
            </a:r>
            <a:r>
              <a:rPr lang="en-GB" dirty="0" err="1"/>
              <a:t>l'alta</a:t>
            </a:r>
            <a:r>
              <a:rPr lang="en-GB" dirty="0"/>
              <a:t> </a:t>
            </a:r>
            <a:r>
              <a:rPr lang="en-GB" dirty="0" err="1"/>
              <a:t>formazione</a:t>
            </a:r>
            <a:r>
              <a:rPr lang="en-GB" dirty="0"/>
              <a:t> con </a:t>
            </a:r>
            <a:r>
              <a:rPr lang="en-GB" dirty="0" err="1"/>
              <a:t>l'attivazione</a:t>
            </a:r>
            <a:r>
              <a:rPr lang="en-GB" dirty="0"/>
              <a:t> di </a:t>
            </a:r>
            <a:r>
              <a:rPr lang="en-GB" dirty="0" err="1"/>
              <a:t>assegni</a:t>
            </a:r>
            <a:r>
              <a:rPr lang="en-GB" dirty="0"/>
              <a:t> di </a:t>
            </a:r>
            <a:r>
              <a:rPr lang="en-GB" dirty="0" err="1"/>
              <a:t>ricerca</a:t>
            </a:r>
            <a:r>
              <a:rPr lang="en-GB" dirty="0"/>
              <a:t> 2021</a:t>
            </a:r>
          </a:p>
          <a:p>
            <a:r>
              <a:rPr lang="en-GB" dirty="0" err="1"/>
              <a:t>Regione</a:t>
            </a:r>
            <a:r>
              <a:rPr lang="en-GB" dirty="0"/>
              <a:t> Toscana</a:t>
            </a:r>
          </a:p>
          <a:p>
            <a:r>
              <a:rPr lang="en-GB" dirty="0"/>
              <a:t>PI: Giancarlo Sportelli, UNIPI e INFN Pisa</a:t>
            </a:r>
          </a:p>
        </p:txBody>
      </p:sp>
      <p:grpSp>
        <p:nvGrpSpPr>
          <p:cNvPr id="10" name="Group 9">
            <a:extLst>
              <a:ext uri="{FF2B5EF4-FFF2-40B4-BE49-F238E27FC236}">
                <a16:creationId xmlns:a16="http://schemas.microsoft.com/office/drawing/2014/main" id="{A295B4B3-0525-79C5-7123-57B3DA457152}"/>
              </a:ext>
            </a:extLst>
          </p:cNvPr>
          <p:cNvGrpSpPr/>
          <p:nvPr/>
        </p:nvGrpSpPr>
        <p:grpSpPr>
          <a:xfrm>
            <a:off x="2187611" y="4678348"/>
            <a:ext cx="7816778" cy="653940"/>
            <a:chOff x="364809" y="2761395"/>
            <a:chExt cx="10077769" cy="843091"/>
          </a:xfrm>
        </p:grpSpPr>
        <p:pic>
          <p:nvPicPr>
            <p:cNvPr id="1026" name="Picture 2">
              <a:extLst>
                <a:ext uri="{FF2B5EF4-FFF2-40B4-BE49-F238E27FC236}">
                  <a16:creationId xmlns:a16="http://schemas.microsoft.com/office/drawing/2014/main" id="{42FC6FD4-BCF9-54E5-4467-28E4A8A72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6" t="14320" r="13674" b="10946"/>
            <a:stretch/>
          </p:blipFill>
          <p:spPr bwMode="auto">
            <a:xfrm>
              <a:off x="364809" y="2782363"/>
              <a:ext cx="2867399" cy="81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07E69E2-46AE-696D-54F8-10D1355D0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92" y="2780537"/>
              <a:ext cx="2095508" cy="812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7F20FA6-1020-7C9A-C899-1E3811CC7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284" y="2761395"/>
              <a:ext cx="3065017" cy="8318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blema della Repubblica Italiana - Wikipedia">
              <a:extLst>
                <a:ext uri="{FF2B5EF4-FFF2-40B4-BE49-F238E27FC236}">
                  <a16:creationId xmlns:a16="http://schemas.microsoft.com/office/drawing/2014/main" id="{41625BD8-7043-9FCE-8F60-17853053D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585" y="2778712"/>
              <a:ext cx="725993" cy="82577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10" descr="Istituto Nazionale di Fisica Nucleare - Wikipedia">
            <a:extLst>
              <a:ext uri="{FF2B5EF4-FFF2-40B4-BE49-F238E27FC236}">
                <a16:creationId xmlns:a16="http://schemas.microsoft.com/office/drawing/2014/main" id="{83A0ABEE-BC2D-BE71-AF84-1B27D911E4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015" y="5820103"/>
            <a:ext cx="1765833" cy="8932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Smau">
            <a:extLst>
              <a:ext uri="{FF2B5EF4-FFF2-40B4-BE49-F238E27FC236}">
                <a16:creationId xmlns:a16="http://schemas.microsoft.com/office/drawing/2014/main" id="{B618EC2B-87A8-93DE-1503-4F4BC5C4B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8323" y="5808877"/>
            <a:ext cx="2000950" cy="8876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Università di Pisa - Campus Orienta Digital">
            <a:extLst>
              <a:ext uri="{FF2B5EF4-FFF2-40B4-BE49-F238E27FC236}">
                <a16:creationId xmlns:a16="http://schemas.microsoft.com/office/drawing/2014/main" id="{389AF74C-1156-A5CB-7A06-E3056E3147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9048" y="5808877"/>
            <a:ext cx="1711937" cy="8913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Centro Nazionale di Adroterapia per il Trattamento di Tumori Inoperabili,  Ospedale Pavia Oncologia.">
            <a:extLst>
              <a:ext uri="{FF2B5EF4-FFF2-40B4-BE49-F238E27FC236}">
                <a16:creationId xmlns:a16="http://schemas.microsoft.com/office/drawing/2014/main" id="{20C16E7D-98E3-BF41-C6C2-E1BA8EEA5F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0748" y="5808199"/>
            <a:ext cx="3016826" cy="88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2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AEA3F9-D304-48F0-DC6F-439572F40A98}"/>
              </a:ext>
            </a:extLst>
          </p:cNvPr>
          <p:cNvSpPr>
            <a:spLocks noGrp="1"/>
          </p:cNvSpPr>
          <p:nvPr>
            <p:ph type="title"/>
          </p:nvPr>
        </p:nvSpPr>
        <p:spPr/>
        <p:txBody>
          <a:bodyPr/>
          <a:lstStyle/>
          <a:p>
            <a:r>
              <a:rPr lang="en-IT" dirty="0"/>
              <a:t>Correlazione fra immagini PET e cambiamenti morfologici</a:t>
            </a:r>
          </a:p>
        </p:txBody>
      </p:sp>
      <p:sp>
        <p:nvSpPr>
          <p:cNvPr id="9" name="Text Placeholder 8">
            <a:extLst>
              <a:ext uri="{FF2B5EF4-FFF2-40B4-BE49-F238E27FC236}">
                <a16:creationId xmlns:a16="http://schemas.microsoft.com/office/drawing/2014/main" id="{4D96BBF9-719F-99BC-E309-290E89671A99}"/>
              </a:ext>
            </a:extLst>
          </p:cNvPr>
          <p:cNvSpPr>
            <a:spLocks noGrp="1"/>
          </p:cNvSpPr>
          <p:nvPr>
            <p:ph type="body" idx="1"/>
          </p:nvPr>
        </p:nvSpPr>
        <p:spPr/>
        <p:txBody>
          <a:bodyPr>
            <a:normAutofit fontScale="62500" lnSpcReduction="20000"/>
          </a:bodyPr>
          <a:lstStyle/>
          <a:p>
            <a:r>
              <a:rPr lang="en-IT" dirty="0"/>
              <a:t>Esempio di immagini PET in-beam e CT acquisite durante la 2</a:t>
            </a:r>
            <a:r>
              <a:rPr lang="en-IT" baseline="30000" dirty="0"/>
              <a:t>a</a:t>
            </a:r>
            <a:r>
              <a:rPr lang="en-IT" dirty="0"/>
              <a:t> e 34</a:t>
            </a:r>
            <a:r>
              <a:rPr lang="en-IT" baseline="30000" dirty="0"/>
              <a:t>a</a:t>
            </a:r>
            <a:r>
              <a:rPr lang="en-IT" dirty="0"/>
              <a:t> frazione. L'immagine PET a destra mostra una code più lunga nella direzione del fascio dovuta al cambiamento morfologico.</a:t>
            </a:r>
          </a:p>
        </p:txBody>
      </p:sp>
      <p:pic>
        <p:nvPicPr>
          <p:cNvPr id="7" name="Content Placeholder 6">
            <a:extLst>
              <a:ext uri="{FF2B5EF4-FFF2-40B4-BE49-F238E27FC236}">
                <a16:creationId xmlns:a16="http://schemas.microsoft.com/office/drawing/2014/main" id="{53225FDB-A812-7F63-4E2E-DD412B4EAD39}"/>
              </a:ext>
            </a:extLst>
          </p:cNvPr>
          <p:cNvPicPr>
            <a:picLocks noGrp="1" noChangeAspect="1"/>
          </p:cNvPicPr>
          <p:nvPr>
            <p:ph sz="half" idx="2"/>
          </p:nvPr>
        </p:nvPicPr>
        <p:blipFill>
          <a:blip r:embed="rId2"/>
          <a:srcRect b="18318"/>
          <a:stretch>
            <a:fillRect/>
          </a:stretch>
        </p:blipFill>
        <p:spPr>
          <a:xfrm>
            <a:off x="839788" y="2831745"/>
            <a:ext cx="5157787" cy="2475979"/>
          </a:xfrm>
          <a:prstGeom prst="rect">
            <a:avLst/>
          </a:prstGeom>
        </p:spPr>
      </p:pic>
      <p:sp>
        <p:nvSpPr>
          <p:cNvPr id="10" name="Text Placeholder 9">
            <a:extLst>
              <a:ext uri="{FF2B5EF4-FFF2-40B4-BE49-F238E27FC236}">
                <a16:creationId xmlns:a16="http://schemas.microsoft.com/office/drawing/2014/main" id="{BB2B7FC3-7CA3-4FCF-CD59-0E8BDF34AACD}"/>
              </a:ext>
            </a:extLst>
          </p:cNvPr>
          <p:cNvSpPr>
            <a:spLocks noGrp="1"/>
          </p:cNvSpPr>
          <p:nvPr>
            <p:ph type="body" sz="quarter" idx="3"/>
          </p:nvPr>
        </p:nvSpPr>
        <p:spPr/>
        <p:txBody>
          <a:bodyPr>
            <a:normAutofit fontScale="62500" lnSpcReduction="20000"/>
          </a:bodyPr>
          <a:lstStyle/>
          <a:p>
            <a:r>
              <a:rPr lang="en-IT" dirty="0"/>
              <a:t>Schema a blocchi semplificato della prima architettura di generazione di una CT sintetica (a destra) a partire dalla CT di controllo (in basso a sinistra) e di una PET in-beam (in alto a sinistra)</a:t>
            </a:r>
          </a:p>
        </p:txBody>
      </p:sp>
      <p:pic>
        <p:nvPicPr>
          <p:cNvPr id="8" name="Content Placeholder 7">
            <a:extLst>
              <a:ext uri="{FF2B5EF4-FFF2-40B4-BE49-F238E27FC236}">
                <a16:creationId xmlns:a16="http://schemas.microsoft.com/office/drawing/2014/main" id="{96820681-08EE-C0A1-56D9-9DD5EF90F096}"/>
              </a:ext>
            </a:extLst>
          </p:cNvPr>
          <p:cNvPicPr>
            <a:picLocks noGrp="1" noChangeAspect="1"/>
          </p:cNvPicPr>
          <p:nvPr>
            <p:ph sz="quarter" idx="4"/>
          </p:nvPr>
        </p:nvPicPr>
        <p:blipFill>
          <a:blip r:embed="rId3"/>
          <a:srcRect b="22520"/>
          <a:stretch>
            <a:fillRect/>
          </a:stretch>
        </p:blipFill>
        <p:spPr>
          <a:xfrm>
            <a:off x="6172200" y="2838147"/>
            <a:ext cx="5183188" cy="2338690"/>
          </a:xfrm>
          <a:prstGeom prst="rect">
            <a:avLst/>
          </a:prstGeom>
        </p:spPr>
      </p:pic>
    </p:spTree>
    <p:extLst>
      <p:ext uri="{BB962C8B-B14F-4D97-AF65-F5344CB8AC3E}">
        <p14:creationId xmlns:p14="http://schemas.microsoft.com/office/powerpoint/2010/main" val="3604394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4717-4561-DA02-F0AB-A364540E1CE0}"/>
              </a:ext>
            </a:extLst>
          </p:cNvPr>
          <p:cNvSpPr>
            <a:spLocks noGrp="1"/>
          </p:cNvSpPr>
          <p:nvPr>
            <p:ph type="title"/>
          </p:nvPr>
        </p:nvSpPr>
        <p:spPr/>
        <p:txBody>
          <a:bodyPr/>
          <a:lstStyle/>
          <a:p>
            <a:r>
              <a:rPr lang="en-US" dirty="0" err="1"/>
              <a:t>Architettura</a:t>
            </a:r>
            <a:r>
              <a:rPr lang="en-US" dirty="0"/>
              <a:t> di </a:t>
            </a:r>
            <a:r>
              <a:rPr lang="en-US" dirty="0" err="1"/>
              <a:t>seconda</a:t>
            </a:r>
            <a:r>
              <a:rPr lang="en-US" dirty="0"/>
              <a:t> </a:t>
            </a:r>
            <a:r>
              <a:rPr lang="en-US" dirty="0" err="1"/>
              <a:t>generazione</a:t>
            </a:r>
            <a:r>
              <a:rPr lang="en-US" dirty="0"/>
              <a:t>: visual transformers</a:t>
            </a:r>
          </a:p>
        </p:txBody>
      </p:sp>
      <p:sp>
        <p:nvSpPr>
          <p:cNvPr id="3" name="Content Placeholder 2">
            <a:extLst>
              <a:ext uri="{FF2B5EF4-FFF2-40B4-BE49-F238E27FC236}">
                <a16:creationId xmlns:a16="http://schemas.microsoft.com/office/drawing/2014/main" id="{21106184-E5B2-8FBA-A277-08C2A8F3ECD4}"/>
              </a:ext>
            </a:extLst>
          </p:cNvPr>
          <p:cNvSpPr>
            <a:spLocks noGrp="1"/>
          </p:cNvSpPr>
          <p:nvPr>
            <p:ph idx="1"/>
          </p:nvPr>
        </p:nvSpPr>
        <p:spPr>
          <a:xfrm>
            <a:off x="529326" y="1827428"/>
            <a:ext cx="4526902" cy="4351338"/>
          </a:xfrm>
        </p:spPr>
        <p:txBody>
          <a:bodyPr/>
          <a:lstStyle/>
          <a:p>
            <a:r>
              <a:rPr lang="en-US" dirty="0" err="1"/>
              <a:t>L’immagine</a:t>
            </a:r>
            <a:r>
              <a:rPr lang="en-US" dirty="0"/>
              <a:t> </a:t>
            </a:r>
            <a:r>
              <a:rPr lang="en-US" dirty="0" err="1"/>
              <a:t>viene</a:t>
            </a:r>
            <a:r>
              <a:rPr lang="en-US" dirty="0"/>
              <a:t> </a:t>
            </a:r>
            <a:r>
              <a:rPr lang="en-US" dirty="0" err="1"/>
              <a:t>spezzata</a:t>
            </a:r>
            <a:r>
              <a:rPr lang="en-US" dirty="0"/>
              <a:t> in </a:t>
            </a:r>
            <a:r>
              <a:rPr lang="en-US" dirty="0" err="1"/>
              <a:t>più</a:t>
            </a:r>
            <a:r>
              <a:rPr lang="en-US" dirty="0"/>
              <a:t> patch e </a:t>
            </a:r>
            <a:r>
              <a:rPr lang="en-US" dirty="0" err="1"/>
              <a:t>ciascuna</a:t>
            </a:r>
            <a:r>
              <a:rPr lang="en-US" dirty="0"/>
              <a:t> patch </a:t>
            </a:r>
            <a:r>
              <a:rPr lang="en-US" dirty="0" err="1"/>
              <a:t>viene</a:t>
            </a:r>
            <a:r>
              <a:rPr lang="en-US" dirty="0"/>
              <a:t> passata </a:t>
            </a:r>
            <a:r>
              <a:rPr lang="en-US" dirty="0" err="1"/>
              <a:t>attraverso</a:t>
            </a:r>
            <a:r>
              <a:rPr lang="en-US" dirty="0"/>
              <a:t> un encoder di </a:t>
            </a:r>
            <a:r>
              <a:rPr lang="en-US" dirty="0" err="1"/>
              <a:t>tipo</a:t>
            </a:r>
            <a:r>
              <a:rPr lang="en-US" dirty="0"/>
              <a:t> transformer</a:t>
            </a:r>
          </a:p>
          <a:p>
            <a:r>
              <a:rPr lang="en-US" dirty="0" err="1"/>
              <a:t>L'architettura</a:t>
            </a:r>
            <a:r>
              <a:rPr lang="en-US" dirty="0"/>
              <a:t> </a:t>
            </a:r>
            <a:r>
              <a:rPr lang="en-US" dirty="0" err="1"/>
              <a:t>è</a:t>
            </a:r>
            <a:r>
              <a:rPr lang="en-US" dirty="0"/>
              <a:t> </a:t>
            </a:r>
            <a:r>
              <a:rPr lang="en-US" dirty="0" err="1"/>
              <a:t>analoga</a:t>
            </a:r>
            <a:r>
              <a:rPr lang="en-US" dirty="0"/>
              <a:t> a </a:t>
            </a:r>
            <a:r>
              <a:rPr lang="en-US" dirty="0" err="1"/>
              <a:t>quella</a:t>
            </a:r>
            <a:r>
              <a:rPr lang="en-US" dirty="0"/>
              <a:t> </a:t>
            </a:r>
            <a:r>
              <a:rPr lang="en-US" dirty="0" err="1"/>
              <a:t>usata</a:t>
            </a:r>
            <a:r>
              <a:rPr lang="en-US" dirty="0"/>
              <a:t> </a:t>
            </a:r>
            <a:r>
              <a:rPr lang="en-US" dirty="0" err="1"/>
              <a:t>nei</a:t>
            </a:r>
            <a:r>
              <a:rPr lang="en-US" dirty="0"/>
              <a:t> </a:t>
            </a:r>
            <a:r>
              <a:rPr lang="en-US" dirty="0" err="1"/>
              <a:t>modelli</a:t>
            </a:r>
            <a:r>
              <a:rPr lang="en-US" dirty="0"/>
              <a:t> LLM (</a:t>
            </a:r>
            <a:r>
              <a:rPr lang="en-US" dirty="0" err="1"/>
              <a:t>tipo</a:t>
            </a:r>
            <a:r>
              <a:rPr lang="en-US" dirty="0"/>
              <a:t> ChatGPT) per la </a:t>
            </a:r>
            <a:r>
              <a:rPr lang="en-US" dirty="0" err="1"/>
              <a:t>generazione</a:t>
            </a:r>
            <a:r>
              <a:rPr lang="en-US" dirty="0"/>
              <a:t> di testo</a:t>
            </a:r>
          </a:p>
        </p:txBody>
      </p:sp>
      <p:pic>
        <p:nvPicPr>
          <p:cNvPr id="5" name="Picture 4">
            <a:extLst>
              <a:ext uri="{FF2B5EF4-FFF2-40B4-BE49-F238E27FC236}">
                <a16:creationId xmlns:a16="http://schemas.microsoft.com/office/drawing/2014/main" id="{6E6BA067-3F56-4393-3D8C-9695C4E2FE48}"/>
              </a:ext>
            </a:extLst>
          </p:cNvPr>
          <p:cNvPicPr>
            <a:picLocks noChangeAspect="1"/>
          </p:cNvPicPr>
          <p:nvPr/>
        </p:nvPicPr>
        <p:blipFill>
          <a:blip r:embed="rId2"/>
          <a:stretch>
            <a:fillRect/>
          </a:stretch>
        </p:blipFill>
        <p:spPr>
          <a:xfrm>
            <a:off x="5056228" y="2132723"/>
            <a:ext cx="7135772" cy="3740748"/>
          </a:xfrm>
          <a:prstGeom prst="rect">
            <a:avLst/>
          </a:prstGeom>
        </p:spPr>
      </p:pic>
    </p:spTree>
    <p:extLst>
      <p:ext uri="{BB962C8B-B14F-4D97-AF65-F5344CB8AC3E}">
        <p14:creationId xmlns:p14="http://schemas.microsoft.com/office/powerpoint/2010/main" val="2743256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B2B1-D566-8FED-B8AE-28424AFA730B}"/>
              </a:ext>
            </a:extLst>
          </p:cNvPr>
          <p:cNvSpPr>
            <a:spLocks noGrp="1"/>
          </p:cNvSpPr>
          <p:nvPr>
            <p:ph type="title"/>
          </p:nvPr>
        </p:nvSpPr>
        <p:spPr/>
        <p:txBody>
          <a:bodyPr/>
          <a:lstStyle/>
          <a:p>
            <a:r>
              <a:rPr lang="en-US" dirty="0" err="1"/>
              <a:t>Risultati</a:t>
            </a:r>
            <a:r>
              <a:rPr lang="en-US" dirty="0"/>
              <a:t> </a:t>
            </a:r>
            <a:r>
              <a:rPr lang="en-US" dirty="0" err="1"/>
              <a:t>preliminari</a:t>
            </a:r>
            <a:r>
              <a:rPr lang="en-US" dirty="0"/>
              <a:t> </a:t>
            </a:r>
            <a:r>
              <a:rPr lang="en-US" dirty="0" err="1"/>
              <a:t>ottenuti</a:t>
            </a:r>
            <a:r>
              <a:rPr lang="en-US" dirty="0"/>
              <a:t> con visual transformers </a:t>
            </a:r>
            <a:r>
              <a:rPr lang="en-US" dirty="0" err="1"/>
              <a:t>su</a:t>
            </a:r>
            <a:r>
              <a:rPr lang="en-US" dirty="0"/>
              <a:t> </a:t>
            </a:r>
            <a:r>
              <a:rPr lang="en-US" dirty="0" err="1"/>
              <a:t>dati</a:t>
            </a:r>
            <a:r>
              <a:rPr lang="en-US" dirty="0"/>
              <a:t> </a:t>
            </a:r>
            <a:r>
              <a:rPr lang="en-US" dirty="0" err="1"/>
              <a:t>simulati</a:t>
            </a:r>
            <a:endParaRPr lang="en-US" dirty="0"/>
          </a:p>
        </p:txBody>
      </p:sp>
      <p:sp>
        <p:nvSpPr>
          <p:cNvPr id="10" name="TextBox 9">
            <a:extLst>
              <a:ext uri="{FF2B5EF4-FFF2-40B4-BE49-F238E27FC236}">
                <a16:creationId xmlns:a16="http://schemas.microsoft.com/office/drawing/2014/main" id="{DBCEF447-452A-F97F-B97E-C518398DE1F3}"/>
              </a:ext>
            </a:extLst>
          </p:cNvPr>
          <p:cNvSpPr txBox="1"/>
          <p:nvPr/>
        </p:nvSpPr>
        <p:spPr>
          <a:xfrm>
            <a:off x="1324947" y="1770616"/>
            <a:ext cx="2705878" cy="369332"/>
          </a:xfrm>
          <a:prstGeom prst="rect">
            <a:avLst/>
          </a:prstGeom>
          <a:noFill/>
        </p:spPr>
        <p:txBody>
          <a:bodyPr wrap="square" rtlCol="0">
            <a:spAutoFit/>
          </a:bodyPr>
          <a:lstStyle/>
          <a:p>
            <a:r>
              <a:rPr lang="en-US" dirty="0"/>
              <a:t>CT </a:t>
            </a:r>
            <a:r>
              <a:rPr lang="en-US" dirty="0" err="1"/>
              <a:t>pianificazione</a:t>
            </a:r>
            <a:endParaRPr lang="en-US" dirty="0"/>
          </a:p>
        </p:txBody>
      </p:sp>
      <p:sp>
        <p:nvSpPr>
          <p:cNvPr id="11" name="TextBox 10">
            <a:extLst>
              <a:ext uri="{FF2B5EF4-FFF2-40B4-BE49-F238E27FC236}">
                <a16:creationId xmlns:a16="http://schemas.microsoft.com/office/drawing/2014/main" id="{16DA2E05-DC21-828F-6F7B-39D35515DE59}"/>
              </a:ext>
            </a:extLst>
          </p:cNvPr>
          <p:cNvSpPr txBox="1"/>
          <p:nvPr/>
        </p:nvSpPr>
        <p:spPr>
          <a:xfrm>
            <a:off x="5200261" y="1770616"/>
            <a:ext cx="2705878" cy="369332"/>
          </a:xfrm>
          <a:prstGeom prst="rect">
            <a:avLst/>
          </a:prstGeom>
          <a:noFill/>
        </p:spPr>
        <p:txBody>
          <a:bodyPr wrap="square" rtlCol="0">
            <a:spAutoFit/>
          </a:bodyPr>
          <a:lstStyle/>
          <a:p>
            <a:r>
              <a:rPr lang="en-US" dirty="0"/>
              <a:t>CT </a:t>
            </a:r>
            <a:r>
              <a:rPr lang="en-US" dirty="0" err="1"/>
              <a:t>predetta</a:t>
            </a:r>
            <a:endParaRPr lang="en-US" dirty="0"/>
          </a:p>
        </p:txBody>
      </p:sp>
      <p:sp>
        <p:nvSpPr>
          <p:cNvPr id="12" name="TextBox 11">
            <a:extLst>
              <a:ext uri="{FF2B5EF4-FFF2-40B4-BE49-F238E27FC236}">
                <a16:creationId xmlns:a16="http://schemas.microsoft.com/office/drawing/2014/main" id="{B3927A87-9474-BD96-3183-F92656AF1845}"/>
              </a:ext>
            </a:extLst>
          </p:cNvPr>
          <p:cNvSpPr txBox="1"/>
          <p:nvPr/>
        </p:nvSpPr>
        <p:spPr>
          <a:xfrm>
            <a:off x="8961406" y="1770647"/>
            <a:ext cx="2705878" cy="369332"/>
          </a:xfrm>
          <a:prstGeom prst="rect">
            <a:avLst/>
          </a:prstGeom>
          <a:noFill/>
        </p:spPr>
        <p:txBody>
          <a:bodyPr wrap="square" rtlCol="0">
            <a:spAutoFit/>
          </a:bodyPr>
          <a:lstStyle/>
          <a:p>
            <a:r>
              <a:rPr lang="en-US" dirty="0"/>
              <a:t>CT </a:t>
            </a:r>
            <a:r>
              <a:rPr lang="en-US" dirty="0" err="1"/>
              <a:t>controllo</a:t>
            </a:r>
            <a:endParaRPr lang="en-US" dirty="0"/>
          </a:p>
        </p:txBody>
      </p:sp>
      <p:sp>
        <p:nvSpPr>
          <p:cNvPr id="13" name="TextBox 12">
            <a:extLst>
              <a:ext uri="{FF2B5EF4-FFF2-40B4-BE49-F238E27FC236}">
                <a16:creationId xmlns:a16="http://schemas.microsoft.com/office/drawing/2014/main" id="{622B657C-0F6F-DDCF-24B4-73935632E6EC}"/>
              </a:ext>
            </a:extLst>
          </p:cNvPr>
          <p:cNvSpPr txBox="1"/>
          <p:nvPr/>
        </p:nvSpPr>
        <p:spPr>
          <a:xfrm>
            <a:off x="1623527" y="6127234"/>
            <a:ext cx="8634570" cy="369332"/>
          </a:xfrm>
          <a:prstGeom prst="rect">
            <a:avLst/>
          </a:prstGeom>
          <a:noFill/>
        </p:spPr>
        <p:txBody>
          <a:bodyPr wrap="square" rtlCol="0">
            <a:spAutoFit/>
          </a:bodyPr>
          <a:lstStyle/>
          <a:p>
            <a:r>
              <a:rPr lang="en-US" dirty="0"/>
              <a:t>Slice non vista in </a:t>
            </a:r>
            <a:r>
              <a:rPr lang="en-US" dirty="0" err="1"/>
              <a:t>addestramento</a:t>
            </a:r>
            <a:r>
              <a:rPr lang="en-US" dirty="0"/>
              <a:t>. </a:t>
            </a:r>
            <a:r>
              <a:rPr lang="en-US" dirty="0" err="1"/>
              <a:t>Paziente</a:t>
            </a:r>
            <a:r>
              <a:rPr lang="en-US" dirty="0"/>
              <a:t> </a:t>
            </a:r>
            <a:r>
              <a:rPr lang="en-US" b="1" dirty="0"/>
              <a:t>non visto</a:t>
            </a:r>
            <a:r>
              <a:rPr lang="en-US" dirty="0"/>
              <a:t> in </a:t>
            </a:r>
            <a:r>
              <a:rPr lang="en-US" dirty="0" err="1"/>
              <a:t>addestramento</a:t>
            </a:r>
            <a:r>
              <a:rPr lang="en-US" dirty="0"/>
              <a:t>. SSIM: 0.952</a:t>
            </a:r>
          </a:p>
        </p:txBody>
      </p:sp>
      <p:pic>
        <p:nvPicPr>
          <p:cNvPr id="15" name="Picture 14">
            <a:extLst>
              <a:ext uri="{FF2B5EF4-FFF2-40B4-BE49-F238E27FC236}">
                <a16:creationId xmlns:a16="http://schemas.microsoft.com/office/drawing/2014/main" id="{74C9B889-57F6-A13E-A2CD-842BBD69F687}"/>
              </a:ext>
            </a:extLst>
          </p:cNvPr>
          <p:cNvPicPr>
            <a:picLocks noChangeAspect="1"/>
          </p:cNvPicPr>
          <p:nvPr/>
        </p:nvPicPr>
        <p:blipFill>
          <a:blip r:embed="rId3"/>
          <a:stretch>
            <a:fillRect/>
          </a:stretch>
        </p:blipFill>
        <p:spPr>
          <a:xfrm rot="16200000">
            <a:off x="681521" y="2286644"/>
            <a:ext cx="3436918" cy="3429297"/>
          </a:xfrm>
          <a:prstGeom prst="rect">
            <a:avLst/>
          </a:prstGeom>
        </p:spPr>
      </p:pic>
      <p:pic>
        <p:nvPicPr>
          <p:cNvPr id="19" name="Picture 18">
            <a:extLst>
              <a:ext uri="{FF2B5EF4-FFF2-40B4-BE49-F238E27FC236}">
                <a16:creationId xmlns:a16="http://schemas.microsoft.com/office/drawing/2014/main" id="{A87B4390-DA26-FB5C-B7C1-FA07BF3685B6}"/>
              </a:ext>
            </a:extLst>
          </p:cNvPr>
          <p:cNvPicPr>
            <a:picLocks noChangeAspect="1"/>
          </p:cNvPicPr>
          <p:nvPr/>
        </p:nvPicPr>
        <p:blipFill>
          <a:blip r:embed="rId4"/>
          <a:stretch>
            <a:fillRect/>
          </a:stretch>
        </p:blipFill>
        <p:spPr>
          <a:xfrm rot="16200000">
            <a:off x="7756317" y="2286000"/>
            <a:ext cx="3437649" cy="3429941"/>
          </a:xfrm>
          <a:prstGeom prst="rect">
            <a:avLst/>
          </a:prstGeom>
        </p:spPr>
      </p:pic>
      <p:pic>
        <p:nvPicPr>
          <p:cNvPr id="21" name="Picture 20">
            <a:extLst>
              <a:ext uri="{FF2B5EF4-FFF2-40B4-BE49-F238E27FC236}">
                <a16:creationId xmlns:a16="http://schemas.microsoft.com/office/drawing/2014/main" id="{9AB13698-B2C8-A7F5-609D-72B4986F1DB6}"/>
              </a:ext>
            </a:extLst>
          </p:cNvPr>
          <p:cNvPicPr>
            <a:picLocks noChangeAspect="1"/>
          </p:cNvPicPr>
          <p:nvPr/>
        </p:nvPicPr>
        <p:blipFill>
          <a:blip r:embed="rId5"/>
          <a:stretch>
            <a:fillRect/>
          </a:stretch>
        </p:blipFill>
        <p:spPr>
          <a:xfrm rot="16200000">
            <a:off x="4215109" y="2286644"/>
            <a:ext cx="3444538" cy="3452159"/>
          </a:xfrm>
          <a:prstGeom prst="rect">
            <a:avLst/>
          </a:prstGeom>
        </p:spPr>
      </p:pic>
    </p:spTree>
    <p:extLst>
      <p:ext uri="{BB962C8B-B14F-4D97-AF65-F5344CB8AC3E}">
        <p14:creationId xmlns:p14="http://schemas.microsoft.com/office/powerpoint/2010/main" val="50426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B20B87D-D1F5-AE05-F4A4-81D232D187F5}"/>
              </a:ext>
            </a:extLst>
          </p:cNvPr>
          <p:cNvGraphicFramePr/>
          <p:nvPr>
            <p:extLst>
              <p:ext uri="{D42A27DB-BD31-4B8C-83A1-F6EECF244321}">
                <p14:modId xmlns:p14="http://schemas.microsoft.com/office/powerpoint/2010/main" val="307231686"/>
              </p:ext>
            </p:extLst>
          </p:nvPr>
        </p:nvGraphicFramePr>
        <p:xfrm>
          <a:off x="1327664" y="35570"/>
          <a:ext cx="9768703" cy="6797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EA57AA91-B28E-DBF4-4146-CC7637B80950}"/>
              </a:ext>
            </a:extLst>
          </p:cNvPr>
          <p:cNvSpPr>
            <a:spLocks noGrp="1"/>
          </p:cNvSpPr>
          <p:nvPr>
            <p:ph type="title"/>
          </p:nvPr>
        </p:nvSpPr>
        <p:spPr>
          <a:xfrm>
            <a:off x="236499" y="-567961"/>
            <a:ext cx="2951544" cy="2816890"/>
          </a:xfrm>
        </p:spPr>
        <p:txBody>
          <a:bodyPr/>
          <a:lstStyle/>
          <a:p>
            <a:r>
              <a:rPr lang="en-IT" dirty="0">
                <a:latin typeface="Arial" panose="020B0604020202020204" pitchFamily="34" charset="0"/>
                <a:cs typeface="Arial" panose="020B0604020202020204" pitchFamily="34" charset="0"/>
              </a:rPr>
              <a:t>Linee di ricerca</a:t>
            </a:r>
          </a:p>
        </p:txBody>
      </p:sp>
      <p:sp>
        <p:nvSpPr>
          <p:cNvPr id="6" name="Segnaposto numero diapositiva 5">
            <a:extLst>
              <a:ext uri="{FF2B5EF4-FFF2-40B4-BE49-F238E27FC236}">
                <a16:creationId xmlns:a16="http://schemas.microsoft.com/office/drawing/2014/main" id="{7B91CADB-F058-44E3-B7E0-185329847780}"/>
              </a:ext>
            </a:extLst>
          </p:cNvPr>
          <p:cNvSpPr>
            <a:spLocks noGrp="1"/>
          </p:cNvSpPr>
          <p:nvPr>
            <p:ph type="sldNum" sz="quarter" idx="12"/>
          </p:nvPr>
        </p:nvSpPr>
        <p:spPr>
          <a:xfrm>
            <a:off x="9164393" y="6356350"/>
            <a:ext cx="2743200" cy="365125"/>
          </a:xfrm>
        </p:spPr>
        <p:txBody>
          <a:bodyPr/>
          <a:lstStyle/>
          <a:p>
            <a:fld id="{04C29943-65B9-489E-900D-9C67D706CC49}" type="slidenum">
              <a:rPr lang="it-IT" smtClean="0">
                <a:latin typeface="Arial" panose="020B0604020202020204" pitchFamily="34" charset="0"/>
                <a:cs typeface="Arial" panose="020B0604020202020204" pitchFamily="34" charset="0"/>
              </a:rPr>
              <a:t>3</a:t>
            </a:fld>
            <a:endParaRPr lang="it-IT"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0AA5937-304E-10A0-4469-A9C5F9D5A825}"/>
              </a:ext>
            </a:extLst>
          </p:cNvPr>
          <p:cNvPicPr>
            <a:picLocks noChangeAspect="1"/>
          </p:cNvPicPr>
          <p:nvPr/>
        </p:nvPicPr>
        <p:blipFill>
          <a:blip r:embed="rId8"/>
          <a:stretch>
            <a:fillRect/>
          </a:stretch>
        </p:blipFill>
        <p:spPr>
          <a:xfrm>
            <a:off x="10634701" y="100113"/>
            <a:ext cx="1419508" cy="1926476"/>
          </a:xfrm>
          <a:prstGeom prst="rect">
            <a:avLst/>
          </a:prstGeom>
        </p:spPr>
      </p:pic>
      <p:pic>
        <p:nvPicPr>
          <p:cNvPr id="3" name="Picture 2">
            <a:extLst>
              <a:ext uri="{FF2B5EF4-FFF2-40B4-BE49-F238E27FC236}">
                <a16:creationId xmlns:a16="http://schemas.microsoft.com/office/drawing/2014/main" id="{82670AA9-FC7C-1CC7-0655-C2E23C8D6705}"/>
              </a:ext>
            </a:extLst>
          </p:cNvPr>
          <p:cNvPicPr>
            <a:picLocks noChangeAspect="1"/>
          </p:cNvPicPr>
          <p:nvPr/>
        </p:nvPicPr>
        <p:blipFill>
          <a:blip r:embed="rId9"/>
          <a:srcRect t="5785"/>
          <a:stretch/>
        </p:blipFill>
        <p:spPr>
          <a:xfrm>
            <a:off x="9412609" y="2457898"/>
            <a:ext cx="2641600" cy="1567454"/>
          </a:xfrm>
          <a:prstGeom prst="rect">
            <a:avLst/>
          </a:prstGeom>
        </p:spPr>
      </p:pic>
      <p:pic>
        <p:nvPicPr>
          <p:cNvPr id="4" name="Picture 3">
            <a:extLst>
              <a:ext uri="{FF2B5EF4-FFF2-40B4-BE49-F238E27FC236}">
                <a16:creationId xmlns:a16="http://schemas.microsoft.com/office/drawing/2014/main" id="{699DC41F-0BB0-8364-5B7F-DA22472519F5}"/>
              </a:ext>
            </a:extLst>
          </p:cNvPr>
          <p:cNvPicPr>
            <a:picLocks noChangeAspect="1"/>
          </p:cNvPicPr>
          <p:nvPr/>
        </p:nvPicPr>
        <p:blipFill>
          <a:blip r:embed="rId10"/>
          <a:srcRect l="3241" r="6026"/>
          <a:stretch/>
        </p:blipFill>
        <p:spPr>
          <a:xfrm>
            <a:off x="9352864" y="4357587"/>
            <a:ext cx="2834668" cy="2400300"/>
          </a:xfrm>
          <a:prstGeom prst="rect">
            <a:avLst/>
          </a:prstGeom>
        </p:spPr>
      </p:pic>
      <p:pic>
        <p:nvPicPr>
          <p:cNvPr id="7" name="Picture 6">
            <a:extLst>
              <a:ext uri="{FF2B5EF4-FFF2-40B4-BE49-F238E27FC236}">
                <a16:creationId xmlns:a16="http://schemas.microsoft.com/office/drawing/2014/main" id="{A5DDFBED-5236-9BCA-DDB6-CDF2F9968369}"/>
              </a:ext>
            </a:extLst>
          </p:cNvPr>
          <p:cNvPicPr>
            <a:picLocks noChangeAspect="1"/>
          </p:cNvPicPr>
          <p:nvPr/>
        </p:nvPicPr>
        <p:blipFill>
          <a:blip r:embed="rId11"/>
          <a:stretch>
            <a:fillRect/>
          </a:stretch>
        </p:blipFill>
        <p:spPr>
          <a:xfrm>
            <a:off x="816919" y="3873330"/>
            <a:ext cx="2032000" cy="952500"/>
          </a:xfrm>
          <a:prstGeom prst="rect">
            <a:avLst/>
          </a:prstGeom>
        </p:spPr>
      </p:pic>
      <p:pic>
        <p:nvPicPr>
          <p:cNvPr id="8" name="Picture 7">
            <a:extLst>
              <a:ext uri="{FF2B5EF4-FFF2-40B4-BE49-F238E27FC236}">
                <a16:creationId xmlns:a16="http://schemas.microsoft.com/office/drawing/2014/main" id="{CE12D09E-CE96-97A8-36A7-7AF023EDC63A}"/>
              </a:ext>
            </a:extLst>
          </p:cNvPr>
          <p:cNvPicPr>
            <a:picLocks noChangeAspect="1"/>
          </p:cNvPicPr>
          <p:nvPr/>
        </p:nvPicPr>
        <p:blipFill>
          <a:blip r:embed="rId12"/>
          <a:stretch>
            <a:fillRect/>
          </a:stretch>
        </p:blipFill>
        <p:spPr>
          <a:xfrm>
            <a:off x="0" y="1555490"/>
            <a:ext cx="3058878" cy="1433303"/>
          </a:xfrm>
          <a:prstGeom prst="rect">
            <a:avLst/>
          </a:prstGeom>
        </p:spPr>
      </p:pic>
      <p:pic>
        <p:nvPicPr>
          <p:cNvPr id="10" name="Picture 9">
            <a:extLst>
              <a:ext uri="{FF2B5EF4-FFF2-40B4-BE49-F238E27FC236}">
                <a16:creationId xmlns:a16="http://schemas.microsoft.com/office/drawing/2014/main" id="{F09BCDFC-0326-C57F-77A9-F80A345FA7B2}"/>
              </a:ext>
            </a:extLst>
          </p:cNvPr>
          <p:cNvPicPr>
            <a:picLocks noChangeAspect="1"/>
          </p:cNvPicPr>
          <p:nvPr/>
        </p:nvPicPr>
        <p:blipFill>
          <a:blip r:embed="rId13"/>
          <a:stretch>
            <a:fillRect/>
          </a:stretch>
        </p:blipFill>
        <p:spPr>
          <a:xfrm>
            <a:off x="2108372" y="5793730"/>
            <a:ext cx="2933700" cy="1028700"/>
          </a:xfrm>
          <a:prstGeom prst="rect">
            <a:avLst/>
          </a:prstGeom>
        </p:spPr>
      </p:pic>
      <p:pic>
        <p:nvPicPr>
          <p:cNvPr id="1026" name="Picture 2" descr="Artist's conception of proton with quarks/gluons">
            <a:extLst>
              <a:ext uri="{FF2B5EF4-FFF2-40B4-BE49-F238E27FC236}">
                <a16:creationId xmlns:a16="http://schemas.microsoft.com/office/drawing/2014/main" id="{07C288BF-1A02-E74B-7659-00C6EB9D71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1920" y="12357"/>
            <a:ext cx="1666618" cy="102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44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03D06378-A10C-13D6-01DC-A79DF0AFCAF5}"/>
              </a:ext>
            </a:extLst>
          </p:cNvPr>
          <p:cNvSpPr>
            <a:spLocks noChangeArrowheads="1"/>
          </p:cNvSpPr>
          <p:nvPr/>
        </p:nvSpPr>
        <p:spPr bwMode="auto">
          <a:xfrm>
            <a:off x="371094" y="2718054"/>
            <a:ext cx="3438906" cy="32072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fontScale="32500" lnSpcReduction="20000"/>
          </a:bodyPr>
          <a:lstStyle/>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9%</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11%</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3%</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17%</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BUDGET %</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13%</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10%  1%</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6%</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20%</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FTE %</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29%</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31%</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27%</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0" i="0" u="none" strike="noStrike" cap="none" normalizeH="0" baseline="0">
                <a:ln>
                  <a:noFill/>
                </a:ln>
                <a:effectLst/>
              </a:rPr>
              <a:t>Consuntivi 2023, riunione CSN3 18/09/2024 – A. Fantoni</a:t>
            </a: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IT" sz="400" b="1" i="0" u="none" strike="noStrike" cap="none" normalizeH="0" baseline="0">
                <a:ln>
                  <a:noFill/>
                </a:ln>
                <a:effectLst/>
              </a:rPr>
              <a:t>23%</a:t>
            </a: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br>
              <a:rPr kumimoji="0" lang="en-US" altLang="en-IT" sz="400" b="0" i="0" u="none" strike="noStrike" cap="none" normalizeH="0" baseline="0">
                <a:ln>
                  <a:noFill/>
                </a:ln>
                <a:effectLst/>
              </a:rPr>
            </a:br>
            <a:endParaRPr kumimoji="0" lang="en-US" altLang="en-IT" sz="400" b="0" i="0" u="none" strike="noStrike" cap="none" normalizeH="0" baseline="0">
              <a:ln>
                <a:noFill/>
              </a:ln>
              <a:effectLst/>
            </a:endParaRPr>
          </a:p>
        </p:txBody>
      </p:sp>
      <p:sp>
        <p:nvSpPr>
          <p:cNvPr id="18" name="TextBox 17">
            <a:extLst>
              <a:ext uri="{FF2B5EF4-FFF2-40B4-BE49-F238E27FC236}">
                <a16:creationId xmlns:a16="http://schemas.microsoft.com/office/drawing/2014/main" id="{F54E6285-B2F3-7B6D-61EB-B27D80F24B9C}"/>
              </a:ext>
            </a:extLst>
          </p:cNvPr>
          <p:cNvSpPr txBox="1"/>
          <p:nvPr/>
        </p:nvSpPr>
        <p:spPr>
          <a:xfrm>
            <a:off x="333569" y="6379088"/>
            <a:ext cx="8253350" cy="369332"/>
          </a:xfrm>
          <a:prstGeom prst="rect">
            <a:avLst/>
          </a:prstGeom>
          <a:noFill/>
        </p:spPr>
        <p:txBody>
          <a:bodyPr wrap="none" rtlCol="0">
            <a:spAutoFit/>
          </a:bodyPr>
          <a:lstStyle/>
          <a:p>
            <a:r>
              <a:rPr lang="en-GB" dirty="0"/>
              <a:t>Fonte Dati: </a:t>
            </a:r>
            <a:r>
              <a:rPr lang="en-GB" dirty="0" err="1"/>
              <a:t>Consuntivi</a:t>
            </a:r>
            <a:r>
              <a:rPr lang="en-GB" dirty="0"/>
              <a:t> INFN 2024, </a:t>
            </a:r>
            <a:r>
              <a:rPr lang="en-GB" dirty="0" err="1"/>
              <a:t>Analisi</a:t>
            </a:r>
            <a:r>
              <a:rPr lang="en-GB" dirty="0"/>
              <a:t> di A. </a:t>
            </a:r>
            <a:r>
              <a:rPr lang="en-GB" dirty="0" err="1"/>
              <a:t>Fantoni</a:t>
            </a:r>
            <a:r>
              <a:rPr lang="en-GB" dirty="0"/>
              <a:t>, </a:t>
            </a:r>
            <a:r>
              <a:rPr lang="en-GB" dirty="0" err="1"/>
              <a:t>S.Palmerini</a:t>
            </a:r>
            <a:r>
              <a:rPr lang="en-GB" dirty="0"/>
              <a:t>, </a:t>
            </a:r>
            <a:r>
              <a:rPr lang="en-GB" dirty="0" err="1"/>
              <a:t>S.Piantelli</a:t>
            </a:r>
            <a:r>
              <a:rPr lang="en-GB" dirty="0"/>
              <a:t> per GLV </a:t>
            </a:r>
            <a:endParaRPr lang="en-IT" dirty="0"/>
          </a:p>
        </p:txBody>
      </p:sp>
      <p:pic>
        <p:nvPicPr>
          <p:cNvPr id="10" name="Picture 9">
            <a:extLst>
              <a:ext uri="{FF2B5EF4-FFF2-40B4-BE49-F238E27FC236}">
                <a16:creationId xmlns:a16="http://schemas.microsoft.com/office/drawing/2014/main" id="{F8F49102-1CC7-01A8-A588-DC203DD4C14F}"/>
              </a:ext>
            </a:extLst>
          </p:cNvPr>
          <p:cNvPicPr>
            <a:picLocks noChangeAspect="1"/>
          </p:cNvPicPr>
          <p:nvPr/>
        </p:nvPicPr>
        <p:blipFill>
          <a:blip r:embed="rId2"/>
          <a:stretch>
            <a:fillRect/>
          </a:stretch>
        </p:blipFill>
        <p:spPr>
          <a:xfrm>
            <a:off x="208788" y="2723756"/>
            <a:ext cx="11983212" cy="3457842"/>
          </a:xfrm>
          <a:prstGeom prst="rect">
            <a:avLst/>
          </a:prstGeom>
        </p:spPr>
      </p:pic>
      <p:pic>
        <p:nvPicPr>
          <p:cNvPr id="14" name="Picture 13">
            <a:extLst>
              <a:ext uri="{FF2B5EF4-FFF2-40B4-BE49-F238E27FC236}">
                <a16:creationId xmlns:a16="http://schemas.microsoft.com/office/drawing/2014/main" id="{19B54E0D-79F7-F46C-ABDE-198D52637811}"/>
              </a:ext>
            </a:extLst>
          </p:cNvPr>
          <p:cNvPicPr>
            <a:picLocks noChangeAspect="1"/>
          </p:cNvPicPr>
          <p:nvPr/>
        </p:nvPicPr>
        <p:blipFill>
          <a:blip r:embed="rId3"/>
          <a:stretch>
            <a:fillRect/>
          </a:stretch>
        </p:blipFill>
        <p:spPr>
          <a:xfrm>
            <a:off x="713294" y="301108"/>
            <a:ext cx="10684639" cy="2209451"/>
          </a:xfrm>
          <a:prstGeom prst="rect">
            <a:avLst/>
          </a:prstGeom>
        </p:spPr>
      </p:pic>
    </p:spTree>
    <p:extLst>
      <p:ext uri="{BB962C8B-B14F-4D97-AF65-F5344CB8AC3E}">
        <p14:creationId xmlns:p14="http://schemas.microsoft.com/office/powerpoint/2010/main" val="226948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B20B87D-D1F5-AE05-F4A4-81D232D187F5}"/>
              </a:ext>
            </a:extLst>
          </p:cNvPr>
          <p:cNvGraphicFramePr/>
          <p:nvPr>
            <p:extLst>
              <p:ext uri="{D42A27DB-BD31-4B8C-83A1-F6EECF244321}">
                <p14:modId xmlns:p14="http://schemas.microsoft.com/office/powerpoint/2010/main" val="2305279104"/>
              </p:ext>
            </p:extLst>
          </p:nvPr>
        </p:nvGraphicFramePr>
        <p:xfrm>
          <a:off x="1327664" y="35570"/>
          <a:ext cx="9768703" cy="6797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0">
            <a:extLst>
              <a:ext uri="{FF2B5EF4-FFF2-40B4-BE49-F238E27FC236}">
                <a16:creationId xmlns:a16="http://schemas.microsoft.com/office/drawing/2014/main" id="{EA57AA91-B28E-DBF4-4146-CC7637B80950}"/>
              </a:ext>
            </a:extLst>
          </p:cNvPr>
          <p:cNvSpPr>
            <a:spLocks noGrp="1"/>
          </p:cNvSpPr>
          <p:nvPr>
            <p:ph type="title"/>
          </p:nvPr>
        </p:nvSpPr>
        <p:spPr>
          <a:xfrm>
            <a:off x="236499" y="-308469"/>
            <a:ext cx="2951544" cy="2816890"/>
          </a:xfrm>
        </p:spPr>
        <p:txBody>
          <a:bodyPr/>
          <a:lstStyle/>
          <a:p>
            <a:r>
              <a:rPr lang="en-IT" dirty="0">
                <a:latin typeface="Arial" panose="020B0604020202020204" pitchFamily="34" charset="0"/>
                <a:cs typeface="Arial" panose="020B0604020202020204" pitchFamily="34" charset="0"/>
              </a:rPr>
              <a:t>Linee di ricerca</a:t>
            </a:r>
          </a:p>
        </p:txBody>
      </p:sp>
      <p:sp>
        <p:nvSpPr>
          <p:cNvPr id="6" name="Segnaposto numero diapositiva 5">
            <a:extLst>
              <a:ext uri="{FF2B5EF4-FFF2-40B4-BE49-F238E27FC236}">
                <a16:creationId xmlns:a16="http://schemas.microsoft.com/office/drawing/2014/main" id="{7B91CADB-F058-44E3-B7E0-185329847780}"/>
              </a:ext>
            </a:extLst>
          </p:cNvPr>
          <p:cNvSpPr>
            <a:spLocks noGrp="1"/>
          </p:cNvSpPr>
          <p:nvPr>
            <p:ph type="sldNum" sz="quarter" idx="12"/>
          </p:nvPr>
        </p:nvSpPr>
        <p:spPr>
          <a:xfrm>
            <a:off x="9164393" y="6356350"/>
            <a:ext cx="2743200" cy="365125"/>
          </a:xfrm>
        </p:spPr>
        <p:txBody>
          <a:bodyPr/>
          <a:lstStyle/>
          <a:p>
            <a:fld id="{04C29943-65B9-489E-900D-9C67D706CC49}" type="slidenum">
              <a:rPr lang="it-IT" smtClean="0">
                <a:latin typeface="Arial" panose="020B0604020202020204" pitchFamily="34" charset="0"/>
                <a:cs typeface="Arial" panose="020B0604020202020204" pitchFamily="34" charset="0"/>
              </a:rPr>
              <a:t>5</a:t>
            </a:fld>
            <a:endParaRPr lang="it-IT"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0AA5937-304E-10A0-4469-A9C5F9D5A825}"/>
              </a:ext>
            </a:extLst>
          </p:cNvPr>
          <p:cNvPicPr>
            <a:picLocks noChangeAspect="1"/>
          </p:cNvPicPr>
          <p:nvPr/>
        </p:nvPicPr>
        <p:blipFill>
          <a:blip r:embed="rId8"/>
          <a:stretch>
            <a:fillRect/>
          </a:stretch>
        </p:blipFill>
        <p:spPr>
          <a:xfrm>
            <a:off x="10535993" y="334152"/>
            <a:ext cx="1419508" cy="1926476"/>
          </a:xfrm>
          <a:prstGeom prst="rect">
            <a:avLst/>
          </a:prstGeom>
        </p:spPr>
      </p:pic>
      <p:sp>
        <p:nvSpPr>
          <p:cNvPr id="2" name="Oval 1">
            <a:extLst>
              <a:ext uri="{FF2B5EF4-FFF2-40B4-BE49-F238E27FC236}">
                <a16:creationId xmlns:a16="http://schemas.microsoft.com/office/drawing/2014/main" id="{62223101-45A8-A199-1779-4F38E5E6F225}"/>
              </a:ext>
            </a:extLst>
          </p:cNvPr>
          <p:cNvSpPr/>
          <p:nvPr/>
        </p:nvSpPr>
        <p:spPr>
          <a:xfrm>
            <a:off x="2891481" y="1007076"/>
            <a:ext cx="2310713" cy="2397210"/>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857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8E91966-3011-023A-9BDA-CCD214A024C8}"/>
              </a:ext>
            </a:extLst>
          </p:cNvPr>
          <p:cNvSpPr>
            <a:spLocks noGrp="1"/>
          </p:cNvSpPr>
          <p:nvPr>
            <p:ph idx="1"/>
          </p:nvPr>
        </p:nvSpPr>
        <p:spPr>
          <a:xfrm>
            <a:off x="3799138" y="268471"/>
            <a:ext cx="7083510" cy="862661"/>
          </a:xfrm>
          <a:ln w="57150">
            <a:noFill/>
          </a:ln>
        </p:spPr>
        <p:txBody>
          <a:bodyPr anchor="t">
            <a:noAutofit/>
          </a:bodyPr>
          <a:lstStyle/>
          <a:p>
            <a:pPr marL="0" indent="0">
              <a:lnSpc>
                <a:spcPct val="100000"/>
              </a:lnSpc>
              <a:buNone/>
              <a:tabLst>
                <a:tab pos="457200" algn="l"/>
              </a:tabLst>
            </a:pPr>
            <a:r>
              <a:rPr lang="it-IT" sz="1800" kern="100" dirty="0">
                <a:effectLst/>
                <a:latin typeface="Arial" panose="020B0604020202020204" pitchFamily="34" charset="0"/>
                <a:ea typeface="Calibri" panose="020F0502020204030204" pitchFamily="34" charset="0"/>
                <a:cs typeface="Arial" panose="020B0604020202020204" pitchFamily="34" charset="0"/>
              </a:rPr>
              <a:t>Resp. Nazionale: </a:t>
            </a:r>
            <a:r>
              <a:rPr lang="it-IT" sz="1800" kern="100">
                <a:effectLst/>
                <a:latin typeface="Arial" panose="020B0604020202020204" pitchFamily="34" charset="0"/>
                <a:ea typeface="Calibri" panose="020F0502020204030204" pitchFamily="34" charset="0"/>
                <a:cs typeface="Arial" panose="020B0604020202020204" pitchFamily="34" charset="0"/>
              </a:rPr>
              <a:t>E.</a:t>
            </a:r>
            <a:r>
              <a:rPr lang="it-IT" sz="1800" kern="100" dirty="0">
                <a:effectLst/>
                <a:latin typeface="Arial" panose="020B0604020202020204" pitchFamily="34" charset="0"/>
                <a:ea typeface="Calibri" panose="020F0502020204030204" pitchFamily="34" charset="0"/>
                <a:cs typeface="Arial" panose="020B0604020202020204" pitchFamily="34" charset="0"/>
              </a:rPr>
              <a:t> Mariotti (INFN Pi);  5 Sezioni INFN:LNL, Pisa, Milano, Padova, Pavia;  32 ricercatori/12.2 FTE; Status: in costruzione (approvato da CSN3 per 2025-2027)</a:t>
            </a:r>
          </a:p>
          <a:p>
            <a:pPr marL="0" indent="0">
              <a:lnSpc>
                <a:spcPct val="100000"/>
              </a:lnSpc>
              <a:buNone/>
              <a:tabLst>
                <a:tab pos="457200" algn="l"/>
              </a:tabLst>
            </a:pPr>
            <a:endParaRPr lang="it-IT" sz="18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buNone/>
              <a:tabLst>
                <a:tab pos="457200" algn="l"/>
              </a:tabLst>
            </a:pPr>
            <a:endParaRPr lang="it-IT" sz="18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16DE7876-BBAA-C4C0-3731-CFDE7242AA69}"/>
              </a:ext>
            </a:extLst>
          </p:cNvPr>
          <p:cNvPicPr>
            <a:picLocks noChangeAspect="1"/>
          </p:cNvPicPr>
          <p:nvPr/>
        </p:nvPicPr>
        <p:blipFill>
          <a:blip r:embed="rId3"/>
          <a:stretch>
            <a:fillRect/>
          </a:stretch>
        </p:blipFill>
        <p:spPr>
          <a:xfrm>
            <a:off x="125190" y="199868"/>
            <a:ext cx="3249075" cy="1462084"/>
          </a:xfrm>
          <a:prstGeom prst="rect">
            <a:avLst/>
          </a:prstGeom>
        </p:spPr>
      </p:pic>
      <p:sp>
        <p:nvSpPr>
          <p:cNvPr id="2" name="Segnaposto contenuto 3">
            <a:extLst>
              <a:ext uri="{FF2B5EF4-FFF2-40B4-BE49-F238E27FC236}">
                <a16:creationId xmlns:a16="http://schemas.microsoft.com/office/drawing/2014/main" id="{1144CCEB-FDDD-73C2-5140-5A4EF678F918}"/>
              </a:ext>
            </a:extLst>
          </p:cNvPr>
          <p:cNvSpPr txBox="1">
            <a:spLocks/>
          </p:cNvSpPr>
          <p:nvPr/>
        </p:nvSpPr>
        <p:spPr>
          <a:xfrm>
            <a:off x="125190" y="1680634"/>
            <a:ext cx="5922639" cy="5522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570" marR="33045" indent="0">
              <a:spcBef>
                <a:spcPts val="1274"/>
              </a:spcBef>
              <a:buNone/>
            </a:pPr>
            <a:r>
              <a:rPr lang="en-GB" sz="2400" b="1" dirty="0" err="1">
                <a:solidFill>
                  <a:srgbClr val="000000"/>
                </a:solidFill>
                <a:latin typeface="Arial" panose="020B0604020202020204" pitchFamily="34" charset="0"/>
                <a:cs typeface="Arial" panose="020B0604020202020204" pitchFamily="34" charset="0"/>
              </a:rPr>
              <a:t>Obiettivi</a:t>
            </a:r>
            <a:r>
              <a:rPr lang="en-GB" sz="2400" dirty="0">
                <a:solidFill>
                  <a:srgbClr val="000000"/>
                </a:solidFill>
                <a:latin typeface="Arial" panose="020B0604020202020204" pitchFamily="34" charset="0"/>
                <a:cs typeface="Arial" panose="020B0604020202020204" pitchFamily="34" charset="0"/>
              </a:rPr>
              <a:t> </a:t>
            </a:r>
          </a:p>
          <a:p>
            <a:pPr marL="111570" marR="33045" indent="0">
              <a:spcBef>
                <a:spcPts val="1274"/>
              </a:spcBef>
              <a:buNone/>
            </a:pPr>
            <a:r>
              <a:rPr lang="en-GB" sz="2400" dirty="0" err="1">
                <a:solidFill>
                  <a:srgbClr val="000000"/>
                </a:solidFill>
                <a:latin typeface="Arial" panose="020B0604020202020204" pitchFamily="34" charset="0"/>
                <a:cs typeface="Arial" panose="020B0604020202020204" pitchFamily="34" charset="0"/>
              </a:rPr>
              <a:t>Misurare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sezioni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d'urto</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nucleari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finalizzate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all'ottimizzazione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della</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produzione</a:t>
            </a:r>
            <a:r>
              <a:rPr lang="en-GB" sz="2400" dirty="0">
                <a:solidFill>
                  <a:srgbClr val="000000"/>
                </a:solidFill>
                <a:latin typeface="Arial" panose="020B0604020202020204" pitchFamily="34" charset="0"/>
                <a:cs typeface="Arial" panose="020B0604020202020204" pitchFamily="34" charset="0"/>
              </a:rPr>
              <a:t> di </a:t>
            </a:r>
            <a:r>
              <a:rPr lang="en-GB" sz="2400" dirty="0" err="1">
                <a:solidFill>
                  <a:srgbClr val="000000"/>
                </a:solidFill>
                <a:latin typeface="Arial" panose="020B0604020202020204" pitchFamily="34" charset="0"/>
                <a:cs typeface="Arial" panose="020B0604020202020204" pitchFamily="34" charset="0"/>
              </a:rPr>
              <a:t>radionuclidi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medicali</a:t>
            </a:r>
            <a:r>
              <a:rPr lang="en-GB" sz="2400" dirty="0">
                <a:solidFill>
                  <a:srgbClr val="000000"/>
                </a:solidFill>
                <a:latin typeface="Arial" panose="020B0604020202020204" pitchFamily="34" charset="0"/>
                <a:cs typeface="Arial" panose="020B0604020202020204" pitchFamily="34" charset="0"/>
              </a:rPr>
              <a:t> (</a:t>
            </a:r>
            <a:r>
              <a:rPr lang="en-GB" sz="2400" baseline="30000" dirty="0">
                <a:solidFill>
                  <a:srgbClr val="000000"/>
                </a:solidFill>
                <a:latin typeface="Arial" panose="020B0604020202020204" pitchFamily="34" charset="0"/>
                <a:cs typeface="Arial" panose="020B0604020202020204" pitchFamily="34" charset="0"/>
              </a:rPr>
              <a:t>47</a:t>
            </a:r>
            <a:r>
              <a:rPr lang="en-GB" sz="2400" dirty="0">
                <a:solidFill>
                  <a:srgbClr val="000000"/>
                </a:solidFill>
                <a:latin typeface="Arial" panose="020B0604020202020204" pitchFamily="34" charset="0"/>
                <a:cs typeface="Arial" panose="020B0604020202020204" pitchFamily="34" charset="0"/>
              </a:rPr>
              <a:t>Sc, </a:t>
            </a:r>
            <a:r>
              <a:rPr lang="en-GB" sz="2400" baseline="30000" dirty="0">
                <a:solidFill>
                  <a:srgbClr val="000000"/>
                </a:solidFill>
                <a:latin typeface="Arial" panose="020B0604020202020204" pitchFamily="34" charset="0"/>
                <a:cs typeface="Arial" panose="020B0604020202020204" pitchFamily="34" charset="0"/>
              </a:rPr>
              <a:t>64,67</a:t>
            </a:r>
            <a:r>
              <a:rPr lang="en-GB" sz="2400" dirty="0">
                <a:solidFill>
                  <a:srgbClr val="000000"/>
                </a:solidFill>
                <a:latin typeface="Arial" panose="020B0604020202020204" pitchFamily="34" charset="0"/>
                <a:cs typeface="Arial" panose="020B0604020202020204" pitchFamily="34" charset="0"/>
              </a:rPr>
              <a:t>Cu and </a:t>
            </a:r>
            <a:r>
              <a:rPr lang="en-GB" sz="2400" baseline="30000" dirty="0">
                <a:solidFill>
                  <a:srgbClr val="000000"/>
                </a:solidFill>
                <a:latin typeface="Arial" panose="020B0604020202020204" pitchFamily="34" charset="0"/>
                <a:cs typeface="Arial" panose="020B0604020202020204" pitchFamily="34" charset="0"/>
              </a:rPr>
              <a:t>149,152,155</a:t>
            </a:r>
            <a:r>
              <a:rPr lang="en-GB" sz="2400" dirty="0">
                <a:solidFill>
                  <a:srgbClr val="000000"/>
                </a:solidFill>
                <a:latin typeface="Arial" panose="020B0604020202020204" pitchFamily="34" charset="0"/>
                <a:cs typeface="Arial" panose="020B0604020202020204" pitchFamily="34" charset="0"/>
              </a:rPr>
              <a:t>Tb) e </a:t>
            </a:r>
            <a:r>
              <a:rPr lang="en-GB" sz="2400" dirty="0" err="1">
                <a:solidFill>
                  <a:srgbClr val="000000"/>
                </a:solidFill>
                <a:latin typeface="Arial" panose="020B0604020202020204" pitchFamily="34" charset="0"/>
                <a:cs typeface="Arial" panose="020B0604020202020204" pitchFamily="34" charset="0"/>
              </a:rPr>
              <a:t>contaminanti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Fornire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una</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misura</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precisa</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degli</a:t>
            </a:r>
            <a:r>
              <a:rPr lang="en-GB" sz="2400" dirty="0">
                <a:solidFill>
                  <a:srgbClr val="000000"/>
                </a:solidFill>
                <a:latin typeface="Arial" panose="020B0604020202020204" pitchFamily="34" charset="0"/>
                <a:cs typeface="Arial" panose="020B0604020202020204" pitchFamily="34" charset="0"/>
              </a:rPr>
              <a:t> yield di </a:t>
            </a:r>
            <a:r>
              <a:rPr lang="en-GB" sz="2400" dirty="0" err="1">
                <a:solidFill>
                  <a:srgbClr val="000000"/>
                </a:solidFill>
                <a:latin typeface="Arial" panose="020B0604020202020204" pitchFamily="34" charset="0"/>
                <a:cs typeface="Arial" panose="020B0604020202020204" pitchFamily="34" charset="0"/>
              </a:rPr>
              <a:t>produzione</a:t>
            </a:r>
            <a:r>
              <a:rPr lang="en-GB" sz="2400" dirty="0">
                <a:solidFill>
                  <a:srgbClr val="000000"/>
                </a:solidFill>
                <a:latin typeface="Arial" panose="020B0604020202020204" pitchFamily="34" charset="0"/>
                <a:cs typeface="Arial" panose="020B0604020202020204" pitchFamily="34" charset="0"/>
              </a:rPr>
              <a:t> ISOL da target di </a:t>
            </a:r>
            <a:r>
              <a:rPr lang="en-GB" sz="2400" dirty="0" err="1">
                <a:solidFill>
                  <a:srgbClr val="000000"/>
                </a:solidFill>
                <a:latin typeface="Arial" panose="020B0604020202020204" pitchFamily="34" charset="0"/>
                <a:cs typeface="Arial" panose="020B0604020202020204" pitchFamily="34" charset="0"/>
              </a:rPr>
              <a:t>SiC</a:t>
            </a:r>
            <a:r>
              <a:rPr lang="en-GB" sz="2400" dirty="0">
                <a:solidFill>
                  <a:srgbClr val="000000"/>
                </a:solidFill>
                <a:latin typeface="Arial" panose="020B0604020202020204" pitchFamily="34" charset="0"/>
                <a:cs typeface="Arial" panose="020B0604020202020204" pitchFamily="34" charset="0"/>
              </a:rPr>
              <a:t> (</a:t>
            </a:r>
            <a:r>
              <a:rPr lang="en-GB" sz="2400" baseline="30000" dirty="0">
                <a:solidFill>
                  <a:srgbClr val="000000"/>
                </a:solidFill>
                <a:latin typeface="Arial" panose="020B0604020202020204" pitchFamily="34" charset="0"/>
                <a:cs typeface="Arial" panose="020B0604020202020204" pitchFamily="34" charset="0"/>
              </a:rPr>
              <a:t>28</a:t>
            </a:r>
            <a:r>
              <a:rPr lang="en-GB" sz="2400" dirty="0">
                <a:solidFill>
                  <a:srgbClr val="000000"/>
                </a:solidFill>
                <a:latin typeface="Arial" panose="020B0604020202020204" pitchFamily="34" charset="0"/>
                <a:cs typeface="Arial" panose="020B0604020202020204" pitchFamily="34" charset="0"/>
              </a:rPr>
              <a:t>Mg) e </a:t>
            </a:r>
            <a:r>
              <a:rPr lang="en-GB" sz="2400" dirty="0" err="1">
                <a:solidFill>
                  <a:srgbClr val="000000"/>
                </a:solidFill>
                <a:latin typeface="Arial" panose="020B0604020202020204" pitchFamily="34" charset="0"/>
                <a:cs typeface="Arial" panose="020B0604020202020204" pitchFamily="34" charset="0"/>
              </a:rPr>
              <a:t>TiC</a:t>
            </a:r>
            <a:r>
              <a:rPr lang="en-GB" sz="2400" dirty="0">
                <a:solidFill>
                  <a:srgbClr val="000000"/>
                </a:solidFill>
                <a:latin typeface="Arial" panose="020B0604020202020204" pitchFamily="34" charset="0"/>
                <a:cs typeface="Arial" panose="020B0604020202020204" pitchFamily="34" charset="0"/>
              </a:rPr>
              <a:t> (</a:t>
            </a:r>
            <a:r>
              <a:rPr lang="en-GB" sz="2400" baseline="30000" dirty="0">
                <a:solidFill>
                  <a:srgbClr val="000000"/>
                </a:solidFill>
                <a:latin typeface="Arial" panose="020B0604020202020204" pitchFamily="34" charset="0"/>
                <a:cs typeface="Arial" panose="020B0604020202020204" pitchFamily="34" charset="0"/>
              </a:rPr>
              <a:t>43</a:t>
            </a:r>
            <a:r>
              <a:rPr lang="en-GB" sz="2400" dirty="0">
                <a:solidFill>
                  <a:srgbClr val="000000"/>
                </a:solidFill>
                <a:latin typeface="Arial" panose="020B0604020202020204" pitchFamily="34" charset="0"/>
                <a:cs typeface="Arial" panose="020B0604020202020204" pitchFamily="34" charset="0"/>
              </a:rPr>
              <a:t>K, </a:t>
            </a:r>
            <a:r>
              <a:rPr lang="en-GB" sz="2400" baseline="30000" dirty="0">
                <a:solidFill>
                  <a:srgbClr val="000000"/>
                </a:solidFill>
                <a:latin typeface="Arial" panose="020B0604020202020204" pitchFamily="34" charset="0"/>
                <a:cs typeface="Arial" panose="020B0604020202020204" pitchFamily="34" charset="0"/>
              </a:rPr>
              <a:t>51</a:t>
            </a:r>
            <a:r>
              <a:rPr lang="en-GB" sz="2400" dirty="0">
                <a:solidFill>
                  <a:srgbClr val="000000"/>
                </a:solidFill>
                <a:latin typeface="Arial" panose="020B0604020202020204" pitchFamily="34" charset="0"/>
                <a:cs typeface="Arial" panose="020B0604020202020204" pitchFamily="34" charset="0"/>
              </a:rPr>
              <a:t>Cr) e da UC (</a:t>
            </a:r>
            <a:r>
              <a:rPr lang="en-GB" sz="2400" baseline="30000" dirty="0">
                <a:solidFill>
                  <a:srgbClr val="000000"/>
                </a:solidFill>
                <a:latin typeface="Arial" panose="020B0604020202020204" pitchFamily="34" charset="0"/>
                <a:cs typeface="Arial" panose="020B0604020202020204" pitchFamily="34" charset="0"/>
              </a:rPr>
              <a:t>111</a:t>
            </a:r>
            <a:r>
              <a:rPr lang="en-GB" sz="2400" dirty="0">
                <a:solidFill>
                  <a:srgbClr val="000000"/>
                </a:solidFill>
                <a:latin typeface="Arial" panose="020B0604020202020204" pitchFamily="34" charset="0"/>
                <a:cs typeface="Arial" panose="020B0604020202020204" pitchFamily="34" charset="0"/>
              </a:rPr>
              <a:t>Ag); 
</a:t>
            </a:r>
            <a:r>
              <a:rPr lang="en-GB" sz="2400" dirty="0" err="1">
                <a:solidFill>
                  <a:srgbClr val="000000"/>
                </a:solidFill>
                <a:latin typeface="Arial" panose="020B0604020202020204" pitchFamily="34" charset="0"/>
                <a:cs typeface="Arial" panose="020B0604020202020204" pitchFamily="34" charset="0"/>
              </a:rPr>
              <a:t>Simulare</a:t>
            </a:r>
            <a:r>
              <a:rPr lang="en-GB" sz="2400" dirty="0">
                <a:solidFill>
                  <a:srgbClr val="000000"/>
                </a:solidFill>
                <a:latin typeface="Arial" panose="020B0604020202020204" pitchFamily="34" charset="0"/>
                <a:cs typeface="Arial" panose="020B0604020202020204" pitchFamily="34" charset="0"/>
              </a:rPr>
              <a:t> la </a:t>
            </a:r>
            <a:r>
              <a:rPr lang="en-GB" sz="2400" dirty="0" err="1">
                <a:solidFill>
                  <a:srgbClr val="000000"/>
                </a:solidFill>
                <a:latin typeface="Arial" panose="020B0604020202020204" pitchFamily="34" charset="0"/>
                <a:cs typeface="Arial" panose="020B0604020202020204" pitchFamily="34" charset="0"/>
              </a:rPr>
              <a:t>produzione</a:t>
            </a:r>
            <a:r>
              <a:rPr lang="en-GB" sz="2400" dirty="0">
                <a:solidFill>
                  <a:srgbClr val="000000"/>
                </a:solidFill>
                <a:latin typeface="Arial" panose="020B0604020202020204" pitchFamily="34" charset="0"/>
                <a:cs typeface="Arial" panose="020B0604020202020204" pitchFamily="34" charset="0"/>
              </a:rPr>
              <a:t> di </a:t>
            </a:r>
            <a:r>
              <a:rPr lang="en-GB" sz="2400" dirty="0" err="1">
                <a:solidFill>
                  <a:srgbClr val="000000"/>
                </a:solidFill>
                <a:latin typeface="Arial" panose="020B0604020202020204" pitchFamily="34" charset="0"/>
                <a:cs typeface="Arial" panose="020B0604020202020204" pitchFamily="34" charset="0"/>
              </a:rPr>
              <a:t>radionuclidi</a:t>
            </a:r>
            <a:r>
              <a:rPr lang="en-GB" sz="2400" dirty="0">
                <a:solidFill>
                  <a:srgbClr val="000000"/>
                </a:solidFill>
                <a:latin typeface="Arial" panose="020B0604020202020204" pitchFamily="34" charset="0"/>
                <a:cs typeface="Arial" panose="020B0604020202020204" pitchFamily="34" charset="0"/>
              </a:rPr>
              <a:t> ad </a:t>
            </a:r>
            <a:r>
              <a:rPr lang="en-GB" sz="2400" dirty="0" err="1">
                <a:solidFill>
                  <a:srgbClr val="000000"/>
                </a:solidFill>
                <a:latin typeface="Arial" panose="020B0604020202020204" pitchFamily="34" charset="0"/>
                <a:cs typeface="Arial" panose="020B0604020202020204" pitchFamily="34" charset="0"/>
              </a:rPr>
              <a:t>alta</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purezza</a:t>
            </a:r>
            <a:r>
              <a:rPr lang="en-GB" sz="2400" dirty="0">
                <a:solidFill>
                  <a:srgbClr val="000000"/>
                </a:solidFill>
                <a:latin typeface="Arial" panose="020B0604020202020204" pitchFamily="34" charset="0"/>
                <a:cs typeface="Arial" panose="020B0604020202020204" pitchFamily="34" charset="0"/>
              </a:rPr>
              <a:t> per </a:t>
            </a:r>
            <a:r>
              <a:rPr lang="en-GB" sz="2400" dirty="0" err="1">
                <a:solidFill>
                  <a:srgbClr val="000000"/>
                </a:solidFill>
                <a:latin typeface="Arial" panose="020B0604020202020204" pitchFamily="34" charset="0"/>
                <a:cs typeface="Arial" panose="020B0604020202020204" pitchFamily="34" charset="0"/>
              </a:rPr>
              <a:t>applicazioni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mediche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attraverso</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reazioni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nucleari</a:t>
            </a:r>
            <a:r>
              <a:rPr lang="en-GB" sz="2400" dirty="0">
                <a:solidFill>
                  <a:srgbClr val="000000"/>
                </a:solidFill>
                <a:latin typeface="Arial" panose="020B0604020202020204" pitchFamily="34" charset="0"/>
                <a:cs typeface="Arial" panose="020B0604020202020204" pitchFamily="34" charset="0"/>
              </a:rPr>
              <a:t> ed </a:t>
            </a:r>
            <a:r>
              <a:rPr lang="en-GB" sz="2400" dirty="0" err="1">
                <a:solidFill>
                  <a:srgbClr val="000000"/>
                </a:solidFill>
                <a:latin typeface="Arial" panose="020B0604020202020204" pitchFamily="34" charset="0"/>
                <a:cs typeface="Arial" panose="020B0604020202020204" pitchFamily="34" charset="0"/>
              </a:rPr>
              <a:t>esaminare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diversi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modelli</a:t>
            </a:r>
            <a:r>
              <a:rPr lang="en-GB" sz="2400" dirty="0">
                <a:solidFill>
                  <a:srgbClr val="000000"/>
                </a:solidFill>
                <a:latin typeface="Arial" panose="020B0604020202020204" pitchFamily="34" charset="0"/>
                <a:cs typeface="Arial" panose="020B0604020202020204" pitchFamily="34" charset="0"/>
              </a:rPr>
              <a:t> per </a:t>
            </a:r>
            <a:r>
              <a:rPr lang="en-GB" sz="2400" dirty="0" err="1">
                <a:solidFill>
                  <a:srgbClr val="000000"/>
                </a:solidFill>
                <a:latin typeface="Arial" panose="020B0604020202020204" pitchFamily="34" charset="0"/>
                <a:cs typeface="Arial" panose="020B0604020202020204" pitchFamily="34" charset="0"/>
              </a:rPr>
              <a:t>l'analisi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dei</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meccanismi</a:t>
            </a:r>
            <a:r>
              <a:rPr lang="en-GB" sz="2400" dirty="0">
                <a:solidFill>
                  <a:srgbClr val="000000"/>
                </a:solidFill>
                <a:latin typeface="Arial" panose="020B0604020202020204" pitchFamily="34" charset="0"/>
                <a:cs typeface="Arial" panose="020B0604020202020204" pitchFamily="34" charset="0"/>
              </a:rPr>
              <a:t> di </a:t>
            </a:r>
            <a:r>
              <a:rPr lang="en-GB" sz="2400" dirty="0" err="1">
                <a:solidFill>
                  <a:srgbClr val="000000"/>
                </a:solidFill>
                <a:latin typeface="Arial" panose="020B0604020202020204" pitchFamily="34" charset="0"/>
                <a:cs typeface="Arial" panose="020B0604020202020204" pitchFamily="34" charset="0"/>
              </a:rPr>
              <a:t>reazione</a:t>
            </a:r>
            <a:r>
              <a:rPr lang="en-GB" sz="2400" dirty="0">
                <a:solidFill>
                  <a:srgbClr val="000000"/>
                </a:solidFill>
                <a:latin typeface="Arial" panose="020B0604020202020204" pitchFamily="34" charset="0"/>
                <a:cs typeface="Arial" panose="020B0604020202020204" pitchFamily="34" charset="0"/>
              </a:rPr>
              <a:t> </a:t>
            </a:r>
            <a:r>
              <a:rPr lang="en-GB" sz="2400" dirty="0" err="1">
                <a:solidFill>
                  <a:srgbClr val="000000"/>
                </a:solidFill>
                <a:latin typeface="Arial" panose="020B0604020202020204" pitchFamily="34" charset="0"/>
                <a:cs typeface="Arial" panose="020B0604020202020204" pitchFamily="34" charset="0"/>
              </a:rPr>
              <a:t>nucleare</a:t>
            </a:r>
            <a:r>
              <a:rPr lang="en-GB" sz="2400" dirty="0">
                <a:solidFill>
                  <a:srgbClr val="000000"/>
                </a:solidFill>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8" name="Immagine 3" descr="Schermata 2023-06-20 alle 12.20.21.png">
            <a:extLst>
              <a:ext uri="{FF2B5EF4-FFF2-40B4-BE49-F238E27FC236}">
                <a16:creationId xmlns:a16="http://schemas.microsoft.com/office/drawing/2014/main" id="{93E8D23C-EC98-68DF-ACA0-0744AFEB2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540" y="1149814"/>
            <a:ext cx="5826394" cy="2505349"/>
          </a:xfrm>
          <a:prstGeom prst="rect">
            <a:avLst/>
          </a:prstGeom>
        </p:spPr>
      </p:pic>
      <p:pic>
        <p:nvPicPr>
          <p:cNvPr id="9" name="Picture 2">
            <a:extLst>
              <a:ext uri="{FF2B5EF4-FFF2-40B4-BE49-F238E27FC236}">
                <a16:creationId xmlns:a16="http://schemas.microsoft.com/office/drawing/2014/main" id="{D9E53342-F1D0-5186-863C-E4B484A6E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633" y="3688067"/>
            <a:ext cx="5478699" cy="308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653521-69CD-0680-3DEA-DD5953F1E2E5}"/>
              </a:ext>
            </a:extLst>
          </p:cNvPr>
          <p:cNvSpPr txBox="1"/>
          <p:nvPr/>
        </p:nvSpPr>
        <p:spPr>
          <a:xfrm>
            <a:off x="3823158" y="1243193"/>
            <a:ext cx="1928733" cy="646331"/>
          </a:xfrm>
          <a:prstGeom prst="rect">
            <a:avLst/>
          </a:prstGeom>
          <a:noFill/>
        </p:spPr>
        <p:txBody>
          <a:bodyPr wrap="none" rtlCol="0">
            <a:spAutoFit/>
          </a:bodyPr>
          <a:lstStyle/>
          <a:p>
            <a:r>
              <a:rPr lang="en-GB" sz="3600" b="1" dirty="0"/>
              <a:t>INFN LNL</a:t>
            </a:r>
          </a:p>
        </p:txBody>
      </p:sp>
    </p:spTree>
    <p:extLst>
      <p:ext uri="{BB962C8B-B14F-4D97-AF65-F5344CB8AC3E}">
        <p14:creationId xmlns:p14="http://schemas.microsoft.com/office/powerpoint/2010/main" val="207981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779D7BE4-FEE6-34A8-D19C-AC79BF4975FF}"/>
              </a:ext>
            </a:extLst>
          </p:cNvPr>
          <p:cNvGrpSpPr/>
          <p:nvPr/>
        </p:nvGrpSpPr>
        <p:grpSpPr>
          <a:xfrm>
            <a:off x="8490007" y="852919"/>
            <a:ext cx="3301982" cy="2051083"/>
            <a:chOff x="10505312" y="1506580"/>
            <a:chExt cx="2672034" cy="1980266"/>
          </a:xfrm>
        </p:grpSpPr>
        <p:pic>
          <p:nvPicPr>
            <p:cNvPr id="8" name="earth_rise.jpg" descr="earth_rise.jpg">
              <a:extLst>
                <a:ext uri="{FF2B5EF4-FFF2-40B4-BE49-F238E27FC236}">
                  <a16:creationId xmlns:a16="http://schemas.microsoft.com/office/drawing/2014/main" id="{0DCFC087-A6D0-D1D6-B29F-A217FD221479}"/>
                </a:ext>
              </a:extLst>
            </p:cNvPr>
            <p:cNvPicPr>
              <a:picLocks noChangeAspect="1"/>
            </p:cNvPicPr>
            <p:nvPr/>
          </p:nvPicPr>
          <p:blipFill rotWithShape="1">
            <a:blip r:embed="rId3"/>
            <a:srcRect l="6640" b="29544"/>
            <a:stretch/>
          </p:blipFill>
          <p:spPr>
            <a:xfrm>
              <a:off x="10505312" y="1506580"/>
              <a:ext cx="2672034" cy="1980266"/>
            </a:xfrm>
            <a:prstGeom prst="rect">
              <a:avLst/>
            </a:prstGeom>
            <a:ln w="12700">
              <a:miter lim="400000"/>
            </a:ln>
            <a:effectLst>
              <a:outerShdw blurRad="38100" dist="20000" dir="5400000" rotWithShape="0">
                <a:srgbClr val="000000">
                  <a:alpha val="38000"/>
                </a:srgbClr>
              </a:outerShdw>
            </a:effectLst>
          </p:spPr>
        </p:pic>
        <p:grpSp>
          <p:nvGrpSpPr>
            <p:cNvPr id="9" name="Group">
              <a:extLst>
                <a:ext uri="{FF2B5EF4-FFF2-40B4-BE49-F238E27FC236}">
                  <a16:creationId xmlns:a16="http://schemas.microsoft.com/office/drawing/2014/main" id="{15915FC6-D17B-A1E7-1D29-46B61451DB1A}"/>
                </a:ext>
              </a:extLst>
            </p:cNvPr>
            <p:cNvGrpSpPr/>
            <p:nvPr/>
          </p:nvGrpSpPr>
          <p:grpSpPr>
            <a:xfrm>
              <a:off x="10660880" y="1584101"/>
              <a:ext cx="1246585" cy="1383950"/>
              <a:chOff x="0" y="0"/>
              <a:chExt cx="3151858" cy="3499172"/>
            </a:xfrm>
          </p:grpSpPr>
          <p:pic>
            <p:nvPicPr>
              <p:cNvPr id="10" name="Picture 34" descr="Picture 34">
                <a:extLst>
                  <a:ext uri="{FF2B5EF4-FFF2-40B4-BE49-F238E27FC236}">
                    <a16:creationId xmlns:a16="http://schemas.microsoft.com/office/drawing/2014/main" id="{03121A1F-3D4A-0169-E0D7-81123839AA8E}"/>
                  </a:ext>
                </a:extLst>
              </p:cNvPr>
              <p:cNvPicPr>
                <a:picLocks noChangeAspect="1"/>
              </p:cNvPicPr>
              <p:nvPr/>
            </p:nvPicPr>
            <p:blipFill>
              <a:blip r:embed="rId4"/>
              <a:stretch>
                <a:fillRect/>
              </a:stretch>
            </p:blipFill>
            <p:spPr>
              <a:xfrm>
                <a:off x="0" y="1115718"/>
                <a:ext cx="2395616" cy="2383455"/>
              </a:xfrm>
              <a:prstGeom prst="rect">
                <a:avLst/>
              </a:prstGeom>
              <a:ln w="12700" cap="flat">
                <a:noFill/>
                <a:miter lim="400000"/>
              </a:ln>
              <a:effectLst/>
            </p:spPr>
          </p:pic>
          <p:sp>
            <p:nvSpPr>
              <p:cNvPr id="11" name="Straight Arrow Connector 8">
                <a:extLst>
                  <a:ext uri="{FF2B5EF4-FFF2-40B4-BE49-F238E27FC236}">
                    <a16:creationId xmlns:a16="http://schemas.microsoft.com/office/drawing/2014/main" id="{8707ACB8-4861-922D-6EAD-7EFEF6B5DBE9}"/>
                  </a:ext>
                </a:extLst>
              </p:cNvPr>
              <p:cNvSpPr/>
              <p:nvPr/>
            </p:nvSpPr>
            <p:spPr>
              <a:xfrm flipH="1">
                <a:off x="566286" y="278061"/>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2" name="Straight Arrow Connector 13">
                <a:extLst>
                  <a:ext uri="{FF2B5EF4-FFF2-40B4-BE49-F238E27FC236}">
                    <a16:creationId xmlns:a16="http://schemas.microsoft.com/office/drawing/2014/main" id="{8EEE0549-EF0D-6824-C187-1369EE6EC329}"/>
                  </a:ext>
                </a:extLst>
              </p:cNvPr>
              <p:cNvSpPr/>
              <p:nvPr/>
            </p:nvSpPr>
            <p:spPr>
              <a:xfrm flipH="1">
                <a:off x="860754" y="194604"/>
                <a:ext cx="696848" cy="860925"/>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3" name="Straight Arrow Connector 14">
                <a:extLst>
                  <a:ext uri="{FF2B5EF4-FFF2-40B4-BE49-F238E27FC236}">
                    <a16:creationId xmlns:a16="http://schemas.microsoft.com/office/drawing/2014/main" id="{09A9808C-3F38-E774-531F-56B70D7AD668}"/>
                  </a:ext>
                </a:extLst>
              </p:cNvPr>
              <p:cNvSpPr/>
              <p:nvPr/>
            </p:nvSpPr>
            <p:spPr>
              <a:xfrm flipH="1">
                <a:off x="1173897" y="125661"/>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4" name="Straight Arrow Connector 15">
                <a:extLst>
                  <a:ext uri="{FF2B5EF4-FFF2-40B4-BE49-F238E27FC236}">
                    <a16:creationId xmlns:a16="http://schemas.microsoft.com/office/drawing/2014/main" id="{253DA129-4D85-CA1A-C964-C5CCDE59187E}"/>
                  </a:ext>
                </a:extLst>
              </p:cNvPr>
              <p:cNvSpPr/>
              <p:nvPr/>
            </p:nvSpPr>
            <p:spPr>
              <a:xfrm flipH="1">
                <a:off x="1524309" y="-1"/>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5" name="Straight Arrow Connector 16">
                <a:extLst>
                  <a:ext uri="{FF2B5EF4-FFF2-40B4-BE49-F238E27FC236}">
                    <a16:creationId xmlns:a16="http://schemas.microsoft.com/office/drawing/2014/main" id="{6F2F1167-E492-4E76-FAF3-046AEF9D0A4D}"/>
                  </a:ext>
                </a:extLst>
              </p:cNvPr>
              <p:cNvSpPr/>
              <p:nvPr/>
            </p:nvSpPr>
            <p:spPr>
              <a:xfrm flipH="1">
                <a:off x="1663488" y="131856"/>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6" name="Straight Arrow Connector 17">
                <a:extLst>
                  <a:ext uri="{FF2B5EF4-FFF2-40B4-BE49-F238E27FC236}">
                    <a16:creationId xmlns:a16="http://schemas.microsoft.com/office/drawing/2014/main" id="{0B6C06AA-44FA-32BC-9AD5-D73587DBCF11}"/>
                  </a:ext>
                </a:extLst>
              </p:cNvPr>
              <p:cNvSpPr/>
              <p:nvPr/>
            </p:nvSpPr>
            <p:spPr>
              <a:xfrm flipH="1">
                <a:off x="1964934" y="108020"/>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7" name="Straight Arrow Connector 18">
                <a:extLst>
                  <a:ext uri="{FF2B5EF4-FFF2-40B4-BE49-F238E27FC236}">
                    <a16:creationId xmlns:a16="http://schemas.microsoft.com/office/drawing/2014/main" id="{60628919-3495-A6B6-BD78-55439E294008}"/>
                  </a:ext>
                </a:extLst>
              </p:cNvPr>
              <p:cNvSpPr/>
              <p:nvPr/>
            </p:nvSpPr>
            <p:spPr>
              <a:xfrm flipH="1">
                <a:off x="2082471" y="260420"/>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8" name="Straight Arrow Connector 19">
                <a:extLst>
                  <a:ext uri="{FF2B5EF4-FFF2-40B4-BE49-F238E27FC236}">
                    <a16:creationId xmlns:a16="http://schemas.microsoft.com/office/drawing/2014/main" id="{414D9E47-FED8-0F71-B828-57F634501A9C}"/>
                  </a:ext>
                </a:extLst>
              </p:cNvPr>
              <p:cNvSpPr/>
              <p:nvPr/>
            </p:nvSpPr>
            <p:spPr>
              <a:xfrm flipH="1">
                <a:off x="2287791" y="287158"/>
                <a:ext cx="696848" cy="860925"/>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19" name="Straight Arrow Connector 20">
                <a:extLst>
                  <a:ext uri="{FF2B5EF4-FFF2-40B4-BE49-F238E27FC236}">
                    <a16:creationId xmlns:a16="http://schemas.microsoft.com/office/drawing/2014/main" id="{3493DFE6-82EE-31A7-6391-62966AE0569A}"/>
                  </a:ext>
                </a:extLst>
              </p:cNvPr>
              <p:cNvSpPr/>
              <p:nvPr/>
            </p:nvSpPr>
            <p:spPr>
              <a:xfrm flipH="1">
                <a:off x="2316711" y="565220"/>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20" name="Straight Arrow Connector 21">
                <a:extLst>
                  <a:ext uri="{FF2B5EF4-FFF2-40B4-BE49-F238E27FC236}">
                    <a16:creationId xmlns:a16="http://schemas.microsoft.com/office/drawing/2014/main" id="{EC847273-E881-C07D-089B-D6D4FBA88878}"/>
                  </a:ext>
                </a:extLst>
              </p:cNvPr>
              <p:cNvSpPr/>
              <p:nvPr/>
            </p:nvSpPr>
            <p:spPr>
              <a:xfrm flipH="1">
                <a:off x="2416191" y="717620"/>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21" name="Straight Arrow Connector 22">
                <a:extLst>
                  <a:ext uri="{FF2B5EF4-FFF2-40B4-BE49-F238E27FC236}">
                    <a16:creationId xmlns:a16="http://schemas.microsoft.com/office/drawing/2014/main" id="{F16219BC-E099-A971-6447-9E18FA5D2788}"/>
                  </a:ext>
                </a:extLst>
              </p:cNvPr>
              <p:cNvSpPr/>
              <p:nvPr/>
            </p:nvSpPr>
            <p:spPr>
              <a:xfrm flipH="1">
                <a:off x="2455011" y="1005483"/>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22" name="Straight Arrow Connector 23">
                <a:extLst>
                  <a:ext uri="{FF2B5EF4-FFF2-40B4-BE49-F238E27FC236}">
                    <a16:creationId xmlns:a16="http://schemas.microsoft.com/office/drawing/2014/main" id="{8B72088D-995D-6CA0-EF62-85F87CA9342A}"/>
                  </a:ext>
                </a:extLst>
              </p:cNvPr>
              <p:cNvSpPr/>
              <p:nvPr/>
            </p:nvSpPr>
            <p:spPr>
              <a:xfrm flipH="1">
                <a:off x="2430893" y="1333978"/>
                <a:ext cx="696849"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23" name="Straight Arrow Connector 24">
                <a:extLst>
                  <a:ext uri="{FF2B5EF4-FFF2-40B4-BE49-F238E27FC236}">
                    <a16:creationId xmlns:a16="http://schemas.microsoft.com/office/drawing/2014/main" id="{E80A9501-8705-2ED8-501F-F180CB66CE22}"/>
                  </a:ext>
                </a:extLst>
              </p:cNvPr>
              <p:cNvSpPr/>
              <p:nvPr/>
            </p:nvSpPr>
            <p:spPr>
              <a:xfrm flipH="1">
                <a:off x="2338837" y="1740745"/>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sp>
            <p:nvSpPr>
              <p:cNvPr id="24" name="Straight Arrow Connector 25">
                <a:extLst>
                  <a:ext uri="{FF2B5EF4-FFF2-40B4-BE49-F238E27FC236}">
                    <a16:creationId xmlns:a16="http://schemas.microsoft.com/office/drawing/2014/main" id="{3FE159A2-B242-DF3C-8EB1-6A341C15A26E}"/>
                  </a:ext>
                </a:extLst>
              </p:cNvPr>
              <p:cNvSpPr/>
              <p:nvPr/>
            </p:nvSpPr>
            <p:spPr>
              <a:xfrm flipH="1">
                <a:off x="2215363" y="2171207"/>
                <a:ext cx="696848" cy="860926"/>
              </a:xfrm>
              <a:prstGeom prst="line">
                <a:avLst/>
              </a:prstGeom>
              <a:noFill/>
              <a:ln w="38100" cap="flat">
                <a:solidFill>
                  <a:schemeClr val="accent4"/>
                </a:solidFill>
                <a:prstDash val="solid"/>
                <a:round/>
                <a:tailEnd type="triangle" w="med" len="med"/>
              </a:ln>
              <a:effectLst>
                <a:outerShdw blurRad="38100" dist="20000" dir="5400000" rotWithShape="0">
                  <a:srgbClr val="000000">
                    <a:alpha val="38000"/>
                  </a:srgbClr>
                </a:outerShdw>
              </a:effectLst>
            </p:spPr>
            <p:txBody>
              <a:bodyPr wrap="square" lIns="18083" tIns="18083" rIns="18083" bIns="18083" numCol="1" anchor="t">
                <a:noAutofit/>
              </a:bodyPr>
              <a:lstStyle/>
              <a:p>
                <a:pPr defTabSz="361640">
                  <a:defRPr sz="1800" b="0">
                    <a:solidFill>
                      <a:srgbClr val="FFFFFF"/>
                    </a:solidFill>
                    <a:latin typeface="Calibri"/>
                    <a:ea typeface="Calibri"/>
                    <a:cs typeface="Calibri"/>
                    <a:sym typeface="Calibri"/>
                  </a:defRPr>
                </a:pPr>
                <a:endParaRPr sz="712"/>
              </a:p>
            </p:txBody>
          </p:sp>
        </p:grpSp>
        <p:sp>
          <p:nvSpPr>
            <p:cNvPr id="25" name="CasellaDiTesto 24">
              <a:extLst>
                <a:ext uri="{FF2B5EF4-FFF2-40B4-BE49-F238E27FC236}">
                  <a16:creationId xmlns:a16="http://schemas.microsoft.com/office/drawing/2014/main" id="{7A36E26C-996F-77EB-DDF2-1B343D228188}"/>
                </a:ext>
              </a:extLst>
            </p:cNvPr>
            <p:cNvSpPr txBox="1"/>
            <p:nvPr/>
          </p:nvSpPr>
          <p:spPr>
            <a:xfrm>
              <a:off x="12408342" y="1652470"/>
              <a:ext cx="750230" cy="461665"/>
            </a:xfrm>
            <a:prstGeom prst="rect">
              <a:avLst/>
            </a:prstGeom>
            <a:noFill/>
          </p:spPr>
          <p:txBody>
            <a:bodyPr wrap="square" rtlCol="0">
              <a:spAutoFit/>
            </a:bodyPr>
            <a:lstStyle/>
            <a:p>
              <a:r>
                <a:rPr lang="it-IT" sz="1200" err="1">
                  <a:solidFill>
                    <a:schemeClr val="bg1"/>
                  </a:solidFill>
                </a:rPr>
                <a:t>Humans</a:t>
              </a:r>
              <a:r>
                <a:rPr lang="it-IT" sz="1200">
                  <a:solidFill>
                    <a:schemeClr val="bg1"/>
                  </a:solidFill>
                </a:rPr>
                <a:t> to Mars!</a:t>
              </a:r>
              <a:endParaRPr lang="en-US" sz="1200">
                <a:solidFill>
                  <a:schemeClr val="bg1"/>
                </a:solidFill>
              </a:endParaRPr>
            </a:p>
          </p:txBody>
        </p:sp>
      </p:grpSp>
      <p:sp>
        <p:nvSpPr>
          <p:cNvPr id="2" name="Titolo 1">
            <a:extLst>
              <a:ext uri="{FF2B5EF4-FFF2-40B4-BE49-F238E27FC236}">
                <a16:creationId xmlns:a16="http://schemas.microsoft.com/office/drawing/2014/main" id="{E83A76A5-E5F7-3994-5317-2DA5D9B8766C}"/>
              </a:ext>
            </a:extLst>
          </p:cNvPr>
          <p:cNvSpPr>
            <a:spLocks noGrp="1"/>
          </p:cNvSpPr>
          <p:nvPr>
            <p:ph type="title"/>
          </p:nvPr>
        </p:nvSpPr>
        <p:spPr>
          <a:xfrm>
            <a:off x="1868741" y="289721"/>
            <a:ext cx="4377846" cy="1499609"/>
          </a:xfrm>
        </p:spPr>
        <p:txBody>
          <a:bodyPr>
            <a:normAutofit fontScale="90000"/>
          </a:bodyPr>
          <a:lstStyle/>
          <a:p>
            <a:r>
              <a:rPr lang="it-IT">
                <a:latin typeface="Arial" panose="020B0604020202020204" pitchFamily="34" charset="0"/>
                <a:cs typeface="Arial" panose="020B0604020202020204" pitchFamily="34" charset="0"/>
              </a:rPr>
              <a:t>FOOT</a:t>
            </a:r>
            <a:r>
              <a:rPr lang="it-IT"/>
              <a:t> </a:t>
            </a:r>
            <a:r>
              <a:rPr lang="it-IT" b="0" i="0">
                <a:solidFill>
                  <a:srgbClr val="303F50"/>
                </a:solidFill>
                <a:effectLst/>
                <a:latin typeface="Arial" panose="020B0604020202020204" pitchFamily="34" charset="0"/>
              </a:rPr>
              <a:t>(</a:t>
            </a:r>
            <a:r>
              <a:rPr lang="it-IT" b="0" i="0" err="1">
                <a:solidFill>
                  <a:srgbClr val="303F50"/>
                </a:solidFill>
                <a:effectLst/>
                <a:latin typeface="Arial" panose="020B0604020202020204" pitchFamily="34" charset="0"/>
              </a:rPr>
              <a:t>FragmentatiOn</a:t>
            </a:r>
            <a:r>
              <a:rPr lang="it-IT" b="0" i="0">
                <a:solidFill>
                  <a:srgbClr val="303F50"/>
                </a:solidFill>
                <a:effectLst/>
                <a:latin typeface="Arial" panose="020B0604020202020204" pitchFamily="34" charset="0"/>
              </a:rPr>
              <a:t> Of Target) </a:t>
            </a:r>
            <a:endParaRPr lang="it-IT"/>
          </a:p>
        </p:txBody>
      </p:sp>
      <p:sp>
        <p:nvSpPr>
          <p:cNvPr id="3" name="Segnaposto contenuto 2">
            <a:extLst>
              <a:ext uri="{FF2B5EF4-FFF2-40B4-BE49-F238E27FC236}">
                <a16:creationId xmlns:a16="http://schemas.microsoft.com/office/drawing/2014/main" id="{0A3DC903-7983-A16E-1E49-DCA2AC6B6688}"/>
              </a:ext>
            </a:extLst>
          </p:cNvPr>
          <p:cNvSpPr>
            <a:spLocks noGrp="1"/>
          </p:cNvSpPr>
          <p:nvPr>
            <p:ph idx="1"/>
          </p:nvPr>
        </p:nvSpPr>
        <p:spPr>
          <a:xfrm>
            <a:off x="438354" y="1963296"/>
            <a:ext cx="7170683" cy="3932346"/>
          </a:xfrm>
        </p:spPr>
        <p:txBody>
          <a:bodyPr>
            <a:noAutofit/>
          </a:bodyPr>
          <a:lstStyle/>
          <a:p>
            <a:pPr marL="0" indent="0" algn="just">
              <a:buNone/>
            </a:pPr>
            <a:r>
              <a:rPr lang="it-IT" sz="2400" b="1">
                <a:solidFill>
                  <a:srgbClr val="303F50"/>
                </a:solidFill>
                <a:latin typeface="Arial" panose="020B0604020202020204" pitchFamily="34" charset="0"/>
              </a:rPr>
              <a:t>O</a:t>
            </a:r>
            <a:r>
              <a:rPr lang="it-IT" sz="2400" b="1" i="0">
                <a:solidFill>
                  <a:srgbClr val="303F50"/>
                </a:solidFill>
                <a:effectLst/>
                <a:latin typeface="Arial" panose="020B0604020202020204" pitchFamily="34" charset="0"/>
              </a:rPr>
              <a:t>biettivi</a:t>
            </a:r>
            <a:r>
              <a:rPr lang="it-IT" sz="2400" b="0" i="0">
                <a:solidFill>
                  <a:srgbClr val="303F50"/>
                </a:solidFill>
                <a:effectLst/>
                <a:latin typeface="Arial" panose="020B0604020202020204" pitchFamily="34" charset="0"/>
              </a:rPr>
              <a:t> misurare la sezione d’urto nei processi di frammentazione rilevanti per la definizione dei piani di trattamento nella terapia con particelle e per la radioprotezione degli astronauti nelle missioni spaziali a lungo termine. </a:t>
            </a:r>
          </a:p>
          <a:p>
            <a:pPr marL="0" indent="0" algn="just">
              <a:buNone/>
            </a:pPr>
            <a:r>
              <a:rPr lang="it-IT" sz="2400" b="1">
                <a:solidFill>
                  <a:srgbClr val="303F50"/>
                </a:solidFill>
                <a:latin typeface="Arial" panose="020B0604020202020204" pitchFamily="34" charset="0"/>
              </a:rPr>
              <a:t>Apparato sperimentale </a:t>
            </a:r>
            <a:r>
              <a:rPr lang="it-IT" sz="2400" b="0" i="0">
                <a:solidFill>
                  <a:srgbClr val="303F50"/>
                </a:solidFill>
                <a:effectLst/>
                <a:latin typeface="Arial" panose="020B0604020202020204" pitchFamily="34" charset="0"/>
              </a:rPr>
              <a:t>due apparati dedicati alla rivelazione i frammenti nucleari prodotti in bersagli composti da materiali di interesse biologico da proiettili ionici leggeri (protoni e ioni fino ad </a:t>
            </a:r>
            <a:r>
              <a:rPr lang="it-IT" sz="2400" b="0" i="0" baseline="30000">
                <a:solidFill>
                  <a:srgbClr val="303F50"/>
                </a:solidFill>
                <a:effectLst/>
                <a:latin typeface="Arial" panose="020B0604020202020204" pitchFamily="34" charset="0"/>
              </a:rPr>
              <a:t>16</a:t>
            </a:r>
            <a:r>
              <a:rPr lang="it-IT" sz="2400" b="0" i="0">
                <a:solidFill>
                  <a:srgbClr val="303F50"/>
                </a:solidFill>
                <a:effectLst/>
                <a:latin typeface="Arial" panose="020B0604020202020204" pitchFamily="34" charset="0"/>
              </a:rPr>
              <a:t>0) a diverse energie (100-800 MeV/u). </a:t>
            </a:r>
          </a:p>
          <a:p>
            <a:pPr marL="0" indent="0" algn="just">
              <a:buNone/>
            </a:pPr>
            <a:r>
              <a:rPr lang="it-IT" sz="2400" b="1">
                <a:solidFill>
                  <a:srgbClr val="303F50"/>
                </a:solidFill>
                <a:latin typeface="Arial" panose="020B0604020202020204" pitchFamily="34" charset="0"/>
              </a:rPr>
              <a:t>L</a:t>
            </a:r>
            <a:r>
              <a:rPr lang="it-IT" sz="2400" b="1" i="0">
                <a:solidFill>
                  <a:srgbClr val="303F50"/>
                </a:solidFill>
                <a:effectLst/>
                <a:latin typeface="Arial" panose="020B0604020202020204" pitchFamily="34" charset="0"/>
              </a:rPr>
              <a:t>aboratori </a:t>
            </a:r>
            <a:r>
              <a:rPr lang="it-IT" sz="2400" b="0" i="0">
                <a:solidFill>
                  <a:srgbClr val="303F50"/>
                </a:solidFill>
                <a:effectLst/>
                <a:latin typeface="Arial" panose="020B0604020202020204" pitchFamily="34" charset="0"/>
              </a:rPr>
              <a:t>GSI Darmstadt (Germania), CNAO Pavia, INFN LNS Catania, Centro </a:t>
            </a:r>
            <a:r>
              <a:rPr lang="it-IT" sz="2400" b="0" i="0" err="1">
                <a:solidFill>
                  <a:srgbClr val="303F50"/>
                </a:solidFill>
                <a:effectLst/>
                <a:latin typeface="Arial" panose="020B0604020202020204" pitchFamily="34" charset="0"/>
              </a:rPr>
              <a:t>Protonterapia</a:t>
            </a:r>
            <a:r>
              <a:rPr lang="it-IT" sz="2400" b="0" i="0">
                <a:solidFill>
                  <a:srgbClr val="303F50"/>
                </a:solidFill>
                <a:effectLst/>
                <a:latin typeface="Arial" panose="020B0604020202020204" pitchFamily="34" charset="0"/>
              </a:rPr>
              <a:t> APSS Trento, HIT </a:t>
            </a:r>
            <a:r>
              <a:rPr lang="it-IT" sz="2400" b="0" i="0" err="1">
                <a:solidFill>
                  <a:srgbClr val="303F50"/>
                </a:solidFill>
                <a:effectLst/>
                <a:latin typeface="Arial" panose="020B0604020202020204" pitchFamily="34" charset="0"/>
              </a:rPr>
              <a:t>Hidelberg</a:t>
            </a:r>
            <a:r>
              <a:rPr lang="it-IT" sz="2400" b="0" i="0">
                <a:solidFill>
                  <a:srgbClr val="303F50"/>
                </a:solidFill>
                <a:effectLst/>
                <a:latin typeface="Arial" panose="020B0604020202020204" pitchFamily="34" charset="0"/>
              </a:rPr>
              <a:t> (Germania)</a:t>
            </a:r>
            <a:endParaRPr lang="it-IT" sz="2400"/>
          </a:p>
        </p:txBody>
      </p:sp>
      <p:pic>
        <p:nvPicPr>
          <p:cNvPr id="4" name="Picture 8" descr="Picture 8">
            <a:extLst>
              <a:ext uri="{FF2B5EF4-FFF2-40B4-BE49-F238E27FC236}">
                <a16:creationId xmlns:a16="http://schemas.microsoft.com/office/drawing/2014/main" id="{D33AF33F-91B7-A010-77E3-6F9783DC1F7A}"/>
              </a:ext>
            </a:extLst>
          </p:cNvPr>
          <p:cNvPicPr>
            <a:picLocks noChangeAspect="1"/>
          </p:cNvPicPr>
          <p:nvPr/>
        </p:nvPicPr>
        <p:blipFill rotWithShape="1">
          <a:blip r:embed="rId5"/>
          <a:srcRect t="9965"/>
          <a:stretch/>
        </p:blipFill>
        <p:spPr>
          <a:xfrm>
            <a:off x="8514235" y="2864747"/>
            <a:ext cx="1553168" cy="1166567"/>
          </a:xfrm>
          <a:prstGeom prst="rect">
            <a:avLst/>
          </a:prstGeom>
          <a:ln w="38100">
            <a:solidFill>
              <a:schemeClr val="accent4">
                <a:hueOff val="-461056"/>
                <a:satOff val="4338"/>
                <a:lumOff val="-10225"/>
              </a:schemeClr>
            </a:solidFill>
          </a:ln>
          <a:effectLst>
            <a:outerShdw blurRad="38100" dist="20000" dir="5400000" rotWithShape="0">
              <a:srgbClr val="000000">
                <a:alpha val="38000"/>
              </a:srgbClr>
            </a:outerShdw>
          </a:effectLst>
        </p:spPr>
      </p:pic>
      <p:pic>
        <p:nvPicPr>
          <p:cNvPr id="5" name="Picture 7" descr="Picture 7">
            <a:extLst>
              <a:ext uri="{FF2B5EF4-FFF2-40B4-BE49-F238E27FC236}">
                <a16:creationId xmlns:a16="http://schemas.microsoft.com/office/drawing/2014/main" id="{E1413FE6-D89D-2932-50C8-183529F79B4C}"/>
              </a:ext>
            </a:extLst>
          </p:cNvPr>
          <p:cNvPicPr>
            <a:picLocks noChangeAspect="1"/>
          </p:cNvPicPr>
          <p:nvPr/>
        </p:nvPicPr>
        <p:blipFill rotWithShape="1">
          <a:blip r:embed="rId6"/>
          <a:srcRect t="8786"/>
          <a:stretch/>
        </p:blipFill>
        <p:spPr>
          <a:xfrm>
            <a:off x="10211891" y="2925203"/>
            <a:ext cx="1485033" cy="1114294"/>
          </a:xfrm>
          <a:prstGeom prst="rect">
            <a:avLst/>
          </a:prstGeom>
          <a:ln w="88900">
            <a:solidFill>
              <a:schemeClr val="accent1">
                <a:lumOff val="-13575"/>
              </a:schemeClr>
            </a:solidFill>
          </a:ln>
          <a:effectLst>
            <a:outerShdw blurRad="38100" dist="20000" dir="5400000" rotWithShape="0">
              <a:srgbClr val="000000">
                <a:alpha val="38000"/>
              </a:srgbClr>
            </a:outerShdw>
          </a:effectLst>
        </p:spPr>
      </p:pic>
      <p:sp>
        <p:nvSpPr>
          <p:cNvPr id="29" name="CasellaDiTesto 28">
            <a:extLst>
              <a:ext uri="{FF2B5EF4-FFF2-40B4-BE49-F238E27FC236}">
                <a16:creationId xmlns:a16="http://schemas.microsoft.com/office/drawing/2014/main" id="{7E3BA49F-7C85-A1A9-3037-D06E99566B80}"/>
              </a:ext>
            </a:extLst>
          </p:cNvPr>
          <p:cNvSpPr txBox="1"/>
          <p:nvPr/>
        </p:nvSpPr>
        <p:spPr>
          <a:xfrm>
            <a:off x="5648935" y="243485"/>
            <a:ext cx="6437048" cy="1200329"/>
          </a:xfrm>
          <a:prstGeom prst="rect">
            <a:avLst/>
          </a:prstGeom>
          <a:noFill/>
        </p:spPr>
        <p:txBody>
          <a:bodyPr wrap="square" rtlCol="0">
            <a:spAutoFit/>
          </a:bodyPr>
          <a:lstStyle/>
          <a:p>
            <a:r>
              <a:rPr lang="it-IT">
                <a:latin typeface="Arial" panose="020B0604020202020204" pitchFamily="34" charset="0"/>
                <a:cs typeface="Arial" panose="020B0604020202020204" pitchFamily="34" charset="0"/>
              </a:rPr>
              <a:t>Resp. Nazionale Mauro Villa INFN Bo; </a:t>
            </a:r>
            <a:r>
              <a:rPr lang="it-IT" sz="1800"/>
              <a:t>11 Sezioni INFN: BA, </a:t>
            </a:r>
            <a:r>
              <a:rPr lang="it-IT" sz="1800" u="sng"/>
              <a:t>BO</a:t>
            </a:r>
            <a:r>
              <a:rPr lang="it-IT" sz="1800"/>
              <a:t>, LNF, MI, NA, PG, PI, RM1, RM2, TIFPA, TO </a:t>
            </a:r>
            <a:r>
              <a:rPr lang="it-IT" sz="1800">
                <a:latin typeface="Arial" panose="020B0604020202020204" pitchFamily="34" charset="0"/>
                <a:cs typeface="Arial" panose="020B0604020202020204" pitchFamily="34" charset="0"/>
              </a:rPr>
              <a:t>; </a:t>
            </a:r>
          </a:p>
          <a:p>
            <a:r>
              <a:rPr lang="it-IT">
                <a:latin typeface="Arial" panose="020B0604020202020204" pitchFamily="34" charset="0"/>
                <a:cs typeface="Arial" panose="020B0604020202020204" pitchFamily="34" charset="0"/>
              </a:rPr>
              <a:t>79/28.85 ricercatori/FTE</a:t>
            </a:r>
          </a:p>
          <a:p>
            <a:r>
              <a:rPr lang="it-IT">
                <a:latin typeface="Arial" panose="020B0604020202020204" pitchFamily="34" charset="0"/>
                <a:cs typeface="Arial" panose="020B0604020202020204" pitchFamily="34" charset="0"/>
              </a:rPr>
              <a:t>Status: running</a:t>
            </a:r>
          </a:p>
        </p:txBody>
      </p:sp>
      <p:pic>
        <p:nvPicPr>
          <p:cNvPr id="30" name="Picture 5" descr="FOOT_logo.gif">
            <a:extLst>
              <a:ext uri="{FF2B5EF4-FFF2-40B4-BE49-F238E27FC236}">
                <a16:creationId xmlns:a16="http://schemas.microsoft.com/office/drawing/2014/main" id="{734957B4-B65F-F03F-3A37-3D47ACD954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671" y="230904"/>
            <a:ext cx="1486951" cy="1486951"/>
          </a:xfrm>
          <a:prstGeom prst="rect">
            <a:avLst/>
          </a:prstGeom>
          <a:solidFill>
            <a:schemeClr val="bg1"/>
          </a:solidFill>
        </p:spPr>
      </p:pic>
      <p:pic>
        <p:nvPicPr>
          <p:cNvPr id="6" name="Google Shape;939;p44">
            <a:extLst>
              <a:ext uri="{FF2B5EF4-FFF2-40B4-BE49-F238E27FC236}">
                <a16:creationId xmlns:a16="http://schemas.microsoft.com/office/drawing/2014/main" id="{61E62315-6521-EA01-086A-A5A36530750C}"/>
              </a:ext>
            </a:extLst>
          </p:cNvPr>
          <p:cNvPicPr preferRelativeResize="0"/>
          <p:nvPr/>
        </p:nvPicPr>
        <p:blipFill rotWithShape="1">
          <a:blip r:embed="rId8">
            <a:alphaModFix/>
          </a:blip>
          <a:srcRect r="36905"/>
          <a:stretch/>
        </p:blipFill>
        <p:spPr>
          <a:xfrm>
            <a:off x="8129166" y="4041226"/>
            <a:ext cx="3942438" cy="2806636"/>
          </a:xfrm>
          <a:prstGeom prst="rect">
            <a:avLst/>
          </a:prstGeom>
          <a:noFill/>
          <a:ln>
            <a:noFill/>
          </a:ln>
        </p:spPr>
      </p:pic>
      <p:pic>
        <p:nvPicPr>
          <p:cNvPr id="7" name="Picture 6">
            <a:extLst>
              <a:ext uri="{FF2B5EF4-FFF2-40B4-BE49-F238E27FC236}">
                <a16:creationId xmlns:a16="http://schemas.microsoft.com/office/drawing/2014/main" id="{7A471329-E578-12FE-CA45-5AC1AFEBCE7E}"/>
              </a:ext>
            </a:extLst>
          </p:cNvPr>
          <p:cNvPicPr>
            <a:picLocks noChangeAspect="1"/>
          </p:cNvPicPr>
          <p:nvPr/>
        </p:nvPicPr>
        <p:blipFill>
          <a:blip r:embed="rId9"/>
          <a:stretch>
            <a:fillRect/>
          </a:stretch>
        </p:blipFill>
        <p:spPr>
          <a:xfrm>
            <a:off x="397341" y="1998991"/>
            <a:ext cx="7575513" cy="3488815"/>
          </a:xfrm>
          <a:prstGeom prst="rect">
            <a:avLst/>
          </a:prstGeom>
        </p:spPr>
      </p:pic>
    </p:spTree>
    <p:extLst>
      <p:ext uri="{BB962C8B-B14F-4D97-AF65-F5344CB8AC3E}">
        <p14:creationId xmlns:p14="http://schemas.microsoft.com/office/powerpoint/2010/main" val="27385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35A7-2BB8-64C5-73EC-630FF106DD9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8EEE983-4D7A-C821-5E57-3664193AFFD2}"/>
              </a:ext>
            </a:extLst>
          </p:cNvPr>
          <p:cNvSpPr>
            <a:spLocks noGrp="1"/>
          </p:cNvSpPr>
          <p:nvPr>
            <p:ph type="title"/>
          </p:nvPr>
        </p:nvSpPr>
        <p:spPr>
          <a:xfrm>
            <a:off x="485828" y="193381"/>
            <a:ext cx="10335544" cy="773011"/>
          </a:xfrm>
        </p:spPr>
        <p:txBody>
          <a:bodyPr>
            <a:noAutofit/>
          </a:bodyPr>
          <a:lstStyle/>
          <a:p>
            <a:r>
              <a:rPr lang="it-IT" sz="3600" b="1" dirty="0" err="1">
                <a:solidFill>
                  <a:srgbClr val="C00000"/>
                </a:solidFill>
              </a:rPr>
              <a:t>Fragmentation</a:t>
            </a:r>
            <a:r>
              <a:rPr lang="it-IT" sz="3600" b="1" dirty="0">
                <a:solidFill>
                  <a:srgbClr val="C00000"/>
                </a:solidFill>
              </a:rPr>
              <a:t> cross </a:t>
            </a:r>
            <a:r>
              <a:rPr lang="it-IT" sz="3600" b="1" dirty="0" err="1">
                <a:solidFill>
                  <a:srgbClr val="C00000"/>
                </a:solidFill>
              </a:rPr>
              <a:t>sections</a:t>
            </a:r>
            <a:r>
              <a:rPr lang="it-IT" sz="3600" b="1" dirty="0">
                <a:solidFill>
                  <a:srgbClr val="C00000"/>
                </a:solidFill>
              </a:rPr>
              <a:t> </a:t>
            </a:r>
            <a:r>
              <a:rPr lang="it-IT" sz="3600" b="1" dirty="0" err="1">
                <a:solidFill>
                  <a:srgbClr val="C00000"/>
                </a:solidFill>
              </a:rPr>
              <a:t>measurements</a:t>
            </a:r>
            <a:br>
              <a:rPr lang="it-IT" sz="3600" b="1" dirty="0">
                <a:solidFill>
                  <a:srgbClr val="C00000"/>
                </a:solidFill>
              </a:rPr>
            </a:br>
            <a:endParaRPr lang="it-IT" sz="3600" b="1" dirty="0">
              <a:solidFill>
                <a:srgbClr val="C00000"/>
              </a:solidFill>
            </a:endParaRPr>
          </a:p>
        </p:txBody>
      </p:sp>
      <p:pic>
        <p:nvPicPr>
          <p:cNvPr id="4" name="Picture 5" descr="FOOT_logo.gif">
            <a:extLst>
              <a:ext uri="{FF2B5EF4-FFF2-40B4-BE49-F238E27FC236}">
                <a16:creationId xmlns:a16="http://schemas.microsoft.com/office/drawing/2014/main" id="{F27A7E1B-F519-1739-2E19-9F29A4056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327" y="114597"/>
            <a:ext cx="1524036" cy="1524036"/>
          </a:xfrm>
          <a:prstGeom prst="rect">
            <a:avLst/>
          </a:prstGeom>
          <a:solidFill>
            <a:schemeClr val="bg1"/>
          </a:solidFill>
        </p:spPr>
      </p:pic>
      <p:sp>
        <p:nvSpPr>
          <p:cNvPr id="5" name="Titolo 1">
            <a:extLst>
              <a:ext uri="{FF2B5EF4-FFF2-40B4-BE49-F238E27FC236}">
                <a16:creationId xmlns:a16="http://schemas.microsoft.com/office/drawing/2014/main" id="{CB1AB55E-C09B-7B81-6881-C14C9D132D1F}"/>
              </a:ext>
            </a:extLst>
          </p:cNvPr>
          <p:cNvSpPr txBox="1">
            <a:spLocks/>
          </p:cNvSpPr>
          <p:nvPr/>
        </p:nvSpPr>
        <p:spPr>
          <a:xfrm>
            <a:off x="530328" y="409160"/>
            <a:ext cx="10623776" cy="7730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dirty="0">
                <a:solidFill>
                  <a:srgbClr val="0070C0"/>
                </a:solidFill>
                <a:latin typeface="+mn-lt"/>
              </a:rPr>
              <a:t>for </a:t>
            </a:r>
            <a:r>
              <a:rPr lang="it-IT" sz="2400" dirty="0" err="1">
                <a:solidFill>
                  <a:srgbClr val="0070C0"/>
                </a:solidFill>
                <a:latin typeface="+mn-lt"/>
              </a:rPr>
              <a:t>hadrontherapy</a:t>
            </a:r>
            <a:r>
              <a:rPr lang="it-IT" sz="2400" dirty="0">
                <a:solidFill>
                  <a:srgbClr val="0070C0"/>
                </a:solidFill>
                <a:latin typeface="+mn-lt"/>
              </a:rPr>
              <a:t> and </a:t>
            </a:r>
            <a:r>
              <a:rPr lang="it-IT" sz="2400" dirty="0" err="1">
                <a:solidFill>
                  <a:srgbClr val="0070C0"/>
                </a:solidFill>
                <a:latin typeface="+mn-lt"/>
              </a:rPr>
              <a:t>space</a:t>
            </a:r>
            <a:r>
              <a:rPr lang="it-IT" sz="2400" dirty="0">
                <a:solidFill>
                  <a:srgbClr val="0070C0"/>
                </a:solidFill>
                <a:latin typeface="+mn-lt"/>
              </a:rPr>
              <a:t> </a:t>
            </a:r>
            <a:r>
              <a:rPr lang="it-IT" sz="2400" dirty="0" err="1">
                <a:solidFill>
                  <a:srgbClr val="0070C0"/>
                </a:solidFill>
                <a:latin typeface="+mn-lt"/>
              </a:rPr>
              <a:t>radioprotection</a:t>
            </a:r>
            <a:endParaRPr lang="it-IT" sz="2400" dirty="0">
              <a:solidFill>
                <a:srgbClr val="0070C0"/>
              </a:solidFill>
              <a:latin typeface="+mn-lt"/>
            </a:endParaRPr>
          </a:p>
        </p:txBody>
      </p:sp>
      <p:pic>
        <p:nvPicPr>
          <p:cNvPr id="33" name="Immagine 32">
            <a:extLst>
              <a:ext uri="{FF2B5EF4-FFF2-40B4-BE49-F238E27FC236}">
                <a16:creationId xmlns:a16="http://schemas.microsoft.com/office/drawing/2014/main" id="{B613B1E1-D84B-12BE-7EE4-DAEEDE786E51}"/>
              </a:ext>
            </a:extLst>
          </p:cNvPr>
          <p:cNvPicPr>
            <a:picLocks noChangeAspect="1"/>
          </p:cNvPicPr>
          <p:nvPr/>
        </p:nvPicPr>
        <p:blipFill>
          <a:blip r:embed="rId4"/>
          <a:stretch>
            <a:fillRect/>
          </a:stretch>
        </p:blipFill>
        <p:spPr>
          <a:xfrm>
            <a:off x="440820" y="2307558"/>
            <a:ext cx="4554734" cy="4486753"/>
          </a:xfrm>
          <a:prstGeom prst="rect">
            <a:avLst/>
          </a:prstGeom>
        </p:spPr>
      </p:pic>
      <p:sp>
        <p:nvSpPr>
          <p:cNvPr id="35" name="CasellaDiTesto 34">
            <a:extLst>
              <a:ext uri="{FF2B5EF4-FFF2-40B4-BE49-F238E27FC236}">
                <a16:creationId xmlns:a16="http://schemas.microsoft.com/office/drawing/2014/main" id="{0657C982-63DB-25C0-C426-4DD788431B91}"/>
              </a:ext>
            </a:extLst>
          </p:cNvPr>
          <p:cNvSpPr txBox="1"/>
          <p:nvPr/>
        </p:nvSpPr>
        <p:spPr>
          <a:xfrm>
            <a:off x="1191464" y="6295287"/>
            <a:ext cx="2691827" cy="369332"/>
          </a:xfrm>
          <a:prstGeom prst="rect">
            <a:avLst/>
          </a:prstGeom>
          <a:noFill/>
        </p:spPr>
        <p:txBody>
          <a:bodyPr wrap="none" rtlCol="0">
            <a:spAutoFit/>
          </a:bodyPr>
          <a:lstStyle/>
          <a:p>
            <a:r>
              <a:rPr lang="it-IT" dirty="0" err="1"/>
              <a:t>Published</a:t>
            </a:r>
            <a:r>
              <a:rPr lang="it-IT" dirty="0"/>
              <a:t> on PRC (</a:t>
            </a:r>
            <a:r>
              <a:rPr lang="it-IT" dirty="0" err="1"/>
              <a:t>may</a:t>
            </a:r>
            <a:r>
              <a:rPr lang="it-IT" dirty="0"/>
              <a:t> 25)</a:t>
            </a:r>
          </a:p>
        </p:txBody>
      </p:sp>
      <mc:AlternateContent xmlns:mc="http://schemas.openxmlformats.org/markup-compatibility/2006">
        <mc:Choice xmlns:a14="http://schemas.microsoft.com/office/drawing/2010/main" Requires="a14">
          <p:sp>
            <p:nvSpPr>
              <p:cNvPr id="34" name="CasellaDiTesto 33">
                <a:extLst>
                  <a:ext uri="{FF2B5EF4-FFF2-40B4-BE49-F238E27FC236}">
                    <a16:creationId xmlns:a16="http://schemas.microsoft.com/office/drawing/2014/main" id="{C57F17AB-549A-41A6-2D12-DA92A588993F}"/>
                  </a:ext>
                </a:extLst>
              </p:cNvPr>
              <p:cNvSpPr txBox="1"/>
              <p:nvPr/>
            </p:nvSpPr>
            <p:spPr>
              <a:xfrm>
                <a:off x="1485191" y="5069044"/>
                <a:ext cx="1713867" cy="727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400" i="1" smtClean="0">
                              <a:latin typeface="Cambria Math" panose="02040503050406030204" pitchFamily="18" charset="0"/>
                            </a:rPr>
                          </m:ctrlPr>
                        </m:fPr>
                        <m:num>
                          <m:r>
                            <m:rPr>
                              <m:sty m:val="p"/>
                            </m:rPr>
                            <a:rPr lang="it-IT" sz="2400">
                              <a:latin typeface="Cambria Math" panose="02040503050406030204" pitchFamily="18" charset="0"/>
                            </a:rPr>
                            <m:t>d</m:t>
                          </m:r>
                          <m:sSub>
                            <m:sSubPr>
                              <m:ctrlPr>
                                <a:rPr lang="it-IT" sz="2400" i="1">
                                  <a:latin typeface="Cambria Math" panose="02040503050406030204" pitchFamily="18" charset="0"/>
                                </a:rPr>
                              </m:ctrlPr>
                            </m:sSubPr>
                            <m:e>
                              <m:r>
                                <a:rPr lang="it-IT" sz="2400" i="1">
                                  <a:latin typeface="Cambria Math" panose="02040503050406030204" pitchFamily="18" charset="0"/>
                                  <a:ea typeface="Cambria Math" panose="02040503050406030204" pitchFamily="18" charset="0"/>
                                </a:rPr>
                                <m:t>𝜎</m:t>
                              </m:r>
                            </m:e>
                            <m:sub>
                              <m:r>
                                <a:rPr lang="it-IT" sz="2400" i="1">
                                  <a:latin typeface="Cambria Math" panose="02040503050406030204" pitchFamily="18" charset="0"/>
                                </a:rPr>
                                <m:t>𝑓𝑟𝑎𝑔</m:t>
                              </m:r>
                            </m:sub>
                          </m:sSub>
                          <m:d>
                            <m:dPr>
                              <m:ctrlPr>
                                <a:rPr lang="it-IT" sz="2400" i="1">
                                  <a:latin typeface="Cambria Math" panose="02040503050406030204" pitchFamily="18" charset="0"/>
                                </a:rPr>
                              </m:ctrlPr>
                            </m:dPr>
                            <m:e>
                              <m:r>
                                <m:rPr>
                                  <m:sty m:val="p"/>
                                </m:rPr>
                                <a:rPr lang="it-IT" sz="2400" b="0" i="0" smtClean="0">
                                  <a:latin typeface="Cambria Math" panose="02040503050406030204" pitchFamily="18" charset="0"/>
                                </a:rPr>
                                <m:t>He</m:t>
                              </m:r>
                            </m:e>
                          </m:d>
                        </m:num>
                        <m:den>
                          <m:r>
                            <m:rPr>
                              <m:sty m:val="p"/>
                            </m:rPr>
                            <a:rPr lang="it-IT" sz="2400">
                              <a:latin typeface="Cambria Math" panose="02040503050406030204" pitchFamily="18" charset="0"/>
                            </a:rPr>
                            <m:t>d</m:t>
                          </m:r>
                          <m:r>
                            <m:rPr>
                              <m:sty m:val="p"/>
                            </m:rPr>
                            <a:rPr lang="el-GR" sz="2400" i="1" smtClean="0">
                              <a:latin typeface="Cambria Math" panose="02040503050406030204" pitchFamily="18" charset="0"/>
                              <a:ea typeface="Cambria Math" panose="02040503050406030204" pitchFamily="18" charset="0"/>
                            </a:rPr>
                            <m:t>Ω</m:t>
                          </m:r>
                        </m:den>
                      </m:f>
                      <m:r>
                        <a:rPr lang="it-IT" sz="2400" i="1">
                          <a:latin typeface="Cambria Math" panose="02040503050406030204" pitchFamily="18" charset="0"/>
                        </a:rPr>
                        <m:t>  </m:t>
                      </m:r>
                    </m:oMath>
                  </m:oMathPara>
                </a14:m>
                <a:endParaRPr lang="it-IT" sz="2400" dirty="0"/>
              </a:p>
            </p:txBody>
          </p:sp>
        </mc:Choice>
        <mc:Fallback>
          <p:sp>
            <p:nvSpPr>
              <p:cNvPr id="34" name="CasellaDiTesto 33">
                <a:extLst>
                  <a:ext uri="{FF2B5EF4-FFF2-40B4-BE49-F238E27FC236}">
                    <a16:creationId xmlns:a16="http://schemas.microsoft.com/office/drawing/2014/main" id="{C57F17AB-549A-41A6-2D12-DA92A588993F}"/>
                  </a:ext>
                </a:extLst>
              </p:cNvPr>
              <p:cNvSpPr txBox="1">
                <a:spLocks noRot="1" noChangeAspect="1" noMove="1" noResize="1" noEditPoints="1" noAdjustHandles="1" noChangeArrowheads="1" noChangeShapeType="1" noTextEdit="1"/>
              </p:cNvSpPr>
              <p:nvPr/>
            </p:nvSpPr>
            <p:spPr>
              <a:xfrm>
                <a:off x="1485191" y="5069044"/>
                <a:ext cx="1713867" cy="727700"/>
              </a:xfrm>
              <a:prstGeom prst="rect">
                <a:avLst/>
              </a:prstGeom>
              <a:blipFill>
                <a:blip r:embed="rId5"/>
                <a:stretch>
                  <a:fillRect l="-3676" r="-5882" b="-1551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CasellaDiTesto 8">
                <a:extLst>
                  <a:ext uri="{FF2B5EF4-FFF2-40B4-BE49-F238E27FC236}">
                    <a16:creationId xmlns:a16="http://schemas.microsoft.com/office/drawing/2014/main" id="{87406578-35F6-E994-8470-FE695B2ECFAC}"/>
                  </a:ext>
                </a:extLst>
              </p:cNvPr>
              <p:cNvSpPr txBox="1"/>
              <p:nvPr/>
            </p:nvSpPr>
            <p:spPr>
              <a:xfrm>
                <a:off x="1370628" y="1986342"/>
                <a:ext cx="3444213" cy="727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400" i="1">
                              <a:latin typeface="Cambria Math" panose="02040503050406030204" pitchFamily="18" charset="0"/>
                            </a:rPr>
                          </m:ctrlPr>
                        </m:fPr>
                        <m:num>
                          <m:r>
                            <m:rPr>
                              <m:sty m:val="p"/>
                            </m:rPr>
                            <a:rPr lang="it-IT" sz="2400">
                              <a:latin typeface="Cambria Math" panose="02040503050406030204" pitchFamily="18" charset="0"/>
                            </a:rPr>
                            <m:t>d</m:t>
                          </m:r>
                          <m:sSub>
                            <m:sSubPr>
                              <m:ctrlPr>
                                <a:rPr lang="it-IT" sz="2400" i="1">
                                  <a:latin typeface="Cambria Math" panose="02040503050406030204" pitchFamily="18" charset="0"/>
                                </a:rPr>
                              </m:ctrlPr>
                            </m:sSubPr>
                            <m:e>
                              <m:r>
                                <a:rPr lang="it-IT" sz="2400" i="1">
                                  <a:latin typeface="Cambria Math" panose="02040503050406030204" pitchFamily="18" charset="0"/>
                                  <a:ea typeface="Cambria Math" panose="02040503050406030204" pitchFamily="18" charset="0"/>
                                </a:rPr>
                                <m:t>𝜎</m:t>
                              </m:r>
                            </m:e>
                            <m:sub>
                              <m:r>
                                <a:rPr lang="it-IT" sz="2400" i="1">
                                  <a:latin typeface="Cambria Math" panose="02040503050406030204" pitchFamily="18" charset="0"/>
                                </a:rPr>
                                <m:t>𝑓𝑟𝑎𝑔</m:t>
                              </m:r>
                            </m:sub>
                          </m:sSub>
                          <m:d>
                            <m:dPr>
                              <m:ctrlPr>
                                <a:rPr lang="it-IT" sz="2400" i="1">
                                  <a:latin typeface="Cambria Math" panose="02040503050406030204" pitchFamily="18" charset="0"/>
                                </a:rPr>
                              </m:ctrlPr>
                            </m:dPr>
                            <m:e>
                              <m:r>
                                <a:rPr lang="it-IT" sz="2400" i="1">
                                  <a:latin typeface="Cambria Math" panose="02040503050406030204" pitchFamily="18" charset="0"/>
                                </a:rPr>
                                <m:t>𝑍</m:t>
                              </m:r>
                            </m:e>
                          </m:d>
                        </m:num>
                        <m:den>
                          <m:r>
                            <m:rPr>
                              <m:sty m:val="p"/>
                            </m:rPr>
                            <a:rPr lang="it-IT" sz="2400">
                              <a:latin typeface="Cambria Math" panose="02040503050406030204" pitchFamily="18" charset="0"/>
                            </a:rPr>
                            <m:t>d</m:t>
                          </m:r>
                          <m:r>
                            <a:rPr lang="it-IT" sz="2400" i="1">
                              <a:latin typeface="Cambria Math" panose="02040503050406030204" pitchFamily="18" charset="0"/>
                              <a:ea typeface="Cambria Math" panose="02040503050406030204" pitchFamily="18" charset="0"/>
                            </a:rPr>
                            <m:t>𝜃</m:t>
                          </m:r>
                        </m:den>
                      </m:f>
                      <m:r>
                        <a:rPr lang="it-IT" sz="2400" i="1">
                          <a:latin typeface="Cambria Math" panose="02040503050406030204" pitchFamily="18" charset="0"/>
                        </a:rPr>
                        <m:t>  </m:t>
                      </m:r>
                      <m:r>
                        <a:rPr lang="it-IT" sz="2400" b="0" i="1" smtClean="0">
                          <a:latin typeface="Cambria Math" panose="02040503050406030204" pitchFamily="18" charset="0"/>
                        </a:rPr>
                        <m:t>       1&lt;</m:t>
                      </m:r>
                      <m:r>
                        <a:rPr lang="it-IT" sz="2400" i="1">
                          <a:latin typeface="Cambria Math" panose="02040503050406030204" pitchFamily="18" charset="0"/>
                        </a:rPr>
                        <m:t> </m:t>
                      </m:r>
                      <m:r>
                        <a:rPr lang="it-IT" sz="2400" i="1">
                          <a:latin typeface="Cambria Math" panose="02040503050406030204" pitchFamily="18" charset="0"/>
                        </a:rPr>
                        <m:t>𝑍</m:t>
                      </m:r>
                      <m:r>
                        <a:rPr lang="it-IT" sz="2400" i="1">
                          <a:latin typeface="Cambria Math" panose="02040503050406030204" pitchFamily="18" charset="0"/>
                        </a:rPr>
                        <m:t>&lt;8</m:t>
                      </m:r>
                    </m:oMath>
                  </m:oMathPara>
                </a14:m>
                <a:endParaRPr lang="it-IT" sz="2400" dirty="0"/>
              </a:p>
            </p:txBody>
          </p:sp>
        </mc:Choice>
        <mc:Fallback>
          <p:sp>
            <p:nvSpPr>
              <p:cNvPr id="9" name="CasellaDiTesto 8">
                <a:extLst>
                  <a:ext uri="{FF2B5EF4-FFF2-40B4-BE49-F238E27FC236}">
                    <a16:creationId xmlns:a16="http://schemas.microsoft.com/office/drawing/2014/main" id="{87406578-35F6-E994-8470-FE695B2ECFAC}"/>
                  </a:ext>
                </a:extLst>
              </p:cNvPr>
              <p:cNvSpPr txBox="1">
                <a:spLocks noRot="1" noChangeAspect="1" noMove="1" noResize="1" noEditPoints="1" noAdjustHandles="1" noChangeArrowheads="1" noChangeShapeType="1" noTextEdit="1"/>
              </p:cNvSpPr>
              <p:nvPr/>
            </p:nvSpPr>
            <p:spPr>
              <a:xfrm>
                <a:off x="1370628" y="1986342"/>
                <a:ext cx="3444213" cy="727700"/>
              </a:xfrm>
              <a:prstGeom prst="rect">
                <a:avLst/>
              </a:prstGeom>
              <a:blipFill>
                <a:blip r:embed="rId6"/>
                <a:stretch>
                  <a:fillRect l="-1838" r="-1471" b="-15517"/>
                </a:stretch>
              </a:blipFill>
            </p:spPr>
            <p:txBody>
              <a:bodyPr/>
              <a:lstStyle/>
              <a:p>
                <a:r>
                  <a:rPr lang="en-GB">
                    <a:noFill/>
                  </a:rPr>
                  <a:t> </a:t>
                </a:r>
              </a:p>
            </p:txBody>
          </p:sp>
        </mc:Fallback>
      </mc:AlternateContent>
      <p:sp>
        <p:nvSpPr>
          <p:cNvPr id="3" name="TextBox 4">
            <a:extLst>
              <a:ext uri="{FF2B5EF4-FFF2-40B4-BE49-F238E27FC236}">
                <a16:creationId xmlns:a16="http://schemas.microsoft.com/office/drawing/2014/main" id="{2BA7F283-E7BD-E03B-D858-975A34CAC5DB}"/>
              </a:ext>
            </a:extLst>
          </p:cNvPr>
          <p:cNvSpPr/>
          <p:nvPr/>
        </p:nvSpPr>
        <p:spPr>
          <a:xfrm>
            <a:off x="816820" y="880482"/>
            <a:ext cx="4551828" cy="670055"/>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ts val="5600"/>
              </a:lnSpc>
            </a:pPr>
            <a:r>
              <a:rPr lang="en-US" sz="4000" spc="-1" dirty="0">
                <a:solidFill>
                  <a:srgbClr val="C00000"/>
                </a:solidFill>
                <a:latin typeface="Public Sans"/>
              </a:rPr>
              <a:t>Electronic apparatus</a:t>
            </a:r>
            <a:endParaRPr lang="en-GB" sz="4000" spc="-1" dirty="0">
              <a:solidFill>
                <a:srgbClr val="C00000"/>
              </a:solidFill>
              <a:latin typeface="Arial"/>
            </a:endParaRPr>
          </a:p>
        </p:txBody>
      </p:sp>
      <p:sp>
        <p:nvSpPr>
          <p:cNvPr id="6" name="CasellaDiTesto 7">
            <a:extLst>
              <a:ext uri="{FF2B5EF4-FFF2-40B4-BE49-F238E27FC236}">
                <a16:creationId xmlns:a16="http://schemas.microsoft.com/office/drawing/2014/main" id="{6109FDD7-A50B-BC44-FC80-BEFCADA60BEF}"/>
              </a:ext>
            </a:extLst>
          </p:cNvPr>
          <p:cNvSpPr txBox="1"/>
          <p:nvPr/>
        </p:nvSpPr>
        <p:spPr>
          <a:xfrm>
            <a:off x="6676168" y="6188674"/>
            <a:ext cx="4625177" cy="461665"/>
          </a:xfrm>
          <a:prstGeom prst="rect">
            <a:avLst/>
          </a:prstGeom>
          <a:noFill/>
        </p:spPr>
        <p:txBody>
          <a:bodyPr wrap="none" rtlCol="0">
            <a:spAutoFit/>
          </a:bodyPr>
          <a:lstStyle/>
          <a:p>
            <a:r>
              <a:rPr lang="it-IT" sz="2400" dirty="0"/>
              <a:t>Paper ready to be </a:t>
            </a:r>
            <a:r>
              <a:rPr lang="it-IT" sz="2400" dirty="0" err="1"/>
              <a:t>submitted</a:t>
            </a:r>
            <a:r>
              <a:rPr lang="it-IT" sz="2400" dirty="0"/>
              <a:t> to PRC</a:t>
            </a:r>
          </a:p>
        </p:txBody>
      </p:sp>
      <p:pic>
        <p:nvPicPr>
          <p:cNvPr id="7" name="Immagine 10">
            <a:extLst>
              <a:ext uri="{FF2B5EF4-FFF2-40B4-BE49-F238E27FC236}">
                <a16:creationId xmlns:a16="http://schemas.microsoft.com/office/drawing/2014/main" id="{9E8FF2DF-D61F-DC37-5950-DD1C1D50CF44}"/>
              </a:ext>
            </a:extLst>
          </p:cNvPr>
          <p:cNvPicPr>
            <a:picLocks noChangeAspect="1"/>
          </p:cNvPicPr>
          <p:nvPr/>
        </p:nvPicPr>
        <p:blipFill>
          <a:blip r:embed="rId7"/>
          <a:stretch>
            <a:fillRect/>
          </a:stretch>
        </p:blipFill>
        <p:spPr>
          <a:xfrm>
            <a:off x="6401419" y="3059887"/>
            <a:ext cx="5120993" cy="3128787"/>
          </a:xfrm>
          <a:prstGeom prst="rect">
            <a:avLst/>
          </a:prstGeom>
        </p:spPr>
      </p:pic>
      <p:pic>
        <p:nvPicPr>
          <p:cNvPr id="8" name="Immagine 18">
            <a:extLst>
              <a:ext uri="{FF2B5EF4-FFF2-40B4-BE49-F238E27FC236}">
                <a16:creationId xmlns:a16="http://schemas.microsoft.com/office/drawing/2014/main" id="{40C664A1-48AB-7BF0-E6EF-92F64F79AC2E}"/>
              </a:ext>
            </a:extLst>
          </p:cNvPr>
          <p:cNvPicPr>
            <a:picLocks noChangeAspect="1"/>
          </p:cNvPicPr>
          <p:nvPr/>
        </p:nvPicPr>
        <p:blipFill>
          <a:blip r:embed="rId8"/>
          <a:stretch>
            <a:fillRect/>
          </a:stretch>
        </p:blipFill>
        <p:spPr>
          <a:xfrm>
            <a:off x="6634752" y="2542092"/>
            <a:ext cx="4186620" cy="343900"/>
          </a:xfrm>
          <a:prstGeom prst="rect">
            <a:avLst/>
          </a:prstGeom>
        </p:spPr>
      </p:pic>
      <p:sp>
        <p:nvSpPr>
          <p:cNvPr id="11" name="TextBox 10">
            <a:extLst>
              <a:ext uri="{FF2B5EF4-FFF2-40B4-BE49-F238E27FC236}">
                <a16:creationId xmlns:a16="http://schemas.microsoft.com/office/drawing/2014/main" id="{42435102-25F2-BDA0-6A01-EEE86CE1A3B1}"/>
              </a:ext>
            </a:extLst>
          </p:cNvPr>
          <p:cNvSpPr txBox="1"/>
          <p:nvPr/>
        </p:nvSpPr>
        <p:spPr>
          <a:xfrm>
            <a:off x="1008421" y="1604146"/>
            <a:ext cx="4177942" cy="369332"/>
          </a:xfrm>
          <a:prstGeom prst="rect">
            <a:avLst/>
          </a:prstGeom>
          <a:noFill/>
        </p:spPr>
        <p:txBody>
          <a:bodyPr wrap="square">
            <a:spAutoFit/>
          </a:bodyPr>
          <a:lstStyle/>
          <a:p>
            <a:r>
              <a:rPr lang="it-IT" sz="1800" b="1" baseline="30000" dirty="0">
                <a:solidFill>
                  <a:srgbClr val="C00000"/>
                </a:solidFill>
              </a:rPr>
              <a:t>16</a:t>
            </a:r>
            <a:r>
              <a:rPr lang="it-IT" sz="1800" b="1" dirty="0">
                <a:solidFill>
                  <a:srgbClr val="C00000"/>
                </a:solidFill>
              </a:rPr>
              <a:t>O  on  </a:t>
            </a:r>
            <a:r>
              <a:rPr lang="it-IT" sz="1800" b="1" baseline="30000" dirty="0" err="1">
                <a:solidFill>
                  <a:srgbClr val="C00000"/>
                </a:solidFill>
              </a:rPr>
              <a:t>nat</a:t>
            </a:r>
            <a:r>
              <a:rPr lang="it-IT" sz="1800" b="1" dirty="0" err="1">
                <a:solidFill>
                  <a:srgbClr val="C00000"/>
                </a:solidFill>
              </a:rPr>
              <a:t>C</a:t>
            </a:r>
            <a:r>
              <a:rPr lang="it-IT" sz="1800" b="1" dirty="0">
                <a:solidFill>
                  <a:srgbClr val="C00000"/>
                </a:solidFill>
              </a:rPr>
              <a:t> </a:t>
            </a:r>
            <a:r>
              <a:rPr lang="it-IT" sz="1800" b="1" dirty="0" err="1">
                <a:solidFill>
                  <a:srgbClr val="C00000"/>
                </a:solidFill>
              </a:rPr>
              <a:t>at</a:t>
            </a:r>
            <a:r>
              <a:rPr lang="it-IT" sz="1800" b="1" dirty="0">
                <a:solidFill>
                  <a:srgbClr val="C00000"/>
                </a:solidFill>
              </a:rPr>
              <a:t>  400 MeV/</a:t>
            </a:r>
            <a:r>
              <a:rPr lang="it-IT" sz="1800" b="1" dirty="0" err="1">
                <a:solidFill>
                  <a:srgbClr val="C00000"/>
                </a:solidFill>
              </a:rPr>
              <a:t>N</a:t>
            </a:r>
            <a:r>
              <a:rPr lang="it-IT" sz="1800" b="1" dirty="0">
                <a:solidFill>
                  <a:srgbClr val="C00000"/>
                </a:solidFill>
              </a:rPr>
              <a:t> </a:t>
            </a:r>
            <a:r>
              <a:rPr lang="it-IT" sz="1800" b="1" dirty="0" err="1">
                <a:solidFill>
                  <a:srgbClr val="C00000"/>
                </a:solidFill>
              </a:rPr>
              <a:t>kinetic</a:t>
            </a:r>
            <a:r>
              <a:rPr lang="it-IT" sz="1800" b="1" dirty="0">
                <a:solidFill>
                  <a:srgbClr val="C00000"/>
                </a:solidFill>
              </a:rPr>
              <a:t> energy</a:t>
            </a:r>
            <a:endParaRPr lang="en-GB" dirty="0"/>
          </a:p>
        </p:txBody>
      </p:sp>
      <p:sp>
        <p:nvSpPr>
          <p:cNvPr id="12" name="TextBox 4">
            <a:extLst>
              <a:ext uri="{FF2B5EF4-FFF2-40B4-BE49-F238E27FC236}">
                <a16:creationId xmlns:a16="http://schemas.microsoft.com/office/drawing/2014/main" id="{B03FE847-4290-5708-EEFF-B47DBDBA834B}"/>
              </a:ext>
            </a:extLst>
          </p:cNvPr>
          <p:cNvSpPr/>
          <p:nvPr/>
        </p:nvSpPr>
        <p:spPr>
          <a:xfrm>
            <a:off x="6528927" y="934091"/>
            <a:ext cx="4551828" cy="670055"/>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ts val="5600"/>
              </a:lnSpc>
            </a:pPr>
            <a:r>
              <a:rPr lang="en-US" sz="4000" spc="-1" dirty="0">
                <a:solidFill>
                  <a:srgbClr val="C00000"/>
                </a:solidFill>
                <a:latin typeface="Public Sans"/>
              </a:rPr>
              <a:t>Emulsions</a:t>
            </a:r>
            <a:endParaRPr lang="en-GB" sz="4000" spc="-1" dirty="0">
              <a:solidFill>
                <a:srgbClr val="C00000"/>
              </a:solidFill>
              <a:latin typeface="Arial"/>
            </a:endParaRPr>
          </a:p>
        </p:txBody>
      </p:sp>
      <p:sp>
        <p:nvSpPr>
          <p:cNvPr id="15" name="TextBox 14">
            <a:extLst>
              <a:ext uri="{FF2B5EF4-FFF2-40B4-BE49-F238E27FC236}">
                <a16:creationId xmlns:a16="http://schemas.microsoft.com/office/drawing/2014/main" id="{CB420382-CC0E-36F5-176D-D8FC006CA30A}"/>
              </a:ext>
            </a:extLst>
          </p:cNvPr>
          <p:cNvSpPr txBox="1"/>
          <p:nvPr/>
        </p:nvSpPr>
        <p:spPr>
          <a:xfrm>
            <a:off x="5677681" y="1650312"/>
            <a:ext cx="6100762" cy="646331"/>
          </a:xfrm>
          <a:prstGeom prst="rect">
            <a:avLst/>
          </a:prstGeom>
          <a:noFill/>
        </p:spPr>
        <p:txBody>
          <a:bodyPr wrap="square">
            <a:spAutoFit/>
          </a:bodyPr>
          <a:lstStyle/>
          <a:p>
            <a:r>
              <a:rPr lang="it-IT" dirty="0"/>
              <a:t>16O on </a:t>
            </a:r>
            <a:r>
              <a:rPr lang="it-IT" dirty="0" err="1"/>
              <a:t>two</a:t>
            </a:r>
            <a:r>
              <a:rPr lang="it-IT" dirty="0"/>
              <a:t> </a:t>
            </a:r>
            <a:r>
              <a:rPr lang="it-IT" dirty="0" err="1"/>
              <a:t>emulsions</a:t>
            </a:r>
            <a:r>
              <a:rPr lang="it-IT" dirty="0"/>
              <a:t> bricks (carbon and </a:t>
            </a:r>
            <a:r>
              <a:rPr lang="it-IT" dirty="0" err="1"/>
              <a:t>polyethilen</a:t>
            </a:r>
            <a:r>
              <a:rPr lang="it-IT" dirty="0"/>
              <a:t> targets) </a:t>
            </a:r>
            <a:r>
              <a:rPr lang="it-IT" dirty="0" err="1"/>
              <a:t>at</a:t>
            </a:r>
            <a:r>
              <a:rPr lang="it-IT" dirty="0"/>
              <a:t> 200 MeV/</a:t>
            </a:r>
            <a:r>
              <a:rPr lang="it-IT" dirty="0" err="1"/>
              <a:t>n</a:t>
            </a:r>
            <a:r>
              <a:rPr lang="it-IT" dirty="0"/>
              <a:t> </a:t>
            </a:r>
            <a:r>
              <a:rPr lang="it-IT" dirty="0" err="1"/>
              <a:t>kinetic</a:t>
            </a:r>
            <a:r>
              <a:rPr lang="it-IT" dirty="0"/>
              <a:t> energy</a:t>
            </a:r>
            <a:endParaRPr lang="en-GB" dirty="0"/>
          </a:p>
        </p:txBody>
      </p:sp>
    </p:spTree>
    <p:extLst>
      <p:ext uri="{BB962C8B-B14F-4D97-AF65-F5344CB8AC3E}">
        <p14:creationId xmlns:p14="http://schemas.microsoft.com/office/powerpoint/2010/main" val="2283082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0D4408-F109-0525-115C-FD45DE6D3519}"/>
              </a:ext>
            </a:extLst>
          </p:cNvPr>
          <p:cNvSpPr>
            <a:spLocks noGrp="1"/>
          </p:cNvSpPr>
          <p:nvPr>
            <p:ph type="ctrTitle"/>
          </p:nvPr>
        </p:nvSpPr>
        <p:spPr>
          <a:xfrm>
            <a:off x="1523999" y="868363"/>
            <a:ext cx="9144000" cy="2387600"/>
          </a:xfrm>
        </p:spPr>
        <p:txBody>
          <a:bodyPr anchor="ctr">
            <a:normAutofit/>
          </a:bodyPr>
          <a:lstStyle/>
          <a:p>
            <a:r>
              <a:rPr lang="en-US" sz="3600" b="0" i="0" u="none" strike="noStrike" baseline="0" dirty="0" err="1">
                <a:latin typeface="DejaVuSans"/>
              </a:rPr>
              <a:t>TOFpRad</a:t>
            </a:r>
            <a:r>
              <a:rPr lang="en-US" sz="3600" b="0" i="0" u="none" strike="noStrike" baseline="0" dirty="0">
                <a:latin typeface="DejaVuSans"/>
              </a:rPr>
              <a:t>: Time Of Flight Proton </a:t>
            </a:r>
            <a:r>
              <a:rPr lang="en-US" sz="3600" b="0" i="0" u="none" strike="noStrike" baseline="0" dirty="0" err="1">
                <a:latin typeface="DejaVuSans"/>
              </a:rPr>
              <a:t>RADiography</a:t>
            </a:r>
            <a:r>
              <a:rPr lang="en-US" sz="3600" b="0" i="0" u="none" strike="noStrike" baseline="0" dirty="0">
                <a:latin typeface="DejaVuSans"/>
              </a:rPr>
              <a:t> with plastic scintillators</a:t>
            </a:r>
            <a:endParaRPr lang="en-US" sz="3600" dirty="0"/>
          </a:p>
        </p:txBody>
      </p:sp>
      <p:sp>
        <p:nvSpPr>
          <p:cNvPr id="3" name="Sottotitolo 2">
            <a:extLst>
              <a:ext uri="{FF2B5EF4-FFF2-40B4-BE49-F238E27FC236}">
                <a16:creationId xmlns:a16="http://schemas.microsoft.com/office/drawing/2014/main" id="{A0D6CD58-8D19-3A1C-C052-60A26504DAD0}"/>
              </a:ext>
            </a:extLst>
          </p:cNvPr>
          <p:cNvSpPr>
            <a:spLocks noGrp="1"/>
          </p:cNvSpPr>
          <p:nvPr>
            <p:ph type="subTitle" idx="1"/>
          </p:nvPr>
        </p:nvSpPr>
        <p:spPr>
          <a:xfrm>
            <a:off x="985614" y="3077826"/>
            <a:ext cx="10220769" cy="2387600"/>
          </a:xfrm>
        </p:spPr>
        <p:txBody>
          <a:bodyPr>
            <a:normAutofit/>
          </a:bodyPr>
          <a:lstStyle/>
          <a:p>
            <a:r>
              <a:rPr lang="it-IT" dirty="0"/>
              <a:t>PI: Matteo Morrocchi (UNIPI)</a:t>
            </a:r>
          </a:p>
          <a:p>
            <a:r>
              <a:rPr lang="it-IT" dirty="0"/>
              <a:t>CO-PI: Giacomo Traini (INFN – Sezione di Roma)</a:t>
            </a:r>
          </a:p>
        </p:txBody>
      </p:sp>
      <p:sp>
        <p:nvSpPr>
          <p:cNvPr id="4" name="TextBox 3">
            <a:extLst>
              <a:ext uri="{FF2B5EF4-FFF2-40B4-BE49-F238E27FC236}">
                <a16:creationId xmlns:a16="http://schemas.microsoft.com/office/drawing/2014/main" id="{DD5BFD64-1D64-279B-2A70-FFDAFFE77AF3}"/>
              </a:ext>
            </a:extLst>
          </p:cNvPr>
          <p:cNvSpPr txBox="1"/>
          <p:nvPr/>
        </p:nvSpPr>
        <p:spPr>
          <a:xfrm>
            <a:off x="0" y="4656540"/>
            <a:ext cx="12191999" cy="1015663"/>
          </a:xfrm>
          <a:prstGeom prst="rect">
            <a:avLst/>
          </a:prstGeom>
          <a:noFill/>
        </p:spPr>
        <p:txBody>
          <a:bodyPr wrap="square">
            <a:spAutoFit/>
          </a:bodyPr>
          <a:lstStyle/>
          <a:p>
            <a:pPr algn="just"/>
            <a:r>
              <a:rPr lang="en-GB" sz="2000" dirty="0"/>
              <a:t>The research is funded by the grant PRIN: PROGETTI DI RICERCA DI RILEVANTE INTERESSE NAZIONALE - Bando 2022 “</a:t>
            </a:r>
            <a:r>
              <a:rPr lang="en-GB" sz="2000" dirty="0" err="1"/>
              <a:t>TOFpRad</a:t>
            </a:r>
            <a:r>
              <a:rPr lang="en-GB" sz="2000" dirty="0"/>
              <a:t>: Time Of Flight Proton </a:t>
            </a:r>
            <a:r>
              <a:rPr lang="en-GB" sz="2000" dirty="0" err="1"/>
              <a:t>RADiography</a:t>
            </a:r>
            <a:r>
              <a:rPr lang="en-GB" sz="2000" dirty="0"/>
              <a:t> with plastic scintillators” grant nr. 202293MEL9, CUP I53D23000970001. The work has been supported by the INFN CSN3 FOOT experiment.</a:t>
            </a:r>
          </a:p>
        </p:txBody>
      </p:sp>
      <p:pic>
        <p:nvPicPr>
          <p:cNvPr id="5" name="Picture 4">
            <a:extLst>
              <a:ext uri="{FF2B5EF4-FFF2-40B4-BE49-F238E27FC236}">
                <a16:creationId xmlns:a16="http://schemas.microsoft.com/office/drawing/2014/main" id="{5EA0F80A-F6AF-66AF-3BC5-35256B62ED61}"/>
              </a:ext>
            </a:extLst>
          </p:cNvPr>
          <p:cNvPicPr>
            <a:picLocks noChangeAspect="1"/>
          </p:cNvPicPr>
          <p:nvPr/>
        </p:nvPicPr>
        <p:blipFill>
          <a:blip r:embed="rId2"/>
          <a:stretch>
            <a:fillRect/>
          </a:stretch>
        </p:blipFill>
        <p:spPr>
          <a:xfrm>
            <a:off x="1" y="5672203"/>
            <a:ext cx="12192000" cy="1185797"/>
          </a:xfrm>
          <a:prstGeom prst="rect">
            <a:avLst/>
          </a:prstGeom>
        </p:spPr>
      </p:pic>
    </p:spTree>
    <p:extLst>
      <p:ext uri="{BB962C8B-B14F-4D97-AF65-F5344CB8AC3E}">
        <p14:creationId xmlns:p14="http://schemas.microsoft.com/office/powerpoint/2010/main" val="252384212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1483</TotalTime>
  <Words>3131</Words>
  <Application>Microsoft Macintosh PowerPoint</Application>
  <PresentationFormat>Widescreen</PresentationFormat>
  <Paragraphs>369</Paragraphs>
  <Slides>28</Slides>
  <Notes>15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-apple-system</vt:lpstr>
      <vt:lpstr>Arial</vt:lpstr>
      <vt:lpstr>Arial Narrow</vt:lpstr>
      <vt:lpstr>Calibri</vt:lpstr>
      <vt:lpstr>Calibri Light</vt:lpstr>
      <vt:lpstr>Cambria</vt:lpstr>
      <vt:lpstr>Cambria Math</vt:lpstr>
      <vt:lpstr>Courier New</vt:lpstr>
      <vt:lpstr>DejaVuSans</vt:lpstr>
      <vt:lpstr>Frutiger 55 Roman</vt:lpstr>
      <vt:lpstr>Lato</vt:lpstr>
      <vt:lpstr>Public Sans</vt:lpstr>
      <vt:lpstr>Times New Roman</vt:lpstr>
      <vt:lpstr>Wingdings</vt:lpstr>
      <vt:lpstr>Tema di Office</vt:lpstr>
      <vt:lpstr>Commissione Scientifica Nazionale 3  </vt:lpstr>
      <vt:lpstr>Commissione Scientifica Nazionale 3</vt:lpstr>
      <vt:lpstr>Linee di ricerca</vt:lpstr>
      <vt:lpstr>PowerPoint Presentation</vt:lpstr>
      <vt:lpstr>Linee di ricerca</vt:lpstr>
      <vt:lpstr>PowerPoint Presentation</vt:lpstr>
      <vt:lpstr>FOOT (FragmentatiOn Of Target) </vt:lpstr>
      <vt:lpstr>Fragmentation cross sections measurements </vt:lpstr>
      <vt:lpstr>TOFpRad: Time Of Flight Proton RADiography with plastic scintillators</vt:lpstr>
      <vt:lpstr>Time of Flight for proton radiography</vt:lpstr>
      <vt:lpstr>PowerPoint Presentation</vt:lpstr>
      <vt:lpstr>PowerPoint Presentation</vt:lpstr>
      <vt:lpstr>PowerPoint Presentation</vt:lpstr>
      <vt:lpstr>PowerPoint Presentation</vt:lpstr>
      <vt:lpstr>A Multimodal Imaging System For In Vivo Range Verification In Particle Therapy</vt:lpstr>
      <vt:lpstr>Range uncertainties</vt:lpstr>
      <vt:lpstr> </vt:lpstr>
      <vt:lpstr>PowerPoint Presentation</vt:lpstr>
      <vt:lpstr>PowerPoint Presentation</vt:lpstr>
      <vt:lpstr>PowerPoint Presentation</vt:lpstr>
      <vt:lpstr>INSIDE: in-beam PET</vt:lpstr>
      <vt:lpstr>Observational clinical trial</vt:lpstr>
      <vt:lpstr>in-beam PET</vt:lpstr>
      <vt:lpstr>PowerPoint Presentation</vt:lpstr>
      <vt:lpstr>SYNCT</vt:lpstr>
      <vt:lpstr>Correlazione fra immagini PET e cambiamenti morfologici</vt:lpstr>
      <vt:lpstr>Architettura di seconda generazione: visual transformers</vt:lpstr>
      <vt:lpstr>Risultati preliminari ottenuti con visual transformers su dati simulati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 6</dc:title>
  <dc:creator>Maria Giuseppina Bisogni</dc:creator>
  <cp:lastModifiedBy>Maria Giuseppina Bisogni</cp:lastModifiedBy>
  <cp:revision>5</cp:revision>
  <dcterms:created xsi:type="dcterms:W3CDTF">2023-12-13T15:49:36Z</dcterms:created>
  <dcterms:modified xsi:type="dcterms:W3CDTF">2025-07-04T09:07:39Z</dcterms:modified>
</cp:coreProperties>
</file>