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1349" r:id="rId2"/>
    <p:sldId id="2382" r:id="rId3"/>
    <p:sldId id="2384" r:id="rId4"/>
    <p:sldId id="1350" r:id="rId5"/>
    <p:sldId id="1301" r:id="rId6"/>
    <p:sldId id="2380" r:id="rId7"/>
    <p:sldId id="2383" r:id="rId8"/>
    <p:sldId id="2386" r:id="rId9"/>
    <p:sldId id="2387" r:id="rId10"/>
    <p:sldId id="238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/>
    <p:restoredTop sz="94083"/>
  </p:normalViewPr>
  <p:slideViewPr>
    <p:cSldViewPr snapToGrid="0" snapToObjects="1">
      <p:cViewPr varScale="1">
        <p:scale>
          <a:sx n="105" d="100"/>
          <a:sy n="105" d="100"/>
        </p:scale>
        <p:origin x="13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420FE-4E98-5644-9994-221BA6494716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020E7-EDDB-C74C-85E4-B2D7A779FD2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4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020E7-EDDB-C74C-85E4-B2D7A779FD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95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47FF4-B53F-79A2-BD56-2A48BBFE3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711B8B3-7D85-64F9-7FC6-722524155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2B37F2-6C6E-FD60-F6A3-B88394D4C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D00020-1566-874A-6B27-C429E2285D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020E7-EDDB-C74C-85E4-B2D7A779FD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6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0ACC-012E-2494-9ABC-5F5699EFE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C74658E-D075-C677-1291-5FE3D9ABE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29A92CF-916A-AE54-5157-E23BA14C8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5E5088-A9B6-B488-FD14-757A99EDB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020E7-EDDB-C74C-85E4-B2D7A779FD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84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020E7-EDDB-C74C-85E4-B2D7A779FD2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1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470C7-AE8C-6252-D069-02A2B723D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061EDB1-B8C2-9E9F-3D69-4C9F2FCB40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931B00-426E-3C92-864C-53E577951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3E21FD-1E03-6790-1DB4-CDB666576F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020E7-EDDB-C74C-85E4-B2D7A779FD2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005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01AEA-658F-1661-9356-F651B5A2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6576CCB-DB29-E61A-7898-ACD39C2B7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D927EFB-EAAE-8AAC-A263-8FC24849C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E7340F-3596-1A06-7757-8AD8E44EB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020E7-EDDB-C74C-85E4-B2D7A779FD2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7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5D7A5-1ECC-A47E-85FF-20E71CDE7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6095C58-C17E-449A-C471-EFC9B04D1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B27C3BF-4421-9612-8D85-639F5FED1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70EF39-8D3C-9678-5730-B424C7D5C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020E7-EDDB-C74C-85E4-B2D7A779FD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5C314-0ED1-AD70-4C00-A97B5F11F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8E50A58-CEE3-C9F2-A0A6-6D70D1088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DE3702B-1A39-57E4-A2C0-9D1497720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EB13AE-F9CF-34E3-7EFA-E0D701BEF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020E7-EDDB-C74C-85E4-B2D7A779FD2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9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130C9-1EF3-AF03-6F04-75762ACE4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A655E89-7AEE-C9E0-2C41-55F02FD1E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538F87E-86F0-239F-219F-654E15BE5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527FB7-0D4A-5B93-73CB-4AB2B189C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020E7-EDDB-C74C-85E4-B2D7A779FD2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57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68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7644D6-14CE-6847-8841-24E6EA9FB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036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F677A81-A62B-AC4D-98EB-541FE6739867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F54379D-A9CD-7C47-AF9F-94ADD90A6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873" y="4325"/>
            <a:ext cx="673327" cy="91097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1DCA449-BB1E-E948-A498-3FD2A2AB2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1428" r="411" b="17610"/>
          <a:stretch/>
        </p:blipFill>
        <p:spPr>
          <a:xfrm>
            <a:off x="9385373" y="329910"/>
            <a:ext cx="2275368" cy="511750"/>
          </a:xfrm>
          <a:prstGeom prst="rect">
            <a:avLst/>
          </a:prstGeom>
        </p:spPr>
      </p:pic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E297CE7B-C1EE-5E4B-B385-C0C46C620360}"/>
              </a:ext>
            </a:extLst>
          </p:cNvPr>
          <p:cNvCxnSpPr/>
          <p:nvPr userDrawn="1"/>
        </p:nvCxnSpPr>
        <p:spPr>
          <a:xfrm>
            <a:off x="0" y="915297"/>
            <a:ext cx="12192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05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CE22334-E0EF-9198-183B-3F1AE90E47D9}"/>
              </a:ext>
            </a:extLst>
          </p:cNvPr>
          <p:cNvSpPr/>
          <p:nvPr/>
        </p:nvSpPr>
        <p:spPr>
          <a:xfrm>
            <a:off x="322707" y="4241894"/>
            <a:ext cx="2787001" cy="19783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9DEED89-5777-0246-BD11-11C09B8D5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438" y="3352121"/>
            <a:ext cx="1797402" cy="1596399"/>
          </a:xfrm>
          <a:prstGeom prst="triangle">
            <a:avLst>
              <a:gd name="adj" fmla="val 52393"/>
            </a:avLst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B911FAA-337D-CC46-B2C4-989B76F44D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3047" y="2346717"/>
            <a:ext cx="3805030" cy="337154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1EBE5DD-20D7-F24F-908D-53974064F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876" y="0"/>
            <a:ext cx="6311900" cy="8763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8AC59D-D6AB-EE4E-BC97-6AA188B2E754}"/>
              </a:ext>
            </a:extLst>
          </p:cNvPr>
          <p:cNvSpPr txBox="1"/>
          <p:nvPr/>
        </p:nvSpPr>
        <p:spPr>
          <a:xfrm>
            <a:off x="3943288" y="5718263"/>
            <a:ext cx="1837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Cosmic Neutrinos</a:t>
            </a:r>
          </a:p>
          <a:p>
            <a:pPr algn="ctr"/>
            <a:r>
              <a:rPr lang="en-GB" dirty="0"/>
              <a:t>KM3NeT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54E28CA-1E3A-5240-BA5C-99B8F0F01F59}"/>
              </a:ext>
            </a:extLst>
          </p:cNvPr>
          <p:cNvSpPr txBox="1"/>
          <p:nvPr/>
        </p:nvSpPr>
        <p:spPr>
          <a:xfrm>
            <a:off x="7218543" y="5718263"/>
            <a:ext cx="205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Gravitational Waves</a:t>
            </a:r>
          </a:p>
          <a:p>
            <a:pPr algn="ctr"/>
            <a:r>
              <a:rPr lang="en-GB" dirty="0"/>
              <a:t>Einstein Telescope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5CF4D4E-1431-DA4B-9383-90ED24ED1843}"/>
              </a:ext>
            </a:extLst>
          </p:cNvPr>
          <p:cNvSpPr txBox="1"/>
          <p:nvPr/>
        </p:nvSpPr>
        <p:spPr>
          <a:xfrm>
            <a:off x="6705261" y="2241497"/>
            <a:ext cx="1539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Dark Matter</a:t>
            </a:r>
          </a:p>
          <a:p>
            <a:pPr algn="ctr"/>
            <a:r>
              <a:rPr lang="en-GB" dirty="0" err="1"/>
              <a:t>DarkSide</a:t>
            </a:r>
            <a:r>
              <a:rPr lang="en-GB" dirty="0"/>
              <a:t> /</a:t>
            </a:r>
            <a:r>
              <a:rPr lang="en-GB" dirty="0" err="1"/>
              <a:t>ReD</a:t>
            </a:r>
            <a:endParaRPr lang="en-GB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71F167F-1E59-25E0-3B05-4ACE02C6AD05}"/>
              </a:ext>
            </a:extLst>
          </p:cNvPr>
          <p:cNvSpPr txBox="1"/>
          <p:nvPr/>
        </p:nvSpPr>
        <p:spPr>
          <a:xfrm>
            <a:off x="700223" y="5484820"/>
            <a:ext cx="175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Infradev</a:t>
            </a:r>
            <a:r>
              <a:rPr lang="en-GB" dirty="0"/>
              <a:t> 2 – HEU</a:t>
            </a:r>
          </a:p>
          <a:p>
            <a:r>
              <a:rPr lang="en-GB" dirty="0"/>
              <a:t>Alica - PRIN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82AA8CA-AEA2-25D1-87B9-1B713927F6D5}"/>
              </a:ext>
            </a:extLst>
          </p:cNvPr>
          <p:cNvSpPr txBox="1"/>
          <p:nvPr/>
        </p:nvSpPr>
        <p:spPr>
          <a:xfrm>
            <a:off x="206665" y="2276889"/>
            <a:ext cx="181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Geoinquire</a:t>
            </a:r>
            <a:r>
              <a:rPr lang="en-GB" dirty="0"/>
              <a:t> - HEU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3925A37-60E2-1E89-B952-5FB60FEF6DA1}"/>
              </a:ext>
            </a:extLst>
          </p:cNvPr>
          <p:cNvSpPr txBox="1"/>
          <p:nvPr/>
        </p:nvSpPr>
        <p:spPr>
          <a:xfrm>
            <a:off x="1564139" y="2630877"/>
            <a:ext cx="135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FOCUS - ERC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A2A8C94-A74C-66FE-FB4E-944DCE277D47}"/>
              </a:ext>
            </a:extLst>
          </p:cNvPr>
          <p:cNvSpPr txBox="1"/>
          <p:nvPr/>
        </p:nvSpPr>
        <p:spPr>
          <a:xfrm>
            <a:off x="322707" y="2907518"/>
            <a:ext cx="1314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Dives - PRIN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81C0545-6063-77AA-81E7-E8C2486D0AF6}"/>
              </a:ext>
            </a:extLst>
          </p:cNvPr>
          <p:cNvSpPr txBox="1"/>
          <p:nvPr/>
        </p:nvSpPr>
        <p:spPr>
          <a:xfrm>
            <a:off x="1453627" y="3146981"/>
            <a:ext cx="14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Melite</a:t>
            </a:r>
            <a:r>
              <a:rPr lang="en-GB" dirty="0"/>
              <a:t> -NATO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3EAD218-5C93-EFF8-45E8-F1E0E12524E1}"/>
              </a:ext>
            </a:extLst>
          </p:cNvPr>
          <p:cNvSpPr txBox="1"/>
          <p:nvPr/>
        </p:nvSpPr>
        <p:spPr>
          <a:xfrm>
            <a:off x="9896332" y="2645361"/>
            <a:ext cx="1282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ReD</a:t>
            </a:r>
            <a:r>
              <a:rPr lang="en-GB" dirty="0"/>
              <a:t>+ -PRIN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7300C92-4AE8-DDFA-911B-87E8A16436C3}"/>
              </a:ext>
            </a:extLst>
          </p:cNvPr>
          <p:cNvSpPr txBox="1"/>
          <p:nvPr/>
        </p:nvSpPr>
        <p:spPr>
          <a:xfrm>
            <a:off x="717129" y="4821895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KM3NeXT – IR Sicilia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F77086C-4A24-AE34-13CF-4F9ABBC76CBE}"/>
              </a:ext>
            </a:extLst>
          </p:cNvPr>
          <p:cNvSpPr txBox="1"/>
          <p:nvPr/>
        </p:nvSpPr>
        <p:spPr>
          <a:xfrm>
            <a:off x="700223" y="5169351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KM3NeT4RR-PNRR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91DA15E-62A7-C1CE-B28F-D38CAB3ACF2B}"/>
              </a:ext>
            </a:extLst>
          </p:cNvPr>
          <p:cNvSpPr txBox="1"/>
          <p:nvPr/>
        </p:nvSpPr>
        <p:spPr>
          <a:xfrm>
            <a:off x="10296343" y="4637229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ETIC-PNRR</a:t>
            </a:r>
          </a:p>
          <a:p>
            <a:r>
              <a:rPr lang="en-GB" dirty="0"/>
              <a:t>PN IR</a:t>
            </a:r>
          </a:p>
        </p:txBody>
      </p:sp>
      <p:sp>
        <p:nvSpPr>
          <p:cNvPr id="26" name="Freccia sinistra 25">
            <a:extLst>
              <a:ext uri="{FF2B5EF4-FFF2-40B4-BE49-F238E27FC236}">
                <a16:creationId xmlns:a16="http://schemas.microsoft.com/office/drawing/2014/main" id="{B6F70C97-FA7F-AB7A-8027-988D4DC432BA}"/>
              </a:ext>
            </a:extLst>
          </p:cNvPr>
          <p:cNvSpPr/>
          <p:nvPr/>
        </p:nvSpPr>
        <p:spPr>
          <a:xfrm>
            <a:off x="2849715" y="4604769"/>
            <a:ext cx="1472368" cy="111442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reccia sinistra 27">
            <a:extLst>
              <a:ext uri="{FF2B5EF4-FFF2-40B4-BE49-F238E27FC236}">
                <a16:creationId xmlns:a16="http://schemas.microsoft.com/office/drawing/2014/main" id="{D47CF9D8-C1D2-5823-246F-26A9386ECC39}"/>
              </a:ext>
            </a:extLst>
          </p:cNvPr>
          <p:cNvSpPr/>
          <p:nvPr/>
        </p:nvSpPr>
        <p:spPr>
          <a:xfrm rot="10800000">
            <a:off x="8245234" y="2418799"/>
            <a:ext cx="1472368" cy="111442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Freccia sinistra 28">
            <a:extLst>
              <a:ext uri="{FF2B5EF4-FFF2-40B4-BE49-F238E27FC236}">
                <a16:creationId xmlns:a16="http://schemas.microsoft.com/office/drawing/2014/main" id="{ACBB7066-26DC-6160-78E2-1C4C1897846B}"/>
              </a:ext>
            </a:extLst>
          </p:cNvPr>
          <p:cNvSpPr/>
          <p:nvPr/>
        </p:nvSpPr>
        <p:spPr>
          <a:xfrm rot="10800000">
            <a:off x="8468952" y="4440559"/>
            <a:ext cx="1472368" cy="111442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3C7EF30-82E6-FE09-638A-835C86430684}"/>
              </a:ext>
            </a:extLst>
          </p:cNvPr>
          <p:cNvSpPr txBox="1"/>
          <p:nvPr/>
        </p:nvSpPr>
        <p:spPr>
          <a:xfrm>
            <a:off x="189437" y="1029987"/>
            <a:ext cx="11627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 The Astro-particle Physics experiments at LNS covers a wide range physics goals in a long-range programme of science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 Members of CSN-2 at LNS are constantly growing in number and responsibilities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 Role of LNS in international experiments is solid and respected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4895DF8-7407-0BB4-87E7-BA841D8F6F53}"/>
              </a:ext>
            </a:extLst>
          </p:cNvPr>
          <p:cNvSpPr txBox="1"/>
          <p:nvPr/>
        </p:nvSpPr>
        <p:spPr>
          <a:xfrm>
            <a:off x="1760419" y="1947599"/>
            <a:ext cx="1671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Lownoiser</a:t>
            </a:r>
            <a:r>
              <a:rPr lang="en-GB" dirty="0"/>
              <a:t>- HEU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99089E-323E-ED9A-4C2C-AA2A2505941D}"/>
              </a:ext>
            </a:extLst>
          </p:cNvPr>
          <p:cNvSpPr txBox="1"/>
          <p:nvPr/>
        </p:nvSpPr>
        <p:spPr>
          <a:xfrm>
            <a:off x="271031" y="3492499"/>
            <a:ext cx="154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ITINERIS-PNRR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E412D4E-95A3-0342-A884-C454A481DC85}"/>
              </a:ext>
            </a:extLst>
          </p:cNvPr>
          <p:cNvSpPr txBox="1"/>
          <p:nvPr/>
        </p:nvSpPr>
        <p:spPr>
          <a:xfrm>
            <a:off x="1414844" y="3787305"/>
            <a:ext cx="151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NATURE-PN IR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28B27D8-1682-F379-A075-4D0DE593DF04}"/>
              </a:ext>
            </a:extLst>
          </p:cNvPr>
          <p:cNvSpPr txBox="1"/>
          <p:nvPr/>
        </p:nvSpPr>
        <p:spPr>
          <a:xfrm>
            <a:off x="712809" y="4468557"/>
            <a:ext cx="185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NAUTILUS – PN IR</a:t>
            </a:r>
          </a:p>
        </p:txBody>
      </p:sp>
    </p:spTree>
    <p:extLst>
      <p:ext uri="{BB962C8B-B14F-4D97-AF65-F5344CB8AC3E}">
        <p14:creationId xmlns:p14="http://schemas.microsoft.com/office/powerpoint/2010/main" val="382680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BF6A1-1533-87EE-47E9-C70AF52AC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228D439-FAF1-FFD1-C9B4-B6429CDB9773}"/>
              </a:ext>
            </a:extLst>
          </p:cNvPr>
          <p:cNvSpPr txBox="1"/>
          <p:nvPr/>
        </p:nvSpPr>
        <p:spPr>
          <a:xfrm>
            <a:off x="1583295" y="183129"/>
            <a:ext cx="6798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KM3NeT cross disciplinary spin-offs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0ADC4B-45C5-0263-5DAF-C82337EBD1EE}"/>
              </a:ext>
            </a:extLst>
          </p:cNvPr>
          <p:cNvSpPr txBox="1"/>
          <p:nvPr/>
        </p:nvSpPr>
        <p:spPr>
          <a:xfrm>
            <a:off x="484336" y="1164616"/>
            <a:ext cx="561166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LNS manages the largest marine acoustic infrastructure in Europe</a:t>
            </a:r>
          </a:p>
          <a:p>
            <a:r>
              <a:rPr lang="en-GB" sz="1600" dirty="0">
                <a:solidFill>
                  <a:srgbClr val="002060"/>
                </a:solidFill>
              </a:rPr>
              <a:t>	Directly and indirectly operates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</a:rPr>
              <a:t>	hydrophones arrays in Catania and in Capo Passero</a:t>
            </a:r>
          </a:p>
          <a:p>
            <a:r>
              <a:rPr lang="en-GB" sz="1600" dirty="0">
                <a:solidFill>
                  <a:srgbClr val="002060"/>
                </a:solidFill>
              </a:rPr>
              <a:t>	1 BOTDR in Catania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</a:rPr>
              <a:t>	 1(+1) DAS in Catania and Capo Passero</a:t>
            </a:r>
          </a:p>
          <a:p>
            <a:r>
              <a:rPr lang="en-GB" sz="1600" dirty="0">
                <a:solidFill>
                  <a:srgbClr val="002060"/>
                </a:solidFill>
              </a:rPr>
              <a:t>	 AIS network (Catania, Capo Passero, Reggio Calabria)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</a:rPr>
              <a:t>	Develops new Techniques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</a:rPr>
              <a:t>		Acoustic Detection of UHE neutrinos</a:t>
            </a:r>
          </a:p>
          <a:p>
            <a:r>
              <a:rPr lang="en-GB" sz="1600" dirty="0">
                <a:solidFill>
                  <a:srgbClr val="00206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2788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DEEE4-0CDF-B44F-51AE-42F179091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5F12DCA0-4CB2-2299-E4CA-8752C1C32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62" y="2187767"/>
            <a:ext cx="2588494" cy="146745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003CAAB-8F0C-43D3-A066-45344D2ED1EA}"/>
              </a:ext>
            </a:extLst>
          </p:cNvPr>
          <p:cNvSpPr txBox="1"/>
          <p:nvPr/>
        </p:nvSpPr>
        <p:spPr>
          <a:xfrm>
            <a:off x="1022463" y="157950"/>
            <a:ext cx="8292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Gruppo 2- DFA Strengthening Collaboration</a:t>
            </a:r>
          </a:p>
        </p:txBody>
      </p:sp>
      <p:pic>
        <p:nvPicPr>
          <p:cNvPr id="3" name="Immagine 2" descr="Immagine che contiene cielo, aria aperta, vestiti, persona&#10;&#10;Il contenuto generato dall'IA potrebbe non essere corretto.">
            <a:extLst>
              <a:ext uri="{FF2B5EF4-FFF2-40B4-BE49-F238E27FC236}">
                <a16:creationId xmlns:a16="http://schemas.microsoft.com/office/drawing/2014/main" id="{71E086D6-8679-ED15-29E1-2FD3EE1A8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428" y="3429000"/>
            <a:ext cx="3275726" cy="245679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240455-FBD8-F1C4-19AB-3333A9D46EE4}"/>
              </a:ext>
            </a:extLst>
          </p:cNvPr>
          <p:cNvSpPr txBox="1"/>
          <p:nvPr/>
        </p:nvSpPr>
        <p:spPr>
          <a:xfrm>
            <a:off x="198891" y="1126692"/>
            <a:ext cx="5242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Visit the ARCA Shore Station:</a:t>
            </a:r>
          </a:p>
          <a:p>
            <a:r>
              <a:rPr lang="en-GB" dirty="0">
                <a:solidFill>
                  <a:schemeClr val="accent1"/>
                </a:solidFill>
              </a:rPr>
              <a:t>50 Students from the Dept. of Physics and Astronomy </a:t>
            </a:r>
          </a:p>
          <a:p>
            <a:r>
              <a:rPr lang="en-GB" dirty="0">
                <a:solidFill>
                  <a:schemeClr val="accent1"/>
                </a:solidFill>
              </a:rPr>
              <a:t>University of Catania</a:t>
            </a:r>
          </a:p>
        </p:txBody>
      </p:sp>
      <p:pic>
        <p:nvPicPr>
          <p:cNvPr id="1026" name="Picture 2" descr="Nessuna descrizione della foto disponibile.">
            <a:extLst>
              <a:ext uri="{FF2B5EF4-FFF2-40B4-BE49-F238E27FC236}">
                <a16:creationId xmlns:a16="http://schemas.microsoft.com/office/drawing/2014/main" id="{732D9BE7-D94B-BDC3-86D5-B356B2DE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51" y="1704825"/>
            <a:ext cx="3393913" cy="424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854D6F-143F-4DB6-F26C-76AF64C16350}"/>
              </a:ext>
            </a:extLst>
          </p:cNvPr>
          <p:cNvSpPr txBox="1"/>
          <p:nvPr/>
        </p:nvSpPr>
        <p:spPr>
          <a:xfrm>
            <a:off x="5874073" y="942026"/>
            <a:ext cx="6119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1"/>
                </a:solidFill>
              </a:rPr>
              <a:t>Dalle profondità del cosmo alle profondità del Mediterraneo</a:t>
            </a:r>
          </a:p>
          <a:p>
            <a:r>
              <a:rPr lang="it-IT" dirty="0">
                <a:solidFill>
                  <a:schemeClr val="accent1"/>
                </a:solidFill>
              </a:rPr>
              <a:t>mercoledì 12 </a:t>
            </a:r>
            <a:r>
              <a:rPr lang="it-IT" dirty="0" err="1">
                <a:solidFill>
                  <a:schemeClr val="accent1"/>
                </a:solidFill>
              </a:rPr>
              <a:t>feb</a:t>
            </a:r>
            <a:r>
              <a:rPr lang="it-IT" dirty="0">
                <a:solidFill>
                  <a:schemeClr val="accent1"/>
                </a:solidFill>
              </a:rPr>
              <a:t> 2025, 16:15 </a:t>
            </a:r>
          </a:p>
        </p:txBody>
      </p:sp>
    </p:spTree>
    <p:extLst>
      <p:ext uri="{BB962C8B-B14F-4D97-AF65-F5344CB8AC3E}">
        <p14:creationId xmlns:p14="http://schemas.microsoft.com/office/powerpoint/2010/main" val="324647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DE15F-AF78-02EF-F81A-84D4E8EBF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74EE29C-6241-FB7C-6AC5-2AE6807914ED}"/>
              </a:ext>
            </a:extLst>
          </p:cNvPr>
          <p:cNvSpPr txBox="1"/>
          <p:nvPr/>
        </p:nvSpPr>
        <p:spPr>
          <a:xfrm>
            <a:off x="1583295" y="183129"/>
            <a:ext cx="6928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INFN Gruppo 2 – Education/Training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CA79A8-A39A-A8E2-07C6-5641170EBBAD}"/>
              </a:ext>
            </a:extLst>
          </p:cNvPr>
          <p:cNvSpPr txBox="1"/>
          <p:nvPr/>
        </p:nvSpPr>
        <p:spPr>
          <a:xfrm>
            <a:off x="259851" y="1529028"/>
            <a:ext cx="601267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Theses (completed in 2025):</a:t>
            </a:r>
          </a:p>
          <a:p>
            <a:r>
              <a:rPr lang="en-GB" dirty="0">
                <a:solidFill>
                  <a:schemeClr val="accent1"/>
                </a:solidFill>
              </a:rPr>
              <a:t>	Karim </a:t>
            </a:r>
            <a:r>
              <a:rPr lang="en-GB" dirty="0" err="1">
                <a:solidFill>
                  <a:schemeClr val="accent1"/>
                </a:solidFill>
              </a:rPr>
              <a:t>Hesahm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	Maria Rita Torrisi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Visiting Erasmus</a:t>
            </a:r>
          </a:p>
          <a:p>
            <a:r>
              <a:rPr lang="en-GB" dirty="0">
                <a:solidFill>
                  <a:schemeClr val="accent1"/>
                </a:solidFill>
              </a:rPr>
              <a:t>	Carlos Quiroz (IFIC) 01-04 2025</a:t>
            </a:r>
          </a:p>
          <a:p>
            <a:r>
              <a:rPr lang="en-GB" dirty="0">
                <a:solidFill>
                  <a:schemeClr val="accent1"/>
                </a:solidFill>
              </a:rPr>
              <a:t>	Mathilde le Pape (Univ. Brest, DFA) 06-09 2025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Borse CSN2:</a:t>
            </a:r>
          </a:p>
          <a:p>
            <a:r>
              <a:rPr lang="en-GB" dirty="0">
                <a:solidFill>
                  <a:schemeClr val="accent1"/>
                </a:solidFill>
              </a:rPr>
              <a:t>	2024 – 1 Darkside, 1 KM3NeT (positioning) </a:t>
            </a:r>
            <a:r>
              <a:rPr lang="en-GB" dirty="0" err="1">
                <a:solidFill>
                  <a:schemeClr val="accent1"/>
                </a:solidFill>
              </a:rPr>
              <a:t>sep</a:t>
            </a:r>
            <a:r>
              <a:rPr lang="en-GB" dirty="0">
                <a:solidFill>
                  <a:schemeClr val="accent1"/>
                </a:solidFill>
              </a:rPr>
              <a:t> 2025</a:t>
            </a:r>
          </a:p>
          <a:p>
            <a:r>
              <a:rPr lang="en-GB" dirty="0">
                <a:solidFill>
                  <a:schemeClr val="accent1"/>
                </a:solidFill>
              </a:rPr>
              <a:t>	2024 – 1 Darkside, 1 KM3NeT (positioning) </a:t>
            </a:r>
            <a:r>
              <a:rPr lang="en-GB" dirty="0" err="1">
                <a:solidFill>
                  <a:schemeClr val="accent1"/>
                </a:solidFill>
              </a:rPr>
              <a:t>sep</a:t>
            </a:r>
            <a:r>
              <a:rPr lang="en-GB" dirty="0">
                <a:solidFill>
                  <a:schemeClr val="accent1"/>
                </a:solidFill>
              </a:rPr>
              <a:t> 2025</a:t>
            </a:r>
          </a:p>
          <a:p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3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destra 1">
            <a:extLst>
              <a:ext uri="{FF2B5EF4-FFF2-40B4-BE49-F238E27FC236}">
                <a16:creationId xmlns:a16="http://schemas.microsoft.com/office/drawing/2014/main" id="{B265ED5B-E322-2249-B47B-93CCA827C98C}"/>
              </a:ext>
            </a:extLst>
          </p:cNvPr>
          <p:cNvSpPr/>
          <p:nvPr/>
        </p:nvSpPr>
        <p:spPr>
          <a:xfrm>
            <a:off x="533549" y="924344"/>
            <a:ext cx="9919253" cy="50689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6838D69-6A94-0F41-B25F-E6B560083EE3}"/>
              </a:ext>
            </a:extLst>
          </p:cNvPr>
          <p:cNvSpPr/>
          <p:nvPr/>
        </p:nvSpPr>
        <p:spPr>
          <a:xfrm>
            <a:off x="546653" y="1447167"/>
            <a:ext cx="9584936" cy="902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KM3NeT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Actual Phase: Construction, operation, data analysis</a:t>
            </a:r>
          </a:p>
          <a:p>
            <a:r>
              <a:rPr lang="en-GB" sz="1400" dirty="0">
                <a:solidFill>
                  <a:schemeClr val="tx1"/>
                </a:solidFill>
              </a:rPr>
              <a:t>Main science cases: neutrino astronomy (</a:t>
            </a:r>
            <a:r>
              <a:rPr lang="en-GB" sz="1400" dirty="0" err="1">
                <a:solidFill>
                  <a:schemeClr val="tx1"/>
                </a:solidFill>
              </a:rPr>
              <a:t>multimessenger</a:t>
            </a:r>
            <a:r>
              <a:rPr lang="en-GB" sz="1400" dirty="0">
                <a:solidFill>
                  <a:schemeClr val="tx1"/>
                </a:solidFill>
              </a:rPr>
              <a:t>),neutrino fundamental physics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AE5CAD3-D201-C84D-BCA4-2A04A141A04B}"/>
              </a:ext>
            </a:extLst>
          </p:cNvPr>
          <p:cNvSpPr/>
          <p:nvPr/>
        </p:nvSpPr>
        <p:spPr>
          <a:xfrm>
            <a:off x="566661" y="2622008"/>
            <a:ext cx="9735069" cy="10054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ET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Actual Phase: R&amp;D</a:t>
            </a:r>
          </a:p>
          <a:p>
            <a:r>
              <a:rPr lang="en-GB" sz="1400" dirty="0">
                <a:solidFill>
                  <a:schemeClr val="tx1"/>
                </a:solidFill>
              </a:rPr>
              <a:t>main science cases: Gravitational waves detection (</a:t>
            </a:r>
            <a:r>
              <a:rPr lang="en-GB" sz="1400" dirty="0" err="1">
                <a:solidFill>
                  <a:schemeClr val="tx1"/>
                </a:solidFill>
              </a:rPr>
              <a:t>multimessenger</a:t>
            </a:r>
            <a:r>
              <a:rPr lang="en-GB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5A741F-D026-424E-9C81-ED6C21850F1E}"/>
              </a:ext>
            </a:extLst>
          </p:cNvPr>
          <p:cNvSpPr txBox="1"/>
          <p:nvPr/>
        </p:nvSpPr>
        <p:spPr>
          <a:xfrm>
            <a:off x="566529" y="100226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2020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782AB29-6195-F548-8C8E-D8BCB323B1CB}"/>
              </a:ext>
            </a:extLst>
          </p:cNvPr>
          <p:cNvSpPr txBox="1"/>
          <p:nvPr/>
        </p:nvSpPr>
        <p:spPr>
          <a:xfrm>
            <a:off x="3771864" y="99312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2025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2595901-64FA-B44C-A51D-797D71A83922}"/>
              </a:ext>
            </a:extLst>
          </p:cNvPr>
          <p:cNvSpPr txBox="1"/>
          <p:nvPr/>
        </p:nvSpPr>
        <p:spPr>
          <a:xfrm>
            <a:off x="6785961" y="99312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2030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035EADB-6AA1-B047-954C-F56D7C13C999}"/>
              </a:ext>
            </a:extLst>
          </p:cNvPr>
          <p:cNvSpPr txBox="1"/>
          <p:nvPr/>
        </p:nvSpPr>
        <p:spPr>
          <a:xfrm>
            <a:off x="9648856" y="100226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2035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79EA079-F5E4-F044-82E3-62066989DD7A}"/>
              </a:ext>
            </a:extLst>
          </p:cNvPr>
          <p:cNvSpPr/>
          <p:nvPr/>
        </p:nvSpPr>
        <p:spPr>
          <a:xfrm>
            <a:off x="533548" y="3946884"/>
            <a:ext cx="9735069" cy="1005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>
                <a:solidFill>
                  <a:schemeClr val="tx1"/>
                </a:solidFill>
              </a:rPr>
              <a:t>DarkSide</a:t>
            </a:r>
            <a:r>
              <a:rPr lang="en-GB" sz="1400" dirty="0">
                <a:solidFill>
                  <a:schemeClr val="tx1"/>
                </a:solidFill>
              </a:rPr>
              <a:t> (</a:t>
            </a:r>
            <a:r>
              <a:rPr lang="en-GB" sz="1400" dirty="0" err="1">
                <a:solidFill>
                  <a:schemeClr val="tx1"/>
                </a:solidFill>
              </a:rPr>
              <a:t>ReD</a:t>
            </a:r>
            <a:r>
              <a:rPr lang="en-GB" sz="1400" dirty="0">
                <a:solidFill>
                  <a:schemeClr val="tx1"/>
                </a:solidFill>
              </a:rPr>
              <a:t>)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Actual Phase: Transition from R&amp;D to Construction</a:t>
            </a:r>
          </a:p>
          <a:p>
            <a:r>
              <a:rPr lang="en-GB" sz="1400" dirty="0">
                <a:solidFill>
                  <a:schemeClr val="tx1"/>
                </a:solidFill>
              </a:rPr>
              <a:t>Main science case: Dark Matter detection (</a:t>
            </a:r>
            <a:r>
              <a:rPr lang="en-GB" sz="1400" dirty="0" err="1">
                <a:solidFill>
                  <a:schemeClr val="tx1"/>
                </a:solidFill>
              </a:rPr>
              <a:t>multimessenger</a:t>
            </a:r>
            <a:r>
              <a:rPr lang="en-GB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77A276A-7ADF-2743-A02C-54372D43E83D}"/>
              </a:ext>
            </a:extLst>
          </p:cNvPr>
          <p:cNvSpPr txBox="1"/>
          <p:nvPr/>
        </p:nvSpPr>
        <p:spPr>
          <a:xfrm>
            <a:off x="2867299" y="92143"/>
            <a:ext cx="5410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Astro Particle Physics at LNS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9A82E5-8F55-CD49-AE04-1BBFD59FB36D}"/>
              </a:ext>
            </a:extLst>
          </p:cNvPr>
          <p:cNvSpPr txBox="1"/>
          <p:nvPr/>
        </p:nvSpPr>
        <p:spPr>
          <a:xfrm>
            <a:off x="7191011" y="1548024"/>
            <a:ext cx="275274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Large increase with PNRR</a:t>
            </a:r>
          </a:p>
          <a:p>
            <a:r>
              <a:rPr lang="en-GB" dirty="0">
                <a:solidFill>
                  <a:srgbClr val="FF0000"/>
                </a:solidFill>
              </a:rPr>
              <a:t>	Science on Stage!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838997D-6196-0741-AC50-24EC1514E7DF}"/>
              </a:ext>
            </a:extLst>
          </p:cNvPr>
          <p:cNvSpPr txBox="1"/>
          <p:nvPr/>
        </p:nvSpPr>
        <p:spPr>
          <a:xfrm>
            <a:off x="6096000" y="2722279"/>
            <a:ext cx="368639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LNS plays a major role in civil works</a:t>
            </a:r>
          </a:p>
          <a:p>
            <a:r>
              <a:rPr lang="en-GB" dirty="0">
                <a:solidFill>
                  <a:srgbClr val="FF0000"/>
                </a:solidFill>
              </a:rPr>
              <a:t>Scientific component from LNS stable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68B1900-B291-2549-992C-8401FC619078}"/>
              </a:ext>
            </a:extLst>
          </p:cNvPr>
          <p:cNvSpPr txBox="1"/>
          <p:nvPr/>
        </p:nvSpPr>
        <p:spPr>
          <a:xfrm>
            <a:off x="566529" y="5561088"/>
            <a:ext cx="112082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2024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B75C275-AFD0-504E-BCD4-496773A9AFCF}"/>
              </a:ext>
            </a:extLst>
          </p:cNvPr>
          <p:cNvSpPr/>
          <p:nvPr/>
        </p:nvSpPr>
        <p:spPr>
          <a:xfrm>
            <a:off x="1834426" y="5130201"/>
            <a:ext cx="2487589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39 Persons </a:t>
            </a:r>
          </a:p>
          <a:p>
            <a:r>
              <a:rPr lang="en-GB" sz="3200" dirty="0">
                <a:solidFill>
                  <a:srgbClr val="FF0000"/>
                </a:solidFill>
              </a:rPr>
              <a:t>25.1 FTE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1B2DB2-7D51-EA8B-CE4A-B31A2D7B8FB3}"/>
              </a:ext>
            </a:extLst>
          </p:cNvPr>
          <p:cNvSpPr txBox="1"/>
          <p:nvPr/>
        </p:nvSpPr>
        <p:spPr>
          <a:xfrm>
            <a:off x="4589347" y="5561088"/>
            <a:ext cx="112082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2025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86307D6-D50F-49C0-A981-278F383A38E8}"/>
              </a:ext>
            </a:extLst>
          </p:cNvPr>
          <p:cNvSpPr/>
          <p:nvPr/>
        </p:nvSpPr>
        <p:spPr>
          <a:xfrm>
            <a:off x="5947216" y="5130201"/>
            <a:ext cx="2487589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42 Persons </a:t>
            </a:r>
          </a:p>
          <a:p>
            <a:r>
              <a:rPr lang="en-GB" sz="3200" dirty="0">
                <a:solidFill>
                  <a:srgbClr val="FF0000"/>
                </a:solidFill>
              </a:rPr>
              <a:t>29.1 FTE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4051BFB-602F-35A3-E8B4-9566D211A93F}"/>
              </a:ext>
            </a:extLst>
          </p:cNvPr>
          <p:cNvSpPr txBox="1"/>
          <p:nvPr/>
        </p:nvSpPr>
        <p:spPr>
          <a:xfrm>
            <a:off x="8567381" y="5532565"/>
            <a:ext cx="112082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2026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B5C191B-FF7A-FBB0-01BF-E73375319710}"/>
              </a:ext>
            </a:extLst>
          </p:cNvPr>
          <p:cNvSpPr/>
          <p:nvPr/>
        </p:nvSpPr>
        <p:spPr>
          <a:xfrm>
            <a:off x="9782395" y="5065876"/>
            <a:ext cx="225366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TBD</a:t>
            </a:r>
          </a:p>
          <a:p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3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9AFDFD4-B257-4C4C-9650-814B5885E5CC}"/>
              </a:ext>
            </a:extLst>
          </p:cNvPr>
          <p:cNvSpPr txBox="1"/>
          <p:nvPr/>
        </p:nvSpPr>
        <p:spPr>
          <a:xfrm>
            <a:off x="1583295" y="183129"/>
            <a:ext cx="6798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KM3NeT cross disciplinary spin-offs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9B391F-64C2-2F4C-A0DA-D8A162A997D8}"/>
              </a:ext>
            </a:extLst>
          </p:cNvPr>
          <p:cNvSpPr txBox="1"/>
          <p:nvPr/>
        </p:nvSpPr>
        <p:spPr>
          <a:xfrm>
            <a:off x="195639" y="969686"/>
            <a:ext cx="1198699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Marine Hazard (S. Biagi &amp; A. Orlando)</a:t>
            </a:r>
          </a:p>
          <a:p>
            <a:r>
              <a:rPr lang="en-GB" sz="1600" dirty="0">
                <a:solidFill>
                  <a:srgbClr val="002060"/>
                </a:solidFill>
              </a:rPr>
              <a:t>Seismic Station @Capo Passero infrastructure</a:t>
            </a:r>
          </a:p>
          <a:p>
            <a:r>
              <a:rPr lang="en-GB" sz="1600" dirty="0">
                <a:solidFill>
                  <a:srgbClr val="002060"/>
                </a:solidFill>
              </a:rPr>
              <a:t>Since 2025 part of the INGV seismic network. </a:t>
            </a:r>
          </a:p>
          <a:p>
            <a:r>
              <a:rPr lang="en-GB" sz="1600" dirty="0">
                <a:solidFill>
                  <a:srgbClr val="002060"/>
                </a:solidFill>
              </a:rPr>
              <a:t>Connected to CFT2, 1 beacon used also for the Capo Passero LBL</a:t>
            </a:r>
          </a:p>
          <a:p>
            <a:r>
              <a:rPr lang="en-GB" sz="1600" dirty="0">
                <a:solidFill>
                  <a:srgbClr val="002060"/>
                </a:solidFill>
              </a:rPr>
              <a:t>Impact for LNS: negligible. The only interface is KM3NeT</a:t>
            </a:r>
            <a:endParaRPr lang="en-GB" sz="1600" dirty="0">
              <a:solidFill>
                <a:srgbClr val="FF0000"/>
              </a:solidFill>
            </a:endParaRP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>
                <a:solidFill>
                  <a:srgbClr val="FF0000"/>
                </a:solidFill>
              </a:rPr>
              <a:t>FOCUS-ERC (M-A Gutscher Univ. Brest PI, G. Riccobene INFN PI) ends in 2025 – data harvesting continues</a:t>
            </a:r>
          </a:p>
          <a:p>
            <a:r>
              <a:rPr lang="en-GB" sz="1600" dirty="0">
                <a:solidFill>
                  <a:srgbClr val="002060"/>
                </a:solidFill>
              </a:rPr>
              <a:t>Monitoring of seismic phenomena with Brillouin Optical time reflectometry using the </a:t>
            </a:r>
            <a:r>
              <a:rPr lang="en-GB" sz="1600" dirty="0" err="1">
                <a:solidFill>
                  <a:srgbClr val="002060"/>
                </a:solidFill>
              </a:rPr>
              <a:t>fibers</a:t>
            </a:r>
            <a:r>
              <a:rPr lang="en-GB" sz="1600" dirty="0">
                <a:solidFill>
                  <a:srgbClr val="002060"/>
                </a:solidFill>
              </a:rPr>
              <a:t> of the subsea cable of the Port of Catania Test Site</a:t>
            </a:r>
          </a:p>
          <a:p>
            <a:r>
              <a:rPr lang="en-GB" sz="1600" dirty="0">
                <a:solidFill>
                  <a:srgbClr val="002060"/>
                </a:solidFill>
              </a:rPr>
              <a:t>approx. 2 papers/year published</a:t>
            </a:r>
          </a:p>
          <a:p>
            <a:r>
              <a:rPr lang="en-GB" sz="1600" dirty="0">
                <a:solidFill>
                  <a:srgbClr val="002060"/>
                </a:solidFill>
              </a:rPr>
              <a:t>First  </a:t>
            </a:r>
            <a:r>
              <a:rPr lang="en-GB" sz="1600" dirty="0" err="1">
                <a:solidFill>
                  <a:srgbClr val="002060"/>
                </a:solidFill>
              </a:rPr>
              <a:t>Bruillon</a:t>
            </a:r>
            <a:r>
              <a:rPr lang="en-GB" sz="1600" dirty="0">
                <a:solidFill>
                  <a:srgbClr val="002060"/>
                </a:solidFill>
              </a:rPr>
              <a:t> OTDR permanently connected in Med Sea.</a:t>
            </a:r>
          </a:p>
          <a:p>
            <a:r>
              <a:rPr lang="en-GB" sz="1600" dirty="0">
                <a:solidFill>
                  <a:srgbClr val="002060"/>
                </a:solidFill>
              </a:rPr>
              <a:t>1 Post Doc hired at LNS (</a:t>
            </a:r>
            <a:r>
              <a:rPr lang="en-GB" sz="1600" dirty="0" err="1">
                <a:solidFill>
                  <a:srgbClr val="002060"/>
                </a:solidFill>
              </a:rPr>
              <a:t>Didac</a:t>
            </a:r>
            <a:r>
              <a:rPr lang="en-GB" sz="1600" dirty="0">
                <a:solidFill>
                  <a:srgbClr val="002060"/>
                </a:solidFill>
              </a:rPr>
              <a:t>). Overheads to LNS Director</a:t>
            </a:r>
          </a:p>
          <a:p>
            <a:r>
              <a:rPr lang="en-GB" sz="1600" dirty="0">
                <a:solidFill>
                  <a:srgbClr val="002060"/>
                </a:solidFill>
              </a:rPr>
              <a:t>Impact for LNS: 20k€ overheads</a:t>
            </a:r>
          </a:p>
          <a:p>
            <a:r>
              <a:rPr lang="en-GB" sz="1600" dirty="0">
                <a:solidFill>
                  <a:srgbClr val="002060"/>
                </a:solidFill>
              </a:rPr>
              <a:t> LNS must ensure proper quality of services in Catania Test Site (power, proper room for DAQ, air conditioning, access to cable end)</a:t>
            </a: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>
                <a:solidFill>
                  <a:srgbClr val="FF0000"/>
                </a:solidFill>
              </a:rPr>
              <a:t>ECCSEL-ERIC: IPANEMA (A. Orlando &amp; S. Viola) – ends in 2025 – data harvesting continues</a:t>
            </a:r>
          </a:p>
          <a:p>
            <a:r>
              <a:rPr lang="en-GB" sz="1600" dirty="0">
                <a:solidFill>
                  <a:srgbClr val="002060"/>
                </a:solidFill>
              </a:rPr>
              <a:t>Monitoring of CO2 with acoustic antennas and chemical sensors</a:t>
            </a:r>
          </a:p>
          <a:p>
            <a:r>
              <a:rPr lang="en-GB" sz="1600" dirty="0">
                <a:solidFill>
                  <a:srgbClr val="002060"/>
                </a:solidFill>
              </a:rPr>
              <a:t>two stations: </a:t>
            </a:r>
            <a:r>
              <a:rPr lang="en-GB" sz="1600" dirty="0" err="1">
                <a:solidFill>
                  <a:srgbClr val="002060"/>
                </a:solidFill>
              </a:rPr>
              <a:t>Panarea</a:t>
            </a:r>
            <a:r>
              <a:rPr lang="en-GB" sz="1600" dirty="0">
                <a:solidFill>
                  <a:srgbClr val="002060"/>
                </a:solidFill>
              </a:rPr>
              <a:t> (20 m depth- in operation), Catania (2100 m depth, Sep 2024)</a:t>
            </a:r>
          </a:p>
          <a:p>
            <a:r>
              <a:rPr lang="en-GB" sz="1600" dirty="0">
                <a:solidFill>
                  <a:srgbClr val="002060"/>
                </a:solidFill>
              </a:rPr>
              <a:t>Acoustic data now in the Italian Integrated Ocean Sound Subsystem (ITINERIS)</a:t>
            </a:r>
          </a:p>
          <a:p>
            <a:r>
              <a:rPr lang="en-GB" sz="1600" dirty="0">
                <a:solidFill>
                  <a:srgbClr val="002060"/>
                </a:solidFill>
              </a:rPr>
              <a:t>2 post docs hired (Letizia- now CSFNSM, Abdel) </a:t>
            </a:r>
          </a:p>
          <a:p>
            <a:r>
              <a:rPr lang="en-GB" sz="1600" dirty="0">
                <a:solidFill>
                  <a:srgbClr val="002060"/>
                </a:solidFill>
              </a:rPr>
              <a:t>Impact for LNS:  Ensure proper quality of services in Catania Test Site (power, proper room for DAQ, air conditioning, access to cable end)</a:t>
            </a:r>
          </a:p>
          <a:p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4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614A6-7D80-0AAC-53A7-F2CB0A54B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62C45C7-3517-B153-691E-F2EC1D70EE51}"/>
              </a:ext>
            </a:extLst>
          </p:cNvPr>
          <p:cNvSpPr txBox="1"/>
          <p:nvPr/>
        </p:nvSpPr>
        <p:spPr>
          <a:xfrm>
            <a:off x="1583295" y="183129"/>
            <a:ext cx="6798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KM3NeT cross disciplinary spin-offs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858676-BFAC-06A0-4E2E-0D1A6C9BDD31}"/>
              </a:ext>
            </a:extLst>
          </p:cNvPr>
          <p:cNvSpPr txBox="1"/>
          <p:nvPr/>
        </p:nvSpPr>
        <p:spPr>
          <a:xfrm>
            <a:off x="195638" y="969686"/>
            <a:ext cx="118720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EMSO-JRU (G Riccobene &amp; S. Viola, INFN Reps) </a:t>
            </a:r>
          </a:p>
          <a:p>
            <a:r>
              <a:rPr lang="en-GB" sz="1600" dirty="0">
                <a:solidFill>
                  <a:srgbClr val="002060"/>
                </a:solidFill>
              </a:rPr>
              <a:t>INFN in the EMSO-ERIC</a:t>
            </a:r>
          </a:p>
          <a:p>
            <a:r>
              <a:rPr lang="en-GB" sz="1600" dirty="0">
                <a:solidFill>
                  <a:srgbClr val="002060"/>
                </a:solidFill>
              </a:rPr>
              <a:t>Major player in the context of marine scientific policy in Italy</a:t>
            </a:r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</a:rPr>
              <a:t>Impact for LNS:  + 40k€ funding / year (increasing). Ensure access to INGV personnel (admin) and DAQ systems at port of Catania (IT)</a:t>
            </a:r>
          </a:p>
          <a:p>
            <a:r>
              <a:rPr lang="en-GB" sz="1600" dirty="0">
                <a:solidFill>
                  <a:srgbClr val="002060"/>
                </a:solidFill>
              </a:rPr>
              <a:t>JRU General assembly at LNS  (2025)</a:t>
            </a: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>
                <a:solidFill>
                  <a:srgbClr val="FF0000"/>
                </a:solidFill>
              </a:rPr>
              <a:t>PNRR-ITINERIS (G. </a:t>
            </a:r>
            <a:r>
              <a:rPr lang="en-GB" sz="1600" dirty="0" err="1">
                <a:solidFill>
                  <a:srgbClr val="FF0000"/>
                </a:solidFill>
              </a:rPr>
              <a:t>Pappalrdo</a:t>
            </a:r>
            <a:r>
              <a:rPr lang="en-GB" sz="1600" dirty="0">
                <a:solidFill>
                  <a:srgbClr val="FF0000"/>
                </a:solidFill>
              </a:rPr>
              <a:t> CNR PI, G. Riccobene PI INFN) ends in 2025</a:t>
            </a:r>
          </a:p>
          <a:p>
            <a:r>
              <a:rPr lang="en-GB" sz="1600" dirty="0">
                <a:solidFill>
                  <a:srgbClr val="002060"/>
                </a:solidFill>
              </a:rPr>
              <a:t>Seafloor data “e-highway” in Capo Passero;  access for the new EMSO cable in Catania</a:t>
            </a:r>
          </a:p>
          <a:p>
            <a:r>
              <a:rPr lang="en-GB" sz="1600" dirty="0">
                <a:solidFill>
                  <a:srgbClr val="002060"/>
                </a:solidFill>
              </a:rPr>
              <a:t>Ocean Sound Sub System: LNS is the developer and organiser of the Italian marine sound data network</a:t>
            </a:r>
          </a:p>
          <a:p>
            <a:r>
              <a:rPr lang="en-GB" sz="1600" dirty="0">
                <a:solidFill>
                  <a:srgbClr val="002060"/>
                </a:solidFill>
              </a:rPr>
              <a:t>1 JB </a:t>
            </a:r>
          </a:p>
          <a:p>
            <a:r>
              <a:rPr lang="en-GB" sz="1600" dirty="0">
                <a:solidFill>
                  <a:srgbClr val="002060"/>
                </a:solidFill>
              </a:rPr>
              <a:t>2 TDs ( Simone, Danilo)</a:t>
            </a:r>
          </a:p>
          <a:p>
            <a:r>
              <a:rPr lang="en-GB" sz="1600" dirty="0">
                <a:solidFill>
                  <a:srgbClr val="002060"/>
                </a:solidFill>
              </a:rPr>
              <a:t>Impact for LNS: admin tendering, access to INGV at the port of Catania new building (ITINERIS EMSO MEOC)</a:t>
            </a:r>
          </a:p>
          <a:p>
            <a:r>
              <a:rPr lang="en-GB" sz="1600" dirty="0">
                <a:solidFill>
                  <a:srgbClr val="002060"/>
                </a:solidFill>
              </a:rPr>
              <a:t>Training Course at Capo Passero (2024)</a:t>
            </a: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>
                <a:solidFill>
                  <a:srgbClr val="FF0000"/>
                </a:solidFill>
              </a:rPr>
              <a:t>PNIR- NATURE(G. </a:t>
            </a:r>
            <a:r>
              <a:rPr lang="en-GB" sz="1600" dirty="0" err="1">
                <a:solidFill>
                  <a:srgbClr val="FF0000"/>
                </a:solidFill>
              </a:rPr>
              <a:t>Pappalrdo</a:t>
            </a:r>
            <a:r>
              <a:rPr lang="en-GB" sz="1600" dirty="0">
                <a:solidFill>
                  <a:srgbClr val="FF0000"/>
                </a:solidFill>
              </a:rPr>
              <a:t> PI CNR, G. Riccobene PI INFN), if approved 2026-2029</a:t>
            </a:r>
          </a:p>
          <a:p>
            <a:r>
              <a:rPr lang="en-GB" sz="1600" dirty="0">
                <a:solidFill>
                  <a:srgbClr val="002060"/>
                </a:solidFill>
              </a:rPr>
              <a:t>EMSO platform in Capo Passero and Access to industries, improvement of the IT-OSSS</a:t>
            </a:r>
          </a:p>
          <a:p>
            <a:r>
              <a:rPr lang="en-GB" sz="1600" dirty="0">
                <a:solidFill>
                  <a:srgbClr val="002060"/>
                </a:solidFill>
              </a:rPr>
              <a:t>10 days sea operations </a:t>
            </a:r>
          </a:p>
          <a:p>
            <a:r>
              <a:rPr lang="en-GB" sz="1600" dirty="0">
                <a:solidFill>
                  <a:srgbClr val="002060"/>
                </a:solidFill>
              </a:rPr>
              <a:t>computing resources improvement in Catania, Capo Passero and LNS</a:t>
            </a:r>
          </a:p>
          <a:p>
            <a:r>
              <a:rPr lang="en-GB" sz="1600" dirty="0">
                <a:solidFill>
                  <a:srgbClr val="002060"/>
                </a:solidFill>
              </a:rPr>
              <a:t>1 Seafloor multidisciplinary observatory (CTD, ADCP)</a:t>
            </a:r>
          </a:p>
          <a:p>
            <a:r>
              <a:rPr lang="en-GB" sz="1600" dirty="0">
                <a:solidFill>
                  <a:srgbClr val="002060"/>
                </a:solidFill>
              </a:rPr>
              <a:t>1 TD to be hired</a:t>
            </a:r>
          </a:p>
          <a:p>
            <a:r>
              <a:rPr lang="en-GB" sz="1600" dirty="0">
                <a:solidFill>
                  <a:srgbClr val="002060"/>
                </a:solidFill>
              </a:rPr>
              <a:t>Impact for LNS: IT services, admin (tendering)</a:t>
            </a:r>
          </a:p>
        </p:txBody>
      </p:sp>
    </p:spTree>
    <p:extLst>
      <p:ext uri="{BB962C8B-B14F-4D97-AF65-F5344CB8AC3E}">
        <p14:creationId xmlns:p14="http://schemas.microsoft.com/office/powerpoint/2010/main" val="262887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38F6-550C-1102-9FF2-DC36D856D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F0E6210-5507-F2A9-87AA-6615C638A744}"/>
              </a:ext>
            </a:extLst>
          </p:cNvPr>
          <p:cNvSpPr txBox="1"/>
          <p:nvPr/>
        </p:nvSpPr>
        <p:spPr>
          <a:xfrm>
            <a:off x="1583295" y="183129"/>
            <a:ext cx="6798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KM3NeT cross disciplinary spin-offs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BD90BC-0E13-8A35-8AD9-570784393F14}"/>
              </a:ext>
            </a:extLst>
          </p:cNvPr>
          <p:cNvSpPr txBox="1"/>
          <p:nvPr/>
        </p:nvSpPr>
        <p:spPr>
          <a:xfrm>
            <a:off x="195639" y="969686"/>
            <a:ext cx="11014362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Geo-Inquire EU (K. Fleming PI, GFZ, G. </a:t>
            </a:r>
            <a:r>
              <a:rPr lang="en-GB" sz="1600" dirty="0" err="1">
                <a:solidFill>
                  <a:srgbClr val="FF0000"/>
                </a:solidFill>
              </a:rPr>
              <a:t>Riccobene</a:t>
            </a:r>
            <a:r>
              <a:rPr lang="en-GB" sz="1600" dirty="0">
                <a:solidFill>
                  <a:srgbClr val="FF0000"/>
                </a:solidFill>
              </a:rPr>
              <a:t> PI INFN) – Ends in 2026</a:t>
            </a:r>
          </a:p>
          <a:p>
            <a:r>
              <a:rPr lang="en-GB" sz="1600" dirty="0">
                <a:solidFill>
                  <a:srgbClr val="002060"/>
                </a:solidFill>
              </a:rPr>
              <a:t>Transnational access activity to use optical </a:t>
            </a:r>
            <a:r>
              <a:rPr lang="en-GB" sz="1600" dirty="0" err="1">
                <a:solidFill>
                  <a:srgbClr val="002060"/>
                </a:solidFill>
              </a:rPr>
              <a:t>fibers</a:t>
            </a:r>
            <a:r>
              <a:rPr lang="en-GB" sz="1600" dirty="0">
                <a:solidFill>
                  <a:srgbClr val="002060"/>
                </a:solidFill>
              </a:rPr>
              <a:t> of the subsea cable at the port of Catania for seismic and volcanic monitoring</a:t>
            </a:r>
          </a:p>
          <a:p>
            <a:r>
              <a:rPr lang="en-GB" sz="1600" dirty="0">
                <a:solidFill>
                  <a:srgbClr val="002060"/>
                </a:solidFill>
              </a:rPr>
              <a:t>DAS digital twin </a:t>
            </a:r>
          </a:p>
          <a:p>
            <a:r>
              <a:rPr lang="en-GB" sz="1600" dirty="0">
                <a:solidFill>
                  <a:srgbClr val="002060"/>
                </a:solidFill>
              </a:rPr>
              <a:t>1 post-doc hired  (Giuseppe)</a:t>
            </a:r>
          </a:p>
          <a:p>
            <a:r>
              <a:rPr lang="en-GB" sz="1600" dirty="0">
                <a:solidFill>
                  <a:srgbClr val="002060"/>
                </a:solidFill>
              </a:rPr>
              <a:t>Impact for LNS: + 20k€ overheads + 1 TA September port of Catania (IFERMER </a:t>
            </a:r>
            <a:r>
              <a:rPr lang="en-GB" sz="1600" dirty="0" err="1">
                <a:solidFill>
                  <a:srgbClr val="002060"/>
                </a:solidFill>
              </a:rPr>
              <a:t>Brest+ASN</a:t>
            </a:r>
            <a:r>
              <a:rPr lang="en-GB" sz="1600" dirty="0">
                <a:solidFill>
                  <a:srgbClr val="002060"/>
                </a:solidFill>
              </a:rPr>
              <a:t>)</a:t>
            </a:r>
          </a:p>
          <a:p>
            <a:r>
              <a:rPr lang="en-GB" sz="1600" dirty="0" err="1">
                <a:solidFill>
                  <a:srgbClr val="002060"/>
                </a:solidFill>
              </a:rPr>
              <a:t>Geoinquire</a:t>
            </a:r>
            <a:r>
              <a:rPr lang="en-GB" sz="1600" dirty="0">
                <a:solidFill>
                  <a:srgbClr val="002060"/>
                </a:solidFill>
              </a:rPr>
              <a:t> School October 2025  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 err="1">
                <a:solidFill>
                  <a:srgbClr val="FF0000"/>
                </a:solidFill>
              </a:rPr>
              <a:t>Lownoiser</a:t>
            </a:r>
            <a:r>
              <a:rPr lang="en-GB" sz="1600" dirty="0">
                <a:solidFill>
                  <a:srgbClr val="FF0000"/>
                </a:solidFill>
              </a:rPr>
              <a:t> (Marine Tech PI, G. Riccobene PI INFN) – Ends in 2028</a:t>
            </a:r>
          </a:p>
          <a:p>
            <a:r>
              <a:rPr lang="en-GB" sz="1600" dirty="0">
                <a:solidFill>
                  <a:srgbClr val="002060"/>
                </a:solidFill>
              </a:rPr>
              <a:t>Use of DAS to measure/mitigate underwater radiated noise from vessels</a:t>
            </a:r>
          </a:p>
          <a:p>
            <a:r>
              <a:rPr lang="en-GB" sz="1600" dirty="0">
                <a:solidFill>
                  <a:srgbClr val="002060"/>
                </a:solidFill>
              </a:rPr>
              <a:t>DAS connected to the Capo Passero MEOC. Already in operation. First DAS dedicated to Marine traffic Monitoring worldwide</a:t>
            </a:r>
          </a:p>
          <a:p>
            <a:r>
              <a:rPr lang="en-GB" sz="1600" dirty="0">
                <a:solidFill>
                  <a:srgbClr val="002060"/>
                </a:solidFill>
              </a:rPr>
              <a:t>1 TD to be hired</a:t>
            </a:r>
          </a:p>
          <a:p>
            <a:r>
              <a:rPr lang="en-GB" sz="1600" dirty="0">
                <a:solidFill>
                  <a:srgbClr val="002060"/>
                </a:solidFill>
              </a:rPr>
              <a:t>1 post doc hired (Giuseppe)</a:t>
            </a:r>
          </a:p>
          <a:p>
            <a:r>
              <a:rPr lang="en-GB" sz="1600" dirty="0">
                <a:solidFill>
                  <a:srgbClr val="002060"/>
                </a:solidFill>
              </a:rPr>
              <a:t>Impact for LNS: admin (minimal) and IT services. Main interface is KM3NeT</a:t>
            </a: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>
                <a:solidFill>
                  <a:srgbClr val="FF0000"/>
                </a:solidFill>
              </a:rPr>
              <a:t>Synergic projects with CSFNSM: </a:t>
            </a:r>
          </a:p>
          <a:p>
            <a:r>
              <a:rPr lang="en-GB" sz="1600" dirty="0" err="1">
                <a:solidFill>
                  <a:srgbClr val="FF0000"/>
                </a:solidFill>
              </a:rPr>
              <a:t>Vongola</a:t>
            </a:r>
            <a:r>
              <a:rPr lang="en-GB" sz="1600" dirty="0">
                <a:solidFill>
                  <a:srgbClr val="FF0000"/>
                </a:solidFill>
              </a:rPr>
              <a:t> PNRR-NCBF (with Univ. of Palermo) </a:t>
            </a:r>
          </a:p>
          <a:p>
            <a:r>
              <a:rPr lang="en-GB" sz="1600" dirty="0">
                <a:solidFill>
                  <a:srgbClr val="002060"/>
                </a:solidFill>
              </a:rPr>
              <a:t>Use of DAS to detect baleen whales and study effect of shipping noise on cetaceans</a:t>
            </a:r>
          </a:p>
          <a:p>
            <a:r>
              <a:rPr lang="en-GB" sz="1600" dirty="0">
                <a:solidFill>
                  <a:srgbClr val="002060"/>
                </a:solidFill>
              </a:rPr>
              <a:t>DAS connected to the Capo Passero MEOC. Already in operation</a:t>
            </a:r>
          </a:p>
          <a:p>
            <a:r>
              <a:rPr lang="en-GB" sz="1600" dirty="0">
                <a:solidFill>
                  <a:srgbClr val="002060"/>
                </a:solidFill>
              </a:rPr>
              <a:t>Impact for LNS: </a:t>
            </a:r>
          </a:p>
          <a:p>
            <a:r>
              <a:rPr lang="en-GB" sz="1600" dirty="0">
                <a:solidFill>
                  <a:srgbClr val="002060"/>
                </a:solidFill>
              </a:rPr>
              <a:t>LNS must ensure proper quality of services in Catania Test Site (power, proper room for DAQ, air conditioning, access to cable end)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>
                <a:solidFill>
                  <a:srgbClr val="FF0000"/>
                </a:solidFill>
              </a:rPr>
              <a:t>Sound PNRR-INEST (with OGS and Univ. of Trieste)</a:t>
            </a:r>
          </a:p>
          <a:p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89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1858B-090D-39EF-0473-6C8D66F95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BD4E7DE-0EE5-A79B-D54F-BD94C82E46C1}"/>
              </a:ext>
            </a:extLst>
          </p:cNvPr>
          <p:cNvSpPr txBox="1"/>
          <p:nvPr/>
        </p:nvSpPr>
        <p:spPr>
          <a:xfrm>
            <a:off x="1583295" y="183129"/>
            <a:ext cx="3887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KM3NeT </a:t>
            </a:r>
            <a:r>
              <a:rPr lang="en-GB" sz="3600" dirty="0" err="1">
                <a:solidFill>
                  <a:schemeClr val="tx2"/>
                </a:solidFill>
              </a:rPr>
              <a:t>Anagrafica</a:t>
            </a:r>
            <a:endParaRPr lang="en-GB" sz="3600" dirty="0">
              <a:solidFill>
                <a:schemeClr val="tx2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572733D4-8856-649B-9852-98C229114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07999"/>
              </p:ext>
            </p:extLst>
          </p:nvPr>
        </p:nvGraphicFramePr>
        <p:xfrm>
          <a:off x="314960" y="1149265"/>
          <a:ext cx="9999472" cy="48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304">
                  <a:extLst>
                    <a:ext uri="{9D8B030D-6E8A-4147-A177-3AD203B41FA5}">
                      <a16:colId xmlns:a16="http://schemas.microsoft.com/office/drawing/2014/main" val="3815513929"/>
                    </a:ext>
                  </a:extLst>
                </a:gridCol>
                <a:gridCol w="1657151">
                  <a:extLst>
                    <a:ext uri="{9D8B030D-6E8A-4147-A177-3AD203B41FA5}">
                      <a16:colId xmlns:a16="http://schemas.microsoft.com/office/drawing/2014/main" val="3840323077"/>
                    </a:ext>
                  </a:extLst>
                </a:gridCol>
                <a:gridCol w="849290">
                  <a:extLst>
                    <a:ext uri="{9D8B030D-6E8A-4147-A177-3AD203B41FA5}">
                      <a16:colId xmlns:a16="http://schemas.microsoft.com/office/drawing/2014/main" val="405341726"/>
                    </a:ext>
                  </a:extLst>
                </a:gridCol>
                <a:gridCol w="1740008">
                  <a:extLst>
                    <a:ext uri="{9D8B030D-6E8A-4147-A177-3AD203B41FA5}">
                      <a16:colId xmlns:a16="http://schemas.microsoft.com/office/drawing/2014/main" val="1235392034"/>
                    </a:ext>
                  </a:extLst>
                </a:gridCol>
                <a:gridCol w="1740008">
                  <a:extLst>
                    <a:ext uri="{9D8B030D-6E8A-4147-A177-3AD203B41FA5}">
                      <a16:colId xmlns:a16="http://schemas.microsoft.com/office/drawing/2014/main" val="494354751"/>
                    </a:ext>
                  </a:extLst>
                </a:gridCol>
                <a:gridCol w="2747711">
                  <a:extLst>
                    <a:ext uri="{9D8B030D-6E8A-4147-A177-3AD203B41FA5}">
                      <a16:colId xmlns:a16="http://schemas.microsoft.com/office/drawing/2014/main" val="641531126"/>
                    </a:ext>
                  </a:extLst>
                </a:gridCol>
              </a:tblGrid>
              <a:tr h="426382">
                <a:tc>
                  <a:txBody>
                    <a:bodyPr/>
                    <a:lstStyle/>
                    <a:p>
                      <a:r>
                        <a:rPr lang="en-GB" dirty="0"/>
                        <a:t>Sigla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4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INGV Porto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From 2026 only tech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00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Riccobene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KM3NeT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51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Larosa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KM3NeT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09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09/2025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140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Larosa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KM3NeT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40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accent1"/>
                          </a:solidFill>
                        </a:rPr>
                        <a:t>Cocimano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KM3NeT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195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Riccobene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KM3NeT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2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accent1"/>
                          </a:solidFill>
                        </a:rPr>
                        <a:t>Lownoiser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778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Pulvirenti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KM3NeT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986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Giorgio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KM3NeT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00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Viola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KM3NeT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806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Riccobene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KM3NeT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3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97A22-E7FC-0536-0FED-F092AEEE8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6B14CB5-66E7-BB52-5EC1-CD2EF1246F5C}"/>
              </a:ext>
            </a:extLst>
          </p:cNvPr>
          <p:cNvSpPr txBox="1"/>
          <p:nvPr/>
        </p:nvSpPr>
        <p:spPr>
          <a:xfrm>
            <a:off x="1583295" y="183129"/>
            <a:ext cx="3002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KM3NeT </a:t>
            </a:r>
            <a:r>
              <a:rPr lang="en-GB" sz="3600" dirty="0" err="1">
                <a:solidFill>
                  <a:schemeClr val="tx2"/>
                </a:solidFill>
              </a:rPr>
              <a:t>Spese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E59D2F-4C9E-7F0A-E974-849184F62C52}"/>
              </a:ext>
            </a:extLst>
          </p:cNvPr>
          <p:cNvSpPr txBox="1"/>
          <p:nvPr/>
        </p:nvSpPr>
        <p:spPr>
          <a:xfrm>
            <a:off x="1583295" y="2377440"/>
            <a:ext cx="49008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Sostanzialmente</a:t>
            </a:r>
            <a:r>
              <a:rPr lang="en-GB" dirty="0"/>
              <a:t> solo </a:t>
            </a:r>
            <a:r>
              <a:rPr lang="en-GB" dirty="0" err="1"/>
              <a:t>acquistì</a:t>
            </a:r>
            <a:r>
              <a:rPr lang="en-GB" dirty="0"/>
              <a:t> MAC in </a:t>
            </a:r>
            <a:r>
              <a:rPr lang="en-GB" dirty="0" err="1"/>
              <a:t>convenzione</a:t>
            </a:r>
            <a:endParaRPr lang="en-GB" dirty="0"/>
          </a:p>
          <a:p>
            <a:endParaRPr lang="en-GB" dirty="0"/>
          </a:p>
          <a:p>
            <a:r>
              <a:rPr lang="en-GB" dirty="0"/>
              <a:t>Per Il 2026 vi </a:t>
            </a:r>
            <a:r>
              <a:rPr lang="en-GB" dirty="0" err="1"/>
              <a:t>richiedero</a:t>
            </a:r>
            <a:r>
              <a:rPr lang="en-GB" dirty="0"/>
              <a:t>’  </a:t>
            </a:r>
            <a:r>
              <a:rPr lang="en-GB" dirty="0" err="1"/>
              <a:t>Programmazione</a:t>
            </a:r>
            <a:r>
              <a:rPr lang="en-GB" dirty="0"/>
              <a:t> stretta</a:t>
            </a:r>
          </a:p>
          <a:p>
            <a:endParaRPr lang="en-GB" dirty="0"/>
          </a:p>
          <a:p>
            <a:r>
              <a:rPr lang="en-GB" dirty="0" err="1"/>
              <a:t>Missioni</a:t>
            </a:r>
            <a:r>
              <a:rPr lang="en-GB" dirty="0"/>
              <a:t>: Va </a:t>
            </a:r>
            <a:r>
              <a:rPr lang="en-GB" dirty="0" err="1"/>
              <a:t>fatto</a:t>
            </a:r>
            <a:r>
              <a:rPr lang="en-GB" dirty="0"/>
              <a:t> </a:t>
            </a:r>
            <a:r>
              <a:rPr lang="en-GB"/>
              <a:t>un Booking!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002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3939</TotalTime>
  <Words>1185</Words>
  <Application>Microsoft Macintosh PowerPoint</Application>
  <PresentationFormat>Widescreen</PresentationFormat>
  <Paragraphs>200</Paragraphs>
  <Slides>10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Giorgio Maria Riccobene</cp:lastModifiedBy>
  <cp:revision>228</cp:revision>
  <dcterms:created xsi:type="dcterms:W3CDTF">2022-07-07T15:27:36Z</dcterms:created>
  <dcterms:modified xsi:type="dcterms:W3CDTF">2025-06-30T07:32:02Z</dcterms:modified>
</cp:coreProperties>
</file>