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69" r:id="rId3"/>
    <p:sldId id="360" r:id="rId4"/>
    <p:sldId id="370" r:id="rId5"/>
    <p:sldId id="371" r:id="rId6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0E3E4"/>
    <a:srgbClr val="E3EBF5"/>
    <a:srgbClr val="FFFF99"/>
    <a:srgbClr val="0000FF"/>
    <a:srgbClr val="FFFFCC"/>
    <a:srgbClr val="EF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05" autoAdjust="0"/>
    <p:restoredTop sz="93979" autoAdjust="0"/>
  </p:normalViewPr>
  <p:slideViewPr>
    <p:cSldViewPr>
      <p:cViewPr varScale="1">
        <p:scale>
          <a:sx n="64" d="100"/>
          <a:sy n="64" d="100"/>
        </p:scale>
        <p:origin x="1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CC3E0-9B44-4B24-A568-D8CACE29E0D6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0C75B-D6BE-4C73-B2F3-DB690CADF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946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37495-3277-422E-ADE5-598575AA6CF7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7631"/>
            <a:ext cx="5438140" cy="4465977"/>
          </a:xfrm>
        </p:spPr>
        <p:txBody>
          <a:bodyPr lIns="87754" tIns="43877" rIns="87754" bIns="43877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949F7-7E41-CC06-52F4-E1555BAD5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110A66CD-111D-544B-A293-DBC5E88605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D45D163-DF73-0752-90E5-239C5F6CB5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core ~ 11.6 HS06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6BD26D-9963-EB83-CAA9-F65C9C870B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C75B-D6BE-4C73-B2F3-DB690CADF89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9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1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core ~ 11.6 HS06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C75B-D6BE-4C73-B2F3-DB690CADF89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850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21/07/2025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60648"/>
            <a:ext cx="91440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alt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algn="ctr"/>
            <a:endParaRPr lang="en-US" altLang="it-IT" sz="5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algn="ctr"/>
            <a:r>
              <a:rPr lang="en-US" altLang="it-IT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Calcolo</a:t>
            </a:r>
            <a:r>
              <a:rPr lang="en-US" alt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 CSN3  </a:t>
            </a:r>
          </a:p>
          <a:p>
            <a:pPr algn="ctr"/>
            <a:r>
              <a:rPr lang="en-US" altLang="it-IT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Esp</a:t>
            </a:r>
            <a:r>
              <a:rPr lang="en-US" alt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-NONLHC</a:t>
            </a:r>
          </a:p>
          <a:p>
            <a:pPr algn="ctr"/>
            <a:endParaRPr lang="en-US" altLang="it-IT" sz="5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algn="ctr"/>
            <a:r>
              <a:rPr lang="en-US" altLang="it-IT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Richieste</a:t>
            </a:r>
            <a:r>
              <a:rPr lang="en-US" alt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 - 2026</a:t>
            </a:r>
          </a:p>
          <a:p>
            <a:pPr algn="ctr"/>
            <a:endParaRPr lang="en-US" altLang="it-IT" sz="4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  <a:p>
            <a:pPr algn="ctr"/>
            <a:r>
              <a:rPr lang="en-US" altLang="it-IT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Sara Pirrone (INFN - </a:t>
            </a:r>
            <a:r>
              <a:rPr lang="en-US" altLang="it-IT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Sezione</a:t>
            </a:r>
            <a:r>
              <a:rPr lang="en-US" altLang="it-IT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 di Catania)</a:t>
            </a:r>
          </a:p>
          <a:p>
            <a:pPr algn="ctr"/>
            <a:r>
              <a:rPr lang="en-US" altLang="it-IT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Marco La Cognata (INFN- LNS)</a:t>
            </a:r>
          </a:p>
          <a:p>
            <a:pPr algn="ctr"/>
            <a:r>
              <a:rPr lang="en-US" altLang="it-IT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21.07.2025</a:t>
            </a:r>
            <a:endParaRPr lang="en-US" altLang="it-IT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86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28492-7D53-9B65-1452-FA38059A38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ADBBA18-5CA7-E7B3-C24A-669537871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238454"/>
              </p:ext>
            </p:extLst>
          </p:nvPr>
        </p:nvGraphicFramePr>
        <p:xfrm>
          <a:off x="323528" y="476672"/>
          <a:ext cx="8483965" cy="644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596">
                  <a:extLst>
                    <a:ext uri="{9D8B030D-6E8A-4147-A177-3AD203B41FA5}">
                      <a16:colId xmlns:a16="http://schemas.microsoft.com/office/drawing/2014/main" val="1053734742"/>
                    </a:ext>
                  </a:extLst>
                </a:gridCol>
                <a:gridCol w="1433910">
                  <a:extLst>
                    <a:ext uri="{9D8B030D-6E8A-4147-A177-3AD203B41FA5}">
                      <a16:colId xmlns:a16="http://schemas.microsoft.com/office/drawing/2014/main" val="1386028548"/>
                    </a:ext>
                  </a:extLst>
                </a:gridCol>
                <a:gridCol w="1374163">
                  <a:extLst>
                    <a:ext uri="{9D8B030D-6E8A-4147-A177-3AD203B41FA5}">
                      <a16:colId xmlns:a16="http://schemas.microsoft.com/office/drawing/2014/main" val="3359499095"/>
                    </a:ext>
                  </a:extLst>
                </a:gridCol>
                <a:gridCol w="1613148">
                  <a:extLst>
                    <a:ext uri="{9D8B030D-6E8A-4147-A177-3AD203B41FA5}">
                      <a16:colId xmlns:a16="http://schemas.microsoft.com/office/drawing/2014/main" val="1266325630"/>
                    </a:ext>
                  </a:extLst>
                </a:gridCol>
                <a:gridCol w="1613148">
                  <a:extLst>
                    <a:ext uri="{9D8B030D-6E8A-4147-A177-3AD203B41FA5}">
                      <a16:colId xmlns:a16="http://schemas.microsoft.com/office/drawing/2014/main" val="3919460672"/>
                    </a:ext>
                  </a:extLst>
                </a:gridCol>
              </a:tblGrid>
              <a:tr h="490805"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Esperimento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CPU</a:t>
                      </a:r>
                      <a:r>
                        <a:rPr lang="it-IT" sz="2000" baseline="0" dirty="0">
                          <a:effectLst/>
                          <a:latin typeface="Garamond" panose="02020404030301010803" pitchFamily="18" charset="0"/>
                        </a:rPr>
                        <a:t>   </a:t>
                      </a:r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(HS23)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DISCO</a:t>
                      </a:r>
                      <a:r>
                        <a:rPr lang="it-IT" sz="2000" baseline="0" dirty="0">
                          <a:effectLst/>
                          <a:latin typeface="Garamond" panose="02020404030301010803" pitchFamily="18" charset="0"/>
                        </a:rPr>
                        <a:t>  </a:t>
                      </a:r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(TB)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TAPE</a:t>
                      </a:r>
                      <a:r>
                        <a:rPr lang="it-IT" sz="2000" baseline="0" dirty="0">
                          <a:effectLst/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(TB)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GPU</a:t>
                      </a:r>
                    </a:p>
                    <a:p>
                      <a:pPr algn="ctr"/>
                      <a:r>
                        <a:rPr lang="it-IT" sz="2000" dirty="0">
                          <a:effectLst/>
                          <a:latin typeface="Garamond" panose="02020404030301010803" pitchFamily="18" charset="0"/>
                        </a:rPr>
                        <a:t>(h/y)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099831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ASFIN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144422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CHIRONE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E3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74209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EPIC (EIC-NET)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0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05934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FAMU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951028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FOOT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latin typeface="Garamond" panose="02020404030301010803" pitchFamily="18" charset="0"/>
                        </a:rPr>
                        <a:t>0 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0E3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E0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05636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GAMMA</a:t>
                      </a:r>
                      <a:endParaRPr lang="it-IT" sz="2000" b="1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695025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LUNA 3        </a:t>
                      </a:r>
                      <a:endParaRPr kumimoji="0" lang="it-IT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95298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JLAB12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4400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8760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149721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NTOF         </a:t>
                      </a:r>
                      <a:endParaRPr kumimoji="0" lang="it-IT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018916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NUCLEX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666128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>
                          <a:effectLst/>
                          <a:latin typeface="Garamond" panose="02020404030301010803" pitchFamily="18" charset="0"/>
                        </a:rPr>
                        <a:t>SPES-MED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831581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4400</a:t>
                      </a:r>
                      <a:endParaRPr lang="it-IT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8760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57089"/>
                  </a:ext>
                </a:extLst>
              </a:tr>
            </a:tbl>
          </a:graphicData>
        </a:graphic>
      </p:graphicFrame>
      <p:sp>
        <p:nvSpPr>
          <p:cNvPr id="3" name="Text Box 1166">
            <a:extLst>
              <a:ext uri="{FF2B5EF4-FFF2-40B4-BE49-F238E27FC236}">
                <a16:creationId xmlns:a16="http://schemas.microsoft.com/office/drawing/2014/main" id="{1D85F29C-7274-7EF2-9083-1FEA49924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979" y="-18848"/>
            <a:ext cx="89644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b="1" dirty="0">
                <a:solidFill>
                  <a:schemeClr val="accent2"/>
                </a:solidFill>
                <a:latin typeface="Garamond" panose="02020404030301010803" pitchFamily="18" charset="0"/>
              </a:rPr>
              <a:t>RICHIESTE </a:t>
            </a:r>
            <a:r>
              <a:rPr lang="el-GR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Δ</a:t>
            </a:r>
            <a:r>
              <a:rPr lang="it-IT" altLang="it-IT" sz="2800" b="1" dirty="0">
                <a:solidFill>
                  <a:schemeClr val="accent2"/>
                </a:solidFill>
                <a:latin typeface="Garamond" panose="02020404030301010803" pitchFamily="18" charset="0"/>
              </a:rPr>
              <a:t> TIER 1 – 2026 - CNS3 </a:t>
            </a:r>
          </a:p>
        </p:txBody>
      </p:sp>
    </p:spTree>
    <p:extLst>
      <p:ext uri="{BB962C8B-B14F-4D97-AF65-F5344CB8AC3E}">
        <p14:creationId xmlns:p14="http://schemas.microsoft.com/office/powerpoint/2010/main" val="2282045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081154"/>
              </p:ext>
            </p:extLst>
          </p:nvPr>
        </p:nvGraphicFramePr>
        <p:xfrm>
          <a:off x="395536" y="451993"/>
          <a:ext cx="8483964" cy="626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434">
                  <a:extLst>
                    <a:ext uri="{9D8B030D-6E8A-4147-A177-3AD203B41FA5}">
                      <a16:colId xmlns:a16="http://schemas.microsoft.com/office/drawing/2014/main" val="1053734742"/>
                    </a:ext>
                  </a:extLst>
                </a:gridCol>
                <a:gridCol w="1342661">
                  <a:extLst>
                    <a:ext uri="{9D8B030D-6E8A-4147-A177-3AD203B41FA5}">
                      <a16:colId xmlns:a16="http://schemas.microsoft.com/office/drawing/2014/main" val="1386028548"/>
                    </a:ext>
                  </a:extLst>
                </a:gridCol>
                <a:gridCol w="1165318">
                  <a:extLst>
                    <a:ext uri="{9D8B030D-6E8A-4147-A177-3AD203B41FA5}">
                      <a16:colId xmlns:a16="http://schemas.microsoft.com/office/drawing/2014/main" val="3359499095"/>
                    </a:ext>
                  </a:extLst>
                </a:gridCol>
                <a:gridCol w="1257779">
                  <a:extLst>
                    <a:ext uri="{9D8B030D-6E8A-4147-A177-3AD203B41FA5}">
                      <a16:colId xmlns:a16="http://schemas.microsoft.com/office/drawing/2014/main" val="1266325630"/>
                    </a:ext>
                  </a:extLst>
                </a:gridCol>
                <a:gridCol w="1257779">
                  <a:extLst>
                    <a:ext uri="{9D8B030D-6E8A-4147-A177-3AD203B41FA5}">
                      <a16:colId xmlns:a16="http://schemas.microsoft.com/office/drawing/2014/main" val="2914124089"/>
                    </a:ext>
                  </a:extLst>
                </a:gridCol>
                <a:gridCol w="1373993">
                  <a:extLst>
                    <a:ext uri="{9D8B030D-6E8A-4147-A177-3AD203B41FA5}">
                      <a16:colId xmlns:a16="http://schemas.microsoft.com/office/drawing/2014/main" val="839975006"/>
                    </a:ext>
                  </a:extLst>
                </a:gridCol>
              </a:tblGrid>
              <a:tr h="490805"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Esperimento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CPU</a:t>
                      </a:r>
                      <a:r>
                        <a:rPr lang="it-IT" sz="1400" baseline="0" dirty="0">
                          <a:effectLst/>
                          <a:latin typeface="Garamond" panose="02020404030301010803" pitchFamily="18" charset="0"/>
                        </a:rPr>
                        <a:t>   </a:t>
                      </a:r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(HS06)</a:t>
                      </a:r>
                    </a:p>
                    <a:p>
                      <a:pPr algn="ctr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8 € /HS06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DISCO</a:t>
                      </a:r>
                      <a:r>
                        <a:rPr lang="it-IT" sz="1400" baseline="0" dirty="0">
                          <a:effectLst/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(TB)</a:t>
                      </a:r>
                    </a:p>
                    <a:p>
                      <a:pPr algn="ctr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100€/TB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TAPE</a:t>
                      </a:r>
                      <a:r>
                        <a:rPr lang="it-IT" sz="1400" baseline="0" dirty="0">
                          <a:effectLst/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(TB)</a:t>
                      </a:r>
                    </a:p>
                    <a:p>
                      <a:pPr algn="ctr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8€/TB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GPU</a:t>
                      </a:r>
                    </a:p>
                    <a:p>
                      <a:pPr algn="ctr"/>
                      <a:r>
                        <a:rPr lang="it-IT" sz="1400" dirty="0">
                          <a:effectLst/>
                          <a:latin typeface="Garamond" panose="02020404030301010803" pitchFamily="18" charset="0"/>
                        </a:rPr>
                        <a:t>0.95/h/Y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</a:rPr>
                        <a:t>TOTALE 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099831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ASFIN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144422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CHIRONE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E3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E3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74209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EPIC (EIC-NET)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05934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FAMU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0.5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1.5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951028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FOOT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Garamond" panose="02020404030301010803" pitchFamily="18" charset="0"/>
                        </a:rPr>
                        <a:t>0 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05636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GAMMA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695025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LUNA        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95298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JLAB12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35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8.5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43.5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149721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NTOF         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018916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NUCLEX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666128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algn="just"/>
                      <a:r>
                        <a:rPr lang="it-IT" sz="1600" b="1" dirty="0">
                          <a:effectLst/>
                          <a:latin typeface="Garamond" panose="02020404030301010803" pitchFamily="18" charset="0"/>
                        </a:rPr>
                        <a:t>SPES-MED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831581"/>
                  </a:ext>
                </a:extLst>
              </a:tr>
              <a:tr h="4790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</a:rPr>
                        <a:t>TOTALE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57089"/>
                  </a:ext>
                </a:extLst>
              </a:tr>
            </a:tbl>
          </a:graphicData>
        </a:graphic>
      </p:graphicFrame>
      <p:sp>
        <p:nvSpPr>
          <p:cNvPr id="3" name="Text Box 1166"/>
          <p:cNvSpPr txBox="1">
            <a:spLocks noChangeArrowheads="1"/>
          </p:cNvSpPr>
          <p:nvPr/>
        </p:nvSpPr>
        <p:spPr bwMode="auto">
          <a:xfrm>
            <a:off x="0" y="27296"/>
            <a:ext cx="8964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2"/>
                </a:solidFill>
                <a:latin typeface="Garamond" panose="02020404030301010803" pitchFamily="18" charset="0"/>
              </a:rPr>
              <a:t>RICHIESTE </a:t>
            </a:r>
            <a:r>
              <a:rPr lang="el-GR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Δ</a:t>
            </a:r>
            <a:r>
              <a:rPr lang="it-IT" altLang="it-IT" sz="2400" b="1" dirty="0">
                <a:solidFill>
                  <a:schemeClr val="accent2"/>
                </a:solidFill>
                <a:latin typeface="Garamond" panose="02020404030301010803" pitchFamily="18" charset="0"/>
              </a:rPr>
              <a:t> TIER 1 – 2026 - CNS3 </a:t>
            </a:r>
          </a:p>
        </p:txBody>
      </p:sp>
    </p:spTree>
    <p:extLst>
      <p:ext uri="{BB962C8B-B14F-4D97-AF65-F5344CB8AC3E}">
        <p14:creationId xmlns:p14="http://schemas.microsoft.com/office/powerpoint/2010/main" val="3465865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932D456-411F-B5C7-17E4-A813035BD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24" y="1066037"/>
            <a:ext cx="8380951" cy="47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7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E2643A3-E50D-90E6-DD1B-5463EBA15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83" y="908720"/>
            <a:ext cx="8459235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00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3440</TotalTime>
  <Words>220</Words>
  <Application>Microsoft Office PowerPoint</Application>
  <PresentationFormat>Presentazione su schermo (4:3)</PresentationFormat>
  <Paragraphs>137</Paragraphs>
  <Slides>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Garamond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Pirrone</dc:creator>
  <cp:lastModifiedBy>Sara Pirrone</cp:lastModifiedBy>
  <cp:revision>321</cp:revision>
  <cp:lastPrinted>2024-08-30T07:39:22Z</cp:lastPrinted>
  <dcterms:created xsi:type="dcterms:W3CDTF">2016-05-21T14:20:39Z</dcterms:created>
  <dcterms:modified xsi:type="dcterms:W3CDTF">2025-07-21T12:44:07Z</dcterms:modified>
</cp:coreProperties>
</file>