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8909" r:id="rId3"/>
    <p:sldId id="283" r:id="rId4"/>
    <p:sldId id="274" r:id="rId5"/>
    <p:sldId id="38862" r:id="rId6"/>
    <p:sldId id="259" r:id="rId7"/>
    <p:sldId id="38863" r:id="rId8"/>
    <p:sldId id="260" r:id="rId9"/>
    <p:sldId id="38868" r:id="rId10"/>
    <p:sldId id="261" r:id="rId11"/>
    <p:sldId id="38873" r:id="rId12"/>
    <p:sldId id="264" r:id="rId13"/>
    <p:sldId id="38874" r:id="rId14"/>
    <p:sldId id="265" r:id="rId15"/>
    <p:sldId id="38869" r:id="rId16"/>
    <p:sldId id="38875" r:id="rId17"/>
    <p:sldId id="278" r:id="rId18"/>
    <p:sldId id="38895" r:id="rId19"/>
    <p:sldId id="38897" r:id="rId20"/>
    <p:sldId id="38924" r:id="rId21"/>
    <p:sldId id="38925" r:id="rId22"/>
    <p:sldId id="38926" r:id="rId23"/>
    <p:sldId id="38927" r:id="rId24"/>
    <p:sldId id="38916" r:id="rId25"/>
    <p:sldId id="38922" r:id="rId26"/>
    <p:sldId id="38923" r:id="rId27"/>
    <p:sldId id="38894" r:id="rId28"/>
    <p:sldId id="275" r:id="rId29"/>
    <p:sldId id="284" r:id="rId30"/>
    <p:sldId id="38928" r:id="rId31"/>
    <p:sldId id="38871" r:id="rId32"/>
    <p:sldId id="262" r:id="rId33"/>
    <p:sldId id="38872" r:id="rId34"/>
    <p:sldId id="263" r:id="rId35"/>
    <p:sldId id="38876" r:id="rId36"/>
    <p:sldId id="38877" r:id="rId37"/>
    <p:sldId id="38929" r:id="rId38"/>
    <p:sldId id="38878" r:id="rId39"/>
    <p:sldId id="38930" r:id="rId40"/>
    <p:sldId id="38879" r:id="rId41"/>
    <p:sldId id="270" r:id="rId42"/>
    <p:sldId id="38880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38A62-979B-4562-AB8A-EC90E9C3A40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1A21-132F-4E10-ACC9-E1A2465E7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F1A21-132F-4E10-ACC9-E1A2465E73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2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29C5-2067-5BDE-B6F5-42BEC7A5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BD173-2E87-B0CA-6B7F-55559B8A0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87005-64E2-B96D-D6AE-A655A39E5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622BD-C5A4-9BB9-96FD-4146CC762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F1A21-132F-4E10-ACC9-E1A2465E73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7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2D009-7C44-7415-EC5F-7FABB8C86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5F5D9-7928-769A-C2C7-250DCDA45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0330C-FE61-E244-21FB-49A14A341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F502F-C3FC-4685-CC4C-C0C2CDA0B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F1A21-132F-4E10-ACC9-E1A2465E73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AA24-F518-67F2-C7B7-B7EF2C4A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FCED2-B7A0-B60E-D3F9-6C8BCA78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D7B3-F01D-586D-A1DC-E13412D4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0D1D-155B-43D8-AFC0-9D29F4CE418B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A712-0E4F-194C-E18A-0A3FCFF4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B64E-C198-1D14-0CBA-EE2633DA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55BC-0258-3B43-32A6-F3FB44F4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CFD16-6CF8-9AE3-31DD-26ED46756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EA36-A966-77A2-FD24-D57BE5AA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947A-895F-4551-9292-B3B59C2D4105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0D0A-447A-8351-7E45-6964A125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20A6-A40B-7300-D565-8D5DCE46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D699F-D0AB-7A54-B76A-1E9196CCF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A0DE7-7F4C-6334-4282-F03F4BCC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F7328-D7AD-D927-5CE8-0A0B620D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1D-70BF-40A1-87F0-E5EA394A3AA8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9E7E-55D1-1A60-9B67-7B1C8343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F7008-0EBA-D57D-6CCE-69366136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795C-4B1F-4BAA-00EE-5204B955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F2C8D-82D9-5714-A4E7-75A9DC01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FFBA-C1FF-76CF-0866-31724359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010E-C374-4C41-8664-029B93FD9228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5FD3E-CB78-426C-AAE6-8DA52AC1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A1E4E-38B2-FED3-08B6-4DD66B94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D9D8-AA8D-7547-B10A-24423C30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6FAB1-1E1C-1835-EF25-03B0B390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3A4A-D155-59C3-E4E5-C1D34505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08D-AC7D-4B7C-A927-C6EFF88A0ED8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2193-4C3D-4382-39FD-AB8BD278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35EF-749E-D22A-DC0B-DF041CA3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F6F5-FDF6-17A8-2A99-D9D64CEC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B819-CC0A-DC5E-D153-628D28E85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C5821-E968-A642-ABC3-B5F5508B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46B09-309D-725D-FB7C-08EC1D9E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4596-3C1B-44CB-AA24-392262F2AD95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3B55A-7916-48B9-3E2F-8EF9FCCE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6D2B1-2C45-2769-4F15-6856009F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4191-2CBB-59F0-47AB-0E5F3388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D97BA-2114-91B4-92A0-1DC84F45A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A0C27-15F2-52DE-BDD7-63E1AA83E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82305-BE19-09A7-77BC-A734B4219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5A68A-4265-CA6C-2FDA-A155FB007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0A864-E5CB-181E-5DDF-8691D25C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430E-6498-4271-B85E-0B4D005FC130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EBD01-0B43-8683-26B1-386D7EF8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F9020-9262-A91E-40C0-F525A153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CCF0-0A52-8AD8-C3EC-3867378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9547A-452D-4003-FF9C-540A0D52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FCA4-E538-483A-B3BD-C70200C5AD0B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6EB43-25BE-6E61-376D-F09DEEC3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16EC-7B72-2E18-F15C-094AA8C3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77B5D-EFBA-8890-6721-5D3C6AEC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A73A-96BA-47D4-8259-63812DE7FA47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53BB9-CC49-E2B6-727E-17A7FDD0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A38F4-A0EB-6FE3-5D31-A5F61104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61AE-2A1E-3CC3-47B7-59F1F263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B8E5-9232-C3D6-37F1-7CAA7377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829D6-B4AF-A9D7-746E-1EB071C1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1C7A5-0E4B-F5B5-8DE4-D7506905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EC78-5633-4A6F-9D11-B19B990C71D4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5086C-B887-2034-33EC-44E5A548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8543-EABB-52F3-B79C-B709FF62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63F1-42B1-A675-83CB-72F90137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FD68E-11E2-0CA1-CB39-6F63830C1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71347-F600-61C5-3C46-4A63D47F4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04E1-F288-2833-43CE-357300AF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86E1-8D82-4FC0-B4CC-58AF45D4ED30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EC286-81EC-41B9-54A9-85F1B72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4725-317D-87D5-6D53-EB48478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F9E7B-F518-8966-EA48-BE7D0066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1CC5B-AF9D-3878-326E-EB8833BA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C9E8-0545-7BD3-99DA-B91538DD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902A6-7C6C-4304-A451-B330B8CA6D7E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1C6F9-0767-7810-DA19-459C4323C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DFB6D-102B-96D9-746C-BC0172B45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25094-1203-42D0-86A5-925D8A3F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433C-553D-BAE8-4E1C-719F30AB2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Referaggio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GR1 </a:t>
            </a:r>
            <a:r>
              <a:rPr lang="en-US" dirty="0" err="1"/>
              <a:t>Esperimenti</a:t>
            </a:r>
            <a:r>
              <a:rPr lang="en-US" dirty="0"/>
              <a:t> non-LHC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DD7FA-8A20-169E-3037-EAA9F46CC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b.Giacobbe</a:t>
            </a:r>
            <a:endParaRPr lang="en-US" dirty="0"/>
          </a:p>
          <a:p>
            <a:r>
              <a:rPr lang="en-US" dirty="0"/>
              <a:t>July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3F53A-C669-2D8C-FFA7-753A9E6C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7" y="136525"/>
            <a:ext cx="10515600" cy="6588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LHCf</a:t>
            </a:r>
            <a:r>
              <a:rPr lang="en-US" dirty="0"/>
              <a:t>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95EEA5-5727-E483-F3E9-E077EC56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83101"/>
              </p:ext>
            </p:extLst>
          </p:nvPr>
        </p:nvGraphicFramePr>
        <p:xfrm>
          <a:off x="371792" y="5320982"/>
          <a:ext cx="107152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736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45995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065126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276138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76143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3078532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large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oportunistic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use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just configured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A27B1-D0DC-7BFA-5DD6-93C13241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 descr="A screenshot of a graph&#10;&#10;AI-generated content may be incorrect.">
            <a:extLst>
              <a:ext uri="{FF2B5EF4-FFF2-40B4-BE49-F238E27FC236}">
                <a16:creationId xmlns:a16="http://schemas.microsoft.com/office/drawing/2014/main" id="{67CD6E3A-3E31-7C0F-E02C-D91433FD9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9" y="795337"/>
            <a:ext cx="4351857" cy="4508317"/>
          </a:xfrm>
        </p:spPr>
      </p:pic>
      <p:pic>
        <p:nvPicPr>
          <p:cNvPr id="12" name="Picture 11" descr="A graph showing a line&#10;&#10;AI-generated content may be incorrect.">
            <a:extLst>
              <a:ext uri="{FF2B5EF4-FFF2-40B4-BE49-F238E27FC236}">
                <a16:creationId xmlns:a16="http://schemas.microsoft.com/office/drawing/2014/main" id="{703CC49A-B65C-3933-E469-2FA697E0F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8" y="694496"/>
            <a:ext cx="7090989" cy="2363663"/>
          </a:xfrm>
          <a:prstGeom prst="rect">
            <a:avLst/>
          </a:prstGeom>
        </p:spPr>
      </p:pic>
      <p:pic>
        <p:nvPicPr>
          <p:cNvPr id="15" name="Picture 1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FDD5111-8632-0441-0BB9-7F200EDCC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8" y="3160535"/>
            <a:ext cx="7484432" cy="19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77"/>
            <a:ext cx="10515600" cy="2852737"/>
          </a:xfrm>
        </p:spPr>
        <p:txBody>
          <a:bodyPr/>
          <a:lstStyle/>
          <a:p>
            <a:r>
              <a:rPr lang="en-US" dirty="0"/>
              <a:t>PADME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5514"/>
            <a:ext cx="10898274" cy="32408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1) Tier2 LNF: 150 TB disk (replacement old)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2) Tier2 LNF : 280 TB (replacement old)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3) Tier2 LNF : 200 TB SJ (da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discutere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con referee – run5)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ok per 1) &amp; 2).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Richiesta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SJ: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accordati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100 TB SJ ad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approvazione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Run-V (Maggio 2026). Gli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altri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100 TB da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tasca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indivisa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come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richiesta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aggiuntiva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base 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durata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accordata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per Run-V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78D4-06A6-22DD-2562-35F89E13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56" y="129425"/>
            <a:ext cx="10515600" cy="900967"/>
          </a:xfrm>
        </p:spPr>
        <p:txBody>
          <a:bodyPr/>
          <a:lstStyle/>
          <a:p>
            <a:r>
              <a:rPr lang="en-US" dirty="0"/>
              <a:t>PADME : Tier1 resources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C0E320-0E5F-FA09-955E-EA962A9E6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15042"/>
              </p:ext>
            </p:extLst>
          </p:nvPr>
        </p:nvGraphicFramePr>
        <p:xfrm>
          <a:off x="496556" y="5238115"/>
          <a:ext cx="108580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6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075173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185706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024929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306288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3396342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4.0 KHS06 PASSANO A </a:t>
                      </a:r>
                      <a:r>
                        <a:rPr lang="en-US" b="1" i="1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AE57D-0C1A-E162-0660-D000396F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ECC7171-CF51-783E-3571-B94B804E0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6" y="1030391"/>
            <a:ext cx="4072338" cy="4207723"/>
          </a:xfrm>
        </p:spPr>
      </p:pic>
      <p:pic>
        <p:nvPicPr>
          <p:cNvPr id="13" name="Picture 12" descr="A graph with a red line&#10;&#10;AI-generated content may be incorrect.">
            <a:extLst>
              <a:ext uri="{FF2B5EF4-FFF2-40B4-BE49-F238E27FC236}">
                <a16:creationId xmlns:a16="http://schemas.microsoft.com/office/drawing/2014/main" id="{A84824AF-6852-D96D-8B56-53838564F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06" y="854071"/>
            <a:ext cx="6339415" cy="2093442"/>
          </a:xfrm>
          <a:prstGeom prst="rect">
            <a:avLst/>
          </a:prstGeom>
        </p:spPr>
      </p:pic>
      <p:pic>
        <p:nvPicPr>
          <p:cNvPr id="15" name="Picture 14" descr="A white and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1D9D18FC-89C9-EF3B-FA43-836BCD918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4" y="3290261"/>
            <a:ext cx="7364685" cy="15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150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kCPU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x hours a Leonardo (eq. a circa 15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kGPU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hours)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</a:t>
            </a:r>
            <a:r>
              <a:rPr lang="en-US" dirty="0" err="1">
                <a:solidFill>
                  <a:srgbClr val="FF0000"/>
                </a:solidFill>
              </a:rPr>
              <a:t>discutere</a:t>
            </a:r>
            <a:r>
              <a:rPr lang="en-US" dirty="0">
                <a:solidFill>
                  <a:srgbClr val="FF0000"/>
                </a:solidFill>
              </a:rPr>
              <a:t> con referees </a:t>
            </a:r>
            <a:r>
              <a:rPr lang="en-US" dirty="0" err="1">
                <a:solidFill>
                  <a:srgbClr val="FF0000"/>
                </a:solidFill>
              </a:rPr>
              <a:t>scritto</a:t>
            </a:r>
            <a:r>
              <a:rPr lang="en-US" dirty="0">
                <a:solidFill>
                  <a:srgbClr val="FF0000"/>
                </a:solidFill>
              </a:rPr>
              <a:t> a Matteo </a:t>
            </a:r>
            <a:r>
              <a:rPr lang="en-US" dirty="0" err="1">
                <a:solidFill>
                  <a:srgbClr val="FF0000"/>
                </a:solidFill>
              </a:rPr>
              <a:t>Tenti</a:t>
            </a:r>
            <a:r>
              <a:rPr lang="en-US" dirty="0">
                <a:solidFill>
                  <a:srgbClr val="FF0000"/>
                </a:solidFill>
              </a:rPr>
              <a:t> per GPU vs ore Leonardo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4CD1B-DBE9-0312-58E1-6BB2C51B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98" y="10518"/>
            <a:ext cx="10515600" cy="740194"/>
          </a:xfrm>
        </p:spPr>
        <p:txBody>
          <a:bodyPr/>
          <a:lstStyle/>
          <a:p>
            <a:r>
              <a:rPr lang="en-US" dirty="0"/>
              <a:t>DUNE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B83F65-D90B-44A4-7287-5BB9147DA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17944"/>
              </p:ext>
            </p:extLst>
          </p:nvPr>
        </p:nvGraphicFramePr>
        <p:xfrm>
          <a:off x="177998" y="5238115"/>
          <a:ext cx="111817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97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64354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559261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339989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150741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53109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429747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8ECC4-CF7A-D3BC-4192-D30A73BF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 descr="A screenshot of a graph&#10;&#10;AI-generated content may be incorrect.">
            <a:extLst>
              <a:ext uri="{FF2B5EF4-FFF2-40B4-BE49-F238E27FC236}">
                <a16:creationId xmlns:a16="http://schemas.microsoft.com/office/drawing/2014/main" id="{A61D9364-E341-E155-F6D9-867C120A1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" y="715511"/>
            <a:ext cx="5057304" cy="4492685"/>
          </a:xfrm>
        </p:spPr>
      </p:pic>
      <p:pic>
        <p:nvPicPr>
          <p:cNvPr id="17" name="Picture 16" descr="A graph with a line&#10;&#10;AI-generated content may be incorrect.">
            <a:extLst>
              <a:ext uri="{FF2B5EF4-FFF2-40B4-BE49-F238E27FC236}">
                <a16:creationId xmlns:a16="http://schemas.microsoft.com/office/drawing/2014/main" id="{B72A513A-421F-3432-BB35-A4EF4273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685592"/>
            <a:ext cx="6334846" cy="21102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837349-3119-0EC9-168C-96CB1019EB8E}"/>
              </a:ext>
            </a:extLst>
          </p:cNvPr>
          <p:cNvSpPr txBox="1"/>
          <p:nvPr/>
        </p:nvSpPr>
        <p:spPr>
          <a:xfrm>
            <a:off x="9007253" y="137136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+550 TB</a:t>
            </a:r>
          </a:p>
        </p:txBody>
      </p:sp>
      <p:pic>
        <p:nvPicPr>
          <p:cNvPr id="19" name="Picture 18" descr="A graph with a line&#10;&#10;AI-generated content may be incorrect.">
            <a:extLst>
              <a:ext uri="{FF2B5EF4-FFF2-40B4-BE49-F238E27FC236}">
                <a16:creationId xmlns:a16="http://schemas.microsoft.com/office/drawing/2014/main" id="{503C13A8-36DA-299C-2A6D-99D9CB1AC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3115010"/>
            <a:ext cx="6978252" cy="18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MEG-II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“MOF-like” contribution 20 KEUR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A9A8C-3DF4-DFBF-F96F-B191E0C6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Tier1 – CPU: 11 kHS06 ; Disk: 10 TB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Restituzione</a:t>
            </a:r>
            <a:r>
              <a:rPr lang="en-US" b="1" i="1" dirty="0">
                <a:solidFill>
                  <a:srgbClr val="FF0000"/>
                </a:solidFill>
              </a:rPr>
              <a:t> di 500 TB di Tape (TAPE: 60 a Belle e 440 a KLOE)  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2E27A-2826-F3BC-ECD8-B14939D9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" y="50710"/>
            <a:ext cx="10515600" cy="740194"/>
          </a:xfrm>
        </p:spPr>
        <p:txBody>
          <a:bodyPr/>
          <a:lstStyle/>
          <a:p>
            <a:r>
              <a:rPr lang="en-US" dirty="0" err="1"/>
              <a:t>HyperK</a:t>
            </a:r>
            <a:r>
              <a:rPr lang="en-US" dirty="0"/>
              <a:t>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B83F65-D90B-44A4-7287-5BB9147DA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06259"/>
              </p:ext>
            </p:extLst>
          </p:nvPr>
        </p:nvGraphicFramePr>
        <p:xfrm>
          <a:off x="177997" y="5298403"/>
          <a:ext cx="119641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12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76341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572960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351762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232491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580746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746911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\sim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 Corso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configurazione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C770E-3BB3-1063-598E-8A58BA1E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17</a:t>
            </a:fld>
            <a:endParaRPr lang="en-US"/>
          </a:p>
        </p:txBody>
      </p:sp>
      <p:pic>
        <p:nvPicPr>
          <p:cNvPr id="10" name="Content Placeholder 9" descr="A screenshot of a graph&#10;&#10;AI-generated content may be incorrect.">
            <a:extLst>
              <a:ext uri="{FF2B5EF4-FFF2-40B4-BE49-F238E27FC236}">
                <a16:creationId xmlns:a16="http://schemas.microsoft.com/office/drawing/2014/main" id="{C573D57B-9245-1C6A-02F8-A5F7120A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" y="750712"/>
            <a:ext cx="4341248" cy="4508442"/>
          </a:xfrm>
        </p:spPr>
      </p:pic>
      <p:pic>
        <p:nvPicPr>
          <p:cNvPr id="15" name="Picture 14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02127BE1-7E1A-2DCB-43FB-7262323D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9" y="240479"/>
            <a:ext cx="6495751" cy="217534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D094B3-7E45-BD39-0340-F042B1AD19EB}"/>
              </a:ext>
            </a:extLst>
          </p:cNvPr>
          <p:cNvCxnSpPr>
            <a:cxnSpLocks/>
          </p:cNvCxnSpPr>
          <p:nvPr/>
        </p:nvCxnSpPr>
        <p:spPr>
          <a:xfrm flipV="1">
            <a:off x="4160018" y="4652387"/>
            <a:ext cx="1621734" cy="1886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1F16F0-D386-3E4D-8C0C-8EBC96FDF512}"/>
              </a:ext>
            </a:extLst>
          </p:cNvPr>
          <p:cNvCxnSpPr>
            <a:cxnSpLocks/>
          </p:cNvCxnSpPr>
          <p:nvPr/>
        </p:nvCxnSpPr>
        <p:spPr>
          <a:xfrm flipV="1">
            <a:off x="5767754" y="4918219"/>
            <a:ext cx="823965" cy="1438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397E11-C3D6-44D5-7DE0-F9B6A3596555}"/>
              </a:ext>
            </a:extLst>
          </p:cNvPr>
          <p:cNvSpPr txBox="1"/>
          <p:nvPr/>
        </p:nvSpPr>
        <p:spPr>
          <a:xfrm>
            <a:off x="5848141" y="3717890"/>
            <a:ext cx="559518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Non </a:t>
            </a:r>
            <a:r>
              <a:rPr lang="en-US" dirty="0" err="1"/>
              <a:t>chiaro</a:t>
            </a:r>
            <a:r>
              <a:rPr lang="en-US" dirty="0"/>
              <a:t> da dove </a:t>
            </a:r>
            <a:r>
              <a:rPr lang="en-US" dirty="0" err="1"/>
              <a:t>saltino</a:t>
            </a:r>
            <a:r>
              <a:rPr lang="en-US" dirty="0"/>
              <a:t> </a:t>
            </a:r>
            <a:r>
              <a:rPr lang="en-US" dirty="0" err="1"/>
              <a:t>fuori</a:t>
            </a:r>
            <a:r>
              <a:rPr lang="en-US" dirty="0"/>
              <a:t> (</a:t>
            </a:r>
            <a:r>
              <a:rPr lang="en-US" dirty="0" err="1"/>
              <a:t>sicuramente</a:t>
            </a:r>
            <a:r>
              <a:rPr lang="en-US" dirty="0"/>
              <a:t> prima di</a:t>
            </a:r>
          </a:p>
          <a:p>
            <a:r>
              <a:rPr lang="en-US" dirty="0"/>
              <a:t>Entrata in CSN1). </a:t>
            </a:r>
            <a:r>
              <a:rPr lang="en-US" dirty="0" err="1"/>
              <a:t>Richiesta</a:t>
            </a:r>
            <a:r>
              <a:rPr lang="en-US" dirty="0"/>
              <a:t> da MoU 400 TB, </a:t>
            </a:r>
            <a:r>
              <a:rPr lang="en-US" dirty="0" err="1"/>
              <a:t>disponibile</a:t>
            </a:r>
            <a:endParaRPr lang="en-US" dirty="0"/>
          </a:p>
          <a:p>
            <a:r>
              <a:rPr lang="en-US" dirty="0"/>
              <a:t>950 TB. Accordo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utilizzo</a:t>
            </a:r>
            <a:r>
              <a:rPr lang="en-US" dirty="0"/>
              <a:t> di 500 TB per “</a:t>
            </a:r>
            <a:r>
              <a:rPr lang="en-US" dirty="0" err="1"/>
              <a:t>storno</a:t>
            </a:r>
            <a:r>
              <a:rPr lang="en-US" dirty="0"/>
              <a:t>” </a:t>
            </a:r>
            <a:r>
              <a:rPr lang="en-US" dirty="0" err="1"/>
              <a:t>su</a:t>
            </a:r>
            <a:endParaRPr lang="en-US" dirty="0"/>
          </a:p>
          <a:p>
            <a:r>
              <a:rPr lang="en-US" dirty="0"/>
              <a:t>Belle-II (60 TB) e KLOE (440 TB)</a:t>
            </a:r>
          </a:p>
        </p:txBody>
      </p:sp>
    </p:spTree>
    <p:extLst>
      <p:ext uri="{BB962C8B-B14F-4D97-AF65-F5344CB8AC3E}">
        <p14:creationId xmlns:p14="http://schemas.microsoft.com/office/powerpoint/2010/main" val="12373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3A2D3-BFD0-56A0-8020-D2132D80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Requests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0FE1A-8AA5-1262-1DB8-50ECE1CC7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Conversioni</a:t>
            </a:r>
            <a:r>
              <a:rPr lang="en-US" dirty="0"/>
              <a:t>:</a:t>
            </a:r>
          </a:p>
          <a:p>
            <a:r>
              <a:rPr lang="en-US" dirty="0"/>
              <a:t>	CPU: 8 </a:t>
            </a:r>
            <a:r>
              <a:rPr lang="en-US" dirty="0" err="1"/>
              <a:t>Eur</a:t>
            </a:r>
            <a:r>
              <a:rPr lang="en-US" dirty="0"/>
              <a:t>/KHS</a:t>
            </a:r>
          </a:p>
          <a:p>
            <a:r>
              <a:rPr lang="en-US" dirty="0"/>
              <a:t>	DISCO: 100 </a:t>
            </a:r>
            <a:r>
              <a:rPr lang="en-US" dirty="0" err="1"/>
              <a:t>Eur</a:t>
            </a:r>
            <a:r>
              <a:rPr lang="en-US" dirty="0"/>
              <a:t>/TBN</a:t>
            </a:r>
          </a:p>
          <a:p>
            <a:r>
              <a:rPr lang="en-US" dirty="0"/>
              <a:t>	TAPE: 8 </a:t>
            </a:r>
            <a:r>
              <a:rPr lang="en-US" dirty="0" err="1"/>
              <a:t>Eur</a:t>
            </a:r>
            <a:r>
              <a:rPr lang="en-US" dirty="0"/>
              <a:t>/TB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C1026-3BC9-570A-21D6-7D244E68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706-C5F7-BD25-279E-CF30154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60042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Tier1 </a:t>
            </a:r>
            <a:r>
              <a:rPr lang="en-US" dirty="0"/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risorse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DED37D-B6D6-5357-27DE-27D5E1D15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624889"/>
              </p:ext>
            </p:extLst>
          </p:nvPr>
        </p:nvGraphicFramePr>
        <p:xfrm>
          <a:off x="83059" y="561580"/>
          <a:ext cx="11799653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31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391056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5680954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(kHS06)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</a:t>
                      </a:r>
                      <a:r>
                        <a:rPr lang="en-US" dirty="0" err="1"/>
                        <a:t>trasferito</a:t>
                      </a:r>
                      <a:r>
                        <a:rPr lang="en-US" dirty="0"/>
                        <a:t> da HYPERK  (</a:t>
                      </a:r>
                      <a:r>
                        <a:rPr lang="en-US" dirty="0" err="1"/>
                        <a:t>vedi</a:t>
                      </a:r>
                      <a:r>
                        <a:rPr lang="en-US" dirty="0"/>
                        <a:t> sotto)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TAPE: 440 TB da HYPERK – 260 da </a:t>
                      </a:r>
                      <a:r>
                        <a:rPr lang="en-US" dirty="0" err="1"/>
                        <a:t>comprare</a:t>
                      </a:r>
                      <a:endParaRPr lang="en-US" dirty="0"/>
                    </a:p>
                    <a:p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nota: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</a:rPr>
                        <a:t>nel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 database Calc1_Tier1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</a:rPr>
                        <a:t>segnati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 TAPE 1300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CPU: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trasferito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da PADME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vedi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sotto)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MuColl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CPU: </a:t>
                      </a:r>
                      <a:r>
                        <a:rPr lang="en-US" dirty="0" err="1"/>
                        <a:t>trasferito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LHCf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1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HyperK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TAPE: 460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trasferiti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KLOE – 60 a Belle-II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43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CDF73-E68D-6593-73B3-30873D9C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BCAF1-51C1-F414-7B06-9CCD260C04C1}"/>
              </a:ext>
            </a:extLst>
          </p:cNvPr>
          <p:cNvSpPr txBox="1"/>
          <p:nvPr/>
        </p:nvSpPr>
        <p:spPr>
          <a:xfrm rot="20074051">
            <a:off x="7194620" y="4648022"/>
            <a:ext cx="3620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 == discussion con referees ed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esperimento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ancora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7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D9CA-51D6-EE4A-C3ED-400C76FF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000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E988-8507-B6CC-02B7-4E91D0C4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363399"/>
            <a:ext cx="11585749" cy="4896723"/>
          </a:xfrm>
        </p:spPr>
        <p:txBody>
          <a:bodyPr>
            <a:normAutofit fontScale="92500"/>
          </a:bodyPr>
          <a:lstStyle/>
          <a:p>
            <a:r>
              <a:rPr lang="en-US" dirty="0"/>
              <a:t>As usual thanks to all experiments and to all referees for useful interactions, information, ideas, solutions,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shared file to minimize risk of mistakes (18 experiments to review !)</a:t>
            </a:r>
          </a:p>
          <a:p>
            <a:pPr lvl="1"/>
            <a:r>
              <a:rPr lang="en-US" dirty="0"/>
              <a:t>https://docs.google.com/spreadsheets/d/1P-ru5Bj6NWG5TfiMieT7ttla4x3TkJco/edit?gid=487961730#gid=487961730</a:t>
            </a:r>
          </a:p>
          <a:p>
            <a:endParaRPr lang="en-US" dirty="0"/>
          </a:p>
          <a:p>
            <a:r>
              <a:rPr lang="en-US" dirty="0"/>
              <a:t>INFN mailing list with RN &amp; computing coordinators for general communications/discussions very effective</a:t>
            </a:r>
          </a:p>
          <a:p>
            <a:endParaRPr lang="en-US" dirty="0"/>
          </a:p>
          <a:p>
            <a:r>
              <a:rPr lang="en-US" dirty="0"/>
              <a:t>Big thank to CNAF (</a:t>
            </a:r>
            <a:r>
              <a:rPr lang="en-US" dirty="0" err="1"/>
              <a:t>Cesini</a:t>
            </a:r>
            <a:r>
              <a:rPr lang="en-US" dirty="0"/>
              <a:t>, Pellegrino, </a:t>
            </a:r>
            <a:r>
              <a:rPr lang="en-US" dirty="0" err="1"/>
              <a:t>etc</a:t>
            </a:r>
            <a:r>
              <a:rPr lang="en-US" dirty="0"/>
              <a:t>…) for support in solving problems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B33AD-CD93-4245-6D3D-3197442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6A82-6EA1-D4C0-326C-A8C6319AC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4A63-9A32-A51B-B369-3D189C63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60042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Tier1 </a:t>
            </a:r>
            <a:r>
              <a:rPr lang="en-US" dirty="0"/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kEUR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774D39-E879-0A3F-033A-75EF0F17D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908208"/>
              </p:ext>
            </p:extLst>
          </p:nvPr>
        </p:nvGraphicFramePr>
        <p:xfrm>
          <a:off x="83059" y="561580"/>
          <a:ext cx="11799653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31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391056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5680954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TAPE: da HYPERK  (</a:t>
                      </a:r>
                      <a:r>
                        <a:rPr lang="en-US" dirty="0" err="1"/>
                        <a:t>vedi</a:t>
                      </a:r>
                      <a:r>
                        <a:rPr lang="en-US" dirty="0"/>
                        <a:t> sotto)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(*)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(*)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TAPE: 440 TB da HYPERK – 260 da </a:t>
                      </a:r>
                      <a:r>
                        <a:rPr lang="en-US" dirty="0" err="1"/>
                        <a:t>comprare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nota: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</a:rPr>
                        <a:t>nel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 database Calc1_Tier1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</a:rPr>
                        <a:t>segnati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 TAPE 1300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CPU: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trasferito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da PADME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vedi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sotto)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MuColl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CPU: </a:t>
                      </a:r>
                      <a:r>
                        <a:rPr lang="en-US" dirty="0" err="1"/>
                        <a:t>trasferito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LHCf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1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HyperK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TAPE: 460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trasferiti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KLOE – 60 a Belle-II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43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5038A-6C42-66CE-FA0E-3837C976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E5570-C123-F8C8-5424-FBD9A6881C5B}"/>
              </a:ext>
            </a:extLst>
          </p:cNvPr>
          <p:cNvSpPr txBox="1"/>
          <p:nvPr/>
        </p:nvSpPr>
        <p:spPr>
          <a:xfrm rot="20074051">
            <a:off x="7194620" y="4648022"/>
            <a:ext cx="3620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 == discussion con referees ed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esperimento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ancora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9ECDF-1DAB-A876-E8A6-8D0C5E54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A3F7-914A-DC06-A721-D7E15364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60042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Tier2 </a:t>
            </a:r>
            <a:r>
              <a:rPr lang="en-US" dirty="0"/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risorse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957553-3C06-F153-609F-7B3D093CE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76492"/>
              </p:ext>
            </p:extLst>
          </p:nvPr>
        </p:nvGraphicFramePr>
        <p:xfrm>
          <a:off x="83059" y="561580"/>
          <a:ext cx="11799653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31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391056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5680954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(kHS06)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NA (</a:t>
                      </a:r>
                      <a:r>
                        <a:rPr lang="en-US" dirty="0" err="1"/>
                        <a:t>Ibisco</a:t>
                      </a:r>
                      <a:r>
                        <a:rPr lang="en-US" dirty="0"/>
                        <a:t>) + 350 TO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MuColl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 + 100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LNF. 430 TB: replacement out of maintenance. </a:t>
                      </a:r>
                      <a:r>
                        <a:rPr lang="en-US" dirty="0" err="1"/>
                        <a:t>Richiesta</a:t>
                      </a:r>
                      <a:r>
                        <a:rPr lang="en-US" dirty="0"/>
                        <a:t> 200 TB SJ: Ok 100 TB SJ ad </a:t>
                      </a:r>
                      <a:r>
                        <a:rPr lang="en-US" dirty="0" err="1"/>
                        <a:t>approvazione</a:t>
                      </a:r>
                      <a:r>
                        <a:rPr lang="en-US" dirty="0"/>
                        <a:t> Run-V (Maggio 26). </a:t>
                      </a:r>
                      <a:r>
                        <a:rPr lang="en-US" dirty="0" err="1"/>
                        <a:t>Eventuali</a:t>
                      </a:r>
                      <a:r>
                        <a:rPr lang="en-US" dirty="0"/>
                        <a:t> 100 TB in più da </a:t>
                      </a:r>
                      <a:r>
                        <a:rPr lang="en-US" dirty="0" err="1"/>
                        <a:t>tasca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indivisa</a:t>
                      </a:r>
                      <a:r>
                        <a:rPr lang="en-US" dirty="0"/>
                        <a:t> in base a </a:t>
                      </a:r>
                      <a:r>
                        <a:rPr lang="en-US" dirty="0" err="1"/>
                        <a:t>durata</a:t>
                      </a:r>
                      <a:r>
                        <a:rPr lang="en-US" dirty="0"/>
                        <a:t> Run-V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HyperK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43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6804D-2E2C-1402-48D2-5804AA0D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1BB0C-E850-4DE0-38B3-BEC92570CA9B}"/>
              </a:ext>
            </a:extLst>
          </p:cNvPr>
          <p:cNvSpPr txBox="1"/>
          <p:nvPr/>
        </p:nvSpPr>
        <p:spPr>
          <a:xfrm rot="20074051">
            <a:off x="6963509" y="5405433"/>
            <a:ext cx="3620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 == discussion con referees ed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esperimento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ancora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6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9785-ADF1-EA5D-0B3B-9E4FFF91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5A81-5FFE-2D71-8CA7-8E01F6A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60042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Tier2 </a:t>
            </a:r>
            <a:r>
              <a:rPr lang="en-US" dirty="0"/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kEUR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64D995-CC9F-9BA8-0F4E-50D65A879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29688"/>
              </p:ext>
            </p:extLst>
          </p:nvPr>
        </p:nvGraphicFramePr>
        <p:xfrm>
          <a:off x="83059" y="561580"/>
          <a:ext cx="11799653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31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391056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5680954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NA (</a:t>
                      </a:r>
                      <a:r>
                        <a:rPr lang="en-US" dirty="0" err="1"/>
                        <a:t>Ibisco</a:t>
                      </a:r>
                      <a:r>
                        <a:rPr lang="en-US" dirty="0"/>
                        <a:t>) + 35 TO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(*)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MuColl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 + 10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LNF. 430 TB: replacement out of maintenance. </a:t>
                      </a:r>
                      <a:r>
                        <a:rPr lang="en-US" dirty="0" err="1"/>
                        <a:t>Richiesta</a:t>
                      </a:r>
                      <a:r>
                        <a:rPr lang="en-US" dirty="0"/>
                        <a:t> 200 TB SJ: Ok 100 TB SJ ad </a:t>
                      </a:r>
                      <a:r>
                        <a:rPr lang="en-US" dirty="0" err="1"/>
                        <a:t>approvazione</a:t>
                      </a:r>
                      <a:r>
                        <a:rPr lang="en-US" dirty="0"/>
                        <a:t> Run-V (Maggio 26). </a:t>
                      </a:r>
                      <a:r>
                        <a:rPr lang="en-US" dirty="0" err="1"/>
                        <a:t>Eventuali</a:t>
                      </a:r>
                      <a:r>
                        <a:rPr lang="en-US" dirty="0"/>
                        <a:t> 100 TB in più da </a:t>
                      </a:r>
                      <a:r>
                        <a:rPr lang="en-US" dirty="0" err="1"/>
                        <a:t>tasca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indivisa</a:t>
                      </a:r>
                      <a:r>
                        <a:rPr lang="en-US" dirty="0"/>
                        <a:t> in base a </a:t>
                      </a:r>
                      <a:r>
                        <a:rPr lang="en-US" dirty="0" err="1"/>
                        <a:t>durata</a:t>
                      </a:r>
                      <a:r>
                        <a:rPr lang="en-US" dirty="0"/>
                        <a:t> Run-V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HyperK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43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7DCA-DDF7-3475-6512-4C0D0CD2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1BAD1-5E84-7C2A-20FC-49316A304C65}"/>
              </a:ext>
            </a:extLst>
          </p:cNvPr>
          <p:cNvSpPr txBox="1"/>
          <p:nvPr/>
        </p:nvSpPr>
        <p:spPr>
          <a:xfrm rot="20074051">
            <a:off x="5946216" y="5405432"/>
            <a:ext cx="3620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 == discussion con referees ed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esperimento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ancora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9B782-C5F0-1B53-EF77-530F0CBA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C8D7-BF1D-BE34-7D8C-41691E02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60042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OTHER REQUESTS </a:t>
            </a:r>
            <a:r>
              <a:rPr lang="en-US" dirty="0"/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kEUR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312686-3EFD-3584-B251-365C4C064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66457"/>
              </p:ext>
            </p:extLst>
          </p:nvPr>
        </p:nvGraphicFramePr>
        <p:xfrm>
          <a:off x="83059" y="561580"/>
          <a:ext cx="12035254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259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575172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185706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1316334">
                  <a:extLst>
                    <a:ext uri="{9D8B030D-6E8A-4147-A177-3AD203B41FA5}">
                      <a16:colId xmlns:a16="http://schemas.microsoft.com/office/drawing/2014/main" val="3676546533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(kHS06)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+ 5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 = maintenance new library (+ 5 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 from LNF). 5 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 SJ for maintenance old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LHCf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MuColl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 </a:t>
                      </a:r>
                      <a:r>
                        <a:rPr lang="es-ES" dirty="0" err="1"/>
                        <a:t>kGPU</a:t>
                      </a:r>
                      <a:r>
                        <a:rPr lang="es-ES" dirty="0"/>
                        <a:t> x </a:t>
                      </a:r>
                      <a:r>
                        <a:rPr lang="es-ES" dirty="0" err="1"/>
                        <a:t>hours</a:t>
                      </a:r>
                      <a:r>
                        <a:rPr lang="es-ES" dirty="0"/>
                        <a:t> su Leonardo (Calc1_Tier1) </a:t>
                      </a: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(*)</a:t>
                      </a:r>
                    </a:p>
                    <a:p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NOTA: GPU 2024 non </a:t>
                      </a:r>
                      <a:r>
                        <a:rPr lang="es-ES" b="1" dirty="0" err="1">
                          <a:solidFill>
                            <a:srgbClr val="FF0000"/>
                          </a:solidFill>
                        </a:rPr>
                        <a:t>disponibile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contribution to PSI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HyperK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43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6CD27-1052-EC1F-3923-0BC9585F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A345-FD06-5DDB-595D-3A921A960437}"/>
              </a:ext>
            </a:extLst>
          </p:cNvPr>
          <p:cNvSpPr txBox="1"/>
          <p:nvPr/>
        </p:nvSpPr>
        <p:spPr>
          <a:xfrm rot="20777684">
            <a:off x="4160020" y="5699414"/>
            <a:ext cx="3620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 == discussion con referees ed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esperimento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ancora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corso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8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BE86-79C6-9E66-C1AF-6C0CD618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CSN1 &amp; 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308F-E130-4CD8-C3AD-308F9DB4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Total CSN1: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141.5 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+ 15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SJ</a:t>
            </a:r>
          </a:p>
          <a:p>
            <a:r>
              <a:rPr lang="en-US" dirty="0">
                <a:solidFill>
                  <a:srgbClr val="00B050"/>
                </a:solidFill>
              </a:rPr>
              <a:t>Total PNRR: </a:t>
            </a:r>
            <a:r>
              <a:rPr lang="en-US" dirty="0">
                <a:solidFill>
                  <a:srgbClr val="FF0000"/>
                </a:solidFill>
              </a:rPr>
              <a:t>????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 </a:t>
            </a:r>
            <a:r>
              <a:rPr lang="en-US" dirty="0" err="1">
                <a:solidFill>
                  <a:srgbClr val="0070C0"/>
                </a:solidFill>
              </a:rPr>
              <a:t>momento</a:t>
            </a:r>
            <a:r>
              <a:rPr lang="en-US" dirty="0">
                <a:solidFill>
                  <a:srgbClr val="0070C0"/>
                </a:solidFill>
              </a:rPr>
              <a:t> non considerate </a:t>
            </a:r>
            <a:r>
              <a:rPr lang="en-US" dirty="0" err="1">
                <a:solidFill>
                  <a:srgbClr val="0070C0"/>
                </a:solidFill>
              </a:rPr>
              <a:t>nulla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PNRR</a:t>
            </a:r>
          </a:p>
          <a:p>
            <a:r>
              <a:rPr lang="en-US" dirty="0">
                <a:solidFill>
                  <a:srgbClr val="00B050"/>
                </a:solidFill>
              </a:rPr>
              <a:t>Total GE (T1):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241.0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non </a:t>
            </a:r>
            <a:r>
              <a:rPr lang="en-US" dirty="0" err="1">
                <a:solidFill>
                  <a:srgbClr val="0070C0"/>
                </a:solidFill>
              </a:rPr>
              <a:t>considerando</a:t>
            </a:r>
            <a:r>
              <a:rPr lang="en-US" dirty="0">
                <a:solidFill>
                  <a:srgbClr val="0070C0"/>
                </a:solidFill>
              </a:rPr>
              <a:t> le “</a:t>
            </a:r>
            <a:r>
              <a:rPr lang="en-US" dirty="0" err="1">
                <a:solidFill>
                  <a:srgbClr val="0070C0"/>
                </a:solidFill>
              </a:rPr>
              <a:t>compensazioni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205.0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considerando</a:t>
            </a:r>
            <a:r>
              <a:rPr lang="en-US" dirty="0">
                <a:solidFill>
                  <a:srgbClr val="0070C0"/>
                </a:solidFill>
              </a:rPr>
              <a:t> le </a:t>
            </a:r>
            <a:r>
              <a:rPr lang="en-US" dirty="0" err="1">
                <a:solidFill>
                  <a:srgbClr val="0070C0"/>
                </a:solidFill>
              </a:rPr>
              <a:t>compensazioni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Include 14.5 per GPU-time di DUNE </a:t>
            </a:r>
            <a:r>
              <a:rPr lang="en-US" i="1" dirty="0" err="1">
                <a:solidFill>
                  <a:srgbClr val="FF0000"/>
                </a:solidFill>
              </a:rPr>
              <a:t>su</a:t>
            </a:r>
            <a:r>
              <a:rPr lang="en-US" i="1" dirty="0">
                <a:solidFill>
                  <a:srgbClr val="FF0000"/>
                </a:solidFill>
              </a:rPr>
              <a:t> Leonardo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Nota: di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da </a:t>
            </a:r>
            <a:r>
              <a:rPr lang="en-US" dirty="0" err="1"/>
              <a:t>confermare</a:t>
            </a:r>
            <a:r>
              <a:rPr lang="en-US" dirty="0"/>
              <a:t>: </a:t>
            </a:r>
          </a:p>
          <a:p>
            <a:endParaRPr lang="en-US" dirty="0"/>
          </a:p>
          <a:p>
            <a:pPr lvl="1"/>
            <a:r>
              <a:rPr lang="en-US" dirty="0"/>
              <a:t>Tier1                     : </a:t>
            </a:r>
            <a:r>
              <a:rPr lang="en-US" dirty="0">
                <a:solidFill>
                  <a:srgbClr val="0070C0"/>
                </a:solidFill>
              </a:rPr>
              <a:t>17.5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FCC (</a:t>
            </a:r>
            <a:r>
              <a:rPr lang="en-US" dirty="0" err="1"/>
              <a:t>confronto</a:t>
            </a:r>
            <a:r>
              <a:rPr lang="en-US" dirty="0"/>
              <a:t> con </a:t>
            </a:r>
            <a:r>
              <a:rPr lang="en-US" dirty="0" err="1"/>
              <a:t>altri</a:t>
            </a:r>
            <a:r>
              <a:rPr lang="en-US" dirty="0"/>
              <a:t> referee ed </a:t>
            </a:r>
            <a:r>
              <a:rPr lang="en-US" dirty="0" err="1"/>
              <a:t>esperimento</a:t>
            </a:r>
            <a:r>
              <a:rPr lang="en-US" dirty="0"/>
              <a:t> non </a:t>
            </a:r>
            <a:r>
              <a:rPr lang="en-US" dirty="0" err="1"/>
              <a:t>concluso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Tier2 (NA+TO)  : </a:t>
            </a:r>
            <a:r>
              <a:rPr lang="en-US" dirty="0">
                <a:solidFill>
                  <a:srgbClr val="0070C0"/>
                </a:solidFill>
              </a:rPr>
              <a:t>50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BELLE-II</a:t>
            </a:r>
            <a:r>
              <a:rPr lang="en-US" dirty="0"/>
              <a:t> (idem) </a:t>
            </a:r>
          </a:p>
          <a:p>
            <a:pPr lvl="1"/>
            <a:r>
              <a:rPr lang="en-US" dirty="0"/>
              <a:t>Leonardo            : </a:t>
            </a:r>
            <a:r>
              <a:rPr lang="en-US" dirty="0">
                <a:solidFill>
                  <a:srgbClr val="0070C0"/>
                </a:solidFill>
              </a:rPr>
              <a:t>14.5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DUNE (idem)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B71E-F078-EF43-DA55-77D9C9D3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B9F9-1231-468A-233C-C7016BC4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per </a:t>
            </a:r>
            <a:r>
              <a:rPr lang="en-US" dirty="0" err="1"/>
              <a:t>i</a:t>
            </a:r>
            <a:r>
              <a:rPr lang="en-US" dirty="0"/>
              <a:t> referees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BC73-6700-033A-0662-3AAEC0BEA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Tutte le </a:t>
            </a:r>
            <a:r>
              <a:rPr lang="en-US" dirty="0" err="1"/>
              <a:t>richieste</a:t>
            </a:r>
            <a:r>
              <a:rPr lang="en-US" dirty="0"/>
              <a:t> di computing </a:t>
            </a:r>
            <a:r>
              <a:rPr lang="en-US" dirty="0" err="1"/>
              <a:t>su</a:t>
            </a:r>
            <a:r>
              <a:rPr lang="en-US" dirty="0"/>
              <a:t> Tier2 (</a:t>
            </a:r>
            <a:r>
              <a:rPr lang="en-US" dirty="0" err="1"/>
              <a:t>vedi</a:t>
            </a:r>
            <a:r>
              <a:rPr lang="en-US" dirty="0"/>
              <a:t> </a:t>
            </a:r>
            <a:r>
              <a:rPr lang="en-US" dirty="0" err="1"/>
              <a:t>tabella</a:t>
            </a:r>
            <a:r>
              <a:rPr lang="en-US" dirty="0"/>
              <a:t> </a:t>
            </a:r>
            <a:r>
              <a:rPr lang="en-US" dirty="0" err="1"/>
              <a:t>pag</a:t>
            </a:r>
            <a:r>
              <a:rPr lang="en-US" dirty="0"/>
              <a:t>. ?? e ??) </a:t>
            </a:r>
            <a:r>
              <a:rPr lang="en-US" dirty="0" err="1"/>
              <a:t>vanno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ACCETTATE MA AZZERATE (IMPORTO) </a:t>
            </a:r>
            <a:r>
              <a:rPr lang="en-US" dirty="0" err="1"/>
              <a:t>sul</a:t>
            </a:r>
            <a:r>
              <a:rPr lang="en-US" dirty="0"/>
              <a:t> Db </a:t>
            </a:r>
            <a:r>
              <a:rPr lang="en-US" dirty="0" err="1"/>
              <a:t>assegnazioni</a:t>
            </a:r>
            <a:endParaRPr lang="en-US" dirty="0"/>
          </a:p>
          <a:p>
            <a:pPr lvl="1"/>
            <a:r>
              <a:rPr lang="en-US" dirty="0" err="1"/>
              <a:t>Perchè</a:t>
            </a:r>
            <a:r>
              <a:rPr lang="en-US" dirty="0"/>
              <a:t> è PNRR </a:t>
            </a:r>
            <a:r>
              <a:rPr lang="en-US" dirty="0">
                <a:solidFill>
                  <a:srgbClr val="FF0000"/>
                </a:solidFill>
              </a:rPr>
              <a:t>(DA CONFERMARE)</a:t>
            </a:r>
          </a:p>
          <a:p>
            <a:r>
              <a:rPr lang="en-US" dirty="0"/>
              <a:t>Idem per Db calc1_Tier1 (io) in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acquisti</a:t>
            </a:r>
            <a:r>
              <a:rPr lang="en-US" dirty="0"/>
              <a:t> Ter1 </a:t>
            </a:r>
            <a:r>
              <a:rPr lang="en-US" dirty="0" err="1"/>
              <a:t>saranno</a:t>
            </a:r>
            <a:r>
              <a:rPr lang="en-US" dirty="0"/>
              <a:t> a </a:t>
            </a:r>
            <a:r>
              <a:rPr lang="en-US" dirty="0" err="1"/>
              <a:t>carico</a:t>
            </a:r>
            <a:r>
              <a:rPr lang="en-US" dirty="0"/>
              <a:t> PNRR </a:t>
            </a:r>
            <a:r>
              <a:rPr lang="en-US" dirty="0">
                <a:solidFill>
                  <a:srgbClr val="FF0000"/>
                </a:solidFill>
              </a:rPr>
              <a:t>(DA CONFERMARE)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BE25D-1181-5794-3AC7-F0BD446D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16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FCA6-9B4A-60D7-2065-2CC912C5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D71DB-8030-E41E-1C81-3C7CB157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lungo</a:t>
            </a:r>
            <a:r>
              <a:rPr lang="en-US" dirty="0"/>
              <a:t> e </a:t>
            </a:r>
            <a:r>
              <a:rPr lang="en-US" dirty="0" err="1"/>
              <a:t>proficuo</a:t>
            </a:r>
            <a:r>
              <a:rPr lang="en-US" dirty="0"/>
              <a:t> ha </a:t>
            </a:r>
            <a:r>
              <a:rPr lang="en-US" dirty="0" err="1"/>
              <a:t>consentito</a:t>
            </a:r>
            <a:r>
              <a:rPr lang="en-US" dirty="0"/>
              <a:t> </a:t>
            </a:r>
            <a:r>
              <a:rPr lang="en-US" dirty="0" err="1"/>
              <a:t>risparmi</a:t>
            </a:r>
            <a:r>
              <a:rPr lang="en-US" dirty="0"/>
              <a:t> per CSN1 al di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dell’aiuto</a:t>
            </a:r>
            <a:r>
              <a:rPr lang="en-US" dirty="0"/>
              <a:t> del PNRR</a:t>
            </a:r>
          </a:p>
          <a:p>
            <a:pPr lvl="1"/>
            <a:r>
              <a:rPr lang="en-US" dirty="0" err="1"/>
              <a:t>Transizione</a:t>
            </a:r>
            <a:r>
              <a:rPr lang="en-US" dirty="0"/>
              <a:t>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coalcolo</a:t>
            </a:r>
            <a:r>
              <a:rPr lang="en-US" dirty="0"/>
              <a:t> per KLOE</a:t>
            </a:r>
          </a:p>
          <a:p>
            <a:pPr lvl="1"/>
            <a:r>
              <a:rPr lang="en-US" dirty="0"/>
              <a:t>Common funds Mu2e</a:t>
            </a:r>
          </a:p>
          <a:p>
            <a:pPr lvl="1"/>
            <a:r>
              <a:rPr lang="en-US" dirty="0" err="1"/>
              <a:t>Restituzioni</a:t>
            </a:r>
            <a:r>
              <a:rPr lang="en-US" dirty="0"/>
              <a:t> </a:t>
            </a:r>
            <a:r>
              <a:rPr lang="en-US" dirty="0" err="1"/>
              <a:t>mu_coll</a:t>
            </a:r>
            <a:endParaRPr lang="en-US" dirty="0"/>
          </a:p>
          <a:p>
            <a:r>
              <a:rPr lang="en-US" dirty="0" err="1"/>
              <a:t>Quest’anno</a:t>
            </a:r>
            <a:r>
              <a:rPr lang="en-US" dirty="0"/>
              <a:t> ultimo anno di </a:t>
            </a:r>
            <a:r>
              <a:rPr lang="en-US" dirty="0" err="1"/>
              <a:t>impegni</a:t>
            </a:r>
            <a:r>
              <a:rPr lang="en-US" dirty="0"/>
              <a:t> </a:t>
            </a:r>
            <a:r>
              <a:rPr lang="en-US" dirty="0" err="1"/>
              <a:t>finanziari</a:t>
            </a:r>
            <a:r>
              <a:rPr lang="en-US" dirty="0"/>
              <a:t> </a:t>
            </a:r>
            <a:r>
              <a:rPr lang="en-US" dirty="0" err="1"/>
              <a:t>ridotti</a:t>
            </a:r>
            <a:r>
              <a:rPr lang="en-US" dirty="0"/>
              <a:t> per computing a </a:t>
            </a:r>
            <a:r>
              <a:rPr lang="en-US" dirty="0" err="1"/>
              <a:t>carico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CSN1 (e </a:t>
            </a:r>
            <a:r>
              <a:rPr lang="en-US" dirty="0" err="1"/>
              <a:t>anche</a:t>
            </a:r>
            <a:r>
              <a:rPr lang="en-US" dirty="0"/>
              <a:t> Giunta) per la fine del PNRR</a:t>
            </a:r>
          </a:p>
          <a:p>
            <a:r>
              <a:rPr lang="en-US" dirty="0" err="1"/>
              <a:t>Prossimi</a:t>
            </a:r>
            <a:r>
              <a:rPr lang="en-US" dirty="0"/>
              <a:t> anni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difficili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per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per le </a:t>
            </a:r>
            <a:r>
              <a:rPr lang="en-US" dirty="0" err="1"/>
              <a:t>sostituzioni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renderanno</a:t>
            </a:r>
            <a:r>
              <a:rPr lang="en-US" dirty="0"/>
              <a:t> </a:t>
            </a:r>
            <a:r>
              <a:rPr lang="en-US" dirty="0" err="1"/>
              <a:t>necessarie</a:t>
            </a:r>
            <a:r>
              <a:rPr lang="en-US" dirty="0"/>
              <a:t>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1262C-D570-66B5-8A03-5413E919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E9FF8-FF05-6B0B-1C9C-27C54857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PAST REQUESTS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93C6C-D40E-6EFD-72F8-70270D274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FC3A9-3CA7-AD9A-B048-1EB39A9D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994E-9D30-2A7A-1BB6-E45E4D04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for 2024: status (missing) - 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E18641-DBC5-1542-531B-F1F8EAD35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937491"/>
              </p:ext>
            </p:extLst>
          </p:nvPr>
        </p:nvGraphicFramePr>
        <p:xfrm>
          <a:off x="856034" y="1825625"/>
          <a:ext cx="10930682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95">
                  <a:extLst>
                    <a:ext uri="{9D8B030D-6E8A-4147-A177-3AD203B41FA5}">
                      <a16:colId xmlns:a16="http://schemas.microsoft.com/office/drawing/2014/main" val="1018295977"/>
                    </a:ext>
                  </a:extLst>
                </a:gridCol>
                <a:gridCol w="2737129">
                  <a:extLst>
                    <a:ext uri="{9D8B030D-6E8A-4147-A177-3AD203B41FA5}">
                      <a16:colId xmlns:a16="http://schemas.microsoft.com/office/drawing/2014/main" val="1746189663"/>
                    </a:ext>
                  </a:extLst>
                </a:gridCol>
                <a:gridCol w="2741107">
                  <a:extLst>
                    <a:ext uri="{9D8B030D-6E8A-4147-A177-3AD203B41FA5}">
                      <a16:colId xmlns:a16="http://schemas.microsoft.com/office/drawing/2014/main" val="3601494400"/>
                    </a:ext>
                  </a:extLst>
                </a:gridCol>
                <a:gridCol w="2733151">
                  <a:extLst>
                    <a:ext uri="{9D8B030D-6E8A-4147-A177-3AD203B41FA5}">
                      <a16:colId xmlns:a16="http://schemas.microsoft.com/office/drawing/2014/main" val="2354977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RD_FCC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1 KHS06 T1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assigned for 2024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(September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found in dashboard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probably misunderstanding ?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requested this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63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0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9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4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452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0F53F-1C16-954C-7F71-2B36A5CF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9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AMBER/COMPASS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05592" cy="1500187"/>
          </a:xfrm>
        </p:spPr>
        <p:txBody>
          <a:bodyPr>
            <a:normAutofit/>
          </a:bodyPr>
          <a:lstStyle/>
          <a:p>
            <a:r>
              <a:rPr lang="en-US" dirty="0"/>
              <a:t>Requests: NO REQUESTS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40728-15B0-02DC-38B7-B99802AD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BELLE-II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Requests: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Tier1. Disk: 500 TB ; Tape: 60 TB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Tape da </a:t>
            </a:r>
            <a:r>
              <a:rPr lang="en-US" b="1" i="1" dirty="0" err="1">
                <a:solidFill>
                  <a:srgbClr val="FF0000"/>
                </a:solidFill>
              </a:rPr>
              <a:t>HyperK</a:t>
            </a:r>
            <a:r>
              <a:rPr lang="en-US" b="1" i="1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Tier2 (NA): 140 TB (</a:t>
            </a:r>
            <a:r>
              <a:rPr lang="en-US" dirty="0" err="1"/>
              <a:t>Ibisco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Tier2 (TO):  350 TB	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</a:t>
            </a:r>
            <a:r>
              <a:rPr lang="en-US" dirty="0" err="1">
                <a:solidFill>
                  <a:srgbClr val="FF0000"/>
                </a:solidFill>
              </a:rPr>
              <a:t>guardare</a:t>
            </a:r>
            <a:r>
              <a:rPr lang="en-US" dirty="0">
                <a:solidFill>
                  <a:srgbClr val="FF0000"/>
                </a:solidFill>
              </a:rPr>
              <a:t> slides e </a:t>
            </a:r>
            <a:r>
              <a:rPr lang="en-US" dirty="0" err="1">
                <a:solidFill>
                  <a:srgbClr val="FF0000"/>
                </a:solidFill>
              </a:rPr>
              <a:t>discutere</a:t>
            </a:r>
            <a:r>
              <a:rPr lang="en-US" dirty="0">
                <a:solidFill>
                  <a:srgbClr val="FF0000"/>
                </a:solidFill>
              </a:rPr>
              <a:t> Tier2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4E8E3-C969-330A-5233-FE46E2B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8A8F0-0E5D-DC8F-8D51-7C058F7A9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42E-C48E-B4B2-85B6-7A53E374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" y="198370"/>
            <a:ext cx="10515600" cy="614719"/>
          </a:xfrm>
        </p:spPr>
        <p:txBody>
          <a:bodyPr>
            <a:normAutofit fontScale="90000"/>
          </a:bodyPr>
          <a:lstStyle/>
          <a:p>
            <a:r>
              <a:rPr lang="en-US" dirty="0"/>
              <a:t>AMBER: Tier1 resources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7B944E-4198-1F65-1055-2383D416CA81}"/>
              </a:ext>
            </a:extLst>
          </p:cNvPr>
          <p:cNvGraphicFramePr>
            <a:graphicFrameLocks noGrp="1"/>
          </p:cNvGraphicFramePr>
          <p:nvPr/>
        </p:nvGraphicFramePr>
        <p:xfrm>
          <a:off x="45432" y="5238115"/>
          <a:ext cx="120527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451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03770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999741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961269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814680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3283707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onboarding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just configured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E724F-C83E-0A3D-4C56-07BA75B6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30</a:t>
            </a:fld>
            <a:endParaRPr lang="en-US"/>
          </a:p>
        </p:txBody>
      </p:sp>
      <p:pic>
        <p:nvPicPr>
          <p:cNvPr id="8" name="Content Placeholder 7" descr="A graph with a green line&#10;&#10;AI-generated content may be incorrect.">
            <a:extLst>
              <a:ext uri="{FF2B5EF4-FFF2-40B4-BE49-F238E27FC236}">
                <a16:creationId xmlns:a16="http://schemas.microsoft.com/office/drawing/2014/main" id="{89DE7639-5875-B67D-1305-F9EAB106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72" y="198370"/>
            <a:ext cx="5696578" cy="19101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BAADE-310C-BD95-B61B-0CFAB0085633}"/>
              </a:ext>
            </a:extLst>
          </p:cNvPr>
          <p:cNvSpPr txBox="1"/>
          <p:nvPr/>
        </p:nvSpPr>
        <p:spPr>
          <a:xfrm>
            <a:off x="2270927" y="2662813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CPU !</a:t>
            </a:r>
          </a:p>
        </p:txBody>
      </p:sp>
    </p:spTree>
    <p:extLst>
      <p:ext uri="{BB962C8B-B14F-4D97-AF65-F5344CB8AC3E}">
        <p14:creationId xmlns:p14="http://schemas.microsoft.com/office/powerpoint/2010/main" val="2579796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RD_MuColl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76BAA-5F74-2E53-9F6B-9483B00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7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RD_MuCOLL</a:t>
            </a:r>
            <a:r>
              <a:rPr lang="en-US" dirty="0"/>
              <a:t>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0B98BC-3B6D-37EA-8779-593B31EB5078}"/>
              </a:ext>
            </a:extLst>
          </p:cNvPr>
          <p:cNvGraphicFramePr>
            <a:graphicFrameLocks noGrp="1"/>
          </p:cNvGraphicFramePr>
          <p:nvPr/>
        </p:nvGraphicFramePr>
        <p:xfrm>
          <a:off x="180483" y="5210034"/>
          <a:ext cx="115660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542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236467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471396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520854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496125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61196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712461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restituito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nel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2025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F483-EDD4-8C04-379A-50D8D01E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32</a:t>
            </a:fld>
            <a:endParaRPr lang="en-US"/>
          </a:p>
        </p:txBody>
      </p:sp>
      <p:pic>
        <p:nvPicPr>
          <p:cNvPr id="11" name="Content Placeholder 10" descr="A graph of a number of numbers and a number of numbers&#10;&#10;AI-generated content may be incorrect.">
            <a:extLst>
              <a:ext uri="{FF2B5EF4-FFF2-40B4-BE49-F238E27FC236}">
                <a16:creationId xmlns:a16="http://schemas.microsoft.com/office/drawing/2014/main" id="{FEFF2B21-58F4-F3BA-2C31-7771EEDD8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3" y="1423691"/>
            <a:ext cx="4594674" cy="2505075"/>
          </a:xfrm>
        </p:spPr>
      </p:pic>
      <p:pic>
        <p:nvPicPr>
          <p:cNvPr id="13" name="Picture 1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C34D488F-0A76-8C65-857B-BD60A083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47" y="1618184"/>
            <a:ext cx="8063770" cy="27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5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NA62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5D2B-A57A-6F7B-A3C7-F3A8472B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0290"/>
          </a:xfrm>
        </p:spPr>
        <p:txBody>
          <a:bodyPr/>
          <a:lstStyle/>
          <a:p>
            <a:r>
              <a:rPr lang="en-US" dirty="0"/>
              <a:t>NA62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F314A1-C893-C50E-A094-D61EE8FDD675}"/>
              </a:ext>
            </a:extLst>
          </p:cNvPr>
          <p:cNvGraphicFramePr>
            <a:graphicFrameLocks noGrp="1"/>
          </p:cNvGraphicFramePr>
          <p:nvPr/>
        </p:nvGraphicFramePr>
        <p:xfrm>
          <a:off x="170432" y="5238115"/>
          <a:ext cx="113751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55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25501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617356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386305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292501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613875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315031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026BE-DA5F-323B-77CA-ED5DDE23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34</a:t>
            </a:fld>
            <a:endParaRPr lang="en-US"/>
          </a:p>
        </p:txBody>
      </p:sp>
      <p:pic>
        <p:nvPicPr>
          <p:cNvPr id="10" name="Content Placeholder 9" descr="A screenshot of a graph&#10;&#10;AI-generated content may be incorrect.">
            <a:extLst>
              <a:ext uri="{FF2B5EF4-FFF2-40B4-BE49-F238E27FC236}">
                <a16:creationId xmlns:a16="http://schemas.microsoft.com/office/drawing/2014/main" id="{A4BEC98B-A21E-403A-806D-2E17338F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9" y="896815"/>
            <a:ext cx="4160408" cy="4321064"/>
          </a:xfrm>
        </p:spPr>
      </p:pic>
      <p:pic>
        <p:nvPicPr>
          <p:cNvPr id="12" name="Picture 11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11381710-AC94-3EB1-5D4D-7E0DB797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68" y="1639408"/>
            <a:ext cx="6799088" cy="22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1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BES-III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7F2E0-B4BC-1B60-E1CD-198A7AA0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6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524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9575F-A480-90E7-E05D-697002CB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3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EDC2-A3B5-CA62-7C42-B8D5E1ED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303B-00CC-080D-2FE1-89E1D492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98" y="10518"/>
            <a:ext cx="10515600" cy="740194"/>
          </a:xfrm>
        </p:spPr>
        <p:txBody>
          <a:bodyPr/>
          <a:lstStyle/>
          <a:p>
            <a:r>
              <a:rPr lang="en-US" dirty="0"/>
              <a:t>G-2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D0C9AD-1780-B56A-3A66-EC70CDA02D17}"/>
              </a:ext>
            </a:extLst>
          </p:cNvPr>
          <p:cNvGraphicFramePr>
            <a:graphicFrameLocks noGrp="1"/>
          </p:cNvGraphicFramePr>
          <p:nvPr/>
        </p:nvGraphicFramePr>
        <p:xfrm>
          <a:off x="177998" y="5238115"/>
          <a:ext cx="111817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97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64354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559261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339989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150741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53109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429747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under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5D0D7-9815-5CF4-6169-B737C39A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37</a:t>
            </a:fld>
            <a:endParaRPr lang="en-US"/>
          </a:p>
        </p:txBody>
      </p:sp>
      <p:pic>
        <p:nvPicPr>
          <p:cNvPr id="7" name="Content Placeholder 6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E3A600DE-405C-BE7F-12F2-26F274EF0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1" y="705975"/>
            <a:ext cx="6877493" cy="2325943"/>
          </a:xfrm>
        </p:spPr>
      </p:pic>
    </p:spTree>
    <p:extLst>
      <p:ext uri="{BB962C8B-B14F-4D97-AF65-F5344CB8AC3E}">
        <p14:creationId xmlns:p14="http://schemas.microsoft.com/office/powerpoint/2010/main" val="493672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54992-6990-5F94-3432-7FB6940F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FF55-7A4D-5190-6C8E-FD74749F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6128-7C64-9D80-C785-83216F0A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98" y="10518"/>
            <a:ext cx="10515600" cy="740194"/>
          </a:xfrm>
        </p:spPr>
        <p:txBody>
          <a:bodyPr/>
          <a:lstStyle/>
          <a:p>
            <a:r>
              <a:rPr lang="en-US" dirty="0"/>
              <a:t>G-2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BA9F18-CEB5-1D6F-380C-97B1737D1F48}"/>
              </a:ext>
            </a:extLst>
          </p:cNvPr>
          <p:cNvGraphicFramePr>
            <a:graphicFrameLocks noGrp="1"/>
          </p:cNvGraphicFramePr>
          <p:nvPr/>
        </p:nvGraphicFramePr>
        <p:xfrm>
          <a:off x="294956" y="4786312"/>
          <a:ext cx="111817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97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64354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559261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339989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150741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53109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429747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(not 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(not 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assigned yet under exp. Request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3C2D2-7D69-4F91-0067-C4E296A7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39</a:t>
            </a:fld>
            <a:endParaRPr lang="en-US"/>
          </a:p>
        </p:txBody>
      </p:sp>
      <p:pic>
        <p:nvPicPr>
          <p:cNvPr id="7" name="Content Placeholder 6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AD6DE8F4-F84D-FB91-30DD-82F33AD17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1" y="705975"/>
            <a:ext cx="6877493" cy="2325943"/>
          </a:xfrm>
        </p:spPr>
      </p:pic>
    </p:spTree>
    <p:extLst>
      <p:ext uri="{BB962C8B-B14F-4D97-AF65-F5344CB8AC3E}">
        <p14:creationId xmlns:p14="http://schemas.microsoft.com/office/powerpoint/2010/main" val="30223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" y="198370"/>
            <a:ext cx="10515600" cy="614719"/>
          </a:xfrm>
        </p:spPr>
        <p:txBody>
          <a:bodyPr>
            <a:normAutofit fontScale="90000"/>
          </a:bodyPr>
          <a:lstStyle/>
          <a:p>
            <a:r>
              <a:rPr lang="en-US" dirty="0"/>
              <a:t>BELLE-II: Tier1 resources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99C160-231E-D864-B7F6-3BA27D3D3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20230"/>
              </p:ext>
            </p:extLst>
          </p:nvPr>
        </p:nvGraphicFramePr>
        <p:xfrm>
          <a:off x="45432" y="5238115"/>
          <a:ext cx="120527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451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03770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999741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961269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814680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3283707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7671B-4E23-95F8-18CD-7358F415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BC19C283-4D3C-836C-74C7-46078227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" y="813089"/>
            <a:ext cx="4127331" cy="4351338"/>
          </a:xfrm>
        </p:spPr>
      </p:pic>
      <p:pic>
        <p:nvPicPr>
          <p:cNvPr id="10" name="Picture 9" descr="A graph showing a graph&#10;&#10;AI-generated content may be incorrect.">
            <a:extLst>
              <a:ext uri="{FF2B5EF4-FFF2-40B4-BE49-F238E27FC236}">
                <a16:creationId xmlns:a16="http://schemas.microsoft.com/office/drawing/2014/main" id="{7FD6B716-514A-27BB-06BD-CCC4E3E1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78" y="813089"/>
            <a:ext cx="7537472" cy="2525828"/>
          </a:xfrm>
          <a:prstGeom prst="rect">
            <a:avLst/>
          </a:prstGeom>
        </p:spPr>
      </p:pic>
      <p:pic>
        <p:nvPicPr>
          <p:cNvPr id="13" name="Picture 1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E4AE3CE3-A73C-CE8A-79ED-70A0A52D3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06" y="3519084"/>
            <a:ext cx="7253054" cy="14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4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MuonE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1000F-DA5D-926D-3C22-0C3192F6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FF798E-8956-30C1-0034-5EB8C39E0AD6}"/>
              </a:ext>
            </a:extLst>
          </p:cNvPr>
          <p:cNvGraphicFramePr>
            <a:graphicFrameLocks noGrp="1"/>
          </p:cNvGraphicFramePr>
          <p:nvPr/>
        </p:nvGraphicFramePr>
        <p:xfrm>
          <a:off x="120582" y="4946014"/>
          <a:ext cx="1197972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654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135252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76419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086950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208506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934496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4232449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</a:t>
                      </a:r>
                    </a:p>
                    <a:p>
                      <a:r>
                        <a:rPr lang="en-US" dirty="0"/>
                        <a:t>/assigned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</a:t>
                      </a:r>
                    </a:p>
                    <a:p>
                      <a:r>
                        <a:rPr lang="en-US" dirty="0"/>
                        <a:t> 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</a:t>
                      </a:r>
                      <a:r>
                        <a:rPr lang="en-US" dirty="0"/>
                        <a:t>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2" y="159386"/>
            <a:ext cx="10515600" cy="795207"/>
          </a:xfrm>
        </p:spPr>
        <p:txBody>
          <a:bodyPr/>
          <a:lstStyle/>
          <a:p>
            <a:r>
              <a:rPr lang="en-US" dirty="0"/>
              <a:t>MUONE : Tier1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98C53-3E9C-37E2-69E6-DD193D70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41</a:t>
            </a:fld>
            <a:endParaRPr lang="en-US"/>
          </a:p>
        </p:txBody>
      </p:sp>
      <p:pic>
        <p:nvPicPr>
          <p:cNvPr id="7" name="Content Placeholder 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1899E94F-769C-0093-32DA-22652CBC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6" y="728844"/>
            <a:ext cx="6806082" cy="2303319"/>
          </a:xfrm>
        </p:spPr>
      </p:pic>
      <p:pic>
        <p:nvPicPr>
          <p:cNvPr id="12" name="Picture 11" descr="A graph with a yellow line&#10;&#10;AI-generated content may be incorrect.">
            <a:extLst>
              <a:ext uri="{FF2B5EF4-FFF2-40B4-BE49-F238E27FC236}">
                <a16:creationId xmlns:a16="http://schemas.microsoft.com/office/drawing/2014/main" id="{392C3544-7D44-6748-E90D-B52C7541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6" y="3032163"/>
            <a:ext cx="6926664" cy="1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4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 </a:t>
            </a:r>
            <a:r>
              <a:rPr lang="en-US" dirty="0"/>
              <a:t>NO REQUESTS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D251A-8126-DBD2-DDE2-589F3989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4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47" y="194303"/>
            <a:ext cx="10515600" cy="599517"/>
          </a:xfrm>
        </p:spPr>
        <p:txBody>
          <a:bodyPr>
            <a:normAutofit fontScale="90000"/>
          </a:bodyPr>
          <a:lstStyle/>
          <a:p>
            <a:r>
              <a:rPr lang="en-US" dirty="0"/>
              <a:t>ICARUS : Tier1 resources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61A912-2518-B995-64AF-CBECA45F88CC}"/>
              </a:ext>
            </a:extLst>
          </p:cNvPr>
          <p:cNvGraphicFramePr>
            <a:graphicFrameLocks noGrp="1"/>
          </p:cNvGraphicFramePr>
          <p:nvPr/>
        </p:nvGraphicFramePr>
        <p:xfrm>
          <a:off x="99072" y="5238115"/>
          <a:ext cx="119938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138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136590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77925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088232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976958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4139920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should be 4000 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106C7-1BD9-1D48-3C2A-E23C5FF4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43</a:t>
            </a:fld>
            <a:endParaRPr lang="en-US" dirty="0"/>
          </a:p>
        </p:txBody>
      </p:sp>
      <p:pic>
        <p:nvPicPr>
          <p:cNvPr id="14" name="Content Placeholder 13" descr="A screenshot of a graph&#10;&#10;AI-generated content may be incorrect.">
            <a:extLst>
              <a:ext uri="{FF2B5EF4-FFF2-40B4-BE49-F238E27FC236}">
                <a16:creationId xmlns:a16="http://schemas.microsoft.com/office/drawing/2014/main" id="{6AC9D5CB-E727-6920-D986-343F03958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" y="951033"/>
            <a:ext cx="4744233" cy="4211091"/>
          </a:xfrm>
        </p:spPr>
      </p:pic>
      <p:pic>
        <p:nvPicPr>
          <p:cNvPr id="16" name="Picture 15" descr="A graph showing a line of a graph&#10;&#10;AI-generated content may be incorrect.">
            <a:extLst>
              <a:ext uri="{FF2B5EF4-FFF2-40B4-BE49-F238E27FC236}">
                <a16:creationId xmlns:a16="http://schemas.microsoft.com/office/drawing/2014/main" id="{B6DFD3CA-08C4-596B-DD71-BB4B0754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9" y="793821"/>
            <a:ext cx="6973720" cy="2356859"/>
          </a:xfrm>
          <a:prstGeom prst="rect">
            <a:avLst/>
          </a:prstGeom>
        </p:spPr>
      </p:pic>
      <p:pic>
        <p:nvPicPr>
          <p:cNvPr id="18" name="Picture 17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16148C7-AEFB-D060-0362-EF031458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3" y="2243987"/>
            <a:ext cx="11469094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RD_FCC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Requests:</a:t>
            </a:r>
          </a:p>
          <a:p>
            <a:r>
              <a:rPr lang="en-US" dirty="0"/>
              <a:t>	Tier1: 175 TB disk</a:t>
            </a:r>
          </a:p>
          <a:p>
            <a:r>
              <a:rPr lang="en-US" dirty="0"/>
              <a:t>	Tier2 (BA): 25 TB disk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</a:t>
            </a:r>
            <a:r>
              <a:rPr lang="en-US" dirty="0">
                <a:solidFill>
                  <a:srgbClr val="FF0000"/>
                </a:solidFill>
              </a:rPr>
              <a:t>da </a:t>
            </a:r>
            <a:r>
              <a:rPr lang="en-US" dirty="0" err="1">
                <a:solidFill>
                  <a:srgbClr val="FF0000"/>
                </a:solidFill>
              </a:rPr>
              <a:t>discutere</a:t>
            </a:r>
            <a:r>
              <a:rPr lang="en-US" dirty="0">
                <a:solidFill>
                  <a:srgbClr val="FF0000"/>
                </a:solidFill>
              </a:rPr>
              <a:t> con FCC e referees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scritto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a referee di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esperimento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A7F1A-302C-4212-535A-A56CF997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66" y="72109"/>
            <a:ext cx="10515600" cy="669855"/>
          </a:xfrm>
        </p:spPr>
        <p:txBody>
          <a:bodyPr>
            <a:normAutofit fontScale="90000"/>
          </a:bodyPr>
          <a:lstStyle/>
          <a:p>
            <a:r>
              <a:rPr lang="en-US" dirty="0"/>
              <a:t>RD_FCC 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BF9FAE-79EE-3379-662E-AF0A832AB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52615"/>
              </p:ext>
            </p:extLst>
          </p:nvPr>
        </p:nvGraphicFramePr>
        <p:xfrm>
          <a:off x="233372" y="5302531"/>
          <a:ext cx="113445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01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321944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406840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273432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314143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572302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2787326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904F7-9CB0-A06B-2EBC-F572A2D9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6</a:t>
            </a:fld>
            <a:endParaRPr lang="en-US"/>
          </a:p>
        </p:txBody>
      </p:sp>
      <p:pic>
        <p:nvPicPr>
          <p:cNvPr id="15" name="Content Placeholder 14" descr="A screenshot of a graph&#10;&#10;AI-generated content may be incorrect.">
            <a:extLst>
              <a:ext uri="{FF2B5EF4-FFF2-40B4-BE49-F238E27FC236}">
                <a16:creationId xmlns:a16="http://schemas.microsoft.com/office/drawing/2014/main" id="{93872D17-7B2B-B00A-77DE-B6101931C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" y="741964"/>
            <a:ext cx="4491614" cy="4604949"/>
          </a:xfrm>
        </p:spPr>
      </p:pic>
      <p:pic>
        <p:nvPicPr>
          <p:cNvPr id="17" name="Picture 16" descr="A graph with numbers and a number&#10;&#10;AI-generated content may be incorrect.">
            <a:extLst>
              <a:ext uri="{FF2B5EF4-FFF2-40B4-BE49-F238E27FC236}">
                <a16:creationId xmlns:a16="http://schemas.microsoft.com/office/drawing/2014/main" id="{C71122AF-49EA-C479-DC50-98A8436AE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4" y="741964"/>
            <a:ext cx="7319436" cy="24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28" y="576263"/>
            <a:ext cx="10515600" cy="2852737"/>
          </a:xfrm>
        </p:spPr>
        <p:txBody>
          <a:bodyPr/>
          <a:lstStyle/>
          <a:p>
            <a:r>
              <a:rPr lang="en-US" dirty="0" err="1"/>
              <a:t>kLOE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8" y="3765498"/>
            <a:ext cx="10985012" cy="23639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Tier1: disk 300 TB ; Tape 700 TB (</a:t>
            </a:r>
            <a:r>
              <a:rPr lang="en-US" b="1" i="1" dirty="0">
                <a:solidFill>
                  <a:srgbClr val="FF0000"/>
                </a:solidFill>
              </a:rPr>
              <a:t>440 da </a:t>
            </a:r>
            <a:r>
              <a:rPr lang="en-US" b="1" i="1" dirty="0" err="1">
                <a:solidFill>
                  <a:srgbClr val="FF0000"/>
                </a:solidFill>
              </a:rPr>
              <a:t>HyperK</a:t>
            </a:r>
            <a:r>
              <a:rPr lang="en-US" b="1" i="1" dirty="0">
                <a:solidFill>
                  <a:srgbClr val="FF0000"/>
                </a:solidFill>
              </a:rPr>
              <a:t>, 260 </a:t>
            </a:r>
            <a:r>
              <a:rPr lang="en-US" b="1" i="1" dirty="0" err="1">
                <a:solidFill>
                  <a:srgbClr val="FF0000"/>
                </a:solidFill>
              </a:rPr>
              <a:t>nuovi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manutenzione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old lib: 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kEUR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(SJ)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manutenzione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new lib: 26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kEUR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(+ 5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keur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da LNF)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9EC94-9614-05BA-26C6-49C708F8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EAC-F1BB-E336-4909-F14CF2C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06" y="214223"/>
            <a:ext cx="10515600" cy="750242"/>
          </a:xfrm>
        </p:spPr>
        <p:txBody>
          <a:bodyPr/>
          <a:lstStyle/>
          <a:p>
            <a:r>
              <a:rPr lang="en-US" dirty="0"/>
              <a:t>KLOE: Tier1 resources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B9C24A-EA21-1E66-3080-4D7814EF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03871"/>
              </p:ext>
            </p:extLst>
          </p:nvPr>
        </p:nvGraphicFramePr>
        <p:xfrm>
          <a:off x="281354" y="5017235"/>
          <a:ext cx="113948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22">
                  <a:extLst>
                    <a:ext uri="{9D8B030D-6E8A-4147-A177-3AD203B41FA5}">
                      <a16:colId xmlns:a16="http://schemas.microsoft.com/office/drawing/2014/main" val="1276502042"/>
                    </a:ext>
                  </a:extLst>
                </a:gridCol>
                <a:gridCol w="1097374">
                  <a:extLst>
                    <a:ext uri="{9D8B030D-6E8A-4147-A177-3AD203B41FA5}">
                      <a16:colId xmlns:a16="http://schemas.microsoft.com/office/drawing/2014/main" val="3881021428"/>
                    </a:ext>
                  </a:extLst>
                </a:gridCol>
                <a:gridCol w="1261981">
                  <a:extLst>
                    <a:ext uri="{9D8B030D-6E8A-4147-A177-3AD203B41FA5}">
                      <a16:colId xmlns:a16="http://schemas.microsoft.com/office/drawing/2014/main" val="3985406212"/>
                    </a:ext>
                  </a:extLst>
                </a:gridCol>
                <a:gridCol w="1086400">
                  <a:extLst>
                    <a:ext uri="{9D8B030D-6E8A-4147-A177-3AD203B41FA5}">
                      <a16:colId xmlns:a16="http://schemas.microsoft.com/office/drawing/2014/main" val="3003005325"/>
                    </a:ext>
                  </a:extLst>
                </a:gridCol>
                <a:gridCol w="1503404">
                  <a:extLst>
                    <a:ext uri="{9D8B030D-6E8A-4147-A177-3AD203B41FA5}">
                      <a16:colId xmlns:a16="http://schemas.microsoft.com/office/drawing/2014/main" val="2536289143"/>
                    </a:ext>
                  </a:extLst>
                </a:gridCol>
                <a:gridCol w="1316849">
                  <a:extLst>
                    <a:ext uri="{9D8B030D-6E8A-4147-A177-3AD203B41FA5}">
                      <a16:colId xmlns:a16="http://schemas.microsoft.com/office/drawing/2014/main" val="1810026209"/>
                    </a:ext>
                  </a:extLst>
                </a:gridCol>
                <a:gridCol w="3131600">
                  <a:extLst>
                    <a:ext uri="{9D8B030D-6E8A-4147-A177-3AD203B41FA5}">
                      <a16:colId xmlns:a16="http://schemas.microsoft.com/office/drawing/2014/main" val="395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/pledge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 kHSP06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pledge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cpu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su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userinterface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DISK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starting backup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TAPE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08799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D1920-AAF9-6D7D-8BE9-D05BB514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8</a:t>
            </a:fld>
            <a:endParaRPr lang="en-US"/>
          </a:p>
        </p:txBody>
      </p:sp>
      <p:pic>
        <p:nvPicPr>
          <p:cNvPr id="16" name="Content Placeholder 15" descr="A graph with numbers and a green line&#10;&#10;AI-generated content may be incorrect.">
            <a:extLst>
              <a:ext uri="{FF2B5EF4-FFF2-40B4-BE49-F238E27FC236}">
                <a16:creationId xmlns:a16="http://schemas.microsoft.com/office/drawing/2014/main" id="{831DF6DF-0B94-D473-C914-94CF9AFB8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06" y="357404"/>
            <a:ext cx="6727833" cy="2275263"/>
          </a:xfrm>
        </p:spPr>
      </p:pic>
      <p:pic>
        <p:nvPicPr>
          <p:cNvPr id="18" name="Picture 17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A17A5E93-C41B-C803-6FA6-18983BB4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2907622"/>
            <a:ext cx="8877376" cy="18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2F9CE-967D-F6C2-9D40-3D3FB678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LHCf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E3564-0089-840B-231C-3C9D39C9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Requests: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Tier1 - CPU: 4 kHS06 ; Disk: 20 TB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CPU da PADME 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Decision: FINAL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76CBD-BB7D-A152-5903-7809B3A0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5094-1203-42D0-86A5-925D8A3F0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1927</Words>
  <Application>Microsoft Office PowerPoint</Application>
  <PresentationFormat>Widescreen</PresentationFormat>
  <Paragraphs>643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Wingdings</vt:lpstr>
      <vt:lpstr>Office Theme</vt:lpstr>
      <vt:lpstr>Referaggio calcolo GR1 Esperimenti non-LHC 2026</vt:lpstr>
      <vt:lpstr>PROCEDURE</vt:lpstr>
      <vt:lpstr>BELLE-II</vt:lpstr>
      <vt:lpstr>BELLE-II: Tier1 resources</vt:lpstr>
      <vt:lpstr>RD_FCC</vt:lpstr>
      <vt:lpstr>RD_FCC : Tier1 resources</vt:lpstr>
      <vt:lpstr>kLOE</vt:lpstr>
      <vt:lpstr>KLOE: Tier1 resources</vt:lpstr>
      <vt:lpstr>LHCf</vt:lpstr>
      <vt:lpstr>LHCf : Tier1 resources</vt:lpstr>
      <vt:lpstr>PADME</vt:lpstr>
      <vt:lpstr>PADME : Tier1 resources</vt:lpstr>
      <vt:lpstr>DUNE</vt:lpstr>
      <vt:lpstr>DUNE : Tier1 resources</vt:lpstr>
      <vt:lpstr>MEG-II</vt:lpstr>
      <vt:lpstr>HyperK</vt:lpstr>
      <vt:lpstr>HyperK : Tier1 resources</vt:lpstr>
      <vt:lpstr>Summary of Requests 2026</vt:lpstr>
      <vt:lpstr>Totale richieste Tier1 - risorse</vt:lpstr>
      <vt:lpstr>Totale richieste Tier1 - kEUR</vt:lpstr>
      <vt:lpstr>Totale richieste Tier2 - risorse</vt:lpstr>
      <vt:lpstr>Totale richieste Tier2 - kEUR</vt:lpstr>
      <vt:lpstr>Totale richieste OTHER REQUESTS - kEUR</vt:lpstr>
      <vt:lpstr>CSN1 &amp; GE</vt:lpstr>
      <vt:lpstr>Actions per i referees</vt:lpstr>
      <vt:lpstr>conclusioni</vt:lpstr>
      <vt:lpstr>STATUS OF PAST REQUESTS</vt:lpstr>
      <vt:lpstr>Requests for 2024: status (missing) - I</vt:lpstr>
      <vt:lpstr>AMBER/COMPASS</vt:lpstr>
      <vt:lpstr>AMBER: Tier1 resources</vt:lpstr>
      <vt:lpstr>RD_MuColl</vt:lpstr>
      <vt:lpstr>RD_MuCOLL : Tier1 resources</vt:lpstr>
      <vt:lpstr>NA62</vt:lpstr>
      <vt:lpstr>NA62 : Tier1 resources</vt:lpstr>
      <vt:lpstr>BES-III</vt:lpstr>
      <vt:lpstr>G-2</vt:lpstr>
      <vt:lpstr>G-2 : Tier1 resources</vt:lpstr>
      <vt:lpstr>Mu2e</vt:lpstr>
      <vt:lpstr>G-2 : Tier1 resources</vt:lpstr>
      <vt:lpstr>MuonE</vt:lpstr>
      <vt:lpstr>MUONE : Tier1 resources</vt:lpstr>
      <vt:lpstr>ICARUS</vt:lpstr>
      <vt:lpstr>ICARUS : Tier1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Benedetto.Giacobbe@bo.infn.it</dc:creator>
  <cp:lastModifiedBy>Benedetto.Giacobbe@bo.infn.it</cp:lastModifiedBy>
  <cp:revision>474</cp:revision>
  <dcterms:created xsi:type="dcterms:W3CDTF">2024-06-07T11:56:40Z</dcterms:created>
  <dcterms:modified xsi:type="dcterms:W3CDTF">2025-07-21T12:41:13Z</dcterms:modified>
</cp:coreProperties>
</file>