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313" r:id="rId5"/>
    <p:sldId id="299" r:id="rId6"/>
    <p:sldId id="348" r:id="rId7"/>
    <p:sldId id="284" r:id="rId8"/>
    <p:sldId id="302" r:id="rId9"/>
    <p:sldId id="343" r:id="rId10"/>
    <p:sldId id="278" r:id="rId11"/>
    <p:sldId id="349" r:id="rId1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0EEFCDC7-D790-4258-93BC-4D6801EA25C8}">
          <p14:sldIdLst>
            <p14:sldId id="313"/>
            <p14:sldId id="299"/>
            <p14:sldId id="348"/>
            <p14:sldId id="284"/>
            <p14:sldId id="302"/>
            <p14:sldId id="343"/>
            <p14:sldId id="278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F37"/>
    <a:srgbClr val="FFD700"/>
    <a:srgbClr val="FDF5E6"/>
    <a:srgbClr val="FAF40C"/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6" autoAdjust="0"/>
    <p:restoredTop sz="94628" autoAdjust="0"/>
  </p:normalViewPr>
  <p:slideViewPr>
    <p:cSldViewPr>
      <p:cViewPr varScale="1">
        <p:scale>
          <a:sx n="113" d="100"/>
          <a:sy n="113" d="100"/>
        </p:scale>
        <p:origin x="16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D9D30B-BC0C-43F0-9484-B95DDE420EBF}" type="datetimeFigureOut">
              <a:rPr lang="it-IT"/>
              <a:pPr>
                <a:defRPr/>
              </a:pPr>
              <a:t>28/06/25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43279B-AAAB-49FA-8F61-397EF702F2E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000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40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5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47AB-B765-48AB-8FA9-0E05A710CEE9}" type="datetimeFigureOut">
              <a:rPr lang="it-IT"/>
              <a:pPr>
                <a:defRPr/>
              </a:pPr>
              <a:t>28/06/25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1190-1EF7-4102-8258-54196233271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46EC-3E27-47D2-A297-423E9800C37D}" type="datetimeFigureOut">
              <a:rPr lang="it-IT"/>
              <a:pPr>
                <a:defRPr/>
              </a:pPr>
              <a:t>28/06/25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DD8D-D82A-406A-B719-8BDB9490B48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B1B9B-EFCA-441D-AFB2-6647C85C9ECC}" type="datetimeFigureOut">
              <a:rPr lang="it-IT"/>
              <a:pPr>
                <a:defRPr/>
              </a:pPr>
              <a:t>28/06/25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570-8529-40E9-9807-EE6DBAB5265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78F8-24BE-4334-89D3-792C7D948531}" type="datetimeFigureOut">
              <a:rPr lang="it-IT"/>
              <a:pPr>
                <a:defRPr/>
              </a:pPr>
              <a:t>28/06/25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2B14-9CBF-459D-A882-2989BF2BB0F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7" y="4598990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9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FCCD-1DCC-4ADB-9456-13294A23B086}" type="datetimeFigureOut">
              <a:rPr lang="it-IT"/>
              <a:pPr>
                <a:defRPr/>
              </a:pPr>
              <a:t>28/06/25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B401-2B71-40C8-ABA7-5C5AB9F13A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7856E-0316-4713-91FB-596AF2B93385}" type="datetimeFigureOut">
              <a:rPr lang="it-IT"/>
              <a:pPr>
                <a:defRPr/>
              </a:pPr>
              <a:t>28/06/25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A9EE-1B1F-49AE-B29C-BFB0CA0D4A2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8" y="4045746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A3BF-2D0F-4E35-A678-9C3811CF26A4}" type="datetimeFigureOut">
              <a:rPr lang="it-IT"/>
              <a:pPr>
                <a:defRPr/>
              </a:pPr>
              <a:t>28/06/25</a:t>
            </a:fld>
            <a:endParaRPr lang="it-I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BE44-B960-4D10-8BCB-CF749D9DF4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5152-A87B-4ECE-9962-B396A3314DE8}" type="datetimeFigureOut">
              <a:rPr lang="it-IT"/>
              <a:pPr>
                <a:defRPr/>
              </a:pPr>
              <a:t>28/06/25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1F26-7163-4E9A-AA0F-DA0F6FF5699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0995A-3606-407D-BB57-9348EA18D994}" type="datetimeFigureOut">
              <a:rPr lang="it-IT"/>
              <a:pPr>
                <a:defRPr/>
              </a:pPr>
              <a:t>28/06/25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18F5-9348-4D48-88B4-6D24AE251E1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8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7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F702-AD4E-44C6-99AE-416ADB423C4B}" type="datetimeFigureOut">
              <a:rPr lang="it-IT"/>
              <a:pPr>
                <a:defRPr/>
              </a:pPr>
              <a:t>28/06/25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2A60-2CAD-4883-AB22-15EA812DCA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5" y="838203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6639-F196-450C-9FCC-498443AF2D04}" type="datetimeFigureOut">
              <a:rPr lang="it-IT"/>
              <a:pPr>
                <a:defRPr/>
              </a:pPr>
              <a:t>28/06/25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AE88-EA66-427C-BDE1-FF88F86A718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5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A1988A0-A1CF-44C9-B625-8899323CBCA2}" type="datetimeFigureOut">
              <a:rPr lang="it-IT"/>
              <a:pPr>
                <a:defRPr/>
              </a:pPr>
              <a:t>28/06/25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5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5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53BC6A5-3890-41FE-93E0-7DE9170139A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3" name="Immagine 2" descr="Immagine che contiene Carattere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FC8827DC-FF3E-EC79-DFCA-90124BB3596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52" y="419676"/>
            <a:ext cx="2015948" cy="489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67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54" indent="-182554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indent="-182554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14" indent="-182554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38" indent="-18255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392" indent="-136519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32" indent="-182870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02" indent="-182870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274" indent="-182870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44" indent="-182870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5800" y="620690"/>
            <a:ext cx="7848600" cy="19272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DIOMEDES call proposal</a:t>
            </a:r>
            <a:r>
              <a:rPr lang="en-US" sz="3600" b="1" dirty="0"/>
              <a:t>: D</a:t>
            </a:r>
            <a:r>
              <a:rPr lang="en-US" sz="3600" b="1" dirty="0">
                <a:solidFill>
                  <a:schemeClr val="accent2"/>
                </a:solidFill>
              </a:rPr>
              <a:t>etector </a:t>
            </a:r>
            <a:r>
              <a:rPr lang="en-US" sz="3600" b="1" dirty="0"/>
              <a:t>I</a:t>
            </a:r>
            <a:r>
              <a:rPr lang="en-US" sz="3600" b="1" dirty="0">
                <a:solidFill>
                  <a:schemeClr val="accent2"/>
                </a:solidFill>
              </a:rPr>
              <a:t>nnovation and </a:t>
            </a:r>
            <a:r>
              <a:rPr lang="en-US" sz="3600" b="1" dirty="0" err="1">
                <a:solidFill>
                  <a:schemeClr val="accent2"/>
                </a:solidFill>
              </a:rPr>
              <a:t>cust</a:t>
            </a:r>
            <a:r>
              <a:rPr lang="en-US" sz="3600" b="1" dirty="0" err="1"/>
              <a:t>OM</a:t>
            </a:r>
            <a:r>
              <a:rPr lang="en-US" sz="3600" b="1" dirty="0"/>
              <a:t> E</a:t>
            </a:r>
            <a:r>
              <a:rPr lang="en-US" sz="3600" b="1" dirty="0">
                <a:solidFill>
                  <a:schemeClr val="accent2"/>
                </a:solidFill>
              </a:rPr>
              <a:t>lectronics for </a:t>
            </a:r>
            <a:r>
              <a:rPr lang="en-US" sz="3600" b="1" dirty="0" err="1">
                <a:solidFill>
                  <a:srgbClr val="002060"/>
                </a:solidFill>
              </a:rPr>
              <a:t>DE</a:t>
            </a:r>
            <a:r>
              <a:rPr lang="en-US" sz="3600" b="1" dirty="0" err="1">
                <a:solidFill>
                  <a:schemeClr val="accent2"/>
                </a:solidFill>
              </a:rPr>
              <a:t>cay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S</a:t>
            </a:r>
            <a:r>
              <a:rPr lang="en-US" sz="3600" b="1" dirty="0">
                <a:solidFill>
                  <a:schemeClr val="accent2"/>
                </a:solidFill>
              </a:rPr>
              <a:t>pectroscopy</a:t>
            </a:r>
            <a:endParaRPr lang="it-IT" sz="2400" dirty="0">
              <a:solidFill>
                <a:schemeClr val="accent2"/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 bwMode="auto">
          <a:xfrm>
            <a:off x="617181" y="2772839"/>
            <a:ext cx="4110790" cy="192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182563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it-IT" sz="5100" u="sng" dirty="0" err="1"/>
              <a:t>S.Capra</a:t>
            </a:r>
            <a:endParaRPr lang="it-IT" sz="5100" dirty="0"/>
          </a:p>
          <a:p>
            <a:pPr fontAlgn="auto">
              <a:spcAft>
                <a:spcPts val="0"/>
              </a:spcAft>
              <a:buNone/>
              <a:defRPr/>
            </a:pPr>
            <a:endParaRPr lang="it-IT" sz="5100" dirty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it-IT" sz="5100" dirty="0">
                <a:solidFill>
                  <a:schemeClr val="accent2"/>
                </a:solidFill>
              </a:rPr>
              <a:t>Responsabile Nazionale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it-IT" sz="3600" baseline="30000" dirty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it-IT" sz="4200" baseline="30000" dirty="0"/>
              <a:t>1 </a:t>
            </a:r>
            <a:r>
              <a:rPr lang="it-IT" sz="4200" dirty="0">
                <a:solidFill>
                  <a:schemeClr val="tx2"/>
                </a:solidFill>
              </a:rPr>
              <a:t>INFN-Milano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it-IT" sz="4200" baseline="30000" dirty="0"/>
              <a:t>2 </a:t>
            </a:r>
            <a:r>
              <a:rPr lang="it-IT" sz="4200" dirty="0"/>
              <a:t>Università degli Studi di Milano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it-IT" sz="4200" dirty="0"/>
          </a:p>
          <a:p>
            <a:pPr fontAlgn="auto">
              <a:spcAft>
                <a:spcPts val="0"/>
              </a:spcAft>
              <a:buNone/>
              <a:defRPr/>
            </a:pPr>
            <a:endParaRPr lang="it-IT" dirty="0"/>
          </a:p>
          <a:p>
            <a:pPr fontAlgn="auto">
              <a:spcAft>
                <a:spcPts val="0"/>
              </a:spcAft>
              <a:buNone/>
              <a:defRPr/>
            </a:pPr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727971" y="2780928"/>
            <a:ext cx="3798848" cy="386104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dirty="0"/>
              <a:t>Sezione Milano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700" dirty="0">
                <a:solidFill>
                  <a:schemeClr val="tx1"/>
                </a:solidFill>
              </a:rPr>
              <a:t>A. </a:t>
            </a:r>
            <a:r>
              <a:rPr lang="it-IT" sz="1700" dirty="0" err="1">
                <a:solidFill>
                  <a:schemeClr val="tx1"/>
                </a:solidFill>
              </a:rPr>
              <a:t>Pullia</a:t>
            </a:r>
            <a:endParaRPr lang="it-IT" sz="17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it-IT" sz="17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200" dirty="0"/>
              <a:t>Laboratori di Legnaro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700" dirty="0">
                <a:solidFill>
                  <a:schemeClr val="tx1"/>
                </a:solidFill>
              </a:rPr>
              <a:t>D. De Salvador</a:t>
            </a:r>
          </a:p>
          <a:p>
            <a:pPr fontAlgn="auto">
              <a:spcAft>
                <a:spcPts val="0"/>
              </a:spcAft>
              <a:defRPr/>
            </a:pPr>
            <a:endParaRPr lang="it-IT" u="sng" dirty="0"/>
          </a:p>
          <a:p>
            <a:pPr fontAlgn="auto">
              <a:spcAft>
                <a:spcPts val="0"/>
              </a:spcAft>
              <a:defRPr/>
            </a:pPr>
            <a:r>
              <a:rPr lang="it-IT" dirty="0"/>
              <a:t>Sezione Torino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700" dirty="0"/>
              <a:t>S. D. </a:t>
            </a:r>
            <a:r>
              <a:rPr lang="en-US" sz="1700" dirty="0" err="1"/>
              <a:t>Tchernij</a:t>
            </a:r>
            <a:endParaRPr lang="it-IT" sz="1700" dirty="0"/>
          </a:p>
          <a:p>
            <a:pPr fontAlgn="auto">
              <a:spcAft>
                <a:spcPts val="0"/>
              </a:spcAft>
              <a:defRPr/>
            </a:pPr>
            <a:endParaRPr lang="it-IT" sz="17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dirty="0">
                <a:highlight>
                  <a:srgbClr val="FFFF00"/>
                </a:highlight>
              </a:rPr>
              <a:t>Sezione Padova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700" dirty="0">
                <a:solidFill>
                  <a:schemeClr val="tx1"/>
                </a:solidFill>
                <a:highlight>
                  <a:srgbClr val="FFFF00"/>
                </a:highlight>
              </a:rPr>
              <a:t>F. Recchia</a:t>
            </a:r>
          </a:p>
          <a:p>
            <a:pPr fontAlgn="auto">
              <a:spcAft>
                <a:spcPts val="0"/>
              </a:spcAft>
              <a:defRPr/>
            </a:pPr>
            <a:endParaRPr lang="it-IT" sz="16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dirty="0"/>
              <a:t>Sezione Napoli</a:t>
            </a:r>
            <a:endParaRPr lang="it-IT" sz="1800" dirty="0"/>
          </a:p>
          <a:p>
            <a:pPr fontAlgn="auto"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</a:rPr>
              <a:t>E. Fasci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93987" y="2547913"/>
            <a:ext cx="777686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ottotitolo 2">
            <a:extLst>
              <a:ext uri="{FF2B5EF4-FFF2-40B4-BE49-F238E27FC236}">
                <a16:creationId xmlns:a16="http://schemas.microsoft.com/office/drawing/2014/main" id="{38EB3106-6552-43BF-B0CA-7DD7FF16DE16}"/>
              </a:ext>
            </a:extLst>
          </p:cNvPr>
          <p:cNvSpPr txBox="1">
            <a:spLocks/>
          </p:cNvSpPr>
          <p:nvPr/>
        </p:nvSpPr>
        <p:spPr bwMode="auto">
          <a:xfrm>
            <a:off x="593987" y="4924989"/>
            <a:ext cx="3522772" cy="117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2563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it-IT" sz="2800" dirty="0"/>
              <a:t>CALL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it-IT" sz="2800" dirty="0"/>
              <a:t>Durata triennale </a:t>
            </a:r>
          </a:p>
        </p:txBody>
      </p:sp>
    </p:spTree>
    <p:extLst>
      <p:ext uri="{BB962C8B-B14F-4D97-AF65-F5344CB8AC3E}">
        <p14:creationId xmlns:p14="http://schemas.microsoft.com/office/powerpoint/2010/main" val="346673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09561" y="332656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/>
              <a:t>Aim</a:t>
            </a:r>
            <a:endParaRPr lang="it-IT" dirty="0"/>
          </a:p>
        </p:txBody>
      </p:sp>
      <p:sp>
        <p:nvSpPr>
          <p:cNvPr id="167" name="Rettangolo 166"/>
          <p:cNvSpPr/>
          <p:nvPr/>
        </p:nvSpPr>
        <p:spPr>
          <a:xfrm>
            <a:off x="509561" y="1123688"/>
            <a:ext cx="7920880" cy="353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000" dirty="0"/>
              <a:t>Innovative detector system combining state-of-the-art </a:t>
            </a:r>
            <a:r>
              <a:rPr lang="en-US" sz="2000" dirty="0" err="1"/>
              <a:t>HPGe</a:t>
            </a:r>
            <a:r>
              <a:rPr lang="en-US" sz="2000" dirty="0"/>
              <a:t> and custom electronics for unprecedented performance in decay spectroscopy of exotic nuclei.</a:t>
            </a:r>
          </a:p>
          <a:p>
            <a:pPr algn="just">
              <a:lnSpc>
                <a:spcPts val="2400"/>
              </a:lnSpc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custom integrated readout electronics with high dynamic range and low dead-time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planar high-purity germanium (</a:t>
            </a:r>
            <a:r>
              <a:rPr lang="en-US" dirty="0" err="1"/>
              <a:t>HPGe</a:t>
            </a:r>
            <a:r>
              <a:rPr lang="en-US" dirty="0"/>
              <a:t>) detectors with exceptional energy resolution, 3D position sensitivity, and radiation-hardness through pulsed laser melting (PLM)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Characterize prototypes through simulations, radioactive sources, and in-beam tests</a:t>
            </a:r>
          </a:p>
          <a:p>
            <a:pPr algn="just">
              <a:lnSpc>
                <a:spcPts val="2400"/>
              </a:lnSpc>
            </a:pPr>
            <a:endParaRPr lang="it-IT" sz="1600" dirty="0"/>
          </a:p>
        </p:txBody>
      </p:sp>
      <p:sp>
        <p:nvSpPr>
          <p:cNvPr id="5" name="Rettangolo 166"/>
          <p:cNvSpPr/>
          <p:nvPr/>
        </p:nvSpPr>
        <p:spPr>
          <a:xfrm>
            <a:off x="509561" y="4482725"/>
            <a:ext cx="79095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it-IT" sz="2000" b="1" dirty="0" err="1">
                <a:solidFill>
                  <a:schemeClr val="accent2"/>
                </a:solidFill>
              </a:rPr>
              <a:t>Final</a:t>
            </a:r>
            <a:r>
              <a:rPr lang="it-IT" sz="2000" b="1" dirty="0">
                <a:solidFill>
                  <a:schemeClr val="accent2"/>
                </a:solidFill>
              </a:rPr>
              <a:t> user:</a:t>
            </a:r>
            <a:endParaRPr lang="it-IT" sz="2000" dirty="0">
              <a:solidFill>
                <a:schemeClr val="accent1"/>
              </a:solidFill>
            </a:endParaRPr>
          </a:p>
          <a:p>
            <a:r>
              <a:rPr lang="en-US" sz="2000" dirty="0"/>
              <a:t>The nuclear physics community studying </a:t>
            </a:r>
            <a:r>
              <a:rPr lang="en-US" sz="2000" dirty="0">
                <a:solidFill>
                  <a:srgbClr val="0070C0"/>
                </a:solidFill>
              </a:rPr>
              <a:t>exotic nuclei through decay spectroscopy with in-flight radioactive ion beams </a:t>
            </a:r>
            <a:r>
              <a:rPr lang="en-US" sz="2000" dirty="0"/>
              <a:t>at leading facilities like FAIR.</a:t>
            </a:r>
          </a:p>
          <a:p>
            <a:r>
              <a:rPr lang="en-US" sz="2000" dirty="0"/>
              <a:t>While primarily targeted for in-flight experiments, the DIOMEDES technology may find future applications at ISOL facilities like SPES for beam characterization or other experiments.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78118-4CFB-1CF6-E139-B7805F239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215E3-8BC4-9FA2-32EE-94CE3FFE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/>
              <a:t>Diomedes</a:t>
            </a:r>
            <a:r>
              <a:rPr lang="it-IT" dirty="0"/>
              <a:t> strategy:</a:t>
            </a:r>
          </a:p>
        </p:txBody>
      </p:sp>
      <p:sp>
        <p:nvSpPr>
          <p:cNvPr id="25" name="Rettangolo 166">
            <a:extLst>
              <a:ext uri="{FF2B5EF4-FFF2-40B4-BE49-F238E27FC236}">
                <a16:creationId xmlns:a16="http://schemas.microsoft.com/office/drawing/2014/main" id="{B78BB324-9A02-2BF0-815E-DC022ED2F58A}"/>
              </a:ext>
            </a:extLst>
          </p:cNvPr>
          <p:cNvSpPr/>
          <p:nvPr/>
        </p:nvSpPr>
        <p:spPr>
          <a:xfrm>
            <a:off x="2627784" y="1602836"/>
            <a:ext cx="5563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060" lvl="1" indent="-342882" algn="ctr"/>
            <a:r>
              <a:rPr lang="it-IT" dirty="0">
                <a:solidFill>
                  <a:srgbClr val="0070C0"/>
                </a:solidFill>
              </a:rPr>
              <a:t>State of the art: AIDA Silicon double strip detectors </a:t>
            </a:r>
            <a:r>
              <a:rPr lang="it-IT" dirty="0" err="1">
                <a:solidFill>
                  <a:srgbClr val="0070C0"/>
                </a:solidFill>
              </a:rPr>
              <a:t>absorber</a:t>
            </a:r>
            <a:r>
              <a:rPr lang="it-IT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169713-B255-A938-5E1E-BAA2B033F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1903"/>
            <a:ext cx="2801015" cy="356871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83342F-C3E1-F3E9-AB17-2319AE878F46}"/>
              </a:ext>
            </a:extLst>
          </p:cNvPr>
          <p:cNvSpPr txBox="1"/>
          <p:nvPr/>
        </p:nvSpPr>
        <p:spPr>
          <a:xfrm>
            <a:off x="3275856" y="3284984"/>
            <a:ext cx="55638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InterVariable"/>
              </a:rPr>
              <a:t>Redefining Readout Capabilities for Decay Spectroscopy:</a:t>
            </a:r>
          </a:p>
          <a:p>
            <a:endParaRPr lang="en-US" dirty="0">
              <a:solidFill>
                <a:srgbClr val="374151"/>
              </a:solidFill>
              <a:latin typeface="InterVariab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dynamic range: Handling GeV implantations to keV decays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Ultra-low dead-time: microsecond reset after saturation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Integrated solution: Compact, high channel density</a:t>
            </a:r>
          </a:p>
        </p:txBody>
      </p:sp>
    </p:spTree>
    <p:extLst>
      <p:ext uri="{BB962C8B-B14F-4D97-AF65-F5344CB8AC3E}">
        <p14:creationId xmlns:p14="http://schemas.microsoft.com/office/powerpoint/2010/main" val="360106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/>
              <a:t>Diomedes</a:t>
            </a:r>
            <a:r>
              <a:rPr lang="it-IT" dirty="0"/>
              <a:t> strategy: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6AE7F64-FC85-35B3-4463-EC8E35956173}"/>
              </a:ext>
            </a:extLst>
          </p:cNvPr>
          <p:cNvSpPr txBox="1"/>
          <p:nvPr/>
        </p:nvSpPr>
        <p:spPr>
          <a:xfrm>
            <a:off x="251520" y="1700808"/>
            <a:ext cx="41610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74151"/>
                </a:solidFill>
                <a:latin typeface="InterVariable"/>
              </a:rPr>
              <a:t>Unlocking the Full Potential of </a:t>
            </a:r>
            <a:r>
              <a:rPr lang="en-US" dirty="0" err="1">
                <a:solidFill>
                  <a:srgbClr val="374151"/>
                </a:solidFill>
                <a:latin typeface="InterVariable"/>
              </a:rPr>
              <a:t>HPGe</a:t>
            </a:r>
            <a:r>
              <a:rPr lang="en-US" dirty="0">
                <a:solidFill>
                  <a:srgbClr val="374151"/>
                </a:solidFill>
                <a:latin typeface="InterVariable"/>
              </a:rPr>
              <a:t> for Decay Spectroscopy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Planar geometry: Increased thickness for higher detection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Submillimeter 3D position sensitivity: Precise implant-decay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Radiation hardness through PLM technology: Repeated annealing restores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Tailored segmentation: Optimized for energy and position resolution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4C6AAA9C-49BD-7736-90F9-AD2FA3E8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135" y="1196752"/>
            <a:ext cx="3403321" cy="2707898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9CA15192-D186-775A-A7D7-C59469CEC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424" y="4315405"/>
            <a:ext cx="3310359" cy="21393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/>
              <a:t>Technical </a:t>
            </a:r>
            <a:r>
              <a:rPr lang="it-IT" dirty="0" err="1"/>
              <a:t>scientific</a:t>
            </a:r>
            <a:r>
              <a:rPr lang="it-IT" dirty="0"/>
              <a:t> </a:t>
            </a:r>
            <a:r>
              <a:rPr lang="it-IT" dirty="0" err="1"/>
              <a:t>proposal</a:t>
            </a:r>
            <a:endParaRPr lang="it-IT" dirty="0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B3E23EDA-9EB2-42A2-8530-FE2A11352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99508"/>
              </p:ext>
            </p:extLst>
          </p:nvPr>
        </p:nvGraphicFramePr>
        <p:xfrm>
          <a:off x="82538" y="1252364"/>
          <a:ext cx="8978924" cy="553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367">
                  <a:extLst>
                    <a:ext uri="{9D8B030D-6E8A-4147-A177-3AD203B41FA5}">
                      <a16:colId xmlns:a16="http://schemas.microsoft.com/office/drawing/2014/main" val="4179866272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3563235597"/>
                    </a:ext>
                  </a:extLst>
                </a:gridCol>
                <a:gridCol w="971853">
                  <a:extLst>
                    <a:ext uri="{9D8B030D-6E8A-4147-A177-3AD203B41FA5}">
                      <a16:colId xmlns:a16="http://schemas.microsoft.com/office/drawing/2014/main" val="2417588045"/>
                    </a:ext>
                  </a:extLst>
                </a:gridCol>
              </a:tblGrid>
              <a:tr h="377552">
                <a:tc>
                  <a:txBody>
                    <a:bodyPr/>
                    <a:lstStyle/>
                    <a:p>
                      <a:r>
                        <a:rPr lang="it-IT" sz="1300" dirty="0" err="1"/>
                        <a:t>WPs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Sez.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785563"/>
                  </a:ext>
                </a:extLst>
              </a:tr>
              <a:tr h="1747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Integrated Readout Development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Capra,MI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</a:rPr>
                        <a:t>Design, </a:t>
                      </a:r>
                      <a:r>
                        <a:rPr lang="it-IT" sz="1400" dirty="0" err="1">
                          <a:solidFill>
                            <a:srgbClr val="0070C0"/>
                          </a:solidFill>
                          <a:effectLst/>
                        </a:rPr>
                        <a:t>simulations</a:t>
                      </a: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</a:rPr>
                        <a:t> and </a:t>
                      </a:r>
                      <a:r>
                        <a:rPr lang="it-IT" sz="1400" dirty="0" err="1">
                          <a:solidFill>
                            <a:srgbClr val="0070C0"/>
                          </a:solidFill>
                          <a:effectLst/>
                        </a:rPr>
                        <a:t>prototyping</a:t>
                      </a: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</a:rPr>
                        <a:t> of key </a:t>
                      </a:r>
                      <a:r>
                        <a:rPr lang="it-IT" sz="1400" dirty="0" err="1">
                          <a:solidFill>
                            <a:srgbClr val="0070C0"/>
                          </a:solidFill>
                          <a:effectLst/>
                        </a:rPr>
                        <a:t>circuit</a:t>
                      </a: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70C0"/>
                          </a:solidFill>
                          <a:effectLst/>
                        </a:rPr>
                        <a:t>blocks</a:t>
                      </a: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(op-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amp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, input switch/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charge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reservoir,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current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sink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bipolar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functionality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) on multi-project wafer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runs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 err="1">
                          <a:solidFill>
                            <a:srgbClr val="0070C0"/>
                          </a:solidFill>
                          <a:effectLst/>
                        </a:rPr>
                        <a:t>Characterization</a:t>
                      </a: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</a:rPr>
                        <a:t> and testing of </a:t>
                      </a:r>
                      <a:r>
                        <a:rPr lang="it-IT" sz="1400" dirty="0" err="1">
                          <a:solidFill>
                            <a:srgbClr val="0070C0"/>
                          </a:solidFill>
                          <a:effectLst/>
                        </a:rPr>
                        <a:t>prototypes</a:t>
                      </a: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</a:rPr>
                        <a:t> with silicon detectors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Integration and testing of full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readout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ASIC </a:t>
                      </a: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</a:rPr>
                        <a:t>with </a:t>
                      </a:r>
                      <a:r>
                        <a:rPr lang="it-IT" sz="1400" dirty="0" err="1">
                          <a:solidFill>
                            <a:srgbClr val="0070C0"/>
                          </a:solidFill>
                          <a:effectLst/>
                        </a:rPr>
                        <a:t>HPGe</a:t>
                      </a: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</a:rPr>
                        <a:t> detector </a:t>
                      </a:r>
                      <a:r>
                        <a:rPr lang="it-IT" sz="1400" dirty="0" err="1">
                          <a:solidFill>
                            <a:srgbClr val="0070C0"/>
                          </a:solidFill>
                          <a:effectLst/>
                        </a:rPr>
                        <a:t>prototypes</a:t>
                      </a:r>
                      <a:endParaRPr lang="it-IT" sz="14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Validation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using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70C0"/>
                          </a:solidFill>
                          <a:effectLst/>
                        </a:rPr>
                        <a:t>pulsed</a:t>
                      </a: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</a:rPr>
                        <a:t> laser test </a:t>
                      </a:r>
                      <a:r>
                        <a:rPr lang="it-IT" sz="1400" dirty="0" err="1">
                          <a:solidFill>
                            <a:srgbClr val="0070C0"/>
                          </a:solidFill>
                          <a:effectLst/>
                        </a:rPr>
                        <a:t>bench</a:t>
                      </a: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70C0"/>
                          </a:solidFill>
                          <a:effectLst/>
                        </a:rPr>
                        <a:t>fabricated</a:t>
                      </a: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70C0"/>
                          </a:solidFill>
                          <a:effectLst/>
                        </a:rPr>
                        <a:t>at</a:t>
                      </a:r>
                      <a:r>
                        <a:rPr lang="it-IT" sz="1400" dirty="0">
                          <a:solidFill>
                            <a:srgbClr val="0070C0"/>
                          </a:solidFill>
                          <a:effectLst/>
                        </a:rPr>
                        <a:t> INFN </a:t>
                      </a:r>
                      <a:r>
                        <a:rPr lang="it-IT" sz="1400" dirty="0" err="1">
                          <a:solidFill>
                            <a:srgbClr val="0070C0"/>
                          </a:solidFill>
                          <a:effectLst/>
                        </a:rPr>
                        <a:t>Naples</a:t>
                      </a:r>
                      <a:endParaRPr lang="it-IT" sz="14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MI</a:t>
                      </a:r>
                    </a:p>
                    <a:p>
                      <a:r>
                        <a:rPr lang="it-IT" sz="1600" dirty="0"/>
                        <a:t>NA</a:t>
                      </a:r>
                    </a:p>
                    <a:p>
                      <a:r>
                        <a:rPr lang="it-IT" sz="1600" dirty="0"/>
                        <a:t>LNL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06346"/>
                  </a:ext>
                </a:extLst>
              </a:tr>
              <a:tr h="1501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Planar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HPGe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development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(De Salvador, LNL) 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Sputtering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chamber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and B-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implantation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upgrade (LNL, TO)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Processing of PLM Sb – B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implanted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double-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sided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HPGe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detector with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increasing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geometry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complexity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(LNL, TO)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Cryostat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implementation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electrical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testing (LNL, MI</a:t>
                      </a:r>
                      <a:endParaRPr lang="it-IT" sz="1400" dirty="0">
                        <a:effectLst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LNL</a:t>
                      </a:r>
                    </a:p>
                    <a:p>
                      <a:r>
                        <a:rPr lang="it-IT" sz="1600" dirty="0"/>
                        <a:t>TO</a:t>
                      </a:r>
                    </a:p>
                    <a:p>
                      <a:r>
                        <a:rPr lang="it-IT" sz="1600" dirty="0"/>
                        <a:t>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371060"/>
                  </a:ext>
                </a:extLst>
              </a:tr>
              <a:tr h="12148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Detector characterization and in-beam tests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(Recchia, PD)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>
                          <a:effectLst/>
                        </a:rPr>
                        <a:t>Use scanning </a:t>
                      </a:r>
                      <a:r>
                        <a:rPr lang="it-IT" sz="1400" dirty="0" err="1">
                          <a:effectLst/>
                        </a:rPr>
                        <a:t>tables</a:t>
                      </a:r>
                      <a:r>
                        <a:rPr lang="it-IT" sz="1400" dirty="0">
                          <a:effectLst/>
                        </a:rPr>
                        <a:t> to </a:t>
                      </a:r>
                      <a:r>
                        <a:rPr lang="it-IT" sz="1400" dirty="0" err="1">
                          <a:effectLst/>
                        </a:rPr>
                        <a:t>measure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reference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signals</a:t>
                      </a:r>
                      <a:r>
                        <a:rPr lang="it-IT" sz="1400" dirty="0">
                          <a:effectLst/>
                        </a:rPr>
                        <a:t> and create database for </a:t>
                      </a:r>
                      <a:r>
                        <a:rPr lang="it-IT" sz="1400" dirty="0" err="1">
                          <a:effectLst/>
                        </a:rPr>
                        <a:t>different</a:t>
                      </a:r>
                      <a:r>
                        <a:rPr lang="it-IT" sz="1400" dirty="0">
                          <a:effectLst/>
                        </a:rPr>
                        <a:t> interaction positions and </a:t>
                      </a:r>
                      <a:r>
                        <a:rPr lang="it-IT" sz="1400" dirty="0" err="1">
                          <a:effectLst/>
                        </a:rPr>
                        <a:t>adapt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signal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analysis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algorithms</a:t>
                      </a:r>
                      <a:r>
                        <a:rPr lang="it-IT" sz="1400" dirty="0">
                          <a:effectLst/>
                        </a:rPr>
                        <a:t> from AGATA for planar </a:t>
                      </a:r>
                      <a:r>
                        <a:rPr lang="it-IT" sz="1400" dirty="0" err="1">
                          <a:effectLst/>
                        </a:rPr>
                        <a:t>segmented</a:t>
                      </a:r>
                      <a:r>
                        <a:rPr lang="it-IT" sz="1400" dirty="0">
                          <a:effectLst/>
                        </a:rPr>
                        <a:t> detectors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 err="1">
                          <a:effectLst/>
                          <a:highlight>
                            <a:srgbClr val="FFFF00"/>
                          </a:highlight>
                        </a:rPr>
                        <a:t>Characterize</a:t>
                      </a:r>
                      <a:r>
                        <a:rPr lang="it-IT" sz="1400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it-IT" sz="1400" dirty="0" err="1">
                          <a:effectLst/>
                          <a:highlight>
                            <a:srgbClr val="FFFF00"/>
                          </a:highlight>
                        </a:rPr>
                        <a:t>prototypes</a:t>
                      </a:r>
                      <a:r>
                        <a:rPr lang="it-IT" sz="1400" dirty="0">
                          <a:effectLst/>
                          <a:highlight>
                            <a:srgbClr val="FFFF00"/>
                          </a:highlight>
                        </a:rPr>
                        <a:t> with </a:t>
                      </a:r>
                      <a:r>
                        <a:rPr lang="it-IT" sz="1400" dirty="0" err="1">
                          <a:effectLst/>
                          <a:highlight>
                            <a:srgbClr val="FFFF00"/>
                          </a:highlight>
                        </a:rPr>
                        <a:t>collimated</a:t>
                      </a:r>
                      <a:r>
                        <a:rPr lang="it-IT" sz="1400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it-IT" sz="1400" dirty="0" err="1">
                          <a:effectLst/>
                          <a:highlight>
                            <a:srgbClr val="FFFF00"/>
                          </a:highlight>
                        </a:rPr>
                        <a:t>radioactive</a:t>
                      </a:r>
                      <a:r>
                        <a:rPr lang="it-IT" sz="1400" dirty="0">
                          <a:effectLst/>
                          <a:highlight>
                            <a:srgbClr val="FFFF00"/>
                          </a:highlight>
                        </a:rPr>
                        <a:t> sources </a:t>
                      </a:r>
                      <a:r>
                        <a:rPr lang="it-IT" sz="1400" dirty="0" err="1">
                          <a:effectLst/>
                          <a:highlight>
                            <a:srgbClr val="FFFF00"/>
                          </a:highlight>
                        </a:rPr>
                        <a:t>at</a:t>
                      </a:r>
                      <a:r>
                        <a:rPr lang="it-IT" sz="1400" dirty="0">
                          <a:effectLst/>
                          <a:highlight>
                            <a:srgbClr val="FFFF00"/>
                          </a:highlight>
                        </a:rPr>
                        <a:t> INFN-PD facilities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 err="1">
                          <a:effectLst/>
                        </a:rPr>
                        <a:t>Perform</a:t>
                      </a:r>
                      <a:r>
                        <a:rPr lang="it-IT" sz="1400" dirty="0">
                          <a:effectLst/>
                        </a:rPr>
                        <a:t> in-</a:t>
                      </a:r>
                      <a:r>
                        <a:rPr lang="it-IT" sz="1400" dirty="0" err="1">
                          <a:effectLst/>
                        </a:rPr>
                        <a:t>beam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tests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at</a:t>
                      </a:r>
                      <a:r>
                        <a:rPr lang="it-IT" sz="1400" dirty="0">
                          <a:effectLst/>
                        </a:rPr>
                        <a:t> FAIR facility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PD</a:t>
                      </a:r>
                    </a:p>
                    <a:p>
                      <a:r>
                        <a:rPr lang="it-IT" sz="1600" dirty="0"/>
                        <a:t>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499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47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E95DF40-6A83-38FD-7DFA-8015A906C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449" y="865499"/>
            <a:ext cx="6095103" cy="609189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26723DC-8D14-4B39-B67D-B3F49CDA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142" y="116632"/>
            <a:ext cx="1738536" cy="990600"/>
          </a:xfrm>
        </p:spPr>
        <p:txBody>
          <a:bodyPr/>
          <a:lstStyle/>
          <a:p>
            <a:r>
              <a:rPr lang="it-IT" dirty="0" err="1"/>
              <a:t>Gantt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811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A4A8163-3090-968E-6F01-B4F33FF6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56"/>
          <a:stretch>
            <a:fillRect/>
          </a:stretch>
        </p:blipFill>
        <p:spPr>
          <a:xfrm>
            <a:off x="2483768" y="262576"/>
            <a:ext cx="6654812" cy="6595424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E925B92F-2805-1399-E1BE-3A07A7D5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it-IT" dirty="0"/>
              <a:t>Costs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380765-656F-C905-4E1D-5F91B9C9BA55}"/>
              </a:ext>
            </a:extLst>
          </p:cNvPr>
          <p:cNvSpPr/>
          <p:nvPr/>
        </p:nvSpPr>
        <p:spPr>
          <a:xfrm>
            <a:off x="2411760" y="6093296"/>
            <a:ext cx="6726820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DA49F8DF-4E0C-FA4D-1434-36F7073C8E8F}"/>
              </a:ext>
            </a:extLst>
          </p:cNvPr>
          <p:cNvSpPr/>
          <p:nvPr/>
        </p:nvSpPr>
        <p:spPr>
          <a:xfrm>
            <a:off x="827584" y="5301208"/>
            <a:ext cx="1224136" cy="17826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B626A3-ED1E-0C8D-D7CB-228FA40B38E1}"/>
              </a:ext>
            </a:extLst>
          </p:cNvPr>
          <p:cNvSpPr txBox="1"/>
          <p:nvPr/>
        </p:nvSpPr>
        <p:spPr>
          <a:xfrm>
            <a:off x="251520" y="1477228"/>
            <a:ext cx="793122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- le </a:t>
            </a:r>
            <a:r>
              <a:rPr lang="en-GB" sz="280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richieste</a:t>
            </a:r>
            <a:r>
              <a:rPr lang="en-GB" sz="280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GB" sz="280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servizi</a:t>
            </a:r>
            <a:r>
              <a:rPr lang="en-GB" sz="280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alla</a:t>
            </a:r>
            <a:r>
              <a:rPr lang="en-GB" sz="280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sezione</a:t>
            </a:r>
            <a:r>
              <a:rPr lang="en-GB" sz="280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specificate</a:t>
            </a:r>
            <a:r>
              <a:rPr lang="en-GB" sz="280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 in </a:t>
            </a:r>
            <a:r>
              <a:rPr lang="en-GB" sz="280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mesi</a:t>
            </a:r>
            <a:r>
              <a:rPr lang="en-GB" sz="280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uomo</a:t>
            </a:r>
            <a:r>
              <a:rPr lang="en-GB" sz="280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en-GB" sz="2800" dirty="0" err="1">
                <a:solidFill>
                  <a:srgbClr val="777777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Nessuna</a:t>
            </a:r>
            <a:endParaRPr lang="en-GB" sz="2800" dirty="0">
              <a:solidFill>
                <a:srgbClr val="777777"/>
              </a:solidFill>
              <a:effectLst/>
              <a:latin typeface="Roboto" panose="02000000000000000000" pitchFamily="2" charset="0"/>
            </a:endParaRPr>
          </a:p>
          <a:p>
            <a:pPr>
              <a:buNone/>
            </a:pPr>
            <a:r>
              <a:rPr lang="en-GB" sz="280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- le </a:t>
            </a:r>
            <a:r>
              <a:rPr lang="en-GB" sz="280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necessità</a:t>
            </a:r>
            <a:r>
              <a:rPr lang="en-GB" sz="280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GB" sz="280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spazi</a:t>
            </a:r>
            <a:r>
              <a:rPr lang="en-GB" sz="2800" dirty="0">
                <a:solidFill>
                  <a:srgbClr val="777777"/>
                </a:solidFill>
                <a:latin typeface="Roboto" panose="02000000000000000000" pitchFamily="2" charset="0"/>
              </a:rPr>
              <a:t>: </a:t>
            </a:r>
            <a:r>
              <a:rPr lang="en-GB" sz="2800" dirty="0" err="1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Nessuna</a:t>
            </a:r>
            <a:r>
              <a:rPr lang="en-GB" sz="2800" dirty="0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, </a:t>
            </a:r>
            <a:r>
              <a:rPr lang="en-GB" sz="2800" dirty="0" err="1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faremo</a:t>
            </a:r>
            <a:r>
              <a:rPr lang="en-GB" sz="2800" dirty="0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 le </a:t>
            </a:r>
            <a:r>
              <a:rPr lang="en-GB" sz="2800" dirty="0" err="1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misure</a:t>
            </a:r>
            <a:r>
              <a:rPr lang="en-GB" sz="2800" dirty="0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 in bunker a </a:t>
            </a:r>
            <a:r>
              <a:rPr lang="en-GB" sz="2800" dirty="0" err="1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Legnaro</a:t>
            </a:r>
            <a:r>
              <a:rPr lang="en-GB" sz="2800" dirty="0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 come </a:t>
            </a:r>
            <a:r>
              <a:rPr lang="en-GB" sz="2800" dirty="0" err="1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gia</a:t>
            </a:r>
            <a:r>
              <a:rPr lang="en-GB" sz="2800" dirty="0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’ </a:t>
            </a:r>
            <a:r>
              <a:rPr lang="en-GB" sz="2800" dirty="0" err="1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fatto</a:t>
            </a:r>
            <a:r>
              <a:rPr lang="en-GB" sz="2800" dirty="0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 per N3G</a:t>
            </a:r>
            <a:endParaRPr lang="en-GB" sz="2800" dirty="0">
              <a:solidFill>
                <a:srgbClr val="777777"/>
              </a:solidFill>
              <a:effectLst/>
              <a:latin typeface="Roboto" panose="02000000000000000000" pitchFamily="2" charset="0"/>
            </a:endParaRPr>
          </a:p>
          <a:p>
            <a:r>
              <a:rPr lang="en-GB" sz="280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- le </a:t>
            </a:r>
            <a:r>
              <a:rPr lang="en-GB" sz="280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percentuali</a:t>
            </a:r>
            <a:r>
              <a:rPr lang="en-GB" sz="280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GB" sz="280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partecipazione</a:t>
            </a:r>
            <a:r>
              <a:rPr lang="en-GB" sz="280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 in termini di FTE:</a:t>
            </a:r>
            <a:br>
              <a:rPr lang="en-GB" sz="280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en-GB" sz="2800">
                <a:solidFill>
                  <a:srgbClr val="777777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Recchia 40</a:t>
            </a:r>
            <a:r>
              <a:rPr lang="en-GB" sz="2800" dirty="0">
                <a:solidFill>
                  <a:srgbClr val="777777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%</a:t>
            </a:r>
            <a:br>
              <a:rPr lang="en-GB" sz="2800" dirty="0">
                <a:solidFill>
                  <a:srgbClr val="777777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</a:br>
            <a:r>
              <a:rPr lang="en-GB" sz="2800" dirty="0" err="1">
                <a:solidFill>
                  <a:srgbClr val="777777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Rezynkina</a:t>
            </a:r>
            <a:r>
              <a:rPr lang="en-GB" sz="2800" dirty="0">
                <a:solidFill>
                  <a:srgbClr val="777777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 30%</a:t>
            </a:r>
            <a:br>
              <a:rPr lang="en-GB" sz="2800" dirty="0">
                <a:solidFill>
                  <a:srgbClr val="777777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</a:br>
            <a:r>
              <a:rPr lang="en-GB" sz="2800" dirty="0">
                <a:solidFill>
                  <a:srgbClr val="777777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Carollo 30%</a:t>
            </a:r>
            <a:br>
              <a:rPr lang="en-GB" sz="2800" dirty="0">
                <a:solidFill>
                  <a:srgbClr val="777777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</a:br>
            <a:r>
              <a:rPr lang="en-GB" sz="2800" dirty="0" err="1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Contrattista</a:t>
            </a:r>
            <a:r>
              <a:rPr lang="en-GB" sz="2800" dirty="0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su</a:t>
            </a:r>
            <a:r>
              <a:rPr lang="en-GB" sz="2800" dirty="0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fondi</a:t>
            </a:r>
            <a:r>
              <a:rPr lang="en-GB" sz="2800" dirty="0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della</a:t>
            </a:r>
            <a:r>
              <a:rPr lang="en-GB" sz="2800" dirty="0">
                <a:solidFill>
                  <a:srgbClr val="777777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 call: 100%</a:t>
            </a:r>
            <a:endParaRPr lang="en-GB" sz="2800" dirty="0">
              <a:solidFill>
                <a:srgbClr val="777777"/>
              </a:solidFill>
              <a:effectLst/>
              <a:highlight>
                <a:srgbClr val="FFFF00"/>
              </a:highlight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93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F890033C6084B942FA2E0AD9D097B" ma:contentTypeVersion="9" ma:contentTypeDescription="Create a new document." ma:contentTypeScope="" ma:versionID="908baeee60ec6069b97f9870f709b0a0">
  <xsd:schema xmlns:xsd="http://www.w3.org/2001/XMLSchema" xmlns:xs="http://www.w3.org/2001/XMLSchema" xmlns:p="http://schemas.microsoft.com/office/2006/metadata/properties" xmlns:ns2="1edfed30-fa32-486c-9caf-5435bf0cd805" targetNamespace="http://schemas.microsoft.com/office/2006/metadata/properties" ma:root="true" ma:fieldsID="f102628ab4ab62dc961da3a7f0125cf3" ns2:_="">
    <xsd:import namespace="1edfed30-fa32-486c-9caf-5435bf0cd8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fed30-fa32-486c-9caf-5435bf0cd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9E2056-55A4-4C4B-96C6-5C40A7194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dfed30-fa32-486c-9caf-5435bf0cd8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69B822-6112-430E-9CD3-1023FFC7E25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F43BF0-95FE-46CC-9833-9FC141676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32227</TotalTime>
  <Words>516</Words>
  <Application>Microsoft Macintosh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InterVariable</vt:lpstr>
      <vt:lpstr>Roboto</vt:lpstr>
      <vt:lpstr>Chiaro</vt:lpstr>
      <vt:lpstr>PowerPoint Presentation</vt:lpstr>
      <vt:lpstr>Aim</vt:lpstr>
      <vt:lpstr>Diomedes strategy:</vt:lpstr>
      <vt:lpstr>Diomedes strategy:</vt:lpstr>
      <vt:lpstr>Technical scientific proposal</vt:lpstr>
      <vt:lpstr>Gantt</vt:lpstr>
      <vt:lpstr>Costs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Deflection of MeV Protons by an Unbent Half-Wavelength Silicon nano-crystal</dc:title>
  <dc:creator>Davide De Salvador</dc:creator>
  <cp:lastModifiedBy>Francesco Recchia</cp:lastModifiedBy>
  <cp:revision>376</cp:revision>
  <dcterms:created xsi:type="dcterms:W3CDTF">2012-05-23T13:32:32Z</dcterms:created>
  <dcterms:modified xsi:type="dcterms:W3CDTF">2025-06-28T12:41:06Z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0x010100C76F890033C6084B942FA2E0AD9D097B</vt:lpwstr>
  </property>
</Properties>
</file>