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3" r:id="rId2"/>
    <p:sldId id="257" r:id="rId3"/>
    <p:sldId id="258" r:id="rId4"/>
    <p:sldId id="259" r:id="rId5"/>
    <p:sldId id="260" r:id="rId6"/>
    <p:sldId id="261" r:id="rId7"/>
    <p:sldId id="262" r:id="rId8"/>
    <p:sldId id="266" r:id="rId9"/>
    <p:sldId id="267" r:id="rId10"/>
    <p:sldId id="268" r:id="rId11"/>
    <p:sldId id="269" r:id="rId12"/>
    <p:sldId id="270" r:id="rId13"/>
    <p:sldId id="271" r:id="rId14"/>
    <p:sldId id="274" r:id="rId15"/>
    <p:sldId id="272" r:id="rId16"/>
    <p:sldId id="265" r:id="rId17"/>
    <p:sldId id="277"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07:58:19.502"/>
    </inkml:context>
    <inkml:brush xml:id="br0">
      <inkml:brushProperty name="width" value="0.025" units="cm"/>
      <inkml:brushProperty name="height" value="0.025" units="cm"/>
      <inkml:brushProperty name="color" value="#E71224"/>
    </inkml:brush>
  </inkml:definitions>
  <inkml:trace contextRef="#ctx0" brushRef="#br0">17 15 24575,'7'11'0,"-1"2"0,1-1 0,2-1 0,13 18 0,-11-20 0,-4-3 36,0 8-236,-1-5 0,3 2 0,0-2 0,0-1-1,0 1 1,11 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07:58:31.581"/>
    </inkml:context>
    <inkml:brush xml:id="br0">
      <inkml:brushProperty name="width" value="0.025" units="cm"/>
      <inkml:brushProperty name="height" value="0.025" units="cm"/>
      <inkml:brushProperty name="color" value="#E71224"/>
    </inkml:brush>
  </inkml:definitions>
  <inkml:trace contextRef="#ctx0" brushRef="#br0">17 17 24575,'10'2'0,"-1"2"0,1 0 0,-3-3 0,3 5 0,-3-2 0,3 2 0,7 5 0,8 4 0,39 16 0,-46-26 0,-1 3 0,-2-2 0,2 3 0,-2 1 0,18 13 0,-30-14-1365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7T07:58:19.502"/>
    </inkml:context>
    <inkml:brush xml:id="br0">
      <inkml:brushProperty name="width" value="0.025" units="cm"/>
      <inkml:brushProperty name="height" value="0.025" units="cm"/>
    </inkml:brush>
  </inkml:definitions>
  <inkml:trace contextRef="#ctx0" brushRef="#br0">17 17 24575,'13'20'0,"-2"4"0,2-2 0,3-2 0,25 34 0,-21-38 0,-7-5 36,0 15-236,-2-10 0,5 5 0,1-5 0,-1-1-1,1 1 1,19 14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E331A-F305-4739-A2EA-1774AA5B36F6}" type="datetimeFigureOut">
              <a:rPr lang="it-IT" smtClean="0"/>
              <a:t>25/06/2025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2C8D3-8CA6-4BE9-84FF-814499BAF994}" type="slidenum">
              <a:rPr lang="it-IT" smtClean="0"/>
              <a:t>‹N›</a:t>
            </a:fld>
            <a:endParaRPr lang="it-IT"/>
          </a:p>
        </p:txBody>
      </p:sp>
    </p:spTree>
    <p:extLst>
      <p:ext uri="{BB962C8B-B14F-4D97-AF65-F5344CB8AC3E}">
        <p14:creationId xmlns:p14="http://schemas.microsoft.com/office/powerpoint/2010/main" val="1829347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7422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notes"/>
          <p:cNvSpPr txBox="1">
            <a:spLocks noGrp="1"/>
          </p:cNvSpPr>
          <p:nvPr>
            <p:ph type="body" idx="1"/>
          </p:nvPr>
        </p:nvSpPr>
        <p:spPr>
          <a:xfrm>
            <a:off x="679750" y="4714375"/>
            <a:ext cx="5438125" cy="4466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 name="Google Shape;26;p2:notes"/>
          <p:cNvSpPr>
            <a:spLocks noGrp="1" noRot="1" noChangeAspect="1"/>
          </p:cNvSpPr>
          <p:nvPr>
            <p:ph type="sldImg" idx="2"/>
          </p:nvPr>
        </p:nvSpPr>
        <p:spPr>
          <a:xfrm>
            <a:off x="92075" y="744538"/>
            <a:ext cx="6615113"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3:notes"/>
          <p:cNvSpPr txBox="1">
            <a:spLocks noGrp="1"/>
          </p:cNvSpPr>
          <p:nvPr>
            <p:ph type="body" idx="1"/>
          </p:nvPr>
        </p:nvSpPr>
        <p:spPr>
          <a:xfrm>
            <a:off x="679750" y="4714375"/>
            <a:ext cx="5438125" cy="4466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 name="Google Shape;36;p3:notes"/>
          <p:cNvSpPr>
            <a:spLocks noGrp="1" noRot="1" noChangeAspect="1"/>
          </p:cNvSpPr>
          <p:nvPr>
            <p:ph type="sldImg" idx="2"/>
          </p:nvPr>
        </p:nvSpPr>
        <p:spPr>
          <a:xfrm>
            <a:off x="92075" y="744538"/>
            <a:ext cx="6615113"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6:notes"/>
          <p:cNvSpPr txBox="1">
            <a:spLocks noGrp="1"/>
          </p:cNvSpPr>
          <p:nvPr>
            <p:ph type="body" idx="1"/>
          </p:nvPr>
        </p:nvSpPr>
        <p:spPr>
          <a:xfrm>
            <a:off x="679750" y="4714375"/>
            <a:ext cx="5438125" cy="4466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6:notes"/>
          <p:cNvSpPr>
            <a:spLocks noGrp="1" noRot="1" noChangeAspect="1"/>
          </p:cNvSpPr>
          <p:nvPr>
            <p:ph type="sldImg" idx="2"/>
          </p:nvPr>
        </p:nvSpPr>
        <p:spPr>
          <a:xfrm>
            <a:off x="92075" y="744538"/>
            <a:ext cx="6615113"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txBox="1">
            <a:spLocks noGrp="1"/>
          </p:cNvSpPr>
          <p:nvPr>
            <p:ph type="body" idx="1"/>
          </p:nvPr>
        </p:nvSpPr>
        <p:spPr>
          <a:xfrm>
            <a:off x="679750" y="4714375"/>
            <a:ext cx="5438125" cy="4466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7:notes"/>
          <p:cNvSpPr>
            <a:spLocks noGrp="1" noRot="1" noChangeAspect="1"/>
          </p:cNvSpPr>
          <p:nvPr>
            <p:ph type="sldImg" idx="2"/>
          </p:nvPr>
        </p:nvSpPr>
        <p:spPr>
          <a:xfrm>
            <a:off x="92075" y="744538"/>
            <a:ext cx="6615113"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8:notes"/>
          <p:cNvSpPr txBox="1">
            <a:spLocks noGrp="1"/>
          </p:cNvSpPr>
          <p:nvPr>
            <p:ph type="body" idx="1"/>
          </p:nvPr>
        </p:nvSpPr>
        <p:spPr>
          <a:xfrm>
            <a:off x="679750" y="4714375"/>
            <a:ext cx="5438125" cy="4466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8:notes"/>
          <p:cNvSpPr>
            <a:spLocks noGrp="1" noRot="1" noChangeAspect="1"/>
          </p:cNvSpPr>
          <p:nvPr>
            <p:ph type="sldImg" idx="2"/>
          </p:nvPr>
        </p:nvSpPr>
        <p:spPr>
          <a:xfrm>
            <a:off x="92075" y="744538"/>
            <a:ext cx="6615113"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9:notes"/>
          <p:cNvSpPr txBox="1">
            <a:spLocks noGrp="1"/>
          </p:cNvSpPr>
          <p:nvPr>
            <p:ph type="body" idx="1"/>
          </p:nvPr>
        </p:nvSpPr>
        <p:spPr>
          <a:xfrm>
            <a:off x="679750" y="4714375"/>
            <a:ext cx="5438125" cy="4466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9:notes"/>
          <p:cNvSpPr>
            <a:spLocks noGrp="1" noRot="1" noChangeAspect="1"/>
          </p:cNvSpPr>
          <p:nvPr>
            <p:ph type="sldImg" idx="2"/>
          </p:nvPr>
        </p:nvSpPr>
        <p:spPr>
          <a:xfrm>
            <a:off x="92075" y="744538"/>
            <a:ext cx="6615113"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0:notes"/>
          <p:cNvSpPr txBox="1">
            <a:spLocks noGrp="1"/>
          </p:cNvSpPr>
          <p:nvPr>
            <p:ph type="body" idx="1"/>
          </p:nvPr>
        </p:nvSpPr>
        <p:spPr>
          <a:xfrm>
            <a:off x="679750" y="4714375"/>
            <a:ext cx="5438125" cy="4466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10:notes"/>
          <p:cNvSpPr>
            <a:spLocks noGrp="1" noRot="1" noChangeAspect="1"/>
          </p:cNvSpPr>
          <p:nvPr>
            <p:ph type="sldImg" idx="2"/>
          </p:nvPr>
        </p:nvSpPr>
        <p:spPr>
          <a:xfrm>
            <a:off x="92075" y="744538"/>
            <a:ext cx="6615113"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D8759D-9309-417C-B4FE-F61B1AA992A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523B71F-0EBC-45E6-A8B8-1172C6FA83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F6C9AA9-DC72-44FD-9D60-E29805A96300}"/>
              </a:ext>
            </a:extLst>
          </p:cNvPr>
          <p:cNvSpPr>
            <a:spLocks noGrp="1"/>
          </p:cNvSpPr>
          <p:nvPr>
            <p:ph type="dt" sz="half" idx="10"/>
          </p:nvPr>
        </p:nvSpPr>
        <p:spPr/>
        <p:txBody>
          <a:bodyPr/>
          <a:lstStyle/>
          <a:p>
            <a:fld id="{77B9B23D-1252-4A10-A3D6-A8FE0BECD8DD}" type="datetimeFigureOut">
              <a:rPr lang="it-IT" smtClean="0"/>
              <a:t>25/06/2025</a:t>
            </a:fld>
            <a:endParaRPr lang="it-IT"/>
          </a:p>
        </p:txBody>
      </p:sp>
      <p:sp>
        <p:nvSpPr>
          <p:cNvPr id="5" name="Segnaposto piè di pagina 4">
            <a:extLst>
              <a:ext uri="{FF2B5EF4-FFF2-40B4-BE49-F238E27FC236}">
                <a16:creationId xmlns:a16="http://schemas.microsoft.com/office/drawing/2014/main" id="{D2C97570-8973-46BD-AC84-1B45DB1D46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BAF8787-410D-4A54-9134-1A49F390CBD9}"/>
              </a:ext>
            </a:extLst>
          </p:cNvPr>
          <p:cNvSpPr>
            <a:spLocks noGrp="1"/>
          </p:cNvSpPr>
          <p:nvPr>
            <p:ph type="sldNum" sz="quarter" idx="12"/>
          </p:nvPr>
        </p:nvSpPr>
        <p:spPr/>
        <p:txBody>
          <a:bodyPr/>
          <a:lstStyle/>
          <a:p>
            <a:fld id="{3B4844E6-E90F-464A-B097-37A7360DEDBC}" type="slidenum">
              <a:rPr lang="it-IT" smtClean="0"/>
              <a:t>‹N›</a:t>
            </a:fld>
            <a:endParaRPr lang="it-IT"/>
          </a:p>
        </p:txBody>
      </p:sp>
    </p:spTree>
    <p:extLst>
      <p:ext uri="{BB962C8B-B14F-4D97-AF65-F5344CB8AC3E}">
        <p14:creationId xmlns:p14="http://schemas.microsoft.com/office/powerpoint/2010/main" val="222073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AD0D82-63CC-4AD4-A4C2-C1A2AED38FC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E5BE04-3A28-4414-9DE4-2B411B4DE2AB}"/>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96F7D60-C6B1-459E-B852-22360F1B9EDC}"/>
              </a:ext>
            </a:extLst>
          </p:cNvPr>
          <p:cNvSpPr>
            <a:spLocks noGrp="1"/>
          </p:cNvSpPr>
          <p:nvPr>
            <p:ph type="dt" sz="half" idx="10"/>
          </p:nvPr>
        </p:nvSpPr>
        <p:spPr/>
        <p:txBody>
          <a:bodyPr/>
          <a:lstStyle/>
          <a:p>
            <a:fld id="{77B9B23D-1252-4A10-A3D6-A8FE0BECD8DD}" type="datetimeFigureOut">
              <a:rPr lang="it-IT" smtClean="0"/>
              <a:t>25/06/2025</a:t>
            </a:fld>
            <a:endParaRPr lang="it-IT"/>
          </a:p>
        </p:txBody>
      </p:sp>
      <p:sp>
        <p:nvSpPr>
          <p:cNvPr id="5" name="Segnaposto piè di pagina 4">
            <a:extLst>
              <a:ext uri="{FF2B5EF4-FFF2-40B4-BE49-F238E27FC236}">
                <a16:creationId xmlns:a16="http://schemas.microsoft.com/office/drawing/2014/main" id="{F3A09FF6-AA47-4090-B1CF-E2919E81250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64150A8-7CA6-4EB2-BE16-C222747CE80D}"/>
              </a:ext>
            </a:extLst>
          </p:cNvPr>
          <p:cNvSpPr>
            <a:spLocks noGrp="1"/>
          </p:cNvSpPr>
          <p:nvPr>
            <p:ph type="sldNum" sz="quarter" idx="12"/>
          </p:nvPr>
        </p:nvSpPr>
        <p:spPr/>
        <p:txBody>
          <a:bodyPr/>
          <a:lstStyle/>
          <a:p>
            <a:fld id="{3B4844E6-E90F-464A-B097-37A7360DEDBC}" type="slidenum">
              <a:rPr lang="it-IT" smtClean="0"/>
              <a:t>‹N›</a:t>
            </a:fld>
            <a:endParaRPr lang="it-IT"/>
          </a:p>
        </p:txBody>
      </p:sp>
    </p:spTree>
    <p:extLst>
      <p:ext uri="{BB962C8B-B14F-4D97-AF65-F5344CB8AC3E}">
        <p14:creationId xmlns:p14="http://schemas.microsoft.com/office/powerpoint/2010/main" val="273543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0C2B5F9-48C0-4698-80CD-7EA3A9D141C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443BE3A-269A-4EBE-9479-6467ED54C44B}"/>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DF3EFCD-7CD0-4509-802A-3CE79D3F1911}"/>
              </a:ext>
            </a:extLst>
          </p:cNvPr>
          <p:cNvSpPr>
            <a:spLocks noGrp="1"/>
          </p:cNvSpPr>
          <p:nvPr>
            <p:ph type="dt" sz="half" idx="10"/>
          </p:nvPr>
        </p:nvSpPr>
        <p:spPr/>
        <p:txBody>
          <a:bodyPr/>
          <a:lstStyle/>
          <a:p>
            <a:fld id="{77B9B23D-1252-4A10-A3D6-A8FE0BECD8DD}" type="datetimeFigureOut">
              <a:rPr lang="it-IT" smtClean="0"/>
              <a:t>25/06/2025</a:t>
            </a:fld>
            <a:endParaRPr lang="it-IT"/>
          </a:p>
        </p:txBody>
      </p:sp>
      <p:sp>
        <p:nvSpPr>
          <p:cNvPr id="5" name="Segnaposto piè di pagina 4">
            <a:extLst>
              <a:ext uri="{FF2B5EF4-FFF2-40B4-BE49-F238E27FC236}">
                <a16:creationId xmlns:a16="http://schemas.microsoft.com/office/drawing/2014/main" id="{90FF0BFD-2D58-4B0C-8B2D-6E6A4FE605C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23E49C4-D17D-41D0-B751-D4A78AF03D65}"/>
              </a:ext>
            </a:extLst>
          </p:cNvPr>
          <p:cNvSpPr>
            <a:spLocks noGrp="1"/>
          </p:cNvSpPr>
          <p:nvPr>
            <p:ph type="sldNum" sz="quarter" idx="12"/>
          </p:nvPr>
        </p:nvSpPr>
        <p:spPr/>
        <p:txBody>
          <a:bodyPr/>
          <a:lstStyle/>
          <a:p>
            <a:fld id="{3B4844E6-E90F-464A-B097-37A7360DEDBC}" type="slidenum">
              <a:rPr lang="it-IT" smtClean="0"/>
              <a:t>‹N›</a:t>
            </a:fld>
            <a:endParaRPr lang="it-IT"/>
          </a:p>
        </p:txBody>
      </p:sp>
    </p:spTree>
    <p:extLst>
      <p:ext uri="{BB962C8B-B14F-4D97-AF65-F5344CB8AC3E}">
        <p14:creationId xmlns:p14="http://schemas.microsoft.com/office/powerpoint/2010/main" val="1100974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 successive">
  <p:cSld name="slide successive">
    <p:spTree>
      <p:nvGrpSpPr>
        <p:cNvPr id="1" name="Shape 12"/>
        <p:cNvGrpSpPr/>
        <p:nvPr/>
      </p:nvGrpSpPr>
      <p:grpSpPr>
        <a:xfrm>
          <a:off x="0" y="0"/>
          <a:ext cx="0" cy="0"/>
          <a:chOff x="0" y="0"/>
          <a:chExt cx="0" cy="0"/>
        </a:xfrm>
      </p:grpSpPr>
      <p:sp>
        <p:nvSpPr>
          <p:cNvPr id="13" name="Google Shape;13;p14"/>
          <p:cNvSpPr txBox="1">
            <a:spLocks noGrp="1"/>
          </p:cNvSpPr>
          <p:nvPr>
            <p:ph type="title"/>
          </p:nvPr>
        </p:nvSpPr>
        <p:spPr>
          <a:xfrm>
            <a:off x="1775520" y="409705"/>
            <a:ext cx="8200699" cy="463011"/>
          </a:xfrm>
          <a:prstGeom prst="rect">
            <a:avLst/>
          </a:prstGeom>
          <a:noFill/>
          <a:ln>
            <a:noFill/>
          </a:ln>
        </p:spPr>
        <p:txBody>
          <a:bodyPr spcFirstLastPara="1" wrap="square" lIns="91425" tIns="45700" rIns="91425" bIns="45700" anchor="t" anchorCtr="0">
            <a:noAutofit/>
          </a:bodyPr>
          <a:lstStyle>
            <a:lvl1pPr marR="0" lvl="0" algn="l" rtl="0">
              <a:lnSpc>
                <a:spcPct val="82000"/>
              </a:lnSpc>
              <a:spcBef>
                <a:spcPts val="0"/>
              </a:spcBef>
              <a:spcAft>
                <a:spcPts val="0"/>
              </a:spcAft>
              <a:buSzPts val="1400"/>
              <a:buNone/>
              <a:defRPr sz="2800" b="0" i="1" u="none" strike="noStrike" cap="small">
                <a:solidFill>
                  <a:srgbClr val="872427"/>
                </a:solidFill>
                <a:latin typeface="Calibri"/>
                <a:ea typeface="Calibri"/>
                <a:cs typeface="Calibri"/>
                <a:sym typeface="Calibri"/>
              </a:defRPr>
            </a:lvl1pPr>
            <a:lvl2pPr marR="0" lvl="1" algn="ctr" rtl="0">
              <a:lnSpc>
                <a:spcPct val="82000"/>
              </a:lnSpc>
              <a:spcBef>
                <a:spcPts val="0"/>
              </a:spcBef>
              <a:spcAft>
                <a:spcPts val="0"/>
              </a:spcAft>
              <a:buSzPts val="1400"/>
              <a:buNone/>
              <a:defRPr sz="4700" b="0" i="0" u="none" strike="noStrike" cap="none">
                <a:solidFill>
                  <a:srgbClr val="000000"/>
                </a:solidFill>
                <a:latin typeface="Times New Roman"/>
                <a:ea typeface="Times New Roman"/>
                <a:cs typeface="Times New Roman"/>
                <a:sym typeface="Times New Roman"/>
              </a:defRPr>
            </a:lvl2pPr>
            <a:lvl3pPr marR="0" lvl="2" algn="ctr" rtl="0">
              <a:lnSpc>
                <a:spcPct val="82000"/>
              </a:lnSpc>
              <a:spcBef>
                <a:spcPts val="0"/>
              </a:spcBef>
              <a:spcAft>
                <a:spcPts val="0"/>
              </a:spcAft>
              <a:buSzPts val="1400"/>
              <a:buNone/>
              <a:defRPr sz="4700" b="0" i="0" u="none" strike="noStrike" cap="none">
                <a:solidFill>
                  <a:srgbClr val="000000"/>
                </a:solidFill>
                <a:latin typeface="Times New Roman"/>
                <a:ea typeface="Times New Roman"/>
                <a:cs typeface="Times New Roman"/>
                <a:sym typeface="Times New Roman"/>
              </a:defRPr>
            </a:lvl3pPr>
            <a:lvl4pPr marR="0" lvl="3" algn="ctr" rtl="0">
              <a:lnSpc>
                <a:spcPct val="82000"/>
              </a:lnSpc>
              <a:spcBef>
                <a:spcPts val="0"/>
              </a:spcBef>
              <a:spcAft>
                <a:spcPts val="0"/>
              </a:spcAft>
              <a:buSzPts val="1400"/>
              <a:buNone/>
              <a:defRPr sz="4700" b="0" i="0" u="none" strike="noStrike" cap="none">
                <a:solidFill>
                  <a:srgbClr val="000000"/>
                </a:solidFill>
                <a:latin typeface="Times New Roman"/>
                <a:ea typeface="Times New Roman"/>
                <a:cs typeface="Times New Roman"/>
                <a:sym typeface="Times New Roman"/>
              </a:defRPr>
            </a:lvl4pPr>
            <a:lvl5pPr marR="0" lvl="4" algn="ctr" rtl="0">
              <a:lnSpc>
                <a:spcPct val="82000"/>
              </a:lnSpc>
              <a:spcBef>
                <a:spcPts val="0"/>
              </a:spcBef>
              <a:spcAft>
                <a:spcPts val="0"/>
              </a:spcAft>
              <a:buSzPts val="1400"/>
              <a:buNone/>
              <a:defRPr sz="4700" b="0" i="0" u="none" strike="noStrike" cap="none">
                <a:solidFill>
                  <a:srgbClr val="000000"/>
                </a:solidFill>
                <a:latin typeface="Times New Roman"/>
                <a:ea typeface="Times New Roman"/>
                <a:cs typeface="Times New Roman"/>
                <a:sym typeface="Times New Roman"/>
              </a:defRPr>
            </a:lvl5pPr>
            <a:lvl6pPr marR="0" lvl="5" algn="ctr" rtl="0">
              <a:lnSpc>
                <a:spcPct val="82000"/>
              </a:lnSpc>
              <a:spcBef>
                <a:spcPts val="0"/>
              </a:spcBef>
              <a:spcAft>
                <a:spcPts val="0"/>
              </a:spcAft>
              <a:buSzPts val="1400"/>
              <a:buNone/>
              <a:defRPr sz="4700" b="0" i="0" u="none" strike="noStrike" cap="none">
                <a:solidFill>
                  <a:srgbClr val="000000"/>
                </a:solidFill>
                <a:latin typeface="Times New Roman"/>
                <a:ea typeface="Times New Roman"/>
                <a:cs typeface="Times New Roman"/>
                <a:sym typeface="Times New Roman"/>
              </a:defRPr>
            </a:lvl6pPr>
            <a:lvl7pPr marR="0" lvl="6" algn="ctr" rtl="0">
              <a:lnSpc>
                <a:spcPct val="82000"/>
              </a:lnSpc>
              <a:spcBef>
                <a:spcPts val="0"/>
              </a:spcBef>
              <a:spcAft>
                <a:spcPts val="0"/>
              </a:spcAft>
              <a:buSzPts val="1400"/>
              <a:buNone/>
              <a:defRPr sz="4700" b="0" i="0" u="none" strike="noStrike" cap="none">
                <a:solidFill>
                  <a:srgbClr val="000000"/>
                </a:solidFill>
                <a:latin typeface="Times New Roman"/>
                <a:ea typeface="Times New Roman"/>
                <a:cs typeface="Times New Roman"/>
                <a:sym typeface="Times New Roman"/>
              </a:defRPr>
            </a:lvl7pPr>
            <a:lvl8pPr marR="0" lvl="7" algn="ctr" rtl="0">
              <a:lnSpc>
                <a:spcPct val="82000"/>
              </a:lnSpc>
              <a:spcBef>
                <a:spcPts val="0"/>
              </a:spcBef>
              <a:spcAft>
                <a:spcPts val="0"/>
              </a:spcAft>
              <a:buSzPts val="1400"/>
              <a:buNone/>
              <a:defRPr sz="4700" b="0" i="0" u="none" strike="noStrike" cap="none">
                <a:solidFill>
                  <a:srgbClr val="000000"/>
                </a:solidFill>
                <a:latin typeface="Times New Roman"/>
                <a:ea typeface="Times New Roman"/>
                <a:cs typeface="Times New Roman"/>
                <a:sym typeface="Times New Roman"/>
              </a:defRPr>
            </a:lvl8pPr>
            <a:lvl9pPr marR="0" lvl="8" algn="ctr" rtl="0">
              <a:lnSpc>
                <a:spcPct val="82000"/>
              </a:lnSpc>
              <a:spcBef>
                <a:spcPts val="0"/>
              </a:spcBef>
              <a:spcAft>
                <a:spcPts val="0"/>
              </a:spcAft>
              <a:buSzPts val="1400"/>
              <a:buNone/>
              <a:defRPr sz="4700" b="0" i="0" u="none" strike="noStrike" cap="none">
                <a:solidFill>
                  <a:srgbClr val="000000"/>
                </a:solidFill>
                <a:latin typeface="Times New Roman"/>
                <a:ea typeface="Times New Roman"/>
                <a:cs typeface="Times New Roman"/>
                <a:sym typeface="Times New Roman"/>
              </a:defRPr>
            </a:lvl9pPr>
          </a:lstStyle>
          <a:p>
            <a:endParaRPr/>
          </a:p>
        </p:txBody>
      </p:sp>
      <p:sp>
        <p:nvSpPr>
          <p:cNvPr id="14" name="Google Shape;14;p14"/>
          <p:cNvSpPr txBox="1"/>
          <p:nvPr/>
        </p:nvSpPr>
        <p:spPr>
          <a:xfrm>
            <a:off x="11100556" y="6525344"/>
            <a:ext cx="1000369"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it-IT" sz="1400" b="0" i="0" u="none" strike="noStrike" cap="none">
                <a:solidFill>
                  <a:schemeClr val="lt2"/>
                </a:solidFill>
                <a:latin typeface="Calibri"/>
                <a:ea typeface="Calibri"/>
                <a:cs typeface="Calibri"/>
                <a:sym typeface="Calibri"/>
              </a:rPr>
              <a:t>‹N›</a:t>
            </a:fld>
            <a:endParaRPr sz="1400" b="0" i="0" u="none" strike="noStrike" cap="none">
              <a:solidFill>
                <a:schemeClr val="lt2"/>
              </a:solidFill>
              <a:latin typeface="Calibri"/>
              <a:ea typeface="Calibri"/>
              <a:cs typeface="Calibri"/>
              <a:sym typeface="Calibri"/>
            </a:endParaRPr>
          </a:p>
        </p:txBody>
      </p:sp>
    </p:spTree>
    <p:extLst>
      <p:ext uri="{BB962C8B-B14F-4D97-AF65-F5344CB8AC3E}">
        <p14:creationId xmlns:p14="http://schemas.microsoft.com/office/powerpoint/2010/main" val="50383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BA463-ACD0-42C3-A984-26B5C354785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16E3CE1-2B52-496F-9DD3-D1E21481A945}"/>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307574-1BDC-46AC-9274-03C089ADFC95}"/>
              </a:ext>
            </a:extLst>
          </p:cNvPr>
          <p:cNvSpPr>
            <a:spLocks noGrp="1"/>
          </p:cNvSpPr>
          <p:nvPr>
            <p:ph type="dt" sz="half" idx="10"/>
          </p:nvPr>
        </p:nvSpPr>
        <p:spPr/>
        <p:txBody>
          <a:bodyPr/>
          <a:lstStyle/>
          <a:p>
            <a:fld id="{77B9B23D-1252-4A10-A3D6-A8FE0BECD8DD}" type="datetimeFigureOut">
              <a:rPr lang="it-IT" smtClean="0"/>
              <a:t>25/06/2025</a:t>
            </a:fld>
            <a:endParaRPr lang="it-IT"/>
          </a:p>
        </p:txBody>
      </p:sp>
      <p:sp>
        <p:nvSpPr>
          <p:cNvPr id="5" name="Segnaposto piè di pagina 4">
            <a:extLst>
              <a:ext uri="{FF2B5EF4-FFF2-40B4-BE49-F238E27FC236}">
                <a16:creationId xmlns:a16="http://schemas.microsoft.com/office/drawing/2014/main" id="{33B38B8A-7B7B-48CF-B3BF-FED2857080D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04D88E-8201-4969-9242-E911101F27B0}"/>
              </a:ext>
            </a:extLst>
          </p:cNvPr>
          <p:cNvSpPr>
            <a:spLocks noGrp="1"/>
          </p:cNvSpPr>
          <p:nvPr>
            <p:ph type="sldNum" sz="quarter" idx="12"/>
          </p:nvPr>
        </p:nvSpPr>
        <p:spPr/>
        <p:txBody>
          <a:bodyPr/>
          <a:lstStyle/>
          <a:p>
            <a:fld id="{3B4844E6-E90F-464A-B097-37A7360DEDBC}" type="slidenum">
              <a:rPr lang="it-IT" smtClean="0"/>
              <a:t>‹N›</a:t>
            </a:fld>
            <a:endParaRPr lang="it-IT"/>
          </a:p>
        </p:txBody>
      </p:sp>
    </p:spTree>
    <p:extLst>
      <p:ext uri="{BB962C8B-B14F-4D97-AF65-F5344CB8AC3E}">
        <p14:creationId xmlns:p14="http://schemas.microsoft.com/office/powerpoint/2010/main" val="86271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AE4F90-5BB2-4A1A-9623-8EF8E0B00C9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D3BC0E5-061D-402F-B9F7-5BF45B7D1D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062FEC63-FC95-433D-9181-245A98D5DCDD}"/>
              </a:ext>
            </a:extLst>
          </p:cNvPr>
          <p:cNvSpPr>
            <a:spLocks noGrp="1"/>
          </p:cNvSpPr>
          <p:nvPr>
            <p:ph type="dt" sz="half" idx="10"/>
          </p:nvPr>
        </p:nvSpPr>
        <p:spPr/>
        <p:txBody>
          <a:bodyPr/>
          <a:lstStyle/>
          <a:p>
            <a:fld id="{77B9B23D-1252-4A10-A3D6-A8FE0BECD8DD}" type="datetimeFigureOut">
              <a:rPr lang="it-IT" smtClean="0"/>
              <a:t>25/06/2025</a:t>
            </a:fld>
            <a:endParaRPr lang="it-IT"/>
          </a:p>
        </p:txBody>
      </p:sp>
      <p:sp>
        <p:nvSpPr>
          <p:cNvPr id="5" name="Segnaposto piè di pagina 4">
            <a:extLst>
              <a:ext uri="{FF2B5EF4-FFF2-40B4-BE49-F238E27FC236}">
                <a16:creationId xmlns:a16="http://schemas.microsoft.com/office/drawing/2014/main" id="{451764B6-B83D-4564-8CF8-DA28DD8AC54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4529CA-69B6-42D9-86C5-FF128AC292C3}"/>
              </a:ext>
            </a:extLst>
          </p:cNvPr>
          <p:cNvSpPr>
            <a:spLocks noGrp="1"/>
          </p:cNvSpPr>
          <p:nvPr>
            <p:ph type="sldNum" sz="quarter" idx="12"/>
          </p:nvPr>
        </p:nvSpPr>
        <p:spPr/>
        <p:txBody>
          <a:bodyPr/>
          <a:lstStyle/>
          <a:p>
            <a:fld id="{3B4844E6-E90F-464A-B097-37A7360DEDBC}" type="slidenum">
              <a:rPr lang="it-IT" smtClean="0"/>
              <a:t>‹N›</a:t>
            </a:fld>
            <a:endParaRPr lang="it-IT"/>
          </a:p>
        </p:txBody>
      </p:sp>
    </p:spTree>
    <p:extLst>
      <p:ext uri="{BB962C8B-B14F-4D97-AF65-F5344CB8AC3E}">
        <p14:creationId xmlns:p14="http://schemas.microsoft.com/office/powerpoint/2010/main" val="212334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AFC39F-25E2-416A-A43F-6FCACD5E432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DF8313A-6565-4724-AD8D-9605F0898318}"/>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CE6AE16-BC4B-4E40-A487-297ECF3E6F59}"/>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E486313-A501-4ACD-BFEB-DDBCDB0B63EC}"/>
              </a:ext>
            </a:extLst>
          </p:cNvPr>
          <p:cNvSpPr>
            <a:spLocks noGrp="1"/>
          </p:cNvSpPr>
          <p:nvPr>
            <p:ph type="dt" sz="half" idx="10"/>
          </p:nvPr>
        </p:nvSpPr>
        <p:spPr/>
        <p:txBody>
          <a:bodyPr/>
          <a:lstStyle/>
          <a:p>
            <a:fld id="{77B9B23D-1252-4A10-A3D6-A8FE0BECD8DD}" type="datetimeFigureOut">
              <a:rPr lang="it-IT" smtClean="0"/>
              <a:t>25/06/2025</a:t>
            </a:fld>
            <a:endParaRPr lang="it-IT"/>
          </a:p>
        </p:txBody>
      </p:sp>
      <p:sp>
        <p:nvSpPr>
          <p:cNvPr id="6" name="Segnaposto piè di pagina 5">
            <a:extLst>
              <a:ext uri="{FF2B5EF4-FFF2-40B4-BE49-F238E27FC236}">
                <a16:creationId xmlns:a16="http://schemas.microsoft.com/office/drawing/2014/main" id="{BA702619-9A5B-4BA3-B730-F717EAE8417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AC3B196-67CE-47C8-9B2E-37584FD9759B}"/>
              </a:ext>
            </a:extLst>
          </p:cNvPr>
          <p:cNvSpPr>
            <a:spLocks noGrp="1"/>
          </p:cNvSpPr>
          <p:nvPr>
            <p:ph type="sldNum" sz="quarter" idx="12"/>
          </p:nvPr>
        </p:nvSpPr>
        <p:spPr/>
        <p:txBody>
          <a:bodyPr/>
          <a:lstStyle/>
          <a:p>
            <a:fld id="{3B4844E6-E90F-464A-B097-37A7360DEDBC}" type="slidenum">
              <a:rPr lang="it-IT" smtClean="0"/>
              <a:t>‹N›</a:t>
            </a:fld>
            <a:endParaRPr lang="it-IT"/>
          </a:p>
        </p:txBody>
      </p:sp>
    </p:spTree>
    <p:extLst>
      <p:ext uri="{BB962C8B-B14F-4D97-AF65-F5344CB8AC3E}">
        <p14:creationId xmlns:p14="http://schemas.microsoft.com/office/powerpoint/2010/main" val="196742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8B5EFA-C377-4D7C-A765-94D50FAE068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16E7CC8-2F66-49CC-9CCD-67DDC0FD4A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BB46252A-F24D-4337-88F2-EFE1ACA0037A}"/>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5A822A0-0829-4F12-8B9E-D7E02FA037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08EFBEAD-56F0-43EE-A16D-078CE104B442}"/>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F8B3A05-5152-4742-B31C-52FF834D9DA3}"/>
              </a:ext>
            </a:extLst>
          </p:cNvPr>
          <p:cNvSpPr>
            <a:spLocks noGrp="1"/>
          </p:cNvSpPr>
          <p:nvPr>
            <p:ph type="dt" sz="half" idx="10"/>
          </p:nvPr>
        </p:nvSpPr>
        <p:spPr/>
        <p:txBody>
          <a:bodyPr/>
          <a:lstStyle/>
          <a:p>
            <a:fld id="{77B9B23D-1252-4A10-A3D6-A8FE0BECD8DD}" type="datetimeFigureOut">
              <a:rPr lang="it-IT" smtClean="0"/>
              <a:t>25/06/2025</a:t>
            </a:fld>
            <a:endParaRPr lang="it-IT"/>
          </a:p>
        </p:txBody>
      </p:sp>
      <p:sp>
        <p:nvSpPr>
          <p:cNvPr id="8" name="Segnaposto piè di pagina 7">
            <a:extLst>
              <a:ext uri="{FF2B5EF4-FFF2-40B4-BE49-F238E27FC236}">
                <a16:creationId xmlns:a16="http://schemas.microsoft.com/office/drawing/2014/main" id="{709CAE8F-F3F4-4BC9-9043-B0B282E2612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C6355D1-076B-4405-8A41-B92861E0DBA5}"/>
              </a:ext>
            </a:extLst>
          </p:cNvPr>
          <p:cNvSpPr>
            <a:spLocks noGrp="1"/>
          </p:cNvSpPr>
          <p:nvPr>
            <p:ph type="sldNum" sz="quarter" idx="12"/>
          </p:nvPr>
        </p:nvSpPr>
        <p:spPr/>
        <p:txBody>
          <a:bodyPr/>
          <a:lstStyle/>
          <a:p>
            <a:fld id="{3B4844E6-E90F-464A-B097-37A7360DEDBC}" type="slidenum">
              <a:rPr lang="it-IT" smtClean="0"/>
              <a:t>‹N›</a:t>
            </a:fld>
            <a:endParaRPr lang="it-IT"/>
          </a:p>
        </p:txBody>
      </p:sp>
    </p:spTree>
    <p:extLst>
      <p:ext uri="{BB962C8B-B14F-4D97-AF65-F5344CB8AC3E}">
        <p14:creationId xmlns:p14="http://schemas.microsoft.com/office/powerpoint/2010/main" val="401121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F2FF58-99B9-4C2C-BE18-2EFEF03DCB8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D91109F-FB83-47BB-81A5-BB14DC73FB55}"/>
              </a:ext>
            </a:extLst>
          </p:cNvPr>
          <p:cNvSpPr>
            <a:spLocks noGrp="1"/>
          </p:cNvSpPr>
          <p:nvPr>
            <p:ph type="dt" sz="half" idx="10"/>
          </p:nvPr>
        </p:nvSpPr>
        <p:spPr/>
        <p:txBody>
          <a:bodyPr/>
          <a:lstStyle/>
          <a:p>
            <a:fld id="{77B9B23D-1252-4A10-A3D6-A8FE0BECD8DD}" type="datetimeFigureOut">
              <a:rPr lang="it-IT" smtClean="0"/>
              <a:t>25/06/2025</a:t>
            </a:fld>
            <a:endParaRPr lang="it-IT"/>
          </a:p>
        </p:txBody>
      </p:sp>
      <p:sp>
        <p:nvSpPr>
          <p:cNvPr id="4" name="Segnaposto piè di pagina 3">
            <a:extLst>
              <a:ext uri="{FF2B5EF4-FFF2-40B4-BE49-F238E27FC236}">
                <a16:creationId xmlns:a16="http://schemas.microsoft.com/office/drawing/2014/main" id="{4D022F3C-90AC-40B9-B098-99B4F34F85B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7ED89AB-6341-4670-8974-36C16DC66EDE}"/>
              </a:ext>
            </a:extLst>
          </p:cNvPr>
          <p:cNvSpPr>
            <a:spLocks noGrp="1"/>
          </p:cNvSpPr>
          <p:nvPr>
            <p:ph type="sldNum" sz="quarter" idx="12"/>
          </p:nvPr>
        </p:nvSpPr>
        <p:spPr/>
        <p:txBody>
          <a:bodyPr/>
          <a:lstStyle/>
          <a:p>
            <a:fld id="{3B4844E6-E90F-464A-B097-37A7360DEDBC}" type="slidenum">
              <a:rPr lang="it-IT" smtClean="0"/>
              <a:t>‹N›</a:t>
            </a:fld>
            <a:endParaRPr lang="it-IT"/>
          </a:p>
        </p:txBody>
      </p:sp>
    </p:spTree>
    <p:extLst>
      <p:ext uri="{BB962C8B-B14F-4D97-AF65-F5344CB8AC3E}">
        <p14:creationId xmlns:p14="http://schemas.microsoft.com/office/powerpoint/2010/main" val="341977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104164B-1050-49D6-A46E-DEC51E59EA16}"/>
              </a:ext>
            </a:extLst>
          </p:cNvPr>
          <p:cNvSpPr>
            <a:spLocks noGrp="1"/>
          </p:cNvSpPr>
          <p:nvPr>
            <p:ph type="dt" sz="half" idx="10"/>
          </p:nvPr>
        </p:nvSpPr>
        <p:spPr/>
        <p:txBody>
          <a:bodyPr/>
          <a:lstStyle/>
          <a:p>
            <a:fld id="{77B9B23D-1252-4A10-A3D6-A8FE0BECD8DD}" type="datetimeFigureOut">
              <a:rPr lang="it-IT" smtClean="0"/>
              <a:t>25/06/2025</a:t>
            </a:fld>
            <a:endParaRPr lang="it-IT"/>
          </a:p>
        </p:txBody>
      </p:sp>
      <p:sp>
        <p:nvSpPr>
          <p:cNvPr id="3" name="Segnaposto piè di pagina 2">
            <a:extLst>
              <a:ext uri="{FF2B5EF4-FFF2-40B4-BE49-F238E27FC236}">
                <a16:creationId xmlns:a16="http://schemas.microsoft.com/office/drawing/2014/main" id="{55652756-C351-4D3D-AB00-87A7840E434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AA7700C-1BBF-44C7-8D84-B5FABD9E41D2}"/>
              </a:ext>
            </a:extLst>
          </p:cNvPr>
          <p:cNvSpPr>
            <a:spLocks noGrp="1"/>
          </p:cNvSpPr>
          <p:nvPr>
            <p:ph type="sldNum" sz="quarter" idx="12"/>
          </p:nvPr>
        </p:nvSpPr>
        <p:spPr/>
        <p:txBody>
          <a:bodyPr/>
          <a:lstStyle/>
          <a:p>
            <a:fld id="{3B4844E6-E90F-464A-B097-37A7360DEDBC}" type="slidenum">
              <a:rPr lang="it-IT" smtClean="0"/>
              <a:t>‹N›</a:t>
            </a:fld>
            <a:endParaRPr lang="it-IT"/>
          </a:p>
        </p:txBody>
      </p:sp>
    </p:spTree>
    <p:extLst>
      <p:ext uri="{BB962C8B-B14F-4D97-AF65-F5344CB8AC3E}">
        <p14:creationId xmlns:p14="http://schemas.microsoft.com/office/powerpoint/2010/main" val="4044731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5E6657-7E0B-4C18-9747-38ADAF8EE91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22CD7D2-D3C9-415D-B997-89D9706C32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473F179-0CC0-4146-8DFA-8243BAE8E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C0CF1375-8ACD-4A2E-80AF-2877C605908D}"/>
              </a:ext>
            </a:extLst>
          </p:cNvPr>
          <p:cNvSpPr>
            <a:spLocks noGrp="1"/>
          </p:cNvSpPr>
          <p:nvPr>
            <p:ph type="dt" sz="half" idx="10"/>
          </p:nvPr>
        </p:nvSpPr>
        <p:spPr/>
        <p:txBody>
          <a:bodyPr/>
          <a:lstStyle/>
          <a:p>
            <a:fld id="{77B9B23D-1252-4A10-A3D6-A8FE0BECD8DD}" type="datetimeFigureOut">
              <a:rPr lang="it-IT" smtClean="0"/>
              <a:t>25/06/2025</a:t>
            </a:fld>
            <a:endParaRPr lang="it-IT"/>
          </a:p>
        </p:txBody>
      </p:sp>
      <p:sp>
        <p:nvSpPr>
          <p:cNvPr id="6" name="Segnaposto piè di pagina 5">
            <a:extLst>
              <a:ext uri="{FF2B5EF4-FFF2-40B4-BE49-F238E27FC236}">
                <a16:creationId xmlns:a16="http://schemas.microsoft.com/office/drawing/2014/main" id="{9DE4D60B-B5A2-4DB8-BEAF-7288122B187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DF3F1BA-E720-4745-865F-B5B44920BA8F}"/>
              </a:ext>
            </a:extLst>
          </p:cNvPr>
          <p:cNvSpPr>
            <a:spLocks noGrp="1"/>
          </p:cNvSpPr>
          <p:nvPr>
            <p:ph type="sldNum" sz="quarter" idx="12"/>
          </p:nvPr>
        </p:nvSpPr>
        <p:spPr/>
        <p:txBody>
          <a:bodyPr/>
          <a:lstStyle/>
          <a:p>
            <a:fld id="{3B4844E6-E90F-464A-B097-37A7360DEDBC}" type="slidenum">
              <a:rPr lang="it-IT" smtClean="0"/>
              <a:t>‹N›</a:t>
            </a:fld>
            <a:endParaRPr lang="it-IT"/>
          </a:p>
        </p:txBody>
      </p:sp>
    </p:spTree>
    <p:extLst>
      <p:ext uri="{BB962C8B-B14F-4D97-AF65-F5344CB8AC3E}">
        <p14:creationId xmlns:p14="http://schemas.microsoft.com/office/powerpoint/2010/main" val="151928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640CD0-8467-4EE4-8899-58EF15FB7B5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5B505F7-792D-4004-966C-69366165C6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9240A5E-7F12-462E-93EA-FAF519301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5178811B-FEB0-4D80-B481-AE5A064D9EF5}"/>
              </a:ext>
            </a:extLst>
          </p:cNvPr>
          <p:cNvSpPr>
            <a:spLocks noGrp="1"/>
          </p:cNvSpPr>
          <p:nvPr>
            <p:ph type="dt" sz="half" idx="10"/>
          </p:nvPr>
        </p:nvSpPr>
        <p:spPr/>
        <p:txBody>
          <a:bodyPr/>
          <a:lstStyle/>
          <a:p>
            <a:fld id="{77B9B23D-1252-4A10-A3D6-A8FE0BECD8DD}" type="datetimeFigureOut">
              <a:rPr lang="it-IT" smtClean="0"/>
              <a:t>25/06/2025</a:t>
            </a:fld>
            <a:endParaRPr lang="it-IT"/>
          </a:p>
        </p:txBody>
      </p:sp>
      <p:sp>
        <p:nvSpPr>
          <p:cNvPr id="6" name="Segnaposto piè di pagina 5">
            <a:extLst>
              <a:ext uri="{FF2B5EF4-FFF2-40B4-BE49-F238E27FC236}">
                <a16:creationId xmlns:a16="http://schemas.microsoft.com/office/drawing/2014/main" id="{F8C06AA6-E5BD-420D-B717-AB3002D54FB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693D577-AAAA-4815-8E61-BC461A49E6B7}"/>
              </a:ext>
            </a:extLst>
          </p:cNvPr>
          <p:cNvSpPr>
            <a:spLocks noGrp="1"/>
          </p:cNvSpPr>
          <p:nvPr>
            <p:ph type="sldNum" sz="quarter" idx="12"/>
          </p:nvPr>
        </p:nvSpPr>
        <p:spPr/>
        <p:txBody>
          <a:bodyPr/>
          <a:lstStyle/>
          <a:p>
            <a:fld id="{3B4844E6-E90F-464A-B097-37A7360DEDBC}" type="slidenum">
              <a:rPr lang="it-IT" smtClean="0"/>
              <a:t>‹N›</a:t>
            </a:fld>
            <a:endParaRPr lang="it-IT"/>
          </a:p>
        </p:txBody>
      </p:sp>
    </p:spTree>
    <p:extLst>
      <p:ext uri="{BB962C8B-B14F-4D97-AF65-F5344CB8AC3E}">
        <p14:creationId xmlns:p14="http://schemas.microsoft.com/office/powerpoint/2010/main" val="402988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D85C004-2230-4E2F-AC03-A01BD183D1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F4BA4A0-748F-4D1B-874D-ED1DE71AE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8F1A96-3488-4257-9003-E4A25190F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9B23D-1252-4A10-A3D6-A8FE0BECD8DD}" type="datetimeFigureOut">
              <a:rPr lang="it-IT" smtClean="0"/>
              <a:t>25/06/2025</a:t>
            </a:fld>
            <a:endParaRPr lang="it-IT"/>
          </a:p>
        </p:txBody>
      </p:sp>
      <p:sp>
        <p:nvSpPr>
          <p:cNvPr id="5" name="Segnaposto piè di pagina 4">
            <a:extLst>
              <a:ext uri="{FF2B5EF4-FFF2-40B4-BE49-F238E27FC236}">
                <a16:creationId xmlns:a16="http://schemas.microsoft.com/office/drawing/2014/main" id="{ACE7BDA6-1E67-46AA-9C97-03CBAA7FC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50BFAB0-CC9F-46EC-8268-6773F8206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844E6-E90F-464A-B097-37A7360DEDBC}" type="slidenum">
              <a:rPr lang="it-IT" smtClean="0"/>
              <a:t>‹N›</a:t>
            </a:fld>
            <a:endParaRPr lang="it-IT"/>
          </a:p>
        </p:txBody>
      </p:sp>
    </p:spTree>
    <p:extLst>
      <p:ext uri="{BB962C8B-B14F-4D97-AF65-F5344CB8AC3E}">
        <p14:creationId xmlns:p14="http://schemas.microsoft.com/office/powerpoint/2010/main" val="1729235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7.jpeg"/><Relationship Id="rId7"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customXml" Target="../ink/ink2.xml"/><Relationship Id="rId5" Type="http://schemas.openxmlformats.org/officeDocument/2006/relationships/image" Target="../media/image80.png"/><Relationship Id="rId4" Type="http://schemas.openxmlformats.org/officeDocument/2006/relationships/customXml" Target="../ink/ink1.xml"/><Relationship Id="rId9" Type="http://schemas.openxmlformats.org/officeDocument/2006/relationships/image" Target="../media/image100.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9.xml"/><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oleObject" Target="../embeddings/oleObject3.bin"/><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AD45E20-551F-4D5F-94C8-8F6762D53E57}"/>
              </a:ext>
            </a:extLst>
          </p:cNvPr>
          <p:cNvSpPr/>
          <p:nvPr/>
        </p:nvSpPr>
        <p:spPr>
          <a:xfrm>
            <a:off x="1699403" y="1664897"/>
            <a:ext cx="8798943" cy="2419124"/>
          </a:xfrm>
          <a:prstGeom prst="rect">
            <a:avLst/>
          </a:prstGeom>
        </p:spPr>
        <p:txBody>
          <a:bodyPr wrap="square">
            <a:spAutoFit/>
          </a:bodyPr>
          <a:lstStyle/>
          <a:p>
            <a:pPr lvl="0" algn="ctr">
              <a:lnSpc>
                <a:spcPct val="90000"/>
              </a:lnSpc>
            </a:pPr>
            <a:r>
              <a:rPr lang="it-IT" sz="2400" b="1" i="1" dirty="0">
                <a:solidFill>
                  <a:srgbClr val="00B0F0"/>
                </a:solidFill>
                <a:ea typeface="Calibri"/>
                <a:cs typeface="Calibri"/>
                <a:sym typeface="Calibri"/>
              </a:rPr>
              <a:t>Progetto SEGNAR</a:t>
            </a:r>
          </a:p>
          <a:p>
            <a:pPr lvl="0" algn="ctr">
              <a:lnSpc>
                <a:spcPct val="90000"/>
              </a:lnSpc>
            </a:pPr>
            <a:endParaRPr lang="it-IT" sz="2400" b="1" i="1" dirty="0">
              <a:solidFill>
                <a:srgbClr val="00B0F0"/>
              </a:solidFill>
              <a:ea typeface="Calibri"/>
              <a:cs typeface="Calibri"/>
              <a:sym typeface="Calibri"/>
            </a:endParaRPr>
          </a:p>
          <a:p>
            <a:pPr lvl="0" algn="ctr">
              <a:lnSpc>
                <a:spcPct val="90000"/>
              </a:lnSpc>
            </a:pPr>
            <a:r>
              <a:rPr lang="it-IT" sz="2400" b="1" i="1" dirty="0">
                <a:solidFill>
                  <a:srgbClr val="00B0F0"/>
                </a:solidFill>
                <a:ea typeface="Calibri"/>
                <a:cs typeface="Calibri"/>
                <a:sym typeface="Calibri"/>
              </a:rPr>
              <a:t>Contributo dell’unità di Padova</a:t>
            </a:r>
          </a:p>
          <a:p>
            <a:pPr lvl="0" algn="ctr">
              <a:lnSpc>
                <a:spcPct val="90000"/>
              </a:lnSpc>
            </a:pPr>
            <a:r>
              <a:rPr lang="it-IT" sz="2400" b="1" i="1" dirty="0">
                <a:solidFill>
                  <a:srgbClr val="00B0F0"/>
                </a:solidFill>
                <a:ea typeface="Calibri"/>
                <a:cs typeface="Calibri"/>
                <a:sym typeface="Calibri"/>
              </a:rPr>
              <a:t>«Cell </a:t>
            </a:r>
            <a:r>
              <a:rPr lang="it-IT" sz="2400" b="1" i="1" dirty="0" err="1">
                <a:solidFill>
                  <a:srgbClr val="00B0F0"/>
                </a:solidFill>
                <a:ea typeface="Calibri"/>
                <a:cs typeface="Calibri"/>
                <a:sym typeface="Calibri"/>
              </a:rPr>
              <a:t>Penetrating</a:t>
            </a:r>
            <a:r>
              <a:rPr lang="it-IT" sz="2400" b="1" i="1" dirty="0">
                <a:solidFill>
                  <a:srgbClr val="00B0F0"/>
                </a:solidFill>
                <a:ea typeface="Calibri"/>
                <a:cs typeface="Calibri"/>
                <a:sym typeface="Calibri"/>
              </a:rPr>
              <a:t> Peptide per il trasporto intracellulare di nanoparticelle d’oro»</a:t>
            </a:r>
          </a:p>
          <a:p>
            <a:pPr lvl="0" algn="ctr">
              <a:lnSpc>
                <a:spcPct val="90000"/>
              </a:lnSpc>
            </a:pPr>
            <a:endParaRPr lang="it-IT" sz="2400" b="1" i="1" dirty="0">
              <a:solidFill>
                <a:srgbClr val="00B0F0"/>
              </a:solidFill>
              <a:cs typeface="Calibri"/>
              <a:sym typeface="Calibri"/>
            </a:endParaRPr>
          </a:p>
          <a:p>
            <a:pPr lvl="0" algn="ctr">
              <a:lnSpc>
                <a:spcPct val="90000"/>
              </a:lnSpc>
            </a:pPr>
            <a:r>
              <a:rPr lang="it-IT" sz="2400" b="1" i="1" dirty="0">
                <a:solidFill>
                  <a:srgbClr val="00B0F0"/>
                </a:solidFill>
                <a:cs typeface="Calibri"/>
                <a:sym typeface="Calibri"/>
              </a:rPr>
              <a:t>Monica </a:t>
            </a:r>
            <a:r>
              <a:rPr lang="it-IT" sz="2400" b="1" i="1" dirty="0" err="1">
                <a:solidFill>
                  <a:srgbClr val="00B0F0"/>
                </a:solidFill>
                <a:cs typeface="Calibri"/>
                <a:sym typeface="Calibri"/>
              </a:rPr>
              <a:t>Dettin</a:t>
            </a:r>
            <a:endParaRPr lang="it-IT" sz="2400" dirty="0">
              <a:solidFill>
                <a:srgbClr val="00B0F0"/>
              </a:solidFill>
            </a:endParaRPr>
          </a:p>
        </p:txBody>
      </p:sp>
    </p:spTree>
    <p:extLst>
      <p:ext uri="{BB962C8B-B14F-4D97-AF65-F5344CB8AC3E}">
        <p14:creationId xmlns:p14="http://schemas.microsoft.com/office/powerpoint/2010/main" val="3617092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Google Shape;74;p6"/>
          <p:cNvSpPr txBox="1"/>
          <p:nvPr/>
        </p:nvSpPr>
        <p:spPr>
          <a:xfrm>
            <a:off x="898925" y="1933807"/>
            <a:ext cx="10394149" cy="2600672"/>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spcAft>
                <a:spcPts val="0"/>
              </a:spcAft>
              <a:buNone/>
            </a:pPr>
            <a:r>
              <a:rPr lang="it-IT" sz="1600" dirty="0">
                <a:solidFill>
                  <a:schemeClr val="dk1"/>
                </a:solidFill>
                <a:latin typeface="Times New Roman"/>
                <a:ea typeface="Times New Roman"/>
                <a:cs typeface="Times New Roman"/>
                <a:sym typeface="Times New Roman"/>
              </a:rPr>
              <a:t>Sequenza del peptide sintetizzato:           </a:t>
            </a:r>
            <a:r>
              <a:rPr lang="it-IT" sz="1600" i="1" dirty="0">
                <a:solidFill>
                  <a:schemeClr val="dk1"/>
                </a:solidFill>
                <a:latin typeface="Times New Roman"/>
                <a:ea typeface="Times New Roman"/>
                <a:cs typeface="Times New Roman"/>
                <a:sym typeface="Times New Roman"/>
              </a:rPr>
              <a:t>H - </a:t>
            </a:r>
            <a:r>
              <a:rPr lang="it-IT" sz="1600" i="1" dirty="0" err="1">
                <a:solidFill>
                  <a:schemeClr val="dk1"/>
                </a:solidFill>
                <a:latin typeface="Times New Roman"/>
                <a:ea typeface="Times New Roman"/>
                <a:cs typeface="Times New Roman"/>
                <a:sym typeface="Times New Roman"/>
              </a:rPr>
              <a:t>Cys</a:t>
            </a:r>
            <a:r>
              <a:rPr lang="it-IT" sz="1600" i="1" dirty="0">
                <a:solidFill>
                  <a:schemeClr val="dk1"/>
                </a:solidFill>
                <a:latin typeface="Times New Roman"/>
                <a:ea typeface="Times New Roman"/>
                <a:cs typeface="Times New Roman"/>
                <a:sym typeface="Times New Roman"/>
              </a:rPr>
              <a:t> - x - Arg - Lys - Lys - Arg - Arg - </a:t>
            </a:r>
            <a:r>
              <a:rPr lang="it-IT" sz="1600" i="1" dirty="0" err="1">
                <a:solidFill>
                  <a:schemeClr val="dk1"/>
                </a:solidFill>
                <a:latin typeface="Times New Roman"/>
                <a:ea typeface="Times New Roman"/>
                <a:cs typeface="Times New Roman"/>
                <a:sym typeface="Times New Roman"/>
              </a:rPr>
              <a:t>Gln</a:t>
            </a:r>
            <a:r>
              <a:rPr lang="it-IT" sz="1600" i="1" dirty="0">
                <a:solidFill>
                  <a:schemeClr val="dk1"/>
                </a:solidFill>
                <a:latin typeface="Times New Roman"/>
                <a:ea typeface="Times New Roman"/>
                <a:cs typeface="Times New Roman"/>
                <a:sym typeface="Times New Roman"/>
              </a:rPr>
              <a:t> - Arg - Arg - Arg - NH</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₂</a:t>
            </a:r>
            <a:endParaRPr lang="it-IT" sz="1600" i="1" dirty="0">
              <a:solidFill>
                <a:schemeClr val="dk1"/>
              </a:solidFill>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it-IT" sz="1600" dirty="0">
                <a:solidFill>
                  <a:schemeClr val="dk1"/>
                </a:solidFill>
                <a:latin typeface="Times New Roman"/>
                <a:cs typeface="Times New Roman"/>
                <a:sym typeface="Times New Roman"/>
              </a:rPr>
              <a:t>con x = acido 7-amminoeptanoico (spaziatore)</a:t>
            </a:r>
          </a:p>
          <a:p>
            <a:pPr marL="0" marR="0" lvl="0" indent="0" algn="ctr" rtl="0">
              <a:lnSpc>
                <a:spcPct val="150000"/>
              </a:lnSpc>
              <a:spcBef>
                <a:spcPts val="0"/>
              </a:spcBef>
              <a:spcAft>
                <a:spcPts val="0"/>
              </a:spcAft>
              <a:buNone/>
            </a:pPr>
            <a:r>
              <a:rPr lang="it-IT" sz="1600" dirty="0">
                <a:solidFill>
                  <a:schemeClr val="dk1"/>
                </a:solidFill>
                <a:latin typeface="Times New Roman"/>
                <a:ea typeface="Times New Roman"/>
                <a:cs typeface="Times New Roman"/>
                <a:sym typeface="Times New Roman"/>
              </a:rPr>
              <a:t>PM peptide = 1568.982 Da</a:t>
            </a:r>
          </a:p>
          <a:p>
            <a:pPr marL="0" marR="0" lvl="0" indent="0" algn="ctr" rtl="0">
              <a:lnSpc>
                <a:spcPct val="150000"/>
              </a:lnSpc>
              <a:spcBef>
                <a:spcPts val="0"/>
              </a:spcBef>
              <a:spcAft>
                <a:spcPts val="0"/>
              </a:spcAft>
              <a:buNone/>
            </a:pPr>
            <a:endParaRPr lang="it-IT" sz="1600"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lang="it-IT" sz="1600" dirty="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1600"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600"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600" dirty="0">
              <a:solidFill>
                <a:schemeClr val="dk1"/>
              </a:solidFill>
              <a:latin typeface="Times New Roman"/>
              <a:ea typeface="Times New Roman"/>
              <a:cs typeface="Times New Roman"/>
              <a:sym typeface="Times New Roman"/>
            </a:endParaRPr>
          </a:p>
        </p:txBody>
      </p:sp>
      <p:sp>
        <p:nvSpPr>
          <p:cNvPr id="4" name="CasellaDiTesto 3">
            <a:extLst>
              <a:ext uri="{FF2B5EF4-FFF2-40B4-BE49-F238E27FC236}">
                <a16:creationId xmlns:a16="http://schemas.microsoft.com/office/drawing/2014/main" id="{9A9C911C-F227-4C94-B6EC-D8B5CBFA7881}"/>
              </a:ext>
            </a:extLst>
          </p:cNvPr>
          <p:cNvSpPr txBox="1"/>
          <p:nvPr/>
        </p:nvSpPr>
        <p:spPr>
          <a:xfrm>
            <a:off x="819509" y="733245"/>
            <a:ext cx="5995359" cy="400110"/>
          </a:xfrm>
          <a:prstGeom prst="rect">
            <a:avLst/>
          </a:prstGeom>
          <a:noFill/>
        </p:spPr>
        <p:txBody>
          <a:bodyPr wrap="square" rtlCol="0">
            <a:spAutoFit/>
          </a:bodyPr>
          <a:lstStyle/>
          <a:p>
            <a:r>
              <a:rPr lang="it-IT" sz="2000" cap="all" dirty="0"/>
              <a:t>Sintesi del peptide TAT </a:t>
            </a:r>
            <a:r>
              <a:rPr lang="it-IT" sz="2000" cap="all" dirty="0" err="1"/>
              <a:t>tiolato</a:t>
            </a:r>
            <a:r>
              <a:rPr lang="it-IT" sz="2000" cap="all" dirty="0"/>
              <a:t> protetto da </a:t>
            </a:r>
            <a:r>
              <a:rPr lang="it-IT" sz="2000" cap="all" dirty="0" err="1"/>
              <a:t>Acm</a:t>
            </a:r>
            <a:endParaRPr lang="it-IT" sz="2000" cap="all" dirty="0"/>
          </a:p>
        </p:txBody>
      </p:sp>
      <p:sp>
        <p:nvSpPr>
          <p:cNvPr id="8" name="CasellaDiTesto 7">
            <a:extLst>
              <a:ext uri="{FF2B5EF4-FFF2-40B4-BE49-F238E27FC236}">
                <a16:creationId xmlns:a16="http://schemas.microsoft.com/office/drawing/2014/main" id="{0D5C2024-8834-4C8B-AA99-61F7D229124A}"/>
              </a:ext>
            </a:extLst>
          </p:cNvPr>
          <p:cNvSpPr txBox="1"/>
          <p:nvPr/>
        </p:nvSpPr>
        <p:spPr>
          <a:xfrm>
            <a:off x="1287517" y="3822762"/>
            <a:ext cx="9616965" cy="1156086"/>
          </a:xfrm>
          <a:prstGeom prst="rect">
            <a:avLst/>
          </a:prstGeom>
          <a:noFill/>
        </p:spPr>
        <p:txBody>
          <a:bodyPr wrap="square" rtlCol="0">
            <a:spAutoFit/>
          </a:bodyPr>
          <a:lstStyle/>
          <a:p>
            <a:pPr>
              <a:lnSpc>
                <a:spcPct val="150000"/>
              </a:lnSpc>
            </a:pPr>
            <a:r>
              <a:rPr lang="it-IT" sz="1600" dirty="0">
                <a:latin typeface="Times New Roman" panose="02020603050405020304" pitchFamily="18" charset="0"/>
                <a:cs typeface="Times New Roman" panose="02020603050405020304" pitchFamily="18" charset="0"/>
              </a:rPr>
              <a:t>Il peptide è stato sintetizzato tramite il processo di sintesi su fase solida con chimica </a:t>
            </a:r>
            <a:r>
              <a:rPr lang="it-IT" sz="1600" dirty="0" err="1">
                <a:latin typeface="Times New Roman" panose="02020603050405020304" pitchFamily="18" charset="0"/>
                <a:cs typeface="Times New Roman" panose="02020603050405020304" pitchFamily="18" charset="0"/>
              </a:rPr>
              <a:t>Fmoc</a:t>
            </a:r>
            <a:r>
              <a:rPr lang="it-IT" sz="1600" dirty="0">
                <a:latin typeface="Times New Roman" panose="02020603050405020304" pitchFamily="18" charset="0"/>
                <a:cs typeface="Times New Roman" panose="02020603050405020304" pitchFamily="18" charset="0"/>
              </a:rPr>
              <a:t> utilizzando il sintetizzatore automatico </a:t>
            </a:r>
            <a:r>
              <a:rPr lang="it-IT" sz="1600" dirty="0" err="1">
                <a:latin typeface="Times New Roman" panose="02020603050405020304" pitchFamily="18" charset="0"/>
                <a:cs typeface="Times New Roman" panose="02020603050405020304" pitchFamily="18" charset="0"/>
              </a:rPr>
              <a:t>Syro</a:t>
            </a:r>
            <a:r>
              <a:rPr lang="it-IT" sz="1600" dirty="0">
                <a:latin typeface="Times New Roman" panose="02020603050405020304" pitchFamily="18" charset="0"/>
                <a:cs typeface="Times New Roman" panose="02020603050405020304" pitchFamily="18" charset="0"/>
              </a:rPr>
              <a:t> I su resina </a:t>
            </a:r>
            <a:r>
              <a:rPr lang="it-IT" sz="1600" dirty="0" err="1">
                <a:latin typeface="Times New Roman" panose="02020603050405020304" pitchFamily="18" charset="0"/>
                <a:cs typeface="Times New Roman" panose="02020603050405020304" pitchFamily="18" charset="0"/>
              </a:rPr>
              <a:t>Rink</a:t>
            </a:r>
            <a:r>
              <a:rPr lang="it-IT" sz="1600" dirty="0">
                <a:latin typeface="Times New Roman" panose="02020603050405020304" pitchFamily="18" charset="0"/>
                <a:cs typeface="Times New Roman" panose="02020603050405020304" pitchFamily="18" charset="0"/>
              </a:rPr>
              <a:t> Amide MBHA (sostituzione 0.62 </a:t>
            </a:r>
            <a:r>
              <a:rPr lang="it-IT" sz="1600" dirty="0" err="1">
                <a:latin typeface="Times New Roman" panose="02020603050405020304" pitchFamily="18" charset="0"/>
                <a:cs typeface="Times New Roman" panose="02020603050405020304" pitchFamily="18" charset="0"/>
              </a:rPr>
              <a:t>mmoli</a:t>
            </a:r>
            <a:r>
              <a:rPr lang="it-IT" sz="1600" dirty="0">
                <a:latin typeface="Times New Roman" panose="02020603050405020304" pitchFamily="18" charset="0"/>
                <a:cs typeface="Times New Roman" panose="02020603050405020304" pitchFamily="18" charset="0"/>
              </a:rPr>
              <a:t>/g).</a:t>
            </a:r>
          </a:p>
          <a:p>
            <a:pPr>
              <a:lnSpc>
                <a:spcPct val="150000"/>
              </a:lnSpc>
            </a:pPr>
            <a:r>
              <a:rPr lang="it-IT" sz="1600" dirty="0">
                <a:latin typeface="Times New Roman" panose="02020603050405020304" pitchFamily="18" charset="0"/>
                <a:cs typeface="Times New Roman" panose="02020603050405020304" pitchFamily="18" charset="0"/>
              </a:rPr>
              <a:t>La massa di peptide grezzo ottenuta è risultata 0.231 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7"/>
          <p:cNvSpPr txBox="1"/>
          <p:nvPr/>
        </p:nvSpPr>
        <p:spPr>
          <a:xfrm>
            <a:off x="-345056" y="185595"/>
            <a:ext cx="3868535"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dirty="0">
                <a:solidFill>
                  <a:schemeClr val="dk1"/>
                </a:solidFill>
                <a:latin typeface="Times New Roman"/>
                <a:ea typeface="Times New Roman"/>
                <a:cs typeface="Times New Roman"/>
                <a:sym typeface="Times New Roman"/>
              </a:rPr>
              <a:t> </a:t>
            </a:r>
          </a:p>
          <a:p>
            <a:pPr marL="0" marR="0" lvl="0" indent="0" algn="ctr" rtl="0">
              <a:spcBef>
                <a:spcPts val="0"/>
              </a:spcBef>
              <a:spcAft>
                <a:spcPts val="0"/>
              </a:spcAft>
              <a:buNone/>
            </a:pPr>
            <a:r>
              <a:rPr lang="it-IT" sz="2000" b="1" cap="all" dirty="0">
                <a:solidFill>
                  <a:schemeClr val="dk1"/>
                </a:solidFill>
                <a:latin typeface="Times New Roman"/>
                <a:cs typeface="Times New Roman"/>
                <a:sym typeface="Times New Roman"/>
              </a:rPr>
              <a:t>Sintesi</a:t>
            </a:r>
            <a:endParaRPr sz="2000" b="1" cap="all" dirty="0"/>
          </a:p>
        </p:txBody>
      </p:sp>
      <p:pic>
        <p:nvPicPr>
          <p:cNvPr id="3" name="image12.png">
            <a:extLst>
              <a:ext uri="{FF2B5EF4-FFF2-40B4-BE49-F238E27FC236}">
                <a16:creationId xmlns:a16="http://schemas.microsoft.com/office/drawing/2014/main" id="{8385D1D3-4018-0DD9-AFD4-30960ABD52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657"/>
          <a:stretch/>
        </p:blipFill>
        <p:spPr bwMode="auto">
          <a:xfrm>
            <a:off x="4183812" y="508740"/>
            <a:ext cx="4863806" cy="5980222"/>
          </a:xfrm>
          <a:prstGeom prst="rect">
            <a:avLst/>
          </a:prstGeom>
          <a:ln>
            <a:noFill/>
          </a:ln>
          <a:extLst>
            <a:ext uri="{53640926-AAD7-44D8-BBD7-CCE9431645EC}">
              <a14:shadowObscured xmlns:a14="http://schemas.microsoft.com/office/drawing/2010/main"/>
            </a:ext>
          </a:extLst>
        </p:spPr>
      </p:pic>
      <p:sp>
        <p:nvSpPr>
          <p:cNvPr id="4" name="CasellaDiTesto 3">
            <a:extLst>
              <a:ext uri="{FF2B5EF4-FFF2-40B4-BE49-F238E27FC236}">
                <a16:creationId xmlns:a16="http://schemas.microsoft.com/office/drawing/2014/main" id="{9DA40FE0-8E58-DDED-6A2A-7F60DEC0FE8C}"/>
              </a:ext>
            </a:extLst>
          </p:cNvPr>
          <p:cNvSpPr txBox="1"/>
          <p:nvPr/>
        </p:nvSpPr>
        <p:spPr>
          <a:xfrm>
            <a:off x="9047617" y="5778451"/>
            <a:ext cx="2419281" cy="523220"/>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Schema del processo di sintesi peptidica su fase solida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8"/>
          <p:cNvSpPr txBox="1"/>
          <p:nvPr/>
        </p:nvSpPr>
        <p:spPr>
          <a:xfrm>
            <a:off x="1182852" y="499694"/>
            <a:ext cx="10215197"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cap="all" dirty="0">
                <a:solidFill>
                  <a:schemeClr val="dk1"/>
                </a:solidFill>
                <a:latin typeface="Times New Roman"/>
                <a:cs typeface="Times New Roman"/>
                <a:sym typeface="Times New Roman"/>
              </a:rPr>
              <a:t>Purificazione del peptide con il gruppo </a:t>
            </a:r>
            <a:r>
              <a:rPr lang="it-IT" sz="2000" b="1" cap="all" dirty="0" err="1">
                <a:solidFill>
                  <a:schemeClr val="dk1"/>
                </a:solidFill>
                <a:latin typeface="Times New Roman"/>
                <a:cs typeface="Times New Roman"/>
                <a:sym typeface="Times New Roman"/>
              </a:rPr>
              <a:t>tiolico</a:t>
            </a:r>
            <a:r>
              <a:rPr lang="it-IT" sz="2000" b="1" cap="all" dirty="0">
                <a:solidFill>
                  <a:schemeClr val="dk1"/>
                </a:solidFill>
                <a:latin typeface="Times New Roman"/>
                <a:cs typeface="Times New Roman"/>
                <a:sym typeface="Times New Roman"/>
              </a:rPr>
              <a:t> protetto da </a:t>
            </a:r>
            <a:r>
              <a:rPr lang="it-IT" sz="2000" b="1" cap="all" dirty="0" err="1">
                <a:solidFill>
                  <a:schemeClr val="dk1"/>
                </a:solidFill>
                <a:latin typeface="Times New Roman"/>
                <a:cs typeface="Times New Roman"/>
                <a:sym typeface="Times New Roman"/>
              </a:rPr>
              <a:t>Acm</a:t>
            </a:r>
            <a:endParaRPr sz="2000" b="1" cap="all" dirty="0"/>
          </a:p>
        </p:txBody>
      </p:sp>
      <p:sp>
        <p:nvSpPr>
          <p:cNvPr id="90" name="Google Shape;90;p8"/>
          <p:cNvSpPr txBox="1"/>
          <p:nvPr/>
        </p:nvSpPr>
        <p:spPr>
          <a:xfrm>
            <a:off x="1329911" y="1846849"/>
            <a:ext cx="953217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dirty="0">
                <a:solidFill>
                  <a:schemeClr val="dk1"/>
                </a:solidFill>
                <a:latin typeface="Times New Roman"/>
                <a:ea typeface="Times New Roman"/>
                <a:cs typeface="Times New Roman"/>
                <a:sym typeface="Times New Roman"/>
              </a:rPr>
              <a:t>Il peptide è stato purificato tramite RP-HPLC </a:t>
            </a:r>
            <a:r>
              <a:rPr lang="it-IT" sz="1600" dirty="0" err="1">
                <a:solidFill>
                  <a:schemeClr val="dk1"/>
                </a:solidFill>
                <a:latin typeface="Times New Roman"/>
                <a:ea typeface="Times New Roman"/>
                <a:cs typeface="Times New Roman"/>
                <a:sym typeface="Times New Roman"/>
              </a:rPr>
              <a:t>semipreparativa</a:t>
            </a:r>
            <a:r>
              <a:rPr lang="it-IT" sz="1600" dirty="0">
                <a:solidFill>
                  <a:schemeClr val="dk1"/>
                </a:solidFill>
                <a:latin typeface="Times New Roman"/>
                <a:ea typeface="Times New Roman"/>
                <a:cs typeface="Times New Roman"/>
                <a:sym typeface="Times New Roman"/>
              </a:rPr>
              <a:t>.</a:t>
            </a:r>
          </a:p>
          <a:p>
            <a:pPr marL="0" marR="0" lvl="0" indent="0" algn="l" rtl="0">
              <a:spcBef>
                <a:spcPts val="0"/>
              </a:spcBef>
              <a:spcAft>
                <a:spcPts val="0"/>
              </a:spcAft>
              <a:buNone/>
            </a:pPr>
            <a:endParaRPr lang="it-IT" sz="16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it-IT" sz="1600" dirty="0">
                <a:solidFill>
                  <a:schemeClr val="dk1"/>
                </a:solidFill>
                <a:latin typeface="Times New Roman"/>
                <a:ea typeface="Times New Roman"/>
                <a:cs typeface="Times New Roman"/>
                <a:sym typeface="Times New Roman"/>
              </a:rPr>
              <a:t>In base all’andamento cromatografico l’eluato è stato frazionato in differenti provette.</a:t>
            </a:r>
          </a:p>
          <a:p>
            <a:pPr marL="0" marR="0" lvl="0" indent="0" algn="l" rtl="0">
              <a:spcBef>
                <a:spcPts val="0"/>
              </a:spcBef>
              <a:spcAft>
                <a:spcPts val="0"/>
              </a:spcAft>
              <a:buNone/>
            </a:pPr>
            <a:endParaRPr sz="1600" dirty="0">
              <a:solidFill>
                <a:schemeClr val="dk1"/>
              </a:solidFill>
              <a:latin typeface="Times New Roman"/>
              <a:ea typeface="Times New Roman"/>
              <a:cs typeface="Times New Roman"/>
              <a:sym typeface="Times New Roman"/>
            </a:endParaRPr>
          </a:p>
        </p:txBody>
      </p:sp>
      <p:pic>
        <p:nvPicPr>
          <p:cNvPr id="2" name="Immagine 1">
            <a:extLst>
              <a:ext uri="{FF2B5EF4-FFF2-40B4-BE49-F238E27FC236}">
                <a16:creationId xmlns:a16="http://schemas.microsoft.com/office/drawing/2014/main" id="{BEDF06BA-7D88-DF03-73A6-2524BFA567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11" y="2674851"/>
            <a:ext cx="5928034" cy="3773444"/>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put penna 3">
                <a:extLst>
                  <a:ext uri="{FF2B5EF4-FFF2-40B4-BE49-F238E27FC236}">
                    <a16:creationId xmlns:a16="http://schemas.microsoft.com/office/drawing/2014/main" id="{E166E2D9-47DE-A099-AF25-A81FE0F9C220}"/>
                  </a:ext>
                </a:extLst>
              </p14:cNvPr>
              <p14:cNvContentPartPr/>
              <p14:nvPr/>
            </p14:nvContentPartPr>
            <p14:xfrm>
              <a:off x="3885699" y="3553020"/>
              <a:ext cx="49504" cy="60111"/>
            </p14:xfrm>
          </p:contentPart>
        </mc:Choice>
        <mc:Fallback xmlns="">
          <p:pic>
            <p:nvPicPr>
              <p:cNvPr id="4" name="Input penna 3">
                <a:extLst>
                  <a:ext uri="{FF2B5EF4-FFF2-40B4-BE49-F238E27FC236}">
                    <a16:creationId xmlns:a16="http://schemas.microsoft.com/office/drawing/2014/main" id="{E166E2D9-47DE-A099-AF25-A81FE0F9C220}"/>
                  </a:ext>
                </a:extLst>
              </p:cNvPr>
              <p:cNvPicPr/>
              <p:nvPr/>
            </p:nvPicPr>
            <p:blipFill>
              <a:blip r:embed="rId5"/>
              <a:stretch>
                <a:fillRect/>
              </a:stretch>
            </p:blipFill>
            <p:spPr>
              <a:xfrm>
                <a:off x="3881425" y="3548726"/>
                <a:ext cx="58051" cy="68698"/>
              </a:xfrm>
              <a:prstGeom prst="rect">
                <a:avLst/>
              </a:prstGeom>
            </p:spPr>
          </p:pic>
        </mc:Fallback>
      </mc:AlternateContent>
      <p:cxnSp>
        <p:nvCxnSpPr>
          <p:cNvPr id="5" name="Connettore 2 4">
            <a:extLst>
              <a:ext uri="{FF2B5EF4-FFF2-40B4-BE49-F238E27FC236}">
                <a16:creationId xmlns:a16="http://schemas.microsoft.com/office/drawing/2014/main" id="{5A7A9EC1-90AB-AC14-F7B0-51FBE3A8D735}"/>
              </a:ext>
            </a:extLst>
          </p:cNvPr>
          <p:cNvCxnSpPr/>
          <p:nvPr/>
        </p:nvCxnSpPr>
        <p:spPr>
          <a:xfrm>
            <a:off x="3073610" y="5218269"/>
            <a:ext cx="272415" cy="1282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a16="http://schemas.microsoft.com/office/drawing/2014/main" id="{140D5624-D7AA-6692-55D6-95A439CE93F3}"/>
              </a:ext>
            </a:extLst>
          </p:cNvPr>
          <p:cNvCxnSpPr/>
          <p:nvPr/>
        </p:nvCxnSpPr>
        <p:spPr>
          <a:xfrm flipH="1">
            <a:off x="3967557" y="3347085"/>
            <a:ext cx="263525" cy="1638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B650E1AF-075F-BF92-AE98-0D34BC81D8BB}"/>
              </a:ext>
            </a:extLst>
          </p:cNvPr>
          <p:cNvSpPr txBox="1"/>
          <p:nvPr/>
        </p:nvSpPr>
        <p:spPr>
          <a:xfrm rot="16200000">
            <a:off x="4051295" y="2998888"/>
            <a:ext cx="6105524" cy="307777"/>
          </a:xfrm>
          <a:prstGeom prst="rect">
            <a:avLst/>
          </a:prstGeom>
          <a:noFill/>
        </p:spPr>
        <p:txBody>
          <a:bodyPr wrap="square">
            <a:spAutoFit/>
          </a:bodyPr>
          <a:lstStyle/>
          <a:p>
            <a:pPr marL="0" marR="0" lvl="0" indent="0" algn="l" rtl="0">
              <a:spcBef>
                <a:spcPts val="0"/>
              </a:spcBef>
              <a:spcAft>
                <a:spcPts val="0"/>
              </a:spcAft>
              <a:buNone/>
            </a:pPr>
            <a:r>
              <a:rPr lang="it-IT" sz="1400" dirty="0">
                <a:solidFill>
                  <a:schemeClr val="tx1"/>
                </a:solidFill>
                <a:latin typeface="Times New Roman"/>
                <a:ea typeface="Times New Roman"/>
                <a:cs typeface="Times New Roman"/>
                <a:sym typeface="Times New Roman"/>
              </a:rPr>
              <a:t>INIZIO</a:t>
            </a:r>
            <a:r>
              <a:rPr lang="it-IT" sz="1400" dirty="0">
                <a:solidFill>
                  <a:schemeClr val="bg2"/>
                </a:solidFill>
                <a:latin typeface="Times New Roman"/>
                <a:ea typeface="Times New Roman"/>
                <a:cs typeface="Times New Roman"/>
                <a:sym typeface="Times New Roman"/>
              </a:rPr>
              <a:t> </a:t>
            </a:r>
            <a:r>
              <a:rPr lang="it-IT" sz="1400" dirty="0">
                <a:solidFill>
                  <a:schemeClr val="tx1"/>
                </a:solidFill>
                <a:latin typeface="Times New Roman"/>
                <a:ea typeface="Times New Roman"/>
                <a:cs typeface="Times New Roman"/>
                <a:sym typeface="Times New Roman"/>
              </a:rPr>
              <a:t>GRADIENTE</a:t>
            </a:r>
            <a:endParaRPr lang="it-IT" dirty="0">
              <a:solidFill>
                <a:schemeClr val="tx1"/>
              </a:solidFill>
            </a:endParaRPr>
          </a:p>
        </p:txBody>
      </p:sp>
      <mc:AlternateContent xmlns:mc="http://schemas.openxmlformats.org/markup-compatibility/2006" xmlns:p14="http://schemas.microsoft.com/office/powerpoint/2010/main">
        <mc:Choice Requires="p14">
          <p:contentPart p14:bwMode="auto" r:id="rId6">
            <p14:nvContentPartPr>
              <p14:cNvPr id="10" name="Input penna 9">
                <a:extLst>
                  <a:ext uri="{FF2B5EF4-FFF2-40B4-BE49-F238E27FC236}">
                    <a16:creationId xmlns:a16="http://schemas.microsoft.com/office/drawing/2014/main" id="{91C14CCA-0219-076D-62A7-0F19C239737B}"/>
                  </a:ext>
                </a:extLst>
              </p14:cNvPr>
              <p14:cNvContentPartPr/>
              <p14:nvPr/>
            </p14:nvContentPartPr>
            <p14:xfrm>
              <a:off x="3414713" y="5413214"/>
              <a:ext cx="103187" cy="55563"/>
            </p14:xfrm>
          </p:contentPart>
        </mc:Choice>
        <mc:Fallback xmlns="">
          <p:pic>
            <p:nvPicPr>
              <p:cNvPr id="10" name="Input penna 9">
                <a:extLst>
                  <a:ext uri="{FF2B5EF4-FFF2-40B4-BE49-F238E27FC236}">
                    <a16:creationId xmlns:a16="http://schemas.microsoft.com/office/drawing/2014/main" id="{91C14CCA-0219-076D-62A7-0F19C239737B}"/>
                  </a:ext>
                </a:extLst>
              </p:cNvPr>
              <p:cNvPicPr/>
              <p:nvPr/>
            </p:nvPicPr>
            <p:blipFill>
              <a:blip r:embed="rId7"/>
              <a:stretch>
                <a:fillRect/>
              </a:stretch>
            </p:blipFill>
            <p:spPr>
              <a:xfrm>
                <a:off x="3410414" y="5408912"/>
                <a:ext cx="111786" cy="6416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put penna 10">
                <a:extLst>
                  <a:ext uri="{FF2B5EF4-FFF2-40B4-BE49-F238E27FC236}">
                    <a16:creationId xmlns:a16="http://schemas.microsoft.com/office/drawing/2014/main" id="{6F28A3F7-CB85-65F0-A995-D9E5D95FEC2D}"/>
                  </a:ext>
                </a:extLst>
              </p14:cNvPr>
              <p14:cNvContentPartPr/>
              <p14:nvPr/>
            </p14:nvContentPartPr>
            <p14:xfrm rot="11274728">
              <a:off x="7058867" y="6150147"/>
              <a:ext cx="90379" cy="110786"/>
            </p14:xfrm>
          </p:contentPart>
        </mc:Choice>
        <mc:Fallback xmlns="">
          <p:pic>
            <p:nvPicPr>
              <p:cNvPr id="11" name="Input penna 10">
                <a:extLst>
                  <a:ext uri="{FF2B5EF4-FFF2-40B4-BE49-F238E27FC236}">
                    <a16:creationId xmlns:a16="http://schemas.microsoft.com/office/drawing/2014/main" id="{6F28A3F7-CB85-65F0-A995-D9E5D95FEC2D}"/>
                  </a:ext>
                </a:extLst>
              </p:cNvPr>
              <p:cNvPicPr/>
              <p:nvPr/>
            </p:nvPicPr>
            <p:blipFill>
              <a:blip r:embed="rId9"/>
              <a:stretch>
                <a:fillRect/>
              </a:stretch>
            </p:blipFill>
            <p:spPr>
              <a:xfrm rot="11274728">
                <a:off x="7054597" y="6145831"/>
                <a:ext cx="98919" cy="119419"/>
              </a:xfrm>
              <a:prstGeom prst="rect">
                <a:avLst/>
              </a:prstGeom>
            </p:spPr>
          </p:pic>
        </mc:Fallback>
      </mc:AlternateContent>
      <p:sp>
        <p:nvSpPr>
          <p:cNvPr id="12" name="CasellaDiTesto 11">
            <a:extLst>
              <a:ext uri="{FF2B5EF4-FFF2-40B4-BE49-F238E27FC236}">
                <a16:creationId xmlns:a16="http://schemas.microsoft.com/office/drawing/2014/main" id="{83434153-6E42-0960-1F61-74BDC4558F1A}"/>
              </a:ext>
            </a:extLst>
          </p:cNvPr>
          <p:cNvSpPr txBox="1"/>
          <p:nvPr/>
        </p:nvSpPr>
        <p:spPr>
          <a:xfrm>
            <a:off x="7506098" y="5346539"/>
            <a:ext cx="4038600" cy="1754326"/>
          </a:xfrm>
          <a:prstGeom prst="rect">
            <a:avLst/>
          </a:prstGeom>
          <a:noFill/>
        </p:spPr>
        <p:txBody>
          <a:bodyPr wrap="square" rtlCol="0">
            <a:spAutoFit/>
          </a:bodyPr>
          <a:lstStyle/>
          <a:p>
            <a:r>
              <a:rPr lang="it-IT"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Colonna: Atlantis dC18, flusso: 4.00 </a:t>
            </a:r>
            <a:r>
              <a:rPr lang="it-IT" sz="12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mL</a:t>
            </a:r>
            <a:r>
              <a:rPr lang="it-IT"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/min, eluente A: 0.05% TFA in H</a:t>
            </a:r>
            <a:r>
              <a:rPr lang="it-IT" sz="1200" kern="100" baseline="-25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lang="it-IT"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 eluente B: 0.05% TFA in CH</a:t>
            </a:r>
            <a:r>
              <a:rPr lang="it-IT" sz="1200" kern="100" baseline="-25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r>
              <a:rPr lang="it-IT"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CN, volume di iniezione: 40 </a:t>
            </a:r>
            <a:r>
              <a:rPr lang="it-IT" sz="12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mL</a:t>
            </a:r>
            <a:r>
              <a:rPr lang="it-IT"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di una soluzione 1 mg/</a:t>
            </a:r>
            <a:r>
              <a:rPr lang="it-IT" sz="12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mL</a:t>
            </a:r>
            <a:r>
              <a:rPr lang="it-IT"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it-IT" sz="12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Cys</a:t>
            </a:r>
            <a:r>
              <a:rPr lang="it-IT"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(Acm)-x-TAT, gradiente: da 0 a 7% di eluente B in 28 min e da 7 a 17% di eluente B in 20 min, assorbanza: 214 nm, velocità carta: 0.5 cm/min</a:t>
            </a:r>
          </a:p>
          <a:p>
            <a:endParaRPr lang="it-IT"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9"/>
          <p:cNvSpPr txBox="1"/>
          <p:nvPr/>
        </p:nvSpPr>
        <p:spPr>
          <a:xfrm>
            <a:off x="638609" y="326400"/>
            <a:ext cx="10731006"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dirty="0">
                <a:solidFill>
                  <a:schemeClr val="dk1"/>
                </a:solidFill>
                <a:latin typeface="Times New Roman"/>
                <a:ea typeface="Times New Roman"/>
                <a:cs typeface="Times New Roman"/>
                <a:sym typeface="Times New Roman"/>
              </a:rPr>
              <a:t> </a:t>
            </a:r>
          </a:p>
          <a:p>
            <a:pPr marL="0" marR="0" lvl="0" indent="0" algn="ctr" rtl="0">
              <a:spcBef>
                <a:spcPts val="0"/>
              </a:spcBef>
              <a:spcAft>
                <a:spcPts val="0"/>
              </a:spcAft>
              <a:buNone/>
            </a:pPr>
            <a:r>
              <a:rPr lang="it-IT" sz="2000" b="1" cap="all" dirty="0">
                <a:solidFill>
                  <a:schemeClr val="dk1"/>
                </a:solidFill>
                <a:latin typeface="Times New Roman"/>
                <a:cs typeface="Times New Roman"/>
                <a:sym typeface="Times New Roman"/>
              </a:rPr>
              <a:t>Caratterizzazione del peptide con il gruppo </a:t>
            </a:r>
            <a:r>
              <a:rPr lang="it-IT" sz="2000" b="1" cap="all" dirty="0" err="1">
                <a:solidFill>
                  <a:schemeClr val="dk1"/>
                </a:solidFill>
                <a:latin typeface="Times New Roman"/>
                <a:cs typeface="Times New Roman"/>
                <a:sym typeface="Times New Roman"/>
              </a:rPr>
              <a:t>tiolico</a:t>
            </a:r>
            <a:r>
              <a:rPr lang="it-IT" sz="2000" b="1" cap="all" dirty="0">
                <a:solidFill>
                  <a:schemeClr val="dk1"/>
                </a:solidFill>
                <a:latin typeface="Times New Roman"/>
                <a:cs typeface="Times New Roman"/>
                <a:sym typeface="Times New Roman"/>
              </a:rPr>
              <a:t> protetto da </a:t>
            </a:r>
            <a:r>
              <a:rPr lang="it-IT" sz="2000" b="1" cap="all" dirty="0" err="1">
                <a:solidFill>
                  <a:schemeClr val="dk1"/>
                </a:solidFill>
                <a:latin typeface="Times New Roman"/>
                <a:cs typeface="Times New Roman"/>
                <a:sym typeface="Times New Roman"/>
              </a:rPr>
              <a:t>Acm</a:t>
            </a:r>
            <a:endParaRPr sz="2000" b="1" cap="all" dirty="0"/>
          </a:p>
        </p:txBody>
      </p:sp>
      <p:sp>
        <p:nvSpPr>
          <p:cNvPr id="104" name="Google Shape;104;p9"/>
          <p:cNvSpPr txBox="1"/>
          <p:nvPr/>
        </p:nvSpPr>
        <p:spPr>
          <a:xfrm>
            <a:off x="1085271" y="4628100"/>
            <a:ext cx="4599537"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200" dirty="0">
                <a:effectLst/>
                <a:latin typeface="Times New Roman" panose="02020603050405020304" pitchFamily="18" charset="0"/>
                <a:ea typeface="Times New Roman" panose="02020603050405020304" pitchFamily="18" charset="0"/>
                <a:cs typeface="Times New Roman" panose="02020603050405020304" pitchFamily="18" charset="0"/>
              </a:rPr>
              <a:t>Cromatografia analitica del peptide </a:t>
            </a:r>
            <a:r>
              <a:rPr lang="it-IT" sz="1200" dirty="0" err="1">
                <a:effectLst/>
                <a:latin typeface="Times New Roman" panose="02020603050405020304" pitchFamily="18" charset="0"/>
                <a:ea typeface="Times New Roman" panose="02020603050405020304" pitchFamily="18" charset="0"/>
                <a:cs typeface="Times New Roman" panose="02020603050405020304" pitchFamily="18" charset="0"/>
              </a:rPr>
              <a:t>Cys</a:t>
            </a:r>
            <a:r>
              <a:rPr lang="it-IT" sz="1200" dirty="0">
                <a:effectLst/>
                <a:latin typeface="Times New Roman" panose="02020603050405020304" pitchFamily="18" charset="0"/>
                <a:ea typeface="Times New Roman" panose="02020603050405020304" pitchFamily="18" charset="0"/>
                <a:cs typeface="Times New Roman" panose="02020603050405020304" pitchFamily="18" charset="0"/>
              </a:rPr>
              <a:t>(Acm)-x-TAT. Colonna: Atlantis dC18, flusso: 1.00 </a:t>
            </a:r>
            <a:r>
              <a:rPr lang="it-IT" sz="1200" dirty="0" err="1">
                <a:effectLst/>
                <a:latin typeface="Times New Roman" panose="02020603050405020304" pitchFamily="18" charset="0"/>
                <a:ea typeface="Times New Roman" panose="02020603050405020304" pitchFamily="18" charset="0"/>
                <a:cs typeface="Times New Roman" panose="02020603050405020304" pitchFamily="18" charset="0"/>
              </a:rPr>
              <a:t>mL</a:t>
            </a:r>
            <a:r>
              <a:rPr lang="it-IT" sz="1200" dirty="0">
                <a:effectLst/>
                <a:latin typeface="Times New Roman" panose="02020603050405020304" pitchFamily="18" charset="0"/>
                <a:ea typeface="Times New Roman" panose="02020603050405020304" pitchFamily="18" charset="0"/>
                <a:cs typeface="Times New Roman" panose="02020603050405020304" pitchFamily="18" charset="0"/>
              </a:rPr>
              <a:t>/min, eluente A: 0.05% TFA in H</a:t>
            </a:r>
            <a:r>
              <a:rPr lang="it-IT" sz="1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it-IT" sz="1200" dirty="0">
                <a:effectLst/>
                <a:latin typeface="Times New Roman" panose="02020603050405020304" pitchFamily="18" charset="0"/>
                <a:ea typeface="Times New Roman" panose="02020603050405020304" pitchFamily="18" charset="0"/>
                <a:cs typeface="Times New Roman" panose="02020603050405020304" pitchFamily="18" charset="0"/>
              </a:rPr>
              <a:t>O, eluente B: 0.05% TFA in CH</a:t>
            </a:r>
            <a:r>
              <a:rPr lang="it-IT" sz="1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it-IT" sz="1200" dirty="0">
                <a:effectLst/>
                <a:latin typeface="Times New Roman" panose="02020603050405020304" pitchFamily="18" charset="0"/>
                <a:ea typeface="Times New Roman" panose="02020603050405020304" pitchFamily="18" charset="0"/>
                <a:cs typeface="Times New Roman" panose="02020603050405020304" pitchFamily="18" charset="0"/>
              </a:rPr>
              <a:t>CN, volume di iniezione: 30 µL, gradiente: da 5 a 20 % di eluente B in 30 min, assorbanza: 214 nm</a:t>
            </a:r>
            <a:endParaRPr lang="it-IT" sz="12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105" name="Google Shape;105;p9"/>
          <p:cNvSpPr txBox="1"/>
          <p:nvPr/>
        </p:nvSpPr>
        <p:spPr>
          <a:xfrm>
            <a:off x="6661352" y="4587975"/>
            <a:ext cx="4304438"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200" dirty="0">
                <a:latin typeface="Times New Roman" panose="02020603050405020304" pitchFamily="18" charset="0"/>
                <a:cs typeface="Times New Roman" panose="02020603050405020304" pitchFamily="18" charset="0"/>
              </a:rPr>
              <a:t>La spettrometria di massa MALDI/TOF ha restituito un peso molecolare sperimentale di 1568.55 Da (il PM teorico è di 1568.98 Da)</a:t>
            </a:r>
            <a:endParaRPr sz="1200" dirty="0">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5177262E-F39A-AC43-D248-09DBA8ADD9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84" t="35019" b="27267"/>
          <a:stretch/>
        </p:blipFill>
        <p:spPr bwMode="auto">
          <a:xfrm>
            <a:off x="1183556" y="2121910"/>
            <a:ext cx="4335403" cy="2092128"/>
          </a:xfrm>
          <a:prstGeom prst="rect">
            <a:avLst/>
          </a:prstGeom>
          <a:ln>
            <a:noFill/>
          </a:ln>
          <a:extLst>
            <a:ext uri="{53640926-AAD7-44D8-BBD7-CCE9431645EC}">
              <a14:shadowObscured xmlns:a14="http://schemas.microsoft.com/office/drawing/2010/main"/>
            </a:ext>
          </a:extLst>
        </p:spPr>
      </p:pic>
      <p:pic>
        <p:nvPicPr>
          <p:cNvPr id="3" name="Immagine 2">
            <a:extLst>
              <a:ext uri="{FF2B5EF4-FFF2-40B4-BE49-F238E27FC236}">
                <a16:creationId xmlns:a16="http://schemas.microsoft.com/office/drawing/2014/main" id="{9FCBBDB1-0C27-C3C0-2DB0-B401C31021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462" b="2732"/>
          <a:stretch/>
        </p:blipFill>
        <p:spPr bwMode="auto">
          <a:xfrm>
            <a:off x="6750679" y="1699220"/>
            <a:ext cx="3775813" cy="228747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0;p9">
            <a:extLst>
              <a:ext uri="{FF2B5EF4-FFF2-40B4-BE49-F238E27FC236}">
                <a16:creationId xmlns:a16="http://schemas.microsoft.com/office/drawing/2014/main" id="{D6B35424-4D98-472E-BFAD-91D64BEAD576}"/>
              </a:ext>
            </a:extLst>
          </p:cNvPr>
          <p:cNvSpPr txBox="1"/>
          <p:nvPr/>
        </p:nvSpPr>
        <p:spPr>
          <a:xfrm>
            <a:off x="-238665" y="193150"/>
            <a:ext cx="12430665"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dirty="0">
                <a:solidFill>
                  <a:schemeClr val="dk1"/>
                </a:solidFill>
                <a:latin typeface="Times New Roman"/>
                <a:ea typeface="Times New Roman"/>
                <a:cs typeface="Times New Roman"/>
                <a:sym typeface="Times New Roman"/>
              </a:rPr>
              <a:t> </a:t>
            </a:r>
          </a:p>
          <a:p>
            <a:pPr marL="0" marR="0" lvl="0" indent="0" algn="ctr" rtl="0">
              <a:spcBef>
                <a:spcPts val="0"/>
              </a:spcBef>
              <a:spcAft>
                <a:spcPts val="0"/>
              </a:spcAft>
              <a:buNone/>
            </a:pPr>
            <a:r>
              <a:rPr lang="it-IT" sz="2000" b="1" cap="all" dirty="0">
                <a:solidFill>
                  <a:schemeClr val="dk1"/>
                </a:solidFill>
                <a:latin typeface="Times New Roman"/>
                <a:cs typeface="Times New Roman"/>
                <a:sym typeface="Times New Roman"/>
              </a:rPr>
              <a:t>Caratterizzazione del peptide con il gruppo </a:t>
            </a:r>
            <a:r>
              <a:rPr lang="it-IT" sz="2000" b="1" cap="all" dirty="0" err="1">
                <a:solidFill>
                  <a:schemeClr val="dk1"/>
                </a:solidFill>
                <a:latin typeface="Times New Roman"/>
                <a:cs typeface="Times New Roman"/>
                <a:sym typeface="Times New Roman"/>
              </a:rPr>
              <a:t>tiolico</a:t>
            </a:r>
            <a:r>
              <a:rPr lang="it-IT" sz="2000" b="1" cap="all" dirty="0">
                <a:solidFill>
                  <a:schemeClr val="dk1"/>
                </a:solidFill>
                <a:latin typeface="Times New Roman"/>
                <a:cs typeface="Times New Roman"/>
                <a:sym typeface="Times New Roman"/>
              </a:rPr>
              <a:t> dopo sblocco dell’</a:t>
            </a:r>
            <a:r>
              <a:rPr lang="it-IT" sz="2000" b="1" cap="all" dirty="0" err="1">
                <a:solidFill>
                  <a:schemeClr val="dk1"/>
                </a:solidFill>
                <a:latin typeface="Times New Roman"/>
                <a:cs typeface="Times New Roman"/>
                <a:sym typeface="Times New Roman"/>
              </a:rPr>
              <a:t>Acm</a:t>
            </a:r>
            <a:endParaRPr sz="2000" b="1" cap="all" dirty="0"/>
          </a:p>
        </p:txBody>
      </p:sp>
      <p:pic>
        <p:nvPicPr>
          <p:cNvPr id="5" name="Immagine 4">
            <a:extLst>
              <a:ext uri="{FF2B5EF4-FFF2-40B4-BE49-F238E27FC236}">
                <a16:creationId xmlns:a16="http://schemas.microsoft.com/office/drawing/2014/main" id="{3BD163CA-DB84-4F34-AD74-57AB6B9F5E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941" y="1970646"/>
            <a:ext cx="4423171" cy="2014761"/>
          </a:xfrm>
          <a:prstGeom prst="rect">
            <a:avLst/>
          </a:prstGeom>
          <a:noFill/>
          <a:ln>
            <a:noFill/>
          </a:ln>
        </p:spPr>
      </p:pic>
      <p:sp>
        <p:nvSpPr>
          <p:cNvPr id="6" name="CasellaDiTesto 5">
            <a:extLst>
              <a:ext uri="{FF2B5EF4-FFF2-40B4-BE49-F238E27FC236}">
                <a16:creationId xmlns:a16="http://schemas.microsoft.com/office/drawing/2014/main" id="{73B333C2-FFE5-4381-9F45-19DC0293F108}"/>
              </a:ext>
            </a:extLst>
          </p:cNvPr>
          <p:cNvSpPr txBox="1"/>
          <p:nvPr/>
        </p:nvSpPr>
        <p:spPr>
          <a:xfrm>
            <a:off x="621102" y="4235573"/>
            <a:ext cx="5184475" cy="1292662"/>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Analytical RP-HPLC chromatogram of pure </a:t>
            </a:r>
            <a:r>
              <a:rPr lang="en-US" sz="1200" dirty="0" err="1">
                <a:latin typeface="Times New Roman" panose="02020603050405020304" pitchFamily="18" charset="0"/>
                <a:cs typeface="Times New Roman" panose="02020603050405020304" pitchFamily="18" charset="0"/>
              </a:rPr>
              <a:t>Cys</a:t>
            </a:r>
            <a:r>
              <a:rPr lang="en-US" sz="1200" dirty="0">
                <a:latin typeface="Times New Roman" panose="02020603050405020304" pitchFamily="18" charset="0"/>
                <a:cs typeface="Times New Roman" panose="02020603050405020304" pitchFamily="18" charset="0"/>
              </a:rPr>
              <a:t>-TAT peptide. The analysis conditions were: Atlantis dC</a:t>
            </a:r>
            <a:r>
              <a:rPr lang="en-US" sz="1200" baseline="-25000" dirty="0">
                <a:latin typeface="Times New Roman" panose="02020603050405020304" pitchFamily="18" charset="0"/>
                <a:cs typeface="Times New Roman" panose="02020603050405020304" pitchFamily="18" charset="0"/>
              </a:rPr>
              <a:t>18</a:t>
            </a:r>
            <a:r>
              <a:rPr lang="en-US" sz="1200" dirty="0">
                <a:latin typeface="Times New Roman" panose="02020603050405020304" pitchFamily="18" charset="0"/>
                <a:cs typeface="Times New Roman" panose="02020603050405020304" pitchFamily="18" charset="0"/>
              </a:rPr>
              <a:t> (5 µm, 100 Å, 4.6 × 250 mm, Waters), injection volume, 50 </a:t>
            </a:r>
            <a:r>
              <a:rPr lang="it-IT" sz="1200" dirty="0">
                <a:latin typeface="Times New Roman" panose="02020603050405020304" pitchFamily="18" charset="0"/>
                <a:cs typeface="Times New Roman" panose="02020603050405020304" pitchFamily="18" charset="0"/>
              </a:rPr>
              <a:t>μ</a:t>
            </a:r>
            <a:r>
              <a:rPr lang="en-US" sz="1200" dirty="0">
                <a:latin typeface="Times New Roman" panose="02020603050405020304" pitchFamily="18" charset="0"/>
                <a:cs typeface="Times New Roman" panose="02020603050405020304" pitchFamily="18" charset="0"/>
              </a:rPr>
              <a:t>L of 1 mg/mL peptide solution; flow rate, 1 mL/min; </a:t>
            </a:r>
            <a:r>
              <a:rPr lang="en-GB" sz="1200" dirty="0">
                <a:latin typeface="Times New Roman" panose="02020603050405020304" pitchFamily="18" charset="0"/>
                <a:cs typeface="Times New Roman" panose="02020603050405020304" pitchFamily="18" charset="0"/>
              </a:rPr>
              <a:t>eluent A (0.05% TFA in H</a:t>
            </a:r>
            <a:r>
              <a:rPr lang="en-GB" sz="1200" baseline="-25000" dirty="0">
                <a:latin typeface="Times New Roman" panose="02020603050405020304" pitchFamily="18" charset="0"/>
                <a:cs typeface="Times New Roman" panose="02020603050405020304" pitchFamily="18" charset="0"/>
              </a:rPr>
              <a:t>2</a:t>
            </a:r>
            <a:r>
              <a:rPr lang="en-GB" sz="1200" dirty="0">
                <a:latin typeface="Times New Roman" panose="02020603050405020304" pitchFamily="18" charset="0"/>
                <a:cs typeface="Times New Roman" panose="02020603050405020304" pitchFamily="18" charset="0"/>
              </a:rPr>
              <a:t>O </a:t>
            </a:r>
            <a:r>
              <a:rPr lang="en-GB" sz="1200" dirty="0" err="1">
                <a:latin typeface="Times New Roman" panose="02020603050405020304" pitchFamily="18" charset="0"/>
                <a:cs typeface="Times New Roman" panose="02020603050405020304" pitchFamily="18" charset="0"/>
              </a:rPr>
              <a:t>MilliQ</a:t>
            </a:r>
            <a:r>
              <a:rPr lang="en-GB" sz="1200" dirty="0">
                <a:latin typeface="Times New Roman" panose="02020603050405020304" pitchFamily="18" charset="0"/>
                <a:cs typeface="Times New Roman" panose="02020603050405020304" pitchFamily="18" charset="0"/>
              </a:rPr>
              <a:t>) and eluent B (0.05% TFA in CH</a:t>
            </a:r>
            <a:r>
              <a:rPr lang="en-GB" sz="1200" baseline="-25000" dirty="0">
                <a:latin typeface="Times New Roman" panose="02020603050405020304" pitchFamily="18" charset="0"/>
                <a:cs typeface="Times New Roman" panose="02020603050405020304" pitchFamily="18" charset="0"/>
              </a:rPr>
              <a:t>3</a:t>
            </a:r>
            <a:r>
              <a:rPr lang="en-GB" sz="1200" dirty="0">
                <a:latin typeface="Times New Roman" panose="02020603050405020304" pitchFamily="18" charset="0"/>
                <a:cs typeface="Times New Roman" panose="02020603050405020304" pitchFamily="18" charset="0"/>
              </a:rPr>
              <a:t>CN)</a:t>
            </a:r>
            <a:r>
              <a:rPr lang="en-US" sz="1200" dirty="0">
                <a:latin typeface="Times New Roman" panose="02020603050405020304" pitchFamily="18" charset="0"/>
                <a:cs typeface="Times New Roman" panose="02020603050405020304" pitchFamily="18" charset="0"/>
              </a:rPr>
              <a:t>; gradient, from 5%B to 20%B in 30 min, detection at 214 nm. Retention time = 18.12 min.</a:t>
            </a:r>
            <a:endParaRPr lang="it-IT" sz="1200" dirty="0">
              <a:latin typeface="Times New Roman" panose="02020603050405020304" pitchFamily="18" charset="0"/>
              <a:cs typeface="Times New Roman" panose="02020603050405020304" pitchFamily="18" charset="0"/>
            </a:endParaRPr>
          </a:p>
          <a:p>
            <a:endParaRPr lang="it-IT" dirty="0"/>
          </a:p>
        </p:txBody>
      </p:sp>
      <p:pic>
        <p:nvPicPr>
          <p:cNvPr id="7" name="Immagine 6" descr="Immagine che contiene testo, schermata, diagramma, linea&#10;&#10;Il contenuto generato dall'IA potrebbe non essere corretto.">
            <a:extLst>
              <a:ext uri="{FF2B5EF4-FFF2-40B4-BE49-F238E27FC236}">
                <a16:creationId xmlns:a16="http://schemas.microsoft.com/office/drawing/2014/main" id="{0FA29B88-BA3E-4E21-8885-6830C42ED13B}"/>
              </a:ext>
            </a:extLst>
          </p:cNvPr>
          <p:cNvPicPr/>
          <p:nvPr/>
        </p:nvPicPr>
        <p:blipFill>
          <a:blip r:embed="rId3"/>
          <a:stretch>
            <a:fillRect/>
          </a:stretch>
        </p:blipFill>
        <p:spPr>
          <a:xfrm>
            <a:off x="6929890" y="1380002"/>
            <a:ext cx="3914775" cy="2605405"/>
          </a:xfrm>
          <a:prstGeom prst="rect">
            <a:avLst/>
          </a:prstGeom>
        </p:spPr>
      </p:pic>
      <p:sp>
        <p:nvSpPr>
          <p:cNvPr id="8" name="CasellaDiTesto 7">
            <a:extLst>
              <a:ext uri="{FF2B5EF4-FFF2-40B4-BE49-F238E27FC236}">
                <a16:creationId xmlns:a16="http://schemas.microsoft.com/office/drawing/2014/main" id="{C72CE9F5-4BAF-4547-AB4E-6F645375BE97}"/>
              </a:ext>
            </a:extLst>
          </p:cNvPr>
          <p:cNvSpPr txBox="1"/>
          <p:nvPr/>
        </p:nvSpPr>
        <p:spPr>
          <a:xfrm>
            <a:off x="6823494" y="4235573"/>
            <a:ext cx="4278702" cy="646331"/>
          </a:xfrm>
          <a:prstGeom prst="rect">
            <a:avLst/>
          </a:prstGeom>
          <a:noFill/>
        </p:spPr>
        <p:txBody>
          <a:bodyPr wrap="square" rtlCol="0">
            <a:spAutoFit/>
          </a:bodyPr>
          <a:lstStyle/>
          <a:p>
            <a:pPr algn="just"/>
            <a:r>
              <a:rPr lang="it-IT" sz="1200" dirty="0">
                <a:latin typeface="Times New Roman" panose="02020603050405020304" pitchFamily="18" charset="0"/>
                <a:cs typeface="Times New Roman" panose="02020603050405020304" pitchFamily="18" charset="0"/>
              </a:rPr>
              <a:t>Mass </a:t>
            </a:r>
            <a:r>
              <a:rPr lang="it-IT" sz="1200" dirty="0" err="1">
                <a:latin typeface="Times New Roman" panose="02020603050405020304" pitchFamily="18" charset="0"/>
                <a:cs typeface="Times New Roman" panose="02020603050405020304" pitchFamily="18" charset="0"/>
              </a:rPr>
              <a:t>Spectra</a:t>
            </a:r>
            <a:r>
              <a:rPr lang="it-IT" sz="1200" dirty="0">
                <a:latin typeface="Times New Roman" panose="02020603050405020304" pitchFamily="18" charset="0"/>
                <a:cs typeface="Times New Roman" panose="02020603050405020304" pitchFamily="18" charset="0"/>
              </a:rPr>
              <a:t> of </a:t>
            </a:r>
            <a:r>
              <a:rPr lang="it-IT" sz="1200" dirty="0" err="1">
                <a:latin typeface="Times New Roman" panose="02020603050405020304" pitchFamily="18" charset="0"/>
                <a:cs typeface="Times New Roman" panose="02020603050405020304" pitchFamily="18" charset="0"/>
              </a:rPr>
              <a:t>Cys</a:t>
            </a:r>
            <a:r>
              <a:rPr lang="it-IT" sz="1200" dirty="0">
                <a:latin typeface="Times New Roman" panose="02020603050405020304" pitchFamily="18" charset="0"/>
                <a:cs typeface="Times New Roman" panose="02020603050405020304" pitchFamily="18" charset="0"/>
              </a:rPr>
              <a:t>-TAT. The </a:t>
            </a:r>
            <a:r>
              <a:rPr lang="it-IT" sz="1200" dirty="0" err="1">
                <a:latin typeface="Times New Roman" panose="02020603050405020304" pitchFamily="18" charset="0"/>
                <a:cs typeface="Times New Roman" panose="02020603050405020304" pitchFamily="18" charset="0"/>
              </a:rPr>
              <a:t>identity</a:t>
            </a:r>
            <a:r>
              <a:rPr lang="it-IT" sz="1200" dirty="0">
                <a:latin typeface="Times New Roman" panose="02020603050405020304" pitchFamily="18" charset="0"/>
                <a:cs typeface="Times New Roman" panose="02020603050405020304" pitchFamily="18" charset="0"/>
              </a:rPr>
              <a:t> of the pure </a:t>
            </a:r>
            <a:r>
              <a:rPr lang="it-IT" sz="1200" dirty="0" err="1">
                <a:latin typeface="Times New Roman" panose="02020603050405020304" pitchFamily="18" charset="0"/>
                <a:cs typeface="Times New Roman" panose="02020603050405020304" pitchFamily="18" charset="0"/>
              </a:rPr>
              <a:t>Cys</a:t>
            </a:r>
            <a:r>
              <a:rPr lang="it-IT" sz="1200" dirty="0">
                <a:latin typeface="Times New Roman" panose="02020603050405020304" pitchFamily="18" charset="0"/>
                <a:cs typeface="Times New Roman" panose="02020603050405020304" pitchFamily="18" charset="0"/>
              </a:rPr>
              <a:t>-TAT peptide </a:t>
            </a:r>
            <a:r>
              <a:rPr lang="it-IT" sz="1200" dirty="0" err="1">
                <a:latin typeface="Times New Roman" panose="02020603050405020304" pitchFamily="18" charset="0"/>
                <a:cs typeface="Times New Roman" panose="02020603050405020304" pitchFamily="18" charset="0"/>
              </a:rPr>
              <a:t>was</a:t>
            </a:r>
            <a:r>
              <a:rPr lang="it-IT" sz="1200" dirty="0">
                <a:latin typeface="Times New Roman" panose="02020603050405020304" pitchFamily="18" charset="0"/>
                <a:cs typeface="Times New Roman" panose="02020603050405020304" pitchFamily="18" charset="0"/>
              </a:rPr>
              <a:t> </a:t>
            </a:r>
            <a:r>
              <a:rPr lang="it-IT" sz="1200" dirty="0" err="1">
                <a:latin typeface="Times New Roman" panose="02020603050405020304" pitchFamily="18" charset="0"/>
                <a:cs typeface="Times New Roman" panose="02020603050405020304" pitchFamily="18" charset="0"/>
              </a:rPr>
              <a:t>ascertained</a:t>
            </a:r>
            <a:r>
              <a:rPr lang="it-IT" sz="1200" dirty="0">
                <a:latin typeface="Times New Roman" panose="02020603050405020304" pitchFamily="18" charset="0"/>
                <a:cs typeface="Times New Roman" panose="02020603050405020304" pitchFamily="18" charset="0"/>
              </a:rPr>
              <a:t> by Mass </a:t>
            </a:r>
            <a:r>
              <a:rPr lang="it-IT" sz="1200" dirty="0" err="1">
                <a:latin typeface="Times New Roman" panose="02020603050405020304" pitchFamily="18" charset="0"/>
                <a:cs typeface="Times New Roman" panose="02020603050405020304" pitchFamily="18" charset="0"/>
              </a:rPr>
              <a:t>Spectrometry</a:t>
            </a:r>
            <a:r>
              <a:rPr lang="it-IT" sz="1200" dirty="0">
                <a:latin typeface="Times New Roman" panose="02020603050405020304" pitchFamily="18" charset="0"/>
                <a:cs typeface="Times New Roman" panose="02020603050405020304" pitchFamily="18" charset="0"/>
              </a:rPr>
              <a:t>; </a:t>
            </a:r>
            <a:r>
              <a:rPr lang="it-IT" sz="1200" dirty="0" err="1">
                <a:latin typeface="Times New Roman" panose="02020603050405020304" pitchFamily="18" charset="0"/>
                <a:cs typeface="Times New Roman" panose="02020603050405020304" pitchFamily="18" charset="0"/>
              </a:rPr>
              <a:t>experimental</a:t>
            </a:r>
            <a:r>
              <a:rPr lang="it-IT" sz="1200" dirty="0">
                <a:latin typeface="Times New Roman" panose="02020603050405020304" pitchFamily="18" charset="0"/>
                <a:cs typeface="Times New Roman" panose="02020603050405020304" pitchFamily="18" charset="0"/>
              </a:rPr>
              <a:t> mass: 1568.55 Da, </a:t>
            </a:r>
            <a:r>
              <a:rPr lang="it-IT" sz="1200" dirty="0" err="1">
                <a:latin typeface="Times New Roman" panose="02020603050405020304" pitchFamily="18" charset="0"/>
                <a:cs typeface="Times New Roman" panose="02020603050405020304" pitchFamily="18" charset="0"/>
              </a:rPr>
              <a:t>theoretical</a:t>
            </a:r>
            <a:r>
              <a:rPr lang="it-IT" sz="1200" dirty="0">
                <a:latin typeface="Times New Roman" panose="02020603050405020304" pitchFamily="18" charset="0"/>
                <a:cs typeface="Times New Roman" panose="02020603050405020304" pitchFamily="18" charset="0"/>
              </a:rPr>
              <a:t> mass: 1568.98 Da</a:t>
            </a:r>
          </a:p>
        </p:txBody>
      </p:sp>
    </p:spTree>
    <p:extLst>
      <p:ext uri="{BB962C8B-B14F-4D97-AF65-F5344CB8AC3E}">
        <p14:creationId xmlns:p14="http://schemas.microsoft.com/office/powerpoint/2010/main" val="361543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Immagine 2">
            <a:extLst>
              <a:ext uri="{FF2B5EF4-FFF2-40B4-BE49-F238E27FC236}">
                <a16:creationId xmlns:a16="http://schemas.microsoft.com/office/drawing/2014/main" id="{BCE13088-4757-40F2-817B-5171ACE63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19" y="2760736"/>
            <a:ext cx="4147217" cy="2147033"/>
          </a:xfrm>
          <a:prstGeom prst="rect">
            <a:avLst/>
          </a:prstGeom>
        </p:spPr>
      </p:pic>
      <p:graphicFrame>
        <p:nvGraphicFramePr>
          <p:cNvPr id="4" name="Oggetto 3">
            <a:extLst>
              <a:ext uri="{FF2B5EF4-FFF2-40B4-BE49-F238E27FC236}">
                <a16:creationId xmlns:a16="http://schemas.microsoft.com/office/drawing/2014/main" id="{54233ACC-DDD2-452E-B269-6C340BBF9C80}"/>
              </a:ext>
            </a:extLst>
          </p:cNvPr>
          <p:cNvGraphicFramePr>
            <a:graphicFrameLocks noChangeAspect="1"/>
          </p:cNvGraphicFramePr>
          <p:nvPr>
            <p:extLst>
              <p:ext uri="{D42A27DB-BD31-4B8C-83A1-F6EECF244321}">
                <p14:modId xmlns:p14="http://schemas.microsoft.com/office/powerpoint/2010/main" val="3346055595"/>
              </p:ext>
            </p:extLst>
          </p:nvPr>
        </p:nvGraphicFramePr>
        <p:xfrm>
          <a:off x="4964997" y="2704250"/>
          <a:ext cx="3195591" cy="2258167"/>
        </p:xfrm>
        <a:graphic>
          <a:graphicData uri="http://schemas.openxmlformats.org/presentationml/2006/ole">
            <mc:AlternateContent xmlns:mc="http://schemas.openxmlformats.org/markup-compatibility/2006">
              <mc:Choice xmlns:v="urn:schemas-microsoft-com:vml" Requires="v">
                <p:oleObj spid="_x0000_s2050" name="Acrobat Document" r:id="rId5" imgW="8019999" imgH="5667233" progId="Acrobat.Document.DC">
                  <p:embed/>
                </p:oleObj>
              </mc:Choice>
              <mc:Fallback>
                <p:oleObj name="Acrobat Document" r:id="rId5" imgW="8019999" imgH="5667233" progId="Acrobat.Document.DC">
                  <p:embed/>
                  <p:pic>
                    <p:nvPicPr>
                      <p:cNvPr id="0" name=""/>
                      <p:cNvPicPr/>
                      <p:nvPr/>
                    </p:nvPicPr>
                    <p:blipFill>
                      <a:blip r:embed="rId6"/>
                      <a:stretch>
                        <a:fillRect/>
                      </a:stretch>
                    </p:blipFill>
                    <p:spPr>
                      <a:xfrm>
                        <a:off x="4964997" y="2704250"/>
                        <a:ext cx="3195591" cy="2258167"/>
                      </a:xfrm>
                      <a:prstGeom prst="rect">
                        <a:avLst/>
                      </a:prstGeom>
                    </p:spPr>
                  </p:pic>
                </p:oleObj>
              </mc:Fallback>
            </mc:AlternateContent>
          </a:graphicData>
        </a:graphic>
      </p:graphicFrame>
      <p:graphicFrame>
        <p:nvGraphicFramePr>
          <p:cNvPr id="5" name="Oggetto 4">
            <a:extLst>
              <a:ext uri="{FF2B5EF4-FFF2-40B4-BE49-F238E27FC236}">
                <a16:creationId xmlns:a16="http://schemas.microsoft.com/office/drawing/2014/main" id="{522FE93F-AE22-4873-8E53-D97131CB48EA}"/>
              </a:ext>
            </a:extLst>
          </p:cNvPr>
          <p:cNvGraphicFramePr>
            <a:graphicFrameLocks noChangeAspect="1"/>
          </p:cNvGraphicFramePr>
          <p:nvPr>
            <p:extLst>
              <p:ext uri="{D42A27DB-BD31-4B8C-83A1-F6EECF244321}">
                <p14:modId xmlns:p14="http://schemas.microsoft.com/office/powerpoint/2010/main" val="1564494143"/>
              </p:ext>
            </p:extLst>
          </p:nvPr>
        </p:nvGraphicFramePr>
        <p:xfrm>
          <a:off x="8587256" y="2676101"/>
          <a:ext cx="3195591" cy="2258167"/>
        </p:xfrm>
        <a:graphic>
          <a:graphicData uri="http://schemas.openxmlformats.org/presentationml/2006/ole">
            <mc:AlternateContent xmlns:mc="http://schemas.openxmlformats.org/markup-compatibility/2006">
              <mc:Choice xmlns:v="urn:schemas-microsoft-com:vml" Requires="v">
                <p:oleObj spid="_x0000_s2051" name="Acrobat Document" r:id="rId7" imgW="8019999" imgH="5667233" progId="Acrobat.Document.DC">
                  <p:embed/>
                </p:oleObj>
              </mc:Choice>
              <mc:Fallback>
                <p:oleObj name="Acrobat Document" r:id="rId7" imgW="8019999" imgH="5667233" progId="Acrobat.Document.DC">
                  <p:embed/>
                  <p:pic>
                    <p:nvPicPr>
                      <p:cNvPr id="0" name=""/>
                      <p:cNvPicPr/>
                      <p:nvPr/>
                    </p:nvPicPr>
                    <p:blipFill>
                      <a:blip r:embed="rId8"/>
                      <a:stretch>
                        <a:fillRect/>
                      </a:stretch>
                    </p:blipFill>
                    <p:spPr>
                      <a:xfrm>
                        <a:off x="8587256" y="2676101"/>
                        <a:ext cx="3195591" cy="2258167"/>
                      </a:xfrm>
                      <a:prstGeom prst="rect">
                        <a:avLst/>
                      </a:prstGeom>
                    </p:spPr>
                  </p:pic>
                </p:oleObj>
              </mc:Fallback>
            </mc:AlternateContent>
          </a:graphicData>
        </a:graphic>
      </p:graphicFrame>
      <p:sp>
        <p:nvSpPr>
          <p:cNvPr id="6" name="CasellaDiTesto 5">
            <a:extLst>
              <a:ext uri="{FF2B5EF4-FFF2-40B4-BE49-F238E27FC236}">
                <a16:creationId xmlns:a16="http://schemas.microsoft.com/office/drawing/2014/main" id="{6EE53E97-84F2-4DC6-BF57-9F2F869A375C}"/>
              </a:ext>
            </a:extLst>
          </p:cNvPr>
          <p:cNvSpPr txBox="1"/>
          <p:nvPr/>
        </p:nvSpPr>
        <p:spPr>
          <a:xfrm>
            <a:off x="472364" y="5302384"/>
            <a:ext cx="3942272" cy="830997"/>
          </a:xfrm>
          <a:prstGeom prst="rect">
            <a:avLst/>
          </a:prstGeom>
          <a:noFill/>
        </p:spPr>
        <p:txBody>
          <a:bodyPr wrap="square" rtlCol="0">
            <a:spAutoFit/>
          </a:bodyPr>
          <a:lstStyle/>
          <a:p>
            <a:pPr algn="just"/>
            <a:r>
              <a:rPr lang="it-IT" sz="1200" dirty="0">
                <a:latin typeface="Times New Roman" panose="02020603050405020304" pitchFamily="18" charset="0"/>
                <a:cs typeface="Times New Roman" panose="02020603050405020304" pitchFamily="18" charset="0"/>
              </a:rPr>
              <a:t>Condizioni cromatografiche: </a:t>
            </a:r>
            <a:r>
              <a:rPr lang="it-IT" sz="1200" dirty="0" err="1">
                <a:latin typeface="Times New Roman" panose="02020603050405020304" pitchFamily="18" charset="0"/>
                <a:cs typeface="Times New Roman" panose="02020603050405020304" pitchFamily="18" charset="0"/>
              </a:rPr>
              <a:t>Eluent</a:t>
            </a:r>
            <a:r>
              <a:rPr lang="it-IT" sz="1200" dirty="0">
                <a:latin typeface="Times New Roman" panose="02020603050405020304" pitchFamily="18" charset="0"/>
                <a:cs typeface="Times New Roman" panose="02020603050405020304" pitchFamily="18" charset="0"/>
              </a:rPr>
              <a:t> A: 0.05% TFA in </a:t>
            </a:r>
            <a:r>
              <a:rPr lang="it-IT" sz="1200" dirty="0" err="1">
                <a:latin typeface="Times New Roman" panose="02020603050405020304" pitchFamily="18" charset="0"/>
                <a:cs typeface="Times New Roman" panose="02020603050405020304" pitchFamily="18" charset="0"/>
              </a:rPr>
              <a:t>MilliQ</a:t>
            </a:r>
            <a:r>
              <a:rPr lang="it-IT" sz="1200" dirty="0">
                <a:latin typeface="Times New Roman" panose="02020603050405020304" pitchFamily="18" charset="0"/>
                <a:cs typeface="Times New Roman" panose="02020603050405020304" pitchFamily="18" charset="0"/>
              </a:rPr>
              <a:t> water, </a:t>
            </a:r>
            <a:r>
              <a:rPr lang="it-IT" sz="1200" dirty="0" err="1">
                <a:latin typeface="Times New Roman" panose="02020603050405020304" pitchFamily="18" charset="0"/>
                <a:cs typeface="Times New Roman" panose="02020603050405020304" pitchFamily="18" charset="0"/>
              </a:rPr>
              <a:t>Eluent</a:t>
            </a:r>
            <a:r>
              <a:rPr lang="it-IT" sz="1200" dirty="0">
                <a:latin typeface="Times New Roman" panose="02020603050405020304" pitchFamily="18" charset="0"/>
                <a:cs typeface="Times New Roman" panose="02020603050405020304" pitchFamily="18" charset="0"/>
              </a:rPr>
              <a:t> B: 0.05% TFA in CH3CN, flow rate 1 </a:t>
            </a:r>
            <a:r>
              <a:rPr lang="it-IT" sz="1200" dirty="0" err="1">
                <a:latin typeface="Times New Roman" panose="02020603050405020304" pitchFamily="18" charset="0"/>
                <a:cs typeface="Times New Roman" panose="02020603050405020304" pitchFamily="18" charset="0"/>
              </a:rPr>
              <a:t>mL</a:t>
            </a:r>
            <a:r>
              <a:rPr lang="it-IT" sz="1200" dirty="0">
                <a:latin typeface="Times New Roman" panose="02020603050405020304" pitchFamily="18" charset="0"/>
                <a:cs typeface="Times New Roman" panose="02020603050405020304" pitchFamily="18" charset="0"/>
              </a:rPr>
              <a:t>/</a:t>
            </a:r>
            <a:r>
              <a:rPr lang="it-IT" sz="1200" dirty="0" err="1">
                <a:latin typeface="Times New Roman" panose="02020603050405020304" pitchFamily="18" charset="0"/>
                <a:cs typeface="Times New Roman" panose="02020603050405020304" pitchFamily="18" charset="0"/>
              </a:rPr>
              <a:t>min</a:t>
            </a:r>
            <a:r>
              <a:rPr lang="it-IT" sz="1200" dirty="0">
                <a:latin typeface="Times New Roman" panose="02020603050405020304" pitchFamily="18" charset="0"/>
                <a:cs typeface="Times New Roman" panose="02020603050405020304" pitchFamily="18" charset="0"/>
              </a:rPr>
              <a:t>; </a:t>
            </a:r>
            <a:r>
              <a:rPr lang="it-IT" sz="1200" dirty="0" err="1">
                <a:latin typeface="Times New Roman" panose="02020603050405020304" pitchFamily="18" charset="0"/>
                <a:cs typeface="Times New Roman" panose="02020603050405020304" pitchFamily="18" charset="0"/>
              </a:rPr>
              <a:t>gradient</a:t>
            </a:r>
            <a:r>
              <a:rPr lang="it-IT" sz="1200" dirty="0">
                <a:latin typeface="Times New Roman" panose="02020603050405020304" pitchFamily="18" charset="0"/>
                <a:cs typeface="Times New Roman" panose="02020603050405020304" pitchFamily="18" charset="0"/>
              </a:rPr>
              <a:t>: from 6 to 16% B in 20 min.,10 min. </a:t>
            </a:r>
            <a:r>
              <a:rPr lang="it-IT" sz="1200" dirty="0" err="1">
                <a:latin typeface="Times New Roman" panose="02020603050405020304" pitchFamily="18" charset="0"/>
                <a:cs typeface="Times New Roman" panose="02020603050405020304" pitchFamily="18" charset="0"/>
              </a:rPr>
              <a:t>at</a:t>
            </a:r>
            <a:r>
              <a:rPr lang="it-IT" sz="1200" dirty="0">
                <a:latin typeface="Times New Roman" panose="02020603050405020304" pitchFamily="18" charset="0"/>
                <a:cs typeface="Times New Roman" panose="02020603050405020304" pitchFamily="18" charset="0"/>
              </a:rPr>
              <a:t> 80% B; </a:t>
            </a:r>
            <a:r>
              <a:rPr lang="it-IT" sz="1200" dirty="0" err="1">
                <a:latin typeface="Times New Roman" panose="02020603050405020304" pitchFamily="18" charset="0"/>
                <a:cs typeface="Times New Roman" panose="02020603050405020304" pitchFamily="18" charset="0"/>
              </a:rPr>
              <a:t>column</a:t>
            </a:r>
            <a:r>
              <a:rPr lang="it-IT" sz="1200" dirty="0">
                <a:latin typeface="Times New Roman" panose="02020603050405020304" pitchFamily="18" charset="0"/>
                <a:cs typeface="Times New Roman" panose="02020603050405020304" pitchFamily="18" charset="0"/>
              </a:rPr>
              <a:t> </a:t>
            </a:r>
            <a:r>
              <a:rPr lang="it-IT" sz="1200" dirty="0" err="1">
                <a:latin typeface="Times New Roman" panose="02020603050405020304" pitchFamily="18" charset="0"/>
                <a:cs typeface="Times New Roman" panose="02020603050405020304" pitchFamily="18" charset="0"/>
              </a:rPr>
              <a:t>Atlantis</a:t>
            </a:r>
            <a:r>
              <a:rPr lang="it-IT" sz="1200" dirty="0">
                <a:latin typeface="Times New Roman" panose="02020603050405020304" pitchFamily="18" charset="0"/>
                <a:cs typeface="Times New Roman" panose="02020603050405020304" pitchFamily="18" charset="0"/>
              </a:rPr>
              <a:t> C18 (5um, 100°, 4.6 x 250 mm). </a:t>
            </a:r>
          </a:p>
        </p:txBody>
      </p:sp>
      <p:sp>
        <p:nvSpPr>
          <p:cNvPr id="8" name="CasellaDiTesto 7">
            <a:extLst>
              <a:ext uri="{FF2B5EF4-FFF2-40B4-BE49-F238E27FC236}">
                <a16:creationId xmlns:a16="http://schemas.microsoft.com/office/drawing/2014/main" id="{A757DAED-EF59-4728-8A9B-8FF1DE515D79}"/>
              </a:ext>
            </a:extLst>
          </p:cNvPr>
          <p:cNvSpPr txBox="1"/>
          <p:nvPr/>
        </p:nvSpPr>
        <p:spPr>
          <a:xfrm>
            <a:off x="845389" y="724619"/>
            <a:ext cx="10879120" cy="1754326"/>
          </a:xfrm>
          <a:prstGeom prst="rect">
            <a:avLst/>
          </a:prstGeom>
          <a:noFill/>
        </p:spPr>
        <p:txBody>
          <a:bodyPr wrap="square" rtlCol="0">
            <a:spAutoFit/>
          </a:bodyPr>
          <a:lstStyle/>
          <a:p>
            <a:r>
              <a:rPr lang="it-IT" sz="2000" b="1" cap="all" dirty="0">
                <a:latin typeface="Times New Roman" panose="02020603050405020304" pitchFamily="18" charset="0"/>
                <a:cs typeface="Times New Roman" panose="02020603050405020304" pitchFamily="18" charset="0"/>
              </a:rPr>
              <a:t>Sintesi del peptide TAT </a:t>
            </a:r>
            <a:r>
              <a:rPr lang="it-IT" sz="2000" b="1" cap="all" dirty="0" err="1">
                <a:latin typeface="Times New Roman" panose="02020603050405020304" pitchFamily="18" charset="0"/>
                <a:cs typeface="Times New Roman" panose="02020603050405020304" pitchFamily="18" charset="0"/>
              </a:rPr>
              <a:t>tiolato</a:t>
            </a:r>
            <a:r>
              <a:rPr lang="it-IT" sz="2000" b="1" cap="all" dirty="0">
                <a:latin typeface="Times New Roman" panose="02020603050405020304" pitchFamily="18" charset="0"/>
                <a:cs typeface="Times New Roman" panose="02020603050405020304" pitchFamily="18" charset="0"/>
              </a:rPr>
              <a:t> senza </a:t>
            </a:r>
            <a:r>
              <a:rPr lang="it-IT" sz="2000" b="1" cap="all" dirty="0" err="1">
                <a:latin typeface="Times New Roman" panose="02020603050405020304" pitchFamily="18" charset="0"/>
                <a:cs typeface="Times New Roman" panose="02020603050405020304" pitchFamily="18" charset="0"/>
              </a:rPr>
              <a:t>Acm</a:t>
            </a:r>
            <a:endParaRPr lang="it-IT" sz="2000" b="1" cap="all" dirty="0">
              <a:latin typeface="Times New Roman" panose="02020603050405020304" pitchFamily="18" charset="0"/>
              <a:cs typeface="Times New Roman" panose="02020603050405020304" pitchFamily="18" charset="0"/>
            </a:endParaRPr>
          </a:p>
          <a:p>
            <a:endParaRPr lang="it-IT" dirty="0"/>
          </a:p>
          <a:p>
            <a:r>
              <a:rPr lang="it-IT" i="1" dirty="0">
                <a:solidFill>
                  <a:schemeClr val="dk1"/>
                </a:solidFill>
                <a:latin typeface="Times New Roman"/>
                <a:ea typeface="Times New Roman"/>
                <a:cs typeface="Times New Roman"/>
                <a:sym typeface="Times New Roman"/>
              </a:rPr>
              <a:t>H - </a:t>
            </a:r>
            <a:r>
              <a:rPr lang="it-IT" i="1" dirty="0" err="1">
                <a:solidFill>
                  <a:schemeClr val="dk1"/>
                </a:solidFill>
                <a:latin typeface="Times New Roman"/>
                <a:ea typeface="Times New Roman"/>
                <a:cs typeface="Times New Roman"/>
                <a:sym typeface="Times New Roman"/>
              </a:rPr>
              <a:t>Cys</a:t>
            </a:r>
            <a:r>
              <a:rPr lang="it-IT" i="1" dirty="0">
                <a:solidFill>
                  <a:schemeClr val="dk1"/>
                </a:solidFill>
                <a:latin typeface="Times New Roman"/>
                <a:ea typeface="Times New Roman"/>
                <a:cs typeface="Times New Roman"/>
                <a:sym typeface="Times New Roman"/>
              </a:rPr>
              <a:t> - x - </a:t>
            </a:r>
            <a:r>
              <a:rPr lang="it-IT" i="1" dirty="0" err="1">
                <a:solidFill>
                  <a:schemeClr val="dk1"/>
                </a:solidFill>
                <a:latin typeface="Times New Roman"/>
                <a:ea typeface="Times New Roman"/>
                <a:cs typeface="Times New Roman"/>
                <a:sym typeface="Times New Roman"/>
              </a:rPr>
              <a:t>Arg</a:t>
            </a:r>
            <a:r>
              <a:rPr lang="it-IT" i="1" dirty="0">
                <a:solidFill>
                  <a:schemeClr val="dk1"/>
                </a:solidFill>
                <a:latin typeface="Times New Roman"/>
                <a:ea typeface="Times New Roman"/>
                <a:cs typeface="Times New Roman"/>
                <a:sym typeface="Times New Roman"/>
              </a:rPr>
              <a:t> - </a:t>
            </a:r>
            <a:r>
              <a:rPr lang="it-IT" i="1" dirty="0" err="1">
                <a:solidFill>
                  <a:schemeClr val="dk1"/>
                </a:solidFill>
                <a:latin typeface="Times New Roman"/>
                <a:ea typeface="Times New Roman"/>
                <a:cs typeface="Times New Roman"/>
                <a:sym typeface="Times New Roman"/>
              </a:rPr>
              <a:t>Lys</a:t>
            </a:r>
            <a:r>
              <a:rPr lang="it-IT" i="1" dirty="0">
                <a:solidFill>
                  <a:schemeClr val="dk1"/>
                </a:solidFill>
                <a:latin typeface="Times New Roman"/>
                <a:ea typeface="Times New Roman"/>
                <a:cs typeface="Times New Roman"/>
                <a:sym typeface="Times New Roman"/>
              </a:rPr>
              <a:t> - </a:t>
            </a:r>
            <a:r>
              <a:rPr lang="it-IT" i="1" dirty="0" err="1">
                <a:solidFill>
                  <a:schemeClr val="dk1"/>
                </a:solidFill>
                <a:latin typeface="Times New Roman"/>
                <a:ea typeface="Times New Roman"/>
                <a:cs typeface="Times New Roman"/>
                <a:sym typeface="Times New Roman"/>
              </a:rPr>
              <a:t>Lys</a:t>
            </a:r>
            <a:r>
              <a:rPr lang="it-IT" i="1" dirty="0">
                <a:solidFill>
                  <a:schemeClr val="dk1"/>
                </a:solidFill>
                <a:latin typeface="Times New Roman"/>
                <a:ea typeface="Times New Roman"/>
                <a:cs typeface="Times New Roman"/>
                <a:sym typeface="Times New Roman"/>
              </a:rPr>
              <a:t> - </a:t>
            </a:r>
            <a:r>
              <a:rPr lang="it-IT" i="1" dirty="0" err="1">
                <a:solidFill>
                  <a:schemeClr val="dk1"/>
                </a:solidFill>
                <a:latin typeface="Times New Roman"/>
                <a:ea typeface="Times New Roman"/>
                <a:cs typeface="Times New Roman"/>
                <a:sym typeface="Times New Roman"/>
              </a:rPr>
              <a:t>Arg</a:t>
            </a:r>
            <a:r>
              <a:rPr lang="it-IT" i="1" dirty="0">
                <a:solidFill>
                  <a:schemeClr val="dk1"/>
                </a:solidFill>
                <a:latin typeface="Times New Roman"/>
                <a:ea typeface="Times New Roman"/>
                <a:cs typeface="Times New Roman"/>
                <a:sym typeface="Times New Roman"/>
              </a:rPr>
              <a:t> - </a:t>
            </a:r>
            <a:r>
              <a:rPr lang="it-IT" i="1" dirty="0" err="1">
                <a:solidFill>
                  <a:schemeClr val="dk1"/>
                </a:solidFill>
                <a:latin typeface="Times New Roman"/>
                <a:ea typeface="Times New Roman"/>
                <a:cs typeface="Times New Roman"/>
                <a:sym typeface="Times New Roman"/>
              </a:rPr>
              <a:t>Arg</a:t>
            </a:r>
            <a:r>
              <a:rPr lang="it-IT" i="1" dirty="0">
                <a:solidFill>
                  <a:schemeClr val="dk1"/>
                </a:solidFill>
                <a:latin typeface="Times New Roman"/>
                <a:ea typeface="Times New Roman"/>
                <a:cs typeface="Times New Roman"/>
                <a:sym typeface="Times New Roman"/>
              </a:rPr>
              <a:t> - </a:t>
            </a:r>
            <a:r>
              <a:rPr lang="it-IT" i="1" dirty="0" err="1">
                <a:solidFill>
                  <a:schemeClr val="dk1"/>
                </a:solidFill>
                <a:latin typeface="Times New Roman"/>
                <a:ea typeface="Times New Roman"/>
                <a:cs typeface="Times New Roman"/>
                <a:sym typeface="Times New Roman"/>
              </a:rPr>
              <a:t>Gln</a:t>
            </a:r>
            <a:r>
              <a:rPr lang="it-IT" i="1" dirty="0">
                <a:solidFill>
                  <a:schemeClr val="dk1"/>
                </a:solidFill>
                <a:latin typeface="Times New Roman"/>
                <a:ea typeface="Times New Roman"/>
                <a:cs typeface="Times New Roman"/>
                <a:sym typeface="Times New Roman"/>
              </a:rPr>
              <a:t> - </a:t>
            </a:r>
            <a:r>
              <a:rPr lang="it-IT" i="1" dirty="0" err="1">
                <a:solidFill>
                  <a:schemeClr val="dk1"/>
                </a:solidFill>
                <a:latin typeface="Times New Roman"/>
                <a:ea typeface="Times New Roman"/>
                <a:cs typeface="Times New Roman"/>
                <a:sym typeface="Times New Roman"/>
              </a:rPr>
              <a:t>Arg</a:t>
            </a:r>
            <a:r>
              <a:rPr lang="it-IT" i="1" dirty="0">
                <a:solidFill>
                  <a:schemeClr val="dk1"/>
                </a:solidFill>
                <a:latin typeface="Times New Roman"/>
                <a:ea typeface="Times New Roman"/>
                <a:cs typeface="Times New Roman"/>
                <a:sym typeface="Times New Roman"/>
              </a:rPr>
              <a:t> - </a:t>
            </a:r>
            <a:r>
              <a:rPr lang="it-IT" i="1" dirty="0" err="1">
                <a:solidFill>
                  <a:schemeClr val="dk1"/>
                </a:solidFill>
                <a:latin typeface="Times New Roman"/>
                <a:ea typeface="Times New Roman"/>
                <a:cs typeface="Times New Roman"/>
                <a:sym typeface="Times New Roman"/>
              </a:rPr>
              <a:t>Arg</a:t>
            </a:r>
            <a:r>
              <a:rPr lang="it-IT" i="1" dirty="0">
                <a:solidFill>
                  <a:schemeClr val="dk1"/>
                </a:solidFill>
                <a:latin typeface="Times New Roman"/>
                <a:ea typeface="Times New Roman"/>
                <a:cs typeface="Times New Roman"/>
                <a:sym typeface="Times New Roman"/>
              </a:rPr>
              <a:t> - </a:t>
            </a:r>
            <a:r>
              <a:rPr lang="it-IT" i="1" dirty="0" err="1">
                <a:solidFill>
                  <a:schemeClr val="dk1"/>
                </a:solidFill>
                <a:latin typeface="Times New Roman"/>
                <a:ea typeface="Times New Roman"/>
                <a:cs typeface="Times New Roman"/>
                <a:sym typeface="Times New Roman"/>
              </a:rPr>
              <a:t>Arg</a:t>
            </a:r>
            <a:r>
              <a:rPr lang="it-IT" i="1" dirty="0">
                <a:solidFill>
                  <a:schemeClr val="dk1"/>
                </a:solidFill>
                <a:latin typeface="Times New Roman"/>
                <a:ea typeface="Times New Roman"/>
                <a:cs typeface="Times New Roman"/>
                <a:sym typeface="Times New Roman"/>
              </a:rPr>
              <a:t> - NH</a:t>
            </a:r>
            <a:r>
              <a:rPr lang="it-IT" sz="2000" dirty="0">
                <a:latin typeface="Calibri" panose="020F0502020204030204" pitchFamily="34" charset="0"/>
                <a:ea typeface="Times New Roman" panose="02020603050405020304" pitchFamily="18" charset="0"/>
                <a:cs typeface="Times New Roman" panose="02020603050405020304" pitchFamily="18" charset="0"/>
              </a:rPr>
              <a:t>₂</a:t>
            </a:r>
            <a:endParaRPr lang="it-IT" i="1" dirty="0">
              <a:solidFill>
                <a:schemeClr val="dk1"/>
              </a:solidFill>
              <a:latin typeface="Times New Roman"/>
              <a:ea typeface="Times New Roman"/>
              <a:cs typeface="Times New Roman"/>
              <a:sym typeface="Times New Roman"/>
            </a:endParaRPr>
          </a:p>
          <a:p>
            <a:endParaRPr lang="it-IT" dirty="0"/>
          </a:p>
          <a:p>
            <a:r>
              <a:rPr lang="it-IT" sz="1400" dirty="0">
                <a:latin typeface="Times New Roman" panose="02020603050405020304" pitchFamily="18" charset="0"/>
                <a:cs typeface="Times New Roman" panose="02020603050405020304" pitchFamily="18" charset="0"/>
              </a:rPr>
              <a:t>La sintesi con </a:t>
            </a:r>
            <a:r>
              <a:rPr lang="it-IT" sz="1400" dirty="0" err="1">
                <a:latin typeface="Times New Roman" panose="02020603050405020304" pitchFamily="18" charset="0"/>
                <a:cs typeface="Times New Roman" panose="02020603050405020304" pitchFamily="18" charset="0"/>
              </a:rPr>
              <a:t>Fmoc-Cys</a:t>
            </a:r>
            <a:r>
              <a:rPr lang="it-IT" sz="1400" dirty="0">
                <a:latin typeface="Times New Roman" panose="02020603050405020304" pitchFamily="18" charset="0"/>
                <a:cs typeface="Times New Roman" panose="02020603050405020304" pitchFamily="18" charset="0"/>
              </a:rPr>
              <a:t>(</a:t>
            </a:r>
            <a:r>
              <a:rPr lang="it-IT" sz="1400" dirty="0" err="1">
                <a:latin typeface="Times New Roman" panose="02020603050405020304" pitchFamily="18" charset="0"/>
                <a:cs typeface="Times New Roman" panose="02020603050405020304" pitchFamily="18" charset="0"/>
              </a:rPr>
              <a:t>Trt</a:t>
            </a:r>
            <a:r>
              <a:rPr lang="it-IT" sz="1400" dirty="0">
                <a:latin typeface="Times New Roman" panose="02020603050405020304" pitchFamily="18" charset="0"/>
                <a:cs typeface="Times New Roman" panose="02020603050405020304" pitchFamily="18" charset="0"/>
              </a:rPr>
              <a:t>)-OH ha permesso di ottenere rese in prodotto purificato decisamente maggiori delle due sintesi precedenti</a:t>
            </a:r>
          </a:p>
          <a:p>
            <a:endParaRPr lang="it-IT" dirty="0"/>
          </a:p>
        </p:txBody>
      </p:sp>
      <p:sp>
        <p:nvSpPr>
          <p:cNvPr id="2" name="CasellaDiTesto 1">
            <a:extLst>
              <a:ext uri="{FF2B5EF4-FFF2-40B4-BE49-F238E27FC236}">
                <a16:creationId xmlns:a16="http://schemas.microsoft.com/office/drawing/2014/main" id="{7098BBDC-8B29-4144-B8AA-31AFC5969931}"/>
              </a:ext>
            </a:extLst>
          </p:cNvPr>
          <p:cNvSpPr txBox="1"/>
          <p:nvPr/>
        </p:nvSpPr>
        <p:spPr>
          <a:xfrm>
            <a:off x="5146309" y="5302384"/>
            <a:ext cx="2631057" cy="276999"/>
          </a:xfrm>
          <a:prstGeom prst="rect">
            <a:avLst/>
          </a:prstGeom>
          <a:noFill/>
        </p:spPr>
        <p:txBody>
          <a:bodyPr wrap="square" rtlCol="0">
            <a:spAutoFit/>
          </a:bodyPr>
          <a:lstStyle/>
          <a:p>
            <a:r>
              <a:rPr lang="it-IT" sz="1200" dirty="0">
                <a:latin typeface="Times New Roman" panose="02020603050405020304" pitchFamily="18" charset="0"/>
                <a:cs typeface="Times New Roman" panose="02020603050405020304" pitchFamily="18" charset="0"/>
              </a:rPr>
              <a:t>ESI-</a:t>
            </a:r>
            <a:r>
              <a:rPr lang="it-IT" sz="1200" dirty="0" err="1">
                <a:latin typeface="Times New Roman" panose="02020603050405020304" pitchFamily="18" charset="0"/>
                <a:cs typeface="Times New Roman" panose="02020603050405020304" pitchFamily="18" charset="0"/>
              </a:rPr>
              <a:t>ToF</a:t>
            </a:r>
            <a:r>
              <a:rPr lang="it-IT" sz="1200" dirty="0">
                <a:latin typeface="Times New Roman" panose="02020603050405020304" pitchFamily="18" charset="0"/>
                <a:cs typeface="Times New Roman" panose="02020603050405020304" pitchFamily="18" charset="0"/>
              </a:rPr>
              <a:t> mass spectrum.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813250B-2CE6-407D-ACA2-CE9BD2A3AF28}"/>
              </a:ext>
            </a:extLst>
          </p:cNvPr>
          <p:cNvSpPr txBox="1"/>
          <p:nvPr/>
        </p:nvSpPr>
        <p:spPr>
          <a:xfrm>
            <a:off x="828136" y="690113"/>
            <a:ext cx="8255479" cy="5416868"/>
          </a:xfrm>
          <a:prstGeom prst="rect">
            <a:avLst/>
          </a:prstGeom>
          <a:noFill/>
        </p:spPr>
        <p:txBody>
          <a:bodyPr wrap="square" rtlCol="0">
            <a:spAutoFit/>
          </a:bodyPr>
          <a:lstStyle/>
          <a:p>
            <a:r>
              <a:rPr lang="it-IT" sz="2000" cap="all" dirty="0">
                <a:latin typeface="Times New Roman" panose="02020603050405020304" pitchFamily="18" charset="0"/>
                <a:cs typeface="Times New Roman" panose="02020603050405020304" pitchFamily="18" charset="0"/>
              </a:rPr>
              <a:t>Progetto SIGNAR per il 2026 - Unità di Padova</a:t>
            </a:r>
          </a:p>
          <a:p>
            <a:endParaRPr lang="it-IT" dirty="0"/>
          </a:p>
          <a:p>
            <a:endParaRPr lang="it-IT" dirty="0"/>
          </a:p>
          <a:p>
            <a:pPr marL="285750" indent="-285750">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Sintesi del peptide TAT marcato con un fluoroforo (Rodamina </a:t>
            </a:r>
            <a:r>
              <a:rPr lang="it-IT" dirty="0">
                <a:solidFill>
                  <a:srgbClr val="00B0F0"/>
                </a:solidFill>
                <a:latin typeface="Times New Roman" panose="02020603050405020304" pitchFamily="18" charset="0"/>
                <a:cs typeface="Times New Roman" panose="02020603050405020304" pitchFamily="18" charset="0"/>
              </a:rPr>
              <a:t>TAMRA</a:t>
            </a:r>
            <a:r>
              <a:rPr lang="it-IT" dirty="0">
                <a:latin typeface="Times New Roman" panose="02020603050405020304" pitchFamily="18" charset="0"/>
                <a:cs typeface="Times New Roman" panose="02020603050405020304" pitchFamily="18" charset="0"/>
              </a:rPr>
              <a:t>)</a:t>
            </a:r>
          </a:p>
          <a:p>
            <a:endParaRPr lang="it-IT" dirty="0">
              <a:latin typeface="Times New Roman" panose="02020603050405020304" pitchFamily="18" charset="0"/>
              <a:cs typeface="Times New Roman" panose="02020603050405020304" pitchFamily="18" charset="0"/>
            </a:endParaRPr>
          </a:p>
          <a:p>
            <a:r>
              <a:rPr lang="it-IT" i="1" dirty="0">
                <a:solidFill>
                  <a:schemeClr val="dk1"/>
                </a:solidFill>
                <a:latin typeface="Times New Roman" panose="02020603050405020304" pitchFamily="18" charset="0"/>
                <a:ea typeface="Times New Roman"/>
                <a:cs typeface="Times New Roman" panose="02020603050405020304" pitchFamily="18" charset="0"/>
                <a:sym typeface="Times New Roman"/>
              </a:rPr>
              <a:t>H - </a:t>
            </a:r>
            <a:r>
              <a:rPr lang="it-IT" i="1" dirty="0" err="1">
                <a:solidFill>
                  <a:schemeClr val="dk1"/>
                </a:solidFill>
                <a:latin typeface="Times New Roman" panose="02020603050405020304" pitchFamily="18" charset="0"/>
                <a:ea typeface="Times New Roman"/>
                <a:cs typeface="Times New Roman" panose="02020603050405020304" pitchFamily="18" charset="0"/>
                <a:sym typeface="Times New Roman"/>
              </a:rPr>
              <a:t>Cys</a:t>
            </a:r>
            <a:r>
              <a:rPr lang="it-IT" i="1" dirty="0">
                <a:solidFill>
                  <a:schemeClr val="dk1"/>
                </a:solidFill>
                <a:latin typeface="Times New Roman" panose="02020603050405020304" pitchFamily="18" charset="0"/>
                <a:ea typeface="Times New Roman"/>
                <a:cs typeface="Times New Roman" panose="02020603050405020304" pitchFamily="18" charset="0"/>
                <a:sym typeface="Times New Roman"/>
              </a:rPr>
              <a:t> - x - </a:t>
            </a:r>
            <a:r>
              <a:rPr lang="it-IT" i="1" dirty="0" err="1">
                <a:solidFill>
                  <a:schemeClr val="dk1"/>
                </a:solidFill>
                <a:latin typeface="Times New Roman" panose="02020603050405020304" pitchFamily="18" charset="0"/>
                <a:ea typeface="Times New Roman"/>
                <a:cs typeface="Times New Roman" panose="02020603050405020304" pitchFamily="18" charset="0"/>
                <a:sym typeface="Times New Roman"/>
              </a:rPr>
              <a:t>Arg</a:t>
            </a:r>
            <a:r>
              <a:rPr lang="it-IT" i="1" dirty="0">
                <a:solidFill>
                  <a:schemeClr val="dk1"/>
                </a:solidFill>
                <a:latin typeface="Times New Roman" panose="02020603050405020304" pitchFamily="18" charset="0"/>
                <a:ea typeface="Times New Roman"/>
                <a:cs typeface="Times New Roman" panose="02020603050405020304" pitchFamily="18" charset="0"/>
                <a:sym typeface="Times New Roman"/>
              </a:rPr>
              <a:t> - </a:t>
            </a:r>
            <a:r>
              <a:rPr lang="it-IT" i="1" dirty="0" err="1">
                <a:solidFill>
                  <a:schemeClr val="dk1"/>
                </a:solidFill>
                <a:latin typeface="Times New Roman" panose="02020603050405020304" pitchFamily="18" charset="0"/>
                <a:ea typeface="Times New Roman"/>
                <a:cs typeface="Times New Roman" panose="02020603050405020304" pitchFamily="18" charset="0"/>
                <a:sym typeface="Times New Roman"/>
              </a:rPr>
              <a:t>Lys</a:t>
            </a:r>
            <a:r>
              <a:rPr lang="it-IT" i="1" dirty="0">
                <a:solidFill>
                  <a:schemeClr val="dk1"/>
                </a:solidFill>
                <a:latin typeface="Times New Roman" panose="02020603050405020304" pitchFamily="18" charset="0"/>
                <a:ea typeface="Times New Roman"/>
                <a:cs typeface="Times New Roman" panose="02020603050405020304" pitchFamily="18" charset="0"/>
                <a:sym typeface="Times New Roman"/>
              </a:rPr>
              <a:t> - </a:t>
            </a:r>
            <a:r>
              <a:rPr lang="it-IT" i="1" dirty="0" err="1">
                <a:solidFill>
                  <a:schemeClr val="dk1"/>
                </a:solidFill>
                <a:latin typeface="Times New Roman" panose="02020603050405020304" pitchFamily="18" charset="0"/>
                <a:ea typeface="Times New Roman"/>
                <a:cs typeface="Times New Roman" panose="02020603050405020304" pitchFamily="18" charset="0"/>
                <a:sym typeface="Times New Roman"/>
              </a:rPr>
              <a:t>Lys</a:t>
            </a:r>
            <a:r>
              <a:rPr lang="it-IT" i="1" dirty="0">
                <a:solidFill>
                  <a:schemeClr val="dk1"/>
                </a:solidFill>
                <a:latin typeface="Times New Roman" panose="02020603050405020304" pitchFamily="18" charset="0"/>
                <a:ea typeface="Times New Roman"/>
                <a:cs typeface="Times New Roman" panose="02020603050405020304" pitchFamily="18" charset="0"/>
                <a:sym typeface="Times New Roman"/>
              </a:rPr>
              <a:t> - </a:t>
            </a:r>
            <a:r>
              <a:rPr lang="it-IT" i="1" dirty="0" err="1">
                <a:solidFill>
                  <a:schemeClr val="dk1"/>
                </a:solidFill>
                <a:latin typeface="Times New Roman" panose="02020603050405020304" pitchFamily="18" charset="0"/>
                <a:ea typeface="Times New Roman"/>
                <a:cs typeface="Times New Roman" panose="02020603050405020304" pitchFamily="18" charset="0"/>
                <a:sym typeface="Times New Roman"/>
              </a:rPr>
              <a:t>Arg</a:t>
            </a:r>
            <a:r>
              <a:rPr lang="it-IT" i="1" dirty="0">
                <a:solidFill>
                  <a:schemeClr val="dk1"/>
                </a:solidFill>
                <a:latin typeface="Times New Roman" panose="02020603050405020304" pitchFamily="18" charset="0"/>
                <a:ea typeface="Times New Roman"/>
                <a:cs typeface="Times New Roman" panose="02020603050405020304" pitchFamily="18" charset="0"/>
                <a:sym typeface="Times New Roman"/>
              </a:rPr>
              <a:t> - </a:t>
            </a:r>
            <a:r>
              <a:rPr lang="it-IT" i="1" dirty="0" err="1">
                <a:solidFill>
                  <a:schemeClr val="dk1"/>
                </a:solidFill>
                <a:latin typeface="Times New Roman" panose="02020603050405020304" pitchFamily="18" charset="0"/>
                <a:ea typeface="Times New Roman"/>
                <a:cs typeface="Times New Roman" panose="02020603050405020304" pitchFamily="18" charset="0"/>
                <a:sym typeface="Times New Roman"/>
              </a:rPr>
              <a:t>Arg</a:t>
            </a:r>
            <a:r>
              <a:rPr lang="it-IT" i="1" dirty="0">
                <a:solidFill>
                  <a:schemeClr val="dk1"/>
                </a:solidFill>
                <a:latin typeface="Times New Roman" panose="02020603050405020304" pitchFamily="18" charset="0"/>
                <a:ea typeface="Times New Roman"/>
                <a:cs typeface="Times New Roman" panose="02020603050405020304" pitchFamily="18" charset="0"/>
                <a:sym typeface="Times New Roman"/>
              </a:rPr>
              <a:t> - </a:t>
            </a:r>
            <a:r>
              <a:rPr lang="it-IT" i="1" dirty="0" err="1">
                <a:solidFill>
                  <a:schemeClr val="dk1"/>
                </a:solidFill>
                <a:latin typeface="Times New Roman" panose="02020603050405020304" pitchFamily="18" charset="0"/>
                <a:ea typeface="Times New Roman"/>
                <a:cs typeface="Times New Roman" panose="02020603050405020304" pitchFamily="18" charset="0"/>
                <a:sym typeface="Times New Roman"/>
              </a:rPr>
              <a:t>Gln</a:t>
            </a:r>
            <a:r>
              <a:rPr lang="it-IT" i="1" dirty="0">
                <a:solidFill>
                  <a:schemeClr val="dk1"/>
                </a:solidFill>
                <a:latin typeface="Times New Roman" panose="02020603050405020304" pitchFamily="18" charset="0"/>
                <a:ea typeface="Times New Roman"/>
                <a:cs typeface="Times New Roman" panose="02020603050405020304" pitchFamily="18" charset="0"/>
                <a:sym typeface="Times New Roman"/>
              </a:rPr>
              <a:t> - </a:t>
            </a:r>
            <a:r>
              <a:rPr lang="it-IT" i="1" dirty="0" err="1">
                <a:solidFill>
                  <a:schemeClr val="dk1"/>
                </a:solidFill>
                <a:latin typeface="Times New Roman" panose="02020603050405020304" pitchFamily="18" charset="0"/>
                <a:ea typeface="Times New Roman"/>
                <a:cs typeface="Times New Roman" panose="02020603050405020304" pitchFamily="18" charset="0"/>
                <a:sym typeface="Times New Roman"/>
              </a:rPr>
              <a:t>Arg</a:t>
            </a:r>
            <a:r>
              <a:rPr lang="it-IT" i="1" dirty="0">
                <a:solidFill>
                  <a:schemeClr val="dk1"/>
                </a:solidFill>
                <a:latin typeface="Times New Roman" panose="02020603050405020304" pitchFamily="18" charset="0"/>
                <a:ea typeface="Times New Roman"/>
                <a:cs typeface="Times New Roman" panose="02020603050405020304" pitchFamily="18" charset="0"/>
                <a:sym typeface="Times New Roman"/>
              </a:rPr>
              <a:t> - </a:t>
            </a:r>
            <a:r>
              <a:rPr lang="it-IT" i="1" dirty="0" err="1">
                <a:solidFill>
                  <a:schemeClr val="dk1"/>
                </a:solidFill>
                <a:latin typeface="Times New Roman" panose="02020603050405020304" pitchFamily="18" charset="0"/>
                <a:ea typeface="Times New Roman"/>
                <a:cs typeface="Times New Roman" panose="02020603050405020304" pitchFamily="18" charset="0"/>
                <a:sym typeface="Times New Roman"/>
              </a:rPr>
              <a:t>Arg</a:t>
            </a:r>
            <a:r>
              <a:rPr lang="it-IT" i="1" dirty="0">
                <a:solidFill>
                  <a:schemeClr val="dk1"/>
                </a:solidFill>
                <a:latin typeface="Times New Roman" panose="02020603050405020304" pitchFamily="18" charset="0"/>
                <a:ea typeface="Times New Roman"/>
                <a:cs typeface="Times New Roman" panose="02020603050405020304" pitchFamily="18" charset="0"/>
                <a:sym typeface="Times New Roman"/>
              </a:rPr>
              <a:t> - </a:t>
            </a:r>
            <a:r>
              <a:rPr lang="it-IT" i="1" dirty="0" err="1">
                <a:solidFill>
                  <a:schemeClr val="dk1"/>
                </a:solidFill>
                <a:latin typeface="Times New Roman" panose="02020603050405020304" pitchFamily="18" charset="0"/>
                <a:ea typeface="Times New Roman"/>
                <a:cs typeface="Times New Roman" panose="02020603050405020304" pitchFamily="18" charset="0"/>
                <a:sym typeface="Times New Roman"/>
              </a:rPr>
              <a:t>Arg</a:t>
            </a:r>
            <a:r>
              <a:rPr lang="it-IT" i="1" dirty="0">
                <a:solidFill>
                  <a:schemeClr val="dk1"/>
                </a:solidFill>
                <a:latin typeface="Times New Roman" panose="02020603050405020304" pitchFamily="18" charset="0"/>
                <a:ea typeface="Times New Roman"/>
                <a:cs typeface="Times New Roman" panose="02020603050405020304" pitchFamily="18" charset="0"/>
                <a:sym typeface="Times New Roman"/>
              </a:rPr>
              <a:t> – </a:t>
            </a:r>
            <a:r>
              <a:rPr lang="it-IT" i="1" dirty="0">
                <a:solidFill>
                  <a:srgbClr val="00B0F0"/>
                </a:solidFill>
                <a:latin typeface="Times New Roman" panose="02020603050405020304" pitchFamily="18" charset="0"/>
                <a:ea typeface="Times New Roman"/>
                <a:cs typeface="Times New Roman" panose="02020603050405020304" pitchFamily="18" charset="0"/>
                <a:sym typeface="Times New Roman"/>
              </a:rPr>
              <a:t>x-</a:t>
            </a:r>
            <a:r>
              <a:rPr lang="it-IT" i="1" dirty="0" err="1">
                <a:solidFill>
                  <a:srgbClr val="00B0F0"/>
                </a:solidFill>
                <a:latin typeface="Times New Roman" panose="02020603050405020304" pitchFamily="18" charset="0"/>
                <a:ea typeface="Times New Roman"/>
                <a:cs typeface="Times New Roman" panose="02020603050405020304" pitchFamily="18" charset="0"/>
                <a:sym typeface="Times New Roman"/>
              </a:rPr>
              <a:t>Lys</a:t>
            </a:r>
            <a:r>
              <a:rPr lang="it-IT" i="1" dirty="0">
                <a:solidFill>
                  <a:srgbClr val="00B0F0"/>
                </a:solidFill>
                <a:latin typeface="Times New Roman" panose="02020603050405020304" pitchFamily="18" charset="0"/>
                <a:ea typeface="Times New Roman"/>
                <a:cs typeface="Times New Roman" panose="02020603050405020304" pitchFamily="18" charset="0"/>
                <a:sym typeface="Times New Roman"/>
              </a:rPr>
              <a:t> (TAMRA)</a:t>
            </a:r>
            <a:r>
              <a:rPr lang="it-IT" i="1" dirty="0">
                <a:solidFill>
                  <a:schemeClr val="dk1"/>
                </a:solidFill>
                <a:latin typeface="Times New Roman" panose="02020603050405020304" pitchFamily="18" charset="0"/>
                <a:ea typeface="Times New Roman"/>
                <a:cs typeface="Times New Roman" panose="02020603050405020304" pitchFamily="18" charset="0"/>
                <a:sym typeface="Times New Roman"/>
              </a:rPr>
              <a:t>-NH</a:t>
            </a:r>
            <a:r>
              <a:rPr lang="it-IT" dirty="0">
                <a:latin typeface="Times New Roman" panose="02020603050405020304" pitchFamily="18" charset="0"/>
                <a:ea typeface="Times New Roman" panose="02020603050405020304" pitchFamily="18" charset="0"/>
                <a:cs typeface="Times New Roman" panose="02020603050405020304" pitchFamily="18" charset="0"/>
              </a:rPr>
              <a:t>₂</a:t>
            </a:r>
            <a:endParaRPr lang="it-IT" i="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endParaRPr lang="it-IT"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L’utilizzo del peptide TAT marcato selettivamente al terminale C con </a:t>
            </a:r>
            <a:r>
              <a:rPr lang="it-IT" dirty="0" err="1">
                <a:latin typeface="Times New Roman" panose="02020603050405020304" pitchFamily="18" charset="0"/>
                <a:cs typeface="Times New Roman" panose="02020603050405020304" pitchFamily="18" charset="0"/>
              </a:rPr>
              <a:t>carbossitetrametilrodamina</a:t>
            </a:r>
            <a:r>
              <a:rPr lang="it-IT" dirty="0">
                <a:latin typeface="Times New Roman" panose="02020603050405020304" pitchFamily="18" charset="0"/>
                <a:cs typeface="Times New Roman" panose="02020603050405020304" pitchFamily="18" charset="0"/>
              </a:rPr>
              <a:t> potrebbe:</a:t>
            </a:r>
          </a:p>
          <a:p>
            <a:endParaRPr lang="it-IT"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Evitare problemi nell’interazione tiolo-oro</a:t>
            </a:r>
          </a:p>
          <a:p>
            <a:endParaRPr lang="it-IT"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Permettere di stimare la quantità di peptide per singolo nano-</a:t>
            </a:r>
            <a:r>
              <a:rPr lang="it-IT" dirty="0" err="1">
                <a:latin typeface="Times New Roman" panose="02020603050405020304" pitchFamily="18" charset="0"/>
                <a:cs typeface="Times New Roman" panose="02020603050405020304" pitchFamily="18" charset="0"/>
              </a:rPr>
              <a:t>rod</a:t>
            </a:r>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Sintesi di nuovi CPP  e peptidi per </a:t>
            </a:r>
            <a:r>
              <a:rPr lang="it-IT" dirty="0" err="1">
                <a:latin typeface="Times New Roman" panose="02020603050405020304" pitchFamily="18" charset="0"/>
                <a:cs typeface="Times New Roman" panose="02020603050405020304" pitchFamily="18" charset="0"/>
              </a:rPr>
              <a:t>cell</a:t>
            </a:r>
            <a:r>
              <a:rPr lang="it-IT" dirty="0">
                <a:latin typeface="Times New Roman" panose="02020603050405020304" pitchFamily="18" charset="0"/>
                <a:cs typeface="Times New Roman" panose="02020603050405020304" pitchFamily="18" charset="0"/>
              </a:rPr>
              <a:t> targeting</a:t>
            </a:r>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543157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a:extLst>
              <a:ext uri="{FF2B5EF4-FFF2-40B4-BE49-F238E27FC236}">
                <a16:creationId xmlns:a16="http://schemas.microsoft.com/office/drawing/2014/main" id="{C113FFD8-2DDB-4B9E-BAE4-2F2ADB779CF4}"/>
              </a:ext>
            </a:extLst>
          </p:cNvPr>
          <p:cNvGraphicFramePr>
            <a:graphicFrameLocks noChangeAspect="1"/>
          </p:cNvGraphicFramePr>
          <p:nvPr>
            <p:extLst>
              <p:ext uri="{D42A27DB-BD31-4B8C-83A1-F6EECF244321}">
                <p14:modId xmlns:p14="http://schemas.microsoft.com/office/powerpoint/2010/main" val="1532769281"/>
              </p:ext>
            </p:extLst>
          </p:nvPr>
        </p:nvGraphicFramePr>
        <p:xfrm>
          <a:off x="92075" y="77639"/>
          <a:ext cx="6533012" cy="6780362"/>
        </p:xfrm>
        <a:graphic>
          <a:graphicData uri="http://schemas.openxmlformats.org/presentationml/2006/ole">
            <mc:AlternateContent xmlns:mc="http://schemas.openxmlformats.org/markup-compatibility/2006">
              <mc:Choice xmlns:v="urn:schemas-microsoft-com:vml" Requires="v">
                <p:oleObj spid="_x0000_s3074" name="Acrobat Document" r:id="rId3" imgW="5667198" imgH="8020037" progId="Acrobat.Document.DC">
                  <p:embed/>
                </p:oleObj>
              </mc:Choice>
              <mc:Fallback>
                <p:oleObj name="Acrobat Document" r:id="rId3" imgW="5667198" imgH="8020037" progId="Acrobat.Document.DC">
                  <p:embed/>
                  <p:pic>
                    <p:nvPicPr>
                      <p:cNvPr id="2" name="Oggetto 1">
                        <a:extLst>
                          <a:ext uri="{FF2B5EF4-FFF2-40B4-BE49-F238E27FC236}">
                            <a16:creationId xmlns:a16="http://schemas.microsoft.com/office/drawing/2014/main" id="{C113FFD8-2DDB-4B9E-BAE4-2F2ADB779CF4}"/>
                          </a:ext>
                        </a:extLst>
                      </p:cNvPr>
                      <p:cNvPicPr/>
                      <p:nvPr/>
                    </p:nvPicPr>
                    <p:blipFill>
                      <a:blip r:embed="rId4"/>
                      <a:stretch>
                        <a:fillRect/>
                      </a:stretch>
                    </p:blipFill>
                    <p:spPr>
                      <a:xfrm>
                        <a:off x="92075" y="77639"/>
                        <a:ext cx="6533012" cy="6780362"/>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99463C4D-2983-4A12-9F51-56ADC2A14AD1}"/>
              </a:ext>
            </a:extLst>
          </p:cNvPr>
          <p:cNvSpPr txBox="1"/>
          <p:nvPr/>
        </p:nvSpPr>
        <p:spPr>
          <a:xfrm>
            <a:off x="7073660" y="345057"/>
            <a:ext cx="4425351" cy="2308324"/>
          </a:xfrm>
          <a:prstGeom prst="rect">
            <a:avLst/>
          </a:prstGeom>
          <a:noFill/>
        </p:spPr>
        <p:txBody>
          <a:bodyPr wrap="square" rtlCol="0">
            <a:spAutoFit/>
          </a:bodyPr>
          <a:lstStyle/>
          <a:p>
            <a:r>
              <a:rPr lang="it-IT" dirty="0"/>
              <a:t>Preventivo di spesa per il 2026</a:t>
            </a:r>
          </a:p>
          <a:p>
            <a:endParaRPr lang="it-IT" dirty="0"/>
          </a:p>
          <a:p>
            <a:r>
              <a:rPr lang="it-IT" dirty="0"/>
              <a:t>1050 euro Reagenti come da offerta</a:t>
            </a:r>
          </a:p>
          <a:p>
            <a:r>
              <a:rPr lang="it-IT" dirty="0"/>
              <a:t>500 euro </a:t>
            </a:r>
            <a:r>
              <a:rPr lang="it-IT" dirty="0" err="1"/>
              <a:t>Vials</a:t>
            </a:r>
            <a:r>
              <a:rPr lang="it-IT" dirty="0"/>
              <a:t> HPLC/Reattori per sintesi</a:t>
            </a:r>
          </a:p>
          <a:p>
            <a:r>
              <a:rPr lang="it-IT" dirty="0"/>
              <a:t>600 euro Cartucce per sistema di purificazione per H</a:t>
            </a:r>
            <a:r>
              <a:rPr lang="it-IT" baseline="-25000" dirty="0"/>
              <a:t>2</a:t>
            </a:r>
            <a:r>
              <a:rPr lang="it-IT" dirty="0"/>
              <a:t>O grado HPLC</a:t>
            </a:r>
          </a:p>
          <a:p>
            <a:endParaRPr lang="it-IT" dirty="0"/>
          </a:p>
          <a:p>
            <a:r>
              <a:rPr lang="it-IT" dirty="0"/>
              <a:t>Totale richiesto 2150 euro</a:t>
            </a:r>
          </a:p>
        </p:txBody>
      </p:sp>
      <p:sp>
        <p:nvSpPr>
          <p:cNvPr id="3" name="CasellaDiTesto 2">
            <a:extLst>
              <a:ext uri="{FF2B5EF4-FFF2-40B4-BE49-F238E27FC236}">
                <a16:creationId xmlns:a16="http://schemas.microsoft.com/office/drawing/2014/main" id="{A84CAA9D-6FE9-430A-B2F3-A5266EEF3ADC}"/>
              </a:ext>
            </a:extLst>
          </p:cNvPr>
          <p:cNvSpPr txBox="1"/>
          <p:nvPr/>
        </p:nvSpPr>
        <p:spPr>
          <a:xfrm>
            <a:off x="7073660" y="3648974"/>
            <a:ext cx="4572000" cy="2308324"/>
          </a:xfrm>
          <a:prstGeom prst="rect">
            <a:avLst/>
          </a:prstGeom>
          <a:noFill/>
        </p:spPr>
        <p:txBody>
          <a:bodyPr wrap="square" rtlCol="0">
            <a:spAutoFit/>
          </a:bodyPr>
          <a:lstStyle/>
          <a:p>
            <a:pPr algn="just"/>
            <a:r>
              <a:rPr lang="it-IT" dirty="0"/>
              <a:t>Effort del personale dell’Unità di Padova: Monica </a:t>
            </a:r>
            <a:r>
              <a:rPr lang="it-IT" dirty="0" err="1"/>
              <a:t>Dettin</a:t>
            </a:r>
            <a:r>
              <a:rPr lang="it-IT" dirty="0"/>
              <a:t> (0.2 FTE), Annj Zamuner (0.2 FTE)</a:t>
            </a:r>
          </a:p>
          <a:p>
            <a:pPr algn="just"/>
            <a:endParaRPr lang="it-IT" dirty="0"/>
          </a:p>
          <a:p>
            <a:pPr algn="just"/>
            <a:r>
              <a:rPr lang="it-IT" dirty="0"/>
              <a:t>Nessuna richiesta di spazi; come servizi solo quelli per finalizzare gli ordini di reagenti/solventi/plastiche</a:t>
            </a:r>
          </a:p>
          <a:p>
            <a:pPr algn="just"/>
            <a:endParaRPr lang="it-IT" dirty="0"/>
          </a:p>
        </p:txBody>
      </p:sp>
    </p:spTree>
    <p:extLst>
      <p:ext uri="{BB962C8B-B14F-4D97-AF65-F5344CB8AC3E}">
        <p14:creationId xmlns:p14="http://schemas.microsoft.com/office/powerpoint/2010/main" val="1544971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812359" y="340125"/>
            <a:ext cx="3399337" cy="3944345"/>
          </a:xfrm>
          <a:prstGeom prst="roundRect">
            <a:avLst>
              <a:gd name="adj" fmla="val 16667"/>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85" name="Google Shape;85;p1"/>
          <p:cNvSpPr/>
          <p:nvPr/>
        </p:nvSpPr>
        <p:spPr>
          <a:xfrm>
            <a:off x="4685438" y="918930"/>
            <a:ext cx="3399337" cy="823121"/>
          </a:xfrm>
          <a:prstGeom prst="roundRect">
            <a:avLst>
              <a:gd name="adj" fmla="val 16667"/>
            </a:avLst>
          </a:prstGeom>
          <a:blipFill rotWithShape="1">
            <a:blip r:embed="rId3">
              <a:alphaModFix/>
            </a:blip>
            <a:tile tx="0" ty="0" sx="100000" sy="100000" flip="none" algn="tl"/>
          </a:blip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1" i="0" u="none" strike="noStrike" cap="none" dirty="0">
                <a:solidFill>
                  <a:schemeClr val="dk1"/>
                </a:solidFill>
                <a:latin typeface="Calibri"/>
                <a:ea typeface="Calibri"/>
                <a:cs typeface="Calibri"/>
                <a:sym typeface="Calibri"/>
              </a:rPr>
              <a:t>WP3</a:t>
            </a:r>
            <a:endParaRPr dirty="0"/>
          </a:p>
          <a:p>
            <a:pPr marL="0" marR="0" lvl="0" indent="0" algn="ctr" rtl="0">
              <a:spcBef>
                <a:spcPts val="0"/>
              </a:spcBef>
              <a:spcAft>
                <a:spcPts val="0"/>
              </a:spcAft>
              <a:buNone/>
            </a:pPr>
            <a:r>
              <a:rPr lang="it-IT" sz="1800" b="1" i="0" u="none" strike="noStrike" cap="none" dirty="0" err="1">
                <a:solidFill>
                  <a:schemeClr val="dk1"/>
                </a:solidFill>
                <a:latin typeface="Calibri"/>
                <a:ea typeface="Calibri"/>
                <a:cs typeface="Calibri"/>
                <a:sym typeface="Calibri"/>
              </a:rPr>
              <a:t>Characterizations</a:t>
            </a:r>
            <a:endParaRPr sz="1800" b="1"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it-IT" sz="1800" b="1" i="0" u="none" strike="noStrike" cap="none" dirty="0">
                <a:solidFill>
                  <a:schemeClr val="dk1"/>
                </a:solidFill>
                <a:latin typeface="Calibri"/>
                <a:ea typeface="Calibri"/>
                <a:cs typeface="Calibri"/>
                <a:sym typeface="Calibri"/>
              </a:rPr>
              <a:t>And </a:t>
            </a:r>
            <a:r>
              <a:rPr lang="it-IT" sz="1800" b="1" i="0" u="none" strike="noStrike" cap="none" dirty="0" err="1">
                <a:solidFill>
                  <a:schemeClr val="dk1"/>
                </a:solidFill>
                <a:latin typeface="Calibri"/>
                <a:ea typeface="Calibri"/>
                <a:cs typeface="Calibri"/>
                <a:sym typeface="Calibri"/>
              </a:rPr>
              <a:t>Auger</a:t>
            </a:r>
            <a:r>
              <a:rPr lang="it-IT" sz="1800" b="1" i="0" u="none" strike="noStrike" cap="none" dirty="0">
                <a:solidFill>
                  <a:schemeClr val="dk1"/>
                </a:solidFill>
                <a:latin typeface="Calibri"/>
                <a:ea typeface="Calibri"/>
                <a:cs typeface="Calibri"/>
                <a:sym typeface="Calibri"/>
              </a:rPr>
              <a:t> </a:t>
            </a:r>
            <a:r>
              <a:rPr lang="it-IT" sz="1800" b="1" i="0" u="none" strike="noStrike" cap="none" dirty="0" err="1">
                <a:solidFill>
                  <a:schemeClr val="dk1"/>
                </a:solidFill>
                <a:latin typeface="Calibri"/>
                <a:ea typeface="Calibri"/>
                <a:cs typeface="Calibri"/>
                <a:sym typeface="Calibri"/>
              </a:rPr>
              <a:t>emission</a:t>
            </a:r>
            <a:r>
              <a:rPr lang="it-IT" sz="1800" b="1" i="0" u="none" strike="noStrike" cap="none" dirty="0">
                <a:solidFill>
                  <a:schemeClr val="dk1"/>
                </a:solidFill>
                <a:latin typeface="Calibri"/>
                <a:ea typeface="Calibri"/>
                <a:cs typeface="Calibri"/>
                <a:sym typeface="Calibri"/>
              </a:rPr>
              <a:t> studies </a:t>
            </a:r>
            <a:endParaRPr dirty="0"/>
          </a:p>
        </p:txBody>
      </p:sp>
      <p:sp>
        <p:nvSpPr>
          <p:cNvPr id="86" name="Google Shape;86;p1"/>
          <p:cNvSpPr/>
          <p:nvPr/>
        </p:nvSpPr>
        <p:spPr>
          <a:xfrm>
            <a:off x="4696135" y="1956394"/>
            <a:ext cx="3399337" cy="818956"/>
          </a:xfrm>
          <a:prstGeom prst="roundRect">
            <a:avLst>
              <a:gd name="adj" fmla="val 16667"/>
            </a:avLst>
          </a:prstGeom>
          <a:blipFill rotWithShape="1">
            <a:blip r:embed="rId4">
              <a:alphaModFix/>
            </a:blip>
            <a:tile tx="0" ty="0" sx="100000" sy="100000" flip="none" algn="tl"/>
          </a:blip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1" i="0" u="none" strike="noStrike" cap="none" dirty="0">
                <a:solidFill>
                  <a:schemeClr val="dk1"/>
                </a:solidFill>
                <a:latin typeface="Calibri"/>
                <a:ea typeface="Calibri"/>
                <a:cs typeface="Calibri"/>
                <a:sym typeface="Calibri"/>
              </a:rPr>
              <a:t>WP4</a:t>
            </a:r>
            <a:endParaRPr dirty="0"/>
          </a:p>
          <a:p>
            <a:pPr marL="0" marR="0" lvl="0" indent="0" algn="ctr" rtl="0">
              <a:spcBef>
                <a:spcPts val="0"/>
              </a:spcBef>
              <a:spcAft>
                <a:spcPts val="0"/>
              </a:spcAft>
              <a:buNone/>
            </a:pPr>
            <a:r>
              <a:rPr lang="it-IT" sz="1800" b="1" i="0" u="none" strike="noStrike" cap="none" dirty="0">
                <a:solidFill>
                  <a:schemeClr val="dk1"/>
                </a:solidFill>
                <a:latin typeface="Calibri"/>
                <a:ea typeface="Calibri"/>
                <a:cs typeface="Calibri"/>
                <a:sym typeface="Calibri"/>
              </a:rPr>
              <a:t>In vitro </a:t>
            </a:r>
            <a:r>
              <a:rPr lang="it-IT" sz="1800" b="1" i="0" u="none" strike="noStrike" cap="none" dirty="0" err="1">
                <a:solidFill>
                  <a:schemeClr val="dk1"/>
                </a:solidFill>
                <a:latin typeface="Calibri"/>
                <a:ea typeface="Calibri"/>
                <a:cs typeface="Calibri"/>
                <a:sym typeface="Calibri"/>
              </a:rPr>
              <a:t>biological</a:t>
            </a:r>
            <a:r>
              <a:rPr lang="it-IT" sz="1800" b="1" i="0" u="none" strike="noStrike" cap="none" dirty="0">
                <a:solidFill>
                  <a:schemeClr val="dk1"/>
                </a:solidFill>
                <a:latin typeface="Calibri"/>
                <a:ea typeface="Calibri"/>
                <a:cs typeface="Calibri"/>
                <a:sym typeface="Calibri"/>
              </a:rPr>
              <a:t> studies</a:t>
            </a:r>
            <a:endParaRPr sz="1800" b="1" i="0" u="none" strike="noStrike" cap="none" dirty="0">
              <a:solidFill>
                <a:schemeClr val="dk1"/>
              </a:solidFill>
              <a:latin typeface="Calibri"/>
              <a:ea typeface="Calibri"/>
              <a:cs typeface="Calibri"/>
              <a:sym typeface="Calibri"/>
            </a:endParaRPr>
          </a:p>
        </p:txBody>
      </p:sp>
      <p:sp>
        <p:nvSpPr>
          <p:cNvPr id="87" name="Google Shape;87;p1"/>
          <p:cNvSpPr/>
          <p:nvPr/>
        </p:nvSpPr>
        <p:spPr>
          <a:xfrm>
            <a:off x="4696135" y="3013140"/>
            <a:ext cx="3399337" cy="797648"/>
          </a:xfrm>
          <a:prstGeom prst="roundRect">
            <a:avLst>
              <a:gd name="adj" fmla="val 16667"/>
            </a:avLst>
          </a:prstGeom>
          <a:blipFill rotWithShape="1">
            <a:blip r:embed="rId5">
              <a:alphaModFix/>
            </a:blip>
            <a:tile tx="0" ty="0" sx="100000" sy="100000" flip="none" algn="tl"/>
          </a:blip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1" i="0" u="none" strike="noStrike" cap="none">
                <a:solidFill>
                  <a:schemeClr val="dk1"/>
                </a:solidFill>
                <a:latin typeface="Calibri"/>
                <a:ea typeface="Calibri"/>
                <a:cs typeface="Calibri"/>
                <a:sym typeface="Calibri"/>
              </a:rPr>
              <a:t>WP5</a:t>
            </a:r>
            <a:endParaRPr/>
          </a:p>
          <a:p>
            <a:pPr marL="0" marR="0" lvl="0" indent="0" algn="ctr" rtl="0">
              <a:spcBef>
                <a:spcPts val="0"/>
              </a:spcBef>
              <a:spcAft>
                <a:spcPts val="0"/>
              </a:spcAft>
              <a:buNone/>
            </a:pPr>
            <a:r>
              <a:rPr lang="it-IT" sz="1800" b="1" i="0" u="none" strike="noStrike" cap="none">
                <a:solidFill>
                  <a:schemeClr val="dk1"/>
                </a:solidFill>
                <a:latin typeface="Calibri"/>
                <a:ea typeface="Calibri"/>
                <a:cs typeface="Calibri"/>
                <a:sym typeface="Calibri"/>
              </a:rPr>
              <a:t>Studies with radiopharmaceticals</a:t>
            </a:r>
            <a:endParaRPr sz="1800" b="1" i="0" u="none" strike="noStrike" cap="none">
              <a:solidFill>
                <a:schemeClr val="dk1"/>
              </a:solidFill>
              <a:latin typeface="Calibri"/>
              <a:ea typeface="Calibri"/>
              <a:cs typeface="Calibri"/>
              <a:sym typeface="Calibri"/>
            </a:endParaRPr>
          </a:p>
        </p:txBody>
      </p:sp>
      <p:sp>
        <p:nvSpPr>
          <p:cNvPr id="88" name="Google Shape;88;p1"/>
          <p:cNvSpPr/>
          <p:nvPr/>
        </p:nvSpPr>
        <p:spPr>
          <a:xfrm>
            <a:off x="867538" y="5107867"/>
            <a:ext cx="9817768" cy="831203"/>
          </a:xfrm>
          <a:prstGeom prst="roundRect">
            <a:avLst>
              <a:gd name="adj" fmla="val 16667"/>
            </a:avLst>
          </a:prstGeom>
          <a:solidFill>
            <a:srgbClr val="CCFFCC"/>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1" i="0" u="none" strike="noStrike" cap="none">
                <a:solidFill>
                  <a:schemeClr val="dk1"/>
                </a:solidFill>
                <a:latin typeface="Calibri"/>
                <a:ea typeface="Calibri"/>
                <a:cs typeface="Calibri"/>
                <a:sym typeface="Calibri"/>
              </a:rPr>
              <a:t>WP1</a:t>
            </a:r>
            <a:endParaRPr/>
          </a:p>
          <a:p>
            <a:pPr marL="0" marR="0" lvl="0" indent="0" algn="ctr" rtl="0">
              <a:spcBef>
                <a:spcPts val="0"/>
              </a:spcBef>
              <a:spcAft>
                <a:spcPts val="0"/>
              </a:spcAft>
              <a:buNone/>
            </a:pPr>
            <a:r>
              <a:rPr lang="it-IT" sz="1800" b="1" i="0" u="none" strike="noStrike" cap="none">
                <a:solidFill>
                  <a:schemeClr val="dk1"/>
                </a:solidFill>
                <a:latin typeface="Calibri"/>
                <a:ea typeface="Calibri"/>
                <a:cs typeface="Calibri"/>
                <a:sym typeface="Calibri"/>
              </a:rPr>
              <a:t>MODELING</a:t>
            </a:r>
            <a:endParaRPr/>
          </a:p>
        </p:txBody>
      </p:sp>
      <p:pic>
        <p:nvPicPr>
          <p:cNvPr id="89" name="Google Shape;89;p1" descr="Sort with solid fill"/>
          <p:cNvPicPr preferRelativeResize="0"/>
          <p:nvPr/>
        </p:nvPicPr>
        <p:blipFill rotWithShape="1">
          <a:blip r:embed="rId6">
            <a:alphaModFix/>
          </a:blip>
          <a:srcRect/>
          <a:stretch/>
        </p:blipFill>
        <p:spPr>
          <a:xfrm rot="5400000">
            <a:off x="4179077" y="887946"/>
            <a:ext cx="739195" cy="739195"/>
          </a:xfrm>
          <a:prstGeom prst="rect">
            <a:avLst/>
          </a:prstGeom>
          <a:noFill/>
          <a:ln>
            <a:noFill/>
          </a:ln>
        </p:spPr>
      </p:pic>
      <p:pic>
        <p:nvPicPr>
          <p:cNvPr id="90" name="Google Shape;90;p1" descr="Sort with solid fill"/>
          <p:cNvPicPr preferRelativeResize="0"/>
          <p:nvPr/>
        </p:nvPicPr>
        <p:blipFill rotWithShape="1">
          <a:blip r:embed="rId6">
            <a:alphaModFix/>
          </a:blip>
          <a:srcRect/>
          <a:stretch/>
        </p:blipFill>
        <p:spPr>
          <a:xfrm rot="5400000">
            <a:off x="4183426" y="1900887"/>
            <a:ext cx="739195" cy="739195"/>
          </a:xfrm>
          <a:prstGeom prst="rect">
            <a:avLst/>
          </a:prstGeom>
          <a:noFill/>
          <a:ln>
            <a:noFill/>
          </a:ln>
        </p:spPr>
      </p:pic>
      <p:pic>
        <p:nvPicPr>
          <p:cNvPr id="91" name="Google Shape;91;p1" descr="Sort with solid fill"/>
          <p:cNvPicPr preferRelativeResize="0"/>
          <p:nvPr/>
        </p:nvPicPr>
        <p:blipFill rotWithShape="1">
          <a:blip r:embed="rId6">
            <a:alphaModFix/>
          </a:blip>
          <a:srcRect/>
          <a:stretch/>
        </p:blipFill>
        <p:spPr>
          <a:xfrm rot="5400000">
            <a:off x="4183426" y="2982673"/>
            <a:ext cx="739195" cy="739195"/>
          </a:xfrm>
          <a:prstGeom prst="rect">
            <a:avLst/>
          </a:prstGeom>
          <a:noFill/>
          <a:ln>
            <a:noFill/>
          </a:ln>
        </p:spPr>
      </p:pic>
      <p:cxnSp>
        <p:nvCxnSpPr>
          <p:cNvPr id="92" name="Google Shape;92;p1"/>
          <p:cNvCxnSpPr>
            <a:stCxn id="85" idx="3"/>
          </p:cNvCxnSpPr>
          <p:nvPr/>
        </p:nvCxnSpPr>
        <p:spPr>
          <a:xfrm>
            <a:off x="8084775" y="1330490"/>
            <a:ext cx="1681800" cy="4109700"/>
          </a:xfrm>
          <a:prstGeom prst="bentConnector2">
            <a:avLst/>
          </a:prstGeom>
          <a:noFill/>
          <a:ln w="57150" cap="flat" cmpd="sng">
            <a:solidFill>
              <a:schemeClr val="dk1"/>
            </a:solidFill>
            <a:prstDash val="solid"/>
            <a:miter lim="800000"/>
            <a:headEnd type="none" w="sm" len="sm"/>
            <a:tailEnd type="triangle" w="med" len="med"/>
          </a:ln>
        </p:spPr>
      </p:cxnSp>
      <p:cxnSp>
        <p:nvCxnSpPr>
          <p:cNvPr id="93" name="Google Shape;93;p1"/>
          <p:cNvCxnSpPr>
            <a:stCxn id="86" idx="3"/>
          </p:cNvCxnSpPr>
          <p:nvPr/>
        </p:nvCxnSpPr>
        <p:spPr>
          <a:xfrm>
            <a:off x="8095472" y="2365872"/>
            <a:ext cx="1248600" cy="2999400"/>
          </a:xfrm>
          <a:prstGeom prst="bentConnector2">
            <a:avLst/>
          </a:prstGeom>
          <a:noFill/>
          <a:ln w="57150" cap="flat" cmpd="sng">
            <a:solidFill>
              <a:schemeClr val="dk1"/>
            </a:solidFill>
            <a:prstDash val="solid"/>
            <a:miter lim="800000"/>
            <a:headEnd type="none" w="sm" len="sm"/>
            <a:tailEnd type="triangle" w="med" len="med"/>
          </a:ln>
        </p:spPr>
      </p:cxnSp>
      <p:cxnSp>
        <p:nvCxnSpPr>
          <p:cNvPr id="94" name="Google Shape;94;p1"/>
          <p:cNvCxnSpPr>
            <a:stCxn id="87" idx="3"/>
          </p:cNvCxnSpPr>
          <p:nvPr/>
        </p:nvCxnSpPr>
        <p:spPr>
          <a:xfrm>
            <a:off x="8095472" y="3411964"/>
            <a:ext cx="791400" cy="1852200"/>
          </a:xfrm>
          <a:prstGeom prst="bentConnector2">
            <a:avLst/>
          </a:prstGeom>
          <a:noFill/>
          <a:ln w="57150" cap="flat" cmpd="sng">
            <a:solidFill>
              <a:schemeClr val="dk1"/>
            </a:solidFill>
            <a:prstDash val="solid"/>
            <a:miter lim="800000"/>
            <a:headEnd type="none" w="sm" len="sm"/>
            <a:tailEnd type="triangle" w="med" len="med"/>
          </a:ln>
        </p:spPr>
      </p:cxnSp>
      <p:grpSp>
        <p:nvGrpSpPr>
          <p:cNvPr id="96" name="Google Shape;96;p1"/>
          <p:cNvGrpSpPr/>
          <p:nvPr/>
        </p:nvGrpSpPr>
        <p:grpSpPr>
          <a:xfrm>
            <a:off x="675889" y="361522"/>
            <a:ext cx="3684900" cy="3944345"/>
            <a:chOff x="774341" y="372503"/>
            <a:chExt cx="3487184" cy="3911967"/>
          </a:xfrm>
          <a:noFill/>
        </p:grpSpPr>
        <p:grpSp>
          <p:nvGrpSpPr>
            <p:cNvPr id="97" name="Google Shape;97;p1"/>
            <p:cNvGrpSpPr/>
            <p:nvPr/>
          </p:nvGrpSpPr>
          <p:grpSpPr>
            <a:xfrm>
              <a:off x="774341" y="1344443"/>
              <a:ext cx="3487184" cy="2940027"/>
              <a:chOff x="1430846" y="620445"/>
              <a:chExt cx="5758893" cy="5783927"/>
            </a:xfrm>
            <a:grpFill/>
          </p:grpSpPr>
          <p:pic>
            <p:nvPicPr>
              <p:cNvPr id="98" name="Google Shape;98;p1"/>
              <p:cNvPicPr preferRelativeResize="0"/>
              <p:nvPr/>
            </p:nvPicPr>
            <p:blipFill rotWithShape="1">
              <a:blip r:embed="rId7">
                <a:alphaModFix/>
              </a:blip>
              <a:srcRect/>
              <a:stretch/>
            </p:blipFill>
            <p:spPr>
              <a:xfrm>
                <a:off x="1430846" y="989775"/>
                <a:ext cx="5468473" cy="5414597"/>
              </a:xfrm>
              <a:prstGeom prst="rect">
                <a:avLst/>
              </a:prstGeom>
              <a:grpFill/>
              <a:ln>
                <a:noFill/>
              </a:ln>
            </p:spPr>
          </p:pic>
          <p:pic>
            <p:nvPicPr>
              <p:cNvPr id="99" name="Google Shape;99;p1" descr="Circle with left arrow with solid fill"/>
              <p:cNvPicPr preferRelativeResize="0"/>
              <p:nvPr/>
            </p:nvPicPr>
            <p:blipFill rotWithShape="1">
              <a:blip r:embed="rId8">
                <a:alphaModFix/>
              </a:blip>
              <a:srcRect/>
              <a:stretch/>
            </p:blipFill>
            <p:spPr>
              <a:xfrm rot="5400000">
                <a:off x="3250852" y="1972718"/>
                <a:ext cx="429668" cy="429668"/>
              </a:xfrm>
              <a:prstGeom prst="rect">
                <a:avLst/>
              </a:prstGeom>
              <a:grpFill/>
              <a:ln>
                <a:noFill/>
              </a:ln>
            </p:spPr>
          </p:pic>
          <p:pic>
            <p:nvPicPr>
              <p:cNvPr id="100" name="Google Shape;100;p1" descr="Circle with left arrow with solid fill"/>
              <p:cNvPicPr preferRelativeResize="0"/>
              <p:nvPr/>
            </p:nvPicPr>
            <p:blipFill rotWithShape="1">
              <a:blip r:embed="rId8">
                <a:alphaModFix/>
              </a:blip>
              <a:srcRect/>
              <a:stretch/>
            </p:blipFill>
            <p:spPr>
              <a:xfrm rot="7188075">
                <a:off x="4470664" y="4427220"/>
                <a:ext cx="285750" cy="285750"/>
              </a:xfrm>
              <a:prstGeom prst="rect">
                <a:avLst/>
              </a:prstGeom>
              <a:grpFill/>
              <a:ln>
                <a:noFill/>
              </a:ln>
            </p:spPr>
          </p:pic>
          <p:pic>
            <p:nvPicPr>
              <p:cNvPr id="101" name="Google Shape;101;p1" descr="Circle with left arrow with solid fill"/>
              <p:cNvPicPr preferRelativeResize="0"/>
              <p:nvPr/>
            </p:nvPicPr>
            <p:blipFill rotWithShape="1">
              <a:blip r:embed="rId8">
                <a:alphaModFix/>
              </a:blip>
              <a:srcRect/>
              <a:stretch/>
            </p:blipFill>
            <p:spPr>
              <a:xfrm>
                <a:off x="3323854" y="5273040"/>
                <a:ext cx="285750" cy="285750"/>
              </a:xfrm>
              <a:prstGeom prst="rect">
                <a:avLst/>
              </a:prstGeom>
              <a:grpFill/>
              <a:ln>
                <a:noFill/>
              </a:ln>
            </p:spPr>
          </p:pic>
          <p:pic>
            <p:nvPicPr>
              <p:cNvPr id="102" name="Google Shape;102;p1" descr="Circle with left arrow with solid fill"/>
              <p:cNvPicPr preferRelativeResize="0"/>
              <p:nvPr/>
            </p:nvPicPr>
            <p:blipFill rotWithShape="1">
              <a:blip r:embed="rId8">
                <a:alphaModFix/>
              </a:blip>
              <a:srcRect/>
              <a:stretch/>
            </p:blipFill>
            <p:spPr>
              <a:xfrm rot="-10628681">
                <a:off x="3851870" y="5455091"/>
                <a:ext cx="285750" cy="285750"/>
              </a:xfrm>
              <a:prstGeom prst="rect">
                <a:avLst/>
              </a:prstGeom>
              <a:grpFill/>
              <a:ln>
                <a:noFill/>
              </a:ln>
            </p:spPr>
          </p:pic>
          <p:pic>
            <p:nvPicPr>
              <p:cNvPr id="103" name="Google Shape;103;p1" descr="Circle with left arrow with solid fill"/>
              <p:cNvPicPr preferRelativeResize="0"/>
              <p:nvPr/>
            </p:nvPicPr>
            <p:blipFill rotWithShape="1">
              <a:blip r:embed="rId8">
                <a:alphaModFix/>
              </a:blip>
              <a:srcRect/>
              <a:stretch/>
            </p:blipFill>
            <p:spPr>
              <a:xfrm rot="4652359">
                <a:off x="4022208" y="4626133"/>
                <a:ext cx="285750" cy="285750"/>
              </a:xfrm>
              <a:prstGeom prst="rect">
                <a:avLst/>
              </a:prstGeom>
              <a:grpFill/>
              <a:ln>
                <a:noFill/>
              </a:ln>
            </p:spPr>
          </p:pic>
          <p:pic>
            <p:nvPicPr>
              <p:cNvPr id="104" name="Google Shape;104;p1" descr="Circle with left arrow with solid fill"/>
              <p:cNvPicPr preferRelativeResize="0"/>
              <p:nvPr/>
            </p:nvPicPr>
            <p:blipFill rotWithShape="1">
              <a:blip r:embed="rId8">
                <a:alphaModFix/>
              </a:blip>
              <a:srcRect/>
              <a:stretch/>
            </p:blipFill>
            <p:spPr>
              <a:xfrm rot="4224447">
                <a:off x="3584393" y="5312677"/>
                <a:ext cx="285750" cy="285750"/>
              </a:xfrm>
              <a:prstGeom prst="rect">
                <a:avLst/>
              </a:prstGeom>
              <a:grpFill/>
              <a:ln>
                <a:noFill/>
              </a:ln>
            </p:spPr>
          </p:pic>
          <p:sp>
            <p:nvSpPr>
              <p:cNvPr id="105" name="Google Shape;105;p1"/>
              <p:cNvSpPr txBox="1"/>
              <p:nvPr/>
            </p:nvSpPr>
            <p:spPr>
              <a:xfrm>
                <a:off x="1980581" y="679054"/>
                <a:ext cx="982442" cy="540390"/>
              </a:xfrm>
              <a:prstGeom prst="rect">
                <a:avLst/>
              </a:prstGeom>
              <a:grp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b="0" i="0" u="none" strike="noStrike" cap="none" dirty="0" err="1">
                    <a:solidFill>
                      <a:schemeClr val="dk1"/>
                    </a:solidFill>
                    <a:latin typeface="Calibri"/>
                    <a:ea typeface="Calibri"/>
                    <a:cs typeface="Calibri"/>
                    <a:sym typeface="Calibri"/>
                  </a:rPr>
                  <a:t>AuNRs</a:t>
                </a:r>
                <a:endParaRPr sz="1200" dirty="0">
                  <a:solidFill>
                    <a:schemeClr val="dk1"/>
                  </a:solidFill>
                  <a:latin typeface="Calibri"/>
                  <a:ea typeface="Calibri"/>
                  <a:cs typeface="Calibri"/>
                  <a:sym typeface="Calibri"/>
                </a:endParaRPr>
              </a:p>
            </p:txBody>
          </p:sp>
          <p:sp>
            <p:nvSpPr>
              <p:cNvPr id="106" name="Google Shape;106;p1"/>
              <p:cNvSpPr txBox="1"/>
              <p:nvPr/>
            </p:nvSpPr>
            <p:spPr>
              <a:xfrm>
                <a:off x="3196031" y="646155"/>
                <a:ext cx="704217" cy="540390"/>
              </a:xfrm>
              <a:prstGeom prst="rect">
                <a:avLst/>
              </a:prstGeom>
              <a:grp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dirty="0">
                    <a:solidFill>
                      <a:schemeClr val="dk1"/>
                    </a:solidFill>
                    <a:latin typeface="Calibri"/>
                    <a:ea typeface="Calibri"/>
                    <a:cs typeface="Calibri"/>
                    <a:sym typeface="Calibri"/>
                  </a:rPr>
                  <a:t>TAT</a:t>
                </a:r>
                <a:endParaRPr dirty="0"/>
              </a:p>
            </p:txBody>
          </p:sp>
          <p:sp>
            <p:nvSpPr>
              <p:cNvPr id="107" name="Google Shape;107;p1"/>
              <p:cNvSpPr txBox="1"/>
              <p:nvPr/>
            </p:nvSpPr>
            <p:spPr>
              <a:xfrm>
                <a:off x="4738358" y="620445"/>
                <a:ext cx="2451381" cy="540390"/>
              </a:xfrm>
              <a:prstGeom prst="rect">
                <a:avLst/>
              </a:prstGeom>
              <a:grp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dirty="0" err="1">
                    <a:solidFill>
                      <a:schemeClr val="dk1"/>
                    </a:solidFill>
                    <a:latin typeface="Calibri"/>
                    <a:ea typeface="Calibri"/>
                    <a:cs typeface="Calibri"/>
                    <a:sym typeface="Calibri"/>
                  </a:rPr>
                  <a:t>radiopharmaceutical</a:t>
                </a:r>
                <a:endParaRPr sz="1200" dirty="0">
                  <a:solidFill>
                    <a:schemeClr val="dk1"/>
                  </a:solidFill>
                  <a:latin typeface="Calibri"/>
                  <a:ea typeface="Calibri"/>
                  <a:cs typeface="Calibri"/>
                  <a:sym typeface="Calibri"/>
                </a:endParaRPr>
              </a:p>
            </p:txBody>
          </p:sp>
          <p:sp>
            <p:nvSpPr>
              <p:cNvPr id="108" name="Google Shape;108;p1"/>
              <p:cNvSpPr/>
              <p:nvPr/>
            </p:nvSpPr>
            <p:spPr>
              <a:xfrm>
                <a:off x="3763954" y="2087706"/>
                <a:ext cx="370995" cy="369332"/>
              </a:xfrm>
              <a:prstGeom prst="mathPlus">
                <a:avLst>
                  <a:gd name="adj1" fmla="val 17330"/>
                </a:avLst>
              </a:prstGeom>
              <a:grp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
              <p:cNvSpPr/>
              <p:nvPr/>
            </p:nvSpPr>
            <p:spPr>
              <a:xfrm>
                <a:off x="2767361" y="2087706"/>
                <a:ext cx="370995" cy="369332"/>
              </a:xfrm>
              <a:prstGeom prst="mathPlus">
                <a:avLst>
                  <a:gd name="adj1" fmla="val 17330"/>
                </a:avLst>
              </a:prstGeom>
              <a:grp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0" name="Google Shape;110;p1"/>
            <p:cNvSpPr txBox="1"/>
            <p:nvPr/>
          </p:nvSpPr>
          <p:spPr>
            <a:xfrm>
              <a:off x="1067833" y="372503"/>
              <a:ext cx="3017834" cy="1200329"/>
            </a:xfrm>
            <a:prstGeom prst="rect">
              <a:avLst/>
            </a:prstGeom>
            <a:grp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dirty="0">
                  <a:solidFill>
                    <a:schemeClr val="dk1"/>
                  </a:solidFill>
                  <a:latin typeface="Calibri"/>
                  <a:ea typeface="Calibri"/>
                  <a:cs typeface="Calibri"/>
                  <a:sym typeface="Calibri"/>
                </a:rPr>
                <a:t>WP2</a:t>
              </a:r>
              <a:endParaRPr dirty="0"/>
            </a:p>
            <a:p>
              <a:pPr marL="0" marR="0" lvl="0" indent="0" algn="ctr" rtl="0">
                <a:spcBef>
                  <a:spcPts val="0"/>
                </a:spcBef>
                <a:spcAft>
                  <a:spcPts val="0"/>
                </a:spcAft>
                <a:buNone/>
              </a:pPr>
              <a:r>
                <a:rPr lang="it-IT" sz="1800" b="1" dirty="0" err="1">
                  <a:solidFill>
                    <a:schemeClr val="dk1"/>
                  </a:solidFill>
                  <a:latin typeface="Calibri"/>
                  <a:ea typeface="Calibri"/>
                  <a:cs typeface="Calibri"/>
                  <a:sym typeface="Calibri"/>
                </a:rPr>
                <a:t>Synthesis</a:t>
              </a:r>
              <a:r>
                <a:rPr lang="it-IT" sz="1800" b="1" dirty="0">
                  <a:solidFill>
                    <a:schemeClr val="dk1"/>
                  </a:solidFill>
                  <a:latin typeface="Calibri"/>
                  <a:ea typeface="Calibri"/>
                  <a:cs typeface="Calibri"/>
                  <a:sym typeface="Calibri"/>
                </a:rPr>
                <a:t>, </a:t>
              </a:r>
              <a:r>
                <a:rPr lang="it-IT" sz="1800" b="1" dirty="0" err="1">
                  <a:solidFill>
                    <a:schemeClr val="dk1"/>
                  </a:solidFill>
                  <a:latin typeface="Calibri"/>
                  <a:ea typeface="Calibri"/>
                  <a:cs typeface="Calibri"/>
                  <a:sym typeface="Calibri"/>
                </a:rPr>
                <a:t>functionalizations</a:t>
              </a:r>
              <a:r>
                <a:rPr lang="it-IT" sz="1800" b="1" dirty="0">
                  <a:solidFill>
                    <a:schemeClr val="dk1"/>
                  </a:solidFill>
                  <a:latin typeface="Calibri"/>
                  <a:ea typeface="Calibri"/>
                  <a:cs typeface="Calibri"/>
                  <a:sym typeface="Calibri"/>
                </a:rPr>
                <a:t> and </a:t>
              </a:r>
              <a:r>
                <a:rPr lang="it-IT" sz="1800" b="1" dirty="0" err="1">
                  <a:solidFill>
                    <a:schemeClr val="dk1"/>
                  </a:solidFill>
                  <a:latin typeface="Calibri"/>
                  <a:ea typeface="Calibri"/>
                  <a:cs typeface="Calibri"/>
                  <a:sym typeface="Calibri"/>
                </a:rPr>
                <a:t>conjugations</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111" name="Google Shape;111;p1"/>
          <p:cNvSpPr/>
          <p:nvPr/>
        </p:nvSpPr>
        <p:spPr>
          <a:xfrm>
            <a:off x="1490109" y="2635722"/>
            <a:ext cx="756777" cy="564431"/>
          </a:xfrm>
          <a:prstGeom prst="roundRect">
            <a:avLst>
              <a:gd name="adj" fmla="val 16667"/>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Segnaposto numero diapositiva 1">
            <a:extLst>
              <a:ext uri="{FF2B5EF4-FFF2-40B4-BE49-F238E27FC236}">
                <a16:creationId xmlns:a16="http://schemas.microsoft.com/office/drawing/2014/main" id="{D05894AF-CC09-B0A0-A92A-DACCDF5EFF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a:t>
            </a:fld>
            <a:endParaRPr lang="it-IT"/>
          </a:p>
        </p:txBody>
      </p:sp>
      <p:sp>
        <p:nvSpPr>
          <p:cNvPr id="3" name="CasellaDiTesto 2">
            <a:extLst>
              <a:ext uri="{FF2B5EF4-FFF2-40B4-BE49-F238E27FC236}">
                <a16:creationId xmlns:a16="http://schemas.microsoft.com/office/drawing/2014/main" id="{F8DE875F-6568-4705-8D75-E79E6BBB1E7A}"/>
              </a:ext>
            </a:extLst>
          </p:cNvPr>
          <p:cNvSpPr txBox="1"/>
          <p:nvPr/>
        </p:nvSpPr>
        <p:spPr>
          <a:xfrm>
            <a:off x="8815859" y="297873"/>
            <a:ext cx="4511615" cy="523220"/>
          </a:xfrm>
          <a:prstGeom prst="rect">
            <a:avLst/>
          </a:prstGeom>
          <a:noFill/>
        </p:spPr>
        <p:txBody>
          <a:bodyPr wrap="square" rtlCol="0">
            <a:spAutoFit/>
          </a:bodyPr>
          <a:lstStyle/>
          <a:p>
            <a:r>
              <a:rPr lang="it-IT" sz="2800" dirty="0"/>
              <a:t>PROGETTO SEGNAR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E341388E-281C-3866-7157-958B95133D72}"/>
              </a:ext>
            </a:extLst>
          </p:cNvPr>
          <p:cNvGrpSpPr/>
          <p:nvPr/>
        </p:nvGrpSpPr>
        <p:grpSpPr>
          <a:xfrm>
            <a:off x="3189289" y="284676"/>
            <a:ext cx="6791474" cy="6461185"/>
            <a:chOff x="3189288" y="0"/>
            <a:chExt cx="7751427" cy="6858000"/>
          </a:xfrm>
        </p:grpSpPr>
        <p:pic>
          <p:nvPicPr>
            <p:cNvPr id="1026" name="Picture 2" descr="Figure 1 from The importance of the CTAB surfactant on the colloidal  seed-mediated synthesis of gold nanorods. | Semantic Scholar">
              <a:extLst>
                <a:ext uri="{FF2B5EF4-FFF2-40B4-BE49-F238E27FC236}">
                  <a16:creationId xmlns:a16="http://schemas.microsoft.com/office/drawing/2014/main" id="{EC3F65B3-B72E-B9B4-84F9-4DD1E8E13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288" y="0"/>
              <a:ext cx="5813425" cy="6858000"/>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2B748A07-1426-BDA8-FEFD-ACEDC2BE57E1}"/>
                </a:ext>
              </a:extLst>
            </p:cNvPr>
            <p:cNvSpPr/>
            <p:nvPr/>
          </p:nvSpPr>
          <p:spPr>
            <a:xfrm>
              <a:off x="7465324" y="4271749"/>
              <a:ext cx="3475391" cy="2586251"/>
            </a:xfrm>
            <a:prstGeom prst="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rPr>
                <a:t>Chemical </a:t>
              </a:r>
              <a:r>
                <a:rPr lang="it-IT" sz="2800" dirty="0" err="1">
                  <a:solidFill>
                    <a:schemeClr val="tx1"/>
                  </a:solidFill>
                </a:rPr>
                <a:t>synthesis</a:t>
              </a:r>
              <a:r>
                <a:rPr lang="it-IT" sz="2800" dirty="0">
                  <a:solidFill>
                    <a:schemeClr val="tx1"/>
                  </a:solidFill>
                </a:rPr>
                <a:t>  with Two steps</a:t>
              </a:r>
            </a:p>
          </p:txBody>
        </p:sp>
        <p:sp>
          <p:nvSpPr>
            <p:cNvPr id="3" name="Rettangolo 2">
              <a:extLst>
                <a:ext uri="{FF2B5EF4-FFF2-40B4-BE49-F238E27FC236}">
                  <a16:creationId xmlns:a16="http://schemas.microsoft.com/office/drawing/2014/main" id="{A0A2965C-88A9-F8DD-D6CB-3EE0E8488527}"/>
                </a:ext>
              </a:extLst>
            </p:cNvPr>
            <p:cNvSpPr/>
            <p:nvPr/>
          </p:nvSpPr>
          <p:spPr>
            <a:xfrm>
              <a:off x="7358743" y="4058194"/>
              <a:ext cx="600891" cy="3918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Segnaposto numero diapositiva 4">
            <a:extLst>
              <a:ext uri="{FF2B5EF4-FFF2-40B4-BE49-F238E27FC236}">
                <a16:creationId xmlns:a16="http://schemas.microsoft.com/office/drawing/2014/main" id="{3CC2B304-DDE0-518A-C42B-CCBF4D5F84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3</a:t>
            </a:fld>
            <a:endParaRPr lang="it-IT"/>
          </a:p>
        </p:txBody>
      </p:sp>
    </p:spTree>
    <p:extLst>
      <p:ext uri="{BB962C8B-B14F-4D97-AF65-F5344CB8AC3E}">
        <p14:creationId xmlns:p14="http://schemas.microsoft.com/office/powerpoint/2010/main" val="95339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414D535-740D-1D5B-378F-CD7E191C34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4</a:t>
            </a:fld>
            <a:endParaRPr lang="it-IT"/>
          </a:p>
        </p:txBody>
      </p:sp>
      <p:grpSp>
        <p:nvGrpSpPr>
          <p:cNvPr id="23" name="Gruppo 22">
            <a:extLst>
              <a:ext uri="{FF2B5EF4-FFF2-40B4-BE49-F238E27FC236}">
                <a16:creationId xmlns:a16="http://schemas.microsoft.com/office/drawing/2014/main" id="{3FB28F8D-47AF-F148-7ED5-9121BB7467FC}"/>
              </a:ext>
            </a:extLst>
          </p:cNvPr>
          <p:cNvGrpSpPr/>
          <p:nvPr/>
        </p:nvGrpSpPr>
        <p:grpSpPr>
          <a:xfrm>
            <a:off x="488489" y="0"/>
            <a:ext cx="9463033" cy="6718940"/>
            <a:chOff x="488489" y="0"/>
            <a:chExt cx="9463033" cy="6718940"/>
          </a:xfrm>
        </p:grpSpPr>
        <p:grpSp>
          <p:nvGrpSpPr>
            <p:cNvPr id="30" name="Gruppo 29">
              <a:extLst>
                <a:ext uri="{FF2B5EF4-FFF2-40B4-BE49-F238E27FC236}">
                  <a16:creationId xmlns:a16="http://schemas.microsoft.com/office/drawing/2014/main" id="{DDFA8AA0-7651-EEDF-4D00-187185BBB7AB}"/>
                </a:ext>
              </a:extLst>
            </p:cNvPr>
            <p:cNvGrpSpPr/>
            <p:nvPr/>
          </p:nvGrpSpPr>
          <p:grpSpPr>
            <a:xfrm>
              <a:off x="488489" y="0"/>
              <a:ext cx="9463033" cy="6718940"/>
              <a:chOff x="488489" y="0"/>
              <a:chExt cx="9463033" cy="6718940"/>
            </a:xfrm>
          </p:grpSpPr>
          <p:grpSp>
            <p:nvGrpSpPr>
              <p:cNvPr id="6" name="Gruppo 5">
                <a:extLst>
                  <a:ext uri="{FF2B5EF4-FFF2-40B4-BE49-F238E27FC236}">
                    <a16:creationId xmlns:a16="http://schemas.microsoft.com/office/drawing/2014/main" id="{37ADDB0E-04D8-B925-00CC-698DDF413C6B}"/>
                  </a:ext>
                </a:extLst>
              </p:cNvPr>
              <p:cNvGrpSpPr/>
              <p:nvPr/>
            </p:nvGrpSpPr>
            <p:grpSpPr>
              <a:xfrm>
                <a:off x="681925" y="0"/>
                <a:ext cx="9269597" cy="4809506"/>
                <a:chOff x="681925" y="0"/>
                <a:chExt cx="9269597" cy="4809506"/>
              </a:xfrm>
            </p:grpSpPr>
            <p:grpSp>
              <p:nvGrpSpPr>
                <p:cNvPr id="4" name="Gruppo 3">
                  <a:extLst>
                    <a:ext uri="{FF2B5EF4-FFF2-40B4-BE49-F238E27FC236}">
                      <a16:creationId xmlns:a16="http://schemas.microsoft.com/office/drawing/2014/main" id="{30FAC5D5-B51D-8C76-447C-57F92535585B}"/>
                    </a:ext>
                  </a:extLst>
                </p:cNvPr>
                <p:cNvGrpSpPr/>
                <p:nvPr/>
              </p:nvGrpSpPr>
              <p:grpSpPr>
                <a:xfrm>
                  <a:off x="681925" y="0"/>
                  <a:ext cx="9085963" cy="4809506"/>
                  <a:chOff x="681925" y="0"/>
                  <a:chExt cx="9085963" cy="4809506"/>
                </a:xfrm>
              </p:grpSpPr>
              <p:pic>
                <p:nvPicPr>
                  <p:cNvPr id="2050" name="Picture 2" descr="Polycationic gold nanorods as multipurpose in vitro microtubule markers |  bioRxiv">
                    <a:extLst>
                      <a:ext uri="{FF2B5EF4-FFF2-40B4-BE49-F238E27FC236}">
                        <a16:creationId xmlns:a16="http://schemas.microsoft.com/office/drawing/2014/main" id="{83F527F4-75B1-6DA7-0368-61EB85E930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2881"/>
                  <a:stretch/>
                </p:blipFill>
                <p:spPr bwMode="auto">
                  <a:xfrm>
                    <a:off x="2422525" y="0"/>
                    <a:ext cx="7345363" cy="4602997"/>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F13AF64A-56B9-D0B3-B81B-AA85C5DCD4A7}"/>
                      </a:ext>
                    </a:extLst>
                  </p:cNvPr>
                  <p:cNvSpPr/>
                  <p:nvPr/>
                </p:nvSpPr>
                <p:spPr>
                  <a:xfrm>
                    <a:off x="681925" y="2773589"/>
                    <a:ext cx="5414075" cy="20359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5" name="Rettangolo 4">
                  <a:extLst>
                    <a:ext uri="{FF2B5EF4-FFF2-40B4-BE49-F238E27FC236}">
                      <a16:creationId xmlns:a16="http://schemas.microsoft.com/office/drawing/2014/main" id="{722632A6-E09C-791B-EE5E-2BD594118B7A}"/>
                    </a:ext>
                  </a:extLst>
                </p:cNvPr>
                <p:cNvSpPr/>
                <p:nvPr/>
              </p:nvSpPr>
              <p:spPr>
                <a:xfrm>
                  <a:off x="6828312" y="0"/>
                  <a:ext cx="3123210" cy="7481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Stella a 5 punte 6">
                <a:extLst>
                  <a:ext uri="{FF2B5EF4-FFF2-40B4-BE49-F238E27FC236}">
                    <a16:creationId xmlns:a16="http://schemas.microsoft.com/office/drawing/2014/main" id="{F63AD1BD-B5EE-4632-6DB3-3FB9A0BEC6F5}"/>
                  </a:ext>
                </a:extLst>
              </p:cNvPr>
              <p:cNvSpPr/>
              <p:nvPr/>
            </p:nvSpPr>
            <p:spPr>
              <a:xfrm>
                <a:off x="1336827" y="5363072"/>
                <a:ext cx="605642" cy="605642"/>
              </a:xfrm>
              <a:prstGeom prst="star5">
                <a:avLst/>
              </a:prstGeom>
              <a:solidFill>
                <a:srgbClr val="FF33CC"/>
              </a:solidFill>
              <a:ln>
                <a:solidFill>
                  <a:srgbClr val="FF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7170A8E5-D441-285B-871B-D44F7ECB3DB3}"/>
                  </a:ext>
                </a:extLst>
              </p:cNvPr>
              <p:cNvSpPr txBox="1"/>
              <p:nvPr/>
            </p:nvSpPr>
            <p:spPr>
              <a:xfrm>
                <a:off x="542888" y="5395047"/>
                <a:ext cx="327334" cy="400110"/>
              </a:xfrm>
              <a:prstGeom prst="rect">
                <a:avLst/>
              </a:prstGeom>
              <a:noFill/>
            </p:spPr>
            <p:txBody>
              <a:bodyPr wrap="none" rtlCol="0">
                <a:spAutoFit/>
              </a:bodyPr>
              <a:lstStyle/>
              <a:p>
                <a:r>
                  <a:rPr lang="it-IT" sz="2000" b="1" dirty="0"/>
                  <a:t>3</a:t>
                </a:r>
              </a:p>
            </p:txBody>
          </p:sp>
          <p:sp>
            <p:nvSpPr>
              <p:cNvPr id="9" name="CasellaDiTesto 8">
                <a:extLst>
                  <a:ext uri="{FF2B5EF4-FFF2-40B4-BE49-F238E27FC236}">
                    <a16:creationId xmlns:a16="http://schemas.microsoft.com/office/drawing/2014/main" id="{FF737A45-1E7C-A2E0-035A-175D9E368631}"/>
                  </a:ext>
                </a:extLst>
              </p:cNvPr>
              <p:cNvSpPr txBox="1"/>
              <p:nvPr/>
            </p:nvSpPr>
            <p:spPr>
              <a:xfrm>
                <a:off x="488489" y="4202887"/>
                <a:ext cx="327334" cy="400110"/>
              </a:xfrm>
              <a:prstGeom prst="rect">
                <a:avLst/>
              </a:prstGeom>
              <a:noFill/>
            </p:spPr>
            <p:txBody>
              <a:bodyPr wrap="none" rtlCol="0">
                <a:spAutoFit/>
              </a:bodyPr>
              <a:lstStyle/>
              <a:p>
                <a:r>
                  <a:rPr lang="it-IT" sz="2000" b="1" dirty="0"/>
                  <a:t>2</a:t>
                </a:r>
              </a:p>
            </p:txBody>
          </p:sp>
          <p:pic>
            <p:nvPicPr>
              <p:cNvPr id="10" name="Immagine 9">
                <a:extLst>
                  <a:ext uri="{FF2B5EF4-FFF2-40B4-BE49-F238E27FC236}">
                    <a16:creationId xmlns:a16="http://schemas.microsoft.com/office/drawing/2014/main" id="{E23750F0-E656-314A-95CE-3051FADC0B0A}"/>
                  </a:ext>
                </a:extLst>
              </p:cNvPr>
              <p:cNvPicPr>
                <a:picLocks noChangeAspect="1"/>
              </p:cNvPicPr>
              <p:nvPr/>
            </p:nvPicPr>
            <p:blipFill>
              <a:blip r:embed="rId4"/>
              <a:stretch>
                <a:fillRect/>
              </a:stretch>
            </p:blipFill>
            <p:spPr>
              <a:xfrm>
                <a:off x="2875680" y="4859499"/>
                <a:ext cx="1975275" cy="1859441"/>
              </a:xfrm>
              <a:prstGeom prst="rect">
                <a:avLst/>
              </a:prstGeom>
              <a:ln w="38100">
                <a:solidFill>
                  <a:srgbClr val="FF33CC"/>
                </a:solidFill>
              </a:ln>
            </p:spPr>
          </p:pic>
          <p:grpSp>
            <p:nvGrpSpPr>
              <p:cNvPr id="14" name="Gruppo 13">
                <a:extLst>
                  <a:ext uri="{FF2B5EF4-FFF2-40B4-BE49-F238E27FC236}">
                    <a16:creationId xmlns:a16="http://schemas.microsoft.com/office/drawing/2014/main" id="{735AE500-B2C8-B399-0FFC-C35460CC534D}"/>
                  </a:ext>
                </a:extLst>
              </p:cNvPr>
              <p:cNvGrpSpPr/>
              <p:nvPr/>
            </p:nvGrpSpPr>
            <p:grpSpPr>
              <a:xfrm>
                <a:off x="1621550" y="3185901"/>
                <a:ext cx="2251425" cy="1875329"/>
                <a:chOff x="1137537" y="3209004"/>
                <a:chExt cx="2251425" cy="1875329"/>
              </a:xfrm>
            </p:grpSpPr>
            <p:pic>
              <p:nvPicPr>
                <p:cNvPr id="12" name="Immagine 11">
                  <a:extLst>
                    <a:ext uri="{FF2B5EF4-FFF2-40B4-BE49-F238E27FC236}">
                      <a16:creationId xmlns:a16="http://schemas.microsoft.com/office/drawing/2014/main" id="{6709B141-5353-BE7D-1D64-37367E00795E}"/>
                    </a:ext>
                  </a:extLst>
                </p:cNvPr>
                <p:cNvPicPr>
                  <a:picLocks noChangeAspect="1"/>
                </p:cNvPicPr>
                <p:nvPr/>
              </p:nvPicPr>
              <p:blipFill>
                <a:blip r:embed="rId5"/>
                <a:stretch>
                  <a:fillRect/>
                </a:stretch>
              </p:blipFill>
              <p:spPr>
                <a:xfrm>
                  <a:off x="1137537" y="3209004"/>
                  <a:ext cx="2251425" cy="1875329"/>
                </a:xfrm>
                <a:prstGeom prst="rect">
                  <a:avLst/>
                </a:prstGeom>
                <a:ln>
                  <a:solidFill>
                    <a:srgbClr val="00B050"/>
                  </a:solidFill>
                </a:ln>
              </p:spPr>
            </p:pic>
            <p:sp>
              <p:nvSpPr>
                <p:cNvPr id="13" name="Rettangolo 12">
                  <a:extLst>
                    <a:ext uri="{FF2B5EF4-FFF2-40B4-BE49-F238E27FC236}">
                      <a16:creationId xmlns:a16="http://schemas.microsoft.com/office/drawing/2014/main" id="{757473FA-9A92-8223-5E09-B2A9927A8301}"/>
                    </a:ext>
                  </a:extLst>
                </p:cNvPr>
                <p:cNvSpPr/>
                <p:nvPr/>
              </p:nvSpPr>
              <p:spPr>
                <a:xfrm>
                  <a:off x="1190573" y="3302332"/>
                  <a:ext cx="1367125" cy="333682"/>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dirty="0" err="1">
                      <a:solidFill>
                        <a:schemeClr val="tx1"/>
                      </a:solidFill>
                    </a:rPr>
                    <a:t>Modified</a:t>
                  </a:r>
                  <a:r>
                    <a:rPr lang="it-IT" sz="1200" dirty="0">
                      <a:solidFill>
                        <a:schemeClr val="tx1"/>
                      </a:solidFill>
                    </a:rPr>
                    <a:t> peptide </a:t>
                  </a:r>
                </a:p>
                <a:p>
                  <a:pPr algn="ctr"/>
                  <a:r>
                    <a:rPr lang="it-IT" sz="1200" dirty="0">
                      <a:solidFill>
                        <a:schemeClr val="tx1"/>
                      </a:solidFill>
                    </a:rPr>
                    <a:t>TAT</a:t>
                  </a:r>
                </a:p>
              </p:txBody>
            </p:sp>
          </p:grpSp>
          <p:sp>
            <p:nvSpPr>
              <p:cNvPr id="15" name="Arco 14">
                <a:extLst>
                  <a:ext uri="{FF2B5EF4-FFF2-40B4-BE49-F238E27FC236}">
                    <a16:creationId xmlns:a16="http://schemas.microsoft.com/office/drawing/2014/main" id="{1F484CD2-E443-118C-D325-D2811962C3D8}"/>
                  </a:ext>
                </a:extLst>
              </p:cNvPr>
              <p:cNvSpPr/>
              <p:nvPr/>
            </p:nvSpPr>
            <p:spPr>
              <a:xfrm rot="18683123">
                <a:off x="8921364" y="1229897"/>
                <a:ext cx="1065475" cy="556591"/>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8" name="Arco 17">
                <a:extLst>
                  <a:ext uri="{FF2B5EF4-FFF2-40B4-BE49-F238E27FC236}">
                    <a16:creationId xmlns:a16="http://schemas.microsoft.com/office/drawing/2014/main" id="{A5C47BEA-A020-79BE-EF81-52FF75A569C4}"/>
                  </a:ext>
                </a:extLst>
              </p:cNvPr>
              <p:cNvSpPr/>
              <p:nvPr/>
            </p:nvSpPr>
            <p:spPr>
              <a:xfrm rot="2835525">
                <a:off x="8645347" y="1861871"/>
                <a:ext cx="1065475" cy="556591"/>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9" name="Arco 18">
                <a:extLst>
                  <a:ext uri="{FF2B5EF4-FFF2-40B4-BE49-F238E27FC236}">
                    <a16:creationId xmlns:a16="http://schemas.microsoft.com/office/drawing/2014/main" id="{4843B68B-3F60-FB37-15EB-D0B84F31D2BF}"/>
                  </a:ext>
                </a:extLst>
              </p:cNvPr>
              <p:cNvSpPr/>
              <p:nvPr/>
            </p:nvSpPr>
            <p:spPr>
              <a:xfrm rot="2784987" flipV="1">
                <a:off x="6491048" y="717048"/>
                <a:ext cx="1065475" cy="541120"/>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20" name="Arco 19">
                <a:extLst>
                  <a:ext uri="{FF2B5EF4-FFF2-40B4-BE49-F238E27FC236}">
                    <a16:creationId xmlns:a16="http://schemas.microsoft.com/office/drawing/2014/main" id="{38789D87-227D-5571-9AF9-9A7DCC30A3B1}"/>
                  </a:ext>
                </a:extLst>
              </p:cNvPr>
              <p:cNvSpPr/>
              <p:nvPr/>
            </p:nvSpPr>
            <p:spPr>
              <a:xfrm rot="6970274">
                <a:off x="6895853" y="1692683"/>
                <a:ext cx="1065475" cy="556591"/>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1" name="Arco 20">
                <a:extLst>
                  <a:ext uri="{FF2B5EF4-FFF2-40B4-BE49-F238E27FC236}">
                    <a16:creationId xmlns:a16="http://schemas.microsoft.com/office/drawing/2014/main" id="{A2C991C7-452E-D141-CA24-C0E5B2B5BCB6}"/>
                  </a:ext>
                </a:extLst>
              </p:cNvPr>
              <p:cNvSpPr/>
              <p:nvPr/>
            </p:nvSpPr>
            <p:spPr>
              <a:xfrm rot="15737509">
                <a:off x="7648763" y="918861"/>
                <a:ext cx="1065475" cy="556591"/>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7" name="Arco 26">
                <a:extLst>
                  <a:ext uri="{FF2B5EF4-FFF2-40B4-BE49-F238E27FC236}">
                    <a16:creationId xmlns:a16="http://schemas.microsoft.com/office/drawing/2014/main" id="{6BA3CEDE-9919-0902-87C4-1EDD6EB4D07A}"/>
                  </a:ext>
                </a:extLst>
              </p:cNvPr>
              <p:cNvSpPr/>
              <p:nvPr/>
            </p:nvSpPr>
            <p:spPr>
              <a:xfrm rot="18683123">
                <a:off x="547417" y="4378454"/>
                <a:ext cx="1065475" cy="556591"/>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9" name="Stella a 5 punte 28">
                <a:extLst>
                  <a:ext uri="{FF2B5EF4-FFF2-40B4-BE49-F238E27FC236}">
                    <a16:creationId xmlns:a16="http://schemas.microsoft.com/office/drawing/2014/main" id="{108FA43A-6983-00B4-5295-228B4C22B359}"/>
                  </a:ext>
                </a:extLst>
              </p:cNvPr>
              <p:cNvSpPr/>
              <p:nvPr/>
            </p:nvSpPr>
            <p:spPr>
              <a:xfrm rot="1894795">
                <a:off x="8638736" y="3607460"/>
                <a:ext cx="605642" cy="605642"/>
              </a:xfrm>
              <a:prstGeom prst="star5">
                <a:avLst/>
              </a:prstGeom>
              <a:solidFill>
                <a:srgbClr val="FF33CC"/>
              </a:solidFill>
              <a:ln>
                <a:solidFill>
                  <a:srgbClr val="FF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1" name="Ovale 10">
              <a:extLst>
                <a:ext uri="{FF2B5EF4-FFF2-40B4-BE49-F238E27FC236}">
                  <a16:creationId xmlns:a16="http://schemas.microsoft.com/office/drawing/2014/main" id="{A4CE114C-EC16-1194-AD1F-687E09979FA4}"/>
                </a:ext>
              </a:extLst>
            </p:cNvPr>
            <p:cNvSpPr/>
            <p:nvPr/>
          </p:nvSpPr>
          <p:spPr>
            <a:xfrm rot="2077202">
              <a:off x="5714997" y="2467181"/>
              <a:ext cx="1212573" cy="3398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C</a:t>
              </a:r>
            </a:p>
          </p:txBody>
        </p:sp>
        <p:sp>
          <p:nvSpPr>
            <p:cNvPr id="22" name="CasellaDiTesto 21">
              <a:extLst>
                <a:ext uri="{FF2B5EF4-FFF2-40B4-BE49-F238E27FC236}">
                  <a16:creationId xmlns:a16="http://schemas.microsoft.com/office/drawing/2014/main" id="{B8C0BBB3-FFDB-6550-F060-0D33C9F9D36E}"/>
                </a:ext>
              </a:extLst>
            </p:cNvPr>
            <p:cNvSpPr txBox="1"/>
            <p:nvPr/>
          </p:nvSpPr>
          <p:spPr>
            <a:xfrm rot="1905681">
              <a:off x="5755258" y="2985846"/>
              <a:ext cx="651140" cy="400110"/>
            </a:xfrm>
            <a:prstGeom prst="rect">
              <a:avLst/>
            </a:prstGeom>
            <a:noFill/>
          </p:spPr>
          <p:txBody>
            <a:bodyPr wrap="none" rtlCol="0">
              <a:spAutoFit/>
            </a:bodyPr>
            <a:lstStyle/>
            <a:p>
              <a:r>
                <a:rPr lang="it-IT" sz="2000" dirty="0"/>
                <a:t>1</a:t>
              </a:r>
              <a:r>
                <a:rPr lang="it-IT" sz="2000" dirty="0">
                  <a:sym typeface="Symbol" panose="05050102010706020507" pitchFamily="18" charset="2"/>
                </a:rPr>
                <a:t> </a:t>
              </a:r>
              <a:endParaRPr lang="it-IT" sz="2000" dirty="0"/>
            </a:p>
          </p:txBody>
        </p:sp>
      </p:grpSp>
    </p:spTree>
    <p:extLst>
      <p:ext uri="{BB962C8B-B14F-4D97-AF65-F5344CB8AC3E}">
        <p14:creationId xmlns:p14="http://schemas.microsoft.com/office/powerpoint/2010/main" val="380000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628446E-4971-B21C-20C6-6580A15C0B6E}"/>
              </a:ext>
            </a:extLst>
          </p:cNvPr>
          <p:cNvPicPr>
            <a:picLocks noChangeAspect="1"/>
          </p:cNvPicPr>
          <p:nvPr/>
        </p:nvPicPr>
        <p:blipFill>
          <a:blip r:embed="rId2"/>
          <a:stretch>
            <a:fillRect/>
          </a:stretch>
        </p:blipFill>
        <p:spPr>
          <a:xfrm>
            <a:off x="192024" y="2794920"/>
            <a:ext cx="11658600" cy="3526727"/>
          </a:xfrm>
          <a:prstGeom prst="rect">
            <a:avLst/>
          </a:prstGeom>
        </p:spPr>
      </p:pic>
      <p:grpSp>
        <p:nvGrpSpPr>
          <p:cNvPr id="32" name="Gruppo 31">
            <a:extLst>
              <a:ext uri="{FF2B5EF4-FFF2-40B4-BE49-F238E27FC236}">
                <a16:creationId xmlns:a16="http://schemas.microsoft.com/office/drawing/2014/main" id="{45B96596-9BE5-E530-6276-3BDCF73ACC05}"/>
              </a:ext>
            </a:extLst>
          </p:cNvPr>
          <p:cNvGrpSpPr/>
          <p:nvPr/>
        </p:nvGrpSpPr>
        <p:grpSpPr>
          <a:xfrm>
            <a:off x="1094872" y="744592"/>
            <a:ext cx="10214811" cy="2050328"/>
            <a:chOff x="1094872" y="536353"/>
            <a:chExt cx="10214811" cy="2050328"/>
          </a:xfrm>
        </p:grpSpPr>
        <p:grpSp>
          <p:nvGrpSpPr>
            <p:cNvPr id="5" name="Gruppo 4">
              <a:extLst>
                <a:ext uri="{FF2B5EF4-FFF2-40B4-BE49-F238E27FC236}">
                  <a16:creationId xmlns:a16="http://schemas.microsoft.com/office/drawing/2014/main" id="{BF27C29B-86DA-0C0E-2F9B-6C134B931512}"/>
                </a:ext>
              </a:extLst>
            </p:cNvPr>
            <p:cNvGrpSpPr/>
            <p:nvPr/>
          </p:nvGrpSpPr>
          <p:grpSpPr>
            <a:xfrm>
              <a:off x="1094872" y="536353"/>
              <a:ext cx="10214811" cy="2050328"/>
              <a:chOff x="681925" y="2759178"/>
              <a:chExt cx="9085963" cy="2050328"/>
            </a:xfrm>
          </p:grpSpPr>
          <p:grpSp>
            <p:nvGrpSpPr>
              <p:cNvPr id="24" name="Gruppo 23">
                <a:extLst>
                  <a:ext uri="{FF2B5EF4-FFF2-40B4-BE49-F238E27FC236}">
                    <a16:creationId xmlns:a16="http://schemas.microsoft.com/office/drawing/2014/main" id="{7792FAC9-6E60-9FE0-255E-6E4AF6AFA47F}"/>
                  </a:ext>
                </a:extLst>
              </p:cNvPr>
              <p:cNvGrpSpPr/>
              <p:nvPr/>
            </p:nvGrpSpPr>
            <p:grpSpPr>
              <a:xfrm>
                <a:off x="681925" y="2773589"/>
                <a:ext cx="9085963" cy="2035917"/>
                <a:chOff x="681925" y="2773589"/>
                <a:chExt cx="9085963" cy="2035917"/>
              </a:xfrm>
            </p:grpSpPr>
            <p:pic>
              <p:nvPicPr>
                <p:cNvPr id="28" name="Picture 2" descr="Polycationic gold nanorods as multipurpose in vitro microtubule markers |  bioRxiv">
                  <a:extLst>
                    <a:ext uri="{FF2B5EF4-FFF2-40B4-BE49-F238E27FC236}">
                      <a16:creationId xmlns:a16="http://schemas.microsoft.com/office/drawing/2014/main" id="{58AC91BC-740F-0D09-C259-A8D76D5437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733" t="45367" b="32653"/>
                <a:stretch/>
              </p:blipFill>
              <p:spPr bwMode="auto">
                <a:xfrm>
                  <a:off x="6149036" y="3111280"/>
                  <a:ext cx="3618852" cy="1507339"/>
                </a:xfrm>
                <a:prstGeom prst="rect">
                  <a:avLst/>
                </a:prstGeom>
                <a:noFill/>
                <a:extLst>
                  <a:ext uri="{909E8E84-426E-40DD-AFC4-6F175D3DCCD1}">
                    <a14:hiddenFill xmlns:a14="http://schemas.microsoft.com/office/drawing/2010/main">
                      <a:solidFill>
                        <a:srgbClr val="FFFFFF"/>
                      </a:solidFill>
                    </a14:hiddenFill>
                  </a:ext>
                </a:extLst>
              </p:spPr>
            </p:pic>
            <p:sp>
              <p:nvSpPr>
                <p:cNvPr id="29" name="Rettangolo 28">
                  <a:extLst>
                    <a:ext uri="{FF2B5EF4-FFF2-40B4-BE49-F238E27FC236}">
                      <a16:creationId xmlns:a16="http://schemas.microsoft.com/office/drawing/2014/main" id="{7FE0F52F-9849-1776-1F3C-3F8C7BBCBD08}"/>
                    </a:ext>
                  </a:extLst>
                </p:cNvPr>
                <p:cNvSpPr/>
                <p:nvPr/>
              </p:nvSpPr>
              <p:spPr>
                <a:xfrm>
                  <a:off x="681925" y="2773589"/>
                  <a:ext cx="5414075" cy="20359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Stella a 5 punte 8">
                <a:extLst>
                  <a:ext uri="{FF2B5EF4-FFF2-40B4-BE49-F238E27FC236}">
                    <a16:creationId xmlns:a16="http://schemas.microsoft.com/office/drawing/2014/main" id="{2F75C2BE-AFC4-14D8-A953-467726387889}"/>
                  </a:ext>
                </a:extLst>
              </p:cNvPr>
              <p:cNvSpPr/>
              <p:nvPr/>
            </p:nvSpPr>
            <p:spPr>
              <a:xfrm>
                <a:off x="3086141" y="3488726"/>
                <a:ext cx="605642" cy="605642"/>
              </a:xfrm>
              <a:prstGeom prst="star5">
                <a:avLst/>
              </a:prstGeom>
              <a:solidFill>
                <a:srgbClr val="FF33CC"/>
              </a:solidFill>
              <a:ln>
                <a:solidFill>
                  <a:srgbClr val="FF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a16="http://schemas.microsoft.com/office/drawing/2014/main" id="{70DB52C5-0B93-D82F-65EE-BEA34D168BA9}"/>
                  </a:ext>
                </a:extLst>
              </p:cNvPr>
              <p:cNvPicPr>
                <a:picLocks noChangeAspect="1"/>
              </p:cNvPicPr>
              <p:nvPr/>
            </p:nvPicPr>
            <p:blipFill>
              <a:blip r:embed="rId4"/>
              <a:stretch>
                <a:fillRect/>
              </a:stretch>
            </p:blipFill>
            <p:spPr>
              <a:xfrm>
                <a:off x="825373" y="2759178"/>
                <a:ext cx="1975275" cy="1859441"/>
              </a:xfrm>
              <a:prstGeom prst="rect">
                <a:avLst/>
              </a:prstGeom>
              <a:ln w="38100">
                <a:solidFill>
                  <a:srgbClr val="FF33CC"/>
                </a:solidFill>
              </a:ln>
            </p:spPr>
          </p:pic>
          <p:sp>
            <p:nvSpPr>
              <p:cNvPr id="21" name="Stella a 5 punte 20">
                <a:extLst>
                  <a:ext uri="{FF2B5EF4-FFF2-40B4-BE49-F238E27FC236}">
                    <a16:creationId xmlns:a16="http://schemas.microsoft.com/office/drawing/2014/main" id="{51E7D999-BF99-6043-3D04-184B318068B8}"/>
                  </a:ext>
                </a:extLst>
              </p:cNvPr>
              <p:cNvSpPr/>
              <p:nvPr/>
            </p:nvSpPr>
            <p:spPr>
              <a:xfrm rot="1894795">
                <a:off x="8638736" y="3607460"/>
                <a:ext cx="605642" cy="605642"/>
              </a:xfrm>
              <a:prstGeom prst="star5">
                <a:avLst/>
              </a:prstGeom>
              <a:solidFill>
                <a:srgbClr val="FF33CC"/>
              </a:solidFill>
              <a:ln>
                <a:solidFill>
                  <a:srgbClr val="FF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30" name="Ovale 29">
              <a:extLst>
                <a:ext uri="{FF2B5EF4-FFF2-40B4-BE49-F238E27FC236}">
                  <a16:creationId xmlns:a16="http://schemas.microsoft.com/office/drawing/2014/main" id="{0AAD0341-D687-86AD-1255-F45248290CC5}"/>
                </a:ext>
              </a:extLst>
            </p:cNvPr>
            <p:cNvSpPr/>
            <p:nvPr/>
          </p:nvSpPr>
          <p:spPr>
            <a:xfrm>
              <a:off x="7315200" y="1000807"/>
              <a:ext cx="216568" cy="26161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a:extLst>
                <a:ext uri="{FF2B5EF4-FFF2-40B4-BE49-F238E27FC236}">
                  <a16:creationId xmlns:a16="http://schemas.microsoft.com/office/drawing/2014/main" id="{8CB02DBE-ADA0-08C5-717B-F4A342383CD6}"/>
                </a:ext>
              </a:extLst>
            </p:cNvPr>
            <p:cNvSpPr/>
            <p:nvPr/>
          </p:nvSpPr>
          <p:spPr>
            <a:xfrm>
              <a:off x="7796463" y="735713"/>
              <a:ext cx="574999" cy="40728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CasellaDiTesto 1">
            <a:extLst>
              <a:ext uri="{FF2B5EF4-FFF2-40B4-BE49-F238E27FC236}">
                <a16:creationId xmlns:a16="http://schemas.microsoft.com/office/drawing/2014/main" id="{C65BF3ED-D6B8-672A-F1DF-D6734FF8F9EC}"/>
              </a:ext>
            </a:extLst>
          </p:cNvPr>
          <p:cNvSpPr txBox="1"/>
          <p:nvPr/>
        </p:nvSpPr>
        <p:spPr>
          <a:xfrm>
            <a:off x="4138233" y="517298"/>
            <a:ext cx="3395481" cy="523220"/>
          </a:xfrm>
          <a:prstGeom prst="rect">
            <a:avLst/>
          </a:prstGeom>
          <a:noFill/>
        </p:spPr>
        <p:txBody>
          <a:bodyPr wrap="none" rtlCol="0">
            <a:spAutoFit/>
          </a:bodyPr>
          <a:lstStyle/>
          <a:p>
            <a:r>
              <a:rPr lang="it-IT" dirty="0" err="1"/>
              <a:t>AuNRs</a:t>
            </a:r>
            <a:r>
              <a:rPr lang="it-IT" dirty="0"/>
              <a:t> FUNCTIONALIZED WITH CTAB</a:t>
            </a:r>
          </a:p>
          <a:p>
            <a:r>
              <a:rPr lang="it-IT" dirty="0"/>
              <a:t>And STAMICIS (Tc)</a:t>
            </a:r>
          </a:p>
        </p:txBody>
      </p:sp>
      <p:sp>
        <p:nvSpPr>
          <p:cNvPr id="3" name="Segnaposto numero diapositiva 2">
            <a:extLst>
              <a:ext uri="{FF2B5EF4-FFF2-40B4-BE49-F238E27FC236}">
                <a16:creationId xmlns:a16="http://schemas.microsoft.com/office/drawing/2014/main" id="{901BA142-21F7-EB6A-0BB4-1B990DC500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5</a:t>
            </a:fld>
            <a:endParaRPr lang="it-IT"/>
          </a:p>
        </p:txBody>
      </p:sp>
    </p:spTree>
    <p:extLst>
      <p:ext uri="{BB962C8B-B14F-4D97-AF65-F5344CB8AC3E}">
        <p14:creationId xmlns:p14="http://schemas.microsoft.com/office/powerpoint/2010/main" val="158382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12E6361-5BDE-A51A-9376-84A66800F514}"/>
              </a:ext>
            </a:extLst>
          </p:cNvPr>
          <p:cNvSpPr txBox="1"/>
          <p:nvPr/>
        </p:nvSpPr>
        <p:spPr>
          <a:xfrm>
            <a:off x="3862856" y="626915"/>
            <a:ext cx="3445174" cy="523220"/>
          </a:xfrm>
          <a:prstGeom prst="rect">
            <a:avLst/>
          </a:prstGeom>
          <a:noFill/>
        </p:spPr>
        <p:txBody>
          <a:bodyPr wrap="none" rtlCol="0">
            <a:spAutoFit/>
          </a:bodyPr>
          <a:lstStyle/>
          <a:p>
            <a:r>
              <a:rPr lang="it-IT" dirty="0" err="1"/>
              <a:t>AuNRs</a:t>
            </a:r>
            <a:r>
              <a:rPr lang="it-IT" dirty="0"/>
              <a:t> FUNCTIONALIZED WITH CTAB </a:t>
            </a:r>
          </a:p>
          <a:p>
            <a:r>
              <a:rPr lang="it-IT" dirty="0"/>
              <a:t>AND MODIFIED TAT</a:t>
            </a:r>
          </a:p>
        </p:txBody>
      </p:sp>
      <p:grpSp>
        <p:nvGrpSpPr>
          <p:cNvPr id="3" name="Gruppo 2">
            <a:extLst>
              <a:ext uri="{FF2B5EF4-FFF2-40B4-BE49-F238E27FC236}">
                <a16:creationId xmlns:a16="http://schemas.microsoft.com/office/drawing/2014/main" id="{D9056A3C-AED2-1948-F7F4-92DE916F228F}"/>
              </a:ext>
            </a:extLst>
          </p:cNvPr>
          <p:cNvGrpSpPr/>
          <p:nvPr/>
        </p:nvGrpSpPr>
        <p:grpSpPr>
          <a:xfrm>
            <a:off x="674037" y="0"/>
            <a:ext cx="10542603" cy="3097277"/>
            <a:chOff x="652156" y="0"/>
            <a:chExt cx="9299366" cy="2937056"/>
          </a:xfrm>
        </p:grpSpPr>
        <p:grpSp>
          <p:nvGrpSpPr>
            <p:cNvPr id="4" name="Gruppo 3">
              <a:extLst>
                <a:ext uri="{FF2B5EF4-FFF2-40B4-BE49-F238E27FC236}">
                  <a16:creationId xmlns:a16="http://schemas.microsoft.com/office/drawing/2014/main" id="{716342CE-9567-BBCF-537C-67C5F7B38119}"/>
                </a:ext>
              </a:extLst>
            </p:cNvPr>
            <p:cNvGrpSpPr/>
            <p:nvPr/>
          </p:nvGrpSpPr>
          <p:grpSpPr>
            <a:xfrm>
              <a:off x="6828312" y="0"/>
              <a:ext cx="3123210" cy="2720299"/>
              <a:chOff x="6828312" y="0"/>
              <a:chExt cx="3123210" cy="2720299"/>
            </a:xfrm>
          </p:grpSpPr>
          <p:pic>
            <p:nvPicPr>
              <p:cNvPr id="21" name="Picture 2" descr="Polycationic gold nanorods as multipurpose in vitro microtubule markers |  bioRxiv">
                <a:extLst>
                  <a:ext uri="{FF2B5EF4-FFF2-40B4-BE49-F238E27FC236}">
                    <a16:creationId xmlns:a16="http://schemas.microsoft.com/office/drawing/2014/main" id="{0C2CC43A-C0F7-1679-70EE-6D6738FF7D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980" b="60334"/>
              <a:stretch/>
            </p:blipFill>
            <p:spPr bwMode="auto">
              <a:xfrm>
                <a:off x="6828312" y="0"/>
                <a:ext cx="2939576" cy="2720299"/>
              </a:xfrm>
              <a:prstGeom prst="rect">
                <a:avLst/>
              </a:prstGeom>
              <a:noFill/>
              <a:extLst>
                <a:ext uri="{909E8E84-426E-40DD-AFC4-6F175D3DCCD1}">
                  <a14:hiddenFill xmlns:a14="http://schemas.microsoft.com/office/drawing/2010/main">
                    <a:solidFill>
                      <a:srgbClr val="FFFFFF"/>
                    </a:solidFill>
                  </a14:hiddenFill>
                </a:ext>
              </a:extLst>
            </p:spPr>
          </p:pic>
          <p:sp>
            <p:nvSpPr>
              <p:cNvPr id="20" name="Rettangolo 19">
                <a:extLst>
                  <a:ext uri="{FF2B5EF4-FFF2-40B4-BE49-F238E27FC236}">
                    <a16:creationId xmlns:a16="http://schemas.microsoft.com/office/drawing/2014/main" id="{6A40EC40-A220-9038-5D45-BAB7EDDE648E}"/>
                  </a:ext>
                </a:extLst>
              </p:cNvPr>
              <p:cNvSpPr/>
              <p:nvPr/>
            </p:nvSpPr>
            <p:spPr>
              <a:xfrm>
                <a:off x="6828312" y="0"/>
                <a:ext cx="3123210" cy="7481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9" name="Gruppo 8">
              <a:extLst>
                <a:ext uri="{FF2B5EF4-FFF2-40B4-BE49-F238E27FC236}">
                  <a16:creationId xmlns:a16="http://schemas.microsoft.com/office/drawing/2014/main" id="{112F5C86-1438-24A9-07C9-BC343C7A31C9}"/>
                </a:ext>
              </a:extLst>
            </p:cNvPr>
            <p:cNvGrpSpPr/>
            <p:nvPr/>
          </p:nvGrpSpPr>
          <p:grpSpPr>
            <a:xfrm>
              <a:off x="652156" y="508161"/>
              <a:ext cx="2251425" cy="2428895"/>
              <a:chOff x="168143" y="531264"/>
              <a:chExt cx="2251425" cy="2428895"/>
            </a:xfrm>
          </p:grpSpPr>
          <p:pic>
            <p:nvPicPr>
              <p:cNvPr id="17" name="Immagine 16">
                <a:extLst>
                  <a:ext uri="{FF2B5EF4-FFF2-40B4-BE49-F238E27FC236}">
                    <a16:creationId xmlns:a16="http://schemas.microsoft.com/office/drawing/2014/main" id="{A2BAF46C-9BED-7C15-91EC-F6FF5EAD652A}"/>
                  </a:ext>
                </a:extLst>
              </p:cNvPr>
              <p:cNvPicPr>
                <a:picLocks noChangeAspect="1"/>
              </p:cNvPicPr>
              <p:nvPr/>
            </p:nvPicPr>
            <p:blipFill>
              <a:blip r:embed="rId3"/>
              <a:stretch>
                <a:fillRect/>
              </a:stretch>
            </p:blipFill>
            <p:spPr>
              <a:xfrm>
                <a:off x="168143" y="531264"/>
                <a:ext cx="2251425" cy="1875329"/>
              </a:xfrm>
              <a:prstGeom prst="rect">
                <a:avLst/>
              </a:prstGeom>
              <a:ln>
                <a:solidFill>
                  <a:srgbClr val="00B050"/>
                </a:solidFill>
              </a:ln>
            </p:spPr>
          </p:pic>
          <p:sp>
            <p:nvSpPr>
              <p:cNvPr id="18" name="Rettangolo 17">
                <a:extLst>
                  <a:ext uri="{FF2B5EF4-FFF2-40B4-BE49-F238E27FC236}">
                    <a16:creationId xmlns:a16="http://schemas.microsoft.com/office/drawing/2014/main" id="{6692B96D-4F3C-D38E-064B-A4F1E9B4969B}"/>
                  </a:ext>
                </a:extLst>
              </p:cNvPr>
              <p:cNvSpPr/>
              <p:nvPr/>
            </p:nvSpPr>
            <p:spPr>
              <a:xfrm>
                <a:off x="572974" y="2645292"/>
                <a:ext cx="1367125" cy="314867"/>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dirty="0" err="1">
                    <a:solidFill>
                      <a:schemeClr val="tx1"/>
                    </a:solidFill>
                  </a:rPr>
                  <a:t>Modified</a:t>
                </a:r>
                <a:r>
                  <a:rPr lang="it-IT" sz="1200" dirty="0">
                    <a:solidFill>
                      <a:schemeClr val="tx1"/>
                    </a:solidFill>
                  </a:rPr>
                  <a:t> peptide </a:t>
                </a:r>
              </a:p>
              <a:p>
                <a:pPr algn="ctr"/>
                <a:r>
                  <a:rPr lang="it-IT" sz="1200" dirty="0">
                    <a:solidFill>
                      <a:schemeClr val="tx1"/>
                    </a:solidFill>
                  </a:rPr>
                  <a:t>TAT</a:t>
                </a:r>
              </a:p>
            </p:txBody>
          </p:sp>
        </p:grpSp>
        <p:sp>
          <p:nvSpPr>
            <p:cNvPr id="10" name="Arco 9">
              <a:extLst>
                <a:ext uri="{FF2B5EF4-FFF2-40B4-BE49-F238E27FC236}">
                  <a16:creationId xmlns:a16="http://schemas.microsoft.com/office/drawing/2014/main" id="{2CB3E787-74FE-FDAC-6548-14091CADFC0F}"/>
                </a:ext>
              </a:extLst>
            </p:cNvPr>
            <p:cNvSpPr/>
            <p:nvPr/>
          </p:nvSpPr>
          <p:spPr>
            <a:xfrm rot="18683123">
              <a:off x="8921364" y="1229897"/>
              <a:ext cx="1065475" cy="556591"/>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Arco 10">
              <a:extLst>
                <a:ext uri="{FF2B5EF4-FFF2-40B4-BE49-F238E27FC236}">
                  <a16:creationId xmlns:a16="http://schemas.microsoft.com/office/drawing/2014/main" id="{E6208533-738E-CD64-F933-BFFF2C23C263}"/>
                </a:ext>
              </a:extLst>
            </p:cNvPr>
            <p:cNvSpPr/>
            <p:nvPr/>
          </p:nvSpPr>
          <p:spPr>
            <a:xfrm rot="2835525">
              <a:off x="8645347" y="1861871"/>
              <a:ext cx="1065475" cy="556591"/>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Arco 11">
              <a:extLst>
                <a:ext uri="{FF2B5EF4-FFF2-40B4-BE49-F238E27FC236}">
                  <a16:creationId xmlns:a16="http://schemas.microsoft.com/office/drawing/2014/main" id="{F7ABA22D-1443-D628-16AC-B4F9F0256967}"/>
                </a:ext>
              </a:extLst>
            </p:cNvPr>
            <p:cNvSpPr/>
            <p:nvPr/>
          </p:nvSpPr>
          <p:spPr>
            <a:xfrm rot="2784987" flipV="1">
              <a:off x="6491048" y="717048"/>
              <a:ext cx="1065475" cy="541120"/>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13" name="Arco 12">
              <a:extLst>
                <a:ext uri="{FF2B5EF4-FFF2-40B4-BE49-F238E27FC236}">
                  <a16:creationId xmlns:a16="http://schemas.microsoft.com/office/drawing/2014/main" id="{B03386FC-5019-98C1-8A38-E0AEED073469}"/>
                </a:ext>
              </a:extLst>
            </p:cNvPr>
            <p:cNvSpPr/>
            <p:nvPr/>
          </p:nvSpPr>
          <p:spPr>
            <a:xfrm rot="6970274">
              <a:off x="6895853" y="1692683"/>
              <a:ext cx="1065475" cy="556591"/>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Arco 13">
              <a:extLst>
                <a:ext uri="{FF2B5EF4-FFF2-40B4-BE49-F238E27FC236}">
                  <a16:creationId xmlns:a16="http://schemas.microsoft.com/office/drawing/2014/main" id="{EF90C794-69C3-CB48-D528-97500BA75695}"/>
                </a:ext>
              </a:extLst>
            </p:cNvPr>
            <p:cNvSpPr/>
            <p:nvPr/>
          </p:nvSpPr>
          <p:spPr>
            <a:xfrm rot="15737509">
              <a:off x="7648763" y="918861"/>
              <a:ext cx="1065475" cy="556591"/>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Arco 14">
              <a:extLst>
                <a:ext uri="{FF2B5EF4-FFF2-40B4-BE49-F238E27FC236}">
                  <a16:creationId xmlns:a16="http://schemas.microsoft.com/office/drawing/2014/main" id="{7E1FBD6F-7A7E-7A52-11CA-E312D0CB3A7D}"/>
                </a:ext>
              </a:extLst>
            </p:cNvPr>
            <p:cNvSpPr/>
            <p:nvPr/>
          </p:nvSpPr>
          <p:spPr>
            <a:xfrm rot="18683123">
              <a:off x="2903945" y="2063066"/>
              <a:ext cx="1065475" cy="556591"/>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5" name="Rectangle 2">
            <a:extLst>
              <a:ext uri="{FF2B5EF4-FFF2-40B4-BE49-F238E27FC236}">
                <a16:creationId xmlns:a16="http://schemas.microsoft.com/office/drawing/2014/main" id="{C99722F1-85FE-619A-CB6D-5C744EB85E74}"/>
              </a:ext>
            </a:extLst>
          </p:cNvPr>
          <p:cNvSpPr>
            <a:spLocks noChangeArrowheads="1"/>
          </p:cNvSpPr>
          <p:nvPr/>
        </p:nvSpPr>
        <p:spPr bwMode="auto">
          <a:xfrm>
            <a:off x="861848" y="287893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T"/>
          </a:p>
        </p:txBody>
      </p:sp>
      <p:pic>
        <p:nvPicPr>
          <p:cNvPr id="1025" name="Picture 1" descr="A collage of graphs&#10;&#10;Description automatically generated">
            <a:extLst>
              <a:ext uri="{FF2B5EF4-FFF2-40B4-BE49-F238E27FC236}">
                <a16:creationId xmlns:a16="http://schemas.microsoft.com/office/drawing/2014/main" id="{805C0ACB-085E-E50D-5EF9-AEFE42A35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517" y="2721855"/>
            <a:ext cx="7115572" cy="35217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E5E47ED-B2DB-8204-4B52-446E464869A2}"/>
              </a:ext>
            </a:extLst>
          </p:cNvPr>
          <p:cNvSpPr>
            <a:spLocks noChangeArrowheads="1"/>
          </p:cNvSpPr>
          <p:nvPr/>
        </p:nvSpPr>
        <p:spPr bwMode="auto">
          <a:xfrm>
            <a:off x="5320191" y="6310893"/>
            <a:ext cx="66002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T" altLang="en-IT" sz="1200" b="0" i="1"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SR-XPS spectra collected on sample TAT at a) C1s, b) N1s, c)) S2p core levels, and on sample AuNRs-TAT (namely Au-TAT in figure) at d) C1s, e) N1s, f) Ag3d, g) Au4f, h) Br3d and i) S2p core levels.</a:t>
            </a:r>
            <a:endParaRPr kumimoji="0" lang="en-IT" altLang="en-IT"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117A272D-9B6C-2FFF-C4C6-2C1F4AA3DBC5}"/>
              </a:ext>
            </a:extLst>
          </p:cNvPr>
          <p:cNvSpPr txBox="1"/>
          <p:nvPr/>
        </p:nvSpPr>
        <p:spPr>
          <a:xfrm>
            <a:off x="325690" y="3701549"/>
            <a:ext cx="4425048" cy="2031325"/>
          </a:xfrm>
          <a:prstGeom prst="rect">
            <a:avLst/>
          </a:prstGeom>
          <a:noFill/>
        </p:spPr>
        <p:txBody>
          <a:bodyPr wrap="square">
            <a:spAutoFit/>
          </a:bodyPr>
          <a:lstStyle/>
          <a:p>
            <a:r>
              <a:rPr lang="en-US" sz="1400" b="1" dirty="0">
                <a:solidFill>
                  <a:srgbClr val="FF0000"/>
                </a:solidFill>
                <a:effectLst/>
                <a:latin typeface="Times New Roman" panose="02020603050405020304" pitchFamily="18" charset="0"/>
                <a:ea typeface="Aptos" panose="020B0004020202020204" pitchFamily="34" charset="0"/>
              </a:rPr>
              <a:t>SR-XPS </a:t>
            </a:r>
            <a:r>
              <a:rPr lang="en-US" sz="1400" dirty="0">
                <a:effectLst/>
                <a:latin typeface="Times New Roman" panose="02020603050405020304" pitchFamily="18" charset="0"/>
                <a:ea typeface="Aptos" panose="020B0004020202020204" pitchFamily="34" charset="0"/>
              </a:rPr>
              <a:t>data analysis allowed to assess the molecular stability of TAT peptide upon interaction with the AuNRs, as well as to probe the formation of a covalent chemical bond between the thiol moieties of TAT and the gold atom at the AuNRs surface. At the same time, the stability of AuNRs was also assessed by the reproducibility of Au4f, Br3d and Ag3d spectra with respect to previously published data collected on AuNRs stabilized by CTAB and secondary surfactants</a:t>
            </a:r>
            <a:r>
              <a:rPr lang="en-IT" dirty="0">
                <a:effectLst/>
              </a:rPr>
              <a:t> </a:t>
            </a:r>
            <a:endParaRPr lang="en-IT" dirty="0"/>
          </a:p>
        </p:txBody>
      </p:sp>
      <p:sp>
        <p:nvSpPr>
          <p:cNvPr id="7" name="Segnaposto numero diapositiva 6">
            <a:extLst>
              <a:ext uri="{FF2B5EF4-FFF2-40B4-BE49-F238E27FC236}">
                <a16:creationId xmlns:a16="http://schemas.microsoft.com/office/drawing/2014/main" id="{E4981F44-1CED-F5A0-DF07-BA2F73C388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6</a:t>
            </a:fld>
            <a:endParaRPr lang="it-IT"/>
          </a:p>
        </p:txBody>
      </p:sp>
      <p:sp>
        <p:nvSpPr>
          <p:cNvPr id="16" name="Rectangle 15">
            <a:extLst>
              <a:ext uri="{FF2B5EF4-FFF2-40B4-BE49-F238E27FC236}">
                <a16:creationId xmlns:a16="http://schemas.microsoft.com/office/drawing/2014/main" id="{3464F722-900D-D68B-23AB-23EC55F54E2C}"/>
              </a:ext>
            </a:extLst>
          </p:cNvPr>
          <p:cNvSpPr/>
          <p:nvPr/>
        </p:nvSpPr>
        <p:spPr>
          <a:xfrm>
            <a:off x="754660" y="626915"/>
            <a:ext cx="1272448" cy="2158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5474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B27B6D8-3B5D-023D-C569-EEA0504D3A71}"/>
              </a:ext>
            </a:extLst>
          </p:cNvPr>
          <p:cNvPicPr>
            <a:picLocks noChangeAspect="1"/>
          </p:cNvPicPr>
          <p:nvPr/>
        </p:nvPicPr>
        <p:blipFill>
          <a:blip r:embed="rId3"/>
          <a:stretch>
            <a:fillRect/>
          </a:stretch>
        </p:blipFill>
        <p:spPr>
          <a:xfrm>
            <a:off x="450102" y="433245"/>
            <a:ext cx="2552419" cy="1977631"/>
          </a:xfrm>
          <a:prstGeom prst="rect">
            <a:avLst/>
          </a:prstGeom>
          <a:ln>
            <a:solidFill>
              <a:srgbClr val="00B050"/>
            </a:solidFill>
          </a:ln>
        </p:spPr>
      </p:pic>
      <p:graphicFrame>
        <p:nvGraphicFramePr>
          <p:cNvPr id="3" name="Oggetto 2">
            <a:extLst>
              <a:ext uri="{FF2B5EF4-FFF2-40B4-BE49-F238E27FC236}">
                <a16:creationId xmlns:a16="http://schemas.microsoft.com/office/drawing/2014/main" id="{7E72C279-AA5D-8F4E-4C57-B88AE61141B5}"/>
              </a:ext>
            </a:extLst>
          </p:cNvPr>
          <p:cNvGraphicFramePr>
            <a:graphicFrameLocks noChangeAspect="1"/>
          </p:cNvGraphicFramePr>
          <p:nvPr/>
        </p:nvGraphicFramePr>
        <p:xfrm>
          <a:off x="94305" y="3258000"/>
          <a:ext cx="5154715" cy="3600000"/>
        </p:xfrm>
        <a:graphic>
          <a:graphicData uri="http://schemas.openxmlformats.org/presentationml/2006/ole">
            <mc:AlternateContent xmlns:mc="http://schemas.openxmlformats.org/markup-compatibility/2006">
              <mc:Choice xmlns:v="urn:schemas-microsoft-com:vml" Requires="v">
                <p:oleObj spid="_x0000_s1026" r:id="rId4" imgW="5521827" imgH="3856429" progId="">
                  <p:embed/>
                </p:oleObj>
              </mc:Choice>
              <mc:Fallback>
                <p:oleObj r:id="rId4" imgW="5521827" imgH="3856429" progId="">
                  <p:embed/>
                  <p:pic>
                    <p:nvPicPr>
                      <p:cNvPr id="3" name="Oggetto 2">
                        <a:extLst>
                          <a:ext uri="{FF2B5EF4-FFF2-40B4-BE49-F238E27FC236}">
                            <a16:creationId xmlns:a16="http://schemas.microsoft.com/office/drawing/2014/main" id="{7E72C279-AA5D-8F4E-4C57-B88AE61141B5}"/>
                          </a:ext>
                        </a:extLst>
                      </p:cNvPr>
                      <p:cNvPicPr/>
                      <p:nvPr/>
                    </p:nvPicPr>
                    <p:blipFill>
                      <a:blip r:embed="rId5"/>
                      <a:stretch>
                        <a:fillRect/>
                      </a:stretch>
                    </p:blipFill>
                    <p:spPr>
                      <a:xfrm>
                        <a:off x="94305" y="3258000"/>
                        <a:ext cx="5154715" cy="3600000"/>
                      </a:xfrm>
                      <a:prstGeom prst="rect">
                        <a:avLst/>
                      </a:prstGeom>
                    </p:spPr>
                  </p:pic>
                </p:oleObj>
              </mc:Fallback>
            </mc:AlternateContent>
          </a:graphicData>
        </a:graphic>
      </p:graphicFrame>
      <p:graphicFrame>
        <p:nvGraphicFramePr>
          <p:cNvPr id="6" name="Oggetto 5">
            <a:extLst>
              <a:ext uri="{FF2B5EF4-FFF2-40B4-BE49-F238E27FC236}">
                <a16:creationId xmlns:a16="http://schemas.microsoft.com/office/drawing/2014/main" id="{4BF73249-2D49-1BB3-504E-96E0D338233D}"/>
              </a:ext>
            </a:extLst>
          </p:cNvPr>
          <p:cNvGraphicFramePr>
            <a:graphicFrameLocks noChangeAspect="1"/>
          </p:cNvGraphicFramePr>
          <p:nvPr/>
        </p:nvGraphicFramePr>
        <p:xfrm>
          <a:off x="5199707" y="3258000"/>
          <a:ext cx="5154715" cy="3600000"/>
        </p:xfrm>
        <a:graphic>
          <a:graphicData uri="http://schemas.openxmlformats.org/presentationml/2006/ole">
            <mc:AlternateContent xmlns:mc="http://schemas.openxmlformats.org/markup-compatibility/2006">
              <mc:Choice xmlns:v="urn:schemas-microsoft-com:vml" Requires="v">
                <p:oleObj spid="_x0000_s1027" r:id="rId6" imgW="5521827" imgH="3856429" progId="">
                  <p:embed/>
                </p:oleObj>
              </mc:Choice>
              <mc:Fallback>
                <p:oleObj r:id="rId6" imgW="5521827" imgH="3856429" progId="">
                  <p:embed/>
                  <p:pic>
                    <p:nvPicPr>
                      <p:cNvPr id="6" name="Oggetto 5">
                        <a:extLst>
                          <a:ext uri="{FF2B5EF4-FFF2-40B4-BE49-F238E27FC236}">
                            <a16:creationId xmlns:a16="http://schemas.microsoft.com/office/drawing/2014/main" id="{4BF73249-2D49-1BB3-504E-96E0D338233D}"/>
                          </a:ext>
                        </a:extLst>
                      </p:cNvPr>
                      <p:cNvPicPr/>
                      <p:nvPr/>
                    </p:nvPicPr>
                    <p:blipFill>
                      <a:blip r:embed="rId7"/>
                      <a:stretch>
                        <a:fillRect/>
                      </a:stretch>
                    </p:blipFill>
                    <p:spPr>
                      <a:xfrm>
                        <a:off x="5199707" y="3258000"/>
                        <a:ext cx="5154715" cy="3600000"/>
                      </a:xfrm>
                      <a:prstGeom prst="rect">
                        <a:avLst/>
                      </a:prstGeom>
                    </p:spPr>
                  </p:pic>
                </p:oleObj>
              </mc:Fallback>
            </mc:AlternateContent>
          </a:graphicData>
        </a:graphic>
      </p:graphicFrame>
      <p:sp>
        <p:nvSpPr>
          <p:cNvPr id="8" name="CasellaDiTesto 7">
            <a:extLst>
              <a:ext uri="{FF2B5EF4-FFF2-40B4-BE49-F238E27FC236}">
                <a16:creationId xmlns:a16="http://schemas.microsoft.com/office/drawing/2014/main" id="{A26393FF-A547-A0B8-BE4B-ACDF638DBD28}"/>
              </a:ext>
            </a:extLst>
          </p:cNvPr>
          <p:cNvSpPr txBox="1"/>
          <p:nvPr/>
        </p:nvSpPr>
        <p:spPr>
          <a:xfrm>
            <a:off x="4422710" y="970384"/>
            <a:ext cx="6708710" cy="1384995"/>
          </a:xfrm>
          <a:prstGeom prst="rect">
            <a:avLst/>
          </a:prstGeom>
          <a:noFill/>
        </p:spPr>
        <p:txBody>
          <a:bodyPr wrap="square" rtlCol="0">
            <a:spAutoFit/>
          </a:bodyPr>
          <a:lstStyle/>
          <a:p>
            <a:r>
              <a:rPr lang="it-IT" dirty="0"/>
              <a:t>Preliminary </a:t>
            </a:r>
            <a:r>
              <a:rPr lang="it-IT" dirty="0">
                <a:solidFill>
                  <a:srgbClr val="FF0000"/>
                </a:solidFill>
              </a:rPr>
              <a:t>NEXAFS</a:t>
            </a:r>
            <a:r>
              <a:rPr lang="it-IT" dirty="0"/>
              <a:t> (</a:t>
            </a:r>
            <a:r>
              <a:rPr lang="it-IT" dirty="0" err="1"/>
              <a:t>Near</a:t>
            </a:r>
            <a:r>
              <a:rPr lang="it-IT" dirty="0"/>
              <a:t> Edge X-ray </a:t>
            </a:r>
            <a:r>
              <a:rPr lang="it-IT" dirty="0" err="1"/>
              <a:t>Adsorption</a:t>
            </a:r>
            <a:r>
              <a:rPr lang="it-IT" dirty="0"/>
              <a:t> Fine </a:t>
            </a:r>
            <a:r>
              <a:rPr lang="it-IT" dirty="0" err="1"/>
              <a:t>Structure</a:t>
            </a:r>
            <a:r>
              <a:rPr lang="it-IT" dirty="0"/>
              <a:t>) </a:t>
            </a:r>
            <a:r>
              <a:rPr lang="it-IT" dirty="0" err="1"/>
              <a:t>investigationswere</a:t>
            </a:r>
            <a:r>
              <a:rPr lang="it-IT" dirty="0"/>
              <a:t> </a:t>
            </a:r>
            <a:r>
              <a:rPr lang="it-IT" dirty="0" err="1"/>
              <a:t>carried</a:t>
            </a:r>
            <a:r>
              <a:rPr lang="it-IT" dirty="0"/>
              <a:t> out </a:t>
            </a:r>
            <a:r>
              <a:rPr lang="it-IT" dirty="0" err="1"/>
              <a:t>at</a:t>
            </a:r>
            <a:r>
              <a:rPr lang="it-IT" dirty="0"/>
              <a:t> the C and N k </a:t>
            </a:r>
            <a:r>
              <a:rPr lang="it-IT" dirty="0" err="1"/>
              <a:t>edges</a:t>
            </a:r>
            <a:r>
              <a:rPr lang="it-IT" dirty="0"/>
              <a:t> on the pristine TAT peptide </a:t>
            </a:r>
            <a:r>
              <a:rPr lang="it-IT" dirty="0" err="1"/>
              <a:t>deposited</a:t>
            </a:r>
            <a:r>
              <a:rPr lang="it-IT" dirty="0"/>
              <a:t> </a:t>
            </a:r>
            <a:r>
              <a:rPr lang="it-IT" dirty="0" err="1"/>
              <a:t>as</a:t>
            </a:r>
            <a:r>
              <a:rPr lang="it-IT" dirty="0"/>
              <a:t> </a:t>
            </a:r>
            <a:r>
              <a:rPr lang="it-IT" dirty="0" err="1"/>
              <a:t>thick</a:t>
            </a:r>
            <a:r>
              <a:rPr lang="it-IT" dirty="0"/>
              <a:t> film </a:t>
            </a:r>
            <a:r>
              <a:rPr lang="it-IT" dirty="0" err="1"/>
              <a:t>onto</a:t>
            </a:r>
            <a:r>
              <a:rPr lang="it-IT" dirty="0"/>
              <a:t> </a:t>
            </a:r>
            <a:r>
              <a:rPr lang="it-IT" dirty="0" err="1"/>
              <a:t>inert</a:t>
            </a:r>
            <a:r>
              <a:rPr lang="it-IT" dirty="0"/>
              <a:t> </a:t>
            </a:r>
            <a:r>
              <a:rPr lang="it-IT" dirty="0" err="1"/>
              <a:t>gold</a:t>
            </a:r>
            <a:r>
              <a:rPr lang="it-IT" dirty="0"/>
              <a:t> </a:t>
            </a:r>
            <a:r>
              <a:rPr lang="it-IT" dirty="0" err="1"/>
              <a:t>substrates</a:t>
            </a:r>
            <a:r>
              <a:rPr lang="it-IT" dirty="0"/>
              <a:t>.</a:t>
            </a:r>
          </a:p>
          <a:p>
            <a:r>
              <a:rPr lang="it-IT" dirty="0" err="1"/>
              <a:t>We</a:t>
            </a:r>
            <a:r>
              <a:rPr lang="it-IT" dirty="0"/>
              <a:t> plan to </a:t>
            </a:r>
            <a:r>
              <a:rPr lang="it-IT" dirty="0" err="1"/>
              <a:t>extend</a:t>
            </a:r>
            <a:r>
              <a:rPr lang="it-IT" dirty="0"/>
              <a:t> </a:t>
            </a:r>
            <a:r>
              <a:rPr lang="it-IT" dirty="0" err="1"/>
              <a:t>investigation</a:t>
            </a:r>
            <a:r>
              <a:rPr lang="it-IT" dirty="0"/>
              <a:t> to the AU-</a:t>
            </a:r>
            <a:r>
              <a:rPr lang="it-IT" dirty="0" err="1"/>
              <a:t>NRs</a:t>
            </a:r>
            <a:r>
              <a:rPr lang="it-IT" dirty="0"/>
              <a:t>-TAT system in </a:t>
            </a:r>
            <a:r>
              <a:rPr lang="it-IT" dirty="0" err="1"/>
              <a:t>order</a:t>
            </a:r>
            <a:r>
              <a:rPr lang="it-IT" dirty="0"/>
              <a:t> to check the </a:t>
            </a:r>
            <a:r>
              <a:rPr lang="it-IT" dirty="0" err="1"/>
              <a:t>eventual</a:t>
            </a:r>
            <a:r>
              <a:rPr lang="it-IT" dirty="0"/>
              <a:t> </a:t>
            </a:r>
            <a:r>
              <a:rPr lang="it-IT" dirty="0" err="1"/>
              <a:t>order</a:t>
            </a:r>
            <a:r>
              <a:rPr lang="it-IT" dirty="0"/>
              <a:t> and </a:t>
            </a:r>
            <a:r>
              <a:rPr lang="it-IT" dirty="0" err="1"/>
              <a:t>orientation</a:t>
            </a:r>
            <a:r>
              <a:rPr lang="it-IT" dirty="0"/>
              <a:t> of the </a:t>
            </a:r>
            <a:r>
              <a:rPr lang="it-IT" dirty="0" err="1"/>
              <a:t>immobilized</a:t>
            </a:r>
            <a:r>
              <a:rPr lang="it-IT" dirty="0"/>
              <a:t> TAT on the </a:t>
            </a:r>
            <a:r>
              <a:rPr lang="it-IT" dirty="0" err="1"/>
              <a:t>AuNrs</a:t>
            </a:r>
            <a:r>
              <a:rPr lang="it-IT" dirty="0"/>
              <a:t> </a:t>
            </a:r>
            <a:r>
              <a:rPr lang="it-IT" dirty="0" err="1"/>
              <a:t>surface</a:t>
            </a:r>
            <a:r>
              <a:rPr lang="it-IT" dirty="0"/>
              <a:t>.</a:t>
            </a:r>
          </a:p>
          <a:p>
            <a:endParaRPr lang="it-IT" dirty="0"/>
          </a:p>
        </p:txBody>
      </p:sp>
      <p:sp>
        <p:nvSpPr>
          <p:cNvPr id="9" name="Rettangolo 8">
            <a:extLst>
              <a:ext uri="{FF2B5EF4-FFF2-40B4-BE49-F238E27FC236}">
                <a16:creationId xmlns:a16="http://schemas.microsoft.com/office/drawing/2014/main" id="{8B9CD896-A5C2-120F-1034-E4DA2617BE73}"/>
              </a:ext>
            </a:extLst>
          </p:cNvPr>
          <p:cNvSpPr/>
          <p:nvPr/>
        </p:nvSpPr>
        <p:spPr>
          <a:xfrm>
            <a:off x="1132990" y="2811596"/>
            <a:ext cx="1549897" cy="285681"/>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dirty="0" err="1">
                <a:solidFill>
                  <a:schemeClr val="tx1"/>
                </a:solidFill>
              </a:rPr>
              <a:t>Modified</a:t>
            </a:r>
            <a:r>
              <a:rPr lang="it-IT" sz="1200" dirty="0">
                <a:solidFill>
                  <a:schemeClr val="tx1"/>
                </a:solidFill>
              </a:rPr>
              <a:t> peptide </a:t>
            </a:r>
          </a:p>
          <a:p>
            <a:pPr algn="ctr"/>
            <a:r>
              <a:rPr lang="it-IT" sz="1200" dirty="0">
                <a:solidFill>
                  <a:schemeClr val="tx1"/>
                </a:solidFill>
              </a:rPr>
              <a:t>TAT</a:t>
            </a:r>
          </a:p>
        </p:txBody>
      </p:sp>
      <p:sp>
        <p:nvSpPr>
          <p:cNvPr id="4" name="Segnaposto numero diapositiva 3">
            <a:extLst>
              <a:ext uri="{FF2B5EF4-FFF2-40B4-BE49-F238E27FC236}">
                <a16:creationId xmlns:a16="http://schemas.microsoft.com/office/drawing/2014/main" id="{6C0B5EEA-8767-0C8E-766F-30EF41D5FF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7</a:t>
            </a:fld>
            <a:endParaRPr lang="it-IT"/>
          </a:p>
        </p:txBody>
      </p:sp>
      <p:sp>
        <p:nvSpPr>
          <p:cNvPr id="5" name="Rectangle 4">
            <a:extLst>
              <a:ext uri="{FF2B5EF4-FFF2-40B4-BE49-F238E27FC236}">
                <a16:creationId xmlns:a16="http://schemas.microsoft.com/office/drawing/2014/main" id="{6D842B54-93A9-032D-3C6C-F92BE4F391D0}"/>
              </a:ext>
            </a:extLst>
          </p:cNvPr>
          <p:cNvSpPr/>
          <p:nvPr/>
        </p:nvSpPr>
        <p:spPr>
          <a:xfrm>
            <a:off x="496766" y="587159"/>
            <a:ext cx="1272448" cy="2158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168823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9" name="Google Shape;29;p2"/>
          <p:cNvSpPr txBox="1"/>
          <p:nvPr/>
        </p:nvSpPr>
        <p:spPr>
          <a:xfrm>
            <a:off x="1427058" y="1058504"/>
            <a:ext cx="933788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0" i="0" u="none" strike="noStrike" cap="none" dirty="0">
                <a:solidFill>
                  <a:schemeClr val="dk1"/>
                </a:solidFill>
                <a:latin typeface="Times New Roman"/>
                <a:ea typeface="Times New Roman"/>
                <a:cs typeface="Times New Roman"/>
                <a:sym typeface="Times New Roman"/>
              </a:rPr>
              <a:t> </a:t>
            </a:r>
            <a:r>
              <a:rPr lang="it-IT" sz="2000" b="0" i="1" u="none" strike="noStrike" cap="none" dirty="0">
                <a:solidFill>
                  <a:schemeClr val="dk1"/>
                </a:solidFill>
                <a:latin typeface="Times New Roman"/>
                <a:ea typeface="Times New Roman"/>
                <a:cs typeface="Times New Roman"/>
                <a:sym typeface="Times New Roman"/>
              </a:rPr>
              <a:t>CELL PENETRATING PEPTIDES </a:t>
            </a:r>
            <a:r>
              <a:rPr lang="it-IT" sz="2000" b="0" i="0" u="none" strike="noStrike" cap="none" dirty="0">
                <a:solidFill>
                  <a:schemeClr val="dk1"/>
                </a:solidFill>
                <a:latin typeface="Times New Roman"/>
                <a:ea typeface="Times New Roman"/>
                <a:cs typeface="Times New Roman"/>
                <a:sym typeface="Times New Roman"/>
              </a:rPr>
              <a:t>(</a:t>
            </a:r>
            <a:r>
              <a:rPr lang="it-IT" sz="2000" b="0" i="0" u="none" strike="noStrike" cap="none" dirty="0" err="1">
                <a:solidFill>
                  <a:schemeClr val="dk1"/>
                </a:solidFill>
                <a:latin typeface="Times New Roman"/>
                <a:ea typeface="Times New Roman"/>
                <a:cs typeface="Times New Roman"/>
                <a:sym typeface="Times New Roman"/>
              </a:rPr>
              <a:t>CPPs</a:t>
            </a:r>
            <a:r>
              <a:rPr lang="it-IT" sz="2000" b="0" i="0" u="none" strike="noStrike" cap="none" dirty="0">
                <a:solidFill>
                  <a:schemeClr val="dk1"/>
                </a:solidFill>
                <a:latin typeface="Times New Roman"/>
                <a:ea typeface="Times New Roman"/>
                <a:cs typeface="Times New Roman"/>
                <a:sym typeface="Times New Roman"/>
              </a:rPr>
              <a:t>)</a:t>
            </a:r>
            <a:endParaRPr sz="2000" b="0" i="1" u="none" strike="noStrike" cap="none" dirty="0">
              <a:solidFill>
                <a:schemeClr val="dk1"/>
              </a:solidFill>
              <a:latin typeface="Times New Roman"/>
              <a:ea typeface="Times New Roman"/>
              <a:cs typeface="Times New Roman"/>
              <a:sym typeface="Times New Roman"/>
            </a:endParaRPr>
          </a:p>
        </p:txBody>
      </p:sp>
      <p:sp>
        <p:nvSpPr>
          <p:cNvPr id="30" name="Google Shape;30;p2"/>
          <p:cNvSpPr txBox="1"/>
          <p:nvPr/>
        </p:nvSpPr>
        <p:spPr>
          <a:xfrm>
            <a:off x="997528" y="1841014"/>
            <a:ext cx="10071882"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it-IT" sz="1600" b="0" i="0" u="none" strike="noStrike" cap="none" dirty="0">
                <a:solidFill>
                  <a:schemeClr val="dk1"/>
                </a:solidFill>
                <a:latin typeface="Times New Roman"/>
                <a:ea typeface="Times New Roman"/>
                <a:cs typeface="Times New Roman"/>
                <a:sym typeface="Times New Roman"/>
              </a:rPr>
              <a:t>I </a:t>
            </a:r>
            <a:r>
              <a:rPr lang="it-IT" sz="1600" b="0" i="0" u="none" strike="noStrike" cap="none" dirty="0" err="1">
                <a:solidFill>
                  <a:schemeClr val="dk1"/>
                </a:solidFill>
                <a:latin typeface="Times New Roman"/>
                <a:ea typeface="Times New Roman"/>
                <a:cs typeface="Times New Roman"/>
                <a:sym typeface="Times New Roman"/>
              </a:rPr>
              <a:t>CPPs</a:t>
            </a:r>
            <a:r>
              <a:rPr lang="it-IT" sz="1600" b="0" i="0" u="none" strike="noStrike" cap="none" dirty="0">
                <a:solidFill>
                  <a:schemeClr val="dk1"/>
                </a:solidFill>
                <a:latin typeface="Times New Roman"/>
                <a:ea typeface="Times New Roman"/>
                <a:cs typeface="Times New Roman"/>
                <a:sym typeface="Times New Roman"/>
              </a:rPr>
              <a:t> sono </a:t>
            </a:r>
            <a:r>
              <a:rPr lang="it-IT" sz="1600" dirty="0">
                <a:solidFill>
                  <a:schemeClr val="dk1"/>
                </a:solidFill>
                <a:latin typeface="Times New Roman"/>
                <a:ea typeface="Times New Roman"/>
                <a:cs typeface="Times New Roman"/>
                <a:sym typeface="Times New Roman"/>
              </a:rPr>
              <a:t>peptidi costituiti da meno di 40 amminoacidi capaci di attraversare le membrane cellulari grazie all’interazione tra la membrana carica negativamente e la breve sequenza peptidica carica positivamente.</a:t>
            </a:r>
            <a:endParaRPr dirty="0"/>
          </a:p>
        </p:txBody>
      </p:sp>
      <p:sp>
        <p:nvSpPr>
          <p:cNvPr id="32" name="Google Shape;32;p2"/>
          <p:cNvSpPr txBox="1"/>
          <p:nvPr/>
        </p:nvSpPr>
        <p:spPr>
          <a:xfrm>
            <a:off x="838447" y="3228841"/>
            <a:ext cx="3319485" cy="19389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t-IT" sz="1600" dirty="0">
                <a:solidFill>
                  <a:schemeClr val="dk1"/>
                </a:solidFill>
                <a:latin typeface="Times New Roman"/>
                <a:ea typeface="Times New Roman"/>
                <a:cs typeface="Times New Roman"/>
                <a:sym typeface="Times New Roman"/>
              </a:rPr>
              <a:t>Possono penetrare nelle cellule in modo attivo (meccanismo dipendente dall’energia, endocitosi) o in modo passivo (meccanismo indipendente dall’energia, penetrazione diretta).</a:t>
            </a:r>
            <a:endParaRPr sz="1600" dirty="0">
              <a:solidFill>
                <a:schemeClr val="dk1"/>
              </a:solidFill>
              <a:latin typeface="Times New Roman"/>
              <a:ea typeface="Times New Roman"/>
              <a:cs typeface="Times New Roman"/>
              <a:sym typeface="Times New Roman"/>
            </a:endParaRPr>
          </a:p>
        </p:txBody>
      </p:sp>
      <p:pic>
        <p:nvPicPr>
          <p:cNvPr id="2" name="Immagine 1">
            <a:extLst>
              <a:ext uri="{FF2B5EF4-FFF2-40B4-BE49-F238E27FC236}">
                <a16:creationId xmlns:a16="http://schemas.microsoft.com/office/drawing/2014/main" id="{A2EACCF6-4908-F943-3420-0CDFF0D4C8AB}"/>
              </a:ext>
            </a:extLst>
          </p:cNvPr>
          <p:cNvPicPr>
            <a:picLocks noChangeAspect="1"/>
          </p:cNvPicPr>
          <p:nvPr/>
        </p:nvPicPr>
        <p:blipFill>
          <a:blip r:embed="rId3"/>
          <a:stretch>
            <a:fillRect/>
          </a:stretch>
        </p:blipFill>
        <p:spPr>
          <a:xfrm>
            <a:off x="4577067" y="3075764"/>
            <a:ext cx="6852086" cy="33164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9" name="Google Shape;39;p3"/>
          <p:cNvSpPr txBox="1"/>
          <p:nvPr/>
        </p:nvSpPr>
        <p:spPr>
          <a:xfrm>
            <a:off x="875420" y="1045464"/>
            <a:ext cx="1044116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i="1" dirty="0">
                <a:solidFill>
                  <a:schemeClr val="dk1"/>
                </a:solidFill>
                <a:latin typeface="Times New Roman"/>
                <a:ea typeface="Times New Roman"/>
                <a:cs typeface="Times New Roman"/>
                <a:sym typeface="Times New Roman"/>
              </a:rPr>
              <a:t>CELL PENETRATING PEPTIDES </a:t>
            </a:r>
            <a:r>
              <a:rPr lang="it-IT" sz="2000" dirty="0">
                <a:solidFill>
                  <a:schemeClr val="dk1"/>
                </a:solidFill>
                <a:latin typeface="Times New Roman"/>
                <a:ea typeface="Times New Roman"/>
                <a:cs typeface="Times New Roman"/>
                <a:sym typeface="Times New Roman"/>
              </a:rPr>
              <a:t>(</a:t>
            </a:r>
            <a:r>
              <a:rPr lang="it-IT" sz="2000" dirty="0" err="1">
                <a:solidFill>
                  <a:schemeClr val="dk1"/>
                </a:solidFill>
                <a:latin typeface="Times New Roman"/>
                <a:ea typeface="Times New Roman"/>
                <a:cs typeface="Times New Roman"/>
                <a:sym typeface="Times New Roman"/>
              </a:rPr>
              <a:t>CPPs</a:t>
            </a:r>
            <a:r>
              <a:rPr lang="it-IT" sz="2000" dirty="0">
                <a:solidFill>
                  <a:schemeClr val="dk1"/>
                </a:solidFill>
                <a:latin typeface="Times New Roman"/>
                <a:ea typeface="Times New Roman"/>
                <a:cs typeface="Times New Roman"/>
                <a:sym typeface="Times New Roman"/>
              </a:rPr>
              <a:t>)</a:t>
            </a:r>
            <a:endParaRPr sz="2000" i="1" dirty="0">
              <a:solidFill>
                <a:schemeClr val="dk1"/>
              </a:solidFill>
              <a:latin typeface="Times New Roman"/>
              <a:ea typeface="Times New Roman"/>
              <a:cs typeface="Times New Roman"/>
              <a:sym typeface="Times New Roman"/>
            </a:endParaRPr>
          </a:p>
        </p:txBody>
      </p:sp>
      <p:sp>
        <p:nvSpPr>
          <p:cNvPr id="40" name="Google Shape;40;p3"/>
          <p:cNvSpPr txBox="1"/>
          <p:nvPr/>
        </p:nvSpPr>
        <p:spPr>
          <a:xfrm>
            <a:off x="551384" y="2168860"/>
            <a:ext cx="11125236" cy="3539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t-IT" sz="1600" dirty="0">
                <a:solidFill>
                  <a:schemeClr val="dk1"/>
                </a:solidFill>
                <a:latin typeface="Times New Roman"/>
                <a:cs typeface="Times New Roman"/>
                <a:sym typeface="Times New Roman"/>
              </a:rPr>
              <a:t>Uno tra i primi </a:t>
            </a:r>
            <a:r>
              <a:rPr lang="it-IT" sz="1600" dirty="0" err="1">
                <a:solidFill>
                  <a:schemeClr val="dk1"/>
                </a:solidFill>
                <a:latin typeface="Times New Roman"/>
                <a:cs typeface="Times New Roman"/>
                <a:sym typeface="Times New Roman"/>
              </a:rPr>
              <a:t>CPPs</a:t>
            </a:r>
            <a:r>
              <a:rPr lang="it-IT" sz="1600" dirty="0">
                <a:solidFill>
                  <a:schemeClr val="dk1"/>
                </a:solidFill>
                <a:latin typeface="Times New Roman"/>
                <a:cs typeface="Times New Roman"/>
                <a:sym typeface="Times New Roman"/>
              </a:rPr>
              <a:t> scoperto negli anni ‘90 è il TAT, peptide codificato dal virus dell’immunodeficienza umana di tipo 1 (HIV-1).</a:t>
            </a:r>
            <a:endParaRPr dirty="0"/>
          </a:p>
          <a:p>
            <a:pPr marL="0" marR="0" lvl="0" indent="0" algn="ctr" rtl="0">
              <a:lnSpc>
                <a:spcPct val="150000"/>
              </a:lnSpc>
              <a:spcBef>
                <a:spcPts val="0"/>
              </a:spcBef>
              <a:spcAft>
                <a:spcPts val="0"/>
              </a:spcAft>
              <a:buNone/>
            </a:pPr>
            <a:endParaRPr lang="it-IT" sz="1600" dirty="0">
              <a:solidFill>
                <a:schemeClr val="dk1"/>
              </a:solidFill>
              <a:latin typeface="Times New Roman"/>
              <a:ea typeface="Times New Roman"/>
              <a:cs typeface="Times New Roman"/>
              <a:sym typeface="Times New Roman"/>
            </a:endParaRPr>
          </a:p>
          <a:p>
            <a:pPr marL="0" marR="0" lvl="0" indent="0" rtl="0">
              <a:lnSpc>
                <a:spcPct val="150000"/>
              </a:lnSpc>
              <a:spcBef>
                <a:spcPts val="0"/>
              </a:spcBef>
              <a:spcAft>
                <a:spcPts val="0"/>
              </a:spcAft>
              <a:buNone/>
            </a:pPr>
            <a:r>
              <a:rPr lang="it-IT" sz="1600" dirty="0">
                <a:solidFill>
                  <a:schemeClr val="dk1"/>
                </a:solidFill>
                <a:latin typeface="Times New Roman"/>
                <a:ea typeface="Times New Roman"/>
                <a:cs typeface="Times New Roman"/>
                <a:sym typeface="Times New Roman"/>
              </a:rPr>
              <a:t>Sequenza amminoacidica del TAT:         </a:t>
            </a:r>
            <a:r>
              <a:rPr lang="it-IT" sz="1600" i="1" dirty="0">
                <a:solidFill>
                  <a:schemeClr val="dk1"/>
                </a:solidFill>
                <a:latin typeface="Times New Roman"/>
                <a:ea typeface="Times New Roman"/>
                <a:cs typeface="Times New Roman"/>
                <a:sym typeface="Times New Roman"/>
              </a:rPr>
              <a:t>H – Arg – Lys – Lys – Arg – Arg – </a:t>
            </a:r>
            <a:r>
              <a:rPr lang="it-IT" sz="1600" i="1" dirty="0" err="1">
                <a:solidFill>
                  <a:schemeClr val="dk1"/>
                </a:solidFill>
                <a:latin typeface="Times New Roman"/>
                <a:ea typeface="Times New Roman"/>
                <a:cs typeface="Times New Roman"/>
                <a:sym typeface="Times New Roman"/>
              </a:rPr>
              <a:t>Gln</a:t>
            </a:r>
            <a:r>
              <a:rPr lang="it-IT" sz="1600" i="1" dirty="0">
                <a:solidFill>
                  <a:schemeClr val="dk1"/>
                </a:solidFill>
                <a:latin typeface="Times New Roman"/>
                <a:ea typeface="Times New Roman"/>
                <a:cs typeface="Times New Roman"/>
                <a:sym typeface="Times New Roman"/>
              </a:rPr>
              <a:t> – Arg – Arg – Arg – NH₂.</a:t>
            </a:r>
          </a:p>
          <a:p>
            <a:pPr marL="0" marR="0" lvl="0" indent="0" algn="ctr" rtl="0">
              <a:lnSpc>
                <a:spcPct val="150000"/>
              </a:lnSpc>
              <a:spcBef>
                <a:spcPts val="0"/>
              </a:spcBef>
              <a:spcAft>
                <a:spcPts val="0"/>
              </a:spcAft>
              <a:buNone/>
            </a:pPr>
            <a:endParaRPr lang="it-IT" sz="1600" i="1" dirty="0">
              <a:solidFill>
                <a:schemeClr val="dk1"/>
              </a:solidFill>
              <a:latin typeface="Times New Roman"/>
              <a:cs typeface="Times New Roman"/>
              <a:sym typeface="Times New Roman"/>
            </a:endParaRPr>
          </a:p>
          <a:p>
            <a:pPr marL="0" marR="0" lvl="0" indent="0" rtl="0">
              <a:lnSpc>
                <a:spcPct val="150000"/>
              </a:lnSpc>
              <a:spcBef>
                <a:spcPts val="0"/>
              </a:spcBef>
              <a:spcAft>
                <a:spcPts val="0"/>
              </a:spcAft>
              <a:buNone/>
            </a:pPr>
            <a:r>
              <a:rPr lang="it-IT" sz="1600" dirty="0">
                <a:solidFill>
                  <a:schemeClr val="dk1"/>
                </a:solidFill>
                <a:latin typeface="Times New Roman"/>
                <a:cs typeface="Times New Roman"/>
                <a:sym typeface="Times New Roman"/>
              </a:rPr>
              <a:t>Il TAT ha un significativo effetto di internalizzazione, bassa citotossicità ed elevata sicurezza biologica.</a:t>
            </a:r>
          </a:p>
          <a:p>
            <a:pPr marL="0" marR="0" lvl="0" indent="0" rtl="0">
              <a:lnSpc>
                <a:spcPct val="150000"/>
              </a:lnSpc>
              <a:spcBef>
                <a:spcPts val="0"/>
              </a:spcBef>
              <a:spcAft>
                <a:spcPts val="0"/>
              </a:spcAft>
              <a:buNone/>
            </a:pPr>
            <a:endParaRPr lang="it-IT" sz="1600" dirty="0">
              <a:solidFill>
                <a:schemeClr val="dk1"/>
              </a:solidFill>
              <a:latin typeface="Times New Roman"/>
              <a:cs typeface="Times New Roman"/>
              <a:sym typeface="Times New Roman"/>
            </a:endParaRPr>
          </a:p>
          <a:p>
            <a:pPr marL="0" marR="0" lvl="0" indent="0" rtl="0">
              <a:lnSpc>
                <a:spcPct val="150000"/>
              </a:lnSpc>
              <a:spcBef>
                <a:spcPts val="0"/>
              </a:spcBef>
              <a:spcAft>
                <a:spcPts val="0"/>
              </a:spcAft>
              <a:buNone/>
            </a:pPr>
            <a:r>
              <a:rPr lang="it-IT" sz="1600" dirty="0">
                <a:solidFill>
                  <a:schemeClr val="dk1"/>
                </a:solidFill>
                <a:latin typeface="Times New Roman"/>
                <a:cs typeface="Times New Roman"/>
                <a:sym typeface="Times New Roman"/>
              </a:rPr>
              <a:t>Negli anni sono stati svolti molti studi volti al trasporto intracellulare di diversi carichi utili come, ad esempio, farmaci, anticorpi, acidi nucleici o nanoparticelle e con l’avvento delle nanotecnologie sono stati sviluppati dei coniugati </a:t>
            </a:r>
            <a:r>
              <a:rPr lang="it-IT" sz="1600" dirty="0" err="1">
                <a:solidFill>
                  <a:schemeClr val="dk1"/>
                </a:solidFill>
                <a:latin typeface="Times New Roman"/>
                <a:cs typeface="Times New Roman"/>
                <a:sym typeface="Times New Roman"/>
              </a:rPr>
              <a:t>CPPs</a:t>
            </a:r>
            <a:r>
              <a:rPr lang="it-IT" sz="1600" dirty="0">
                <a:solidFill>
                  <a:schemeClr val="dk1"/>
                </a:solidFill>
                <a:latin typeface="Times New Roman"/>
                <a:cs typeface="Times New Roman"/>
                <a:sym typeface="Times New Roman"/>
              </a:rPr>
              <a:t>-nanoparticelle.</a:t>
            </a:r>
          </a:p>
          <a:p>
            <a:pPr marL="0" marR="0" lvl="0" indent="0" rtl="0">
              <a:spcBef>
                <a:spcPts val="0"/>
              </a:spcBef>
              <a:spcAft>
                <a:spcPts val="0"/>
              </a:spcAft>
              <a:buNone/>
            </a:pPr>
            <a:endParaRPr lang="it-IT" sz="1600" dirty="0">
              <a:solidFill>
                <a:schemeClr val="dk1"/>
              </a:solidFill>
              <a:latin typeface="Times New Roman"/>
              <a:cs typeface="Times New Roman"/>
              <a:sym typeface="Times New Roman"/>
            </a:endParaRPr>
          </a:p>
          <a:p>
            <a:pPr marL="0" marR="0" lvl="0" indent="0" algn="ctr" rtl="0">
              <a:spcBef>
                <a:spcPts val="0"/>
              </a:spcBef>
              <a:spcAft>
                <a:spcPts val="0"/>
              </a:spcAft>
              <a:buNone/>
            </a:pPr>
            <a:endParaRPr sz="1600" i="1" dirty="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1218</Words>
  <Application>Microsoft Office PowerPoint</Application>
  <PresentationFormat>Widescreen</PresentationFormat>
  <Paragraphs>116</Paragraphs>
  <Slides>17</Slides>
  <Notes>9</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17</vt:i4>
      </vt:variant>
    </vt:vector>
  </HeadingPairs>
  <TitlesOfParts>
    <vt:vector size="26" baseType="lpstr">
      <vt:lpstr>Aptos</vt:lpstr>
      <vt:lpstr>Arial</vt:lpstr>
      <vt:lpstr>Calibri</vt:lpstr>
      <vt:lpstr>Calibri Light</vt:lpstr>
      <vt:lpstr>Symbol</vt:lpstr>
      <vt:lpstr>Times New Roman</vt:lpstr>
      <vt:lpstr>Wingdings</vt:lpstr>
      <vt:lpstr>Tema di Office</vt:lpstr>
      <vt:lpstr>Acrobat 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Monica Dettin</dc:creator>
  <cp:lastModifiedBy>Monica Dettin</cp:lastModifiedBy>
  <cp:revision>19</cp:revision>
  <dcterms:created xsi:type="dcterms:W3CDTF">2025-06-23T12:10:07Z</dcterms:created>
  <dcterms:modified xsi:type="dcterms:W3CDTF">2025-06-25T08:55:59Z</dcterms:modified>
</cp:coreProperties>
</file>