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C4456-B7F3-4CC9-A043-0CA97AE64595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A5C27-D8CB-41CA-B904-806F1E33A3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4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A5C27-D8CB-41CA-B904-806F1E33A31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05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C179B94-E1AF-37DC-ABF3-E9C29346C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D5BCE80-507D-3E01-C06F-8C17594A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2B7A4FB-1FC6-3DD1-1BE0-7B64EF01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F3D22C1-3386-1B1F-7EC8-A44430B2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FFD8341-D521-C195-2D74-82639B2F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81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D86EDEC-FA5E-299E-FA81-698B383D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D2D9439E-74DF-DA11-09F9-F54781C00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26F19FD-248A-1856-A5C3-1AC11A52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DEB8776-C4D8-B2C4-D082-A9B11AE1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20EDB0F-7E95-33C3-B759-73857732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8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FB6CAA5C-BDF0-4EF7-7ECC-4A8729FCA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3698C61-9BF7-2D33-2C1C-149D96B0F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89EA383-2229-37F5-6005-5822E50D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DE60073-DD77-D5D8-F0F6-E612F319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14C6B18-0AA6-E016-B0F1-231C5763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5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D2F06C-136E-88DE-39CE-18570C83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0513405-6612-DB68-700F-D87F46D2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61318F4-08FB-4398-A60A-7DE79656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42E6E61-C1B5-7ADB-5B98-3ACE338F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67CFD03-835F-E199-129E-7B831729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42CC234-36E3-06C2-BB12-52F99C11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34B2D05-F036-995E-F365-8BA0DA5F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D90F510-2653-A305-34FF-54D9086D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FEC102C-D42A-AFE1-3B50-ACA731E3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C80B7C7-D669-386D-3D14-128FA984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2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B41AD01-7508-50E7-B9EB-6AD8C8DB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6572242-1C74-2A64-99C5-59BCEA1C6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EBF2EF5-46D4-B0DF-7933-2DEC3F033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217E5A-4191-63E8-C53B-ACC0DC9E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F66B61A-DE01-8B05-ED9D-63CC5EE9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E37D445-0752-5A2B-48B8-9435F040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88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620A77F-0E5C-1A53-48A1-AEA14022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01AADF8-86A1-CE5D-1695-4DCCEF0EB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771F5285-5ADA-1E26-E834-77AD71911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2B2A8340-4BD9-461E-3797-64022A9C2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CAF84464-2D16-EAA6-82F6-6776441BA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1903F14-32A1-1070-259E-E484C105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5D1BC853-5CB3-7A02-F6FC-F965A0A3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C1F1969-D117-AF81-A9FF-36B027AB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937760-2E13-D6D6-A37B-A5A19723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D47B494-BA90-B977-887B-03995325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D44CDCB0-6518-2ABE-986E-16EC190A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5FC7742-0A35-1E70-B3CD-F5A868E3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4EE28E57-F8B8-24B6-E159-5F8B8698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EBE996-3C0E-808C-EC14-8D54EFE4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CD5E020-4E19-8304-80EB-0270CBF0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3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711CAB1-70EC-F7E8-ADD5-6E879A08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7CB5EB5-86C2-81DD-A83B-4C10F074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0E854E5-4EF4-5551-F370-EAE700FF2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FBF21E1-CFC0-91B3-C47C-42CB308B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452CE24-4408-888C-1AFA-69786C02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E0371D5-6AE3-B076-CE78-2CBF4DEE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09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7010993-F399-78A0-2DBA-7E667C2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19967F0E-9889-99FA-87F4-ACCE08D2C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12452FC-FE83-00CB-3FF6-27A50DFB6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0661EB-99F4-0EE8-465C-2EF5438B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8EE19C7-7600-A09E-A190-544781D5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52A6C5B-0FEF-7F98-665C-C5887CCB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68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351CB96B-08DD-B304-605A-529E808E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31746CA-2FC9-5B08-141E-42253E5B2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FA8CB35-133A-1FBB-0128-88DB494DC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8F364-73B1-4583-9E46-BC9D199B3459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EFC1DC-45F7-BA0F-9538-897BC4186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DA8FB4A-66D2-8455-9846-84E871397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FA4639-713C-445F-98B9-0A273F670F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2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SQUEEZE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383381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87" y="383381"/>
            <a:ext cx="2232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7" y="383381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7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B56A06D-04CA-DD4E-AE1D-8C6348AC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r>
              <a:rPr lang="it-IT" b="1" dirty="0" smtClean="0"/>
              <a:t>SQUEEZE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38F9724-6748-9ABF-820E-CF84775E0708}"/>
              </a:ext>
            </a:extLst>
          </p:cNvPr>
          <p:cNvSpPr txBox="1"/>
          <p:nvPr/>
        </p:nvSpPr>
        <p:spPr>
          <a:xfrm>
            <a:off x="613790" y="4969244"/>
            <a:ext cx="677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noProof="0" dirty="0" smtClean="0"/>
              <a:t>GOAL</a:t>
            </a:r>
            <a:r>
              <a:rPr lang="it-IT" sz="2400" noProof="0" dirty="0" smtClean="0"/>
              <a:t>: realize </a:t>
            </a:r>
            <a:r>
              <a:rPr lang="en-AE" sz="2400" noProof="0" dirty="0" smtClean="0"/>
              <a:t>an </a:t>
            </a:r>
            <a:r>
              <a:rPr lang="en-AE" sz="2400" b="1" noProof="0" dirty="0"/>
              <a:t>integrated photonic chip </a:t>
            </a:r>
            <a:r>
              <a:rPr lang="en-AE" sz="2400" noProof="0" dirty="0"/>
              <a:t>using </a:t>
            </a:r>
            <a:r>
              <a:rPr lang="en-AE" sz="2400" b="1" noProof="0" dirty="0"/>
              <a:t>Lithium Niobate on Insulator (LNOI)</a:t>
            </a:r>
            <a:r>
              <a:rPr lang="en-AE" sz="2400" noProof="0" dirty="0"/>
              <a:t> technology </a:t>
            </a:r>
            <a:r>
              <a:rPr lang="en-AE" sz="2400" noProof="0" dirty="0" smtClean="0"/>
              <a:t>for </a:t>
            </a:r>
            <a:r>
              <a:rPr lang="en-AE" sz="2400" noProof="0" dirty="0"/>
              <a:t>the generation of </a:t>
            </a:r>
            <a:r>
              <a:rPr lang="en-AE" sz="2400" b="1" noProof="0" dirty="0"/>
              <a:t>squeezed light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F00D553-6377-2541-94F1-7E3B93AF1ADA}"/>
              </a:ext>
            </a:extLst>
          </p:cNvPr>
          <p:cNvSpPr txBox="1"/>
          <p:nvPr/>
        </p:nvSpPr>
        <p:spPr>
          <a:xfrm>
            <a:off x="7721600" y="1475980"/>
            <a:ext cx="4229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STEPS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Chip design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err="1"/>
              <a:t>Waveguides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Splitter/</a:t>
            </a:r>
            <a:r>
              <a:rPr lang="it-IT" sz="2000" dirty="0" err="1"/>
              <a:t>Couplers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Electro-Optic </a:t>
            </a:r>
            <a:r>
              <a:rPr lang="it-IT" sz="2000" dirty="0" smtClean="0"/>
              <a:t>Modulator (EOM)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Mach-Zehnder </a:t>
            </a:r>
            <a:r>
              <a:rPr lang="it-IT" sz="2000" dirty="0" smtClean="0"/>
              <a:t>Interferometer (MZI)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Second-Harmonic </a:t>
            </a:r>
            <a:r>
              <a:rPr lang="it-IT" sz="2000" dirty="0" smtClean="0"/>
              <a:t>Generation (SHG)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 smtClean="0"/>
              <a:t>Component integration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OPO coupling</a:t>
            </a:r>
            <a:endParaRPr lang="it-IT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38" y="1227778"/>
            <a:ext cx="5588862" cy="34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822F66-EC04-EB26-A5C1-40AAC644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8" y="39868"/>
            <a:ext cx="10887222" cy="1325563"/>
          </a:xfrm>
        </p:spPr>
        <p:txBody>
          <a:bodyPr/>
          <a:lstStyle/>
          <a:p>
            <a:r>
              <a:rPr lang="it-IT" b="1" dirty="0" smtClean="0"/>
              <a:t>Status: Silicon </a:t>
            </a:r>
            <a:r>
              <a:rPr lang="it-IT" b="1" dirty="0"/>
              <a:t>Nitride strip-loaded waveguides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58AF6199-3F5B-FE03-7EE6-D0AC6E7AF123}"/>
              </a:ext>
            </a:extLst>
          </p:cNvPr>
          <p:cNvSpPr/>
          <p:nvPr/>
        </p:nvSpPr>
        <p:spPr>
          <a:xfrm>
            <a:off x="529078" y="2830346"/>
            <a:ext cx="3124200" cy="575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SiO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311DE74-7F61-B5F5-B8EA-669E0954E468}"/>
              </a:ext>
            </a:extLst>
          </p:cNvPr>
          <p:cNvSpPr/>
          <p:nvPr/>
        </p:nvSpPr>
        <p:spPr>
          <a:xfrm>
            <a:off x="529078" y="2525546"/>
            <a:ext cx="3124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LN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303E1AD-4FFC-3C81-0E8C-7FD4FD6242A1}"/>
              </a:ext>
            </a:extLst>
          </p:cNvPr>
          <p:cNvSpPr/>
          <p:nvPr/>
        </p:nvSpPr>
        <p:spPr>
          <a:xfrm>
            <a:off x="1748278" y="2296946"/>
            <a:ext cx="609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SiN</a:t>
            </a:r>
            <a:endParaRPr lang="it-IT" b="1" dirty="0"/>
          </a:p>
        </p:txBody>
      </p:sp>
      <p:pic>
        <p:nvPicPr>
          <p:cNvPr id="10" name="Immagine 9" descr="Immagine che contiene Policromia, schermata, Blu elettrico&#10;&#10;Descrizione generata automaticamente">
            <a:extLst>
              <a:ext uri="{FF2B5EF4-FFF2-40B4-BE49-F238E27FC236}">
                <a16:creationId xmlns="" xmlns:a16="http://schemas.microsoft.com/office/drawing/2014/main" id="{B3DB4E52-4531-C77A-D149-0A86779C8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25437" r="9335" b="43334"/>
          <a:stretch/>
        </p:blipFill>
        <p:spPr>
          <a:xfrm>
            <a:off x="681477" y="4735346"/>
            <a:ext cx="2819402" cy="1201033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F58F6FAC-96FB-88DF-1C5A-D37FA3941DC8}"/>
              </a:ext>
            </a:extLst>
          </p:cNvPr>
          <p:cNvCxnSpPr/>
          <p:nvPr/>
        </p:nvCxnSpPr>
        <p:spPr>
          <a:xfrm>
            <a:off x="3843131" y="1690688"/>
            <a:ext cx="0" cy="487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DFEE3C27-32E4-7E45-17BB-D2149B8FA813}"/>
              </a:ext>
            </a:extLst>
          </p:cNvPr>
          <p:cNvSpPr/>
          <p:nvPr/>
        </p:nvSpPr>
        <p:spPr>
          <a:xfrm>
            <a:off x="529078" y="3405911"/>
            <a:ext cx="3124199" cy="7309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AF17CD-58C1-60D4-D25A-679C73EE1874}"/>
              </a:ext>
            </a:extLst>
          </p:cNvPr>
          <p:cNvSpPr txBox="1"/>
          <p:nvPr/>
        </p:nvSpPr>
        <p:spPr>
          <a:xfrm>
            <a:off x="1031999" y="5879688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Comsol </a:t>
            </a:r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14" name="Parentesi graffa aperta 13">
            <a:extLst>
              <a:ext uri="{FF2B5EF4-FFF2-40B4-BE49-F238E27FC236}">
                <a16:creationId xmlns="" xmlns:a16="http://schemas.microsoft.com/office/drawing/2014/main" id="{E22A1A4C-4CC8-C4FC-ECD0-69E8749022F8}"/>
              </a:ext>
            </a:extLst>
          </p:cNvPr>
          <p:cNvSpPr/>
          <p:nvPr/>
        </p:nvSpPr>
        <p:spPr>
          <a:xfrm>
            <a:off x="376678" y="2525546"/>
            <a:ext cx="76200" cy="1611337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65110D14-F542-5EE2-D2E6-04CAF6D03C49}"/>
              </a:ext>
            </a:extLst>
          </p:cNvPr>
          <p:cNvSpPr txBox="1"/>
          <p:nvPr/>
        </p:nvSpPr>
        <p:spPr>
          <a:xfrm rot="16200000">
            <a:off x="-241670" y="3056713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Commercial</a:t>
            </a:r>
          </a:p>
          <a:p>
            <a:pPr algn="ctr"/>
            <a:r>
              <a:rPr lang="it-IT" sz="1200" dirty="0"/>
              <a:t>Wafer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84DE535C-A8D9-CB42-8863-9DA82F68CD5C}"/>
              </a:ext>
            </a:extLst>
          </p:cNvPr>
          <p:cNvSpPr txBox="1"/>
          <p:nvPr/>
        </p:nvSpPr>
        <p:spPr>
          <a:xfrm>
            <a:off x="1758393" y="475341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it-IT" dirty="0" err="1">
                <a:solidFill>
                  <a:schemeClr val="bg1"/>
                </a:solidFill>
              </a:rPr>
              <a:t>m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="" xmlns:a16="http://schemas.microsoft.com/office/drawing/2014/main" id="{8A40F9C8-420D-F86B-262A-C8D75FEB805E}"/>
              </a:ext>
            </a:extLst>
          </p:cNvPr>
          <p:cNvCxnSpPr>
            <a:cxnSpLocks/>
          </p:cNvCxnSpPr>
          <p:nvPr/>
        </p:nvCxnSpPr>
        <p:spPr>
          <a:xfrm>
            <a:off x="1748278" y="5108679"/>
            <a:ext cx="675682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130B6078-29D8-5884-CF26-162CEF3DB620}"/>
              </a:ext>
            </a:extLst>
          </p:cNvPr>
          <p:cNvSpPr txBox="1"/>
          <p:nvPr/>
        </p:nvSpPr>
        <p:spPr>
          <a:xfrm>
            <a:off x="600471" y="527594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32A6EF40-D59E-BD22-F3F1-CCF048DB5034}"/>
              </a:ext>
            </a:extLst>
          </p:cNvPr>
          <p:cNvSpPr txBox="1"/>
          <p:nvPr/>
        </p:nvSpPr>
        <p:spPr>
          <a:xfrm>
            <a:off x="600471" y="50033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F23D7A63-4B2F-D728-F9C4-080D03E4E4C0}"/>
              </a:ext>
            </a:extLst>
          </p:cNvPr>
          <p:cNvSpPr txBox="1"/>
          <p:nvPr/>
        </p:nvSpPr>
        <p:spPr>
          <a:xfrm>
            <a:off x="613944" y="559911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SiO</a:t>
            </a:r>
            <a:r>
              <a:rPr lang="it-IT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="" xmlns:a16="http://schemas.microsoft.com/office/drawing/2014/main" id="{0F4CA59D-92F1-14DF-7494-5B0A89CDC932}"/>
              </a:ext>
            </a:extLst>
          </p:cNvPr>
          <p:cNvCxnSpPr>
            <a:cxnSpLocks/>
          </p:cNvCxnSpPr>
          <p:nvPr/>
        </p:nvCxnSpPr>
        <p:spPr>
          <a:xfrm flipV="1">
            <a:off x="2586478" y="5108679"/>
            <a:ext cx="0" cy="25500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D2A568AB-C6AD-D238-5CD0-8337DECEF172}"/>
              </a:ext>
            </a:extLst>
          </p:cNvPr>
          <p:cNvSpPr txBox="1"/>
          <p:nvPr/>
        </p:nvSpPr>
        <p:spPr>
          <a:xfrm>
            <a:off x="2555999" y="505151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200 nm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="" xmlns:a16="http://schemas.microsoft.com/office/drawing/2014/main" id="{0DD723E6-DD61-F9A1-AA72-A6F98880F378}"/>
              </a:ext>
            </a:extLst>
          </p:cNvPr>
          <p:cNvCxnSpPr>
            <a:cxnSpLocks/>
          </p:cNvCxnSpPr>
          <p:nvPr/>
        </p:nvCxnSpPr>
        <p:spPr>
          <a:xfrm flipV="1">
            <a:off x="2586478" y="5350509"/>
            <a:ext cx="0" cy="25500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A0341951-3C04-FA3C-2065-DF960403FE0F}"/>
              </a:ext>
            </a:extLst>
          </p:cNvPr>
          <p:cNvSpPr txBox="1"/>
          <p:nvPr/>
        </p:nvSpPr>
        <p:spPr>
          <a:xfrm>
            <a:off x="2555999" y="529334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500 nm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03E84239-1F20-1E7C-FCB9-4D0D88F2FDD6}"/>
              </a:ext>
            </a:extLst>
          </p:cNvPr>
          <p:cNvSpPr txBox="1"/>
          <p:nvPr/>
        </p:nvSpPr>
        <p:spPr>
          <a:xfrm>
            <a:off x="1839897" y="50033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SiN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F70DFE9C-E5BA-1C1B-ECD3-4978A625531B}"/>
              </a:ext>
            </a:extLst>
          </p:cNvPr>
          <p:cNvSpPr txBox="1"/>
          <p:nvPr/>
        </p:nvSpPr>
        <p:spPr>
          <a:xfrm>
            <a:off x="4800152" y="1410378"/>
            <a:ext cx="353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SiN deposition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/>
              <a:t>RF </a:t>
            </a:r>
            <a:r>
              <a:rPr lang="it-IT" dirty="0"/>
              <a:t>reactive magnetron sputtering @ INFN-LNL </a:t>
            </a:r>
            <a:endParaRPr lang="it-IT" b="1" dirty="0">
              <a:sym typeface="Wingdings" panose="05000000000000000000" pitchFamily="2" charset="2"/>
            </a:endParaRPr>
          </a:p>
        </p:txBody>
      </p:sp>
      <p:pic>
        <p:nvPicPr>
          <p:cNvPr id="27" name="Immagine 26" descr="Immagine che contiene elettronica, Ingegneria elettronica, Impianto elettrico, macchina&#10;&#10;Il contenuto generato dall'IA potrebbe non essere corretto.">
            <a:extLst>
              <a:ext uri="{FF2B5EF4-FFF2-40B4-BE49-F238E27FC236}">
                <a16:creationId xmlns="" xmlns:a16="http://schemas.microsoft.com/office/drawing/2014/main" id="{FF2E343A-43C1-A345-164B-0E9F3503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5505" y="2885413"/>
            <a:ext cx="2230398" cy="167279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Tabella 27">
            <a:extLst>
              <a:ext uri="{FF2B5EF4-FFF2-40B4-BE49-F238E27FC236}">
                <a16:creationId xmlns="" xmlns:a16="http://schemas.microsoft.com/office/drawing/2014/main" id="{A8CAE3C7-76C8-BB1B-19D2-FDC9493FB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6727"/>
              </p:ext>
            </p:extLst>
          </p:nvPr>
        </p:nvGraphicFramePr>
        <p:xfrm>
          <a:off x="6279397" y="2620352"/>
          <a:ext cx="1874004" cy="225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002">
                  <a:extLst>
                    <a:ext uri="{9D8B030D-6E8A-4147-A177-3AD203B41FA5}">
                      <a16:colId xmlns="" xmlns:a16="http://schemas.microsoft.com/office/drawing/2014/main" val="3558078329"/>
                    </a:ext>
                  </a:extLst>
                </a:gridCol>
                <a:gridCol w="937002">
                  <a:extLst>
                    <a:ext uri="{9D8B030D-6E8A-4147-A177-3AD203B41FA5}">
                      <a16:colId xmlns="" xmlns:a16="http://schemas.microsoft.com/office/drawing/2014/main" val="1789997279"/>
                    </a:ext>
                  </a:extLst>
                </a:gridCol>
              </a:tblGrid>
              <a:tr h="48415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RBS @ LNL (AN2000)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6704566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N/Si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1.35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893570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1902630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585397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1955999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413584"/>
                  </a:ext>
                </a:extLst>
              </a:tr>
            </a:tbl>
          </a:graphicData>
        </a:graphic>
      </p:graphicFrame>
      <p:pic>
        <p:nvPicPr>
          <p:cNvPr id="31" name="Immagine 30" descr="Immagine che contiene schermata, marrone, Ambra&#10;&#10;Il contenuto generato dall'IA potrebbe non essere corretto.">
            <a:extLst>
              <a:ext uri="{FF2B5EF4-FFF2-40B4-BE49-F238E27FC236}">
                <a16:creationId xmlns="" xmlns:a16="http://schemas.microsoft.com/office/drawing/2014/main" id="{75AB0C1F-D21A-BD12-A470-FBA5F37F8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1" y="5241527"/>
            <a:ext cx="2005796" cy="156856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F8802519-671F-7265-A50C-AA3AB67EC94F}"/>
              </a:ext>
            </a:extLst>
          </p:cNvPr>
          <p:cNvSpPr txBox="1"/>
          <p:nvPr/>
        </p:nvSpPr>
        <p:spPr>
          <a:xfrm>
            <a:off x="6447278" y="5871920"/>
            <a:ext cx="15283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Roughness ~ 0.6 nm</a:t>
            </a:r>
            <a:endParaRPr lang="it-IT" sz="1400" dirty="0"/>
          </a:p>
        </p:txBody>
      </p:sp>
      <p:pic>
        <p:nvPicPr>
          <p:cNvPr id="33" name="Immagine 32" descr="Immagine che contiene schermata, schizzo, bianco, design&#10;&#10;Il contenuto generato dall'IA potrebbe non essere corretto.">
            <a:extLst>
              <a:ext uri="{FF2B5EF4-FFF2-40B4-BE49-F238E27FC236}">
                <a16:creationId xmlns="" xmlns:a16="http://schemas.microsoft.com/office/drawing/2014/main" id="{9BCFCD6E-61B0-342F-1120-8CBE49463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22035" b="20800"/>
          <a:stretch>
            <a:fillRect/>
          </a:stretch>
        </p:blipFill>
        <p:spPr>
          <a:xfrm>
            <a:off x="8377837" y="5415103"/>
            <a:ext cx="2926033" cy="1280095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EE6B9A78-9D26-BE6D-F23F-EAFE51614170}"/>
              </a:ext>
            </a:extLst>
          </p:cNvPr>
          <p:cNvSpPr txBox="1"/>
          <p:nvPr/>
        </p:nvSpPr>
        <p:spPr>
          <a:xfrm>
            <a:off x="3996271" y="4938081"/>
            <a:ext cx="4487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0" dirty="0" err="1">
                <a:effectLst/>
                <a:latin typeface="Arial" panose="020B0604020202020204" pitchFamily="34" charset="0"/>
              </a:rPr>
              <a:t>Ellipsometry</a:t>
            </a:r>
            <a:r>
              <a:rPr lang="it-IT" sz="1400" i="0" dirty="0">
                <a:effectLst/>
                <a:latin typeface="Arial" panose="020B0604020202020204" pitchFamily="34" charset="0"/>
              </a:rPr>
              <a:t> (1550 nm): n ~ 2.03, k &lt; 10</a:t>
            </a:r>
            <a:r>
              <a:rPr lang="it-IT" sz="1400" i="0" baseline="30000" dirty="0">
                <a:effectLst/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1028" y="1506022"/>
            <a:ext cx="260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Waveguide design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" y="1250079"/>
            <a:ext cx="881218" cy="8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34" y="1250079"/>
            <a:ext cx="881218" cy="8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nettore diritto 10">
            <a:extLst>
              <a:ext uri="{FF2B5EF4-FFF2-40B4-BE49-F238E27FC236}">
                <a16:creationId xmlns="" xmlns:a16="http://schemas.microsoft.com/office/drawing/2014/main" id="{F58F6FAC-96FB-88DF-1C5A-D37FA3941DC8}"/>
              </a:ext>
            </a:extLst>
          </p:cNvPr>
          <p:cNvCxnSpPr/>
          <p:nvPr/>
        </p:nvCxnSpPr>
        <p:spPr>
          <a:xfrm>
            <a:off x="8330591" y="1601788"/>
            <a:ext cx="0" cy="4876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5"/>
          <a:stretch/>
        </p:blipFill>
        <p:spPr bwMode="auto">
          <a:xfrm>
            <a:off x="8377837" y="2381010"/>
            <a:ext cx="2014392" cy="291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91" y="1250079"/>
            <a:ext cx="881218" cy="8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asellaDiTesto 25">
            <a:extLst>
              <a:ext uri="{FF2B5EF4-FFF2-40B4-BE49-F238E27FC236}">
                <a16:creationId xmlns="" xmlns:a16="http://schemas.microsoft.com/office/drawing/2014/main" id="{F70DFE9C-E5BA-1C1B-ECD3-4978A625531B}"/>
              </a:ext>
            </a:extLst>
          </p:cNvPr>
          <p:cNvSpPr txBox="1"/>
          <p:nvPr/>
        </p:nvSpPr>
        <p:spPr>
          <a:xfrm>
            <a:off x="9211809" y="1373616"/>
            <a:ext cx="298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Waveguide fabrication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/>
              <a:t>UV maskless lithography @ DFA</a:t>
            </a:r>
            <a:endParaRPr lang="it-IT" b="1" dirty="0"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r="33210"/>
          <a:stretch/>
        </p:blipFill>
        <p:spPr bwMode="auto">
          <a:xfrm>
            <a:off x="10919534" y="2656841"/>
            <a:ext cx="1112812" cy="28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0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9B6A09-C711-7539-046E-003AB31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4" y="143001"/>
            <a:ext cx="10515600" cy="1325563"/>
          </a:xfrm>
        </p:spPr>
        <p:txBody>
          <a:bodyPr/>
          <a:lstStyle/>
          <a:p>
            <a:r>
              <a:rPr lang="it-IT" b="1" dirty="0" smtClean="0"/>
              <a:t>Next step: fiber </a:t>
            </a:r>
            <a:r>
              <a:rPr lang="it-IT" b="1" dirty="0"/>
              <a:t>alignment apparatus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9150A36B-4893-C60C-CA01-2149B0E69684}"/>
              </a:ext>
            </a:extLst>
          </p:cNvPr>
          <p:cNvSpPr/>
          <p:nvPr/>
        </p:nvSpPr>
        <p:spPr>
          <a:xfrm>
            <a:off x="243501" y="3896138"/>
            <a:ext cx="2430118" cy="1038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x, y, z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F9EF5846-3993-4DDB-1C30-BE6DD902620F}"/>
              </a:ext>
            </a:extLst>
          </p:cNvPr>
          <p:cNvSpPr/>
          <p:nvPr/>
        </p:nvSpPr>
        <p:spPr>
          <a:xfrm>
            <a:off x="4028653" y="3896137"/>
            <a:ext cx="2430118" cy="1038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x, y,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="" xmlns:a16="http://schemas.microsoft.com/office/drawing/2014/main" id="{DDE6ED77-FC54-31AB-F024-608E1BE5C3C5}"/>
                  </a:ext>
                </a:extLst>
              </p:cNvPr>
              <p:cNvSpPr/>
              <p:nvPr/>
            </p:nvSpPr>
            <p:spPr>
              <a:xfrm>
                <a:off x="1888427" y="3566042"/>
                <a:ext cx="954157" cy="26262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DDE6ED77-FC54-31AB-F024-608E1BE5C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27" y="3566042"/>
                <a:ext cx="954157" cy="262627"/>
              </a:xfrm>
              <a:prstGeom prst="rect">
                <a:avLst/>
              </a:prstGeom>
              <a:blipFill>
                <a:blip r:embed="rId3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="" xmlns:a16="http://schemas.microsoft.com/office/drawing/2014/main" id="{8EA3584B-1E38-EF11-DBA6-8710A221ED4F}"/>
                  </a:ext>
                </a:extLst>
              </p:cNvPr>
              <p:cNvSpPr/>
              <p:nvPr/>
            </p:nvSpPr>
            <p:spPr>
              <a:xfrm>
                <a:off x="3882879" y="3578085"/>
                <a:ext cx="954157" cy="26262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8EA3584B-1E38-EF11-DBA6-8710A221E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79" y="3578085"/>
                <a:ext cx="954157" cy="262627"/>
              </a:xfrm>
              <a:prstGeom prst="rect">
                <a:avLst/>
              </a:prstGeom>
              <a:blipFill>
                <a:blip r:embed="rId4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84EF66C6-3240-4746-EB50-2F56E8834D64}"/>
              </a:ext>
            </a:extLst>
          </p:cNvPr>
          <p:cNvCxnSpPr/>
          <p:nvPr/>
        </p:nvCxnSpPr>
        <p:spPr>
          <a:xfrm flipV="1">
            <a:off x="3713914" y="3394211"/>
            <a:ext cx="41247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7683E7BA-2D6F-05D1-4257-7BE872782A04}"/>
              </a:ext>
            </a:extLst>
          </p:cNvPr>
          <p:cNvCxnSpPr/>
          <p:nvPr/>
        </p:nvCxnSpPr>
        <p:spPr>
          <a:xfrm flipH="1">
            <a:off x="3882879" y="2673626"/>
            <a:ext cx="1" cy="628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7753AEB0-3F11-10B4-B849-5BA658AD1BBA}"/>
              </a:ext>
            </a:extLst>
          </p:cNvPr>
          <p:cNvCxnSpPr/>
          <p:nvPr/>
        </p:nvCxnSpPr>
        <p:spPr>
          <a:xfrm flipH="1">
            <a:off x="2842584" y="2678596"/>
            <a:ext cx="979004" cy="62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AEF99902-B286-449E-8977-ADA8D2E32638}"/>
              </a:ext>
            </a:extLst>
          </p:cNvPr>
          <p:cNvSpPr txBox="1"/>
          <p:nvPr/>
        </p:nvSpPr>
        <p:spPr>
          <a:xfrm>
            <a:off x="3713914" y="2059708"/>
            <a:ext cx="1482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Lensed</a:t>
            </a:r>
            <a:r>
              <a:rPr lang="it-IT" dirty="0">
                <a:solidFill>
                  <a:srgbClr val="FF0000"/>
                </a:solidFill>
              </a:rPr>
              <a:t> PM</a:t>
            </a:r>
          </a:p>
          <a:p>
            <a:r>
              <a:rPr lang="it-IT" dirty="0">
                <a:solidFill>
                  <a:srgbClr val="FF0000"/>
                </a:solidFill>
              </a:rPr>
              <a:t>optical </a:t>
            </a:r>
            <a:r>
              <a:rPr lang="it-IT" dirty="0" err="1">
                <a:solidFill>
                  <a:srgbClr val="FF0000"/>
                </a:solidFill>
              </a:rPr>
              <a:t>fibers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61BEBC5F-F91B-FECD-4A71-D70301525697}"/>
              </a:ext>
            </a:extLst>
          </p:cNvPr>
          <p:cNvSpPr txBox="1"/>
          <p:nvPr/>
        </p:nvSpPr>
        <p:spPr>
          <a:xfrm>
            <a:off x="1301718" y="5807614"/>
            <a:ext cx="452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Sub-micrometric </a:t>
            </a:r>
            <a:r>
              <a:rPr lang="it-IT" dirty="0"/>
              <a:t>5-axis fiber alignement stages</a:t>
            </a:r>
          </a:p>
          <a:p>
            <a:pPr algn="ctr"/>
            <a:r>
              <a:rPr lang="it-IT" dirty="0"/>
              <a:t>with PM </a:t>
            </a:r>
            <a:r>
              <a:rPr lang="it-IT" dirty="0" err="1"/>
              <a:t>fiber</a:t>
            </a:r>
            <a:r>
              <a:rPr lang="it-IT" dirty="0"/>
              <a:t> </a:t>
            </a:r>
            <a:r>
              <a:rPr lang="it-IT" dirty="0" err="1"/>
              <a:t>rotation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="" xmlns:a16="http://schemas.microsoft.com/office/drawing/2014/main" id="{532614D6-B66C-520D-0B73-51D487BFCEC3}"/>
                  </a:ext>
                </a:extLst>
              </p:cNvPr>
              <p:cNvSpPr/>
              <p:nvPr/>
            </p:nvSpPr>
            <p:spPr>
              <a:xfrm>
                <a:off x="3093547" y="3682448"/>
                <a:ext cx="558248" cy="12523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x, y, z,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532614D6-B66C-520D-0B73-51D487BFC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47" y="3682448"/>
                <a:ext cx="558248" cy="1252327"/>
              </a:xfrm>
              <a:prstGeom prst="rect">
                <a:avLst/>
              </a:prstGeom>
              <a:blipFill>
                <a:blip r:embed="rId5"/>
                <a:stretch>
                  <a:fillRect l="-7368" r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>
            <a:extLst>
              <a:ext uri="{FF2B5EF4-FFF2-40B4-BE49-F238E27FC236}">
                <a16:creationId xmlns="" xmlns:a16="http://schemas.microsoft.com/office/drawing/2014/main" id="{31672EFC-2DBF-E2A4-F4A2-C1C31310442F}"/>
              </a:ext>
            </a:extLst>
          </p:cNvPr>
          <p:cNvCxnSpPr>
            <a:stCxn id="18" idx="0"/>
          </p:cNvCxnSpPr>
          <p:nvPr/>
        </p:nvCxnSpPr>
        <p:spPr>
          <a:xfrm flipV="1">
            <a:off x="3564880" y="5014291"/>
            <a:ext cx="1017580" cy="793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="" xmlns:a16="http://schemas.microsoft.com/office/drawing/2014/main" id="{F3E13E9F-0C01-E991-ED12-A7876E0D2EE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1560435" y="5042313"/>
            <a:ext cx="2004445" cy="765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1377B5CB-4191-F1CF-6EE2-0438875C6A02}"/>
              </a:ext>
            </a:extLst>
          </p:cNvPr>
          <p:cNvSpPr txBox="1"/>
          <p:nvPr/>
        </p:nvSpPr>
        <p:spPr>
          <a:xfrm>
            <a:off x="2731503" y="4957674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Chip 4-axis</a:t>
            </a:r>
          </a:p>
          <a:p>
            <a:pPr algn="ctr"/>
            <a:r>
              <a:rPr lang="it-IT" dirty="0"/>
              <a:t>stage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53F6F83D-1AE1-0FA0-C23E-4C07C61C1178}"/>
              </a:ext>
            </a:extLst>
          </p:cNvPr>
          <p:cNvSpPr/>
          <p:nvPr/>
        </p:nvSpPr>
        <p:spPr>
          <a:xfrm>
            <a:off x="3011549" y="3163303"/>
            <a:ext cx="765313" cy="30258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chip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34B4C3B3-C02C-E4EC-4398-F4F053971CE5}"/>
              </a:ext>
            </a:extLst>
          </p:cNvPr>
          <p:cNvSpPr/>
          <p:nvPr/>
        </p:nvSpPr>
        <p:spPr>
          <a:xfrm>
            <a:off x="3159784" y="3498573"/>
            <a:ext cx="440588" cy="160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TEC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="" xmlns:a16="http://schemas.microsoft.com/office/drawing/2014/main" id="{5DE57FB6-8777-6EDF-5AAB-35D82337AC3A}"/>
              </a:ext>
            </a:extLst>
          </p:cNvPr>
          <p:cNvCxnSpPr>
            <a:cxnSpLocks/>
          </p:cNvCxnSpPr>
          <p:nvPr/>
        </p:nvCxnSpPr>
        <p:spPr>
          <a:xfrm>
            <a:off x="964088" y="3394211"/>
            <a:ext cx="11926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38E1D686-85D5-AC64-C5A1-BB4F083EE3C4}"/>
              </a:ext>
            </a:extLst>
          </p:cNvPr>
          <p:cNvSpPr/>
          <p:nvPr/>
        </p:nvSpPr>
        <p:spPr>
          <a:xfrm>
            <a:off x="485353" y="3163303"/>
            <a:ext cx="914400" cy="4147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LASER</a:t>
            </a:r>
            <a:endParaRPr lang="it-IT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="" xmlns:a16="http://schemas.microsoft.com/office/drawing/2014/main" id="{45E5A4D4-740F-5458-DF6B-E398CF73C76E}"/>
              </a:ext>
            </a:extLst>
          </p:cNvPr>
          <p:cNvCxnSpPr/>
          <p:nvPr/>
        </p:nvCxnSpPr>
        <p:spPr>
          <a:xfrm flipV="1">
            <a:off x="4580712" y="3407014"/>
            <a:ext cx="41247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6DE070DC-0E5D-D147-4A7E-FE253917BB62}"/>
              </a:ext>
            </a:extLst>
          </p:cNvPr>
          <p:cNvSpPr/>
          <p:nvPr/>
        </p:nvSpPr>
        <p:spPr>
          <a:xfrm>
            <a:off x="4972456" y="3206496"/>
            <a:ext cx="1351723" cy="4147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DETECTOR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52056B79-5216-1F9D-1DC5-8BE9BF729101}"/>
              </a:ext>
            </a:extLst>
          </p:cNvPr>
          <p:cNvSpPr/>
          <p:nvPr/>
        </p:nvSpPr>
        <p:spPr>
          <a:xfrm>
            <a:off x="2044700" y="3257296"/>
            <a:ext cx="554375" cy="292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Rot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136534F4-21C8-3BC7-B40F-714BEF5CF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712" y="2021322"/>
            <a:ext cx="1334530" cy="733601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="" xmlns:a16="http://schemas.microsoft.com/office/drawing/2014/main" id="{EEF5F4B5-D62B-BC9B-42DF-1F3482B66AD4}"/>
              </a:ext>
            </a:extLst>
          </p:cNvPr>
          <p:cNvSpPr/>
          <p:nvPr/>
        </p:nvSpPr>
        <p:spPr>
          <a:xfrm>
            <a:off x="3230151" y="1848558"/>
            <a:ext cx="334729" cy="889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Rettangolo 35">
            <a:extLst>
              <a:ext uri="{FF2B5EF4-FFF2-40B4-BE49-F238E27FC236}">
                <a16:creationId xmlns="" xmlns:a16="http://schemas.microsoft.com/office/drawing/2014/main" id="{D7B340EB-02A6-2ACB-45FB-EE1470680962}"/>
              </a:ext>
            </a:extLst>
          </p:cNvPr>
          <p:cNvSpPr/>
          <p:nvPr/>
        </p:nvSpPr>
        <p:spPr>
          <a:xfrm>
            <a:off x="2727729" y="1468564"/>
            <a:ext cx="1332416" cy="4076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microscope</a:t>
            </a:r>
            <a:endParaRPr lang="it-IT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ella 36">
            <a:extLst>
              <a:ext uri="{FF2B5EF4-FFF2-40B4-BE49-F238E27FC236}">
                <a16:creationId xmlns="" xmlns:a16="http://schemas.microsoft.com/office/drawing/2014/main" id="{5ADF895C-D734-203F-338E-C5224766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20224"/>
              </p:ext>
            </p:extLst>
          </p:nvPr>
        </p:nvGraphicFramePr>
        <p:xfrm>
          <a:off x="7067462" y="1324333"/>
          <a:ext cx="447810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279">
                  <a:extLst>
                    <a:ext uri="{9D8B030D-6E8A-4147-A177-3AD203B41FA5}">
                      <a16:colId xmlns="" xmlns:a16="http://schemas.microsoft.com/office/drawing/2014/main" val="1609402237"/>
                    </a:ext>
                  </a:extLst>
                </a:gridCol>
                <a:gridCol w="617545">
                  <a:extLst>
                    <a:ext uri="{9D8B030D-6E8A-4147-A177-3AD203B41FA5}">
                      <a16:colId xmlns="" xmlns:a16="http://schemas.microsoft.com/office/drawing/2014/main" val="4065870820"/>
                    </a:ext>
                  </a:extLst>
                </a:gridCol>
                <a:gridCol w="627836">
                  <a:extLst>
                    <a:ext uri="{9D8B030D-6E8A-4147-A177-3AD203B41FA5}">
                      <a16:colId xmlns="" xmlns:a16="http://schemas.microsoft.com/office/drawing/2014/main" val="3441065710"/>
                    </a:ext>
                  </a:extLst>
                </a:gridCol>
                <a:gridCol w="684447">
                  <a:extLst>
                    <a:ext uri="{9D8B030D-6E8A-4147-A177-3AD203B41FA5}">
                      <a16:colId xmlns="" xmlns:a16="http://schemas.microsoft.com/office/drawing/2014/main" val="250850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Description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Q.ty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49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1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 MAX313D/M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1.9k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3.8k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821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1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 AMA562/M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0.1k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0.2k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396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1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 APY002/M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0.43k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0.86k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35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1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 HFR007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0.33k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1"/>
                          </a:solidFill>
                        </a:rPr>
                        <a:t>0.66k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938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2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 MVS05/M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0.84k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0.84k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038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2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 LX20/M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0.96k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0.96k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07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>
                          <a:solidFill>
                            <a:schemeClr val="accent2"/>
                          </a:solidFill>
                        </a:rPr>
                        <a:t>Thorlabs</a:t>
                      </a:r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 PR01/M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0.38k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solidFill>
                            <a:schemeClr val="accent2"/>
                          </a:solidFill>
                        </a:rPr>
                        <a:t>0.38k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32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Thorlabs </a:t>
                      </a:r>
                      <a:r>
                        <a:rPr lang="it-IT" sz="1200" dirty="0" smtClean="0"/>
                        <a:t>miscellanea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48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OzOptics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lensed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fibers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0.15k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220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DinoLite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microscope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0.64k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0.64k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394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/>
                        <a:t>Total (ex. VAT)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/>
                        <a:t>10.5k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313654"/>
                  </a:ext>
                </a:extLst>
              </a:tr>
            </a:tbl>
          </a:graphicData>
        </a:graphic>
      </p:graphicFrame>
      <p:sp>
        <p:nvSpPr>
          <p:cNvPr id="38" name="Rettangolo 7">
            <a:extLst>
              <a:ext uri="{FF2B5EF4-FFF2-40B4-BE49-F238E27FC236}">
                <a16:creationId xmlns="" xmlns:a16="http://schemas.microsoft.com/office/drawing/2014/main" id="{52056B79-5216-1F9D-1DC5-8BE9BF729101}"/>
              </a:ext>
            </a:extLst>
          </p:cNvPr>
          <p:cNvSpPr/>
          <p:nvPr/>
        </p:nvSpPr>
        <p:spPr>
          <a:xfrm>
            <a:off x="4123645" y="3260975"/>
            <a:ext cx="554375" cy="292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Rot</a:t>
            </a:r>
          </a:p>
        </p:txBody>
      </p:sp>
      <p:cxnSp>
        <p:nvCxnSpPr>
          <p:cNvPr id="39" name="Connettore diritto 11">
            <a:extLst>
              <a:ext uri="{FF2B5EF4-FFF2-40B4-BE49-F238E27FC236}">
                <a16:creationId xmlns="" xmlns:a16="http://schemas.microsoft.com/office/drawing/2014/main" id="{84EF66C6-3240-4746-EB50-2F56E8834D64}"/>
              </a:ext>
            </a:extLst>
          </p:cNvPr>
          <p:cNvCxnSpPr/>
          <p:nvPr/>
        </p:nvCxnSpPr>
        <p:spPr>
          <a:xfrm flipV="1">
            <a:off x="2634414" y="3394211"/>
            <a:ext cx="41247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3501" y="1257300"/>
            <a:ext cx="2220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Under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NOTE: the IR detector is still being evaluated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7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12" y="1"/>
            <a:ext cx="10515600" cy="859536"/>
          </a:xfrm>
        </p:spPr>
        <p:txBody>
          <a:bodyPr/>
          <a:lstStyle/>
          <a:p>
            <a:r>
              <a:rPr lang="it-IT" dirty="0" smtClean="0"/>
              <a:t>Assegnazione vs spese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5998558"/>
                  </p:ext>
                </p:extLst>
              </p:nvPr>
            </p:nvGraphicFramePr>
            <p:xfrm>
              <a:off x="365758" y="964431"/>
              <a:ext cx="11441430" cy="4481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6905"/>
                    <a:gridCol w="1906905"/>
                    <a:gridCol w="1906905"/>
                    <a:gridCol w="1906905"/>
                    <a:gridCol w="1906905"/>
                    <a:gridCol w="1906905"/>
                  </a:tblGrid>
                  <a:tr h="400002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Tipologa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ITEM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Assegnazione (k€)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Sub iudice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Speso (k€)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Note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437063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Substrati LNOI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7.5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9.88</a:t>
                          </a:r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In attesa di</a:t>
                          </a:r>
                          <a:r>
                            <a:rPr lang="it-IT" sz="1400" baseline="0" dirty="0" smtClean="0"/>
                            <a:t> consegna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3158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Micrometro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0.2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400002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Utilizzo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camera </a:t>
                          </a:r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bianca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400002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Sputtering deposition 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2.0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 smtClean="0">
                              <a:effectLst/>
                            </a:rPr>
                            <a:t>3.0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400002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Materiali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di </a:t>
                          </a:r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consumo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4.0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>
                              <a:effectLst/>
                            </a:rPr>
                            <a:t>2.0 k€</a:t>
                          </a:r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568424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INV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Set up per accoppiamento</a:t>
                          </a:r>
                          <a:r>
                            <a:rPr lang="it-IT" sz="1400" baseline="0" dirty="0" smtClean="0"/>
                            <a:t> in guida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16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i="1" baseline="0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it-IT" sz="1400" b="0" i="1" baseline="0" smtClean="0">
                                  <a:latin typeface="Cambria Math"/>
                                  <a:ea typeface="Cambria Math"/>
                                </a:rPr>
                                <m:t>13.0  </m:t>
                              </m:r>
                            </m:oMath>
                          </a14:m>
                          <a:r>
                            <a:rPr lang="it-IT" sz="1400" baseline="0" dirty="0" smtClean="0"/>
                            <a:t>k€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Preventivo</a:t>
                          </a:r>
                          <a:r>
                            <a:rPr lang="it-IT" sz="1400" baseline="0" dirty="0" smtClean="0"/>
                            <a:t> in corso, manca CCD IR (</a:t>
                          </a:r>
                          <a14:m>
                            <m:oMath xmlns:m="http://schemas.openxmlformats.org/officeDocument/2006/math">
                              <m:r>
                                <a:rPr lang="it-IT" sz="1400" i="1" baseline="0" smtClean="0">
                                  <a:latin typeface="Cambria Math"/>
                                  <a:ea typeface="Cambria Math"/>
                                </a:rPr>
                                <m:t>~</m:t>
                              </m:r>
                              <m:r>
                                <a:rPr lang="it-IT" sz="1400" b="0" i="1" baseline="0" smtClean="0">
                                  <a:latin typeface="Cambria Math"/>
                                  <a:ea typeface="Cambria Math"/>
                                </a:rPr>
                                <m:t> 7 </m:t>
                              </m:r>
                              <m:r>
                                <a:rPr lang="it-IT" sz="1400" b="0" i="1" baseline="0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it-IT" sz="1400" b="0" i="1" baseline="0" smtClean="0">
                                  <a:latin typeface="Cambria Math"/>
                                  <a:ea typeface="Cambria Math"/>
                                </a:rPr>
                                <m:t>€</m:t>
                              </m:r>
                            </m:oMath>
                          </a14:m>
                          <a:r>
                            <a:rPr lang="it-IT" sz="1400" baseline="0" dirty="0" smtClean="0"/>
                            <a:t>)</a:t>
                          </a:r>
                        </a:p>
                      </a:txBody>
                      <a:tcPr/>
                    </a:tc>
                  </a:tr>
                  <a:tr h="400002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TRASPORTI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Spedizione</a:t>
                          </a:r>
                          <a:r>
                            <a:rPr lang="it-IT" sz="1400" baseline="0" dirty="0" smtClean="0"/>
                            <a:t> in USA per misure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0.6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Spostamento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36203">
                    <a:tc>
                      <a:txBody>
                        <a:bodyPr/>
                        <a:lstStyle/>
                        <a:p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b="1" dirty="0" smtClean="0"/>
                            <a:t>TOTALE</a:t>
                          </a:r>
                          <a:endParaRPr lang="en-US" sz="14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31.5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3.0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25.7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5998558"/>
                  </p:ext>
                </p:extLst>
              </p:nvPr>
            </p:nvGraphicFramePr>
            <p:xfrm>
              <a:off x="365758" y="964431"/>
              <a:ext cx="11441430" cy="44814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6905"/>
                    <a:gridCol w="1906905"/>
                    <a:gridCol w="1906905"/>
                    <a:gridCol w="1906905"/>
                    <a:gridCol w="1906905"/>
                    <a:gridCol w="1906905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Tipologa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ITEM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Assegnazione (k€)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Sub iudice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Speso (k€)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Note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Substrati LNOI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7.5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9.88</a:t>
                          </a:r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In attesa di</a:t>
                          </a:r>
                          <a:r>
                            <a:rPr lang="it-IT" sz="1400" baseline="0" dirty="0" smtClean="0"/>
                            <a:t> consegna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Micrometro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0.2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Utilizzo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camera </a:t>
                          </a:r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bianca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Sputtering deposition 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2.0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 smtClean="0">
                              <a:effectLst/>
                            </a:rPr>
                            <a:t>3.0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CONS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Materiali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di </a:t>
                          </a:r>
                          <a:r>
                            <a:rPr lang="en-US" sz="1400" b="0" i="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consumo</a:t>
                          </a:r>
                          <a:r>
                            <a:rPr lang="en-US" sz="14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4.0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>
                              <a:effectLst/>
                            </a:rPr>
                            <a:t>2.0 k€</a:t>
                          </a:r>
                          <a:endParaRPr lang="en-US" sz="1400" dirty="0">
                            <a:effectLst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INV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Set up per accoppiamento</a:t>
                          </a:r>
                          <a:r>
                            <a:rPr lang="it-IT" sz="1400" baseline="0" dirty="0" smtClean="0"/>
                            <a:t> in guida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16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99681" t="-395833" r="-100000" b="-12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99681" t="-395833" b="-12416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TRASPORTI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Spedizione</a:t>
                          </a:r>
                          <a:r>
                            <a:rPr lang="it-IT" sz="1400" baseline="0" dirty="0" smtClean="0"/>
                            <a:t> in USA per misure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0.6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smtClean="0"/>
                            <a:t>Spostamento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36203">
                    <a:tc>
                      <a:txBody>
                        <a:bodyPr/>
                        <a:lstStyle/>
                        <a:p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b="1" dirty="0" smtClean="0"/>
                            <a:t>TOTALE</a:t>
                          </a:r>
                          <a:endParaRPr lang="en-US" sz="14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31.5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3.0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25.7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4360" y="5943600"/>
            <a:ext cx="1113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Possibilità di acquisto CCD IR spostando 6 k€ da CONS + 3 k€ SJ già quest’anno.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1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27001"/>
            <a:ext cx="10515600" cy="876300"/>
          </a:xfrm>
        </p:spPr>
        <p:txBody>
          <a:bodyPr/>
          <a:lstStyle/>
          <a:p>
            <a:r>
              <a:rPr lang="it-IT" dirty="0" smtClean="0"/>
              <a:t>Attività 2026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0730" y="1473693"/>
            <a:ext cx="10280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Fabbricazione guide tramite e-beam lithography a Trieste (collaborazione con Prof. F. Romanato)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Test di produzione di seconda armonica tramite conversione ottica su chip ottico commerciale, come attività propedeutica alla generazione di luce squeezed.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22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27001"/>
            <a:ext cx="10515600" cy="876300"/>
          </a:xfrm>
        </p:spPr>
        <p:txBody>
          <a:bodyPr/>
          <a:lstStyle/>
          <a:p>
            <a:r>
              <a:rPr lang="it-IT" dirty="0" smtClean="0"/>
              <a:t>Richieste 2026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38411"/>
              </p:ext>
            </p:extLst>
          </p:nvPr>
        </p:nvGraphicFramePr>
        <p:xfrm>
          <a:off x="1016633" y="1230798"/>
          <a:ext cx="99447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184"/>
                <a:gridCol w="2052163"/>
                <a:gridCol w="2920205"/>
                <a:gridCol w="248618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TIPOLOGIA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COSTO PREVISTO (k€)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NOTE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Materiale</a:t>
                      </a:r>
                      <a:r>
                        <a:rPr lang="it-IT" sz="2000" baseline="0" dirty="0" smtClean="0"/>
                        <a:t> di consumo e camera bianca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Substrati LNOI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7,5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erroneamente ascritti a inventariabile, ma in realtà sono CONS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Anticipo</a:t>
                      </a:r>
                      <a:r>
                        <a:rPr lang="it-IT" sz="2000" baseline="0" dirty="0" smtClean="0"/>
                        <a:t> per CCD 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2,5</a:t>
                      </a:r>
                      <a:r>
                        <a:rPr lang="it-IT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Se non si può</a:t>
                      </a:r>
                      <a:r>
                        <a:rPr lang="it-IT" sz="2000" baseline="0" dirty="0" smtClean="0"/>
                        <a:t> sbloccare SJ dell’anno precedente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SHG</a:t>
                      </a:r>
                      <a:r>
                        <a:rPr lang="it-IT" sz="2000" baseline="0" dirty="0" smtClean="0"/>
                        <a:t> in fibra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4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7" y="0"/>
            <a:ext cx="10515600" cy="790113"/>
          </a:xfrm>
        </p:spPr>
        <p:txBody>
          <a:bodyPr/>
          <a:lstStyle/>
          <a:p>
            <a:r>
              <a:rPr lang="it-IT" dirty="0" smtClean="0"/>
              <a:t>FTE e utilizzo di servizi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52711"/>
              </p:ext>
            </p:extLst>
          </p:nvPr>
        </p:nvGraphicFramePr>
        <p:xfrm>
          <a:off x="1161989" y="897219"/>
          <a:ext cx="8994064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516"/>
                <a:gridCol w="2248516"/>
                <a:gridCol w="2248516"/>
                <a:gridCol w="224851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Affiliazione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Ruolo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FTE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Marco Bazzan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Responsabile</a:t>
                      </a:r>
                      <a:r>
                        <a:rPr lang="it-IT" baseline="0" dirty="0" smtClean="0"/>
                        <a:t> locale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Jean Pierre </a:t>
                      </a:r>
                      <a:r>
                        <a:rPr lang="it-IT" dirty="0" smtClean="0"/>
                        <a:t> Zendri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INFN – 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Ottica</a:t>
                      </a:r>
                      <a:r>
                        <a:rPr lang="it-IT" baseline="0" dirty="0" smtClean="0"/>
                        <a:t>, elettronica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Simone  </a:t>
                      </a:r>
                      <a:r>
                        <a:rPr lang="it-IT" dirty="0" smtClean="0"/>
                        <a:t>Marchetti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DFA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Microfabbricazione</a:t>
                      </a:r>
                      <a:r>
                        <a:rPr lang="it-IT" baseline="0" dirty="0" smtClean="0"/>
                        <a:t>, ottica, elettronica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Filippo  </a:t>
                      </a:r>
                      <a:r>
                        <a:rPr lang="it-IT" dirty="0" smtClean="0"/>
                        <a:t>Romanato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Microfabbricazione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Gianluigi  </a:t>
                      </a:r>
                      <a:r>
                        <a:rPr lang="it-IT" dirty="0" smtClean="0"/>
                        <a:t>Maggioni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Deposizione</a:t>
                      </a:r>
                      <a:r>
                        <a:rPr lang="it-IT" baseline="0" dirty="0" smtClean="0"/>
                        <a:t>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8484" y="5477522"/>
            <a:ext cx="89664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Officina Meccanica: 1 M.U. Per realizzazione componenti da banco ottico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28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505</Words>
  <Application>Microsoft Office PowerPoint</Application>
  <PresentationFormat>Custom</PresentationFormat>
  <Paragraphs>200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SQUEEZE </vt:lpstr>
      <vt:lpstr>SQUEEZE</vt:lpstr>
      <vt:lpstr>Status: Silicon Nitride strip-loaded waveguides</vt:lpstr>
      <vt:lpstr>Next step: fiber alignment apparatus</vt:lpstr>
      <vt:lpstr>Assegnazione vs spese</vt:lpstr>
      <vt:lpstr>Attività 2026</vt:lpstr>
      <vt:lpstr>Richieste 2026</vt:lpstr>
      <vt:lpstr>FTE e utilizzo di servizi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</dc:title>
  <dc:creator>Simone Marchetti</dc:creator>
  <cp:lastModifiedBy>Baz</cp:lastModifiedBy>
  <cp:revision>29</cp:revision>
  <dcterms:created xsi:type="dcterms:W3CDTF">2025-06-12T13:43:47Z</dcterms:created>
  <dcterms:modified xsi:type="dcterms:W3CDTF">2025-06-26T07:00:50Z</dcterms:modified>
</cp:coreProperties>
</file>