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631" r:id="rId3"/>
    <p:sldId id="632" r:id="rId4"/>
    <p:sldId id="634" r:id="rId5"/>
    <p:sldId id="667" r:id="rId6"/>
    <p:sldId id="680" r:id="rId7"/>
    <p:sldId id="681" r:id="rId8"/>
    <p:sldId id="679" r:id="rId9"/>
    <p:sldId id="682" r:id="rId10"/>
    <p:sldId id="678" r:id="rId11"/>
    <p:sldId id="684" r:id="rId12"/>
    <p:sldId id="685" r:id="rId13"/>
    <p:sldId id="686" r:id="rId14"/>
    <p:sldId id="637" r:id="rId15"/>
    <p:sldId id="656" r:id="rId16"/>
    <p:sldId id="658" r:id="rId17"/>
    <p:sldId id="661" r:id="rId18"/>
    <p:sldId id="638" r:id="rId19"/>
    <p:sldId id="657" r:id="rId20"/>
    <p:sldId id="266" r:id="rId21"/>
    <p:sldId id="287" r:id="rId22"/>
    <p:sldId id="291" r:id="rId23"/>
    <p:sldId id="666" r:id="rId24"/>
    <p:sldId id="292" r:id="rId25"/>
    <p:sldId id="293" r:id="rId26"/>
    <p:sldId id="294" r:id="rId27"/>
  </p:sldIdLst>
  <p:sldSz cx="12192000" cy="6858000"/>
  <p:notesSz cx="6797675" cy="9926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3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FFF3CD"/>
    <a:srgbClr val="7E6000"/>
    <a:srgbClr val="FFD85D"/>
    <a:srgbClr val="00506C"/>
    <a:srgbClr val="7A0000"/>
    <a:srgbClr val="75DBFF"/>
    <a:srgbClr val="FF7757"/>
    <a:srgbClr val="C5F0FF"/>
    <a:srgbClr val="FFC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654" y="114"/>
      </p:cViewPr>
      <p:guideLst>
        <p:guide pos="3840"/>
        <p:guide orient="horz" pos="213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1CC2D387-A53F-4A34-B950-AFB80003E057}" type="datetime1">
              <a:rPr lang="en-GB" smtClean="0"/>
              <a:t>25/06/2025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5DE4C80B-8910-445E-8D30-7A590951118B}" type="slidenum">
              <a:rPr lang="en-GB" smtClean="0"/>
              <a:t>‹N›</a:t>
            </a:fld>
            <a:endParaRPr lang="en-GB"/>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D805229-22C5-4E60-9FC5-B96707D13270}" type="datetime1">
              <a:rPr lang="en-GB" smtClean="0"/>
              <a:pPr/>
              <a:t>25/06/2025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79768" y="4777195"/>
            <a:ext cx="5438140" cy="335024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5D81F1E7-4EFD-4BFF-B438-FCD52FD36B17}" type="slidenum">
              <a:rPr lang="en-GB" noProof="0" smtClean="0"/>
              <a:t>‹N›</a:t>
            </a:fld>
            <a:endParaRPr lang="en-GB" noProof="0"/>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a:p>
        </p:txBody>
      </p:sp>
      <p:sp>
        <p:nvSpPr>
          <p:cNvPr id="4" name="Slide Number Placeholder 3"/>
          <p:cNvSpPr>
            <a:spLocks noGrp="1"/>
          </p:cNvSpPr>
          <p:nvPr>
            <p:ph type="sldNum" sz="quarter" idx="5"/>
          </p:nvPr>
        </p:nvSpPr>
        <p:spPr/>
        <p:txBody>
          <a:bodyPr rtlCol="0"/>
          <a:lstStyle/>
          <a:p>
            <a:pPr rtl="0"/>
            <a:fld id="{5D81F1E7-4EFD-4BFF-B438-FCD52FD36B17}" type="slidenum">
              <a:rPr lang="en-GB" smtClean="0"/>
              <a:t>1</a:t>
            </a:fld>
            <a:endParaRPr lang="en-GB"/>
          </a:p>
        </p:txBody>
      </p:sp>
    </p:spTree>
    <p:extLst>
      <p:ext uri="{BB962C8B-B14F-4D97-AF65-F5344CB8AC3E}">
        <p14:creationId xmlns:p14="http://schemas.microsoft.com/office/powerpoint/2010/main" val="15193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11</a:t>
            </a:fld>
            <a:endParaRPr lang="en-GB"/>
          </a:p>
        </p:txBody>
      </p:sp>
    </p:spTree>
    <p:extLst>
      <p:ext uri="{BB962C8B-B14F-4D97-AF65-F5344CB8AC3E}">
        <p14:creationId xmlns:p14="http://schemas.microsoft.com/office/powerpoint/2010/main" val="108419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12</a:t>
            </a:fld>
            <a:endParaRPr lang="en-GB"/>
          </a:p>
        </p:txBody>
      </p:sp>
    </p:spTree>
    <p:extLst>
      <p:ext uri="{BB962C8B-B14F-4D97-AF65-F5344CB8AC3E}">
        <p14:creationId xmlns:p14="http://schemas.microsoft.com/office/powerpoint/2010/main" val="46403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b="1"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14</a:t>
            </a:fld>
            <a:endParaRPr lang="en-GB"/>
          </a:p>
        </p:txBody>
      </p:sp>
    </p:spTree>
    <p:extLst>
      <p:ext uri="{BB962C8B-B14F-4D97-AF65-F5344CB8AC3E}">
        <p14:creationId xmlns:p14="http://schemas.microsoft.com/office/powerpoint/2010/main" val="280096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15</a:t>
            </a:fld>
            <a:endParaRPr lang="en-GB"/>
          </a:p>
        </p:txBody>
      </p:sp>
    </p:spTree>
    <p:extLst>
      <p:ext uri="{BB962C8B-B14F-4D97-AF65-F5344CB8AC3E}">
        <p14:creationId xmlns:p14="http://schemas.microsoft.com/office/powerpoint/2010/main" val="233025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b="1"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16</a:t>
            </a:fld>
            <a:endParaRPr lang="en-GB"/>
          </a:p>
        </p:txBody>
      </p:sp>
    </p:spTree>
    <p:extLst>
      <p:ext uri="{BB962C8B-B14F-4D97-AF65-F5344CB8AC3E}">
        <p14:creationId xmlns:p14="http://schemas.microsoft.com/office/powerpoint/2010/main" val="2238445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17</a:t>
            </a:fld>
            <a:endParaRPr lang="en-GB"/>
          </a:p>
        </p:txBody>
      </p:sp>
    </p:spTree>
    <p:extLst>
      <p:ext uri="{BB962C8B-B14F-4D97-AF65-F5344CB8AC3E}">
        <p14:creationId xmlns:p14="http://schemas.microsoft.com/office/powerpoint/2010/main" val="76654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18</a:t>
            </a:fld>
            <a:endParaRPr lang="en-GB"/>
          </a:p>
        </p:txBody>
      </p:sp>
    </p:spTree>
    <p:extLst>
      <p:ext uri="{BB962C8B-B14F-4D97-AF65-F5344CB8AC3E}">
        <p14:creationId xmlns:p14="http://schemas.microsoft.com/office/powerpoint/2010/main" val="3864752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19</a:t>
            </a:fld>
            <a:endParaRPr lang="en-GB"/>
          </a:p>
        </p:txBody>
      </p:sp>
    </p:spTree>
    <p:extLst>
      <p:ext uri="{BB962C8B-B14F-4D97-AF65-F5344CB8AC3E}">
        <p14:creationId xmlns:p14="http://schemas.microsoft.com/office/powerpoint/2010/main" val="128636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20</a:t>
            </a:fld>
            <a:endParaRPr lang="en-GB"/>
          </a:p>
        </p:txBody>
      </p:sp>
    </p:spTree>
    <p:extLst>
      <p:ext uri="{BB962C8B-B14F-4D97-AF65-F5344CB8AC3E}">
        <p14:creationId xmlns:p14="http://schemas.microsoft.com/office/powerpoint/2010/main" val="85346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Summarise your research in three to five points.</a:t>
            </a:r>
          </a:p>
          <a:p>
            <a:pPr rtl="0"/>
            <a:endParaRPr lang="en-GB" noProof="0"/>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21</a:t>
            </a:fld>
            <a:endParaRPr lang="en-GB"/>
          </a:p>
        </p:txBody>
      </p:sp>
    </p:spTree>
    <p:extLst>
      <p:ext uri="{BB962C8B-B14F-4D97-AF65-F5344CB8AC3E}">
        <p14:creationId xmlns:p14="http://schemas.microsoft.com/office/powerpoint/2010/main" val="273729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3</a:t>
            </a:fld>
            <a:endParaRPr lang="en-GB"/>
          </a:p>
        </p:txBody>
      </p:sp>
    </p:spTree>
    <p:extLst>
      <p:ext uri="{BB962C8B-B14F-4D97-AF65-F5344CB8AC3E}">
        <p14:creationId xmlns:p14="http://schemas.microsoft.com/office/powerpoint/2010/main" val="3345541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Summarise your research in three to five points.</a:t>
            </a:r>
          </a:p>
          <a:p>
            <a:pPr rtl="0"/>
            <a:endParaRPr lang="en-GB" noProof="0"/>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22</a:t>
            </a:fld>
            <a:endParaRPr lang="en-GB"/>
          </a:p>
        </p:txBody>
      </p:sp>
    </p:spTree>
    <p:extLst>
      <p:ext uri="{BB962C8B-B14F-4D97-AF65-F5344CB8AC3E}">
        <p14:creationId xmlns:p14="http://schemas.microsoft.com/office/powerpoint/2010/main" val="6437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Summarise your research in three to five points.</a:t>
            </a:r>
          </a:p>
          <a:p>
            <a:pPr rtl="0"/>
            <a:endParaRPr lang="en-GB" noProof="0"/>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23</a:t>
            </a:fld>
            <a:endParaRPr lang="en-GB"/>
          </a:p>
        </p:txBody>
      </p:sp>
    </p:spTree>
    <p:extLst>
      <p:ext uri="{BB962C8B-B14F-4D97-AF65-F5344CB8AC3E}">
        <p14:creationId xmlns:p14="http://schemas.microsoft.com/office/powerpoint/2010/main" val="377281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Summarise your research in three to five points.</a:t>
            </a:r>
          </a:p>
          <a:p>
            <a:pPr rtl="0"/>
            <a:endParaRPr lang="en-GB" noProof="0"/>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24</a:t>
            </a:fld>
            <a:endParaRPr lang="en-GB"/>
          </a:p>
        </p:txBody>
      </p:sp>
    </p:spTree>
    <p:extLst>
      <p:ext uri="{BB962C8B-B14F-4D97-AF65-F5344CB8AC3E}">
        <p14:creationId xmlns:p14="http://schemas.microsoft.com/office/powerpoint/2010/main" val="4071292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Summarise your research in three to five points.</a:t>
            </a:r>
          </a:p>
          <a:p>
            <a:pPr rtl="0"/>
            <a:endParaRPr lang="en-GB" noProof="0"/>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25</a:t>
            </a:fld>
            <a:endParaRPr lang="en-GB"/>
          </a:p>
        </p:txBody>
      </p:sp>
    </p:spTree>
    <p:extLst>
      <p:ext uri="{BB962C8B-B14F-4D97-AF65-F5344CB8AC3E}">
        <p14:creationId xmlns:p14="http://schemas.microsoft.com/office/powerpoint/2010/main" val="4006403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Summarise your research in three to five points.</a:t>
            </a:r>
          </a:p>
          <a:p>
            <a:pPr rtl="0"/>
            <a:endParaRPr lang="en-GB" noProof="0"/>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26</a:t>
            </a:fld>
            <a:endParaRPr lang="en-GB"/>
          </a:p>
        </p:txBody>
      </p:sp>
    </p:spTree>
    <p:extLst>
      <p:ext uri="{BB962C8B-B14F-4D97-AF65-F5344CB8AC3E}">
        <p14:creationId xmlns:p14="http://schemas.microsoft.com/office/powerpoint/2010/main" val="132472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4</a:t>
            </a:fld>
            <a:endParaRPr lang="en-GB"/>
          </a:p>
        </p:txBody>
      </p:sp>
    </p:spTree>
    <p:extLst>
      <p:ext uri="{BB962C8B-B14F-4D97-AF65-F5344CB8AC3E}">
        <p14:creationId xmlns:p14="http://schemas.microsoft.com/office/powerpoint/2010/main" val="70041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62E9A-5147-9FE9-220D-E5F815A45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5CEF1-1418-FFE7-3EA8-1D8C030A9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A192-64F4-2985-D896-B3785811A921}"/>
              </a:ext>
            </a:extLst>
          </p:cNvPr>
          <p:cNvSpPr>
            <a:spLocks noGrp="1"/>
          </p:cNvSpPr>
          <p:nvPr>
            <p:ph type="body" idx="1"/>
          </p:nvPr>
        </p:nvSpPr>
        <p:spPr/>
        <p:txBody>
          <a:bodyPr/>
          <a:lstStyle/>
          <a:p>
            <a:endParaRPr lang="it-IT" noProof="0"/>
          </a:p>
        </p:txBody>
      </p:sp>
      <p:sp>
        <p:nvSpPr>
          <p:cNvPr id="4" name="Slide Number Placeholder 3">
            <a:extLst>
              <a:ext uri="{FF2B5EF4-FFF2-40B4-BE49-F238E27FC236}">
                <a16:creationId xmlns:a16="http://schemas.microsoft.com/office/drawing/2014/main" id="{9F768D5B-034D-AA12-C120-23DA39933C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606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62E9A-5147-9FE9-220D-E5F815A45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5CEF1-1418-FFE7-3EA8-1D8C030A9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A192-64F4-2985-D896-B3785811A921}"/>
              </a:ext>
            </a:extLst>
          </p:cNvPr>
          <p:cNvSpPr>
            <a:spLocks noGrp="1"/>
          </p:cNvSpPr>
          <p:nvPr>
            <p:ph type="body" idx="1"/>
          </p:nvPr>
        </p:nvSpPr>
        <p:spPr/>
        <p:txBody>
          <a:bodyPr/>
          <a:lstStyle/>
          <a:p>
            <a:endParaRPr lang="it-IT" noProof="0"/>
          </a:p>
        </p:txBody>
      </p:sp>
      <p:sp>
        <p:nvSpPr>
          <p:cNvPr id="4" name="Slide Number Placeholder 3">
            <a:extLst>
              <a:ext uri="{FF2B5EF4-FFF2-40B4-BE49-F238E27FC236}">
                <a16:creationId xmlns:a16="http://schemas.microsoft.com/office/drawing/2014/main" id="{9F768D5B-034D-AA12-C120-23DA39933C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1598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7</a:t>
            </a:fld>
            <a:endParaRPr lang="en-GB"/>
          </a:p>
        </p:txBody>
      </p:sp>
    </p:spTree>
    <p:extLst>
      <p:ext uri="{BB962C8B-B14F-4D97-AF65-F5344CB8AC3E}">
        <p14:creationId xmlns:p14="http://schemas.microsoft.com/office/powerpoint/2010/main" val="78645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8</a:t>
            </a:fld>
            <a:endParaRPr lang="en-GB"/>
          </a:p>
        </p:txBody>
      </p:sp>
    </p:spTree>
    <p:extLst>
      <p:ext uri="{BB962C8B-B14F-4D97-AF65-F5344CB8AC3E}">
        <p14:creationId xmlns:p14="http://schemas.microsoft.com/office/powerpoint/2010/main" val="174711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9</a:t>
            </a:fld>
            <a:endParaRPr lang="en-GB"/>
          </a:p>
        </p:txBody>
      </p:sp>
    </p:spTree>
    <p:extLst>
      <p:ext uri="{BB962C8B-B14F-4D97-AF65-F5344CB8AC3E}">
        <p14:creationId xmlns:p14="http://schemas.microsoft.com/office/powerpoint/2010/main" val="413229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a:t>Il Progetto prevederà la collaborazione di 3 sezioni INFN: LNL, Padova e Pavia, con alcuni gruppi associati provenienti dalle università di Padova e Brescia. Nello schema sono riportati i 3 principali temi del </a:t>
            </a:r>
            <a:r>
              <a:rPr lang="it-IT" noProof="0" err="1"/>
              <a:t>proposal</a:t>
            </a:r>
            <a:r>
              <a:rPr lang="it-IT" noProof="0"/>
              <a:t>: da un lato lo sviluppo di target in Carburo di Titanio o Silicio con strutture regolari per facilitare il rilascio degli atomi radioattivi, dall’altro lo sviluppo di componenti di sorgente di ionizzazione con geometrie complesse. Il terzo tema è la simulazione </a:t>
            </a:r>
            <a:r>
              <a:rPr lang="it-IT" noProof="0" err="1"/>
              <a:t>multiphysics</a:t>
            </a:r>
            <a:r>
              <a:rPr lang="it-IT" noProof="0"/>
              <a:t> e la caratterizzazione dei componenti sviluppati. Lo scopo finale sarà il test  dei target sviluppati accoppiati alle sorgenti innovative proposte.</a:t>
            </a:r>
          </a:p>
          <a:p>
            <a:endParaRPr lang="it-IT" noProof="0"/>
          </a:p>
          <a:p>
            <a:r>
              <a:rPr lang="it-IT" b="1" noProof="0"/>
              <a:t>Le macchine per la stampa 3D sono tutte presenti e funzionanti a Padova (ceramici presso Ingegneria </a:t>
            </a:r>
            <a:r>
              <a:rPr lang="it-IT" b="1" noProof="0" err="1"/>
              <a:t>Ind</a:t>
            </a:r>
            <a:r>
              <a:rPr lang="it-IT" b="1" noProof="0"/>
              <a:t>., metalli refrattari presso INFN-PD).</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10</a:t>
            </a:fld>
            <a:endParaRPr lang="en-GB"/>
          </a:p>
        </p:txBody>
      </p:sp>
    </p:spTree>
    <p:extLst>
      <p:ext uri="{BB962C8B-B14F-4D97-AF65-F5344CB8AC3E}">
        <p14:creationId xmlns:p14="http://schemas.microsoft.com/office/powerpoint/2010/main" val="2267380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cxnSp>
        <p:nvCxnSpPr>
          <p:cNvPr id="8" name="Straight Connector 7"/>
          <p:cNvCxnSpPr/>
          <p:nvPr/>
        </p:nvCxnSpPr>
        <p:spPr>
          <a:xfrm>
            <a:off x="0" y="5947958"/>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E95F9BB9-5C16-32CF-0CC3-A4D94D08FD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4772" r="757" b="4772"/>
          <a:stretch/>
        </p:blipFill>
        <p:spPr>
          <a:xfrm>
            <a:off x="0" y="5998361"/>
            <a:ext cx="1699369" cy="859637"/>
          </a:xfrm>
          <a:prstGeom prst="rect">
            <a:avLst/>
          </a:prstGeom>
        </p:spPr>
      </p:pic>
      <p:pic>
        <p:nvPicPr>
          <p:cNvPr id="14" name="Immagine 13">
            <a:extLst>
              <a:ext uri="{FF2B5EF4-FFF2-40B4-BE49-F238E27FC236}">
                <a16:creationId xmlns:a16="http://schemas.microsoft.com/office/drawing/2014/main" id="{888B6D94-86DD-B1A6-859C-433F7CB1DD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9132" y="6027672"/>
            <a:ext cx="2002867" cy="788716"/>
          </a:xfrm>
          <a:prstGeom prst="rect">
            <a:avLst/>
          </a:prstGeom>
        </p:spPr>
      </p:pic>
      <p:sp>
        <p:nvSpPr>
          <p:cNvPr id="4" name="Rectangle 6">
            <a:extLst>
              <a:ext uri="{FF2B5EF4-FFF2-40B4-BE49-F238E27FC236}">
                <a16:creationId xmlns:a16="http://schemas.microsoft.com/office/drawing/2014/main" id="{C292D350-F9F9-5206-AA7E-FEE0939E0C27}"/>
              </a:ext>
            </a:extLst>
          </p:cNvPr>
          <p:cNvSpPr/>
          <p:nvPr userDrawn="1"/>
        </p:nvSpPr>
        <p:spPr bwMode="ltGray">
          <a:xfrm>
            <a:off x="0" y="2790825"/>
            <a:ext cx="12192000" cy="109052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2" name="Segnaposto piè di pagina 4">
            <a:extLst>
              <a:ext uri="{FF2B5EF4-FFF2-40B4-BE49-F238E27FC236}">
                <a16:creationId xmlns:a16="http://schemas.microsoft.com/office/drawing/2014/main" id="{2285E02D-9AA5-D1A2-D74D-74AC0B5EDC2A}"/>
              </a:ext>
            </a:extLst>
          </p:cNvPr>
          <p:cNvSpPr txBox="1">
            <a:spLocks/>
          </p:cNvSpPr>
          <p:nvPr userDrawn="1"/>
        </p:nvSpPr>
        <p:spPr>
          <a:xfrm>
            <a:off x="4978416" y="6287901"/>
            <a:ext cx="2815458" cy="275040"/>
          </a:xfrm>
          <a:prstGeom prst="rect">
            <a:avLst/>
          </a:prstGeom>
        </p:spPr>
        <p:txBody>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2">
                    <a:lumMod val="75000"/>
                  </a:schemeClr>
                </a:solidFill>
              </a:rPr>
              <a:t>H</a:t>
            </a:r>
            <a:r>
              <a:rPr lang="en-GB" sz="1600" b="1" dirty="0"/>
              <a:t>ISOL_NEXT</a:t>
            </a:r>
            <a:r>
              <a:rPr lang="en-GB" sz="1600" dirty="0"/>
              <a:t> - </a:t>
            </a:r>
            <a:r>
              <a:rPr lang="en-US" sz="1600" dirty="0"/>
              <a:t>26/06/2025</a:t>
            </a:r>
            <a:endParaRPr lang="en-GB" sz="1600" dirty="0"/>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AD9824B2-9657-43FC-816C-B7DF6BDC0E87}" type="datetime1">
              <a:rPr lang="en-GB" noProof="0" smtClean="0"/>
              <a:t>25/06/2025</a:t>
            </a:fld>
            <a:endParaRPr lang="en-GB" noProof="0"/>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a:xfrm>
            <a:off x="838199" y="685800"/>
            <a:ext cx="8105775" cy="5486399"/>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FF4D6EBB-F5CB-4CB3-8BEB-123982C1F338}" type="datetime1">
              <a:rPr lang="en-GB" noProof="0" smtClean="0"/>
              <a:t>25/06/2025</a:t>
            </a:fld>
            <a:endParaRPr lang="en-GB" noProof="0"/>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b="1"/>
            </a:lvl1pPr>
          </a:lstStyle>
          <a:p>
            <a:pPr rtl="0"/>
            <a:r>
              <a:rPr lang="it-IT" noProof="0"/>
              <a:t>Fare clic per modificare lo stile del titolo dello schema</a:t>
            </a:r>
            <a:endParaRPr lang="en-GB" noProof="0"/>
          </a:p>
        </p:txBody>
      </p:sp>
      <p:sp>
        <p:nvSpPr>
          <p:cNvPr id="3" name="Content Placeholder 2"/>
          <p:cNvSpPr>
            <a:spLocks noGrp="1"/>
          </p:cNvSpPr>
          <p:nvPr>
            <p:ph idx="1"/>
          </p:nvPr>
        </p:nvSpPr>
        <p:spPr/>
        <p:txBody>
          <a:bodyPr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endParaRPr lang="en-GB" noProof="0" dirty="0"/>
          </a:p>
        </p:txBody>
      </p:sp>
      <p:sp>
        <p:nvSpPr>
          <p:cNvPr id="6" name="Slide Number Placeholder 3"/>
          <p:cNvSpPr>
            <a:spLocks noGrp="1"/>
          </p:cNvSpPr>
          <p:nvPr>
            <p:ph type="sldNum" sz="quarter" idx="12"/>
          </p:nvPr>
        </p:nvSpPr>
        <p:spPr>
          <a:xfrm>
            <a:off x="358548" y="6386194"/>
            <a:ext cx="523875" cy="274320"/>
          </a:xfrm>
        </p:spPr>
        <p:txBody>
          <a:bodyPr rtlCol="0"/>
          <a:lstStyle>
            <a:lvl1pPr>
              <a:defRPr sz="1600" b="1">
                <a:solidFill>
                  <a:schemeClr val="tx1"/>
                </a:solidFill>
              </a:defRPr>
            </a:lvl1pPr>
          </a:lstStyle>
          <a:p>
            <a:fld id="{5F4C9F40-B079-4B71-A627-7266DFEA7F03}" type="slidenum">
              <a:rPr lang="en-GB" smtClean="0"/>
              <a:pPr/>
              <a:t>‹N›</a:t>
            </a:fld>
            <a:endParaRPr lang="en-GB"/>
          </a:p>
        </p:txBody>
      </p:sp>
      <p:pic>
        <p:nvPicPr>
          <p:cNvPr id="12" name="Immagine 11">
            <a:extLst>
              <a:ext uri="{FF2B5EF4-FFF2-40B4-BE49-F238E27FC236}">
                <a16:creationId xmlns:a16="http://schemas.microsoft.com/office/drawing/2014/main" id="{43C443AE-7600-9339-AFD1-DCDAB51562D3}"/>
              </a:ext>
            </a:extLst>
          </p:cNvPr>
          <p:cNvPicPr>
            <a:picLocks noChangeAspect="1"/>
          </p:cNvPicPr>
          <p:nvPr userDrawn="1"/>
        </p:nvPicPr>
        <p:blipFill>
          <a:blip r:embed="rId2"/>
          <a:stretch>
            <a:fillRect/>
          </a:stretch>
        </p:blipFill>
        <p:spPr>
          <a:xfrm>
            <a:off x="11125200" y="6272133"/>
            <a:ext cx="994011" cy="502442"/>
          </a:xfrm>
          <a:prstGeom prst="rect">
            <a:avLst/>
          </a:prstGeom>
        </p:spPr>
      </p:pic>
      <p:sp>
        <p:nvSpPr>
          <p:cNvPr id="7" name="Segnaposto piè di pagina 4">
            <a:extLst>
              <a:ext uri="{FF2B5EF4-FFF2-40B4-BE49-F238E27FC236}">
                <a16:creationId xmlns:a16="http://schemas.microsoft.com/office/drawing/2014/main" id="{AFDD74EC-A3E8-A2B4-C737-023D3A6CD3EF}"/>
              </a:ext>
            </a:extLst>
          </p:cNvPr>
          <p:cNvSpPr txBox="1">
            <a:spLocks/>
          </p:cNvSpPr>
          <p:nvPr userDrawn="1"/>
        </p:nvSpPr>
        <p:spPr>
          <a:xfrm>
            <a:off x="4923552" y="6385834"/>
            <a:ext cx="2815458" cy="275040"/>
          </a:xfrm>
          <a:prstGeom prst="rect">
            <a:avLst/>
          </a:prstGeom>
        </p:spPr>
        <p:txBody>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2">
                    <a:lumMod val="75000"/>
                  </a:schemeClr>
                </a:solidFill>
              </a:rPr>
              <a:t>H</a:t>
            </a:r>
            <a:r>
              <a:rPr lang="en-GB" sz="1600" b="1" dirty="0"/>
              <a:t>ISOL_NEXT</a:t>
            </a:r>
            <a:r>
              <a:rPr lang="en-GB" sz="1600" dirty="0"/>
              <a:t> - </a:t>
            </a:r>
            <a:r>
              <a:rPr lang="en-US" sz="1600" dirty="0"/>
              <a:t>26/06/2025</a:t>
            </a:r>
            <a:endParaRPr lang="en-GB" sz="1600" dirty="0"/>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bwMode="ltGray">
          <a:xfrm>
            <a:off x="-635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609600" y="3153095"/>
            <a:ext cx="10972800" cy="2286000"/>
          </a:xfrm>
        </p:spPr>
        <p:txBody>
          <a:bodyPr rtlCol="0" anchor="b">
            <a:normAutofit/>
          </a:bodyPr>
          <a:lstStyle>
            <a:lvl1pPr>
              <a:defRPr sz="5800" b="0"/>
            </a:lvl1pPr>
          </a:lstStyle>
          <a:p>
            <a:pPr rtl="0"/>
            <a:r>
              <a:rPr lang="it-IT" noProof="0"/>
              <a:t>Fare clic per modificare lo stile del titolo dello schema</a:t>
            </a:r>
            <a:endParaRPr lang="en-GB" noProof="0"/>
          </a:p>
        </p:txBody>
      </p:sp>
      <p:cxnSp>
        <p:nvCxnSpPr>
          <p:cNvPr id="8" name="Straight Connector 7"/>
          <p:cNvCxnSpPr/>
          <p:nvPr/>
        </p:nvCxnSpPr>
        <p:spPr>
          <a:xfrm>
            <a:off x="0" y="57531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rtlCol="0" anchor="ctr">
            <a:noAutofit/>
          </a:bodyPr>
          <a:lstStyle>
            <a:lvl1pPr marL="0" indent="0">
              <a:spcBef>
                <a:spcPts val="0"/>
              </a:spcBef>
              <a:buNone/>
              <a:defRPr sz="24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pic>
        <p:nvPicPr>
          <p:cNvPr id="6" name="Immagine 5">
            <a:extLst>
              <a:ext uri="{FF2B5EF4-FFF2-40B4-BE49-F238E27FC236}">
                <a16:creationId xmlns:a16="http://schemas.microsoft.com/office/drawing/2014/main" id="{5506AB77-8BC5-5F50-5201-698B39DBE631}"/>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Content Placeholder 2"/>
          <p:cNvSpPr>
            <a:spLocks noGrp="1"/>
          </p:cNvSpPr>
          <p:nvPr>
            <p:ph sz="half" idx="1"/>
          </p:nvPr>
        </p:nvSpPr>
        <p:spPr>
          <a:xfrm>
            <a:off x="1066800"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4" name="Content Placeholder 3"/>
          <p:cNvSpPr>
            <a:spLocks noGrp="1"/>
          </p:cNvSpPr>
          <p:nvPr>
            <p:ph sz="half" idx="2"/>
          </p:nvPr>
        </p:nvSpPr>
        <p:spPr>
          <a:xfrm>
            <a:off x="6373091"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7" name="Slide Number Placeholder 4"/>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6" name="Footer Placeholder 5"/>
          <p:cNvSpPr>
            <a:spLocks noGrp="1"/>
          </p:cNvSpPr>
          <p:nvPr>
            <p:ph type="ftr" sz="quarter" idx="11"/>
          </p:nvPr>
        </p:nvSpPr>
        <p:spPr/>
        <p:txBody>
          <a:bodyPr rtlCol="0"/>
          <a:lstStyle/>
          <a:p>
            <a:pPr rtl="0"/>
            <a:r>
              <a:rPr lang="en-GB" noProof="0"/>
              <a:t>HISOL – Project Proposal for INFN CSN5 Experiment 2022</a:t>
            </a:r>
          </a:p>
        </p:txBody>
      </p:sp>
      <p:sp>
        <p:nvSpPr>
          <p:cNvPr id="5" name="Date Placeholder 6"/>
          <p:cNvSpPr>
            <a:spLocks noGrp="1"/>
          </p:cNvSpPr>
          <p:nvPr>
            <p:ph type="dt" sz="half" idx="10"/>
          </p:nvPr>
        </p:nvSpPr>
        <p:spPr/>
        <p:txBody>
          <a:bodyPr rtlCol="0"/>
          <a:lstStyle/>
          <a:p>
            <a:pPr rtl="0"/>
            <a:fld id="{312B84F8-E32D-4B84-8B48-7D9F81752594}" type="datetime1">
              <a:rPr lang="en-GB" noProof="0" smtClean="0"/>
              <a:t>25/06/2025</a:t>
            </a:fld>
            <a:endParaRPr lang="en-GB" noProof="0"/>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Text Placeholder 2"/>
          <p:cNvSpPr>
            <a:spLocks noGrp="1"/>
          </p:cNvSpPr>
          <p:nvPr>
            <p:ph type="body" idx="1"/>
          </p:nvPr>
        </p:nvSpPr>
        <p:spPr>
          <a:xfrm>
            <a:off x="106680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Content Placeholder 3"/>
          <p:cNvSpPr>
            <a:spLocks noGrp="1"/>
          </p:cNvSpPr>
          <p:nvPr>
            <p:ph sz="half" idx="2"/>
          </p:nvPr>
        </p:nvSpPr>
        <p:spPr>
          <a:xfrm>
            <a:off x="106680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5" name="Text Placeholder 4"/>
          <p:cNvSpPr>
            <a:spLocks noGrp="1"/>
          </p:cNvSpPr>
          <p:nvPr>
            <p:ph type="body" sz="quarter" idx="3"/>
          </p:nvPr>
        </p:nvSpPr>
        <p:spPr>
          <a:xfrm>
            <a:off x="637032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Content Placeholder 5"/>
          <p:cNvSpPr>
            <a:spLocks noGrp="1"/>
          </p:cNvSpPr>
          <p:nvPr>
            <p:ph sz="quarter" idx="4"/>
          </p:nvPr>
        </p:nvSpPr>
        <p:spPr>
          <a:xfrm>
            <a:off x="637032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9" name="Slide Number Placeholder 6"/>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8" name="Footer Placeholder 7"/>
          <p:cNvSpPr>
            <a:spLocks noGrp="1"/>
          </p:cNvSpPr>
          <p:nvPr>
            <p:ph type="ftr" sz="quarter" idx="11"/>
          </p:nvPr>
        </p:nvSpPr>
        <p:spPr/>
        <p:txBody>
          <a:bodyPr rtlCol="0"/>
          <a:lstStyle/>
          <a:p>
            <a:pPr rtl="0"/>
            <a:r>
              <a:rPr lang="en-GB" noProof="0"/>
              <a:t>HISOL – Project Proposal for INFN CSN5 Experiment 2022</a:t>
            </a:r>
          </a:p>
        </p:txBody>
      </p:sp>
      <p:sp>
        <p:nvSpPr>
          <p:cNvPr id="7" name="Date Placeholder 8"/>
          <p:cNvSpPr>
            <a:spLocks noGrp="1"/>
          </p:cNvSpPr>
          <p:nvPr>
            <p:ph type="dt" sz="half" idx="10"/>
          </p:nvPr>
        </p:nvSpPr>
        <p:spPr/>
        <p:txBody>
          <a:bodyPr rtlCol="0"/>
          <a:lstStyle/>
          <a:p>
            <a:pPr rtl="0"/>
            <a:fld id="{80ACA135-D48D-4116-91F7-BC7B6B12CB12}" type="datetime1">
              <a:rPr lang="en-GB" noProof="0" smtClean="0"/>
              <a:t>25/06/2025</a:t>
            </a:fld>
            <a:endParaRPr lang="en-GB" noProof="0"/>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5" name="Slide Number Placeholder 2"/>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4" name="Footer Placeholder 3"/>
          <p:cNvSpPr>
            <a:spLocks noGrp="1"/>
          </p:cNvSpPr>
          <p:nvPr>
            <p:ph type="ftr" sz="quarter" idx="11"/>
          </p:nvPr>
        </p:nvSpPr>
        <p:spPr/>
        <p:txBody>
          <a:bodyPr rtlCol="0"/>
          <a:lstStyle/>
          <a:p>
            <a:pPr rtl="0"/>
            <a:r>
              <a:rPr lang="en-GB" noProof="0"/>
              <a:t>HISOL – Project Proposal for INFN CSN5 Experiment 2022</a:t>
            </a:r>
          </a:p>
        </p:txBody>
      </p:sp>
      <p:sp>
        <p:nvSpPr>
          <p:cNvPr id="3" name="Date Placeholder 5"/>
          <p:cNvSpPr>
            <a:spLocks noGrp="1"/>
          </p:cNvSpPr>
          <p:nvPr>
            <p:ph type="dt" sz="half" idx="10"/>
          </p:nvPr>
        </p:nvSpPr>
        <p:spPr/>
        <p:txBody>
          <a:bodyPr rtlCol="0"/>
          <a:lstStyle/>
          <a:p>
            <a:pPr rtl="0"/>
            <a:fld id="{C8C16B96-9DE2-4A77-B745-F84BA7A887E0}" type="datetime1">
              <a:rPr lang="en-GB" noProof="0" smtClean="0"/>
              <a:t>25/06/2025</a:t>
            </a:fld>
            <a:endParaRPr lang="en-GB" noProof="0"/>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3" name="Footer Placeholder 2"/>
          <p:cNvSpPr>
            <a:spLocks noGrp="1"/>
          </p:cNvSpPr>
          <p:nvPr>
            <p:ph type="ftr" sz="quarter" idx="11"/>
          </p:nvPr>
        </p:nvSpPr>
        <p:spPr/>
        <p:txBody>
          <a:bodyPr rtlCol="0"/>
          <a:lstStyle/>
          <a:p>
            <a:pPr rtl="0"/>
            <a:r>
              <a:rPr lang="en-GB" noProof="0"/>
              <a:t>HISOL – Project Proposal for INFN CSN5 Experiment 2022</a:t>
            </a:r>
          </a:p>
        </p:txBody>
      </p:sp>
      <p:sp>
        <p:nvSpPr>
          <p:cNvPr id="2" name="Date Placeholder 3"/>
          <p:cNvSpPr>
            <a:spLocks noGrp="1"/>
          </p:cNvSpPr>
          <p:nvPr>
            <p:ph type="dt" sz="half" idx="10"/>
          </p:nvPr>
        </p:nvSpPr>
        <p:spPr/>
        <p:txBody>
          <a:bodyPr rtlCol="0"/>
          <a:lstStyle/>
          <a:p>
            <a:pPr rtl="0"/>
            <a:fld id="{8FC08A4B-8269-479D-A256-05FDC5940700}" type="datetime1">
              <a:rPr lang="en-GB" noProof="0" smtClean="0"/>
              <a:t>25/06/2025</a:t>
            </a:fld>
            <a:endParaRPr lang="en-GB" noProof="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0519" y="3746500"/>
            <a:ext cx="3506162" cy="24257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Content Placeholder 2"/>
          <p:cNvSpPr>
            <a:spLocks noGrp="1"/>
          </p:cNvSpPr>
          <p:nvPr>
            <p:ph idx="1"/>
          </p:nvPr>
        </p:nvSpPr>
        <p:spPr>
          <a:xfrm>
            <a:off x="4699000" y="465513"/>
            <a:ext cx="7048500" cy="5935287"/>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4048" y="3749040"/>
            <a:ext cx="3502152" cy="242316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en-GB" noProof="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pPr rtl="0"/>
            <a:r>
              <a:rPr lang="it-IT" noProof="0"/>
              <a:t>Fare clic per modificare lo stile del titolo dello schema</a:t>
            </a:r>
            <a:endParaRPr lang="en-GB" noProof="0"/>
          </a:p>
        </p:txBody>
      </p:sp>
      <p:cxnSp>
        <p:nvCxnSpPr>
          <p:cNvPr id="9" name="Straight Connector 8"/>
          <p:cNvCxnSpPr/>
          <p:nvPr/>
        </p:nvCxnSpPr>
        <p:spPr>
          <a:xfrm>
            <a:off x="0" y="13716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5"/>
          <p:cNvSpPr>
            <a:spLocks noGrp="1"/>
          </p:cNvSpPr>
          <p:nvPr>
            <p:ph type="sldNum" sz="quarter" idx="4"/>
          </p:nvPr>
        </p:nvSpPr>
        <p:spPr>
          <a:xfrm>
            <a:off x="1458005" y="6377219"/>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5F4C9F40-B079-4B71-A627-7266DFEA7F03}" type="slidenum">
              <a:rPr lang="en-GB" noProof="0" smtClean="0"/>
              <a:pPr rtl="0"/>
              <a:t>‹N›</a:t>
            </a:fld>
            <a:endParaRPr lang="en-GB" noProof="0"/>
          </a:p>
        </p:txBody>
      </p:sp>
      <p:sp>
        <p:nvSpPr>
          <p:cNvPr id="5" name="Footer Placeholder 4"/>
          <p:cNvSpPr>
            <a:spLocks noGrp="1"/>
          </p:cNvSpPr>
          <p:nvPr>
            <p:ph type="ftr" sz="quarter" idx="3"/>
          </p:nvPr>
        </p:nvSpPr>
        <p:spPr>
          <a:xfrm>
            <a:off x="2448354" y="6377939"/>
            <a:ext cx="6755946"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r>
              <a:rPr lang="en-GB"/>
              <a:t>HISOL – Project Proposal for INFN CSN5 Experiment 2022</a:t>
            </a:r>
          </a:p>
        </p:txBody>
      </p:sp>
      <p:sp>
        <p:nvSpPr>
          <p:cNvPr id="4" name="Date Placeholder 3"/>
          <p:cNvSpPr>
            <a:spLocks noGrp="1"/>
          </p:cNvSpPr>
          <p:nvPr>
            <p:ph type="dt" sz="half" idx="2"/>
          </p:nvPr>
        </p:nvSpPr>
        <p:spPr>
          <a:xfrm>
            <a:off x="9500174" y="6377939"/>
            <a:ext cx="971883" cy="27360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E635F521-66B8-43D0-A3E3-1CF24D49277A}" type="datetime1">
              <a:rPr lang="en-GB" noProof="0" smtClean="0"/>
              <a:t>25/06/2025</a:t>
            </a:fld>
            <a:endParaRPr lang="en-GB" noProof="0"/>
          </a:p>
        </p:txBody>
      </p:sp>
    </p:spTree>
    <p:extLst>
      <p:ext uri="{BB962C8B-B14F-4D97-AF65-F5344CB8AC3E}">
        <p14:creationId xmlns:p14="http://schemas.microsoft.com/office/powerpoint/2010/main" val="127595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emf"/><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20.emf"/><Relationship Id="rId10" Type="http://schemas.openxmlformats.org/officeDocument/2006/relationships/image" Target="../media/image39.emf"/><Relationship Id="rId4" Type="http://schemas.openxmlformats.org/officeDocument/2006/relationships/image" Target="../media/image34.emf"/><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23.png"/><Relationship Id="rId4" Type="http://schemas.openxmlformats.org/officeDocument/2006/relationships/image" Target="../media/image41.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61.png"/><Relationship Id="rId9" Type="http://schemas.openxmlformats.org/officeDocument/2006/relationships/image" Target="../media/image79.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emf"/><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9.jpe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8.jpeg"/><Relationship Id="rId5" Type="http://schemas.openxmlformats.org/officeDocument/2006/relationships/image" Target="../media/image14.png"/><Relationship Id="rId15" Type="http://schemas.microsoft.com/office/2007/relationships/hdphoto" Target="../media/hdphoto4.wdp"/><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jpe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3879792"/>
            <a:ext cx="12192000" cy="9107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186643" y="2748915"/>
            <a:ext cx="4534769" cy="1263534"/>
          </a:xfrm>
        </p:spPr>
        <p:txBody>
          <a:bodyPr rtlCol="0">
            <a:normAutofit fontScale="90000"/>
          </a:bodyPr>
          <a:lstStyle/>
          <a:p>
            <a:pPr rtl="0"/>
            <a:r>
              <a:rPr lang="en-GB" sz="6000" b="1">
                <a:solidFill>
                  <a:schemeClr val="bg2"/>
                </a:solidFill>
              </a:rPr>
              <a:t>H</a:t>
            </a:r>
            <a:r>
              <a:rPr lang="en-GB" sz="6000" b="1">
                <a:solidFill>
                  <a:schemeClr val="bg1"/>
                </a:solidFill>
              </a:rPr>
              <a:t>ISOL_NEXT</a:t>
            </a:r>
          </a:p>
        </p:txBody>
      </p:sp>
      <p:sp>
        <p:nvSpPr>
          <p:cNvPr id="3" name="Subtitle 2"/>
          <p:cNvSpPr>
            <a:spLocks noGrp="1"/>
          </p:cNvSpPr>
          <p:nvPr>
            <p:ph type="subTitle" idx="4294967295"/>
          </p:nvPr>
        </p:nvSpPr>
        <p:spPr>
          <a:xfrm>
            <a:off x="224306" y="4006613"/>
            <a:ext cx="11744877" cy="457200"/>
          </a:xfrm>
        </p:spPr>
        <p:txBody>
          <a:bodyPr rtlCol="0">
            <a:normAutofit fontScale="70000" lnSpcReduction="20000"/>
          </a:bodyPr>
          <a:lstStyle/>
          <a:p>
            <a:pPr marL="0" indent="0" rtl="0">
              <a:buNone/>
            </a:pPr>
            <a:r>
              <a:rPr lang="en-GB" sz="2500" u="sng">
                <a:solidFill>
                  <a:schemeClr val="tx1"/>
                </a:solidFill>
              </a:rPr>
              <a:t>Development of </a:t>
            </a:r>
            <a:r>
              <a:rPr lang="en-GB" sz="2500" b="1" u="sng">
                <a:solidFill>
                  <a:srgbClr val="7EB2E6"/>
                </a:solidFill>
              </a:rPr>
              <a:t>H</a:t>
            </a:r>
            <a:r>
              <a:rPr lang="en-GB" sz="2500" u="sng">
                <a:solidFill>
                  <a:schemeClr val="tx1"/>
                </a:solidFill>
              </a:rPr>
              <a:t>igh performance </a:t>
            </a:r>
            <a:r>
              <a:rPr lang="en-GB" sz="2500" b="1" u="sng">
                <a:solidFill>
                  <a:schemeClr val="bg1"/>
                </a:solidFill>
              </a:rPr>
              <a:t>ISOL</a:t>
            </a:r>
            <a:r>
              <a:rPr lang="en-GB" sz="2500" u="sng">
                <a:solidFill>
                  <a:schemeClr val="tx1"/>
                </a:solidFill>
              </a:rPr>
              <a:t> target – ion source systems for the </a:t>
            </a:r>
            <a:r>
              <a:rPr lang="en-GB" sz="2500" b="1" u="sng">
                <a:solidFill>
                  <a:schemeClr val="bg1"/>
                </a:solidFill>
              </a:rPr>
              <a:t>NEXT</a:t>
            </a:r>
            <a:r>
              <a:rPr lang="en-GB" sz="2500" u="sng">
                <a:solidFill>
                  <a:schemeClr val="tx1"/>
                </a:solidFill>
              </a:rPr>
              <a:t> on-line operation at SPES</a:t>
            </a:r>
            <a:endParaRPr lang="en-US" sz="2500" u="sng">
              <a:solidFill>
                <a:schemeClr val="tx1"/>
              </a:solidFill>
            </a:endParaRPr>
          </a:p>
        </p:txBody>
      </p:sp>
      <p:sp>
        <p:nvSpPr>
          <p:cNvPr id="4" name="CasellaDiTesto 3">
            <a:extLst>
              <a:ext uri="{FF2B5EF4-FFF2-40B4-BE49-F238E27FC236}">
                <a16:creationId xmlns:a16="http://schemas.microsoft.com/office/drawing/2014/main" id="{0E34D79D-833E-283D-FDC6-402CD7245482}"/>
              </a:ext>
            </a:extLst>
          </p:cNvPr>
          <p:cNvSpPr txBox="1"/>
          <p:nvPr/>
        </p:nvSpPr>
        <p:spPr>
          <a:xfrm>
            <a:off x="580292" y="41471"/>
            <a:ext cx="1161170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u="sng" strike="noStrike" kern="0" cap="none" spc="0" normalizeH="0" baseline="0" noProof="0">
                <a:ln>
                  <a:noFill/>
                </a:ln>
                <a:solidFill>
                  <a:schemeClr val="bg1"/>
                </a:solidFill>
                <a:uLnTx/>
                <a:uFillTx/>
                <a:ea typeface="+mn-ea"/>
                <a:cs typeface="+mn-cs"/>
              </a:rPr>
              <a:t>CSN5 experiment proposal</a:t>
            </a:r>
          </a:p>
        </p:txBody>
      </p:sp>
      <p:sp>
        <p:nvSpPr>
          <p:cNvPr id="5" name="CasellaDiTesto 4">
            <a:extLst>
              <a:ext uri="{FF2B5EF4-FFF2-40B4-BE49-F238E27FC236}">
                <a16:creationId xmlns:a16="http://schemas.microsoft.com/office/drawing/2014/main" id="{5ED981B2-0D78-82C3-EB50-049CD12A3C1D}"/>
              </a:ext>
            </a:extLst>
          </p:cNvPr>
          <p:cNvSpPr txBox="1"/>
          <p:nvPr/>
        </p:nvSpPr>
        <p:spPr>
          <a:xfrm>
            <a:off x="227023" y="4352619"/>
            <a:ext cx="10076412" cy="307777"/>
          </a:xfrm>
          <a:prstGeom prst="rect">
            <a:avLst/>
          </a:prstGeom>
          <a:noFill/>
        </p:spPr>
        <p:txBody>
          <a:bodyPr wrap="square" rtlCol="0">
            <a:spAutoFit/>
          </a:bodyPr>
          <a:lstStyle/>
          <a:p>
            <a:r>
              <a:rPr lang="en-GB" sz="1400" dirty="0"/>
              <a:t>Principal Investigator: </a:t>
            </a:r>
            <a:r>
              <a:rPr lang="en-GB" sz="1400" u="sng" dirty="0"/>
              <a:t>Mattia </a:t>
            </a:r>
            <a:r>
              <a:rPr lang="en-GB" sz="1400" u="sng" dirty="0" err="1"/>
              <a:t>Manzolaro</a:t>
            </a:r>
            <a:endParaRPr lang="en-GB" sz="1400" u="sng" dirty="0">
              <a:solidFill>
                <a:schemeClr val="bg2">
                  <a:lumMod val="50000"/>
                </a:schemeClr>
              </a:solidFill>
            </a:endParaRPr>
          </a:p>
        </p:txBody>
      </p:sp>
      <p:sp>
        <p:nvSpPr>
          <p:cNvPr id="15" name="CasellaDiTesto 14">
            <a:extLst>
              <a:ext uri="{FF2B5EF4-FFF2-40B4-BE49-F238E27FC236}">
                <a16:creationId xmlns:a16="http://schemas.microsoft.com/office/drawing/2014/main" id="{75BE6167-A092-D84F-A6D4-CD0107628085}"/>
              </a:ext>
            </a:extLst>
          </p:cNvPr>
          <p:cNvSpPr txBox="1"/>
          <p:nvPr/>
        </p:nvSpPr>
        <p:spPr>
          <a:xfrm>
            <a:off x="236462" y="4855937"/>
            <a:ext cx="4816365" cy="964880"/>
          </a:xfrm>
          <a:prstGeom prst="rect">
            <a:avLst/>
          </a:prstGeom>
          <a:noFill/>
        </p:spPr>
        <p:txBody>
          <a:bodyPr wrap="square">
            <a:spAutoFit/>
          </a:bodyPr>
          <a:lstStyle/>
          <a:p>
            <a:pPr>
              <a:lnSpc>
                <a:spcPct val="115000"/>
              </a:lnSpc>
            </a:pPr>
            <a:r>
              <a:rPr lang="en-US" sz="1800" b="1" u="sng" kern="100">
                <a:effectLst/>
                <a:latin typeface="Calibri" panose="020F0502020204030204" pitchFamily="34" charset="0"/>
                <a:ea typeface="Calibri" panose="020F0502020204030204" pitchFamily="34" charset="0"/>
                <a:cs typeface="Lohit Devanagari"/>
              </a:rPr>
              <a:t>Research Fields</a:t>
            </a:r>
            <a:endParaRPr lang="en-GB" sz="1600" kern="100">
              <a:effectLst/>
              <a:latin typeface="Liberation Serif"/>
              <a:ea typeface="Noto Serif CJK SC"/>
              <a:cs typeface="Lohit Devanagari"/>
            </a:endParaRPr>
          </a:p>
          <a:p>
            <a:r>
              <a:rPr lang="en-US" sz="1800" u="sng" kern="100">
                <a:effectLst/>
                <a:latin typeface="Calibri" panose="020F0502020204030204" pitchFamily="34" charset="0"/>
                <a:ea typeface="Calibri" panose="020F0502020204030204" pitchFamily="34" charset="0"/>
              </a:rPr>
              <a:t>Particle Accelerators</a:t>
            </a:r>
            <a:r>
              <a:rPr lang="en-US" sz="1800" kern="100">
                <a:effectLst/>
                <a:latin typeface="Calibri" panose="020F0502020204030204" pitchFamily="34" charset="0"/>
                <a:ea typeface="Calibri" panose="020F0502020204030204" pitchFamily="34" charset="0"/>
              </a:rPr>
              <a:t>, Radioactive Ion Beams, Isotope Separation On Line, Targets, Ion Sources</a:t>
            </a:r>
            <a:endParaRPr lang="en-GB"/>
          </a:p>
        </p:txBody>
      </p:sp>
      <p:sp>
        <p:nvSpPr>
          <p:cNvPr id="7" name="CasellaDiTesto 6">
            <a:extLst>
              <a:ext uri="{FF2B5EF4-FFF2-40B4-BE49-F238E27FC236}">
                <a16:creationId xmlns:a16="http://schemas.microsoft.com/office/drawing/2014/main" id="{3F8289A4-B896-333D-203B-4557F31B0041}"/>
              </a:ext>
            </a:extLst>
          </p:cNvPr>
          <p:cNvSpPr txBox="1"/>
          <p:nvPr/>
        </p:nvSpPr>
        <p:spPr>
          <a:xfrm>
            <a:off x="9487945" y="4993394"/>
            <a:ext cx="2174066" cy="687881"/>
          </a:xfrm>
          <a:prstGeom prst="rect">
            <a:avLst/>
          </a:prstGeom>
          <a:noFill/>
        </p:spPr>
        <p:txBody>
          <a:bodyPr wrap="square">
            <a:spAutoFit/>
          </a:bodyPr>
          <a:lstStyle/>
          <a:p>
            <a:pPr>
              <a:lnSpc>
                <a:spcPct val="115000"/>
              </a:lnSpc>
            </a:pPr>
            <a:r>
              <a:rPr lang="it-IT" sz="1800" b="1" u="sng" kern="100">
                <a:effectLst/>
                <a:latin typeface="Calibri" panose="020F0502020204030204" pitchFamily="34" charset="0"/>
                <a:ea typeface="Calibri" panose="020F0502020204030204" pitchFamily="34" charset="0"/>
                <a:cs typeface="Lohit Devanagari"/>
              </a:rPr>
              <a:t>INFN Research Units</a:t>
            </a:r>
            <a:endParaRPr lang="en-GB" sz="1600" kern="100">
              <a:effectLst/>
              <a:latin typeface="Liberation Serif"/>
              <a:ea typeface="Noto Serif CJK SC"/>
              <a:cs typeface="Lohit Devanagari"/>
            </a:endParaRPr>
          </a:p>
          <a:p>
            <a:r>
              <a:rPr lang="en-US" sz="1800" u="sng" kern="100">
                <a:effectLst/>
                <a:latin typeface="Calibri" panose="020F0502020204030204" pitchFamily="34" charset="0"/>
                <a:ea typeface="Calibri" panose="020F0502020204030204" pitchFamily="34" charset="0"/>
              </a:rPr>
              <a:t>LNL</a:t>
            </a:r>
            <a:r>
              <a:rPr lang="en-US" sz="1800" kern="100">
                <a:effectLst/>
                <a:latin typeface="Calibri" panose="020F0502020204030204" pitchFamily="34" charset="0"/>
                <a:ea typeface="Calibri" panose="020F0502020204030204" pitchFamily="34" charset="0"/>
              </a:rPr>
              <a:t>, Padova, Pavia</a:t>
            </a:r>
            <a:endParaRPr lang="en-GB"/>
          </a:p>
        </p:txBody>
      </p:sp>
      <p:sp>
        <p:nvSpPr>
          <p:cNvPr id="8" name="CasellaDiTesto 7">
            <a:extLst>
              <a:ext uri="{FF2B5EF4-FFF2-40B4-BE49-F238E27FC236}">
                <a16:creationId xmlns:a16="http://schemas.microsoft.com/office/drawing/2014/main" id="{B6236444-1B24-B7C4-60A4-190AD102519D}"/>
              </a:ext>
            </a:extLst>
          </p:cNvPr>
          <p:cNvSpPr txBox="1"/>
          <p:nvPr/>
        </p:nvSpPr>
        <p:spPr>
          <a:xfrm>
            <a:off x="6604945" y="4993394"/>
            <a:ext cx="1110444" cy="687881"/>
          </a:xfrm>
          <a:prstGeom prst="rect">
            <a:avLst/>
          </a:prstGeom>
          <a:noFill/>
        </p:spPr>
        <p:txBody>
          <a:bodyPr wrap="square">
            <a:spAutoFit/>
          </a:bodyPr>
          <a:lstStyle/>
          <a:p>
            <a:pPr>
              <a:lnSpc>
                <a:spcPct val="115000"/>
              </a:lnSpc>
            </a:pPr>
            <a:r>
              <a:rPr lang="it-IT" sz="1800" b="1" u="sng" kern="100">
                <a:effectLst/>
                <a:latin typeface="Calibri" panose="020F0502020204030204" pitchFamily="34" charset="0"/>
                <a:ea typeface="Calibri" panose="020F0502020204030204" pitchFamily="34" charset="0"/>
                <a:cs typeface="Lohit Devanagari"/>
              </a:rPr>
              <a:t>Duration</a:t>
            </a:r>
            <a:endParaRPr lang="en-GB" sz="1600" kern="100">
              <a:effectLst/>
              <a:latin typeface="Liberation Serif"/>
              <a:ea typeface="Noto Serif CJK SC"/>
              <a:cs typeface="Lohit Devanagari"/>
            </a:endParaRPr>
          </a:p>
          <a:p>
            <a:r>
              <a:rPr lang="en-US" sz="1800" u="sng" kern="100">
                <a:effectLst/>
                <a:latin typeface="Calibri" panose="020F0502020204030204" pitchFamily="34" charset="0"/>
                <a:ea typeface="Calibri" panose="020F0502020204030204" pitchFamily="34" charset="0"/>
              </a:rPr>
              <a:t>3 years</a:t>
            </a:r>
            <a:endParaRPr lang="en-GB"/>
          </a:p>
        </p:txBody>
      </p:sp>
      <p:grpSp>
        <p:nvGrpSpPr>
          <p:cNvPr id="12" name="Gruppo 11">
            <a:extLst>
              <a:ext uri="{FF2B5EF4-FFF2-40B4-BE49-F238E27FC236}">
                <a16:creationId xmlns:a16="http://schemas.microsoft.com/office/drawing/2014/main" id="{DF354FE0-36A3-731E-40B9-EAC342D5AC89}"/>
              </a:ext>
            </a:extLst>
          </p:cNvPr>
          <p:cNvGrpSpPr/>
          <p:nvPr/>
        </p:nvGrpSpPr>
        <p:grpSpPr>
          <a:xfrm>
            <a:off x="5170063" y="5050544"/>
            <a:ext cx="1024968" cy="589146"/>
            <a:chOff x="5061100" y="5050544"/>
            <a:chExt cx="1024968" cy="589146"/>
          </a:xfrm>
        </p:grpSpPr>
        <p:sp>
          <p:nvSpPr>
            <p:cNvPr id="9" name="Freccia a gallone 8">
              <a:extLst>
                <a:ext uri="{FF2B5EF4-FFF2-40B4-BE49-F238E27FC236}">
                  <a16:creationId xmlns:a16="http://schemas.microsoft.com/office/drawing/2014/main" id="{9F7A2E5B-8BCE-4334-342A-D6766E180877}"/>
                </a:ext>
              </a:extLst>
            </p:cNvPr>
            <p:cNvSpPr/>
            <p:nvPr/>
          </p:nvSpPr>
          <p:spPr>
            <a:xfrm>
              <a:off x="5061100" y="5050544"/>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eccia a gallone 9">
              <a:extLst>
                <a:ext uri="{FF2B5EF4-FFF2-40B4-BE49-F238E27FC236}">
                  <a16:creationId xmlns:a16="http://schemas.microsoft.com/office/drawing/2014/main" id="{1C058900-68E6-E868-F4C0-EDA44C939556}"/>
                </a:ext>
              </a:extLst>
            </p:cNvPr>
            <p:cNvSpPr/>
            <p:nvPr/>
          </p:nvSpPr>
          <p:spPr>
            <a:xfrm>
              <a:off x="5490645" y="5052072"/>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 name="Gruppo 12">
            <a:extLst>
              <a:ext uri="{FF2B5EF4-FFF2-40B4-BE49-F238E27FC236}">
                <a16:creationId xmlns:a16="http://schemas.microsoft.com/office/drawing/2014/main" id="{63D4C6C6-74DA-F22A-3B35-ACAFDF7A0BD6}"/>
              </a:ext>
            </a:extLst>
          </p:cNvPr>
          <p:cNvGrpSpPr/>
          <p:nvPr/>
        </p:nvGrpSpPr>
        <p:grpSpPr>
          <a:xfrm>
            <a:off x="8025251" y="5049016"/>
            <a:ext cx="1024968" cy="589146"/>
            <a:chOff x="5061100" y="5050544"/>
            <a:chExt cx="1024968" cy="589146"/>
          </a:xfrm>
        </p:grpSpPr>
        <p:sp>
          <p:nvSpPr>
            <p:cNvPr id="16" name="Freccia a gallone 15">
              <a:extLst>
                <a:ext uri="{FF2B5EF4-FFF2-40B4-BE49-F238E27FC236}">
                  <a16:creationId xmlns:a16="http://schemas.microsoft.com/office/drawing/2014/main" id="{193FC1D8-EF3F-DE25-DC47-D024263351F7}"/>
                </a:ext>
              </a:extLst>
            </p:cNvPr>
            <p:cNvSpPr/>
            <p:nvPr/>
          </p:nvSpPr>
          <p:spPr>
            <a:xfrm>
              <a:off x="5061100" y="5050544"/>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Freccia a gallone 17">
              <a:extLst>
                <a:ext uri="{FF2B5EF4-FFF2-40B4-BE49-F238E27FC236}">
                  <a16:creationId xmlns:a16="http://schemas.microsoft.com/office/drawing/2014/main" id="{E36F000E-3B3B-5033-656B-87C05714DCE2}"/>
                </a:ext>
              </a:extLst>
            </p:cNvPr>
            <p:cNvSpPr/>
            <p:nvPr/>
          </p:nvSpPr>
          <p:spPr>
            <a:xfrm>
              <a:off x="5490645" y="5052072"/>
              <a:ext cx="595423" cy="5876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1" name="Immagine 10">
            <a:extLst>
              <a:ext uri="{FF2B5EF4-FFF2-40B4-BE49-F238E27FC236}">
                <a16:creationId xmlns:a16="http://schemas.microsoft.com/office/drawing/2014/main" id="{F4B99415-48D5-B63A-5EB6-08A14A919305}"/>
              </a:ext>
            </a:extLst>
          </p:cNvPr>
          <p:cNvPicPr>
            <a:picLocks noChangeAspect="1"/>
          </p:cNvPicPr>
          <p:nvPr/>
        </p:nvPicPr>
        <p:blipFill rotWithShape="1">
          <a:blip r:embed="rId3"/>
          <a:srcRect l="1662" t="5991" r="9452" b="37101"/>
          <a:stretch/>
        </p:blipFill>
        <p:spPr>
          <a:xfrm>
            <a:off x="690880" y="424266"/>
            <a:ext cx="3287644" cy="1972250"/>
          </a:xfrm>
          <a:prstGeom prst="rect">
            <a:avLst/>
          </a:prstGeom>
        </p:spPr>
      </p:pic>
      <p:pic>
        <p:nvPicPr>
          <p:cNvPr id="14" name="Immagine 13">
            <a:extLst>
              <a:ext uri="{FF2B5EF4-FFF2-40B4-BE49-F238E27FC236}">
                <a16:creationId xmlns:a16="http://schemas.microsoft.com/office/drawing/2014/main" id="{02CBC38C-9D2B-04D3-861B-0AB9C3FED06F}"/>
              </a:ext>
            </a:extLst>
          </p:cNvPr>
          <p:cNvPicPr>
            <a:picLocks noChangeAspect="1"/>
          </p:cNvPicPr>
          <p:nvPr/>
        </p:nvPicPr>
        <p:blipFill rotWithShape="1">
          <a:blip r:embed="rId4"/>
          <a:srcRect l="42836" t="35784" r="4593" b="43310"/>
          <a:stretch/>
        </p:blipFill>
        <p:spPr>
          <a:xfrm>
            <a:off x="4785359" y="295059"/>
            <a:ext cx="2621281" cy="2255889"/>
          </a:xfrm>
          <a:prstGeom prst="rect">
            <a:avLst/>
          </a:prstGeom>
          <a:ln>
            <a:noFill/>
          </a:ln>
          <a:effectLst>
            <a:softEdge rad="241300"/>
          </a:effectLst>
        </p:spPr>
      </p:pic>
      <p:pic>
        <p:nvPicPr>
          <p:cNvPr id="19" name="Immagine 18" descr="Immagine che contiene proiettore, mugnaio&#10;&#10;Descrizione generata automaticamente">
            <a:extLst>
              <a:ext uri="{FF2B5EF4-FFF2-40B4-BE49-F238E27FC236}">
                <a16:creationId xmlns:a16="http://schemas.microsoft.com/office/drawing/2014/main" id="{460270A6-3F92-FFDE-1A3F-5EBE9D1A9F3C}"/>
              </a:ext>
            </a:extLst>
          </p:cNvPr>
          <p:cNvPicPr>
            <a:picLocks noChangeAspect="1"/>
          </p:cNvPicPr>
          <p:nvPr/>
        </p:nvPicPr>
        <p:blipFill rotWithShape="1">
          <a:blip r:embed="rId5"/>
          <a:srcRect l="13459" t="10649" r="27334" b="24292"/>
          <a:stretch/>
        </p:blipFill>
        <p:spPr>
          <a:xfrm>
            <a:off x="8062967" y="168245"/>
            <a:ext cx="3438153" cy="2509520"/>
          </a:xfrm>
          <a:prstGeom prst="rect">
            <a:avLst/>
          </a:prstGeom>
          <a:ln>
            <a:noFill/>
          </a:ln>
          <a:effectLst>
            <a:softEdge rad="241300"/>
          </a:effectLst>
        </p:spPr>
      </p:pic>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10</a:t>
            </a:fld>
            <a:endParaRPr lang="en-GB"/>
          </a:p>
        </p:txBody>
      </p:sp>
      <p:pic>
        <p:nvPicPr>
          <p:cNvPr id="3" name="Immagine 2">
            <a:extLst>
              <a:ext uri="{FF2B5EF4-FFF2-40B4-BE49-F238E27FC236}">
                <a16:creationId xmlns:a16="http://schemas.microsoft.com/office/drawing/2014/main" id="{E1DA3CA9-C7F1-B365-D16C-86FE8492D27D}"/>
              </a:ext>
            </a:extLst>
          </p:cNvPr>
          <p:cNvPicPr>
            <a:picLocks noChangeAspect="1"/>
          </p:cNvPicPr>
          <p:nvPr/>
        </p:nvPicPr>
        <p:blipFill>
          <a:blip r:embed="rId3"/>
          <a:stretch>
            <a:fillRect/>
          </a:stretch>
        </p:blipFill>
        <p:spPr>
          <a:xfrm>
            <a:off x="8555627" y="4002307"/>
            <a:ext cx="3445998" cy="1860839"/>
          </a:xfrm>
          <a:prstGeom prst="rect">
            <a:avLst/>
          </a:prstGeom>
        </p:spPr>
      </p:pic>
      <p:pic>
        <p:nvPicPr>
          <p:cNvPr id="4" name="Immagine 3">
            <a:extLst>
              <a:ext uri="{FF2B5EF4-FFF2-40B4-BE49-F238E27FC236}">
                <a16:creationId xmlns:a16="http://schemas.microsoft.com/office/drawing/2014/main" id="{A1E67B2D-A98A-785E-B848-42BC9465B762}"/>
              </a:ext>
            </a:extLst>
          </p:cNvPr>
          <p:cNvPicPr>
            <a:picLocks noChangeAspect="1"/>
          </p:cNvPicPr>
          <p:nvPr/>
        </p:nvPicPr>
        <p:blipFill>
          <a:blip r:embed="rId4"/>
          <a:stretch>
            <a:fillRect/>
          </a:stretch>
        </p:blipFill>
        <p:spPr>
          <a:xfrm>
            <a:off x="8419347" y="2567374"/>
            <a:ext cx="3582278" cy="967047"/>
          </a:xfrm>
          <a:prstGeom prst="rect">
            <a:avLst/>
          </a:prstGeom>
        </p:spPr>
      </p:pic>
      <p:pic>
        <p:nvPicPr>
          <p:cNvPr id="8" name="Immagine 7">
            <a:extLst>
              <a:ext uri="{FF2B5EF4-FFF2-40B4-BE49-F238E27FC236}">
                <a16:creationId xmlns:a16="http://schemas.microsoft.com/office/drawing/2014/main" id="{013FE29A-370E-EEF3-8D8A-4C99FCDA93A1}"/>
              </a:ext>
            </a:extLst>
          </p:cNvPr>
          <p:cNvPicPr>
            <a:picLocks noChangeAspect="1"/>
          </p:cNvPicPr>
          <p:nvPr/>
        </p:nvPicPr>
        <p:blipFill rotWithShape="1">
          <a:blip r:embed="rId5"/>
          <a:srcRect l="9082" r="-1"/>
          <a:stretch/>
        </p:blipFill>
        <p:spPr>
          <a:xfrm>
            <a:off x="5583840" y="2705211"/>
            <a:ext cx="2835507" cy="3037654"/>
          </a:xfrm>
          <a:prstGeom prst="rect">
            <a:avLst/>
          </a:prstGeom>
        </p:spPr>
      </p:pic>
      <p:sp>
        <p:nvSpPr>
          <p:cNvPr id="14" name="Title 1">
            <a:extLst>
              <a:ext uri="{FF2B5EF4-FFF2-40B4-BE49-F238E27FC236}">
                <a16:creationId xmlns:a16="http://schemas.microsoft.com/office/drawing/2014/main" id="{0E604BA7-57A1-74A7-BFA3-09F3A86B0CC6}"/>
              </a:ext>
            </a:extLst>
          </p:cNvPr>
          <p:cNvSpPr>
            <a:spLocks noGrp="1"/>
          </p:cNvSpPr>
          <p:nvPr>
            <p:ph type="title"/>
          </p:nvPr>
        </p:nvSpPr>
        <p:spPr>
          <a:xfrm>
            <a:off x="171031" y="125988"/>
            <a:ext cx="11660400" cy="1096963"/>
          </a:xfrm>
        </p:spPr>
        <p:txBody>
          <a:bodyPr rtlCol="0">
            <a:normAutofit/>
          </a:bodyPr>
          <a:lstStyle/>
          <a:p>
            <a:r>
              <a:rPr lang="en-GB" sz="2200"/>
              <a:t>2. Project Objectives (</a:t>
            </a:r>
            <a:r>
              <a:rPr lang="en-GB" sz="2200">
                <a:solidFill>
                  <a:schemeClr val="bg2">
                    <a:lumMod val="75000"/>
                  </a:schemeClr>
                </a:solidFill>
                <a:latin typeface="+mn-lt"/>
                <a:ea typeface="+mn-ea"/>
                <a:cs typeface="+mn-cs"/>
              </a:rPr>
              <a:t>H</a:t>
            </a:r>
            <a:r>
              <a:rPr lang="en-GB" sz="2200"/>
              <a:t>ISOL_NEXT):</a:t>
            </a:r>
            <a:br>
              <a:rPr lang="en-US" sz="2200" b="1">
                <a:solidFill>
                  <a:schemeClr val="tx1"/>
                </a:solidFill>
              </a:rPr>
            </a:br>
            <a:r>
              <a:rPr lang="en-US" sz="2200">
                <a:solidFill>
                  <a:srgbClr val="00B0F0"/>
                </a:solidFill>
              </a:rPr>
              <a:t>Development of High Performance ISOL Ion Sources </a:t>
            </a:r>
            <a:r>
              <a:rPr lang="en-GB" sz="2200">
                <a:solidFill>
                  <a:schemeClr val="tx1"/>
                </a:solidFill>
              </a:rPr>
              <a:t>– </a:t>
            </a:r>
            <a:r>
              <a:rPr lang="en-GB" sz="2200">
                <a:solidFill>
                  <a:srgbClr val="00506C"/>
                </a:solidFill>
              </a:rPr>
              <a:t>Work Package 2</a:t>
            </a:r>
          </a:p>
        </p:txBody>
      </p:sp>
      <p:sp>
        <p:nvSpPr>
          <p:cNvPr id="15" name="Rettangolo 14">
            <a:extLst>
              <a:ext uri="{FF2B5EF4-FFF2-40B4-BE49-F238E27FC236}">
                <a16:creationId xmlns:a16="http://schemas.microsoft.com/office/drawing/2014/main" id="{F9DC7B8E-F421-E41B-6D02-41DBDBDEFC6D}"/>
              </a:ext>
            </a:extLst>
          </p:cNvPr>
          <p:cNvSpPr/>
          <p:nvPr/>
        </p:nvSpPr>
        <p:spPr>
          <a:xfrm>
            <a:off x="0" y="1407006"/>
            <a:ext cx="12193199" cy="274320"/>
          </a:xfrm>
          <a:prstGeom prst="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800" b="1" i="0" u="none" strike="noStrike" kern="1200" cap="none" spc="0" normalizeH="0" baseline="0" noProof="0" dirty="0">
                <a:ln>
                  <a:noFill/>
                </a:ln>
                <a:solidFill>
                  <a:schemeClr val="accent5">
                    <a:lumMod val="50000"/>
                  </a:schemeClr>
                </a:solidFill>
                <a:effectLst/>
                <a:uLnTx/>
                <a:uFillTx/>
                <a:latin typeface="Arial"/>
                <a:ea typeface="+mn-ea"/>
                <a:cs typeface="+mn-cs"/>
              </a:rPr>
              <a:t>  </a:t>
            </a:r>
            <a:r>
              <a:rPr kumimoji="0" lang="en-US" sz="1800" b="1" i="0" u="none" strike="noStrike" kern="1200" cap="none" spc="0" normalizeH="0" baseline="0" noProof="0" dirty="0">
                <a:ln>
                  <a:noFill/>
                </a:ln>
                <a:solidFill>
                  <a:srgbClr val="00506C"/>
                </a:solidFill>
                <a:effectLst/>
                <a:uLnTx/>
                <a:uFillTx/>
                <a:latin typeface="Arial"/>
                <a:ea typeface="+mn-ea"/>
                <a:cs typeface="+mn-cs"/>
              </a:rPr>
              <a:t>W. P. Leader</a:t>
            </a:r>
            <a:r>
              <a:rPr lang="en-US" b="1" dirty="0">
                <a:solidFill>
                  <a:srgbClr val="00506C"/>
                </a:solidFill>
                <a:latin typeface="Arial"/>
              </a:rPr>
              <a:t>: </a:t>
            </a:r>
            <a:r>
              <a:rPr lang="en-US" b="1" dirty="0" err="1">
                <a:solidFill>
                  <a:prstClr val="black"/>
                </a:solidFill>
              </a:rPr>
              <a:t>Omorjit</a:t>
            </a:r>
            <a:r>
              <a:rPr lang="en-US" b="1" dirty="0">
                <a:solidFill>
                  <a:prstClr val="black"/>
                </a:solidFill>
              </a:rPr>
              <a:t> Singh </a:t>
            </a:r>
            <a:r>
              <a:rPr lang="en-US" b="1" dirty="0" err="1">
                <a:solidFill>
                  <a:prstClr val="black"/>
                </a:solidFill>
              </a:rPr>
              <a:t>Khwairakpam</a:t>
            </a:r>
            <a:r>
              <a:rPr lang="en-US" b="1" dirty="0">
                <a:solidFill>
                  <a:prstClr val="black"/>
                </a:solidFill>
              </a:rPr>
              <a:t> </a:t>
            </a:r>
            <a:r>
              <a:rPr lang="en-US" b="1" dirty="0">
                <a:solidFill>
                  <a:prstClr val="black"/>
                </a:solidFill>
                <a:latin typeface="Arial"/>
              </a:rPr>
              <a:t>(INFN-LNL)</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Immagine 17" descr="Immagine che contiene cilindro, cerchio, leva, interno&#10;&#10;Descrizione generata automaticamente">
            <a:extLst>
              <a:ext uri="{FF2B5EF4-FFF2-40B4-BE49-F238E27FC236}">
                <a16:creationId xmlns:a16="http://schemas.microsoft.com/office/drawing/2014/main" id="{645130ED-078C-C9DD-BECC-3E6EC54EC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4109" y="4573416"/>
            <a:ext cx="1277122" cy="1526179"/>
          </a:xfrm>
          <a:prstGeom prst="rect">
            <a:avLst/>
          </a:prstGeom>
        </p:spPr>
      </p:pic>
      <p:pic>
        <p:nvPicPr>
          <p:cNvPr id="19" name="Immagine 18" descr="Immagine che contiene cilindro, schizzo, bottiglia, arte&#10;&#10;Descrizione generata automaticamente">
            <a:extLst>
              <a:ext uri="{FF2B5EF4-FFF2-40B4-BE49-F238E27FC236}">
                <a16:creationId xmlns:a16="http://schemas.microsoft.com/office/drawing/2014/main" id="{6D0ADE61-88D6-8969-BE57-BAC7119EBB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43" r="12909" b="4261"/>
          <a:stretch/>
        </p:blipFill>
        <p:spPr>
          <a:xfrm>
            <a:off x="386947" y="4598786"/>
            <a:ext cx="1357044" cy="1473179"/>
          </a:xfrm>
          <a:prstGeom prst="rect">
            <a:avLst/>
          </a:prstGeom>
          <a:ln>
            <a:noFill/>
          </a:ln>
        </p:spPr>
      </p:pic>
      <p:pic>
        <p:nvPicPr>
          <p:cNvPr id="20" name="Immagine 19" descr="Immagine che contiene cerchio, schizzo&#10;&#10;Descrizione generata automaticamente">
            <a:extLst>
              <a:ext uri="{FF2B5EF4-FFF2-40B4-BE49-F238E27FC236}">
                <a16:creationId xmlns:a16="http://schemas.microsoft.com/office/drawing/2014/main" id="{AB8C1892-A816-1372-648A-F029BB06DE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99" r="8678"/>
          <a:stretch/>
        </p:blipFill>
        <p:spPr>
          <a:xfrm>
            <a:off x="2019729" y="4609897"/>
            <a:ext cx="1484432" cy="1462068"/>
          </a:xfrm>
          <a:prstGeom prst="rect">
            <a:avLst/>
          </a:prstGeom>
          <a:ln>
            <a:noFill/>
          </a:ln>
        </p:spPr>
      </p:pic>
      <p:cxnSp>
        <p:nvCxnSpPr>
          <p:cNvPr id="21" name="Connettore diritto 20">
            <a:extLst>
              <a:ext uri="{FF2B5EF4-FFF2-40B4-BE49-F238E27FC236}">
                <a16:creationId xmlns:a16="http://schemas.microsoft.com/office/drawing/2014/main" id="{A03EA788-5A08-EE17-5E74-61287122E3C0}"/>
              </a:ext>
            </a:extLst>
          </p:cNvPr>
          <p:cNvCxnSpPr>
            <a:cxnSpLocks/>
          </p:cNvCxnSpPr>
          <p:nvPr/>
        </p:nvCxnSpPr>
        <p:spPr>
          <a:xfrm flipH="1" flipV="1">
            <a:off x="5447404" y="1738892"/>
            <a:ext cx="9514" cy="4384817"/>
          </a:xfrm>
          <a:prstGeom prst="line">
            <a:avLst/>
          </a:prstGeom>
          <a:ln w="22225">
            <a:solidFill>
              <a:srgbClr val="00506C"/>
            </a:solidFill>
            <a:prstDash val="dash"/>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ECC8313A-89CA-896B-51F9-07F1DC08FB54}"/>
              </a:ext>
            </a:extLst>
          </p:cNvPr>
          <p:cNvSpPr txBox="1"/>
          <p:nvPr/>
        </p:nvSpPr>
        <p:spPr>
          <a:xfrm>
            <a:off x="8610921" y="3503636"/>
            <a:ext cx="3390704" cy="461665"/>
          </a:xfrm>
          <a:prstGeom prst="rect">
            <a:avLst/>
          </a:prstGeom>
          <a:noFill/>
        </p:spPr>
        <p:txBody>
          <a:bodyPr wrap="square" rtlCol="0">
            <a:spAutoFit/>
          </a:bodyPr>
          <a:lstStyle/>
          <a:p>
            <a:r>
              <a:rPr lang="en-US" sz="1200"/>
              <a:t>(effect of the different sections of the ion source on the extracted beam)</a:t>
            </a:r>
          </a:p>
        </p:txBody>
      </p:sp>
      <p:pic>
        <p:nvPicPr>
          <p:cNvPr id="25" name="Immagine 24">
            <a:extLst>
              <a:ext uri="{FF2B5EF4-FFF2-40B4-BE49-F238E27FC236}">
                <a16:creationId xmlns:a16="http://schemas.microsoft.com/office/drawing/2014/main" id="{13BBDC1D-1FF0-785E-E7E9-EB48A51594C7}"/>
              </a:ext>
            </a:extLst>
          </p:cNvPr>
          <p:cNvPicPr>
            <a:picLocks noChangeAspect="1"/>
          </p:cNvPicPr>
          <p:nvPr/>
        </p:nvPicPr>
        <p:blipFill rotWithShape="1">
          <a:blip r:embed="rId9"/>
          <a:srcRect l="5867" t="1400" r="3828" b="2766"/>
          <a:stretch/>
        </p:blipFill>
        <p:spPr>
          <a:xfrm rot="5400000">
            <a:off x="420671" y="2363592"/>
            <a:ext cx="1868168" cy="2213461"/>
          </a:xfrm>
          <a:prstGeom prst="rect">
            <a:avLst/>
          </a:prstGeom>
          <a:ln w="28575">
            <a:noFill/>
          </a:ln>
        </p:spPr>
      </p:pic>
      <p:pic>
        <p:nvPicPr>
          <p:cNvPr id="26" name="Immagine 25">
            <a:extLst>
              <a:ext uri="{FF2B5EF4-FFF2-40B4-BE49-F238E27FC236}">
                <a16:creationId xmlns:a16="http://schemas.microsoft.com/office/drawing/2014/main" id="{A6ABF7B7-295A-72AF-6CEF-26EEA787369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19" t="2379" r="5892" b="5705"/>
          <a:stretch/>
        </p:blipFill>
        <p:spPr>
          <a:xfrm>
            <a:off x="2557273" y="2535448"/>
            <a:ext cx="2757339" cy="2035997"/>
          </a:xfrm>
          <a:prstGeom prst="rect">
            <a:avLst/>
          </a:prstGeom>
          <a:ln>
            <a:solidFill>
              <a:schemeClr val="tx1"/>
            </a:solidFill>
          </a:ln>
        </p:spPr>
      </p:pic>
      <p:sp>
        <p:nvSpPr>
          <p:cNvPr id="28" name="CasellaDiTesto 27">
            <a:extLst>
              <a:ext uri="{FF2B5EF4-FFF2-40B4-BE49-F238E27FC236}">
                <a16:creationId xmlns:a16="http://schemas.microsoft.com/office/drawing/2014/main" id="{03C57CED-DC6D-259B-6A90-EFFF1CE7C0EC}"/>
              </a:ext>
            </a:extLst>
          </p:cNvPr>
          <p:cNvSpPr txBox="1"/>
          <p:nvPr/>
        </p:nvSpPr>
        <p:spPr>
          <a:xfrm>
            <a:off x="212799" y="6066348"/>
            <a:ext cx="5101813" cy="276999"/>
          </a:xfrm>
          <a:prstGeom prst="rect">
            <a:avLst/>
          </a:prstGeom>
          <a:noFill/>
        </p:spPr>
        <p:txBody>
          <a:bodyPr wrap="square" rtlCol="0">
            <a:spAutoFit/>
          </a:bodyPr>
          <a:lstStyle/>
          <a:p>
            <a:r>
              <a:rPr lang="en-US" sz="1200"/>
              <a:t>( first version of a FEBIAD ion source with complex shape components)</a:t>
            </a:r>
          </a:p>
        </p:txBody>
      </p:sp>
      <p:sp>
        <p:nvSpPr>
          <p:cNvPr id="29" name="Rettangolo 28">
            <a:extLst>
              <a:ext uri="{FF2B5EF4-FFF2-40B4-BE49-F238E27FC236}">
                <a16:creationId xmlns:a16="http://schemas.microsoft.com/office/drawing/2014/main" id="{B48C14FB-F8FB-BBB0-7C0B-630F535E8EAF}"/>
              </a:ext>
            </a:extLst>
          </p:cNvPr>
          <p:cNvSpPr/>
          <p:nvPr/>
        </p:nvSpPr>
        <p:spPr>
          <a:xfrm>
            <a:off x="5583840" y="1939113"/>
            <a:ext cx="6505726" cy="398193"/>
          </a:xfrm>
          <a:prstGeom prst="rect">
            <a:avLst/>
          </a:prstGeom>
          <a:solidFill>
            <a:srgbClr val="C5F0FF"/>
          </a:solidFill>
          <a:ln>
            <a:solidFill>
              <a:schemeClr val="tx1"/>
            </a:solidFill>
            <a:prstDash val="dash"/>
          </a:ln>
        </p:spPr>
        <p:txBody>
          <a:bodyPr vert="horz" lIns="91440" tIns="45720" rIns="91440" bIns="45720" rtlCol="0">
            <a:normAutofit/>
          </a:bodyPr>
          <a:lstStyle/>
          <a:p>
            <a:pPr algn="ctr">
              <a:buClr>
                <a:schemeClr val="tx1">
                  <a:lumMod val="65000"/>
                </a:schemeClr>
              </a:buClr>
            </a:pPr>
            <a:r>
              <a:rPr lang="en-US" sz="1500">
                <a:latin typeface="Calibri" panose="020F0502020204030204" pitchFamily="34" charset="0"/>
              </a:rPr>
              <a:t>Optimization of the </a:t>
            </a:r>
            <a:r>
              <a:rPr lang="en-US" sz="1500" b="1">
                <a:latin typeface="Calibri" panose="020F0502020204030204" pitchFamily="34" charset="0"/>
              </a:rPr>
              <a:t>SPES Hot-Cavity Ion Source</a:t>
            </a:r>
          </a:p>
        </p:txBody>
      </p:sp>
      <p:sp>
        <p:nvSpPr>
          <p:cNvPr id="30" name="Rettangolo 29">
            <a:extLst>
              <a:ext uri="{FF2B5EF4-FFF2-40B4-BE49-F238E27FC236}">
                <a16:creationId xmlns:a16="http://schemas.microsoft.com/office/drawing/2014/main" id="{112B6633-E050-991F-DF24-211CDD9B5DE4}"/>
              </a:ext>
            </a:extLst>
          </p:cNvPr>
          <p:cNvSpPr/>
          <p:nvPr/>
        </p:nvSpPr>
        <p:spPr>
          <a:xfrm>
            <a:off x="102434" y="1949867"/>
            <a:ext cx="5212178" cy="398193"/>
          </a:xfrm>
          <a:prstGeom prst="rect">
            <a:avLst/>
          </a:prstGeom>
          <a:solidFill>
            <a:srgbClr val="C5F0FF"/>
          </a:solidFill>
          <a:ln>
            <a:solidFill>
              <a:schemeClr val="tx1"/>
            </a:solidFill>
            <a:prstDash val="dash"/>
          </a:ln>
        </p:spPr>
        <p:txBody>
          <a:bodyPr vert="horz" lIns="91440" tIns="45720" rIns="91440" bIns="45720" rtlCol="0">
            <a:normAutofit fontScale="85000" lnSpcReduction="10000"/>
          </a:bodyPr>
          <a:lstStyle/>
          <a:p>
            <a:pPr algn="ctr">
              <a:buClr>
                <a:schemeClr val="tx1">
                  <a:lumMod val="65000"/>
                </a:schemeClr>
              </a:buClr>
            </a:pPr>
            <a:r>
              <a:rPr lang="en-US">
                <a:latin typeface="Calibri" panose="020F0502020204030204" pitchFamily="34" charset="0"/>
              </a:rPr>
              <a:t>Development and Characterization of </a:t>
            </a:r>
            <a:r>
              <a:rPr lang="en-US" b="1">
                <a:latin typeface="Calibri" panose="020F0502020204030204" pitchFamily="34" charset="0"/>
              </a:rPr>
              <a:t>FEBIAD Ion Sources</a:t>
            </a:r>
          </a:p>
        </p:txBody>
      </p:sp>
    </p:spTree>
    <p:extLst>
      <p:ext uri="{BB962C8B-B14F-4D97-AF65-F5344CB8AC3E}">
        <p14:creationId xmlns:p14="http://schemas.microsoft.com/office/powerpoint/2010/main" val="136910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11</a:t>
            </a:fld>
            <a:endParaRPr lang="en-GB"/>
          </a:p>
        </p:txBody>
      </p:sp>
      <p:sp>
        <p:nvSpPr>
          <p:cNvPr id="14" name="Title 1">
            <a:extLst>
              <a:ext uri="{FF2B5EF4-FFF2-40B4-BE49-F238E27FC236}">
                <a16:creationId xmlns:a16="http://schemas.microsoft.com/office/drawing/2014/main" id="{0E604BA7-57A1-74A7-BFA3-09F3A86B0CC6}"/>
              </a:ext>
            </a:extLst>
          </p:cNvPr>
          <p:cNvSpPr>
            <a:spLocks noGrp="1"/>
          </p:cNvSpPr>
          <p:nvPr>
            <p:ph type="title"/>
          </p:nvPr>
        </p:nvSpPr>
        <p:spPr>
          <a:xfrm>
            <a:off x="171031" y="125988"/>
            <a:ext cx="11660400" cy="1096963"/>
          </a:xfrm>
        </p:spPr>
        <p:txBody>
          <a:bodyPr rtlCol="0">
            <a:normAutofit/>
          </a:bodyPr>
          <a:lstStyle/>
          <a:p>
            <a:r>
              <a:rPr lang="en-GB" sz="2200"/>
              <a:t>2. Project Objectives (</a:t>
            </a:r>
            <a:r>
              <a:rPr lang="en-GB" sz="2200">
                <a:solidFill>
                  <a:schemeClr val="bg2">
                    <a:lumMod val="75000"/>
                  </a:schemeClr>
                </a:solidFill>
                <a:latin typeface="+mn-lt"/>
                <a:ea typeface="+mn-ea"/>
                <a:cs typeface="+mn-cs"/>
              </a:rPr>
              <a:t>H</a:t>
            </a:r>
            <a:r>
              <a:rPr lang="en-GB" sz="2200"/>
              <a:t>ISOL_NEXT):</a:t>
            </a:r>
            <a:br>
              <a:rPr lang="en-US" sz="2200" b="1">
                <a:solidFill>
                  <a:schemeClr val="tx1"/>
                </a:solidFill>
              </a:rPr>
            </a:br>
            <a:r>
              <a:rPr lang="en-US" sz="2200">
                <a:solidFill>
                  <a:srgbClr val="00B0F0"/>
                </a:solidFill>
              </a:rPr>
              <a:t>Development of High Performance ISOL Ion Sources </a:t>
            </a:r>
            <a:r>
              <a:rPr lang="en-GB" sz="2200">
                <a:solidFill>
                  <a:schemeClr val="tx1"/>
                </a:solidFill>
              </a:rPr>
              <a:t>– </a:t>
            </a:r>
            <a:r>
              <a:rPr lang="en-GB" sz="2200">
                <a:solidFill>
                  <a:srgbClr val="00506C"/>
                </a:solidFill>
              </a:rPr>
              <a:t>Work Package 2</a:t>
            </a:r>
          </a:p>
        </p:txBody>
      </p:sp>
      <p:sp>
        <p:nvSpPr>
          <p:cNvPr id="15" name="Rettangolo 14">
            <a:extLst>
              <a:ext uri="{FF2B5EF4-FFF2-40B4-BE49-F238E27FC236}">
                <a16:creationId xmlns:a16="http://schemas.microsoft.com/office/drawing/2014/main" id="{F9DC7B8E-F421-E41B-6D02-41DBDBDEFC6D}"/>
              </a:ext>
            </a:extLst>
          </p:cNvPr>
          <p:cNvSpPr/>
          <p:nvPr/>
        </p:nvSpPr>
        <p:spPr>
          <a:xfrm>
            <a:off x="0" y="1407006"/>
            <a:ext cx="12193199" cy="274320"/>
          </a:xfrm>
          <a:prstGeom prst="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800" b="1" i="0" u="none" strike="noStrike" kern="1200" cap="none" spc="0" normalizeH="0" baseline="0" noProof="0" dirty="0">
                <a:ln>
                  <a:noFill/>
                </a:ln>
                <a:solidFill>
                  <a:schemeClr val="accent5">
                    <a:lumMod val="50000"/>
                  </a:schemeClr>
                </a:solidFill>
                <a:effectLst/>
                <a:uLnTx/>
                <a:uFillTx/>
                <a:latin typeface="Arial"/>
                <a:ea typeface="+mn-ea"/>
                <a:cs typeface="+mn-cs"/>
              </a:rPr>
              <a:t>  </a:t>
            </a:r>
            <a:r>
              <a:rPr kumimoji="0" lang="en-US" sz="1800" b="1" i="0" u="none" strike="noStrike" kern="1200" cap="none" spc="0" normalizeH="0" baseline="0" noProof="0" dirty="0">
                <a:ln>
                  <a:noFill/>
                </a:ln>
                <a:solidFill>
                  <a:srgbClr val="00506C"/>
                </a:solidFill>
                <a:effectLst/>
                <a:uLnTx/>
                <a:uFillTx/>
                <a:latin typeface="Arial"/>
                <a:ea typeface="+mn-ea"/>
                <a:cs typeface="+mn-cs"/>
              </a:rPr>
              <a:t>W. P. Leader</a:t>
            </a:r>
            <a:r>
              <a:rPr lang="en-US" b="1" dirty="0">
                <a:solidFill>
                  <a:srgbClr val="00506C"/>
                </a:solidFill>
                <a:latin typeface="Arial"/>
              </a:rPr>
              <a:t>: </a:t>
            </a:r>
            <a:r>
              <a:rPr lang="en-US" b="1" dirty="0" err="1">
                <a:solidFill>
                  <a:prstClr val="black"/>
                </a:solidFill>
              </a:rPr>
              <a:t>Omorjit</a:t>
            </a:r>
            <a:r>
              <a:rPr lang="en-US" b="1" dirty="0">
                <a:solidFill>
                  <a:prstClr val="black"/>
                </a:solidFill>
              </a:rPr>
              <a:t> Singh </a:t>
            </a:r>
            <a:r>
              <a:rPr lang="en-US" b="1" dirty="0" err="1">
                <a:solidFill>
                  <a:prstClr val="black"/>
                </a:solidFill>
              </a:rPr>
              <a:t>Khwairakpam</a:t>
            </a:r>
            <a:r>
              <a:rPr lang="en-US" b="1" dirty="0">
                <a:solidFill>
                  <a:prstClr val="black"/>
                </a:solidFill>
              </a:rPr>
              <a:t> </a:t>
            </a:r>
            <a:r>
              <a:rPr lang="en-US" b="1" dirty="0">
                <a:solidFill>
                  <a:prstClr val="black"/>
                </a:solidFill>
                <a:latin typeface="Arial"/>
              </a:rPr>
              <a:t>(INFN-LNL)</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21" name="Connettore diritto 20">
            <a:extLst>
              <a:ext uri="{FF2B5EF4-FFF2-40B4-BE49-F238E27FC236}">
                <a16:creationId xmlns:a16="http://schemas.microsoft.com/office/drawing/2014/main" id="{A03EA788-5A08-EE17-5E74-61287122E3C0}"/>
              </a:ext>
            </a:extLst>
          </p:cNvPr>
          <p:cNvCxnSpPr>
            <a:cxnSpLocks/>
          </p:cNvCxnSpPr>
          <p:nvPr/>
        </p:nvCxnSpPr>
        <p:spPr>
          <a:xfrm flipH="1" flipV="1">
            <a:off x="5382752" y="1738892"/>
            <a:ext cx="9514" cy="4384817"/>
          </a:xfrm>
          <a:prstGeom prst="line">
            <a:avLst/>
          </a:prstGeom>
          <a:ln w="22225">
            <a:solidFill>
              <a:srgbClr val="00506C"/>
            </a:solidFill>
            <a:prstDash val="dash"/>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B48C14FB-F8FB-BBB0-7C0B-630F535E8EAF}"/>
              </a:ext>
            </a:extLst>
          </p:cNvPr>
          <p:cNvSpPr/>
          <p:nvPr/>
        </p:nvSpPr>
        <p:spPr>
          <a:xfrm>
            <a:off x="5583840" y="1939113"/>
            <a:ext cx="6505726" cy="398193"/>
          </a:xfrm>
          <a:prstGeom prst="rect">
            <a:avLst/>
          </a:prstGeom>
          <a:solidFill>
            <a:srgbClr val="C5F0FF"/>
          </a:solidFill>
          <a:ln>
            <a:solidFill>
              <a:schemeClr val="tx1"/>
            </a:solidFill>
            <a:prstDash val="dash"/>
          </a:ln>
        </p:spPr>
        <p:txBody>
          <a:bodyPr vert="horz" lIns="91440" tIns="45720" rIns="91440" bIns="45720" rtlCol="0">
            <a:normAutofit/>
          </a:bodyPr>
          <a:lstStyle/>
          <a:p>
            <a:pPr algn="ctr">
              <a:buClr>
                <a:schemeClr val="tx1">
                  <a:lumMod val="65000"/>
                </a:schemeClr>
              </a:buClr>
            </a:pPr>
            <a:r>
              <a:rPr lang="en-US" sz="1600">
                <a:latin typeface="Calibri" panose="020F0502020204030204" pitchFamily="34" charset="0"/>
              </a:rPr>
              <a:t>Development and characterization of the </a:t>
            </a:r>
            <a:r>
              <a:rPr lang="en-US" sz="1600" b="1">
                <a:latin typeface="Calibri" panose="020F0502020204030204" pitchFamily="34" charset="0"/>
              </a:rPr>
              <a:t>Ta-W alloys</a:t>
            </a:r>
          </a:p>
        </p:txBody>
      </p:sp>
      <p:sp>
        <p:nvSpPr>
          <p:cNvPr id="30" name="Rettangolo 29">
            <a:extLst>
              <a:ext uri="{FF2B5EF4-FFF2-40B4-BE49-F238E27FC236}">
                <a16:creationId xmlns:a16="http://schemas.microsoft.com/office/drawing/2014/main" id="{112B6633-E050-991F-DF24-211CDD9B5DE4}"/>
              </a:ext>
            </a:extLst>
          </p:cNvPr>
          <p:cNvSpPr/>
          <p:nvPr/>
        </p:nvSpPr>
        <p:spPr>
          <a:xfrm>
            <a:off x="102434" y="1949867"/>
            <a:ext cx="5094558" cy="398193"/>
          </a:xfrm>
          <a:prstGeom prst="rect">
            <a:avLst/>
          </a:prstGeom>
          <a:solidFill>
            <a:srgbClr val="C5F0FF"/>
          </a:solidFill>
          <a:ln>
            <a:solidFill>
              <a:schemeClr val="tx1"/>
            </a:solidFill>
            <a:prstDash val="dash"/>
          </a:ln>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Online Testing </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of Optimized ISOL Ion Sources</a:t>
            </a:r>
          </a:p>
        </p:txBody>
      </p:sp>
      <p:pic>
        <p:nvPicPr>
          <p:cNvPr id="2" name="Immagine 2">
            <a:extLst>
              <a:ext uri="{FF2B5EF4-FFF2-40B4-BE49-F238E27FC236}">
                <a16:creationId xmlns:a16="http://schemas.microsoft.com/office/drawing/2014/main" id="{482301E0-D8DF-D206-EF26-2EBABC2551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399"/>
          <a:stretch/>
        </p:blipFill>
        <p:spPr bwMode="auto">
          <a:xfrm>
            <a:off x="152987" y="2515920"/>
            <a:ext cx="5056541" cy="234903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350646FE-BC6A-DE51-BE26-E70F50AE3B32}"/>
              </a:ext>
            </a:extLst>
          </p:cNvPr>
          <p:cNvSpPr txBox="1"/>
          <p:nvPr/>
        </p:nvSpPr>
        <p:spPr>
          <a:xfrm>
            <a:off x="5528546" y="5118462"/>
            <a:ext cx="6561020" cy="716503"/>
          </a:xfrm>
          <a:prstGeom prst="rect">
            <a:avLst/>
          </a:prstGeom>
          <a:solidFill>
            <a:srgbClr val="C5F0FF"/>
          </a:solidFill>
          <a:ln>
            <a:solidFill>
              <a:schemeClr val="tx1"/>
            </a:solidFill>
            <a:prstDash val="dash"/>
          </a:ln>
        </p:spPr>
        <p:txBody>
          <a:bodyPr vert="horz" lIns="91440" tIns="45720" rIns="91440" bIns="45720" rtlCol="0">
            <a:normAutofit lnSpcReduction="10000"/>
          </a:bodyPr>
          <a:lstStyle>
            <a:defPPr rtl="0">
              <a:defRPr lang="en-GB"/>
            </a:defPPr>
            <a:lvl1pPr algn="ctr">
              <a:buClr>
                <a:schemeClr val="tx1">
                  <a:lumMod val="65000"/>
                </a:schemeClr>
              </a:buClr>
              <a:defRPr sz="1600">
                <a:latin typeface="Calibri" panose="020F0502020204030204" pitchFamily="34" charset="0"/>
              </a:defRPr>
            </a:lvl1pPr>
          </a:lstStyle>
          <a:p>
            <a:r>
              <a:rPr lang="en-GB" sz="1400"/>
              <a:t>Accurately characterize </a:t>
            </a:r>
            <a:r>
              <a:rPr lang="en-GB" sz="1400" b="1"/>
              <a:t>Ta-W alloys </a:t>
            </a:r>
            <a:r>
              <a:rPr lang="en-GB" sz="1400"/>
              <a:t>in terms of their </a:t>
            </a:r>
            <a:r>
              <a:rPr lang="en-GB" sz="1400" b="1"/>
              <a:t>electrical, thermal</a:t>
            </a:r>
            <a:r>
              <a:rPr lang="en-GB" sz="1400"/>
              <a:t>, and </a:t>
            </a:r>
            <a:r>
              <a:rPr lang="en-GB" sz="1400" b="1"/>
              <a:t>mechanical properties </a:t>
            </a:r>
            <a:r>
              <a:rPr lang="en-GB" sz="1400"/>
              <a:t>to improve the performance of ion source components compared to standard Ta versions</a:t>
            </a:r>
            <a:endParaRPr lang="en-US" sz="1400"/>
          </a:p>
        </p:txBody>
      </p:sp>
      <p:sp>
        <p:nvSpPr>
          <p:cNvPr id="13" name="CasellaDiTesto 12">
            <a:extLst>
              <a:ext uri="{FF2B5EF4-FFF2-40B4-BE49-F238E27FC236}">
                <a16:creationId xmlns:a16="http://schemas.microsoft.com/office/drawing/2014/main" id="{FA4B4AD1-DCAA-A93F-8097-802F43B3BFA5}"/>
              </a:ext>
            </a:extLst>
          </p:cNvPr>
          <p:cNvSpPr txBox="1"/>
          <p:nvPr/>
        </p:nvSpPr>
        <p:spPr>
          <a:xfrm>
            <a:off x="152987" y="5118463"/>
            <a:ext cx="5056541" cy="716503"/>
          </a:xfrm>
          <a:prstGeom prst="rect">
            <a:avLst/>
          </a:prstGeom>
          <a:solidFill>
            <a:srgbClr val="C5F0FF"/>
          </a:solidFill>
          <a:ln>
            <a:solidFill>
              <a:schemeClr val="tx1"/>
            </a:solidFill>
            <a:prstDash val="dash"/>
          </a:ln>
        </p:spPr>
        <p:txBody>
          <a:bodyPr vert="horz" lIns="91440" tIns="45720" rIns="91440" bIns="45720" rtlCol="0">
            <a:normAutofit lnSpcReduction="10000"/>
          </a:bodyPr>
          <a:lstStyle>
            <a:defPPr rtl="0">
              <a:defRPr lang="en-GB"/>
            </a:defPPr>
            <a:lvl1pPr algn="ctr">
              <a:buClr>
                <a:schemeClr val="tx1">
                  <a:lumMod val="65000"/>
                </a:schemeClr>
              </a:buClr>
              <a:defRPr sz="1600">
                <a:latin typeface="Calibri" panose="020F0502020204030204" pitchFamily="34" charset="0"/>
              </a:defRPr>
            </a:lvl1pPr>
          </a:lstStyle>
          <a:p>
            <a:r>
              <a:rPr lang="en-US" sz="1400" b="1"/>
              <a:t>Online testing </a:t>
            </a:r>
            <a:r>
              <a:rPr lang="en-US" sz="1400"/>
              <a:t>of optimized ISOL ion sources and </a:t>
            </a:r>
            <a:r>
              <a:rPr lang="en-US" sz="1400" b="1"/>
              <a:t>comparison</a:t>
            </a:r>
            <a:r>
              <a:rPr lang="en-US" sz="1400"/>
              <a:t> with the corresponding </a:t>
            </a:r>
            <a:r>
              <a:rPr lang="en-US" sz="1400" b="1"/>
              <a:t>standard version</a:t>
            </a:r>
            <a:r>
              <a:rPr lang="en-US" sz="1400"/>
              <a:t> for both </a:t>
            </a:r>
            <a:r>
              <a:rPr lang="en-US" sz="1400" b="1"/>
              <a:t>FEBIAD</a:t>
            </a:r>
            <a:r>
              <a:rPr lang="en-US" sz="1400"/>
              <a:t> and </a:t>
            </a:r>
            <a:r>
              <a:rPr lang="en-US" sz="1400" b="1"/>
              <a:t>hot-cavity ion sources</a:t>
            </a:r>
            <a:r>
              <a:rPr lang="en-US" sz="1400"/>
              <a:t>. </a:t>
            </a:r>
          </a:p>
        </p:txBody>
      </p:sp>
      <p:pic>
        <p:nvPicPr>
          <p:cNvPr id="16" name="Picture 7">
            <a:extLst>
              <a:ext uri="{FF2B5EF4-FFF2-40B4-BE49-F238E27FC236}">
                <a16:creationId xmlns:a16="http://schemas.microsoft.com/office/drawing/2014/main" id="{9562A051-F38F-DADF-CF0A-58E802E267B2}"/>
              </a:ext>
            </a:extLst>
          </p:cNvPr>
          <p:cNvPicPr>
            <a:picLocks noChangeAspect="1"/>
          </p:cNvPicPr>
          <p:nvPr/>
        </p:nvPicPr>
        <p:blipFill>
          <a:blip r:embed="rId4"/>
          <a:srcRect l="10954" t="3037" r="10916" b="2012"/>
          <a:stretch/>
        </p:blipFill>
        <p:spPr>
          <a:xfrm>
            <a:off x="7610615" y="3618620"/>
            <a:ext cx="2248332" cy="1366218"/>
          </a:xfrm>
          <a:prstGeom prst="rect">
            <a:avLst/>
          </a:prstGeom>
          <a:ln>
            <a:noFill/>
          </a:ln>
        </p:spPr>
      </p:pic>
      <p:pic>
        <p:nvPicPr>
          <p:cNvPr id="17" name="Picture 36" descr="A light in a machine&#10;&#10;Description automatically generated">
            <a:extLst>
              <a:ext uri="{FF2B5EF4-FFF2-40B4-BE49-F238E27FC236}">
                <a16:creationId xmlns:a16="http://schemas.microsoft.com/office/drawing/2014/main" id="{63501DE6-4A54-0BF7-8BB3-7709775294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7" t="38385" r="-1467" b="25887"/>
          <a:stretch/>
        </p:blipFill>
        <p:spPr>
          <a:xfrm>
            <a:off x="8489974" y="2461592"/>
            <a:ext cx="1388836" cy="1102162"/>
          </a:xfrm>
          <a:prstGeom prst="rect">
            <a:avLst/>
          </a:prstGeom>
        </p:spPr>
      </p:pic>
      <p:pic>
        <p:nvPicPr>
          <p:cNvPr id="22" name="Immagine 7" descr="Immagine che contiene testo, cartello&#10;&#10;Descrizione generata automaticamente">
            <a:extLst>
              <a:ext uri="{FF2B5EF4-FFF2-40B4-BE49-F238E27FC236}">
                <a16:creationId xmlns:a16="http://schemas.microsoft.com/office/drawing/2014/main" id="{D7218327-81C0-FF56-4C39-D86604E17240}"/>
              </a:ext>
            </a:extLst>
          </p:cNvPr>
          <p:cNvPicPr>
            <a:picLocks noChangeAspect="1"/>
          </p:cNvPicPr>
          <p:nvPr/>
        </p:nvPicPr>
        <p:blipFill>
          <a:blip r:embed="rId6"/>
          <a:stretch>
            <a:fillRect/>
          </a:stretch>
        </p:blipFill>
        <p:spPr>
          <a:xfrm>
            <a:off x="9926175" y="2467245"/>
            <a:ext cx="2163392" cy="2521278"/>
          </a:xfrm>
          <a:prstGeom prst="rect">
            <a:avLst/>
          </a:prstGeom>
        </p:spPr>
      </p:pic>
      <p:pic>
        <p:nvPicPr>
          <p:cNvPr id="23" name="Immagine 22">
            <a:extLst>
              <a:ext uri="{FF2B5EF4-FFF2-40B4-BE49-F238E27FC236}">
                <a16:creationId xmlns:a16="http://schemas.microsoft.com/office/drawing/2014/main" id="{61769AC4-D96E-EC9D-8647-98D02DF0B3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37000" contrast="35000"/>
                    </a14:imgEffect>
                  </a14:imgLayer>
                </a14:imgProps>
              </a:ext>
              <a:ext uri="{28A0092B-C50C-407E-A947-70E740481C1C}">
                <a14:useLocalDpi xmlns:a14="http://schemas.microsoft.com/office/drawing/2010/main" val="0"/>
              </a:ext>
            </a:extLst>
          </a:blip>
          <a:srcRect b="6852"/>
          <a:stretch/>
        </p:blipFill>
        <p:spPr>
          <a:xfrm>
            <a:off x="5565489" y="3618884"/>
            <a:ext cx="1970053" cy="1363851"/>
          </a:xfrm>
          <a:prstGeom prst="rect">
            <a:avLst/>
          </a:prstGeom>
        </p:spPr>
      </p:pic>
      <p:pic>
        <p:nvPicPr>
          <p:cNvPr id="27" name="Immagine 26">
            <a:extLst>
              <a:ext uri="{FF2B5EF4-FFF2-40B4-BE49-F238E27FC236}">
                <a16:creationId xmlns:a16="http://schemas.microsoft.com/office/drawing/2014/main" id="{16941CAF-8037-D6C9-E0BD-47CFD35F4158}"/>
              </a:ext>
            </a:extLst>
          </p:cNvPr>
          <p:cNvPicPr>
            <a:picLocks noChangeAspect="1"/>
          </p:cNvPicPr>
          <p:nvPr/>
        </p:nvPicPr>
        <p:blipFill>
          <a:blip r:embed="rId9"/>
          <a:stretch>
            <a:fillRect/>
          </a:stretch>
        </p:blipFill>
        <p:spPr>
          <a:xfrm>
            <a:off x="5582222" y="2462098"/>
            <a:ext cx="1406376" cy="1102162"/>
          </a:xfrm>
          <a:prstGeom prst="rect">
            <a:avLst/>
          </a:prstGeom>
          <a:effectLst/>
        </p:spPr>
      </p:pic>
      <p:pic>
        <p:nvPicPr>
          <p:cNvPr id="31" name="Immagine 30">
            <a:extLst>
              <a:ext uri="{FF2B5EF4-FFF2-40B4-BE49-F238E27FC236}">
                <a16:creationId xmlns:a16="http://schemas.microsoft.com/office/drawing/2014/main" id="{600035CC-D6D3-1508-C79E-A1ECA29329BE}"/>
              </a:ext>
            </a:extLst>
          </p:cNvPr>
          <p:cNvPicPr>
            <a:picLocks noChangeAspect="1"/>
          </p:cNvPicPr>
          <p:nvPr/>
        </p:nvPicPr>
        <p:blipFill rotWithShape="1">
          <a:blip r:embed="rId10"/>
          <a:srcRect l="34567" r="4567" b="8751"/>
          <a:stretch/>
        </p:blipFill>
        <p:spPr>
          <a:xfrm>
            <a:off x="7038794" y="2461592"/>
            <a:ext cx="1406376" cy="1102162"/>
          </a:xfrm>
          <a:prstGeom prst="rect">
            <a:avLst/>
          </a:prstGeom>
          <a:effectLst/>
        </p:spPr>
      </p:pic>
    </p:spTree>
    <p:extLst>
      <p:ext uri="{BB962C8B-B14F-4D97-AF65-F5344CB8AC3E}">
        <p14:creationId xmlns:p14="http://schemas.microsoft.com/office/powerpoint/2010/main" val="127851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3" y="127000"/>
            <a:ext cx="11659731" cy="1097280"/>
          </a:xfrm>
        </p:spPr>
        <p:txBody>
          <a:bodyPr rtlCol="0">
            <a:normAutofit/>
          </a:bodyPr>
          <a:lstStyle/>
          <a:p>
            <a:r>
              <a:rPr lang="en-GB" sz="2200"/>
              <a:t>2. Project Objectives:</a:t>
            </a:r>
            <a:br>
              <a:rPr lang="en-US" sz="2200" b="1">
                <a:solidFill>
                  <a:schemeClr val="tx1"/>
                </a:solidFill>
              </a:rPr>
            </a:br>
            <a:r>
              <a:rPr lang="en-GB" sz="2200">
                <a:solidFill>
                  <a:srgbClr val="FFC000"/>
                </a:solidFill>
              </a:rPr>
              <a:t>Development of enhanced auxiliary components for ISOL targets and ion sources </a:t>
            </a:r>
            <a:r>
              <a:rPr lang="en-GB" sz="2200">
                <a:solidFill>
                  <a:schemeClr val="tx1"/>
                </a:solidFill>
              </a:rPr>
              <a:t>– </a:t>
            </a:r>
            <a:r>
              <a:rPr lang="en-GB" sz="2200">
                <a:solidFill>
                  <a:srgbClr val="7E6000"/>
                </a:solidFill>
              </a:rPr>
              <a:t>Work Package 3</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12</a:t>
            </a:fld>
            <a:endParaRPr lang="en-GB"/>
          </a:p>
        </p:txBody>
      </p:sp>
      <p:sp>
        <p:nvSpPr>
          <p:cNvPr id="12" name="Rettangolo 11">
            <a:extLst>
              <a:ext uri="{FF2B5EF4-FFF2-40B4-BE49-F238E27FC236}">
                <a16:creationId xmlns:a16="http://schemas.microsoft.com/office/drawing/2014/main" id="{2E542543-AA1E-A2DF-7963-C770CF7B57E7}"/>
              </a:ext>
            </a:extLst>
          </p:cNvPr>
          <p:cNvSpPr/>
          <p:nvPr/>
        </p:nvSpPr>
        <p:spPr>
          <a:xfrm>
            <a:off x="0" y="1407006"/>
            <a:ext cx="12193199" cy="274320"/>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5">
                    <a:lumMod val="50000"/>
                  </a:schemeClr>
                </a:solidFill>
                <a:effectLst/>
                <a:uLnTx/>
                <a:uFillTx/>
                <a:latin typeface="Arial"/>
                <a:ea typeface="+mn-ea"/>
                <a:cs typeface="+mn-cs"/>
              </a:rPr>
              <a:t>  </a:t>
            </a:r>
            <a:r>
              <a:rPr kumimoji="0" lang="en-US" sz="1800" b="1" i="0" u="none" strike="noStrike" kern="1200" cap="none" spc="0" normalizeH="0" baseline="0" noProof="0">
                <a:ln>
                  <a:noFill/>
                </a:ln>
                <a:solidFill>
                  <a:srgbClr val="7E6000"/>
                </a:solidFill>
                <a:effectLst/>
                <a:uLnTx/>
                <a:uFillTx/>
                <a:latin typeface="Arial"/>
                <a:ea typeface="+mn-ea"/>
                <a:cs typeface="+mn-cs"/>
              </a:rPr>
              <a:t>W. P. Leader</a:t>
            </a:r>
            <a:r>
              <a:rPr lang="en-US" b="1">
                <a:solidFill>
                  <a:srgbClr val="7E6000"/>
                </a:solidFill>
                <a:latin typeface="Arial"/>
              </a:rPr>
              <a:t>: </a:t>
            </a:r>
            <a:r>
              <a:rPr lang="en-US" b="1">
                <a:solidFill>
                  <a:prstClr val="black"/>
                </a:solidFill>
                <a:latin typeface="Arial"/>
              </a:rPr>
              <a:t>Pietro </a:t>
            </a:r>
            <a:r>
              <a:rPr lang="en-US" b="1" err="1">
                <a:solidFill>
                  <a:prstClr val="black"/>
                </a:solidFill>
                <a:latin typeface="Arial"/>
              </a:rPr>
              <a:t>Rebesan</a:t>
            </a:r>
            <a:r>
              <a:rPr lang="en-US" b="1">
                <a:solidFill>
                  <a:prstClr val="black"/>
                </a:solidFill>
                <a:latin typeface="Arial"/>
              </a:rPr>
              <a:t> (INFN-PD)</a:t>
            </a: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pic>
        <p:nvPicPr>
          <p:cNvPr id="13" name="Immagine 12">
            <a:extLst>
              <a:ext uri="{FF2B5EF4-FFF2-40B4-BE49-F238E27FC236}">
                <a16:creationId xmlns:a16="http://schemas.microsoft.com/office/drawing/2014/main" id="{239FC879-781A-13BC-8A1C-27B649038BD6}"/>
              </a:ext>
            </a:extLst>
          </p:cNvPr>
          <p:cNvPicPr>
            <a:picLocks noChangeAspect="1"/>
          </p:cNvPicPr>
          <p:nvPr/>
        </p:nvPicPr>
        <p:blipFill>
          <a:blip r:embed="rId3"/>
          <a:stretch>
            <a:fillRect/>
          </a:stretch>
        </p:blipFill>
        <p:spPr>
          <a:xfrm>
            <a:off x="113862" y="1762452"/>
            <a:ext cx="5982138" cy="4307139"/>
          </a:xfrm>
          <a:prstGeom prst="rect">
            <a:avLst/>
          </a:prstGeom>
        </p:spPr>
      </p:pic>
      <p:sp>
        <p:nvSpPr>
          <p:cNvPr id="15" name="Rettangolo 14">
            <a:extLst>
              <a:ext uri="{FF2B5EF4-FFF2-40B4-BE49-F238E27FC236}">
                <a16:creationId xmlns:a16="http://schemas.microsoft.com/office/drawing/2014/main" id="{188879AF-38E4-C67B-12DA-94B30EC88EB1}"/>
              </a:ext>
            </a:extLst>
          </p:cNvPr>
          <p:cNvSpPr/>
          <p:nvPr/>
        </p:nvSpPr>
        <p:spPr>
          <a:xfrm>
            <a:off x="5340311" y="5432521"/>
            <a:ext cx="709144" cy="618597"/>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Immagine 15">
            <a:extLst>
              <a:ext uri="{FF2B5EF4-FFF2-40B4-BE49-F238E27FC236}">
                <a16:creationId xmlns:a16="http://schemas.microsoft.com/office/drawing/2014/main" id="{576838A3-70C9-CBC2-0E9D-8D8D8B118075}"/>
              </a:ext>
            </a:extLst>
          </p:cNvPr>
          <p:cNvPicPr>
            <a:picLocks noChangeAspect="1"/>
          </p:cNvPicPr>
          <p:nvPr/>
        </p:nvPicPr>
        <p:blipFill rotWithShape="1">
          <a:blip r:embed="rId4"/>
          <a:srcRect r="4515"/>
          <a:stretch/>
        </p:blipFill>
        <p:spPr>
          <a:xfrm>
            <a:off x="6154883" y="2935742"/>
            <a:ext cx="1890202" cy="2126459"/>
          </a:xfrm>
          <a:prstGeom prst="rect">
            <a:avLst/>
          </a:prstGeom>
        </p:spPr>
      </p:pic>
      <p:sp>
        <p:nvSpPr>
          <p:cNvPr id="17" name="Rettangolo 16">
            <a:extLst>
              <a:ext uri="{FF2B5EF4-FFF2-40B4-BE49-F238E27FC236}">
                <a16:creationId xmlns:a16="http://schemas.microsoft.com/office/drawing/2014/main" id="{0FF1CDFD-2208-BA73-9142-430FAAAF0142}"/>
              </a:ext>
            </a:extLst>
          </p:cNvPr>
          <p:cNvSpPr/>
          <p:nvPr/>
        </p:nvSpPr>
        <p:spPr>
          <a:xfrm>
            <a:off x="6118748" y="1781376"/>
            <a:ext cx="5959390" cy="1008007"/>
          </a:xfrm>
          <a:prstGeom prst="rect">
            <a:avLst/>
          </a:prstGeom>
          <a:solidFill>
            <a:srgbClr val="FFF3CD"/>
          </a:solidFill>
          <a:ln>
            <a:solidFill>
              <a:schemeClr val="tx1"/>
            </a:solidFill>
            <a:prstDash val="dash"/>
          </a:ln>
        </p:spPr>
        <p:txBody>
          <a:bodyPr vert="horz" lIns="91440" tIns="45720" rIns="91440" bIns="45720" rtlCol="0">
            <a:normAutofit lnSpcReduction="10000"/>
          </a:bodyPr>
          <a:lstStyle/>
          <a:p>
            <a:pPr algn="ctr">
              <a:buClr>
                <a:schemeClr val="tx1">
                  <a:lumMod val="65000"/>
                </a:schemeClr>
              </a:buClr>
            </a:pPr>
            <a:r>
              <a:rPr lang="en-US" sz="1600">
                <a:latin typeface="Calibri" panose="020F0502020204030204" pitchFamily="34" charset="0"/>
              </a:rPr>
              <a:t>Utilize advanced manufacturing and simulation technologies to improve key components surrounding the target-ion source system (</a:t>
            </a:r>
            <a:r>
              <a:rPr lang="en-US" sz="1600" b="1">
                <a:solidFill>
                  <a:srgbClr val="7030A0"/>
                </a:solidFill>
                <a:latin typeface="Calibri" panose="020F0502020204030204" pitchFamily="34" charset="0"/>
              </a:rPr>
              <a:t>vacuum chambers, feedthroughs</a:t>
            </a:r>
            <a:r>
              <a:rPr lang="en-US" sz="1600">
                <a:latin typeface="Calibri" panose="020F0502020204030204" pitchFamily="34" charset="0"/>
              </a:rPr>
              <a:t>, </a:t>
            </a:r>
            <a:r>
              <a:rPr lang="en-US" sz="1600" b="1">
                <a:solidFill>
                  <a:srgbClr val="FFC000"/>
                </a:solidFill>
                <a:latin typeface="Calibri" panose="020F0502020204030204" pitchFamily="34" charset="0"/>
              </a:rPr>
              <a:t>insulators</a:t>
            </a:r>
            <a:r>
              <a:rPr lang="en-US" sz="1600">
                <a:latin typeface="Calibri" panose="020F0502020204030204" pitchFamily="34" charset="0"/>
              </a:rPr>
              <a:t>, and </a:t>
            </a:r>
            <a:r>
              <a:rPr lang="en-US" sz="1600" b="1">
                <a:solidFill>
                  <a:srgbClr val="00B050"/>
                </a:solidFill>
                <a:latin typeface="Calibri" panose="020F0502020204030204" pitchFamily="34" charset="0"/>
              </a:rPr>
              <a:t>ovens for injecting neutral atoms</a:t>
            </a:r>
            <a:r>
              <a:rPr lang="en-US" sz="1600">
                <a:solidFill>
                  <a:srgbClr val="00B050"/>
                </a:solidFill>
                <a:latin typeface="Calibri" panose="020F0502020204030204" pitchFamily="34" charset="0"/>
              </a:rPr>
              <a:t> </a:t>
            </a:r>
            <a:r>
              <a:rPr lang="en-US" sz="1600">
                <a:latin typeface="Calibri" panose="020F0502020204030204" pitchFamily="34" charset="0"/>
              </a:rPr>
              <a:t>into the ion source)</a:t>
            </a:r>
            <a:endParaRPr lang="en-US" sz="1600" b="1">
              <a:latin typeface="Calibri" panose="020F0502020204030204" pitchFamily="34" charset="0"/>
            </a:endParaRPr>
          </a:p>
        </p:txBody>
      </p:sp>
      <p:sp>
        <p:nvSpPr>
          <p:cNvPr id="18" name="Rettangolo 17">
            <a:extLst>
              <a:ext uri="{FF2B5EF4-FFF2-40B4-BE49-F238E27FC236}">
                <a16:creationId xmlns:a16="http://schemas.microsoft.com/office/drawing/2014/main" id="{6768DE68-26FF-B977-DFB3-67658CADA097}"/>
              </a:ext>
            </a:extLst>
          </p:cNvPr>
          <p:cNvSpPr/>
          <p:nvPr/>
        </p:nvSpPr>
        <p:spPr>
          <a:xfrm>
            <a:off x="969817" y="2900219"/>
            <a:ext cx="1052947" cy="1256146"/>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9" name="Immagine 18">
            <a:extLst>
              <a:ext uri="{FF2B5EF4-FFF2-40B4-BE49-F238E27FC236}">
                <a16:creationId xmlns:a16="http://schemas.microsoft.com/office/drawing/2014/main" id="{1FF64756-385D-9EF8-E3EB-453E18DCE524}"/>
              </a:ext>
            </a:extLst>
          </p:cNvPr>
          <p:cNvPicPr>
            <a:picLocks noChangeAspect="1"/>
          </p:cNvPicPr>
          <p:nvPr/>
        </p:nvPicPr>
        <p:blipFill>
          <a:blip r:embed="rId5"/>
          <a:stretch>
            <a:fillRect/>
          </a:stretch>
        </p:blipFill>
        <p:spPr>
          <a:xfrm>
            <a:off x="8108780" y="3796113"/>
            <a:ext cx="1933700" cy="1376861"/>
          </a:xfrm>
          <a:prstGeom prst="rect">
            <a:avLst/>
          </a:prstGeom>
        </p:spPr>
      </p:pic>
      <p:pic>
        <p:nvPicPr>
          <p:cNvPr id="20" name="Immagine 19">
            <a:extLst>
              <a:ext uri="{FF2B5EF4-FFF2-40B4-BE49-F238E27FC236}">
                <a16:creationId xmlns:a16="http://schemas.microsoft.com/office/drawing/2014/main" id="{B14FDA04-8341-5CD3-FC7E-CF8D3E5BC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1525" y="3126123"/>
            <a:ext cx="1073835" cy="624259"/>
          </a:xfrm>
          <a:prstGeom prst="rect">
            <a:avLst/>
          </a:prstGeom>
        </p:spPr>
      </p:pic>
      <p:pic>
        <p:nvPicPr>
          <p:cNvPr id="21" name="Picture 4">
            <a:extLst>
              <a:ext uri="{FF2B5EF4-FFF2-40B4-BE49-F238E27FC236}">
                <a16:creationId xmlns:a16="http://schemas.microsoft.com/office/drawing/2014/main" id="{ED171D52-FD8E-5A67-43D4-6D661C869333}"/>
              </a:ext>
            </a:extLst>
          </p:cNvPr>
          <p:cNvPicPr>
            <a:picLocks noChangeAspect="1"/>
          </p:cNvPicPr>
          <p:nvPr/>
        </p:nvPicPr>
        <p:blipFill rotWithShape="1">
          <a:blip r:embed="rId7"/>
          <a:srcRect l="10199" t="13845" r="13107" b="6739"/>
          <a:stretch/>
        </p:blipFill>
        <p:spPr>
          <a:xfrm>
            <a:off x="10285721" y="3677601"/>
            <a:ext cx="1640833" cy="1306195"/>
          </a:xfrm>
          <a:prstGeom prst="rect">
            <a:avLst/>
          </a:prstGeom>
        </p:spPr>
      </p:pic>
      <p:sp>
        <p:nvSpPr>
          <p:cNvPr id="22" name="Rettangolo 21">
            <a:extLst>
              <a:ext uri="{FF2B5EF4-FFF2-40B4-BE49-F238E27FC236}">
                <a16:creationId xmlns:a16="http://schemas.microsoft.com/office/drawing/2014/main" id="{20C61378-E40B-BB13-B4B7-460B806EE09E}"/>
              </a:ext>
            </a:extLst>
          </p:cNvPr>
          <p:cNvSpPr/>
          <p:nvPr/>
        </p:nvSpPr>
        <p:spPr>
          <a:xfrm>
            <a:off x="10134138" y="2900219"/>
            <a:ext cx="1944000" cy="315089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Rettangolo 22">
            <a:extLst>
              <a:ext uri="{FF2B5EF4-FFF2-40B4-BE49-F238E27FC236}">
                <a16:creationId xmlns:a16="http://schemas.microsoft.com/office/drawing/2014/main" id="{DF3BB356-8465-1F84-F537-9DA6FCBBBB6A}"/>
              </a:ext>
            </a:extLst>
          </p:cNvPr>
          <p:cNvSpPr/>
          <p:nvPr/>
        </p:nvSpPr>
        <p:spPr>
          <a:xfrm>
            <a:off x="6118748" y="2889433"/>
            <a:ext cx="1944000" cy="3161685"/>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4" name="Rettangolo 23">
            <a:extLst>
              <a:ext uri="{FF2B5EF4-FFF2-40B4-BE49-F238E27FC236}">
                <a16:creationId xmlns:a16="http://schemas.microsoft.com/office/drawing/2014/main" id="{EB76C996-F32F-3070-3AFF-CBCE8D34B4F3}"/>
              </a:ext>
            </a:extLst>
          </p:cNvPr>
          <p:cNvSpPr/>
          <p:nvPr/>
        </p:nvSpPr>
        <p:spPr>
          <a:xfrm>
            <a:off x="8126443" y="2889433"/>
            <a:ext cx="1944000" cy="3161684"/>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5" name="CasellaDiTesto 24">
            <a:extLst>
              <a:ext uri="{FF2B5EF4-FFF2-40B4-BE49-F238E27FC236}">
                <a16:creationId xmlns:a16="http://schemas.microsoft.com/office/drawing/2014/main" id="{D25E87F6-619A-F49E-6C5A-8EC4E8249558}"/>
              </a:ext>
            </a:extLst>
          </p:cNvPr>
          <p:cNvSpPr txBox="1"/>
          <p:nvPr/>
        </p:nvSpPr>
        <p:spPr>
          <a:xfrm>
            <a:off x="6199875" y="5163064"/>
            <a:ext cx="1781745" cy="830997"/>
          </a:xfrm>
          <a:prstGeom prst="rect">
            <a:avLst/>
          </a:prstGeom>
          <a:noFill/>
        </p:spPr>
        <p:txBody>
          <a:bodyPr wrap="square" rtlCol="0">
            <a:spAutoFit/>
          </a:bodyPr>
          <a:lstStyle/>
          <a:p>
            <a:pPr marL="171450" indent="-171450">
              <a:buFont typeface="Arial" panose="020B0604020202020204" pitchFamily="34" charset="0"/>
              <a:buChar char="•"/>
            </a:pPr>
            <a:r>
              <a:rPr lang="en-US" sz="1200"/>
              <a:t>Choice of the most suitable alloy</a:t>
            </a:r>
          </a:p>
          <a:p>
            <a:pPr marL="171450" indent="-171450">
              <a:buFont typeface="Arial" panose="020B0604020202020204" pitchFamily="34" charset="0"/>
              <a:buChar char="•"/>
            </a:pPr>
            <a:r>
              <a:rPr lang="en-US" sz="1200"/>
              <a:t>Redesign of the water-cooled parts</a:t>
            </a:r>
          </a:p>
        </p:txBody>
      </p:sp>
      <p:sp>
        <p:nvSpPr>
          <p:cNvPr id="26" name="Rettangolo 25">
            <a:extLst>
              <a:ext uri="{FF2B5EF4-FFF2-40B4-BE49-F238E27FC236}">
                <a16:creationId xmlns:a16="http://schemas.microsoft.com/office/drawing/2014/main" id="{4FA02371-9CEF-3259-BF30-F2E67C03047D}"/>
              </a:ext>
            </a:extLst>
          </p:cNvPr>
          <p:cNvSpPr/>
          <p:nvPr/>
        </p:nvSpPr>
        <p:spPr>
          <a:xfrm>
            <a:off x="3865417" y="3750382"/>
            <a:ext cx="1279238" cy="405984"/>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CasellaDiTesto 26">
            <a:extLst>
              <a:ext uri="{FF2B5EF4-FFF2-40B4-BE49-F238E27FC236}">
                <a16:creationId xmlns:a16="http://schemas.microsoft.com/office/drawing/2014/main" id="{D8EC8039-50AD-1CE7-8B53-149A720C5C4D}"/>
              </a:ext>
            </a:extLst>
          </p:cNvPr>
          <p:cNvSpPr txBox="1"/>
          <p:nvPr/>
        </p:nvSpPr>
        <p:spPr>
          <a:xfrm>
            <a:off x="8207570" y="5163063"/>
            <a:ext cx="1781745" cy="830997"/>
          </a:xfrm>
          <a:prstGeom prst="rect">
            <a:avLst/>
          </a:prstGeom>
          <a:noFill/>
        </p:spPr>
        <p:txBody>
          <a:bodyPr wrap="square" rtlCol="0">
            <a:spAutoFit/>
          </a:bodyPr>
          <a:lstStyle/>
          <a:p>
            <a:pPr marL="171450" indent="-171450">
              <a:buFont typeface="Arial" panose="020B0604020202020204" pitchFamily="34" charset="0"/>
              <a:buChar char="•"/>
            </a:pPr>
            <a:r>
              <a:rPr lang="en-US" sz="1200"/>
              <a:t>Choice of the most suitable material</a:t>
            </a:r>
          </a:p>
          <a:p>
            <a:pPr marL="171450" indent="-171450">
              <a:buFont typeface="Arial" panose="020B0604020202020204" pitchFamily="34" charset="0"/>
              <a:buChar char="•"/>
            </a:pPr>
            <a:r>
              <a:rPr lang="en-US" sz="1200"/>
              <a:t>Redesign with complex geometries</a:t>
            </a:r>
          </a:p>
        </p:txBody>
      </p:sp>
      <p:sp>
        <p:nvSpPr>
          <p:cNvPr id="28" name="CasellaDiTesto 27">
            <a:extLst>
              <a:ext uri="{FF2B5EF4-FFF2-40B4-BE49-F238E27FC236}">
                <a16:creationId xmlns:a16="http://schemas.microsoft.com/office/drawing/2014/main" id="{D320B90D-BAFE-391A-4D14-6EF847A3D37A}"/>
              </a:ext>
            </a:extLst>
          </p:cNvPr>
          <p:cNvSpPr txBox="1"/>
          <p:nvPr/>
        </p:nvSpPr>
        <p:spPr>
          <a:xfrm>
            <a:off x="10285721" y="5163062"/>
            <a:ext cx="1781745" cy="830997"/>
          </a:xfrm>
          <a:prstGeom prst="rect">
            <a:avLst/>
          </a:prstGeom>
          <a:noFill/>
        </p:spPr>
        <p:txBody>
          <a:bodyPr wrap="square" rtlCol="0">
            <a:spAutoFit/>
          </a:bodyPr>
          <a:lstStyle/>
          <a:p>
            <a:pPr marL="171450" indent="-171450">
              <a:buFont typeface="Arial" panose="020B0604020202020204" pitchFamily="34" charset="0"/>
              <a:buChar char="•"/>
            </a:pPr>
            <a:r>
              <a:rPr lang="en-US" sz="1200"/>
              <a:t>Redesign for a controlled floe of neutrals to the ion source</a:t>
            </a:r>
          </a:p>
        </p:txBody>
      </p:sp>
    </p:spTree>
    <p:extLst>
      <p:ext uri="{BB962C8B-B14F-4D97-AF65-F5344CB8AC3E}">
        <p14:creationId xmlns:p14="http://schemas.microsoft.com/office/powerpoint/2010/main" val="422843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28D61F39-CDCC-CB59-295F-B6E1DDB017D3}"/>
              </a:ext>
            </a:extLst>
          </p:cNvPr>
          <p:cNvSpPr/>
          <p:nvPr/>
        </p:nvSpPr>
        <p:spPr>
          <a:xfrm>
            <a:off x="6095999" y="1455732"/>
            <a:ext cx="6087415" cy="2971377"/>
          </a:xfrm>
          <a:prstGeom prst="rect">
            <a:avLst/>
          </a:prstGeom>
          <a:solidFill>
            <a:srgbClr val="262626"/>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19682D67-728F-98B5-527E-8590A57ECC73}"/>
              </a:ext>
            </a:extLst>
          </p:cNvPr>
          <p:cNvSpPr>
            <a:spLocks noGrp="1"/>
          </p:cNvSpPr>
          <p:nvPr>
            <p:ph type="title"/>
          </p:nvPr>
        </p:nvSpPr>
        <p:spPr/>
        <p:txBody>
          <a:bodyPr/>
          <a:lstStyle/>
          <a:p>
            <a:r>
              <a:rPr lang="en-GB" dirty="0"/>
              <a:t>INFN – PD (DIAM lab contribution)</a:t>
            </a:r>
          </a:p>
        </p:txBody>
      </p:sp>
      <p:sp>
        <p:nvSpPr>
          <p:cNvPr id="3" name="Segnaposto contenuto 2">
            <a:extLst>
              <a:ext uri="{FF2B5EF4-FFF2-40B4-BE49-F238E27FC236}">
                <a16:creationId xmlns:a16="http://schemas.microsoft.com/office/drawing/2014/main" id="{6D0C4DB8-E8AA-57E2-9C07-C4C1F1EA24E0}"/>
              </a:ext>
            </a:extLst>
          </p:cNvPr>
          <p:cNvSpPr>
            <a:spLocks noGrp="1"/>
          </p:cNvSpPr>
          <p:nvPr>
            <p:ph idx="1"/>
          </p:nvPr>
        </p:nvSpPr>
        <p:spPr>
          <a:xfrm>
            <a:off x="269766" y="1817681"/>
            <a:ext cx="5770911" cy="4457700"/>
          </a:xfrm>
        </p:spPr>
        <p:txBody>
          <a:bodyPr>
            <a:normAutofit lnSpcReduction="10000"/>
          </a:bodyPr>
          <a:lstStyle/>
          <a:p>
            <a:r>
              <a:rPr lang="en-US" sz="1800" dirty="0"/>
              <a:t>Design for Additive Manufacturing of samples with integrated cooling channels - TPMS - for the Vacuum Chamber (WP3 activity). </a:t>
            </a:r>
          </a:p>
          <a:p>
            <a:pPr marL="320040" lvl="1" indent="0">
              <a:buNone/>
            </a:pPr>
            <a:r>
              <a:rPr lang="en-US" sz="1600" dirty="0">
                <a:sym typeface="Wingdings" panose="05000000000000000000" pitchFamily="2" charset="2"/>
              </a:rPr>
              <a:t> </a:t>
            </a:r>
            <a:r>
              <a:rPr lang="en-US" sz="1600" i="1" dirty="0"/>
              <a:t>It has not yet been possible to produce the samples due to a laser failure in the machine (issue now resolved!)"</a:t>
            </a:r>
          </a:p>
          <a:p>
            <a:r>
              <a:rPr lang="en-US" sz="1800" dirty="0"/>
              <a:t>Development of complex geometry FEBIAD ion source components - with Master Thesis student (WP2 activity). </a:t>
            </a:r>
            <a:endParaRPr lang="en-US" sz="900" dirty="0"/>
          </a:p>
          <a:p>
            <a:endParaRPr lang="en-US" sz="900" dirty="0"/>
          </a:p>
          <a:p>
            <a:r>
              <a:rPr lang="en-US" sz="1800" dirty="0"/>
              <a:t>Production of the first </a:t>
            </a:r>
            <a:r>
              <a:rPr lang="en-US" sz="1800" dirty="0" err="1"/>
              <a:t>TaW</a:t>
            </a:r>
            <a:r>
              <a:rPr lang="en-US" sz="1800" dirty="0"/>
              <a:t> samples – Start of the parameter optimization activity to obtain components with high density and free of defects (WP2 activity).</a:t>
            </a:r>
            <a:endParaRPr lang="en-GB" sz="1800" dirty="0"/>
          </a:p>
        </p:txBody>
      </p:sp>
      <p:sp>
        <p:nvSpPr>
          <p:cNvPr id="4" name="Segnaposto numero diapositiva 3">
            <a:extLst>
              <a:ext uri="{FF2B5EF4-FFF2-40B4-BE49-F238E27FC236}">
                <a16:creationId xmlns:a16="http://schemas.microsoft.com/office/drawing/2014/main" id="{C7235EBF-912E-76DA-5D8E-1FC8C01E6CD6}"/>
              </a:ext>
            </a:extLst>
          </p:cNvPr>
          <p:cNvSpPr>
            <a:spLocks noGrp="1"/>
          </p:cNvSpPr>
          <p:nvPr>
            <p:ph type="sldNum" sz="quarter" idx="12"/>
          </p:nvPr>
        </p:nvSpPr>
        <p:spPr/>
        <p:txBody>
          <a:bodyPr/>
          <a:lstStyle/>
          <a:p>
            <a:fld id="{5F4C9F40-B079-4B71-A627-7266DFEA7F03}" type="slidenum">
              <a:rPr lang="en-GB" smtClean="0"/>
              <a:pPr/>
              <a:t>13</a:t>
            </a:fld>
            <a:endParaRPr lang="en-GB"/>
          </a:p>
        </p:txBody>
      </p:sp>
      <p:pic>
        <p:nvPicPr>
          <p:cNvPr id="2054" name="Picture 6" descr="Immagine che contiene lampada, luce, design&#10;&#10;Descrizione generata automaticamente con attendibilità media">
            <a:extLst>
              <a:ext uri="{FF2B5EF4-FFF2-40B4-BE49-F238E27FC236}">
                <a16:creationId xmlns:a16="http://schemas.microsoft.com/office/drawing/2014/main" id="{7BF26A97-1C85-8EDC-A41E-0D289B916F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148" t="2940" r="587" b="1224"/>
          <a:stretch>
            <a:fillRect/>
          </a:stretch>
        </p:blipFill>
        <p:spPr bwMode="auto">
          <a:xfrm>
            <a:off x="6998491" y="1535002"/>
            <a:ext cx="1869583" cy="12232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agine che contiene design, Rettangolo, ceramica&#10;&#10;Descrizione generata automaticamente">
            <a:extLst>
              <a:ext uri="{FF2B5EF4-FFF2-40B4-BE49-F238E27FC236}">
                <a16:creationId xmlns:a16="http://schemas.microsoft.com/office/drawing/2014/main" id="{5066D8E3-F73F-51EC-F5CD-5EC7927D3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91" r="-2"/>
          <a:stretch>
            <a:fillRect/>
          </a:stretch>
        </p:blipFill>
        <p:spPr bwMode="auto">
          <a:xfrm>
            <a:off x="6203221" y="2716151"/>
            <a:ext cx="2455572" cy="1550888"/>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magine 1" descr="Immagine che contiene design, stoviglie, ceramica&#10;&#10;Descrizione generata automaticamente">
            <a:extLst>
              <a:ext uri="{FF2B5EF4-FFF2-40B4-BE49-F238E27FC236}">
                <a16:creationId xmlns:a16="http://schemas.microsoft.com/office/drawing/2014/main" id="{108AA3D4-9BC0-9B57-61AB-EE0DCD45EA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340"/>
          <a:stretch>
            <a:fillRect/>
          </a:stretch>
        </p:blipFill>
        <p:spPr bwMode="auto">
          <a:xfrm>
            <a:off x="8658192" y="2689494"/>
            <a:ext cx="2715086" cy="17109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a:extLst>
              <a:ext uri="{FF2B5EF4-FFF2-40B4-BE49-F238E27FC236}">
                <a16:creationId xmlns:a16="http://schemas.microsoft.com/office/drawing/2014/main" id="{43BEE5AC-F88C-A126-7425-FFBB3758ECB2}"/>
              </a:ext>
            </a:extLst>
          </p:cNvPr>
          <p:cNvSpPr txBox="1">
            <a:spLocks noChangeArrowheads="1"/>
          </p:cNvSpPr>
          <p:nvPr/>
        </p:nvSpPr>
        <p:spPr bwMode="auto">
          <a:xfrm>
            <a:off x="5372100" y="458788"/>
            <a:ext cx="3556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b)=</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8" name="Text Box 3">
            <a:extLst>
              <a:ext uri="{FF2B5EF4-FFF2-40B4-BE49-F238E27FC236}">
                <a16:creationId xmlns:a16="http://schemas.microsoft.com/office/drawing/2014/main" id="{1C28D057-133C-C0AC-805C-436C003BDAB2}"/>
              </a:ext>
            </a:extLst>
          </p:cNvPr>
          <p:cNvSpPr txBox="1">
            <a:spLocks noChangeArrowheads="1"/>
          </p:cNvSpPr>
          <p:nvPr/>
        </p:nvSpPr>
        <p:spPr bwMode="auto">
          <a:xfrm>
            <a:off x="5368925" y="3175"/>
            <a:ext cx="3556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a:ln>
                <a:noFill/>
              </a:ln>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a:ln>
                  <a:noFill/>
                </a:ln>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d)=</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9" name="Rectangle 9">
            <a:extLst>
              <a:ext uri="{FF2B5EF4-FFF2-40B4-BE49-F238E27FC236}">
                <a16:creationId xmlns:a16="http://schemas.microsoft.com/office/drawing/2014/main" id="{9EEF5EAA-65ED-BE3F-7270-AC9B6A70EB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10">
            <a:extLst>
              <a:ext uri="{FF2B5EF4-FFF2-40B4-BE49-F238E27FC236}">
                <a16:creationId xmlns:a16="http://schemas.microsoft.com/office/drawing/2014/main" id="{EFFBB657-9C73-B84A-0C17-2E7A6A52FFD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1">
            <a:extLst>
              <a:ext uri="{FF2B5EF4-FFF2-40B4-BE49-F238E27FC236}">
                <a16:creationId xmlns:a16="http://schemas.microsoft.com/office/drawing/2014/main" id="{86B73C2F-9768-699D-D34D-F86D87FE4DEC}"/>
              </a:ext>
            </a:extLst>
          </p:cNvPr>
          <p:cNvSpPr>
            <a:spLocks noChangeArrowheads="1"/>
          </p:cNvSpPr>
          <p:nvPr/>
        </p:nvSpPr>
        <p:spPr bwMode="auto">
          <a:xfrm>
            <a:off x="0" y="2301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00" b="0" i="0" u="none" strike="noStrike" cap="none" normalizeH="0" baseline="0">
              <a:ln>
                <a:noFill/>
              </a:ln>
              <a:solidFill>
                <a:srgbClr val="000000"/>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2" name="Rectangle 12">
            <a:extLst>
              <a:ext uri="{FF2B5EF4-FFF2-40B4-BE49-F238E27FC236}">
                <a16:creationId xmlns:a16="http://schemas.microsoft.com/office/drawing/2014/main" id="{BA6BD3D7-AB24-3BE4-08AD-CD7044300D7C}"/>
              </a:ext>
            </a:extLst>
          </p:cNvPr>
          <p:cNvSpPr>
            <a:spLocks noChangeArrowheads="1"/>
          </p:cNvSpPr>
          <p:nvPr/>
        </p:nvSpPr>
        <p:spPr bwMode="auto">
          <a:xfrm>
            <a:off x="0" y="4138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it-IT" altLang="it-IT"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3" name="Rectangle 13">
            <a:extLst>
              <a:ext uri="{FF2B5EF4-FFF2-40B4-BE49-F238E27FC236}">
                <a16:creationId xmlns:a16="http://schemas.microsoft.com/office/drawing/2014/main" id="{56589E79-11FA-597F-5E05-3EE3D068280D}"/>
              </a:ext>
            </a:extLst>
          </p:cNvPr>
          <p:cNvSpPr>
            <a:spLocks noChangeArrowheads="1"/>
          </p:cNvSpPr>
          <p:nvPr/>
        </p:nvSpPr>
        <p:spPr bwMode="auto">
          <a:xfrm>
            <a:off x="0" y="4138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4">
            <a:extLst>
              <a:ext uri="{FF2B5EF4-FFF2-40B4-BE49-F238E27FC236}">
                <a16:creationId xmlns:a16="http://schemas.microsoft.com/office/drawing/2014/main" id="{2CA6F629-18C3-305C-23DD-5097AFC13C2B}"/>
              </a:ext>
            </a:extLst>
          </p:cNvPr>
          <p:cNvSpPr>
            <a:spLocks noChangeArrowheads="1"/>
          </p:cNvSpPr>
          <p:nvPr/>
        </p:nvSpPr>
        <p:spPr bwMode="auto">
          <a:xfrm>
            <a:off x="0" y="5929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00" b="0" i="0" u="none" strike="noStrike" cap="none" normalizeH="0" baseline="0">
              <a:ln>
                <a:noFill/>
              </a:ln>
              <a:solidFill>
                <a:srgbClr val="000000"/>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2053" name="Picture 5" descr="Immagine che contiene design&#10;&#10;Descrizione generata automaticamente con attendibilità media">
            <a:extLst>
              <a:ext uri="{FF2B5EF4-FFF2-40B4-BE49-F238E27FC236}">
                <a16:creationId xmlns:a16="http://schemas.microsoft.com/office/drawing/2014/main" id="{C5846442-0DE8-97A2-426F-3C56C937EC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698" t="2014" r="1057" b="937"/>
          <a:stretch>
            <a:fillRect/>
          </a:stretch>
        </p:blipFill>
        <p:spPr bwMode="auto">
          <a:xfrm>
            <a:off x="9858778" y="1506907"/>
            <a:ext cx="2268622" cy="1462282"/>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00AE37E9-D5BF-A39E-2453-8D9545719FA2}"/>
              </a:ext>
            </a:extLst>
          </p:cNvPr>
          <p:cNvPicPr>
            <a:picLocks noChangeAspect="1"/>
          </p:cNvPicPr>
          <p:nvPr/>
        </p:nvPicPr>
        <p:blipFill>
          <a:blip r:embed="rId6"/>
          <a:srcRect l="11778" t="26504" r="22095" b="19458"/>
          <a:stretch>
            <a:fillRect/>
          </a:stretch>
        </p:blipFill>
        <p:spPr>
          <a:xfrm>
            <a:off x="6094341" y="4427109"/>
            <a:ext cx="4013105" cy="1844673"/>
          </a:xfrm>
          <a:prstGeom prst="rect">
            <a:avLst/>
          </a:prstGeom>
        </p:spPr>
      </p:pic>
    </p:spTree>
    <p:extLst>
      <p:ext uri="{BB962C8B-B14F-4D97-AF65-F5344CB8AC3E}">
        <p14:creationId xmlns:p14="http://schemas.microsoft.com/office/powerpoint/2010/main" val="4369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7000"/>
            <a:ext cx="10058400" cy="1097280"/>
          </a:xfrm>
        </p:spPr>
        <p:txBody>
          <a:bodyPr rtlCol="0" anchor="ctr">
            <a:normAutofit/>
          </a:bodyPr>
          <a:lstStyle/>
          <a:p>
            <a:pPr rtl="0"/>
            <a:r>
              <a:rPr lang="en-GB"/>
              <a:t>4. Timetable and Milestones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a:xfrm>
            <a:off x="358548" y="6386194"/>
            <a:ext cx="523875" cy="274320"/>
          </a:xfrm>
        </p:spPr>
        <p:txBody>
          <a:bodyPr anchor="ctr">
            <a:normAutofit/>
          </a:bodyPr>
          <a:lstStyle/>
          <a:p>
            <a:pPr>
              <a:lnSpc>
                <a:spcPct val="90000"/>
              </a:lnSpc>
              <a:spcAft>
                <a:spcPts val="600"/>
              </a:spcAft>
            </a:pPr>
            <a:fld id="{5F4C9F40-B079-4B71-A627-7266DFEA7F03}" type="slidenum">
              <a:rPr lang="en-GB" sz="1200" smtClean="0"/>
              <a:pPr>
                <a:lnSpc>
                  <a:spcPct val="90000"/>
                </a:lnSpc>
                <a:spcAft>
                  <a:spcPts val="600"/>
                </a:spcAft>
              </a:pPr>
              <a:t>14</a:t>
            </a:fld>
            <a:endParaRPr lang="en-GB" sz="1200"/>
          </a:p>
        </p:txBody>
      </p:sp>
      <p:graphicFrame>
        <p:nvGraphicFramePr>
          <p:cNvPr id="10" name="Tabella 9">
            <a:extLst>
              <a:ext uri="{FF2B5EF4-FFF2-40B4-BE49-F238E27FC236}">
                <a16:creationId xmlns:a16="http://schemas.microsoft.com/office/drawing/2014/main" id="{C60AD352-F3AB-4B9A-C790-01808CA64743}"/>
              </a:ext>
            </a:extLst>
          </p:cNvPr>
          <p:cNvGraphicFramePr>
            <a:graphicFrameLocks noGrp="1"/>
          </p:cNvGraphicFramePr>
          <p:nvPr>
            <p:extLst>
              <p:ext uri="{D42A27DB-BD31-4B8C-83A1-F6EECF244321}">
                <p14:modId xmlns:p14="http://schemas.microsoft.com/office/powerpoint/2010/main" val="3685661913"/>
              </p:ext>
            </p:extLst>
          </p:nvPr>
        </p:nvGraphicFramePr>
        <p:xfrm>
          <a:off x="463825" y="1557129"/>
          <a:ext cx="11118573" cy="4618382"/>
        </p:xfrm>
        <a:graphic>
          <a:graphicData uri="http://schemas.openxmlformats.org/drawingml/2006/table">
            <a:tbl>
              <a:tblPr/>
              <a:tblGrid>
                <a:gridCol w="455573">
                  <a:extLst>
                    <a:ext uri="{9D8B030D-6E8A-4147-A177-3AD203B41FA5}">
                      <a16:colId xmlns:a16="http://schemas.microsoft.com/office/drawing/2014/main" val="1051915577"/>
                    </a:ext>
                  </a:extLst>
                </a:gridCol>
                <a:gridCol w="6351988">
                  <a:extLst>
                    <a:ext uri="{9D8B030D-6E8A-4147-A177-3AD203B41FA5}">
                      <a16:colId xmlns:a16="http://schemas.microsoft.com/office/drawing/2014/main" val="3915161843"/>
                    </a:ext>
                  </a:extLst>
                </a:gridCol>
                <a:gridCol w="359251">
                  <a:extLst>
                    <a:ext uri="{9D8B030D-6E8A-4147-A177-3AD203B41FA5}">
                      <a16:colId xmlns:a16="http://schemas.microsoft.com/office/drawing/2014/main" val="2539454863"/>
                    </a:ext>
                  </a:extLst>
                </a:gridCol>
                <a:gridCol w="359251">
                  <a:extLst>
                    <a:ext uri="{9D8B030D-6E8A-4147-A177-3AD203B41FA5}">
                      <a16:colId xmlns:a16="http://schemas.microsoft.com/office/drawing/2014/main" val="3856996147"/>
                    </a:ext>
                  </a:extLst>
                </a:gridCol>
                <a:gridCol w="359251">
                  <a:extLst>
                    <a:ext uri="{9D8B030D-6E8A-4147-A177-3AD203B41FA5}">
                      <a16:colId xmlns:a16="http://schemas.microsoft.com/office/drawing/2014/main" val="2549330523"/>
                    </a:ext>
                  </a:extLst>
                </a:gridCol>
                <a:gridCol w="359251">
                  <a:extLst>
                    <a:ext uri="{9D8B030D-6E8A-4147-A177-3AD203B41FA5}">
                      <a16:colId xmlns:a16="http://schemas.microsoft.com/office/drawing/2014/main" val="2130929196"/>
                    </a:ext>
                  </a:extLst>
                </a:gridCol>
                <a:gridCol w="359251">
                  <a:extLst>
                    <a:ext uri="{9D8B030D-6E8A-4147-A177-3AD203B41FA5}">
                      <a16:colId xmlns:a16="http://schemas.microsoft.com/office/drawing/2014/main" val="1552826676"/>
                    </a:ext>
                  </a:extLst>
                </a:gridCol>
                <a:gridCol w="359251">
                  <a:extLst>
                    <a:ext uri="{9D8B030D-6E8A-4147-A177-3AD203B41FA5}">
                      <a16:colId xmlns:a16="http://schemas.microsoft.com/office/drawing/2014/main" val="3171586933"/>
                    </a:ext>
                  </a:extLst>
                </a:gridCol>
                <a:gridCol w="359251">
                  <a:extLst>
                    <a:ext uri="{9D8B030D-6E8A-4147-A177-3AD203B41FA5}">
                      <a16:colId xmlns:a16="http://schemas.microsoft.com/office/drawing/2014/main" val="747538922"/>
                    </a:ext>
                  </a:extLst>
                </a:gridCol>
                <a:gridCol w="359251">
                  <a:extLst>
                    <a:ext uri="{9D8B030D-6E8A-4147-A177-3AD203B41FA5}">
                      <a16:colId xmlns:a16="http://schemas.microsoft.com/office/drawing/2014/main" val="3137865075"/>
                    </a:ext>
                  </a:extLst>
                </a:gridCol>
                <a:gridCol w="359251">
                  <a:extLst>
                    <a:ext uri="{9D8B030D-6E8A-4147-A177-3AD203B41FA5}">
                      <a16:colId xmlns:a16="http://schemas.microsoft.com/office/drawing/2014/main" val="2160927885"/>
                    </a:ext>
                  </a:extLst>
                </a:gridCol>
                <a:gridCol w="359251">
                  <a:extLst>
                    <a:ext uri="{9D8B030D-6E8A-4147-A177-3AD203B41FA5}">
                      <a16:colId xmlns:a16="http://schemas.microsoft.com/office/drawing/2014/main" val="1880350742"/>
                    </a:ext>
                  </a:extLst>
                </a:gridCol>
                <a:gridCol w="359251">
                  <a:extLst>
                    <a:ext uri="{9D8B030D-6E8A-4147-A177-3AD203B41FA5}">
                      <a16:colId xmlns:a16="http://schemas.microsoft.com/office/drawing/2014/main" val="927562713"/>
                    </a:ext>
                  </a:extLst>
                </a:gridCol>
                <a:gridCol w="359251">
                  <a:extLst>
                    <a:ext uri="{9D8B030D-6E8A-4147-A177-3AD203B41FA5}">
                      <a16:colId xmlns:a16="http://schemas.microsoft.com/office/drawing/2014/main" val="3130943625"/>
                    </a:ext>
                  </a:extLst>
                </a:gridCol>
              </a:tblGrid>
              <a:tr h="188353">
                <a:tc>
                  <a:txBody>
                    <a:bodyPr/>
                    <a:lstStyle/>
                    <a:p>
                      <a:pPr algn="l" fontAlgn="b"/>
                      <a:endParaRPr lang="en-GB" sz="1100" b="0" i="0" u="none" strike="noStrike">
                        <a:solidFill>
                          <a:srgbClr val="000000"/>
                        </a:solidFill>
                        <a:effectLst/>
                        <a:latin typeface="Calibri" panose="020F0502020204030204" pitchFamily="34" charset="0"/>
                      </a:endParaRPr>
                    </a:p>
                  </a:txBody>
                  <a:tcPr marL="6455" marR="6455" marT="6455"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455" marR="6455" marT="6455" marB="0" anchor="b">
                    <a:lnL>
                      <a:noFill/>
                    </a:lnL>
                    <a:lnR w="12700" cap="flat" cmpd="sng" algn="ctr">
                      <a:solidFill>
                        <a:srgbClr val="000000"/>
                      </a:solidFill>
                      <a:prstDash val="solid"/>
                      <a:round/>
                      <a:headEnd type="none" w="med" len="med"/>
                      <a:tailEnd type="none" w="med" len="med"/>
                    </a:lnR>
                    <a:lnT>
                      <a:noFill/>
                    </a:lnT>
                    <a:lnB>
                      <a:noFill/>
                    </a:lnB>
                    <a:noFill/>
                  </a:tcPr>
                </a:tc>
                <a:tc gridSpan="4">
                  <a:txBody>
                    <a:bodyPr/>
                    <a:lstStyle/>
                    <a:p>
                      <a:pPr algn="ctr" fontAlgn="b"/>
                      <a:r>
                        <a:rPr lang="en-GB" sz="1100" b="1" i="0" u="none" strike="noStrike">
                          <a:solidFill>
                            <a:srgbClr val="000000"/>
                          </a:solidFill>
                          <a:effectLst/>
                          <a:latin typeface="Calibri" panose="020F0502020204030204" pitchFamily="34" charset="0"/>
                        </a:rPr>
                        <a:t>Year 1</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38B"/>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100" b="1" i="0" u="none" strike="noStrike">
                          <a:solidFill>
                            <a:srgbClr val="000000"/>
                          </a:solidFill>
                          <a:effectLst/>
                          <a:latin typeface="Calibri" panose="020F0502020204030204" pitchFamily="34" charset="0"/>
                        </a:rPr>
                        <a:t>Year 2</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38B"/>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100" b="1" i="0" u="none" strike="noStrike">
                          <a:solidFill>
                            <a:srgbClr val="000000"/>
                          </a:solidFill>
                          <a:effectLst/>
                          <a:latin typeface="Calibri" panose="020F0502020204030204" pitchFamily="34" charset="0"/>
                        </a:rPr>
                        <a:t>Year 3</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38B"/>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80106593"/>
                  </a:ext>
                </a:extLst>
              </a:tr>
              <a:tr h="188353">
                <a:tc>
                  <a:txBody>
                    <a:bodyPr/>
                    <a:lstStyle/>
                    <a:p>
                      <a:pPr algn="l" fontAlgn="b"/>
                      <a:endParaRPr lang="en-GB" sz="1100" b="0" i="0" u="none" strike="noStrike">
                        <a:solidFill>
                          <a:srgbClr val="000000"/>
                        </a:solidFill>
                        <a:effectLst/>
                        <a:latin typeface="Calibri" panose="020F0502020204030204" pitchFamily="34" charset="0"/>
                      </a:endParaRPr>
                    </a:p>
                  </a:txBody>
                  <a:tcPr marL="6455" marR="6455" marT="645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455" marR="6455" marT="645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Calibri" panose="020F0502020204030204" pitchFamily="34" charset="0"/>
                        </a:rPr>
                        <a:t>M3</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M6</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M9</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M12</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M15</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M18</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M21</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M24</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M27</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M30</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M33</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GB" sz="1100" b="1" i="0" u="none" strike="noStrike">
                          <a:solidFill>
                            <a:srgbClr val="000000"/>
                          </a:solidFill>
                          <a:effectLst/>
                          <a:latin typeface="Calibri" panose="020F0502020204030204" pitchFamily="34" charset="0"/>
                        </a:rPr>
                        <a:t>M36</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8852851"/>
                  </a:ext>
                </a:extLst>
              </a:tr>
              <a:tr h="203421">
                <a:tc>
                  <a:txBody>
                    <a:bodyPr/>
                    <a:lstStyle/>
                    <a:p>
                      <a:pPr algn="l" fontAlgn="b"/>
                      <a:r>
                        <a:rPr lang="en-GB" sz="1200" b="1" i="0" u="none" strike="noStrike">
                          <a:solidFill>
                            <a:schemeClr val="bg1"/>
                          </a:solidFill>
                          <a:effectLst/>
                          <a:latin typeface="Calibri" panose="020F0502020204030204" pitchFamily="34" charset="0"/>
                        </a:rPr>
                        <a:t>WP1</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1" i="0" u="none" strike="noStrike">
                          <a:solidFill>
                            <a:schemeClr val="bg1"/>
                          </a:solidFill>
                          <a:effectLst/>
                          <a:latin typeface="Calibri" panose="020F0502020204030204" pitchFamily="34" charset="0"/>
                        </a:rPr>
                        <a:t>Development and on-line testing of high power ISOL targets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tc>
                  <a:txBody>
                    <a:bodyPr/>
                    <a:lstStyle/>
                    <a:p>
                      <a:pPr algn="l" fontAlgn="b"/>
                      <a:r>
                        <a:rPr lang="en-GB" sz="1200" b="0" i="0" u="none" strike="noStrike">
                          <a:solidFill>
                            <a:schemeClr val="bg1"/>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0000"/>
                    </a:solidFill>
                  </a:tcPr>
                </a:tc>
                <a:extLst>
                  <a:ext uri="{0D108BD9-81ED-4DB2-BD59-A6C34878D82A}">
                    <a16:rowId xmlns:a16="http://schemas.microsoft.com/office/drawing/2014/main" val="2815990457"/>
                  </a:ext>
                </a:extLst>
              </a:tr>
              <a:tr h="180817">
                <a:tc>
                  <a:txBody>
                    <a:bodyPr/>
                    <a:lstStyle/>
                    <a:p>
                      <a:pPr algn="l" fontAlgn="b"/>
                      <a:r>
                        <a:rPr lang="en-GB" sz="1100" b="1" i="0" u="none" strike="noStrike">
                          <a:solidFill>
                            <a:srgbClr val="7A0000"/>
                          </a:solidFill>
                          <a:effectLst/>
                          <a:latin typeface="Calibri" panose="020F0502020204030204" pitchFamily="34" charset="0"/>
                        </a:rPr>
                        <a:t>T1.1</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Optimization of target structures for release and thermal exchange</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ctr" fontAlgn="b"/>
                      <a:r>
                        <a:rPr lang="en-GB" sz="1100" b="1" i="0" u="none" strike="noStrike">
                          <a:solidFill>
                            <a:srgbClr val="000000"/>
                          </a:solidFill>
                          <a:effectLst/>
                          <a:latin typeface="Calibri" panose="020F0502020204030204" pitchFamily="34" charset="0"/>
                        </a:rPr>
                        <a:t>M1.1</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M1.3</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3733563"/>
                  </a:ext>
                </a:extLst>
              </a:tr>
              <a:tr h="180817">
                <a:tc>
                  <a:txBody>
                    <a:bodyPr/>
                    <a:lstStyle/>
                    <a:p>
                      <a:pPr algn="l" fontAlgn="b"/>
                      <a:r>
                        <a:rPr lang="en-GB" sz="1100" b="1" i="0" u="none" strike="noStrike">
                          <a:solidFill>
                            <a:srgbClr val="7A0000"/>
                          </a:solidFill>
                          <a:effectLst/>
                          <a:latin typeface="Calibri" panose="020F0502020204030204" pitchFamily="34" charset="0"/>
                        </a:rPr>
                        <a:t>T1.2</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Production of target prototypes for evaluation of thermal and mechanical properties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ctr" fontAlgn="b"/>
                      <a:r>
                        <a:rPr lang="en-GB" sz="1100" b="1" i="0" u="none" strike="noStrike">
                          <a:solidFill>
                            <a:srgbClr val="000000"/>
                          </a:solidFill>
                          <a:effectLst/>
                          <a:latin typeface="Calibri" panose="020F0502020204030204" pitchFamily="34" charset="0"/>
                        </a:rPr>
                        <a:t>M1.2</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231848"/>
                  </a:ext>
                </a:extLst>
              </a:tr>
              <a:tr h="180817">
                <a:tc>
                  <a:txBody>
                    <a:bodyPr/>
                    <a:lstStyle/>
                    <a:p>
                      <a:pPr algn="l" fontAlgn="b"/>
                      <a:r>
                        <a:rPr lang="en-GB" sz="1100" b="1" i="0" u="none" strike="noStrike">
                          <a:solidFill>
                            <a:srgbClr val="7A0000"/>
                          </a:solidFill>
                          <a:effectLst/>
                          <a:latin typeface="Calibri" panose="020F0502020204030204" pitchFamily="34" charset="0"/>
                        </a:rPr>
                        <a:t>T1.3</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Comparative study on carbide targets with different geometrical structures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M1.4</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5111292"/>
                  </a:ext>
                </a:extLst>
              </a:tr>
              <a:tr h="180817">
                <a:tc>
                  <a:txBody>
                    <a:bodyPr/>
                    <a:lstStyle/>
                    <a:p>
                      <a:pPr algn="l" fontAlgn="b"/>
                      <a:r>
                        <a:rPr lang="en-GB" sz="1100" b="1" i="0" u="none" strike="noStrike">
                          <a:solidFill>
                            <a:srgbClr val="7A0000"/>
                          </a:solidFill>
                          <a:effectLst/>
                          <a:latin typeface="Calibri" panose="020F0502020204030204" pitchFamily="34" charset="0"/>
                        </a:rPr>
                        <a:t>T1.4</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Production of carbide targets for online testing and release studies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M1.5</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extLst>
                  <a:ext uri="{0D108BD9-81ED-4DB2-BD59-A6C34878D82A}">
                    <a16:rowId xmlns:a16="http://schemas.microsoft.com/office/drawing/2014/main" val="3355100923"/>
                  </a:ext>
                </a:extLst>
              </a:tr>
              <a:tr h="180817">
                <a:tc>
                  <a:txBody>
                    <a:bodyPr/>
                    <a:lstStyle/>
                    <a:p>
                      <a:pPr algn="l" fontAlgn="b"/>
                      <a:r>
                        <a:rPr lang="en-GB" sz="1100" b="1" i="0" u="none" strike="noStrike">
                          <a:solidFill>
                            <a:srgbClr val="7A0000"/>
                          </a:solidFill>
                          <a:effectLst/>
                          <a:latin typeface="Calibri" panose="020F0502020204030204" pitchFamily="34" charset="0"/>
                        </a:rPr>
                        <a:t>T1.5</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Online testing and relase studies on optimized carbide targets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M1.6</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757"/>
                    </a:solidFill>
                  </a:tcPr>
                </a:tc>
                <a:extLst>
                  <a:ext uri="{0D108BD9-81ED-4DB2-BD59-A6C34878D82A}">
                    <a16:rowId xmlns:a16="http://schemas.microsoft.com/office/drawing/2014/main" val="2078577295"/>
                  </a:ext>
                </a:extLst>
              </a:tr>
              <a:tr h="188353">
                <a:tc>
                  <a:txBody>
                    <a:bodyPr/>
                    <a:lstStyle/>
                    <a:p>
                      <a:pPr algn="l" fontAlgn="b"/>
                      <a:r>
                        <a:rPr lang="en-GB" sz="1100" b="1" i="0" u="none" strike="noStrike">
                          <a:solidFill>
                            <a:srgbClr val="7A0000"/>
                          </a:solidFill>
                          <a:effectLst/>
                          <a:latin typeface="Calibri" panose="020F0502020204030204" pitchFamily="34" charset="0"/>
                        </a:rPr>
                        <a:t>T1.6</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Multiphysics Simulation of High Performance ISOL Targets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757"/>
                    </a:solidFill>
                  </a:tcPr>
                </a:tc>
                <a:extLst>
                  <a:ext uri="{0D108BD9-81ED-4DB2-BD59-A6C34878D82A}">
                    <a16:rowId xmlns:a16="http://schemas.microsoft.com/office/drawing/2014/main" val="1531473615"/>
                  </a:ext>
                </a:extLst>
              </a:tr>
              <a:tr h="195886">
                <a:tc>
                  <a:txBody>
                    <a:bodyPr/>
                    <a:lstStyle/>
                    <a:p>
                      <a:pPr algn="l" fontAlgn="b"/>
                      <a:r>
                        <a:rPr lang="en-GB" sz="1200" b="1" i="0" u="none" strike="noStrike">
                          <a:solidFill>
                            <a:srgbClr val="FFFFFF"/>
                          </a:solidFill>
                          <a:effectLst/>
                          <a:latin typeface="Calibri" panose="020F0502020204030204" pitchFamily="34" charset="0"/>
                        </a:rPr>
                        <a:t>WP2</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1" i="0" u="none" strike="noStrike">
                          <a:solidFill>
                            <a:srgbClr val="FFFFFF"/>
                          </a:solidFill>
                          <a:effectLst/>
                          <a:latin typeface="Calibri" panose="020F0502020204030204" pitchFamily="34" charset="0"/>
                        </a:rPr>
                        <a:t>Development and on-line testing of high performance ISOL ion sources</a:t>
                      </a:r>
                      <a:r>
                        <a:rPr lang="en-GB" sz="1200" b="0" i="0" u="none" strike="noStrike">
                          <a:solidFill>
                            <a:srgbClr val="FFFFFF"/>
                          </a:solidFill>
                          <a:effectLst/>
                          <a:latin typeface="Calibri" panose="020F0502020204030204" pitchFamily="34" charset="0"/>
                        </a:rPr>
                        <a:t> </a:t>
                      </a:r>
                      <a:endParaRPr lang="en-GB" sz="1200" b="1" i="0" u="none" strike="noStrike">
                        <a:solidFill>
                          <a:srgbClr val="FFFFFF"/>
                        </a:solidFill>
                        <a:effectLst/>
                        <a:latin typeface="Calibri" panose="020F0502020204030204" pitchFamily="34" charset="0"/>
                      </a:endParaRP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1" i="0" u="none" strike="noStrike">
                          <a:solidFill>
                            <a:srgbClr val="FFFFFF"/>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extLst>
                  <a:ext uri="{0D108BD9-81ED-4DB2-BD59-A6C34878D82A}">
                    <a16:rowId xmlns:a16="http://schemas.microsoft.com/office/drawing/2014/main" val="2972704603"/>
                  </a:ext>
                </a:extLst>
              </a:tr>
              <a:tr h="180817">
                <a:tc>
                  <a:txBody>
                    <a:bodyPr/>
                    <a:lstStyle/>
                    <a:p>
                      <a:pPr algn="l" fontAlgn="b"/>
                      <a:r>
                        <a:rPr lang="en-GB" sz="1100" b="1" i="0" u="none" strike="noStrike">
                          <a:solidFill>
                            <a:srgbClr val="00506C"/>
                          </a:solidFill>
                          <a:effectLst/>
                          <a:latin typeface="Calibri" panose="020F0502020204030204" pitchFamily="34" charset="0"/>
                        </a:rPr>
                        <a:t>T2.1</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Development and characterization of refractory alloys for enhanced ion source components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M2.1</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797672"/>
                  </a:ext>
                </a:extLst>
              </a:tr>
              <a:tr h="180817">
                <a:tc>
                  <a:txBody>
                    <a:bodyPr/>
                    <a:lstStyle/>
                    <a:p>
                      <a:pPr algn="l" fontAlgn="b"/>
                      <a:r>
                        <a:rPr lang="en-GB" sz="1100" b="1" i="0" u="none" strike="noStrike">
                          <a:solidFill>
                            <a:srgbClr val="00506C"/>
                          </a:solidFill>
                          <a:effectLst/>
                          <a:latin typeface="Calibri" panose="020F0502020204030204" pitchFamily="34" charset="0"/>
                        </a:rPr>
                        <a:t>T2.2</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Study of possible surface treatments for the enhacement of the ion source component performances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M2.3</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9593755"/>
                  </a:ext>
                </a:extLst>
              </a:tr>
              <a:tr h="180817">
                <a:tc>
                  <a:txBody>
                    <a:bodyPr/>
                    <a:lstStyle/>
                    <a:p>
                      <a:pPr algn="l" fontAlgn="b"/>
                      <a:r>
                        <a:rPr lang="en-GB" sz="1100" b="1" i="0" u="none" strike="noStrike">
                          <a:solidFill>
                            <a:srgbClr val="00506C"/>
                          </a:solidFill>
                          <a:effectLst/>
                          <a:latin typeface="Calibri" panose="020F0502020204030204" pitchFamily="34" charset="0"/>
                        </a:rPr>
                        <a:t>T2.3</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Redesign of the surface ion source for an enhanced photoionization efficiency</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M2.2</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2946919"/>
                  </a:ext>
                </a:extLst>
              </a:tr>
              <a:tr h="180817">
                <a:tc>
                  <a:txBody>
                    <a:bodyPr/>
                    <a:lstStyle/>
                    <a:p>
                      <a:pPr algn="l" fontAlgn="b"/>
                      <a:r>
                        <a:rPr lang="en-GB" sz="1100" b="1" i="0" u="none" strike="noStrike">
                          <a:solidFill>
                            <a:srgbClr val="00506C"/>
                          </a:solidFill>
                          <a:effectLst/>
                          <a:latin typeface="Calibri" panose="020F0502020204030204" pitchFamily="34" charset="0"/>
                        </a:rPr>
                        <a:t>T2.4</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Development of the data system acquisition for the photoionization tests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5245148"/>
                  </a:ext>
                </a:extLst>
              </a:tr>
              <a:tr h="180817">
                <a:tc>
                  <a:txBody>
                    <a:bodyPr/>
                    <a:lstStyle/>
                    <a:p>
                      <a:pPr algn="l" fontAlgn="b"/>
                      <a:r>
                        <a:rPr lang="en-GB" sz="1100" b="1" i="0" u="none" strike="noStrike">
                          <a:solidFill>
                            <a:srgbClr val="00506C"/>
                          </a:solidFill>
                          <a:effectLst/>
                          <a:latin typeface="Calibri" panose="020F0502020204030204" pitchFamily="34" charset="0"/>
                        </a:rPr>
                        <a:t>T2.5</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Offline and online photoionization tests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M2.5</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extLst>
                  <a:ext uri="{0D108BD9-81ED-4DB2-BD59-A6C34878D82A}">
                    <a16:rowId xmlns:a16="http://schemas.microsoft.com/office/drawing/2014/main" val="3285577819"/>
                  </a:ext>
                </a:extLst>
              </a:tr>
              <a:tr h="180817">
                <a:tc>
                  <a:txBody>
                    <a:bodyPr/>
                    <a:lstStyle/>
                    <a:p>
                      <a:pPr algn="l" fontAlgn="b"/>
                      <a:r>
                        <a:rPr lang="en-GB" sz="1100" b="1" i="0" u="none" strike="noStrike">
                          <a:solidFill>
                            <a:srgbClr val="00506C"/>
                          </a:solidFill>
                          <a:effectLst/>
                          <a:latin typeface="Calibri" panose="020F0502020204030204" pitchFamily="34" charset="0"/>
                        </a:rPr>
                        <a:t>T2.6</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panose="020F0502020204030204" pitchFamily="34" charset="0"/>
                        </a:rPr>
                        <a:t>Development of complex geometry FEBIAD ion source components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b" latinLnBrk="0" hangingPunct="1"/>
                      <a:r>
                        <a:rPr lang="en-GB" sz="1100" b="0" i="0" u="none" strike="noStrike" kern="1200" dirty="0">
                          <a:solidFill>
                            <a:srgbClr val="000000"/>
                          </a:solidFill>
                          <a:effectLst/>
                          <a:latin typeface="Calibri" panose="020F0502020204030204" pitchFamily="34" charset="0"/>
                          <a:ea typeface="+mn-ea"/>
                          <a:cs typeface="+mn-cs"/>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l" defTabSz="914400" rtl="0" eaLnBrk="1" fontAlgn="b" latinLnBrk="0" hangingPunct="1"/>
                      <a:r>
                        <a:rPr lang="en-GB" sz="1100" b="0" i="0" u="none" strike="noStrike" kern="1200" dirty="0">
                          <a:solidFill>
                            <a:srgbClr val="000000"/>
                          </a:solidFill>
                          <a:effectLst/>
                          <a:latin typeface="Calibri" panose="020F0502020204030204" pitchFamily="34" charset="0"/>
                          <a:ea typeface="+mn-ea"/>
                          <a:cs typeface="+mn-cs"/>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M2.4</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7164068"/>
                  </a:ext>
                </a:extLst>
              </a:tr>
              <a:tr h="180817">
                <a:tc>
                  <a:txBody>
                    <a:bodyPr/>
                    <a:lstStyle/>
                    <a:p>
                      <a:pPr algn="l" fontAlgn="b"/>
                      <a:r>
                        <a:rPr lang="en-GB" sz="1100" b="1" i="0" u="none" strike="noStrike">
                          <a:solidFill>
                            <a:srgbClr val="00506C"/>
                          </a:solidFill>
                          <a:effectLst/>
                          <a:latin typeface="Calibri" panose="020F0502020204030204" pitchFamily="34" charset="0"/>
                        </a:rPr>
                        <a:t>T2.7</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Offline and online tests on enhanced FEBIAD ion sources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M2.6</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DBFF"/>
                    </a:solidFill>
                  </a:tcPr>
                </a:tc>
                <a:extLst>
                  <a:ext uri="{0D108BD9-81ED-4DB2-BD59-A6C34878D82A}">
                    <a16:rowId xmlns:a16="http://schemas.microsoft.com/office/drawing/2014/main" val="2564571245"/>
                  </a:ext>
                </a:extLst>
              </a:tr>
              <a:tr h="188353">
                <a:tc>
                  <a:txBody>
                    <a:bodyPr/>
                    <a:lstStyle/>
                    <a:p>
                      <a:pPr algn="l" fontAlgn="b"/>
                      <a:r>
                        <a:rPr lang="en-GB" sz="1100" b="1" i="0" u="none" strike="noStrike">
                          <a:solidFill>
                            <a:srgbClr val="00506C"/>
                          </a:solidFill>
                          <a:effectLst/>
                          <a:latin typeface="Calibri" panose="020F0502020204030204" pitchFamily="34" charset="0"/>
                        </a:rPr>
                        <a:t>T2.8</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Multiphysics Simulation of High Performance ISOL Ion Sources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DBFF"/>
                    </a:solidFill>
                  </a:tcPr>
                </a:tc>
                <a:extLst>
                  <a:ext uri="{0D108BD9-81ED-4DB2-BD59-A6C34878D82A}">
                    <a16:rowId xmlns:a16="http://schemas.microsoft.com/office/drawing/2014/main" val="4129652067"/>
                  </a:ext>
                </a:extLst>
              </a:tr>
              <a:tr h="203421">
                <a:tc>
                  <a:txBody>
                    <a:bodyPr/>
                    <a:lstStyle/>
                    <a:p>
                      <a:pPr algn="l" fontAlgn="b"/>
                      <a:r>
                        <a:rPr lang="en-GB" sz="1200" b="1" i="0" u="none" strike="noStrike">
                          <a:solidFill>
                            <a:srgbClr val="FFFFFF"/>
                          </a:solidFill>
                          <a:effectLst/>
                          <a:latin typeface="Calibri" panose="020F0502020204030204" pitchFamily="34" charset="0"/>
                        </a:rPr>
                        <a:t>WP3</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1" i="0" u="none" strike="noStrike" dirty="0">
                          <a:solidFill>
                            <a:srgbClr val="FFFFFF"/>
                          </a:solidFill>
                          <a:effectLst/>
                          <a:latin typeface="Calibri" panose="020F0502020204030204" pitchFamily="34" charset="0"/>
                        </a:rPr>
                        <a:t>Development of enhanced auxiliary components for ISOL targets and ion sources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1" i="0" u="none" strike="noStrike">
                          <a:solidFill>
                            <a:srgbClr val="FFFFFF"/>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tc>
                  <a:txBody>
                    <a:bodyPr/>
                    <a:lstStyle/>
                    <a:p>
                      <a:pPr algn="l" fontAlgn="b"/>
                      <a:r>
                        <a:rPr lang="en-GB" sz="1200" b="0" i="0" u="none" strike="noStrike">
                          <a:solidFill>
                            <a:srgbClr val="FFFFFF"/>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E6000"/>
                    </a:solidFill>
                  </a:tcPr>
                </a:tc>
                <a:extLst>
                  <a:ext uri="{0D108BD9-81ED-4DB2-BD59-A6C34878D82A}">
                    <a16:rowId xmlns:a16="http://schemas.microsoft.com/office/drawing/2014/main" val="673171312"/>
                  </a:ext>
                </a:extLst>
              </a:tr>
              <a:tr h="180817">
                <a:tc>
                  <a:txBody>
                    <a:bodyPr/>
                    <a:lstStyle/>
                    <a:p>
                      <a:pPr algn="l" fontAlgn="b"/>
                      <a:r>
                        <a:rPr lang="en-GB" sz="1100" b="1" i="0" u="none" strike="noStrike">
                          <a:solidFill>
                            <a:srgbClr val="2C5258"/>
                          </a:solidFill>
                          <a:effectLst/>
                          <a:latin typeface="Calibri" panose="020F0502020204030204" pitchFamily="34" charset="0"/>
                        </a:rPr>
                        <a:t>T3.1</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Design and manufacturing of optimized insulating components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M3.1</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7629977"/>
                  </a:ext>
                </a:extLst>
              </a:tr>
              <a:tr h="180817">
                <a:tc>
                  <a:txBody>
                    <a:bodyPr/>
                    <a:lstStyle/>
                    <a:p>
                      <a:pPr algn="l" fontAlgn="b"/>
                      <a:r>
                        <a:rPr lang="en-GB" sz="1100" b="1" i="0" u="none" strike="noStrike">
                          <a:solidFill>
                            <a:srgbClr val="2C5258"/>
                          </a:solidFill>
                          <a:effectLst/>
                          <a:latin typeface="Calibri" panose="020F0502020204030204" pitchFamily="34" charset="0"/>
                        </a:rPr>
                        <a:t>T3.2</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panose="020F0502020204030204" pitchFamily="34" charset="0"/>
                        </a:rPr>
                        <a:t>Characterization and test of  optimized insulating components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M3.5</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8148243"/>
                  </a:ext>
                </a:extLst>
              </a:tr>
              <a:tr h="180817">
                <a:tc>
                  <a:txBody>
                    <a:bodyPr/>
                    <a:lstStyle/>
                    <a:p>
                      <a:pPr algn="l" fontAlgn="b"/>
                      <a:r>
                        <a:rPr lang="en-GB" sz="1100" b="1" i="0" u="none" strike="noStrike">
                          <a:solidFill>
                            <a:srgbClr val="2C5258"/>
                          </a:solidFill>
                          <a:effectLst/>
                          <a:latin typeface="Calibri" panose="020F0502020204030204" pitchFamily="34" charset="0"/>
                        </a:rPr>
                        <a:t>T3.3</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Design and manufacturing of optimized neutrals injection systems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M3.3</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6476293"/>
                  </a:ext>
                </a:extLst>
              </a:tr>
              <a:tr h="180817">
                <a:tc>
                  <a:txBody>
                    <a:bodyPr/>
                    <a:lstStyle/>
                    <a:p>
                      <a:pPr algn="l" fontAlgn="b"/>
                      <a:r>
                        <a:rPr lang="en-GB" sz="1100" b="1" i="0" u="none" strike="noStrike">
                          <a:solidFill>
                            <a:srgbClr val="2C5258"/>
                          </a:solidFill>
                          <a:effectLst/>
                          <a:latin typeface="Calibri" panose="020F0502020204030204" pitchFamily="34" charset="0"/>
                        </a:rPr>
                        <a:t>T3.4</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Characterization and test of optimized neutrals injection systems</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M3.4</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extLst>
                  <a:ext uri="{0D108BD9-81ED-4DB2-BD59-A6C34878D82A}">
                    <a16:rowId xmlns:a16="http://schemas.microsoft.com/office/drawing/2014/main" val="2600917986"/>
                  </a:ext>
                </a:extLst>
              </a:tr>
              <a:tr h="180817">
                <a:tc>
                  <a:txBody>
                    <a:bodyPr/>
                    <a:lstStyle/>
                    <a:p>
                      <a:pPr algn="l" fontAlgn="b"/>
                      <a:r>
                        <a:rPr lang="en-GB" sz="1100" b="1" i="0" u="none" strike="noStrike">
                          <a:solidFill>
                            <a:srgbClr val="2C5258"/>
                          </a:solidFill>
                          <a:effectLst/>
                          <a:latin typeface="Calibri" panose="020F0502020204030204" pitchFamily="34" charset="0"/>
                        </a:rPr>
                        <a:t>T3.5</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Aptos" panose="020B0004020202020204" pitchFamily="34" charset="0"/>
                        </a:rPr>
                        <a:t>Design and manufacturing of optimized vacuum chamber and feedthroughs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kern="1200" dirty="0">
                          <a:solidFill>
                            <a:srgbClr val="000000"/>
                          </a:solidFill>
                          <a:effectLst/>
                          <a:latin typeface="Calibri" panose="020F0502020204030204" pitchFamily="34" charset="0"/>
                          <a:ea typeface="+mn-ea"/>
                          <a:cs typeface="+mn-cs"/>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kern="1200" dirty="0">
                          <a:solidFill>
                            <a:srgbClr val="000000"/>
                          </a:solidFill>
                          <a:effectLst/>
                          <a:latin typeface="Calibri" panose="020F0502020204030204" pitchFamily="34" charset="0"/>
                          <a:ea typeface="+mn-ea"/>
                          <a:cs typeface="+mn-cs"/>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M3.2</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7281173"/>
                  </a:ext>
                </a:extLst>
              </a:tr>
              <a:tr h="188353">
                <a:tc>
                  <a:txBody>
                    <a:bodyPr/>
                    <a:lstStyle/>
                    <a:p>
                      <a:pPr algn="l" fontAlgn="b"/>
                      <a:r>
                        <a:rPr lang="en-GB" sz="1100" b="1" i="0" u="none" strike="noStrike">
                          <a:solidFill>
                            <a:srgbClr val="2C5258"/>
                          </a:solidFill>
                          <a:effectLst/>
                          <a:latin typeface="Calibri" panose="020F0502020204030204" pitchFamily="34" charset="0"/>
                        </a:rPr>
                        <a:t>T3.6</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Characterization and test  of optimized vacuum chamber and feedthroughs </a:t>
                      </a:r>
                    </a:p>
                  </a:txBody>
                  <a:tcPr marL="6455" marR="6455" marT="64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455" marR="6455" marT="6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tc>
                  <a:txBody>
                    <a:bodyPr/>
                    <a:lstStyle/>
                    <a:p>
                      <a:pPr algn="l" fontAlgn="b"/>
                      <a:r>
                        <a:rPr lang="en-GB" sz="1100" b="1" i="0" u="none" strike="noStrike" dirty="0">
                          <a:solidFill>
                            <a:srgbClr val="000000"/>
                          </a:solidFill>
                          <a:effectLst/>
                          <a:latin typeface="Calibri" panose="020F0502020204030204" pitchFamily="34" charset="0"/>
                        </a:rPr>
                        <a:t>M3.6</a:t>
                      </a:r>
                    </a:p>
                  </a:txBody>
                  <a:tcPr marL="6455" marR="6455" marT="64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5D"/>
                    </a:solidFill>
                  </a:tcPr>
                </a:tc>
                <a:extLst>
                  <a:ext uri="{0D108BD9-81ED-4DB2-BD59-A6C34878D82A}">
                    <a16:rowId xmlns:a16="http://schemas.microsoft.com/office/drawing/2014/main" val="618201098"/>
                  </a:ext>
                </a:extLst>
              </a:tr>
            </a:tbl>
          </a:graphicData>
        </a:graphic>
      </p:graphicFrame>
      <p:sp>
        <p:nvSpPr>
          <p:cNvPr id="3" name="Rettangolo 2">
            <a:extLst>
              <a:ext uri="{FF2B5EF4-FFF2-40B4-BE49-F238E27FC236}">
                <a16:creationId xmlns:a16="http://schemas.microsoft.com/office/drawing/2014/main" id="{40A5F269-D091-41E5-79F7-509EEA04F89E}"/>
              </a:ext>
            </a:extLst>
          </p:cNvPr>
          <p:cNvSpPr/>
          <p:nvPr/>
        </p:nvSpPr>
        <p:spPr>
          <a:xfrm>
            <a:off x="1066800" y="6322208"/>
            <a:ext cx="437881" cy="214229"/>
          </a:xfrm>
          <a:prstGeom prst="rect">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sellaDiTesto 3">
            <a:extLst>
              <a:ext uri="{FF2B5EF4-FFF2-40B4-BE49-F238E27FC236}">
                <a16:creationId xmlns:a16="http://schemas.microsoft.com/office/drawing/2014/main" id="{EC214998-1354-A983-A05A-458BAAD0B26A}"/>
              </a:ext>
            </a:extLst>
          </p:cNvPr>
          <p:cNvSpPr txBox="1"/>
          <p:nvPr/>
        </p:nvSpPr>
        <p:spPr>
          <a:xfrm>
            <a:off x="1532805" y="6244657"/>
            <a:ext cx="3031599" cy="369332"/>
          </a:xfrm>
          <a:prstGeom prst="rect">
            <a:avLst/>
          </a:prstGeom>
          <a:noFill/>
        </p:spPr>
        <p:txBody>
          <a:bodyPr wrap="none" rtlCol="0">
            <a:spAutoFit/>
          </a:bodyPr>
          <a:lstStyle/>
          <a:p>
            <a:r>
              <a:rPr lang="it-IT" i="1" dirty="0"/>
              <a:t>DIAM progress on schedule</a:t>
            </a:r>
            <a:endParaRPr lang="en-GB" i="1" dirty="0"/>
          </a:p>
        </p:txBody>
      </p:sp>
    </p:spTree>
    <p:extLst>
      <p:ext uri="{BB962C8B-B14F-4D97-AF65-F5344CB8AC3E}">
        <p14:creationId xmlns:p14="http://schemas.microsoft.com/office/powerpoint/2010/main" val="24934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7000"/>
            <a:ext cx="10058400" cy="1097280"/>
          </a:xfrm>
        </p:spPr>
        <p:txBody>
          <a:bodyPr rtlCol="0" anchor="ctr">
            <a:normAutofit/>
          </a:bodyPr>
          <a:lstStyle/>
          <a:p>
            <a:pPr rtl="0"/>
            <a:r>
              <a:rPr lang="en-GB"/>
              <a:t>4. Timetable and Milestones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a:xfrm>
            <a:off x="358548" y="6386194"/>
            <a:ext cx="523875" cy="274320"/>
          </a:xfrm>
        </p:spPr>
        <p:txBody>
          <a:bodyPr anchor="ctr">
            <a:normAutofit/>
          </a:bodyPr>
          <a:lstStyle/>
          <a:p>
            <a:pPr>
              <a:lnSpc>
                <a:spcPct val="90000"/>
              </a:lnSpc>
              <a:spcAft>
                <a:spcPts val="600"/>
              </a:spcAft>
            </a:pPr>
            <a:fld id="{5F4C9F40-B079-4B71-A627-7266DFEA7F03}" type="slidenum">
              <a:rPr lang="en-GB" sz="1200" smtClean="0"/>
              <a:pPr>
                <a:lnSpc>
                  <a:spcPct val="90000"/>
                </a:lnSpc>
                <a:spcAft>
                  <a:spcPts val="600"/>
                </a:spcAft>
              </a:pPr>
              <a:t>15</a:t>
            </a:fld>
            <a:endParaRPr lang="en-GB" sz="1200"/>
          </a:p>
        </p:txBody>
      </p:sp>
      <p:graphicFrame>
        <p:nvGraphicFramePr>
          <p:cNvPr id="9" name="Tabella 8">
            <a:extLst>
              <a:ext uri="{FF2B5EF4-FFF2-40B4-BE49-F238E27FC236}">
                <a16:creationId xmlns:a16="http://schemas.microsoft.com/office/drawing/2014/main" id="{5B3A1454-2BC0-6329-477D-BF2DF93ACC46}"/>
              </a:ext>
            </a:extLst>
          </p:cNvPr>
          <p:cNvGraphicFramePr>
            <a:graphicFrameLocks noGrp="1"/>
          </p:cNvGraphicFramePr>
          <p:nvPr>
            <p:extLst>
              <p:ext uri="{D42A27DB-BD31-4B8C-83A1-F6EECF244321}">
                <p14:modId xmlns:p14="http://schemas.microsoft.com/office/powerpoint/2010/main" val="1218188023"/>
              </p:ext>
            </p:extLst>
          </p:nvPr>
        </p:nvGraphicFramePr>
        <p:xfrm>
          <a:off x="1892438" y="1672590"/>
          <a:ext cx="8407124" cy="4489674"/>
        </p:xfrm>
        <a:graphic>
          <a:graphicData uri="http://schemas.openxmlformats.org/drawingml/2006/table">
            <a:tbl>
              <a:tblPr/>
              <a:tblGrid>
                <a:gridCol w="524284">
                  <a:extLst>
                    <a:ext uri="{9D8B030D-6E8A-4147-A177-3AD203B41FA5}">
                      <a16:colId xmlns:a16="http://schemas.microsoft.com/office/drawing/2014/main" val="210289963"/>
                    </a:ext>
                  </a:extLst>
                </a:gridCol>
                <a:gridCol w="7250725">
                  <a:extLst>
                    <a:ext uri="{9D8B030D-6E8A-4147-A177-3AD203B41FA5}">
                      <a16:colId xmlns:a16="http://schemas.microsoft.com/office/drawing/2014/main" val="137816552"/>
                    </a:ext>
                  </a:extLst>
                </a:gridCol>
                <a:gridCol w="632115">
                  <a:extLst>
                    <a:ext uri="{9D8B030D-6E8A-4147-A177-3AD203B41FA5}">
                      <a16:colId xmlns:a16="http://schemas.microsoft.com/office/drawing/2014/main" val="7701975"/>
                    </a:ext>
                  </a:extLst>
                </a:gridCol>
              </a:tblGrid>
              <a:tr h="234925">
                <a:tc gridSpan="2">
                  <a:txBody>
                    <a:bodyPr/>
                    <a:lstStyle/>
                    <a:p>
                      <a:pPr algn="ctr" fontAlgn="b"/>
                      <a:r>
                        <a:rPr lang="en-GB" sz="1400" b="1" i="0" u="none" strike="noStrike">
                          <a:solidFill>
                            <a:srgbClr val="FFFFFF"/>
                          </a:solidFill>
                          <a:effectLst/>
                          <a:latin typeface="Calibri" panose="020F0502020204030204" pitchFamily="34" charset="0"/>
                        </a:rPr>
                        <a:t>WP1 milestones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A0000"/>
                    </a:solidFill>
                  </a:tcPr>
                </a:tc>
                <a:tc hMerge="1">
                  <a:txBody>
                    <a:bodyPr/>
                    <a:lstStyle/>
                    <a:p>
                      <a:endParaRPr lang="en-GB"/>
                    </a:p>
                  </a:txBody>
                  <a:tcPr/>
                </a:tc>
                <a:tc>
                  <a:txBody>
                    <a:bodyPr/>
                    <a:lstStyle/>
                    <a:p>
                      <a:pPr algn="ctr" fontAlgn="b"/>
                      <a:r>
                        <a:rPr lang="en-GB" sz="1400" b="1" i="0" u="none" strike="noStrike">
                          <a:solidFill>
                            <a:srgbClr val="FFFFFF"/>
                          </a:solidFill>
                          <a:effectLst/>
                          <a:latin typeface="Calibri" panose="020F0502020204030204" pitchFamily="34" charset="0"/>
                        </a:rPr>
                        <a:t>Date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A0000"/>
                    </a:solidFill>
                  </a:tcPr>
                </a:tc>
                <a:extLst>
                  <a:ext uri="{0D108BD9-81ED-4DB2-BD59-A6C34878D82A}">
                    <a16:rowId xmlns:a16="http://schemas.microsoft.com/office/drawing/2014/main" val="3418892229"/>
                  </a:ext>
                </a:extLst>
              </a:tr>
              <a:tr h="208822">
                <a:tc>
                  <a:txBody>
                    <a:bodyPr/>
                    <a:lstStyle/>
                    <a:p>
                      <a:pPr algn="ctr" fontAlgn="b"/>
                      <a:r>
                        <a:rPr lang="en-GB" sz="1200" b="1" i="0" u="none" strike="noStrike">
                          <a:solidFill>
                            <a:srgbClr val="7A0000"/>
                          </a:solidFill>
                          <a:effectLst/>
                          <a:latin typeface="Calibri" panose="020F0502020204030204" pitchFamily="34" charset="0"/>
                        </a:rPr>
                        <a:t>MS1.1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Definition of a first set of possible structures for enhanced carbide targets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A0000"/>
                          </a:solidFill>
                          <a:effectLst/>
                          <a:latin typeface="Calibri" panose="020F0502020204030204" pitchFamily="34" charset="0"/>
                        </a:rPr>
                        <a:t>M06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0861043"/>
                  </a:ext>
                </a:extLst>
              </a:tr>
              <a:tr h="208822">
                <a:tc>
                  <a:txBody>
                    <a:bodyPr/>
                    <a:lstStyle/>
                    <a:p>
                      <a:pPr algn="ctr" fontAlgn="b"/>
                      <a:r>
                        <a:rPr lang="en-GB" sz="1200" b="1" i="0" u="none" strike="noStrike">
                          <a:solidFill>
                            <a:srgbClr val="7A0000"/>
                          </a:solidFill>
                          <a:effectLst/>
                          <a:latin typeface="Calibri" panose="020F0502020204030204" pitchFamily="34" charset="0"/>
                        </a:rPr>
                        <a:t>MS1.2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rtl="0" fontAlgn="ctr"/>
                      <a:r>
                        <a:rPr lang="en-GB" sz="1200" b="0" i="0" u="none" strike="noStrike">
                          <a:solidFill>
                            <a:srgbClr val="000000"/>
                          </a:solidFill>
                          <a:effectLst/>
                          <a:latin typeface="Calibri" panose="020F0502020204030204" pitchFamily="34" charset="0"/>
                        </a:rPr>
                        <a:t>Production of a set of carbide targets with diffent structures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A0000"/>
                          </a:solidFill>
                          <a:effectLst/>
                          <a:latin typeface="Calibri" panose="020F0502020204030204" pitchFamily="34" charset="0"/>
                        </a:rPr>
                        <a:t>M12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7913866"/>
                  </a:ext>
                </a:extLst>
              </a:tr>
              <a:tr h="208822">
                <a:tc>
                  <a:txBody>
                    <a:bodyPr/>
                    <a:lstStyle/>
                    <a:p>
                      <a:pPr algn="ctr" fontAlgn="b"/>
                      <a:r>
                        <a:rPr lang="en-GB" sz="1200" b="1" i="0" u="none" strike="noStrike">
                          <a:solidFill>
                            <a:srgbClr val="7A0000"/>
                          </a:solidFill>
                          <a:effectLst/>
                          <a:latin typeface="Calibri" panose="020F0502020204030204" pitchFamily="34" charset="0"/>
                        </a:rPr>
                        <a:t>MS1.3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Design and simulation of a second batch of carbide targets with taylored structure</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A0000"/>
                          </a:solidFill>
                          <a:effectLst/>
                          <a:latin typeface="Calibri" panose="020F0502020204030204" pitchFamily="34" charset="0"/>
                        </a:rPr>
                        <a:t>M18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5503732"/>
                  </a:ext>
                </a:extLst>
              </a:tr>
              <a:tr h="208822">
                <a:tc>
                  <a:txBody>
                    <a:bodyPr/>
                    <a:lstStyle/>
                    <a:p>
                      <a:pPr algn="ctr" fontAlgn="b"/>
                      <a:r>
                        <a:rPr lang="en-GB" sz="1200" b="1" i="0" u="none" strike="noStrike">
                          <a:solidFill>
                            <a:srgbClr val="7A0000"/>
                          </a:solidFill>
                          <a:effectLst/>
                          <a:latin typeface="Calibri" panose="020F0502020204030204" pitchFamily="34" charset="0"/>
                        </a:rPr>
                        <a:t>MS1.4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just" rtl="0" fontAlgn="ctr"/>
                      <a:r>
                        <a:rPr lang="en-GB" sz="1200" b="0" i="0" u="none" strike="noStrike">
                          <a:solidFill>
                            <a:srgbClr val="000000"/>
                          </a:solidFill>
                          <a:effectLst/>
                          <a:latin typeface="Calibri" panose="020F0502020204030204" pitchFamily="34" charset="0"/>
                        </a:rPr>
                        <a:t>Comparative tests at high temperature for the different target structures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A0000"/>
                          </a:solidFill>
                          <a:effectLst/>
                          <a:latin typeface="Calibri" panose="020F0502020204030204" pitchFamily="34" charset="0"/>
                        </a:rPr>
                        <a:t>M24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9157379"/>
                  </a:ext>
                </a:extLst>
              </a:tr>
              <a:tr h="208822">
                <a:tc>
                  <a:txBody>
                    <a:bodyPr/>
                    <a:lstStyle/>
                    <a:p>
                      <a:pPr algn="ctr" fontAlgn="b"/>
                      <a:r>
                        <a:rPr lang="en-GB" sz="1200" b="1" i="0" u="none" strike="noStrike">
                          <a:solidFill>
                            <a:srgbClr val="7A0000"/>
                          </a:solidFill>
                          <a:effectLst/>
                          <a:latin typeface="Calibri" panose="020F0502020204030204" pitchFamily="34" charset="0"/>
                        </a:rPr>
                        <a:t>MS1.5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Preparatory activities for release studies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A0000"/>
                          </a:solidFill>
                          <a:effectLst/>
                          <a:latin typeface="Calibri" panose="020F0502020204030204" pitchFamily="34" charset="0"/>
                        </a:rPr>
                        <a:t>M30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4591358"/>
                  </a:ext>
                </a:extLst>
              </a:tr>
              <a:tr h="217523">
                <a:tc>
                  <a:txBody>
                    <a:bodyPr/>
                    <a:lstStyle/>
                    <a:p>
                      <a:pPr algn="ctr" fontAlgn="b"/>
                      <a:r>
                        <a:rPr lang="en-GB" sz="1200" b="1" i="0" u="none" strike="noStrike">
                          <a:solidFill>
                            <a:srgbClr val="7A0000"/>
                          </a:solidFill>
                          <a:effectLst/>
                          <a:latin typeface="Calibri" panose="020F0502020204030204" pitchFamily="34" charset="0"/>
                        </a:rPr>
                        <a:t>MS1.6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Release studies from enhanced carbide targets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A0000"/>
                          </a:solidFill>
                          <a:effectLst/>
                          <a:latin typeface="Calibri" panose="020F0502020204030204" pitchFamily="34" charset="0"/>
                        </a:rPr>
                        <a:t>M36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373503"/>
                  </a:ext>
                </a:extLst>
              </a:tr>
              <a:tr h="234925">
                <a:tc gridSpan="2">
                  <a:txBody>
                    <a:bodyPr/>
                    <a:lstStyle/>
                    <a:p>
                      <a:pPr algn="ctr" fontAlgn="b"/>
                      <a:r>
                        <a:rPr lang="en-GB" sz="1400" b="1" i="0" u="none" strike="noStrike">
                          <a:solidFill>
                            <a:srgbClr val="FFFFFF"/>
                          </a:solidFill>
                          <a:effectLst/>
                          <a:latin typeface="Calibri" panose="020F0502020204030204" pitchFamily="34" charset="0"/>
                        </a:rPr>
                        <a:t>WP2 milestones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tc hMerge="1">
                  <a:txBody>
                    <a:bodyPr/>
                    <a:lstStyle/>
                    <a:p>
                      <a:endParaRPr lang="en-GB"/>
                    </a:p>
                  </a:txBody>
                  <a:tcPr/>
                </a:tc>
                <a:tc>
                  <a:txBody>
                    <a:bodyPr/>
                    <a:lstStyle/>
                    <a:p>
                      <a:pPr algn="ctr" fontAlgn="b"/>
                      <a:r>
                        <a:rPr lang="en-GB" sz="1400" b="1" i="0" u="none" strike="noStrike">
                          <a:solidFill>
                            <a:srgbClr val="FFFFFF"/>
                          </a:solidFill>
                          <a:effectLst/>
                          <a:latin typeface="Calibri" panose="020F0502020204030204" pitchFamily="34" charset="0"/>
                        </a:rPr>
                        <a:t>Date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6C"/>
                    </a:solidFill>
                  </a:tcPr>
                </a:tc>
                <a:extLst>
                  <a:ext uri="{0D108BD9-81ED-4DB2-BD59-A6C34878D82A}">
                    <a16:rowId xmlns:a16="http://schemas.microsoft.com/office/drawing/2014/main" val="3478735483"/>
                  </a:ext>
                </a:extLst>
              </a:tr>
              <a:tr h="208822">
                <a:tc>
                  <a:txBody>
                    <a:bodyPr/>
                    <a:lstStyle/>
                    <a:p>
                      <a:pPr algn="ctr" fontAlgn="b"/>
                      <a:r>
                        <a:rPr lang="en-GB" sz="1200" b="1" i="0" u="none" strike="noStrike">
                          <a:solidFill>
                            <a:srgbClr val="00506C"/>
                          </a:solidFill>
                          <a:effectLst/>
                          <a:latin typeface="Calibri" panose="020F0502020204030204" pitchFamily="34" charset="0"/>
                        </a:rPr>
                        <a:t>MS2.1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Development of refractory alloys for enhanced ion source components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00506C"/>
                          </a:solidFill>
                          <a:effectLst/>
                          <a:latin typeface="Calibri" panose="020F0502020204030204" pitchFamily="34" charset="0"/>
                        </a:rPr>
                        <a:t>M12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3104050"/>
                  </a:ext>
                </a:extLst>
              </a:tr>
              <a:tr h="208822">
                <a:tc>
                  <a:txBody>
                    <a:bodyPr/>
                    <a:lstStyle/>
                    <a:p>
                      <a:pPr algn="ctr" fontAlgn="b"/>
                      <a:r>
                        <a:rPr lang="en-GB" sz="1200" b="1" i="0" u="none" strike="noStrike">
                          <a:solidFill>
                            <a:srgbClr val="00506C"/>
                          </a:solidFill>
                          <a:effectLst/>
                          <a:latin typeface="Calibri" panose="020F0502020204030204" pitchFamily="34" charset="0"/>
                        </a:rPr>
                        <a:t>MS2.2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Redesign of the surface ion source components for a better temperature homogeneity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00506C"/>
                          </a:solidFill>
                          <a:effectLst/>
                          <a:latin typeface="Calibri" panose="020F0502020204030204" pitchFamily="34" charset="0"/>
                        </a:rPr>
                        <a:t>M12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2599132"/>
                  </a:ext>
                </a:extLst>
              </a:tr>
              <a:tr h="208822">
                <a:tc>
                  <a:txBody>
                    <a:bodyPr/>
                    <a:lstStyle/>
                    <a:p>
                      <a:pPr algn="ctr" fontAlgn="b"/>
                      <a:r>
                        <a:rPr lang="en-GB" sz="1200" b="1" i="0" u="none" strike="noStrike">
                          <a:solidFill>
                            <a:srgbClr val="00506C"/>
                          </a:solidFill>
                          <a:effectLst/>
                          <a:latin typeface="Calibri" panose="020F0502020204030204" pitchFamily="34" charset="0"/>
                        </a:rPr>
                        <a:t>MS2.3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Surface treatments and test of the ion source components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00506C"/>
                          </a:solidFill>
                          <a:effectLst/>
                          <a:latin typeface="Calibri" panose="020F0502020204030204" pitchFamily="34" charset="0"/>
                        </a:rPr>
                        <a:t>M18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6944307"/>
                  </a:ext>
                </a:extLst>
              </a:tr>
              <a:tr h="208822">
                <a:tc>
                  <a:txBody>
                    <a:bodyPr/>
                    <a:lstStyle/>
                    <a:p>
                      <a:pPr algn="ctr" fontAlgn="b"/>
                      <a:r>
                        <a:rPr lang="en-GB" sz="1200" b="1" i="0" u="none" strike="noStrike">
                          <a:solidFill>
                            <a:srgbClr val="00506C"/>
                          </a:solidFill>
                          <a:effectLst/>
                          <a:latin typeface="Calibri" panose="020F0502020204030204" pitchFamily="34" charset="0"/>
                        </a:rPr>
                        <a:t>MS2.4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Development of a complex geometry FEBIAD ion source prototype</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00506C"/>
                          </a:solidFill>
                          <a:effectLst/>
                          <a:latin typeface="Calibri" panose="020F0502020204030204" pitchFamily="34" charset="0"/>
                        </a:rPr>
                        <a:t>M24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4588412"/>
                  </a:ext>
                </a:extLst>
              </a:tr>
              <a:tr h="208822">
                <a:tc>
                  <a:txBody>
                    <a:bodyPr/>
                    <a:lstStyle/>
                    <a:p>
                      <a:pPr algn="ctr" fontAlgn="b"/>
                      <a:r>
                        <a:rPr lang="en-GB" sz="1200" b="1" i="0" u="none" strike="noStrike">
                          <a:solidFill>
                            <a:srgbClr val="00506C"/>
                          </a:solidFill>
                          <a:effectLst/>
                          <a:latin typeface="Calibri" panose="020F0502020204030204" pitchFamily="34" charset="0"/>
                        </a:rPr>
                        <a:t>MS2.5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Online tests on enhanced laser ion sources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00506C"/>
                          </a:solidFill>
                          <a:effectLst/>
                          <a:latin typeface="Calibri" panose="020F0502020204030204" pitchFamily="34" charset="0"/>
                        </a:rPr>
                        <a:t>M36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9277982"/>
                  </a:ext>
                </a:extLst>
              </a:tr>
              <a:tr h="217523">
                <a:tc>
                  <a:txBody>
                    <a:bodyPr/>
                    <a:lstStyle/>
                    <a:p>
                      <a:pPr algn="ctr" fontAlgn="b"/>
                      <a:r>
                        <a:rPr lang="en-GB" sz="1200" b="1" i="0" u="none" strike="noStrike">
                          <a:solidFill>
                            <a:srgbClr val="00506C"/>
                          </a:solidFill>
                          <a:effectLst/>
                          <a:latin typeface="Calibri" panose="020F0502020204030204" pitchFamily="34" charset="0"/>
                        </a:rPr>
                        <a:t>MS2.6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Online tests on enhanced FEBIAD ion sources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00506C"/>
                          </a:solidFill>
                          <a:effectLst/>
                          <a:latin typeface="Calibri" panose="020F0502020204030204" pitchFamily="34" charset="0"/>
                        </a:rPr>
                        <a:t>M36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8397445"/>
                  </a:ext>
                </a:extLst>
              </a:tr>
              <a:tr h="234925">
                <a:tc gridSpan="2">
                  <a:txBody>
                    <a:bodyPr/>
                    <a:lstStyle/>
                    <a:p>
                      <a:pPr algn="ctr" fontAlgn="b"/>
                      <a:r>
                        <a:rPr lang="en-GB" sz="1400" b="1" i="0" u="none" strike="noStrike">
                          <a:solidFill>
                            <a:srgbClr val="FFFFFF"/>
                          </a:solidFill>
                          <a:effectLst/>
                          <a:latin typeface="Calibri" panose="020F0502020204030204" pitchFamily="34" charset="0"/>
                        </a:rPr>
                        <a:t>WP3 milestones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6000"/>
                    </a:solidFill>
                  </a:tcPr>
                </a:tc>
                <a:tc hMerge="1">
                  <a:txBody>
                    <a:bodyPr/>
                    <a:lstStyle/>
                    <a:p>
                      <a:endParaRPr lang="en-GB"/>
                    </a:p>
                  </a:txBody>
                  <a:tcPr/>
                </a:tc>
                <a:tc>
                  <a:txBody>
                    <a:bodyPr/>
                    <a:lstStyle/>
                    <a:p>
                      <a:pPr algn="ctr" fontAlgn="b"/>
                      <a:r>
                        <a:rPr lang="en-GB" sz="1400" b="1" i="0" u="none" strike="noStrike">
                          <a:solidFill>
                            <a:srgbClr val="FFFFFF"/>
                          </a:solidFill>
                          <a:effectLst/>
                          <a:latin typeface="Calibri" panose="020F0502020204030204" pitchFamily="34" charset="0"/>
                        </a:rPr>
                        <a:t>Date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6000"/>
                    </a:solidFill>
                  </a:tcPr>
                </a:tc>
                <a:extLst>
                  <a:ext uri="{0D108BD9-81ED-4DB2-BD59-A6C34878D82A}">
                    <a16:rowId xmlns:a16="http://schemas.microsoft.com/office/drawing/2014/main" val="3993370297"/>
                  </a:ext>
                </a:extLst>
              </a:tr>
              <a:tr h="208822">
                <a:tc>
                  <a:txBody>
                    <a:bodyPr/>
                    <a:lstStyle/>
                    <a:p>
                      <a:pPr algn="ctr" fontAlgn="b"/>
                      <a:r>
                        <a:rPr lang="en-GB" sz="1200" b="1" i="0" u="none" strike="noStrike">
                          <a:solidFill>
                            <a:srgbClr val="7E6000"/>
                          </a:solidFill>
                          <a:effectLst/>
                          <a:latin typeface="Calibri" panose="020F0502020204030204" pitchFamily="34" charset="0"/>
                        </a:rPr>
                        <a:t>MS3.1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Development of ceramic insulating materials for complex shapes components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E6000"/>
                          </a:solidFill>
                          <a:effectLst/>
                          <a:latin typeface="Calibri" panose="020F0502020204030204" pitchFamily="34" charset="0"/>
                        </a:rPr>
                        <a:t>M06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1874147"/>
                  </a:ext>
                </a:extLst>
              </a:tr>
              <a:tr h="208822">
                <a:tc>
                  <a:txBody>
                    <a:bodyPr/>
                    <a:lstStyle/>
                    <a:p>
                      <a:pPr algn="ctr" fontAlgn="b"/>
                      <a:r>
                        <a:rPr lang="en-GB" sz="1200" b="1" i="0" u="none" strike="noStrike">
                          <a:solidFill>
                            <a:srgbClr val="7E6000"/>
                          </a:solidFill>
                          <a:effectLst/>
                          <a:latin typeface="Calibri" panose="020F0502020204030204" pitchFamily="34" charset="0"/>
                        </a:rPr>
                        <a:t>MS3.2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Selection of the optimal alloy for the production of vacuum chambers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E6000"/>
                          </a:solidFill>
                          <a:effectLst/>
                          <a:latin typeface="Calibri" panose="020F0502020204030204" pitchFamily="34" charset="0"/>
                        </a:rPr>
                        <a:t>M12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699135"/>
                  </a:ext>
                </a:extLst>
              </a:tr>
              <a:tr h="208822">
                <a:tc>
                  <a:txBody>
                    <a:bodyPr/>
                    <a:lstStyle/>
                    <a:p>
                      <a:pPr algn="ctr" fontAlgn="b"/>
                      <a:r>
                        <a:rPr lang="en-GB" sz="1200" b="1" i="0" u="none" strike="noStrike">
                          <a:solidFill>
                            <a:srgbClr val="7E6000"/>
                          </a:solidFill>
                          <a:effectLst/>
                          <a:latin typeface="Calibri" panose="020F0502020204030204" pitchFamily="34" charset="0"/>
                        </a:rPr>
                        <a:t>MS3.3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First prototype of optimized neutrals injection systems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E6000"/>
                          </a:solidFill>
                          <a:effectLst/>
                          <a:latin typeface="Calibri" panose="020F0502020204030204" pitchFamily="34" charset="0"/>
                        </a:rPr>
                        <a:t>M18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7604905"/>
                  </a:ext>
                </a:extLst>
              </a:tr>
              <a:tr h="208822">
                <a:tc>
                  <a:txBody>
                    <a:bodyPr/>
                    <a:lstStyle/>
                    <a:p>
                      <a:pPr algn="ctr" fontAlgn="b"/>
                      <a:r>
                        <a:rPr lang="en-GB" sz="1200" b="1" i="0" u="none" strike="noStrike">
                          <a:solidFill>
                            <a:srgbClr val="7E6000"/>
                          </a:solidFill>
                          <a:effectLst/>
                          <a:latin typeface="Calibri" panose="020F0502020204030204" pitchFamily="34" charset="0"/>
                        </a:rPr>
                        <a:t>MS3.4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Neutrals injection system test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E6000"/>
                          </a:solidFill>
                          <a:effectLst/>
                          <a:latin typeface="Calibri" panose="020F0502020204030204" pitchFamily="34" charset="0"/>
                        </a:rPr>
                        <a:t>M24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3820831"/>
                  </a:ext>
                </a:extLst>
              </a:tr>
              <a:tr h="208822">
                <a:tc>
                  <a:txBody>
                    <a:bodyPr/>
                    <a:lstStyle/>
                    <a:p>
                      <a:pPr algn="ctr" fontAlgn="b"/>
                      <a:r>
                        <a:rPr lang="en-GB" sz="1200" b="1" i="0" u="none" strike="noStrike">
                          <a:solidFill>
                            <a:srgbClr val="7E6000"/>
                          </a:solidFill>
                          <a:effectLst/>
                          <a:latin typeface="Calibri" panose="020F0502020204030204" pitchFamily="34" charset="0"/>
                        </a:rPr>
                        <a:t>MS3.5</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online test of enhanced insulating materials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E6000"/>
                          </a:solidFill>
                          <a:effectLst/>
                          <a:latin typeface="Calibri" panose="020F0502020204030204" pitchFamily="34" charset="0"/>
                        </a:rPr>
                        <a:t>M30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1861737"/>
                  </a:ext>
                </a:extLst>
              </a:tr>
              <a:tr h="217523">
                <a:tc>
                  <a:txBody>
                    <a:bodyPr/>
                    <a:lstStyle/>
                    <a:p>
                      <a:pPr algn="ctr" fontAlgn="b"/>
                      <a:r>
                        <a:rPr lang="en-GB" sz="1200" b="1" i="0" u="none" strike="noStrike">
                          <a:solidFill>
                            <a:srgbClr val="7E6000"/>
                          </a:solidFill>
                          <a:effectLst/>
                          <a:latin typeface="Calibri" panose="020F0502020204030204" pitchFamily="34" charset="0"/>
                        </a:rPr>
                        <a:t>MS3.6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200" b="0" i="0" u="none" strike="noStrike">
                          <a:solidFill>
                            <a:srgbClr val="000000"/>
                          </a:solidFill>
                          <a:effectLst/>
                          <a:latin typeface="Calibri" panose="020F0502020204030204" pitchFamily="34" charset="0"/>
                        </a:rPr>
                        <a:t>online test of enhanced vacuum chamber components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a:solidFill>
                            <a:srgbClr val="7E6000"/>
                          </a:solidFill>
                          <a:effectLst/>
                          <a:latin typeface="Calibri" panose="020F0502020204030204" pitchFamily="34" charset="0"/>
                        </a:rPr>
                        <a:t>M36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1213095"/>
                  </a:ext>
                </a:extLst>
              </a:tr>
            </a:tbl>
          </a:graphicData>
        </a:graphic>
      </p:graphicFrame>
    </p:spTree>
    <p:extLst>
      <p:ext uri="{BB962C8B-B14F-4D97-AF65-F5344CB8AC3E}">
        <p14:creationId xmlns:p14="http://schemas.microsoft.com/office/powerpoint/2010/main" val="144988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4" y="127000"/>
            <a:ext cx="10836316" cy="1097280"/>
          </a:xfrm>
        </p:spPr>
        <p:txBody>
          <a:bodyPr rtlCol="0"/>
          <a:lstStyle/>
          <a:p>
            <a:pPr rtl="0"/>
            <a:r>
              <a:rPr lang="en-GB"/>
              <a:t>5. Budget, Personnel and Infrastructures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16</a:t>
            </a:fld>
            <a:endParaRPr lang="en-GB"/>
          </a:p>
        </p:txBody>
      </p:sp>
      <p:pic>
        <p:nvPicPr>
          <p:cNvPr id="4" name="Immagine 3">
            <a:extLst>
              <a:ext uri="{FF2B5EF4-FFF2-40B4-BE49-F238E27FC236}">
                <a16:creationId xmlns:a16="http://schemas.microsoft.com/office/drawing/2014/main" id="{BDE9FE9C-5C70-81C8-1EB3-82AB42E2269B}"/>
              </a:ext>
            </a:extLst>
          </p:cNvPr>
          <p:cNvPicPr>
            <a:picLocks noChangeAspect="1"/>
          </p:cNvPicPr>
          <p:nvPr/>
        </p:nvPicPr>
        <p:blipFill>
          <a:blip r:embed="rId3"/>
          <a:stretch>
            <a:fillRect/>
          </a:stretch>
        </p:blipFill>
        <p:spPr>
          <a:xfrm>
            <a:off x="1978396" y="1535068"/>
            <a:ext cx="8235207" cy="5195932"/>
          </a:xfrm>
          <a:prstGeom prst="rect">
            <a:avLst/>
          </a:prstGeom>
        </p:spPr>
      </p:pic>
    </p:spTree>
    <p:extLst>
      <p:ext uri="{BB962C8B-B14F-4D97-AF65-F5344CB8AC3E}">
        <p14:creationId xmlns:p14="http://schemas.microsoft.com/office/powerpoint/2010/main" val="27413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4" y="127000"/>
            <a:ext cx="10836316" cy="1097280"/>
          </a:xfrm>
        </p:spPr>
        <p:txBody>
          <a:bodyPr rtlCol="0"/>
          <a:lstStyle/>
          <a:p>
            <a:pPr rtl="0"/>
            <a:r>
              <a:rPr lang="en-GB"/>
              <a:t>5. Budget, Personnel and Infrastructures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17</a:t>
            </a:fld>
            <a:endParaRPr lang="en-GB"/>
          </a:p>
        </p:txBody>
      </p:sp>
      <p:sp>
        <p:nvSpPr>
          <p:cNvPr id="18" name="CasellaDiTesto 17">
            <a:extLst>
              <a:ext uri="{FF2B5EF4-FFF2-40B4-BE49-F238E27FC236}">
                <a16:creationId xmlns:a16="http://schemas.microsoft.com/office/drawing/2014/main" id="{2A481EAD-8E58-0C49-5D95-712735E876D7}"/>
              </a:ext>
            </a:extLst>
          </p:cNvPr>
          <p:cNvSpPr txBox="1"/>
          <p:nvPr/>
        </p:nvSpPr>
        <p:spPr>
          <a:xfrm>
            <a:off x="92770" y="1653188"/>
            <a:ext cx="12013886" cy="4462760"/>
          </a:xfrm>
          <a:prstGeom prst="rect">
            <a:avLst/>
          </a:prstGeom>
          <a:noFill/>
        </p:spPr>
        <p:txBody>
          <a:bodyPr wrap="square">
            <a:spAutoFit/>
          </a:bodyPr>
          <a:lstStyle/>
          <a:p>
            <a:pPr algn="just">
              <a:spcBef>
                <a:spcPts val="0"/>
              </a:spcBef>
            </a:pPr>
            <a:r>
              <a:rPr lang="en-US" sz="2800" b="1" u="sng">
                <a:solidFill>
                  <a:srgbClr val="000000"/>
                </a:solidFill>
                <a:latin typeface="Calibri" panose="020F0502020204030204" pitchFamily="34" charset="0"/>
              </a:rPr>
              <a:t>Risk analysis</a:t>
            </a:r>
            <a:r>
              <a:rPr lang="en-US" sz="2800" u="sng">
                <a:solidFill>
                  <a:srgbClr val="000000"/>
                </a:solidFill>
                <a:latin typeface="Calibri" panose="020F0502020204030204" pitchFamily="34" charset="0"/>
              </a:rPr>
              <a:t>: some possible scenarios</a:t>
            </a:r>
          </a:p>
          <a:p>
            <a:pPr algn="just">
              <a:spcBef>
                <a:spcPts val="0"/>
              </a:spcBef>
            </a:pPr>
            <a:endParaRPr lang="en-US" sz="1600" b="1">
              <a:solidFill>
                <a:srgbClr val="000000"/>
              </a:solidFill>
              <a:latin typeface="Calibri" panose="020F0502020204030204" pitchFamily="34" charset="0"/>
            </a:endParaRPr>
          </a:p>
          <a:p>
            <a:pPr algn="just">
              <a:spcBef>
                <a:spcPts val="0"/>
              </a:spcBef>
            </a:pPr>
            <a:r>
              <a:rPr lang="en-US" sz="1600" b="1">
                <a:solidFill>
                  <a:srgbClr val="FF0000"/>
                </a:solidFill>
                <a:latin typeface="Calibri" panose="020F0502020204030204" pitchFamily="34" charset="0"/>
              </a:rPr>
              <a:t>scenario 1</a:t>
            </a:r>
            <a:r>
              <a:rPr lang="en-US" sz="1600" b="1">
                <a:solidFill>
                  <a:srgbClr val="000000"/>
                </a:solidFill>
                <a:latin typeface="Calibri" panose="020F0502020204030204" pitchFamily="34" charset="0"/>
              </a:rPr>
              <a:t>:</a:t>
            </a:r>
            <a:r>
              <a:rPr lang="en-US" sz="1600">
                <a:solidFill>
                  <a:srgbClr val="000000"/>
                </a:solidFill>
                <a:latin typeface="Calibri" panose="020F0502020204030204" pitchFamily="34" charset="0"/>
              </a:rPr>
              <a:t> </a:t>
            </a:r>
            <a:r>
              <a:rPr lang="en-US" sz="1600" u="sng">
                <a:solidFill>
                  <a:srgbClr val="000000"/>
                </a:solidFill>
                <a:latin typeface="Calibri" panose="020F0502020204030204" pitchFamily="34" charset="0"/>
              </a:rPr>
              <a:t>delays in the delivery of chemicals for the Additive Manufacturing of TiC and SiC Targets</a:t>
            </a:r>
          </a:p>
          <a:p>
            <a:pPr algn="just">
              <a:spcBef>
                <a:spcPts val="0"/>
              </a:spcBef>
            </a:pPr>
            <a:r>
              <a:rPr lang="en-US" sz="1600" b="1">
                <a:solidFill>
                  <a:srgbClr val="00B050"/>
                </a:solidFill>
                <a:latin typeface="Calibri" panose="020F0502020204030204" pitchFamily="34" charset="0"/>
              </a:rPr>
              <a:t>possible actions</a:t>
            </a:r>
            <a:r>
              <a:rPr lang="en-US" sz="1600" b="1">
                <a:solidFill>
                  <a:srgbClr val="000000"/>
                </a:solidFill>
                <a:latin typeface="Calibri" panose="020F0502020204030204" pitchFamily="34" charset="0"/>
              </a:rPr>
              <a:t>: </a:t>
            </a:r>
            <a:r>
              <a:rPr lang="en-US" sz="1600">
                <a:solidFill>
                  <a:srgbClr val="000000"/>
                </a:solidFill>
                <a:latin typeface="Calibri" panose="020F0502020204030204" pitchFamily="34" charset="0"/>
              </a:rPr>
              <a:t>spare chemicals for the production of standard TiC and SiC Targets could be borrowed @ SPES (INFN-LNL)</a:t>
            </a:r>
          </a:p>
          <a:p>
            <a:pPr algn="just">
              <a:spcBef>
                <a:spcPts val="0"/>
              </a:spcBef>
            </a:pPr>
            <a:endParaRPr lang="en-US" sz="1600" b="1">
              <a:solidFill>
                <a:srgbClr val="000000"/>
              </a:solidFill>
              <a:latin typeface="Calibri" panose="020F0502020204030204" pitchFamily="34" charset="0"/>
            </a:endParaRPr>
          </a:p>
          <a:p>
            <a:pPr algn="just"/>
            <a:r>
              <a:rPr lang="en-US" sz="1600" b="1">
                <a:solidFill>
                  <a:srgbClr val="FF0000"/>
                </a:solidFill>
                <a:latin typeface="Calibri" panose="020F0502020204030204" pitchFamily="34" charset="0"/>
              </a:rPr>
              <a:t>scenario 2</a:t>
            </a:r>
            <a:r>
              <a:rPr lang="en-US" sz="1600" b="1">
                <a:solidFill>
                  <a:srgbClr val="000000"/>
                </a:solidFill>
                <a:latin typeface="Calibri" panose="020F0502020204030204" pitchFamily="34" charset="0"/>
              </a:rPr>
              <a:t>:</a:t>
            </a:r>
            <a:r>
              <a:rPr lang="en-US" sz="1600">
                <a:solidFill>
                  <a:srgbClr val="000000"/>
                </a:solidFill>
                <a:latin typeface="Calibri" panose="020F0502020204030204" pitchFamily="34" charset="0"/>
              </a:rPr>
              <a:t> </a:t>
            </a:r>
            <a:r>
              <a:rPr lang="en-US" sz="1600" u="sng">
                <a:solidFill>
                  <a:srgbClr val="000000"/>
                </a:solidFill>
                <a:latin typeface="Calibri" panose="020F0502020204030204" pitchFamily="34" charset="0"/>
              </a:rPr>
              <a:t>delays in the delivery of W, Ta, Mo, Nb powders for the Additive Manufacturing of Ion Sources and related Auxiliary Components</a:t>
            </a:r>
          </a:p>
          <a:p>
            <a:pPr algn="just"/>
            <a:r>
              <a:rPr lang="en-US" sz="1600" b="1">
                <a:solidFill>
                  <a:srgbClr val="00B050"/>
                </a:solidFill>
                <a:latin typeface="Calibri" panose="020F0502020204030204" pitchFamily="34" charset="0"/>
              </a:rPr>
              <a:t>possible actions</a:t>
            </a:r>
            <a:r>
              <a:rPr lang="en-US" sz="1600" b="1">
                <a:solidFill>
                  <a:srgbClr val="000000"/>
                </a:solidFill>
                <a:latin typeface="Calibri" panose="020F0502020204030204" pitchFamily="34" charset="0"/>
              </a:rPr>
              <a:t>: </a:t>
            </a:r>
            <a:r>
              <a:rPr lang="en-US" sz="1600">
                <a:solidFill>
                  <a:srgbClr val="000000"/>
                </a:solidFill>
                <a:latin typeface="Calibri" panose="020F0502020204030204" pitchFamily="34" charset="0"/>
              </a:rPr>
              <a:t>spare powders for the production W, Ta and Mo INFN (and </a:t>
            </a:r>
            <a:r>
              <a:rPr lang="en-US" sz="1600" err="1">
                <a:solidFill>
                  <a:srgbClr val="000000"/>
                </a:solidFill>
                <a:latin typeface="Calibri" panose="020F0502020204030204" pitchFamily="34" charset="0"/>
              </a:rPr>
              <a:t>INFN_energia</a:t>
            </a:r>
            <a:r>
              <a:rPr lang="en-US" sz="1600">
                <a:solidFill>
                  <a:srgbClr val="000000"/>
                </a:solidFill>
                <a:latin typeface="Calibri" panose="020F0502020204030204" pitchFamily="34" charset="0"/>
              </a:rPr>
              <a:t>) components could be borrowed @ DIAM (INFN-PD)</a:t>
            </a:r>
            <a:endParaRPr lang="en-US" sz="1600" b="1">
              <a:solidFill>
                <a:srgbClr val="000000"/>
              </a:solidFill>
              <a:latin typeface="Calibri" panose="020F0502020204030204" pitchFamily="34" charset="0"/>
            </a:endParaRPr>
          </a:p>
          <a:p>
            <a:pPr algn="just">
              <a:spcBef>
                <a:spcPts val="0"/>
              </a:spcBef>
            </a:pPr>
            <a:endParaRPr lang="en-US" sz="1600" b="1">
              <a:solidFill>
                <a:srgbClr val="000000"/>
              </a:solidFill>
              <a:latin typeface="Calibri" panose="020F0502020204030204" pitchFamily="34" charset="0"/>
            </a:endParaRPr>
          </a:p>
          <a:p>
            <a:pPr algn="just"/>
            <a:r>
              <a:rPr lang="en-US" sz="1600" b="1">
                <a:solidFill>
                  <a:srgbClr val="FF0000"/>
                </a:solidFill>
                <a:latin typeface="Calibri" panose="020F0502020204030204" pitchFamily="34" charset="0"/>
              </a:rPr>
              <a:t>scenario 3</a:t>
            </a:r>
            <a:r>
              <a:rPr lang="en-US" sz="1600" b="1">
                <a:solidFill>
                  <a:srgbClr val="000000"/>
                </a:solidFill>
                <a:latin typeface="Calibri" panose="020F0502020204030204" pitchFamily="34" charset="0"/>
              </a:rPr>
              <a:t>:</a:t>
            </a:r>
            <a:r>
              <a:rPr lang="en-US" sz="1600">
                <a:solidFill>
                  <a:srgbClr val="000000"/>
                </a:solidFill>
                <a:latin typeface="Calibri" panose="020F0502020204030204" pitchFamily="34" charset="0"/>
              </a:rPr>
              <a:t> </a:t>
            </a:r>
            <a:r>
              <a:rPr lang="en-US" sz="1600" u="sng">
                <a:solidFill>
                  <a:srgbClr val="000000"/>
                </a:solidFill>
                <a:latin typeface="Calibri" panose="020F0502020204030204" pitchFamily="34" charset="0"/>
              </a:rPr>
              <a:t>unexpected failure of the machine (Direct Ink Writing) for the Additive Manufacturing of TiC, SiC and other Carbide Targets</a:t>
            </a:r>
          </a:p>
          <a:p>
            <a:pPr algn="just"/>
            <a:r>
              <a:rPr lang="en-US" sz="1600" b="1">
                <a:solidFill>
                  <a:srgbClr val="00B050"/>
                </a:solidFill>
                <a:latin typeface="Calibri" panose="020F0502020204030204" pitchFamily="34" charset="0"/>
              </a:rPr>
              <a:t>possible actions</a:t>
            </a:r>
            <a:r>
              <a:rPr lang="en-US" sz="1600" b="1">
                <a:solidFill>
                  <a:srgbClr val="000000"/>
                </a:solidFill>
                <a:latin typeface="Calibri" panose="020F0502020204030204" pitchFamily="34" charset="0"/>
              </a:rPr>
              <a:t>: </a:t>
            </a:r>
            <a:r>
              <a:rPr lang="en-US" sz="1600">
                <a:solidFill>
                  <a:srgbClr val="000000"/>
                </a:solidFill>
                <a:latin typeface="Calibri" panose="020F0502020204030204" pitchFamily="34" charset="0"/>
              </a:rPr>
              <a:t>8 DIW machines available @ UNIPD-DII</a:t>
            </a:r>
          </a:p>
          <a:p>
            <a:pPr algn="just">
              <a:spcBef>
                <a:spcPts val="0"/>
              </a:spcBef>
            </a:pPr>
            <a:endParaRPr lang="en-US" sz="1600" b="1">
              <a:solidFill>
                <a:srgbClr val="000000"/>
              </a:solidFill>
              <a:latin typeface="Calibri" panose="020F0502020204030204" pitchFamily="34" charset="0"/>
            </a:endParaRPr>
          </a:p>
          <a:p>
            <a:pPr algn="just"/>
            <a:r>
              <a:rPr lang="en-US" sz="1600" b="1">
                <a:solidFill>
                  <a:srgbClr val="FF0000"/>
                </a:solidFill>
                <a:latin typeface="Calibri" panose="020F0502020204030204" pitchFamily="34" charset="0"/>
              </a:rPr>
              <a:t>scenario 4</a:t>
            </a:r>
            <a:r>
              <a:rPr lang="en-US" sz="1600" b="1">
                <a:solidFill>
                  <a:srgbClr val="000000"/>
                </a:solidFill>
                <a:latin typeface="Calibri" panose="020F0502020204030204" pitchFamily="34" charset="0"/>
              </a:rPr>
              <a:t>:</a:t>
            </a:r>
            <a:r>
              <a:rPr lang="en-US" sz="1600">
                <a:solidFill>
                  <a:srgbClr val="000000"/>
                </a:solidFill>
                <a:latin typeface="Calibri" panose="020F0502020204030204" pitchFamily="34" charset="0"/>
              </a:rPr>
              <a:t> </a:t>
            </a:r>
            <a:r>
              <a:rPr lang="en-US" sz="1600" u="sng">
                <a:solidFill>
                  <a:srgbClr val="000000"/>
                </a:solidFill>
                <a:latin typeface="Calibri" panose="020F0502020204030204" pitchFamily="34" charset="0"/>
              </a:rPr>
              <a:t>unexpected failure of the machine (Laser Powder Bed Fusion) for the Additive Manufacturing of W, Ta, Mo and Nb parts</a:t>
            </a:r>
          </a:p>
          <a:p>
            <a:pPr algn="just"/>
            <a:r>
              <a:rPr lang="en-US" sz="1600" b="1">
                <a:solidFill>
                  <a:srgbClr val="00B050"/>
                </a:solidFill>
                <a:latin typeface="Calibri" panose="020F0502020204030204" pitchFamily="34" charset="0"/>
              </a:rPr>
              <a:t>possible actions</a:t>
            </a:r>
            <a:r>
              <a:rPr lang="en-US" sz="1600" b="1">
                <a:solidFill>
                  <a:srgbClr val="000000"/>
                </a:solidFill>
                <a:latin typeface="Calibri" panose="020F0502020204030204" pitchFamily="34" charset="0"/>
              </a:rPr>
              <a:t>: </a:t>
            </a:r>
            <a:r>
              <a:rPr lang="en-US" sz="1600">
                <a:solidFill>
                  <a:srgbClr val="000000"/>
                </a:solidFill>
                <a:latin typeface="Calibri" panose="020F0502020204030204" pitchFamily="34" charset="0"/>
              </a:rPr>
              <a:t>3 LPBF machines available @ DIAM (INFN-PD)</a:t>
            </a:r>
          </a:p>
          <a:p>
            <a:pPr algn="just">
              <a:spcBef>
                <a:spcPts val="0"/>
              </a:spcBef>
            </a:pPr>
            <a:endParaRPr lang="en-US" sz="1600" b="1">
              <a:solidFill>
                <a:srgbClr val="000000"/>
              </a:solidFill>
              <a:latin typeface="Calibri" panose="020F0502020204030204" pitchFamily="34" charset="0"/>
            </a:endParaRPr>
          </a:p>
          <a:p>
            <a:pPr algn="just"/>
            <a:r>
              <a:rPr lang="en-US" sz="1600" b="1">
                <a:solidFill>
                  <a:srgbClr val="FF0000"/>
                </a:solidFill>
                <a:latin typeface="Calibri" panose="020F0502020204030204" pitchFamily="34" charset="0"/>
              </a:rPr>
              <a:t>scenario 5</a:t>
            </a:r>
            <a:r>
              <a:rPr lang="en-US" sz="1600" b="1">
                <a:solidFill>
                  <a:srgbClr val="000000"/>
                </a:solidFill>
                <a:latin typeface="Calibri" panose="020F0502020204030204" pitchFamily="34" charset="0"/>
              </a:rPr>
              <a:t>:</a:t>
            </a:r>
            <a:r>
              <a:rPr lang="en-US" sz="1600">
                <a:solidFill>
                  <a:srgbClr val="000000"/>
                </a:solidFill>
                <a:latin typeface="Calibri" panose="020F0502020204030204" pitchFamily="34" charset="0"/>
              </a:rPr>
              <a:t> </a:t>
            </a:r>
            <a:r>
              <a:rPr lang="en-US" sz="1600" u="sng">
                <a:solidFill>
                  <a:srgbClr val="000000"/>
                </a:solidFill>
                <a:latin typeface="Calibri" panose="020F0502020204030204" pitchFamily="34" charset="0"/>
              </a:rPr>
              <a:t>SPES on-line facility not available for the on-line testing of Targets and Ion Sources</a:t>
            </a:r>
          </a:p>
          <a:p>
            <a:pPr algn="just"/>
            <a:r>
              <a:rPr lang="en-US" sz="1600" b="1">
                <a:solidFill>
                  <a:srgbClr val="00B050"/>
                </a:solidFill>
                <a:latin typeface="Calibri" panose="020F0502020204030204" pitchFamily="34" charset="0"/>
              </a:rPr>
              <a:t>possible actions</a:t>
            </a:r>
            <a:r>
              <a:rPr lang="en-US" sz="1600" b="1">
                <a:solidFill>
                  <a:srgbClr val="000000"/>
                </a:solidFill>
                <a:latin typeface="Calibri" panose="020F0502020204030204" pitchFamily="34" charset="0"/>
              </a:rPr>
              <a:t>: </a:t>
            </a:r>
            <a:r>
              <a:rPr lang="en-US" sz="1600">
                <a:solidFill>
                  <a:srgbClr val="000000"/>
                </a:solidFill>
                <a:latin typeface="Calibri" panose="020F0502020204030204" pitchFamily="34" charset="0"/>
              </a:rPr>
              <a:t>official collaboration with ISOLDE (CERN), with the possibility to discuss the on-line testing of the HISOL_NEXT prototypes; other international collaborations are under discussion for this kind of on-line activities (TRIUMF, …)</a:t>
            </a:r>
          </a:p>
        </p:txBody>
      </p:sp>
    </p:spTree>
    <p:extLst>
      <p:ext uri="{BB962C8B-B14F-4D97-AF65-F5344CB8AC3E}">
        <p14:creationId xmlns:p14="http://schemas.microsoft.com/office/powerpoint/2010/main" val="42727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4" y="127000"/>
            <a:ext cx="10836316" cy="1097280"/>
          </a:xfrm>
        </p:spPr>
        <p:txBody>
          <a:bodyPr rtlCol="0"/>
          <a:lstStyle/>
          <a:p>
            <a:pPr rtl="0"/>
            <a:r>
              <a:rPr lang="en-GB"/>
              <a:t>5. Budget, Personnel and Infrastructures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18</a:t>
            </a:fld>
            <a:endParaRPr lang="en-GB"/>
          </a:p>
        </p:txBody>
      </p:sp>
      <p:pic>
        <p:nvPicPr>
          <p:cNvPr id="10" name="Immagine 9">
            <a:extLst>
              <a:ext uri="{FF2B5EF4-FFF2-40B4-BE49-F238E27FC236}">
                <a16:creationId xmlns:a16="http://schemas.microsoft.com/office/drawing/2014/main" id="{02C4D8D4-D578-2F7F-9FCB-8CF0346206A2}"/>
              </a:ext>
            </a:extLst>
          </p:cNvPr>
          <p:cNvPicPr>
            <a:picLocks noChangeAspect="1"/>
          </p:cNvPicPr>
          <p:nvPr/>
        </p:nvPicPr>
        <p:blipFill>
          <a:blip r:embed="rId3"/>
          <a:srcRect l="67321" t="22016" r="17052" b="41897"/>
          <a:stretch/>
        </p:blipFill>
        <p:spPr>
          <a:xfrm>
            <a:off x="882423" y="1623226"/>
            <a:ext cx="4680000" cy="3039467"/>
          </a:xfrm>
          <a:prstGeom prst="rect">
            <a:avLst/>
          </a:prstGeom>
        </p:spPr>
      </p:pic>
      <p:pic>
        <p:nvPicPr>
          <p:cNvPr id="14" name="Immagine 13">
            <a:extLst>
              <a:ext uri="{FF2B5EF4-FFF2-40B4-BE49-F238E27FC236}">
                <a16:creationId xmlns:a16="http://schemas.microsoft.com/office/drawing/2014/main" id="{79E6F264-F49E-02B7-789D-CC188C058FBB}"/>
              </a:ext>
            </a:extLst>
          </p:cNvPr>
          <p:cNvPicPr>
            <a:picLocks noChangeAspect="1"/>
          </p:cNvPicPr>
          <p:nvPr/>
        </p:nvPicPr>
        <p:blipFill>
          <a:blip r:embed="rId4"/>
          <a:srcRect l="67275" t="59388" r="17068" b="22585"/>
          <a:stretch/>
        </p:blipFill>
        <p:spPr>
          <a:xfrm>
            <a:off x="6205232" y="4662693"/>
            <a:ext cx="4680000" cy="1515480"/>
          </a:xfrm>
          <a:prstGeom prst="rect">
            <a:avLst/>
          </a:prstGeom>
        </p:spPr>
      </p:pic>
      <p:sp>
        <p:nvSpPr>
          <p:cNvPr id="17" name="CasellaDiTesto 16">
            <a:extLst>
              <a:ext uri="{FF2B5EF4-FFF2-40B4-BE49-F238E27FC236}">
                <a16:creationId xmlns:a16="http://schemas.microsoft.com/office/drawing/2014/main" id="{FA94BC86-09B3-96B3-5AB3-505EBA7B8420}"/>
              </a:ext>
            </a:extLst>
          </p:cNvPr>
          <p:cNvSpPr txBox="1"/>
          <p:nvPr/>
        </p:nvSpPr>
        <p:spPr>
          <a:xfrm>
            <a:off x="882424" y="4891914"/>
            <a:ext cx="4679999" cy="577850"/>
          </a:xfrm>
          <a:prstGeom prst="rect">
            <a:avLst/>
          </a:prstGeom>
          <a:solidFill>
            <a:schemeClr val="bg2">
              <a:lumMod val="75000"/>
            </a:schemeClr>
          </a:solidFill>
          <a:ln>
            <a:solidFill>
              <a:schemeClr val="tx1"/>
            </a:solidFill>
          </a:ln>
        </p:spPr>
        <p:txBody>
          <a:bodyPr wrap="square" rtlCol="0">
            <a:spAutoFit/>
          </a:bodyPr>
          <a:lstStyle/>
          <a:p>
            <a:pPr algn="ctr">
              <a:lnSpc>
                <a:spcPct val="150000"/>
              </a:lnSpc>
            </a:pPr>
            <a:r>
              <a:rPr lang="it-IT" sz="2000" u="sng">
                <a:solidFill>
                  <a:schemeClr val="bg1"/>
                </a:solidFill>
              </a:rPr>
              <a:t>TOTAL project FTE</a:t>
            </a:r>
            <a:r>
              <a:rPr lang="it-IT" sz="2000">
                <a:solidFill>
                  <a:schemeClr val="bg1"/>
                </a:solidFill>
              </a:rPr>
              <a:t>:      </a:t>
            </a:r>
            <a:r>
              <a:rPr lang="it-IT" sz="2400" b="1">
                <a:solidFill>
                  <a:schemeClr val="bg1"/>
                </a:solidFill>
              </a:rPr>
              <a:t>8.75</a:t>
            </a:r>
            <a:endParaRPr lang="en-GB" sz="2000" b="1">
              <a:solidFill>
                <a:schemeClr val="bg1"/>
              </a:solidFill>
            </a:endParaRPr>
          </a:p>
        </p:txBody>
      </p:sp>
      <p:grpSp>
        <p:nvGrpSpPr>
          <p:cNvPr id="24" name="Gruppo 23">
            <a:extLst>
              <a:ext uri="{FF2B5EF4-FFF2-40B4-BE49-F238E27FC236}">
                <a16:creationId xmlns:a16="http://schemas.microsoft.com/office/drawing/2014/main" id="{915F2825-87C8-2098-B956-291808645EBF}"/>
              </a:ext>
            </a:extLst>
          </p:cNvPr>
          <p:cNvGrpSpPr/>
          <p:nvPr/>
        </p:nvGrpSpPr>
        <p:grpSpPr>
          <a:xfrm>
            <a:off x="6152280" y="1623227"/>
            <a:ext cx="4766852" cy="2864143"/>
            <a:chOff x="6152280" y="1623227"/>
            <a:chExt cx="4766852" cy="2864143"/>
          </a:xfrm>
        </p:grpSpPr>
        <p:pic>
          <p:nvPicPr>
            <p:cNvPr id="11" name="Immagine 10">
              <a:extLst>
                <a:ext uri="{FF2B5EF4-FFF2-40B4-BE49-F238E27FC236}">
                  <a16:creationId xmlns:a16="http://schemas.microsoft.com/office/drawing/2014/main" id="{17BA8B24-0DC5-9EB6-D9FE-8181488503F7}"/>
                </a:ext>
              </a:extLst>
            </p:cNvPr>
            <p:cNvPicPr>
              <a:picLocks noChangeAspect="1"/>
            </p:cNvPicPr>
            <p:nvPr/>
          </p:nvPicPr>
          <p:blipFill>
            <a:blip r:embed="rId3"/>
            <a:srcRect l="67321" t="59779" r="17052" b="6215"/>
            <a:stretch/>
          </p:blipFill>
          <p:spPr>
            <a:xfrm>
              <a:off x="6205232" y="1623227"/>
              <a:ext cx="4680000" cy="2864143"/>
            </a:xfrm>
            <a:prstGeom prst="rect">
              <a:avLst/>
            </a:prstGeom>
          </p:spPr>
        </p:pic>
        <p:sp>
          <p:nvSpPr>
            <p:cNvPr id="6" name="Rettangolo 5">
              <a:extLst>
                <a:ext uri="{FF2B5EF4-FFF2-40B4-BE49-F238E27FC236}">
                  <a16:creationId xmlns:a16="http://schemas.microsoft.com/office/drawing/2014/main" id="{286BF480-3AC6-A73C-59CD-BBE85C49632A}"/>
                </a:ext>
              </a:extLst>
            </p:cNvPr>
            <p:cNvSpPr/>
            <p:nvPr/>
          </p:nvSpPr>
          <p:spPr>
            <a:xfrm>
              <a:off x="10618786" y="1986446"/>
              <a:ext cx="226219" cy="134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DEDBBBBB-3C7D-AA22-4CD2-291CFE04B100}"/>
                </a:ext>
              </a:extLst>
            </p:cNvPr>
            <p:cNvSpPr txBox="1"/>
            <p:nvPr/>
          </p:nvSpPr>
          <p:spPr>
            <a:xfrm>
              <a:off x="10505236" y="1928112"/>
              <a:ext cx="413896"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rPr>
                <a:t>0.15</a:t>
              </a:r>
            </a:p>
          </p:txBody>
        </p:sp>
        <p:sp>
          <p:nvSpPr>
            <p:cNvPr id="7" name="Rettangolo 6">
              <a:extLst>
                <a:ext uri="{FF2B5EF4-FFF2-40B4-BE49-F238E27FC236}">
                  <a16:creationId xmlns:a16="http://schemas.microsoft.com/office/drawing/2014/main" id="{CA15E022-EBB4-CDFB-443A-2F91F5BC5B70}"/>
                </a:ext>
              </a:extLst>
            </p:cNvPr>
            <p:cNvSpPr/>
            <p:nvPr/>
          </p:nvSpPr>
          <p:spPr>
            <a:xfrm>
              <a:off x="6233806" y="3999800"/>
              <a:ext cx="1467156" cy="295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asellaDiTesto 7">
              <a:extLst>
                <a:ext uri="{FF2B5EF4-FFF2-40B4-BE49-F238E27FC236}">
                  <a16:creationId xmlns:a16="http://schemas.microsoft.com/office/drawing/2014/main" id="{330F9845-6C6B-F4AA-C7A9-AFBC53154DCD}"/>
                </a:ext>
              </a:extLst>
            </p:cNvPr>
            <p:cNvSpPr txBox="1"/>
            <p:nvPr/>
          </p:nvSpPr>
          <p:spPr>
            <a:xfrm>
              <a:off x="6164547" y="4024359"/>
              <a:ext cx="862737"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rPr>
                <a:t>Alberto Barci</a:t>
              </a:r>
            </a:p>
          </p:txBody>
        </p:sp>
        <p:sp>
          <p:nvSpPr>
            <p:cNvPr id="9" name="Rettangolo 8">
              <a:extLst>
                <a:ext uri="{FF2B5EF4-FFF2-40B4-BE49-F238E27FC236}">
                  <a16:creationId xmlns:a16="http://schemas.microsoft.com/office/drawing/2014/main" id="{C05AD55A-8E95-07BC-BE94-B8C1DB19FB25}"/>
                </a:ext>
              </a:extLst>
            </p:cNvPr>
            <p:cNvSpPr/>
            <p:nvPr/>
          </p:nvSpPr>
          <p:spPr>
            <a:xfrm>
              <a:off x="6235828" y="3327101"/>
              <a:ext cx="1467156" cy="295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asellaDiTesto 11">
              <a:extLst>
                <a:ext uri="{FF2B5EF4-FFF2-40B4-BE49-F238E27FC236}">
                  <a16:creationId xmlns:a16="http://schemas.microsoft.com/office/drawing/2014/main" id="{0DACDE73-2E66-AA38-8EB0-86A7F8EF95F2}"/>
                </a:ext>
              </a:extLst>
            </p:cNvPr>
            <p:cNvSpPr txBox="1"/>
            <p:nvPr/>
          </p:nvSpPr>
          <p:spPr>
            <a:xfrm>
              <a:off x="6152280" y="3351660"/>
              <a:ext cx="1029449"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rPr>
                <a:t>Giacomo Favero</a:t>
              </a:r>
            </a:p>
          </p:txBody>
        </p:sp>
        <p:sp>
          <p:nvSpPr>
            <p:cNvPr id="15" name="Rettangolo 14">
              <a:extLst>
                <a:ext uri="{FF2B5EF4-FFF2-40B4-BE49-F238E27FC236}">
                  <a16:creationId xmlns:a16="http://schemas.microsoft.com/office/drawing/2014/main" id="{7CB005C8-7E42-7154-20BE-84794389DBDC}"/>
                </a:ext>
              </a:extLst>
            </p:cNvPr>
            <p:cNvSpPr/>
            <p:nvPr/>
          </p:nvSpPr>
          <p:spPr>
            <a:xfrm>
              <a:off x="10630333" y="2747099"/>
              <a:ext cx="226219" cy="134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F9A7AFFE-B9CF-1024-4A1D-B2E8EB2BD091}"/>
                </a:ext>
              </a:extLst>
            </p:cNvPr>
            <p:cNvSpPr txBox="1"/>
            <p:nvPr/>
          </p:nvSpPr>
          <p:spPr>
            <a:xfrm>
              <a:off x="10554888" y="2688765"/>
              <a:ext cx="348172"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rPr>
                <a:t>0.8</a:t>
              </a:r>
            </a:p>
          </p:txBody>
        </p:sp>
        <p:sp>
          <p:nvSpPr>
            <p:cNvPr id="18" name="Rettangolo 17">
              <a:extLst>
                <a:ext uri="{FF2B5EF4-FFF2-40B4-BE49-F238E27FC236}">
                  <a16:creationId xmlns:a16="http://schemas.microsoft.com/office/drawing/2014/main" id="{AA1A92E7-AC37-0DBF-8E61-D948C2F30DC0}"/>
                </a:ext>
              </a:extLst>
            </p:cNvPr>
            <p:cNvSpPr/>
            <p:nvPr/>
          </p:nvSpPr>
          <p:spPr>
            <a:xfrm>
              <a:off x="10630333" y="2500878"/>
              <a:ext cx="226219" cy="134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0FAF56EC-0530-48C1-56EB-0D9121CBAD99}"/>
                </a:ext>
              </a:extLst>
            </p:cNvPr>
            <p:cNvSpPr txBox="1"/>
            <p:nvPr/>
          </p:nvSpPr>
          <p:spPr>
            <a:xfrm>
              <a:off x="10550125" y="2442544"/>
              <a:ext cx="348172"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rPr>
                <a:t>1.0</a:t>
              </a:r>
            </a:p>
          </p:txBody>
        </p:sp>
        <p:sp>
          <p:nvSpPr>
            <p:cNvPr id="22" name="Rettangolo 21">
              <a:extLst>
                <a:ext uri="{FF2B5EF4-FFF2-40B4-BE49-F238E27FC236}">
                  <a16:creationId xmlns:a16="http://schemas.microsoft.com/office/drawing/2014/main" id="{433C99BC-1182-F055-736A-E4D2A3C1D9E8}"/>
                </a:ext>
              </a:extLst>
            </p:cNvPr>
            <p:cNvSpPr/>
            <p:nvPr/>
          </p:nvSpPr>
          <p:spPr>
            <a:xfrm>
              <a:off x="10623801" y="3409994"/>
              <a:ext cx="226219" cy="134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8CA645E3-8579-5727-11A8-025EBD532C64}"/>
                </a:ext>
              </a:extLst>
            </p:cNvPr>
            <p:cNvSpPr txBox="1"/>
            <p:nvPr/>
          </p:nvSpPr>
          <p:spPr>
            <a:xfrm>
              <a:off x="10543593" y="3351660"/>
              <a:ext cx="348172"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151009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4" y="127000"/>
            <a:ext cx="10836316" cy="1097280"/>
          </a:xfrm>
        </p:spPr>
        <p:txBody>
          <a:bodyPr rtlCol="0"/>
          <a:lstStyle/>
          <a:p>
            <a:pPr rtl="0"/>
            <a:r>
              <a:rPr lang="en-GB"/>
              <a:t>5. Budget, Personnel and Infrastructures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19</a:t>
            </a:fld>
            <a:endParaRPr lang="en-GB"/>
          </a:p>
        </p:txBody>
      </p:sp>
      <p:pic>
        <p:nvPicPr>
          <p:cNvPr id="4" name="Immagine 3">
            <a:extLst>
              <a:ext uri="{FF2B5EF4-FFF2-40B4-BE49-F238E27FC236}">
                <a16:creationId xmlns:a16="http://schemas.microsoft.com/office/drawing/2014/main" id="{A8FD2EAE-4D68-6251-62D2-FCBE0A63F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09" y="3325249"/>
            <a:ext cx="1386535" cy="626714"/>
          </a:xfrm>
          <a:prstGeom prst="rect">
            <a:avLst/>
          </a:prstGeom>
        </p:spPr>
      </p:pic>
      <p:pic>
        <p:nvPicPr>
          <p:cNvPr id="6" name="Immagine 5">
            <a:extLst>
              <a:ext uri="{FF2B5EF4-FFF2-40B4-BE49-F238E27FC236}">
                <a16:creationId xmlns:a16="http://schemas.microsoft.com/office/drawing/2014/main" id="{5F3BC8FC-49C0-5DC6-B047-02A5E21EEFB6}"/>
              </a:ext>
            </a:extLst>
          </p:cNvPr>
          <p:cNvPicPr>
            <a:picLocks noChangeAspect="1"/>
          </p:cNvPicPr>
          <p:nvPr/>
        </p:nvPicPr>
        <p:blipFill>
          <a:blip r:embed="rId4"/>
          <a:stretch>
            <a:fillRect/>
          </a:stretch>
        </p:blipFill>
        <p:spPr>
          <a:xfrm>
            <a:off x="7768147" y="4867959"/>
            <a:ext cx="1587982" cy="793991"/>
          </a:xfrm>
          <a:prstGeom prst="rect">
            <a:avLst/>
          </a:prstGeom>
        </p:spPr>
      </p:pic>
      <p:pic>
        <p:nvPicPr>
          <p:cNvPr id="7" name="Immagine 6">
            <a:extLst>
              <a:ext uri="{FF2B5EF4-FFF2-40B4-BE49-F238E27FC236}">
                <a16:creationId xmlns:a16="http://schemas.microsoft.com/office/drawing/2014/main" id="{10A21557-8C92-CCDA-A207-6024A7E2F207}"/>
              </a:ext>
            </a:extLst>
          </p:cNvPr>
          <p:cNvPicPr>
            <a:picLocks noChangeAspect="1"/>
          </p:cNvPicPr>
          <p:nvPr/>
        </p:nvPicPr>
        <p:blipFill>
          <a:blip r:embed="rId5"/>
          <a:stretch>
            <a:fillRect/>
          </a:stretch>
        </p:blipFill>
        <p:spPr>
          <a:xfrm>
            <a:off x="9569291" y="4994375"/>
            <a:ext cx="1044526" cy="583466"/>
          </a:xfrm>
          <a:prstGeom prst="rect">
            <a:avLst/>
          </a:prstGeom>
        </p:spPr>
      </p:pic>
      <p:pic>
        <p:nvPicPr>
          <p:cNvPr id="8" name="Immagine 7">
            <a:extLst>
              <a:ext uri="{FF2B5EF4-FFF2-40B4-BE49-F238E27FC236}">
                <a16:creationId xmlns:a16="http://schemas.microsoft.com/office/drawing/2014/main" id="{D4361F3B-9321-3C62-5CD3-B177082B2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779" y="1934982"/>
            <a:ext cx="1386535" cy="626714"/>
          </a:xfrm>
          <a:prstGeom prst="rect">
            <a:avLst/>
          </a:prstGeom>
        </p:spPr>
      </p:pic>
      <p:pic>
        <p:nvPicPr>
          <p:cNvPr id="9" name="Immagine 8">
            <a:extLst>
              <a:ext uri="{FF2B5EF4-FFF2-40B4-BE49-F238E27FC236}">
                <a16:creationId xmlns:a16="http://schemas.microsoft.com/office/drawing/2014/main" id="{3E4C64E4-8042-741E-206A-92191052F50D}"/>
              </a:ext>
            </a:extLst>
          </p:cNvPr>
          <p:cNvPicPr>
            <a:picLocks noChangeAspect="1"/>
          </p:cNvPicPr>
          <p:nvPr/>
        </p:nvPicPr>
        <p:blipFill>
          <a:blip r:embed="rId7"/>
          <a:stretch>
            <a:fillRect/>
          </a:stretch>
        </p:blipFill>
        <p:spPr>
          <a:xfrm>
            <a:off x="9346833" y="1996671"/>
            <a:ext cx="1730377" cy="512608"/>
          </a:xfrm>
          <a:prstGeom prst="rect">
            <a:avLst/>
          </a:prstGeom>
        </p:spPr>
      </p:pic>
      <p:pic>
        <p:nvPicPr>
          <p:cNvPr id="11" name="Immagine 10">
            <a:extLst>
              <a:ext uri="{FF2B5EF4-FFF2-40B4-BE49-F238E27FC236}">
                <a16:creationId xmlns:a16="http://schemas.microsoft.com/office/drawing/2014/main" id="{8CB50E19-CC95-2271-8346-61C8F1D62A6F}"/>
              </a:ext>
            </a:extLst>
          </p:cNvPr>
          <p:cNvPicPr>
            <a:picLocks noChangeAspect="1"/>
          </p:cNvPicPr>
          <p:nvPr/>
        </p:nvPicPr>
        <p:blipFill rotWithShape="1">
          <a:blip r:embed="rId8"/>
          <a:srcRect l="11493" t="11643" r="9131" b="10745"/>
          <a:stretch/>
        </p:blipFill>
        <p:spPr>
          <a:xfrm>
            <a:off x="7744689" y="3440842"/>
            <a:ext cx="741860" cy="725374"/>
          </a:xfrm>
          <a:prstGeom prst="rect">
            <a:avLst/>
          </a:prstGeom>
        </p:spPr>
      </p:pic>
      <p:pic>
        <p:nvPicPr>
          <p:cNvPr id="12" name="Immagine 11">
            <a:extLst>
              <a:ext uri="{FF2B5EF4-FFF2-40B4-BE49-F238E27FC236}">
                <a16:creationId xmlns:a16="http://schemas.microsoft.com/office/drawing/2014/main" id="{66AE235C-061D-2720-1AE2-976211980321}"/>
              </a:ext>
            </a:extLst>
          </p:cNvPr>
          <p:cNvPicPr>
            <a:picLocks noChangeAspect="1"/>
          </p:cNvPicPr>
          <p:nvPr/>
        </p:nvPicPr>
        <p:blipFill rotWithShape="1">
          <a:blip r:embed="rId9"/>
          <a:srcRect r="10433"/>
          <a:stretch/>
        </p:blipFill>
        <p:spPr>
          <a:xfrm>
            <a:off x="7628668" y="1897944"/>
            <a:ext cx="1608358" cy="710062"/>
          </a:xfrm>
          <a:prstGeom prst="rect">
            <a:avLst/>
          </a:prstGeom>
        </p:spPr>
      </p:pic>
      <p:pic>
        <p:nvPicPr>
          <p:cNvPr id="13" name="Immagine 12">
            <a:extLst>
              <a:ext uri="{FF2B5EF4-FFF2-40B4-BE49-F238E27FC236}">
                <a16:creationId xmlns:a16="http://schemas.microsoft.com/office/drawing/2014/main" id="{E5A32D23-5F64-E09C-EE73-CC5489F00796}"/>
              </a:ext>
            </a:extLst>
          </p:cNvPr>
          <p:cNvPicPr>
            <a:picLocks noChangeAspect="1"/>
          </p:cNvPicPr>
          <p:nvPr/>
        </p:nvPicPr>
        <p:blipFill rotWithShape="1">
          <a:blip r:embed="rId10"/>
          <a:srcRect l="44920"/>
          <a:stretch/>
        </p:blipFill>
        <p:spPr>
          <a:xfrm>
            <a:off x="604224" y="3938669"/>
            <a:ext cx="616430" cy="356780"/>
          </a:xfrm>
          <a:prstGeom prst="rect">
            <a:avLst/>
          </a:prstGeom>
        </p:spPr>
      </p:pic>
      <p:pic>
        <p:nvPicPr>
          <p:cNvPr id="14" name="Immagine 13">
            <a:extLst>
              <a:ext uri="{FF2B5EF4-FFF2-40B4-BE49-F238E27FC236}">
                <a16:creationId xmlns:a16="http://schemas.microsoft.com/office/drawing/2014/main" id="{82538079-70A7-B254-5E68-C6337FDEE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272" y="4859301"/>
            <a:ext cx="1369832" cy="619555"/>
          </a:xfrm>
          <a:prstGeom prst="rect">
            <a:avLst/>
          </a:prstGeom>
        </p:spPr>
      </p:pic>
      <p:pic>
        <p:nvPicPr>
          <p:cNvPr id="21" name="Immagine 20">
            <a:extLst>
              <a:ext uri="{FF2B5EF4-FFF2-40B4-BE49-F238E27FC236}">
                <a16:creationId xmlns:a16="http://schemas.microsoft.com/office/drawing/2014/main" id="{C3D63ECA-8482-33F5-282C-0D3D93D5D5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861" y="2580235"/>
            <a:ext cx="877644" cy="345610"/>
          </a:xfrm>
          <a:prstGeom prst="rect">
            <a:avLst/>
          </a:prstGeom>
        </p:spPr>
      </p:pic>
      <p:grpSp>
        <p:nvGrpSpPr>
          <p:cNvPr id="26" name="Gruppo 25">
            <a:extLst>
              <a:ext uri="{FF2B5EF4-FFF2-40B4-BE49-F238E27FC236}">
                <a16:creationId xmlns:a16="http://schemas.microsoft.com/office/drawing/2014/main" id="{B0520A56-B935-608F-FF2E-6028C0E30A33}"/>
              </a:ext>
            </a:extLst>
          </p:cNvPr>
          <p:cNvGrpSpPr/>
          <p:nvPr/>
        </p:nvGrpSpPr>
        <p:grpSpPr>
          <a:xfrm>
            <a:off x="8760870" y="3451096"/>
            <a:ext cx="3170525" cy="760640"/>
            <a:chOff x="8909610" y="3392050"/>
            <a:chExt cx="3170525" cy="760640"/>
          </a:xfrm>
        </p:grpSpPr>
        <p:pic>
          <p:nvPicPr>
            <p:cNvPr id="15" name="Immagine 14">
              <a:extLst>
                <a:ext uri="{FF2B5EF4-FFF2-40B4-BE49-F238E27FC236}">
                  <a16:creationId xmlns:a16="http://schemas.microsoft.com/office/drawing/2014/main" id="{A84653BC-8793-5A75-F136-7206D4A7C2E2}"/>
                </a:ext>
              </a:extLst>
            </p:cNvPr>
            <p:cNvPicPr>
              <a:picLocks noChangeAspect="1"/>
            </p:cNvPicPr>
            <p:nvPr/>
          </p:nvPicPr>
          <p:blipFill>
            <a:blip r:embed="rId13"/>
            <a:stretch>
              <a:fillRect/>
            </a:stretch>
          </p:blipFill>
          <p:spPr>
            <a:xfrm>
              <a:off x="8909610" y="3392050"/>
              <a:ext cx="760640" cy="760640"/>
            </a:xfrm>
            <a:prstGeom prst="rect">
              <a:avLst/>
            </a:prstGeom>
          </p:spPr>
        </p:pic>
        <p:pic>
          <p:nvPicPr>
            <p:cNvPr id="22" name="Immagine 21">
              <a:extLst>
                <a:ext uri="{FF2B5EF4-FFF2-40B4-BE49-F238E27FC236}">
                  <a16:creationId xmlns:a16="http://schemas.microsoft.com/office/drawing/2014/main" id="{85D0730A-7FBE-1211-30D8-F04C212B09EB}"/>
                </a:ext>
              </a:extLst>
            </p:cNvPr>
            <p:cNvPicPr>
              <a:picLocks noChangeAspect="1"/>
            </p:cNvPicPr>
            <p:nvPr/>
          </p:nvPicPr>
          <p:blipFill>
            <a:blip r:embed="rId14"/>
            <a:stretch>
              <a:fillRect/>
            </a:stretch>
          </p:blipFill>
          <p:spPr>
            <a:xfrm>
              <a:off x="9724325" y="3397890"/>
              <a:ext cx="2355810" cy="753859"/>
            </a:xfrm>
            <a:prstGeom prst="rect">
              <a:avLst/>
            </a:prstGeom>
          </p:spPr>
        </p:pic>
      </p:grpSp>
      <p:sp>
        <p:nvSpPr>
          <p:cNvPr id="25" name="CasellaDiTesto 24">
            <a:extLst>
              <a:ext uri="{FF2B5EF4-FFF2-40B4-BE49-F238E27FC236}">
                <a16:creationId xmlns:a16="http://schemas.microsoft.com/office/drawing/2014/main" id="{850140B7-21C0-029A-3B45-15E75B032F5D}"/>
              </a:ext>
            </a:extLst>
          </p:cNvPr>
          <p:cNvSpPr txBox="1"/>
          <p:nvPr/>
        </p:nvSpPr>
        <p:spPr>
          <a:xfrm>
            <a:off x="1620378" y="1852820"/>
            <a:ext cx="5759816" cy="4048031"/>
          </a:xfrm>
          <a:prstGeom prst="rect">
            <a:avLst/>
          </a:prstGeom>
          <a:noFill/>
        </p:spPr>
        <p:txBody>
          <a:bodyPr wrap="square">
            <a:spAutoFit/>
          </a:bodyPr>
          <a:lstStyle/>
          <a:p>
            <a:pPr algn="just">
              <a:lnSpc>
                <a:spcPct val="115000"/>
              </a:lnSpc>
            </a:pPr>
            <a:r>
              <a:rPr lang="en-GB" sz="1300" b="1" kern="100">
                <a:effectLst/>
                <a:latin typeface="Calibri" panose="020F0502020204030204" pitchFamily="34" charset="0"/>
                <a:ea typeface="Noto Serif CJK SC"/>
                <a:cs typeface="Lohit Devanagari"/>
              </a:rPr>
              <a:t>INFN-LNL</a:t>
            </a:r>
            <a:r>
              <a:rPr lang="en-GB" sz="1300" kern="100">
                <a:effectLst/>
                <a:latin typeface="Calibri" panose="020F0502020204030204" pitchFamily="34" charset="0"/>
                <a:ea typeface="Noto Serif CJK SC"/>
                <a:cs typeface="Lohit Devanagari"/>
              </a:rPr>
              <a:t> will manage directly all the </a:t>
            </a:r>
            <a:r>
              <a:rPr lang="en-GB" sz="1300" b="1" kern="100">
                <a:effectLst/>
                <a:latin typeface="Calibri" panose="020F0502020204030204" pitchFamily="34" charset="0"/>
                <a:ea typeface="Noto Serif CJK SC"/>
                <a:cs typeface="Lohit Devanagari"/>
              </a:rPr>
              <a:t>on-line</a:t>
            </a:r>
            <a:r>
              <a:rPr lang="en-GB" sz="1300" kern="100">
                <a:effectLst/>
                <a:latin typeface="Calibri" panose="020F0502020204030204" pitchFamily="34" charset="0"/>
                <a:ea typeface="Noto Serif CJK SC"/>
                <a:cs typeface="Lohit Devanagari"/>
              </a:rPr>
              <a:t> </a:t>
            </a:r>
            <a:r>
              <a:rPr lang="en-GB" sz="1300" b="1" kern="100">
                <a:effectLst/>
                <a:latin typeface="Calibri" panose="020F0502020204030204" pitchFamily="34" charset="0"/>
                <a:ea typeface="Noto Serif CJK SC"/>
                <a:cs typeface="Lohit Devanagari"/>
              </a:rPr>
              <a:t>tests</a:t>
            </a:r>
            <a:r>
              <a:rPr lang="en-GB" sz="1300" kern="100">
                <a:effectLst/>
                <a:latin typeface="Calibri" panose="020F0502020204030204" pitchFamily="34" charset="0"/>
                <a:ea typeface="Noto Serif CJK SC"/>
                <a:cs typeface="Lohit Devanagari"/>
              </a:rPr>
              <a:t> at the </a:t>
            </a:r>
            <a:r>
              <a:rPr lang="en-GB" sz="1300" b="1" kern="100">
                <a:effectLst/>
                <a:latin typeface="Calibri" panose="020F0502020204030204" pitchFamily="34" charset="0"/>
                <a:ea typeface="Noto Serif CJK SC"/>
                <a:cs typeface="Lohit Devanagari"/>
              </a:rPr>
              <a:t>SPES facility</a:t>
            </a:r>
            <a:r>
              <a:rPr lang="en-GB" sz="1300" kern="100">
                <a:effectLst/>
                <a:latin typeface="Calibri" panose="020F0502020204030204" pitchFamily="34" charset="0"/>
                <a:ea typeface="Noto Serif CJK SC"/>
                <a:cs typeface="Lohit Devanagari"/>
              </a:rPr>
              <a:t>. INFN-LNL will benefit from all the historical collaborations with the </a:t>
            </a:r>
            <a:r>
              <a:rPr lang="en-GB" sz="1300" b="1" kern="100">
                <a:effectLst/>
                <a:latin typeface="Calibri" panose="020F0502020204030204" pitchFamily="34" charset="0"/>
                <a:ea typeface="Noto Serif CJK SC"/>
                <a:cs typeface="Lohit Devanagari"/>
              </a:rPr>
              <a:t>DII</a:t>
            </a:r>
            <a:r>
              <a:rPr lang="en-GB" sz="1300" kern="100">
                <a:effectLst/>
                <a:latin typeface="Calibri" panose="020F0502020204030204" pitchFamily="34" charset="0"/>
                <a:ea typeface="Noto Serif CJK SC"/>
                <a:cs typeface="Lohit Devanagari"/>
              </a:rPr>
              <a:t> (Department of Industrial Engineering) of the </a:t>
            </a:r>
            <a:r>
              <a:rPr lang="en-GB" sz="1300" b="1" kern="100">
                <a:effectLst/>
                <a:latin typeface="Calibri" panose="020F0502020204030204" pitchFamily="34" charset="0"/>
                <a:ea typeface="Noto Serif CJK SC"/>
                <a:cs typeface="Lohit Devanagari"/>
              </a:rPr>
              <a:t>University of Padova </a:t>
            </a:r>
            <a:r>
              <a:rPr lang="en-GB" sz="1300" kern="100">
                <a:effectLst/>
                <a:latin typeface="Calibri" panose="020F0502020204030204" pitchFamily="34" charset="0"/>
                <a:ea typeface="Noto Serif CJK SC"/>
                <a:cs typeface="Lohit Devanagari"/>
              </a:rPr>
              <a:t>(Mechanical Engineering, Materials Engineering, Metallurgy).</a:t>
            </a:r>
          </a:p>
          <a:p>
            <a:pPr algn="just">
              <a:lnSpc>
                <a:spcPct val="115000"/>
              </a:lnSpc>
            </a:pPr>
            <a:endParaRPr lang="en-GB" sz="1000" kern="100">
              <a:effectLst/>
              <a:latin typeface="Liberation Serif"/>
              <a:ea typeface="Noto Serif CJK SC"/>
              <a:cs typeface="Lohit Devanagari"/>
            </a:endParaRPr>
          </a:p>
          <a:p>
            <a:pPr algn="just">
              <a:lnSpc>
                <a:spcPct val="115000"/>
              </a:lnSpc>
            </a:pPr>
            <a:endParaRPr lang="en-GB" sz="1400" kern="100">
              <a:effectLst/>
              <a:latin typeface="Liberation Serif"/>
              <a:ea typeface="Noto Serif CJK SC"/>
              <a:cs typeface="Lohit Devanagari"/>
            </a:endParaRPr>
          </a:p>
          <a:p>
            <a:pPr algn="just">
              <a:lnSpc>
                <a:spcPct val="115000"/>
              </a:lnSpc>
            </a:pPr>
            <a:r>
              <a:rPr lang="en-GB" sz="1300" b="1" kern="100">
                <a:effectLst/>
                <a:latin typeface="Calibri" panose="020F0502020204030204" pitchFamily="34" charset="0"/>
                <a:ea typeface="Noto Serif CJK SC"/>
                <a:cs typeface="Lohit Devanagari"/>
              </a:rPr>
              <a:t>INFN-PD</a:t>
            </a:r>
            <a:r>
              <a:rPr lang="en-GB" sz="1300" kern="100">
                <a:effectLst/>
                <a:latin typeface="Calibri" panose="020F0502020204030204" pitchFamily="34" charset="0"/>
                <a:ea typeface="Noto Serif CJK SC"/>
                <a:cs typeface="Lohit Devanagari"/>
              </a:rPr>
              <a:t> will make significant contributions to the development of additively manufactured ion source components (WP2) and auxiliary components (WP3). This effort will benefit from close collaborations with external institutions such as </a:t>
            </a:r>
            <a:r>
              <a:rPr lang="en-GB" sz="1300" b="1" kern="100">
                <a:effectLst/>
                <a:latin typeface="Calibri" panose="020F0502020204030204" pitchFamily="34" charset="0"/>
                <a:ea typeface="Noto Serif CJK SC"/>
                <a:cs typeface="Lohit Devanagari"/>
              </a:rPr>
              <a:t>DTG</a:t>
            </a:r>
            <a:r>
              <a:rPr lang="en-GB" sz="1300" kern="100">
                <a:effectLst/>
                <a:latin typeface="Calibri" panose="020F0502020204030204" pitchFamily="34" charset="0"/>
                <a:ea typeface="Noto Serif CJK SC"/>
                <a:cs typeface="Lohit Devanagari"/>
              </a:rPr>
              <a:t> (Department of Management and Engineering, University of Padova) and </a:t>
            </a:r>
            <a:r>
              <a:rPr lang="en-GB" sz="1300" b="1" kern="100">
                <a:effectLst/>
                <a:latin typeface="Calibri" panose="020F0502020204030204" pitchFamily="34" charset="0"/>
                <a:ea typeface="Noto Serif CJK SC"/>
                <a:cs typeface="Lohit Devanagari"/>
              </a:rPr>
              <a:t>ProM</a:t>
            </a:r>
            <a:r>
              <a:rPr lang="en-GB" sz="1300" kern="100">
                <a:effectLst/>
                <a:latin typeface="Calibri" panose="020F0502020204030204" pitchFamily="34" charset="0"/>
                <a:ea typeface="Noto Serif CJK SC"/>
                <a:cs typeface="Lohit Devanagari"/>
              </a:rPr>
              <a:t> (Mechatronic Prototyping, Trento).</a:t>
            </a:r>
            <a:endParaRPr lang="en-GB" sz="1300" kern="100">
              <a:effectLst/>
              <a:latin typeface="Liberation Serif"/>
              <a:ea typeface="Noto Serif CJK SC"/>
              <a:cs typeface="Lohit Devanagari"/>
            </a:endParaRPr>
          </a:p>
          <a:p>
            <a:pPr algn="just">
              <a:lnSpc>
                <a:spcPct val="115000"/>
              </a:lnSpc>
            </a:pPr>
            <a:endParaRPr lang="en-GB" sz="1300" kern="100">
              <a:effectLst/>
              <a:latin typeface="Liberation Serif"/>
              <a:ea typeface="Noto Serif CJK SC"/>
              <a:cs typeface="Lohit Devanagari"/>
            </a:endParaRPr>
          </a:p>
          <a:p>
            <a:pPr algn="just">
              <a:lnSpc>
                <a:spcPct val="115000"/>
              </a:lnSpc>
            </a:pPr>
            <a:endParaRPr lang="en-GB" sz="1300" kern="100">
              <a:effectLst/>
              <a:latin typeface="Liberation Serif"/>
              <a:ea typeface="Noto Serif CJK SC"/>
              <a:cs typeface="Lohit Devanagari"/>
            </a:endParaRPr>
          </a:p>
          <a:p>
            <a:pPr algn="just"/>
            <a:r>
              <a:rPr lang="en-GB" sz="1300" b="1" kern="100">
                <a:effectLst/>
                <a:latin typeface="Calibri" panose="020F0502020204030204" pitchFamily="34" charset="0"/>
                <a:ea typeface="Noto Serif CJK SC"/>
              </a:rPr>
              <a:t>INFN-PV</a:t>
            </a:r>
            <a:r>
              <a:rPr lang="en-GB" sz="1300" kern="100">
                <a:effectLst/>
                <a:latin typeface="Calibri" panose="020F0502020204030204" pitchFamily="34" charset="0"/>
                <a:ea typeface="Noto Serif CJK SC"/>
              </a:rPr>
              <a:t> will bring its extensive expertise in nuclear reactions and the calculation of isotope production, dose rates, and beam power deposition. The partnership with the University of Brescia will facilitate a substantial contribution from </a:t>
            </a:r>
            <a:r>
              <a:rPr lang="en-GB" sz="1300" b="1" kern="100">
                <a:effectLst/>
                <a:latin typeface="Calibri" panose="020F0502020204030204" pitchFamily="34" charset="0"/>
                <a:ea typeface="Noto Serif CJK SC"/>
              </a:rPr>
              <a:t>DIMI</a:t>
            </a:r>
            <a:r>
              <a:rPr lang="en-GB" sz="1300" kern="100">
                <a:effectLst/>
                <a:latin typeface="Calibri" panose="020F0502020204030204" pitchFamily="34" charset="0"/>
                <a:ea typeface="Noto Serif CJK SC"/>
              </a:rPr>
              <a:t> (Department of Mechanical and Industrial Engineering) in the </a:t>
            </a:r>
            <a:r>
              <a:rPr lang="en-GB" sz="1300" kern="100" err="1">
                <a:effectLst/>
                <a:latin typeface="Calibri" panose="020F0502020204030204" pitchFamily="34" charset="0"/>
                <a:ea typeface="Noto Serif CJK SC"/>
              </a:rPr>
              <a:t>modeling</a:t>
            </a:r>
            <a:r>
              <a:rPr lang="en-GB" sz="1300" kern="100">
                <a:effectLst/>
                <a:latin typeface="Calibri" panose="020F0502020204030204" pitchFamily="34" charset="0"/>
                <a:ea typeface="Noto Serif CJK SC"/>
              </a:rPr>
              <a:t> and manufacturing of complex ion source components.</a:t>
            </a:r>
            <a:endParaRPr lang="en-GB" sz="1300"/>
          </a:p>
        </p:txBody>
      </p:sp>
    </p:spTree>
    <p:extLst>
      <p:ext uri="{BB962C8B-B14F-4D97-AF65-F5344CB8AC3E}">
        <p14:creationId xmlns:p14="http://schemas.microsoft.com/office/powerpoint/2010/main" val="87785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F5F11EF9-6059-CA85-5BC8-72C92BF2F453}"/>
              </a:ext>
            </a:extLst>
          </p:cNvPr>
          <p:cNvSpPr/>
          <p:nvPr/>
        </p:nvSpPr>
        <p:spPr>
          <a:xfrm>
            <a:off x="0" y="1418413"/>
            <a:ext cx="12192000" cy="4753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C643091B-1DAA-EC36-6AEA-B967A0A61D52}"/>
              </a:ext>
            </a:extLst>
          </p:cNvPr>
          <p:cNvSpPr>
            <a:spLocks noGrp="1"/>
          </p:cNvSpPr>
          <p:nvPr>
            <p:ph type="title"/>
          </p:nvPr>
        </p:nvSpPr>
        <p:spPr>
          <a:xfrm>
            <a:off x="1066800" y="148264"/>
            <a:ext cx="10058400" cy="1097280"/>
          </a:xfrm>
        </p:spPr>
        <p:txBody>
          <a:bodyPr>
            <a:normAutofit/>
          </a:bodyPr>
          <a:lstStyle/>
          <a:p>
            <a:r>
              <a:rPr lang="en-GB" sz="4000" b="1"/>
              <a:t>SUMMARY</a:t>
            </a:r>
          </a:p>
        </p:txBody>
      </p:sp>
      <p:sp>
        <p:nvSpPr>
          <p:cNvPr id="3" name="Segnaposto contenuto 2">
            <a:extLst>
              <a:ext uri="{FF2B5EF4-FFF2-40B4-BE49-F238E27FC236}">
                <a16:creationId xmlns:a16="http://schemas.microsoft.com/office/drawing/2014/main" id="{CEF36416-BDDA-C765-E2FA-E32BB896F075}"/>
              </a:ext>
            </a:extLst>
          </p:cNvPr>
          <p:cNvSpPr>
            <a:spLocks noGrp="1"/>
          </p:cNvSpPr>
          <p:nvPr>
            <p:ph idx="1"/>
          </p:nvPr>
        </p:nvSpPr>
        <p:spPr>
          <a:xfrm>
            <a:off x="1085088" y="1733441"/>
            <a:ext cx="7370064" cy="4222351"/>
          </a:xfrm>
        </p:spPr>
        <p:txBody>
          <a:bodyPr>
            <a:normAutofit/>
          </a:bodyPr>
          <a:lstStyle/>
          <a:p>
            <a:pPr marL="457200" indent="-457200">
              <a:buFont typeface="+mj-lt"/>
              <a:buAutoNum type="arabicPeriod"/>
            </a:pPr>
            <a:r>
              <a:rPr lang="en-GB" sz="2800" b="1" dirty="0"/>
              <a:t>Introduction</a:t>
            </a:r>
          </a:p>
          <a:p>
            <a:pPr marL="457200" indent="-457200">
              <a:buFont typeface="+mj-lt"/>
              <a:buAutoNum type="arabicPeriod"/>
            </a:pPr>
            <a:r>
              <a:rPr lang="en-GB" sz="2800" b="1" dirty="0"/>
              <a:t>Project Objectives</a:t>
            </a:r>
          </a:p>
          <a:p>
            <a:pPr marL="457200" indent="-457200">
              <a:buFont typeface="+mj-lt"/>
              <a:buAutoNum type="arabicPeriod"/>
            </a:pPr>
            <a:r>
              <a:rPr lang="en-GB" sz="2800" b="1" dirty="0"/>
              <a:t>Project Organization</a:t>
            </a:r>
          </a:p>
          <a:p>
            <a:pPr marL="457200" indent="-457200">
              <a:buFont typeface="+mj-lt"/>
              <a:buAutoNum type="arabicPeriod"/>
            </a:pPr>
            <a:r>
              <a:rPr lang="en-GB" sz="2800" b="1" dirty="0"/>
              <a:t>Timetable and Milestones</a:t>
            </a:r>
          </a:p>
          <a:p>
            <a:pPr marL="457200" indent="-457200">
              <a:buFont typeface="+mj-lt"/>
              <a:buAutoNum type="arabicPeriod"/>
            </a:pPr>
            <a:r>
              <a:rPr lang="en-GB" sz="2800" b="1" dirty="0"/>
              <a:t>Personnel, Infrastructures and Budget</a:t>
            </a:r>
          </a:p>
          <a:p>
            <a:pPr marL="457200" indent="-457200">
              <a:buFont typeface="+mj-lt"/>
              <a:buAutoNum type="arabicPeriod"/>
            </a:pPr>
            <a:r>
              <a:rPr lang="en-GB" sz="2800" b="1" dirty="0"/>
              <a:t>Concluding Remarks</a:t>
            </a:r>
          </a:p>
        </p:txBody>
      </p:sp>
      <p:sp>
        <p:nvSpPr>
          <p:cNvPr id="6" name="Segnaposto numero diapositiva 5">
            <a:extLst>
              <a:ext uri="{FF2B5EF4-FFF2-40B4-BE49-F238E27FC236}">
                <a16:creationId xmlns:a16="http://schemas.microsoft.com/office/drawing/2014/main" id="{3A68D693-E515-CC18-889E-EF1DD2FCAD3A}"/>
              </a:ext>
            </a:extLst>
          </p:cNvPr>
          <p:cNvSpPr>
            <a:spLocks noGrp="1"/>
          </p:cNvSpPr>
          <p:nvPr>
            <p:ph type="sldNum" sz="quarter" idx="12"/>
          </p:nvPr>
        </p:nvSpPr>
        <p:spPr/>
        <p:txBody>
          <a:bodyPr/>
          <a:lstStyle/>
          <a:p>
            <a:fld id="{5F4C9F40-B079-4B71-A627-7266DFEA7F03}" type="slidenum">
              <a:rPr lang="en-GB" smtClean="0"/>
              <a:pPr/>
              <a:t>2</a:t>
            </a:fld>
            <a:endParaRPr lang="en-GB"/>
          </a:p>
        </p:txBody>
      </p:sp>
    </p:spTree>
    <p:extLst>
      <p:ext uri="{BB962C8B-B14F-4D97-AF65-F5344CB8AC3E}">
        <p14:creationId xmlns:p14="http://schemas.microsoft.com/office/powerpoint/2010/main" val="71791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F9152C51-C051-EF08-A54F-49B2BD8C0207}"/>
              </a:ext>
            </a:extLst>
          </p:cNvPr>
          <p:cNvSpPr/>
          <p:nvPr/>
        </p:nvSpPr>
        <p:spPr>
          <a:xfrm>
            <a:off x="0" y="5836794"/>
            <a:ext cx="12192000" cy="102120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Main Collaboration Network</a:t>
            </a:r>
            <a:endParaRPr lang="en-GB">
              <a:solidFill>
                <a:schemeClr val="tx1"/>
              </a:solidFill>
            </a:endParaRPr>
          </a:p>
          <a:p>
            <a:r>
              <a:rPr lang="en-US" b="1">
                <a:solidFill>
                  <a:schemeClr val="bg2">
                    <a:lumMod val="75000"/>
                  </a:schemeClr>
                </a:solidFill>
              </a:rPr>
              <a:t>		  </a:t>
            </a:r>
            <a:r>
              <a:rPr lang="it-IT">
                <a:solidFill>
                  <a:schemeClr val="tx1"/>
                </a:solidFill>
              </a:rPr>
              <a:t>INFN-LNL, INFN-PD, INFN-PV, UNIPD-DII, UNIPD-DTG, UNIBS-DIMI, ProM</a:t>
            </a:r>
            <a:endParaRPr lang="en-US">
              <a:solidFill>
                <a:schemeClr val="tx1"/>
              </a:solidFill>
            </a:endParaRPr>
          </a:p>
        </p:txBody>
      </p:sp>
      <p:sp>
        <p:nvSpPr>
          <p:cNvPr id="19" name="Rettangolo 18">
            <a:extLst>
              <a:ext uri="{FF2B5EF4-FFF2-40B4-BE49-F238E27FC236}">
                <a16:creationId xmlns:a16="http://schemas.microsoft.com/office/drawing/2014/main" id="{FAAC5B4E-46B1-EF09-78A3-C0EF432CD91E}"/>
              </a:ext>
            </a:extLst>
          </p:cNvPr>
          <p:cNvSpPr/>
          <p:nvPr/>
        </p:nvSpPr>
        <p:spPr>
          <a:xfrm>
            <a:off x="620483" y="4756246"/>
            <a:ext cx="11571517" cy="108054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tx1"/>
                </a:solidFill>
              </a:rPr>
              <a:t>				        Personnel and Budget</a:t>
            </a:r>
            <a:r>
              <a:rPr lang="it-IT" b="1">
                <a:solidFill>
                  <a:schemeClr val="tx1"/>
                </a:solidFill>
              </a:rPr>
              <a:t> </a:t>
            </a:r>
            <a:endParaRPr lang="en-GB">
              <a:solidFill>
                <a:schemeClr val="tx1"/>
              </a:solidFill>
            </a:endParaRPr>
          </a:p>
          <a:p>
            <a:r>
              <a:rPr lang="en-US" b="1">
                <a:solidFill>
                  <a:schemeClr val="bg2">
                    <a:lumMod val="75000"/>
                  </a:schemeClr>
                </a:solidFill>
              </a:rPr>
              <a:t>	   </a:t>
            </a:r>
            <a:r>
              <a:rPr lang="en-GB">
                <a:solidFill>
                  <a:schemeClr val="tx1"/>
                </a:solidFill>
              </a:rPr>
              <a:t>Total </a:t>
            </a:r>
            <a:r>
              <a:rPr lang="en-GB" b="1">
                <a:solidFill>
                  <a:schemeClr val="bg2">
                    <a:lumMod val="75000"/>
                  </a:schemeClr>
                </a:solidFill>
              </a:rPr>
              <a:t>FTE: 8.75 </a:t>
            </a:r>
            <a:r>
              <a:rPr lang="it-IT">
                <a:solidFill>
                  <a:schemeClr val="tx1"/>
                </a:solidFill>
              </a:rPr>
              <a:t>(INFN-LNL 3.9; INFN-PD 3.85; INFN-PV 1.0)</a:t>
            </a:r>
            <a:endParaRPr lang="en-US" b="1">
              <a:solidFill>
                <a:schemeClr val="bg2">
                  <a:lumMod val="75000"/>
                </a:schemeClr>
              </a:solidFill>
            </a:endParaRPr>
          </a:p>
          <a:p>
            <a:r>
              <a:rPr lang="en-US">
                <a:solidFill>
                  <a:schemeClr val="tx1"/>
                </a:solidFill>
              </a:rPr>
              <a:t>	 First year budget: </a:t>
            </a:r>
            <a:r>
              <a:rPr lang="en-US" b="1">
                <a:solidFill>
                  <a:schemeClr val="bg2">
                    <a:lumMod val="75000"/>
                  </a:schemeClr>
                </a:solidFill>
              </a:rPr>
              <a:t>63 k€</a:t>
            </a:r>
            <a:r>
              <a:rPr lang="en-US" b="1">
                <a:solidFill>
                  <a:schemeClr val="tx1"/>
                </a:solidFill>
              </a:rPr>
              <a:t>,</a:t>
            </a:r>
            <a:r>
              <a:rPr lang="en-US">
                <a:solidFill>
                  <a:schemeClr val="tx1"/>
                </a:solidFill>
              </a:rPr>
              <a:t> Second year budget: </a:t>
            </a:r>
            <a:r>
              <a:rPr lang="en-US" b="1">
                <a:solidFill>
                  <a:schemeClr val="bg2">
                    <a:lumMod val="75000"/>
                  </a:schemeClr>
                </a:solidFill>
              </a:rPr>
              <a:t>59 k€</a:t>
            </a:r>
            <a:r>
              <a:rPr lang="en-US" b="1">
                <a:solidFill>
                  <a:schemeClr val="tx1"/>
                </a:solidFill>
              </a:rPr>
              <a:t> ,</a:t>
            </a:r>
            <a:r>
              <a:rPr lang="en-US">
                <a:solidFill>
                  <a:schemeClr val="tx1"/>
                </a:solidFill>
              </a:rPr>
              <a:t> Third year budget: </a:t>
            </a:r>
            <a:r>
              <a:rPr lang="en-US" b="1">
                <a:solidFill>
                  <a:schemeClr val="bg2">
                    <a:lumMod val="75000"/>
                  </a:schemeClr>
                </a:solidFill>
              </a:rPr>
              <a:t>59 k€</a:t>
            </a:r>
            <a:endParaRPr lang="en-US">
              <a:solidFill>
                <a:schemeClr val="tx1"/>
              </a:solidFill>
            </a:endParaRPr>
          </a:p>
        </p:txBody>
      </p:sp>
      <p:sp>
        <p:nvSpPr>
          <p:cNvPr id="18" name="Rettangolo 17">
            <a:extLst>
              <a:ext uri="{FF2B5EF4-FFF2-40B4-BE49-F238E27FC236}">
                <a16:creationId xmlns:a16="http://schemas.microsoft.com/office/drawing/2014/main" id="{5AEBBF3C-0C27-4529-738C-8D4E07B56697}"/>
              </a:ext>
            </a:extLst>
          </p:cNvPr>
          <p:cNvSpPr/>
          <p:nvPr/>
        </p:nvSpPr>
        <p:spPr>
          <a:xfrm>
            <a:off x="620483" y="3410289"/>
            <a:ext cx="11571517" cy="134595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a:solidFill>
                  <a:schemeClr val="tx1"/>
                </a:solidFill>
              </a:rPr>
              <a:t>				      Impact and </a:t>
            </a:r>
            <a:r>
              <a:rPr lang="en-GB" b="1">
                <a:solidFill>
                  <a:schemeClr val="tx1"/>
                </a:solidFill>
              </a:rPr>
              <a:t>perspectives</a:t>
            </a:r>
            <a:r>
              <a:rPr lang="en-GB">
                <a:solidFill>
                  <a:schemeClr val="tx1"/>
                </a:solidFill>
              </a:rPr>
              <a:t> </a:t>
            </a:r>
          </a:p>
          <a:p>
            <a:r>
              <a:rPr lang="en-US" b="1">
                <a:solidFill>
                  <a:schemeClr val="bg2">
                    <a:lumMod val="75000"/>
                  </a:schemeClr>
                </a:solidFill>
              </a:rPr>
              <a:t>	     </a:t>
            </a:r>
            <a:r>
              <a:rPr lang="en-US">
                <a:solidFill>
                  <a:schemeClr val="tx1"/>
                </a:solidFill>
              </a:rPr>
              <a:t>Availability of </a:t>
            </a:r>
            <a:r>
              <a:rPr lang="en-US" b="1">
                <a:solidFill>
                  <a:schemeClr val="bg2">
                    <a:lumMod val="75000"/>
                  </a:schemeClr>
                </a:solidFill>
              </a:rPr>
              <a:t>purer and more intense </a:t>
            </a:r>
            <a:r>
              <a:rPr lang="en-US">
                <a:solidFill>
                  <a:schemeClr val="tx1"/>
                </a:solidFill>
              </a:rPr>
              <a:t>ISOL Radioactive Ion Beams</a:t>
            </a:r>
            <a:r>
              <a:rPr lang="en-US" b="1">
                <a:solidFill>
                  <a:schemeClr val="bg2">
                    <a:lumMod val="75000"/>
                  </a:schemeClr>
                </a:solidFill>
              </a:rPr>
              <a:t> </a:t>
            </a:r>
          </a:p>
          <a:p>
            <a:r>
              <a:rPr lang="en-US">
                <a:solidFill>
                  <a:schemeClr val="tx1"/>
                </a:solidFill>
              </a:rPr>
              <a:t>	    Increased </a:t>
            </a:r>
            <a:r>
              <a:rPr lang="en-US" b="1">
                <a:solidFill>
                  <a:schemeClr val="bg2">
                    <a:lumMod val="75000"/>
                  </a:schemeClr>
                </a:solidFill>
              </a:rPr>
              <a:t>reliability</a:t>
            </a:r>
            <a:r>
              <a:rPr lang="en-US">
                <a:solidFill>
                  <a:schemeClr val="tx1"/>
                </a:solidFill>
              </a:rPr>
              <a:t> of ISOL Target-Ion Source systems</a:t>
            </a:r>
          </a:p>
          <a:p>
            <a:r>
              <a:rPr lang="en-US">
                <a:solidFill>
                  <a:schemeClr val="tx1"/>
                </a:solidFill>
              </a:rPr>
              <a:t>	   </a:t>
            </a:r>
            <a:r>
              <a:rPr lang="en-GB">
                <a:solidFill>
                  <a:schemeClr val="tx1"/>
                </a:solidFill>
              </a:rPr>
              <a:t>Potential for structured </a:t>
            </a:r>
            <a:r>
              <a:rPr lang="en-GB" b="1">
                <a:solidFill>
                  <a:schemeClr val="bg2">
                    <a:lumMod val="75000"/>
                  </a:schemeClr>
                </a:solidFill>
              </a:rPr>
              <a:t>technology transfer </a:t>
            </a:r>
            <a:r>
              <a:rPr lang="en-GB">
                <a:solidFill>
                  <a:schemeClr val="tx1"/>
                </a:solidFill>
              </a:rPr>
              <a:t>initiatives</a:t>
            </a:r>
            <a:endParaRPr lang="en-US">
              <a:solidFill>
                <a:schemeClr val="tx1"/>
              </a:solidFill>
            </a:endParaRPr>
          </a:p>
        </p:txBody>
      </p:sp>
      <p:sp>
        <p:nvSpPr>
          <p:cNvPr id="17" name="Rettangolo 16">
            <a:extLst>
              <a:ext uri="{FF2B5EF4-FFF2-40B4-BE49-F238E27FC236}">
                <a16:creationId xmlns:a16="http://schemas.microsoft.com/office/drawing/2014/main" id="{E5AD74C4-F83A-4582-2A87-37091A9EC1AF}"/>
              </a:ext>
            </a:extLst>
          </p:cNvPr>
          <p:cNvSpPr/>
          <p:nvPr/>
        </p:nvSpPr>
        <p:spPr>
          <a:xfrm>
            <a:off x="620482" y="2389854"/>
            <a:ext cx="11571517" cy="10391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tx1"/>
                </a:solidFill>
              </a:rPr>
              <a:t>					   Objectives</a:t>
            </a:r>
            <a:r>
              <a:rPr lang="it-IT">
                <a:solidFill>
                  <a:schemeClr val="tx1"/>
                </a:solidFill>
              </a:rPr>
              <a:t> </a:t>
            </a:r>
          </a:p>
          <a:p>
            <a:r>
              <a:rPr lang="en-US">
                <a:solidFill>
                  <a:schemeClr val="tx1"/>
                </a:solidFill>
              </a:rPr>
              <a:t>	 </a:t>
            </a:r>
            <a:r>
              <a:rPr lang="en-GB">
                <a:solidFill>
                  <a:schemeClr val="tx1"/>
                </a:solidFill>
              </a:rPr>
              <a:t>Optimization and Testing of ISOL Targets</a:t>
            </a:r>
            <a:r>
              <a:rPr lang="en-US">
                <a:solidFill>
                  <a:schemeClr val="tx1"/>
                </a:solidFill>
              </a:rPr>
              <a:t>; </a:t>
            </a:r>
            <a:r>
              <a:rPr lang="en-GB">
                <a:solidFill>
                  <a:schemeClr val="tx1"/>
                </a:solidFill>
              </a:rPr>
              <a:t>Optimization and Testing of ISOL Ion Sources;</a:t>
            </a:r>
          </a:p>
          <a:p>
            <a:r>
              <a:rPr lang="en-GB">
                <a:solidFill>
                  <a:schemeClr val="tx1"/>
                </a:solidFill>
              </a:rPr>
              <a:t>	   Production and Characterization of Ta-W Alloys via LPBF; Improvement of Auxiliary Components</a:t>
            </a:r>
          </a:p>
        </p:txBody>
      </p:sp>
      <p:sp>
        <p:nvSpPr>
          <p:cNvPr id="2" name="Title 1"/>
          <p:cNvSpPr>
            <a:spLocks noGrp="1"/>
          </p:cNvSpPr>
          <p:nvPr>
            <p:ph type="title"/>
          </p:nvPr>
        </p:nvSpPr>
        <p:spPr>
          <a:xfrm>
            <a:off x="195072" y="133096"/>
            <a:ext cx="11795760" cy="1097280"/>
          </a:xfrm>
        </p:spPr>
        <p:txBody>
          <a:bodyPr rtlCol="0">
            <a:normAutofit/>
          </a:bodyPr>
          <a:lstStyle/>
          <a:p>
            <a:pPr rtl="0"/>
            <a:r>
              <a:rPr lang="en-GB" sz="3100"/>
              <a:t>6. Concluding Remarks (</a:t>
            </a:r>
            <a:r>
              <a:rPr lang="en-GB" sz="3100" b="0"/>
              <a:t>and </a:t>
            </a:r>
            <a:r>
              <a:rPr lang="en-GB" sz="3100" u="sng">
                <a:effectLst>
                  <a:outerShdw blurRad="38100" dist="38100" dir="2700000" algn="tl">
                    <a:srgbClr val="000000">
                      <a:alpha val="43137"/>
                    </a:srgbClr>
                  </a:outerShdw>
                </a:effectLst>
                <a:highlight>
                  <a:srgbClr val="FFFF00"/>
                </a:highlight>
              </a:rPr>
              <a:t>Many Thanks for your Attention!</a:t>
            </a:r>
            <a:r>
              <a:rPr lang="en-GB" sz="3100"/>
              <a:t>)</a:t>
            </a:r>
          </a:p>
        </p:txBody>
      </p:sp>
      <p:sp>
        <p:nvSpPr>
          <p:cNvPr id="9" name="Rettangolo 8">
            <a:extLst>
              <a:ext uri="{FF2B5EF4-FFF2-40B4-BE49-F238E27FC236}">
                <a16:creationId xmlns:a16="http://schemas.microsoft.com/office/drawing/2014/main" id="{2DE01C8F-5F5C-B7DF-6789-DCC1C4ECA677}"/>
              </a:ext>
            </a:extLst>
          </p:cNvPr>
          <p:cNvSpPr/>
          <p:nvPr/>
        </p:nvSpPr>
        <p:spPr>
          <a:xfrm>
            <a:off x="0" y="1415340"/>
            <a:ext cx="12191999" cy="9737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chemeClr val="tx1"/>
                </a:solidFill>
              </a:rPr>
              <a:t>MAIN GOAL</a:t>
            </a:r>
            <a:r>
              <a:rPr lang="it-IT" sz="2000">
                <a:solidFill>
                  <a:schemeClr val="tx1"/>
                </a:solidFill>
              </a:rPr>
              <a:t> </a:t>
            </a:r>
          </a:p>
          <a:p>
            <a:r>
              <a:rPr lang="en-US">
                <a:solidFill>
                  <a:schemeClr val="tx1"/>
                </a:solidFill>
              </a:rPr>
              <a:t>                 </a:t>
            </a:r>
            <a:r>
              <a:rPr lang="en-US" sz="2000" b="1">
                <a:solidFill>
                  <a:schemeClr val="tx1"/>
                </a:solidFill>
              </a:rPr>
              <a:t>On-line testing of a </a:t>
            </a:r>
            <a:r>
              <a:rPr lang="en-US" sz="2000" b="1">
                <a:solidFill>
                  <a:schemeClr val="bg2">
                    <a:lumMod val="75000"/>
                  </a:schemeClr>
                </a:solidFill>
              </a:rPr>
              <a:t>new generation of High Performance ISOL Targets and Ion Sources</a:t>
            </a:r>
          </a:p>
          <a:p>
            <a:r>
              <a:rPr lang="en-US" sz="2000" b="1">
                <a:solidFill>
                  <a:schemeClr val="bg2">
                    <a:lumMod val="75000"/>
                  </a:schemeClr>
                </a:solidFill>
              </a:rPr>
              <a:t>	      </a:t>
            </a:r>
            <a:r>
              <a:rPr lang="en-US" sz="2000" b="1">
                <a:solidFill>
                  <a:schemeClr val="tx1"/>
                </a:solidFill>
              </a:rPr>
              <a:t>for the SPES facility</a:t>
            </a:r>
            <a:endParaRPr lang="it-IT" b="1">
              <a:solidFill>
                <a:schemeClr val="tx1"/>
              </a:solidFill>
            </a:endParaRPr>
          </a:p>
        </p:txBody>
      </p:sp>
      <p:sp>
        <p:nvSpPr>
          <p:cNvPr id="16" name="Corda 15">
            <a:extLst>
              <a:ext uri="{FF2B5EF4-FFF2-40B4-BE49-F238E27FC236}">
                <a16:creationId xmlns:a16="http://schemas.microsoft.com/office/drawing/2014/main" id="{45A64A8B-BEC9-FB1B-D869-CFA2DAC5BEFF}"/>
              </a:ext>
            </a:extLst>
          </p:cNvPr>
          <p:cNvSpPr/>
          <p:nvPr/>
        </p:nvSpPr>
        <p:spPr>
          <a:xfrm>
            <a:off x="-1593091" y="1475453"/>
            <a:ext cx="3291259" cy="5300659"/>
          </a:xfrm>
          <a:prstGeom prst="chord">
            <a:avLst>
              <a:gd name="adj1" fmla="val 16112869"/>
              <a:gd name="adj2" fmla="val 5473786"/>
            </a:avLst>
          </a:prstGeom>
          <a:solidFill>
            <a:srgbClr val="07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le 1">
            <a:extLst>
              <a:ext uri="{FF2B5EF4-FFF2-40B4-BE49-F238E27FC236}">
                <a16:creationId xmlns:a16="http://schemas.microsoft.com/office/drawing/2014/main" id="{B64954C2-3AE5-2362-25CF-3322C1F5333C}"/>
              </a:ext>
            </a:extLst>
          </p:cNvPr>
          <p:cNvSpPr txBox="1">
            <a:spLocks/>
          </p:cNvSpPr>
          <p:nvPr/>
        </p:nvSpPr>
        <p:spPr bwMode="auto">
          <a:xfrm rot="16200000">
            <a:off x="-1029499" y="3790150"/>
            <a:ext cx="3299961" cy="586234"/>
          </a:xfrm>
          <a:prstGeom prst="rect">
            <a:avLst/>
          </a:prstGeom>
          <a:solidFill>
            <a:srgbClr val="072C6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ACCBF9"/>
                </a:solidFill>
                <a:effectLst/>
                <a:uLnTx/>
                <a:uFillTx/>
                <a:latin typeface="Arial"/>
                <a:ea typeface="+mj-ea"/>
                <a:cs typeface="+mj-cs"/>
              </a:rPr>
              <a:t>H</a:t>
            </a:r>
            <a:r>
              <a:rPr kumimoji="0" lang="en-GB" sz="3200" b="1" i="0" u="none" strike="noStrike" kern="1200" cap="none" spc="0" normalizeH="0" baseline="0" noProof="0">
                <a:ln>
                  <a:noFill/>
                </a:ln>
                <a:solidFill>
                  <a:prstClr val="white"/>
                </a:solidFill>
                <a:effectLst/>
                <a:uLnTx/>
                <a:uFillTx/>
                <a:latin typeface="Arial"/>
                <a:ea typeface="+mj-ea"/>
                <a:cs typeface="+mj-cs"/>
              </a:rPr>
              <a:t>ISOL_NEXT</a:t>
            </a:r>
          </a:p>
        </p:txBody>
      </p:sp>
    </p:spTree>
    <p:extLst>
      <p:ext uri="{BB962C8B-B14F-4D97-AF65-F5344CB8AC3E}">
        <p14:creationId xmlns:p14="http://schemas.microsoft.com/office/powerpoint/2010/main" val="10740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Infrastructures: INFN-LNL</a:t>
            </a:r>
          </a:p>
        </p:txBody>
      </p:sp>
      <p:sp>
        <p:nvSpPr>
          <p:cNvPr id="5" name="Segnaposto numero diapositiva 4">
            <a:extLst>
              <a:ext uri="{FF2B5EF4-FFF2-40B4-BE49-F238E27FC236}">
                <a16:creationId xmlns:a16="http://schemas.microsoft.com/office/drawing/2014/main" id="{E4E40DB0-FE6B-1DE4-C753-228D4515C53A}"/>
              </a:ext>
            </a:extLst>
          </p:cNvPr>
          <p:cNvSpPr>
            <a:spLocks noGrp="1"/>
          </p:cNvSpPr>
          <p:nvPr>
            <p:ph type="sldNum" sz="quarter" idx="12"/>
          </p:nvPr>
        </p:nvSpPr>
        <p:spPr/>
        <p:txBody>
          <a:bodyPr/>
          <a:lstStyle/>
          <a:p>
            <a:fld id="{5F4C9F40-B079-4B71-A627-7266DFEA7F03}" type="slidenum">
              <a:rPr lang="en-GB" smtClean="0"/>
              <a:pPr/>
              <a:t>21</a:t>
            </a:fld>
            <a:endParaRPr lang="en-GB"/>
          </a:p>
        </p:txBody>
      </p:sp>
      <p:pic>
        <p:nvPicPr>
          <p:cNvPr id="7170" name="Picture 2">
            <a:extLst>
              <a:ext uri="{FF2B5EF4-FFF2-40B4-BE49-F238E27FC236}">
                <a16:creationId xmlns:a16="http://schemas.microsoft.com/office/drawing/2014/main" id="{A6BA142C-4772-DFBA-CAF8-DA1361865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993" y="2814247"/>
            <a:ext cx="7839456" cy="3307271"/>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3AF4A3F1-13DC-FE48-11C9-4FB00C2DF8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3470" y="369640"/>
            <a:ext cx="1353982" cy="612000"/>
          </a:xfrm>
          <a:prstGeom prst="rect">
            <a:avLst/>
          </a:prstGeom>
        </p:spPr>
      </p:pic>
      <p:sp>
        <p:nvSpPr>
          <p:cNvPr id="8" name="CasellaDiTesto 7">
            <a:extLst>
              <a:ext uri="{FF2B5EF4-FFF2-40B4-BE49-F238E27FC236}">
                <a16:creationId xmlns:a16="http://schemas.microsoft.com/office/drawing/2014/main" id="{5D296838-531A-D73A-5090-0D698630B89A}"/>
              </a:ext>
            </a:extLst>
          </p:cNvPr>
          <p:cNvSpPr txBox="1"/>
          <p:nvPr/>
        </p:nvSpPr>
        <p:spPr>
          <a:xfrm>
            <a:off x="390144" y="1533704"/>
            <a:ext cx="11411712" cy="1077218"/>
          </a:xfrm>
          <a:prstGeom prst="rect">
            <a:avLst/>
          </a:prstGeom>
          <a:noFill/>
        </p:spPr>
        <p:txBody>
          <a:bodyPr wrap="square">
            <a:spAutoFit/>
          </a:bodyPr>
          <a:lstStyle/>
          <a:p>
            <a:pPr algn="just"/>
            <a:r>
              <a:rPr lang="en-US" sz="1600" kern="100">
                <a:effectLst/>
                <a:latin typeface="Calibri" panose="020F0502020204030204" pitchFamily="34" charset="0"/>
                <a:ea typeface="Noto Serif CJK SC"/>
                <a:cs typeface="Times New Roman" panose="02020603050405020304" pitchFamily="18" charset="0"/>
              </a:rPr>
              <a:t>The high temperature laboratory at LNL includes two high vacuum high temperature furnaces (see figures below). The characterization furnace (on the left) is used to estimate emissivity and thermal conductivity for specific materials at high temperature ranges. The same apparatus can be used to study the thermal stresses induced by high temperature gradients. The second furnace (on the right) is called high temperature test furnace and allows for Joule heating and high temperature tests on specific target and ion source components.</a:t>
            </a:r>
            <a:endParaRPr lang="en-GB" sz="1600"/>
          </a:p>
        </p:txBody>
      </p:sp>
    </p:spTree>
    <p:extLst>
      <p:ext uri="{BB962C8B-B14F-4D97-AF65-F5344CB8AC3E}">
        <p14:creationId xmlns:p14="http://schemas.microsoft.com/office/powerpoint/2010/main" val="306359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Infrastructures: INFN-LNL</a:t>
            </a:r>
          </a:p>
        </p:txBody>
      </p:sp>
      <p:sp>
        <p:nvSpPr>
          <p:cNvPr id="5" name="Segnaposto numero diapositiva 4">
            <a:extLst>
              <a:ext uri="{FF2B5EF4-FFF2-40B4-BE49-F238E27FC236}">
                <a16:creationId xmlns:a16="http://schemas.microsoft.com/office/drawing/2014/main" id="{E4E40DB0-FE6B-1DE4-C753-228D4515C53A}"/>
              </a:ext>
            </a:extLst>
          </p:cNvPr>
          <p:cNvSpPr>
            <a:spLocks noGrp="1"/>
          </p:cNvSpPr>
          <p:nvPr>
            <p:ph type="sldNum" sz="quarter" idx="12"/>
          </p:nvPr>
        </p:nvSpPr>
        <p:spPr/>
        <p:txBody>
          <a:bodyPr/>
          <a:lstStyle/>
          <a:p>
            <a:fld id="{5F4C9F40-B079-4B71-A627-7266DFEA7F03}" type="slidenum">
              <a:rPr lang="en-GB" smtClean="0"/>
              <a:pPr/>
              <a:t>22</a:t>
            </a:fld>
            <a:endParaRPr lang="en-GB"/>
          </a:p>
        </p:txBody>
      </p:sp>
      <p:pic>
        <p:nvPicPr>
          <p:cNvPr id="6" name="Immagine 5">
            <a:extLst>
              <a:ext uri="{FF2B5EF4-FFF2-40B4-BE49-F238E27FC236}">
                <a16:creationId xmlns:a16="http://schemas.microsoft.com/office/drawing/2014/main" id="{F49998D3-47BD-80DD-5142-2F05CC2F4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3470" y="369640"/>
            <a:ext cx="1353982" cy="612000"/>
          </a:xfrm>
          <a:prstGeom prst="rect">
            <a:avLst/>
          </a:prstGeom>
        </p:spPr>
      </p:pic>
      <p:pic>
        <p:nvPicPr>
          <p:cNvPr id="8194" name="Picture 2" descr="Immagine che contiene mappa&#10;&#10;Descrizione generata automaticamente">
            <a:extLst>
              <a:ext uri="{FF2B5EF4-FFF2-40B4-BE49-F238E27FC236}">
                <a16:creationId xmlns:a16="http://schemas.microsoft.com/office/drawing/2014/main" id="{A2AB6899-004B-9C17-2D4E-2AE0B7B4A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692" y="2468879"/>
            <a:ext cx="5701464" cy="373892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8E49F63-061D-01EB-9E2E-1D82AF9CA598}"/>
              </a:ext>
            </a:extLst>
          </p:cNvPr>
          <p:cNvSpPr txBox="1"/>
          <p:nvPr/>
        </p:nvSpPr>
        <p:spPr>
          <a:xfrm>
            <a:off x="481584" y="1515517"/>
            <a:ext cx="11155680" cy="830997"/>
          </a:xfrm>
          <a:prstGeom prst="rect">
            <a:avLst/>
          </a:prstGeom>
          <a:noFill/>
        </p:spPr>
        <p:txBody>
          <a:bodyPr wrap="square">
            <a:spAutoFit/>
          </a:bodyPr>
          <a:lstStyle/>
          <a:p>
            <a:pPr algn="just"/>
            <a:r>
              <a:rPr lang="en-US" sz="1600" kern="100">
                <a:effectLst/>
                <a:latin typeface="Calibri" panose="020F0502020204030204" pitchFamily="34" charset="0"/>
                <a:ea typeface="Noto Serif CJK SC"/>
                <a:cs typeface="Times New Roman" panose="02020603050405020304" pitchFamily="18" charset="0"/>
              </a:rPr>
              <a:t>Once verified the reliability for operation at high temperature ranges, the aforementioned target and ion source components can be assembled and tested for beam production at the off-line front-end laboratory (see figure below). The chemistry laboratory at LNL can be used to produce ceramic materials for the target and to study their porosity level.</a:t>
            </a:r>
            <a:endParaRPr lang="en-GB" sz="1600"/>
          </a:p>
        </p:txBody>
      </p:sp>
    </p:spTree>
    <p:extLst>
      <p:ext uri="{BB962C8B-B14F-4D97-AF65-F5344CB8AC3E}">
        <p14:creationId xmlns:p14="http://schemas.microsoft.com/office/powerpoint/2010/main" val="369248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Infrastructures: INFN-LNL</a:t>
            </a:r>
          </a:p>
        </p:txBody>
      </p:sp>
      <p:sp>
        <p:nvSpPr>
          <p:cNvPr id="5" name="Segnaposto numero diapositiva 4">
            <a:extLst>
              <a:ext uri="{FF2B5EF4-FFF2-40B4-BE49-F238E27FC236}">
                <a16:creationId xmlns:a16="http://schemas.microsoft.com/office/drawing/2014/main" id="{E4E40DB0-FE6B-1DE4-C753-228D4515C53A}"/>
              </a:ext>
            </a:extLst>
          </p:cNvPr>
          <p:cNvSpPr>
            <a:spLocks noGrp="1"/>
          </p:cNvSpPr>
          <p:nvPr>
            <p:ph type="sldNum" sz="quarter" idx="12"/>
          </p:nvPr>
        </p:nvSpPr>
        <p:spPr/>
        <p:txBody>
          <a:bodyPr/>
          <a:lstStyle/>
          <a:p>
            <a:fld id="{5F4C9F40-B079-4B71-A627-7266DFEA7F03}" type="slidenum">
              <a:rPr lang="en-GB" smtClean="0"/>
              <a:pPr/>
              <a:t>23</a:t>
            </a:fld>
            <a:endParaRPr lang="en-GB"/>
          </a:p>
        </p:txBody>
      </p:sp>
      <p:pic>
        <p:nvPicPr>
          <p:cNvPr id="6" name="Immagine 5">
            <a:extLst>
              <a:ext uri="{FF2B5EF4-FFF2-40B4-BE49-F238E27FC236}">
                <a16:creationId xmlns:a16="http://schemas.microsoft.com/office/drawing/2014/main" id="{F49998D3-47BD-80DD-5142-2F05CC2F4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3470" y="369640"/>
            <a:ext cx="1353982" cy="612000"/>
          </a:xfrm>
          <a:prstGeom prst="rect">
            <a:avLst/>
          </a:prstGeom>
        </p:spPr>
      </p:pic>
      <p:sp>
        <p:nvSpPr>
          <p:cNvPr id="8" name="CasellaDiTesto 7">
            <a:extLst>
              <a:ext uri="{FF2B5EF4-FFF2-40B4-BE49-F238E27FC236}">
                <a16:creationId xmlns:a16="http://schemas.microsoft.com/office/drawing/2014/main" id="{18E49F63-061D-01EB-9E2E-1D82AF9CA598}"/>
              </a:ext>
            </a:extLst>
          </p:cNvPr>
          <p:cNvSpPr txBox="1"/>
          <p:nvPr/>
        </p:nvSpPr>
        <p:spPr>
          <a:xfrm>
            <a:off x="233330" y="1515517"/>
            <a:ext cx="11672789" cy="1077218"/>
          </a:xfrm>
          <a:prstGeom prst="rect">
            <a:avLst/>
          </a:prstGeom>
          <a:noFill/>
        </p:spPr>
        <p:txBody>
          <a:bodyPr wrap="square">
            <a:spAutoFit/>
          </a:bodyPr>
          <a:lstStyle/>
          <a:p>
            <a:pPr algn="just"/>
            <a:r>
              <a:rPr lang="en-GB" sz="1600" kern="100">
                <a:effectLst/>
                <a:latin typeface="Calibri" panose="020F0502020204030204" pitchFamily="34" charset="0"/>
                <a:ea typeface="Noto Serif CJK SC"/>
                <a:cs typeface="Times New Roman" panose="02020603050405020304" pitchFamily="18" charset="0"/>
              </a:rPr>
              <a:t>The SPES on-line front-end and the entire ISOL machine are currently in the commissioning phase at LNL (see figure below). The installation of the systems supporting this significant machine was completed in early 2024, with numerous tests planned for the upcoming period. The first SiC target is scheduled to be irradiated with 40 MeV protons within the first half of 2025, and irradiation tests will continue in the following years.</a:t>
            </a:r>
            <a:endParaRPr lang="en-GB" sz="1600"/>
          </a:p>
        </p:txBody>
      </p:sp>
      <p:pic>
        <p:nvPicPr>
          <p:cNvPr id="3" name="Immagine 2" descr="Immagine che contiene macchina, industria, ingegneria, interno&#10;&#10;Descrizione generata automaticamente">
            <a:extLst>
              <a:ext uri="{FF2B5EF4-FFF2-40B4-BE49-F238E27FC236}">
                <a16:creationId xmlns:a16="http://schemas.microsoft.com/office/drawing/2014/main" id="{CF67A199-8B4D-F540-C6BC-22B3213D8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866" y="2559736"/>
            <a:ext cx="5399405" cy="3604260"/>
          </a:xfrm>
          <a:prstGeom prst="rect">
            <a:avLst/>
          </a:prstGeom>
          <a:ln w="9525">
            <a:solidFill>
              <a:schemeClr val="tx1"/>
            </a:solidFill>
          </a:ln>
        </p:spPr>
      </p:pic>
    </p:spTree>
    <p:extLst>
      <p:ext uri="{BB962C8B-B14F-4D97-AF65-F5344CB8AC3E}">
        <p14:creationId xmlns:p14="http://schemas.microsoft.com/office/powerpoint/2010/main" val="5613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Infrastructures: INFN-PD</a:t>
            </a:r>
          </a:p>
        </p:txBody>
      </p:sp>
      <p:sp>
        <p:nvSpPr>
          <p:cNvPr id="5" name="Segnaposto numero diapositiva 4">
            <a:extLst>
              <a:ext uri="{FF2B5EF4-FFF2-40B4-BE49-F238E27FC236}">
                <a16:creationId xmlns:a16="http://schemas.microsoft.com/office/drawing/2014/main" id="{E4E40DB0-FE6B-1DE4-C753-228D4515C53A}"/>
              </a:ext>
            </a:extLst>
          </p:cNvPr>
          <p:cNvSpPr>
            <a:spLocks noGrp="1"/>
          </p:cNvSpPr>
          <p:nvPr>
            <p:ph type="sldNum" sz="quarter" idx="12"/>
          </p:nvPr>
        </p:nvSpPr>
        <p:spPr/>
        <p:txBody>
          <a:bodyPr/>
          <a:lstStyle/>
          <a:p>
            <a:fld id="{5F4C9F40-B079-4B71-A627-7266DFEA7F03}" type="slidenum">
              <a:rPr lang="en-GB" smtClean="0"/>
              <a:pPr/>
              <a:t>24</a:t>
            </a:fld>
            <a:endParaRPr lang="en-GB"/>
          </a:p>
        </p:txBody>
      </p:sp>
      <p:pic>
        <p:nvPicPr>
          <p:cNvPr id="7" name="Immagine 6">
            <a:extLst>
              <a:ext uri="{FF2B5EF4-FFF2-40B4-BE49-F238E27FC236}">
                <a16:creationId xmlns:a16="http://schemas.microsoft.com/office/drawing/2014/main" id="{4BE8485D-C09D-C522-C219-ADDBFC6DC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209" y="369640"/>
            <a:ext cx="1353982" cy="612000"/>
          </a:xfrm>
          <a:prstGeom prst="rect">
            <a:avLst/>
          </a:prstGeom>
        </p:spPr>
      </p:pic>
      <p:sp>
        <p:nvSpPr>
          <p:cNvPr id="9" name="CasellaDiTesto 8">
            <a:extLst>
              <a:ext uri="{FF2B5EF4-FFF2-40B4-BE49-F238E27FC236}">
                <a16:creationId xmlns:a16="http://schemas.microsoft.com/office/drawing/2014/main" id="{C1CE5FF6-181D-ACEC-BDCA-1CDF8A602E4D}"/>
              </a:ext>
            </a:extLst>
          </p:cNvPr>
          <p:cNvSpPr txBox="1"/>
          <p:nvPr/>
        </p:nvSpPr>
        <p:spPr>
          <a:xfrm>
            <a:off x="323088" y="1555570"/>
            <a:ext cx="11472672" cy="928396"/>
          </a:xfrm>
          <a:prstGeom prst="rect">
            <a:avLst/>
          </a:prstGeom>
          <a:noFill/>
        </p:spPr>
        <p:txBody>
          <a:bodyPr wrap="square">
            <a:spAutoFit/>
          </a:bodyPr>
          <a:lstStyle/>
          <a:p>
            <a:pPr algn="just">
              <a:lnSpc>
                <a:spcPct val="115000"/>
              </a:lnSpc>
            </a:pPr>
            <a:r>
              <a:rPr lang="en-GB" sz="1200" kern="100">
                <a:effectLst/>
                <a:latin typeface="Calibri" panose="020F0502020204030204" pitchFamily="34" charset="0"/>
                <a:ea typeface="Times New Roman" panose="02020603050405020304" pitchFamily="18" charset="0"/>
                <a:cs typeface="Times New Roman" panose="02020603050405020304" pitchFamily="18" charset="0"/>
              </a:rPr>
              <a:t>The DIAM </a:t>
            </a:r>
            <a:r>
              <a:rPr lang="en-GB" sz="12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(Development and Innovation on Additive Manufacturing) laboratory at the Padova Division of INFN is equipped with specific </a:t>
            </a:r>
            <a:r>
              <a:rPr lang="en-GB" sz="1200" kern="100">
                <a:effectLst/>
                <a:latin typeface="Calibri" panose="020F0502020204030204" pitchFamily="34" charset="0"/>
                <a:ea typeface="Times New Roman" panose="02020603050405020304" pitchFamily="18" charset="0"/>
                <a:cs typeface="Times New Roman" panose="02020603050405020304" pitchFamily="18" charset="0"/>
              </a:rPr>
              <a:t>machines for Selective Laser Melting, that are properly listed in the following: EOS M100, </a:t>
            </a:r>
            <a:r>
              <a:rPr lang="en-GB" sz="1200" kern="100" err="1">
                <a:effectLst/>
                <a:latin typeface="Calibri" panose="020F0502020204030204" pitchFamily="34" charset="0"/>
                <a:ea typeface="Times New Roman" panose="02020603050405020304" pitchFamily="18" charset="0"/>
                <a:cs typeface="Times New Roman" panose="02020603050405020304" pitchFamily="18" charset="0"/>
              </a:rPr>
              <a:t>EOSint</a:t>
            </a:r>
            <a:r>
              <a:rPr lang="en-GB" sz="1200" kern="100">
                <a:effectLst/>
                <a:latin typeface="Calibri" panose="020F0502020204030204" pitchFamily="34" charset="0"/>
                <a:ea typeface="Times New Roman" panose="02020603050405020304" pitchFamily="18" charset="0"/>
                <a:cs typeface="Times New Roman" panose="02020603050405020304" pitchFamily="18" charset="0"/>
              </a:rPr>
              <a:t> M280 and </a:t>
            </a:r>
            <a:r>
              <a:rPr lang="en-GB" sz="1200" kern="1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Sharebot</a:t>
            </a:r>
            <a:r>
              <a:rPr lang="en-GB" sz="12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Metal One.</a:t>
            </a:r>
            <a:endParaRPr lang="en-GB" sz="1200" kern="100">
              <a:effectLst/>
              <a:latin typeface="Liberation Serif"/>
              <a:ea typeface="Noto Serif CJK SC"/>
              <a:cs typeface="Lohit Devanagari"/>
            </a:endParaRPr>
          </a:p>
          <a:p>
            <a:pPr algn="just">
              <a:lnSpc>
                <a:spcPct val="115000"/>
              </a:lnSpc>
              <a:spcAft>
                <a:spcPts val="600"/>
              </a:spcAft>
            </a:pPr>
            <a:r>
              <a:rPr lang="en-GB" sz="1200" kern="100">
                <a:effectLst/>
                <a:latin typeface="Calibri" panose="020F0502020204030204" pitchFamily="34" charset="0"/>
                <a:ea typeface="Times New Roman" panose="02020603050405020304" pitchFamily="18" charset="0"/>
                <a:cs typeface="Lohit Devanagari"/>
              </a:rPr>
              <a:t>The close-by Mechanical Workshop includes the most up to date milling, turning and EDM </a:t>
            </a:r>
            <a:r>
              <a:rPr lang="en-GB" sz="1200" kern="100" err="1">
                <a:effectLst/>
                <a:latin typeface="Calibri" panose="020F0502020204030204" pitchFamily="34" charset="0"/>
                <a:ea typeface="Times New Roman" panose="02020603050405020304" pitchFamily="18" charset="0"/>
                <a:cs typeface="Lohit Devanagari"/>
              </a:rPr>
              <a:t>centers</a:t>
            </a:r>
            <a:r>
              <a:rPr lang="en-GB" sz="1200" kern="100">
                <a:effectLst/>
                <a:latin typeface="Calibri" panose="020F0502020204030204" pitchFamily="34" charset="0"/>
                <a:ea typeface="Times New Roman" panose="02020603050405020304" pitchFamily="18" charset="0"/>
                <a:cs typeface="Lohit Devanagari"/>
              </a:rPr>
              <a:t> and represents a valid support for the necessary subtractive post-production processes. The metrology equipment used to check the quality of components is mainly represented by the following two machines: Zeiss </a:t>
            </a:r>
            <a:r>
              <a:rPr lang="en-GB" sz="1200" kern="100" err="1">
                <a:effectLst/>
                <a:latin typeface="Calibri" panose="020F0502020204030204" pitchFamily="34" charset="0"/>
                <a:ea typeface="Times New Roman" panose="02020603050405020304" pitchFamily="18" charset="0"/>
                <a:cs typeface="Lohit Devanagari"/>
              </a:rPr>
              <a:t>Accura</a:t>
            </a:r>
            <a:r>
              <a:rPr lang="en-GB" sz="1200" kern="100">
                <a:effectLst/>
                <a:latin typeface="Calibri" panose="020F0502020204030204" pitchFamily="34" charset="0"/>
                <a:ea typeface="Times New Roman" panose="02020603050405020304" pitchFamily="18" charset="0"/>
                <a:cs typeface="Lohit Devanagari"/>
              </a:rPr>
              <a:t> and </a:t>
            </a:r>
            <a:r>
              <a:rPr lang="en-US" sz="1200" kern="100">
                <a:effectLst/>
                <a:latin typeface="Calibri" panose="020F0502020204030204" pitchFamily="34" charset="0"/>
                <a:ea typeface="Times New Roman" panose="02020603050405020304" pitchFamily="18" charset="0"/>
                <a:cs typeface="Lohit Devanagari"/>
              </a:rPr>
              <a:t>3D measuring arm (Hexagon).</a:t>
            </a:r>
            <a:endParaRPr lang="en-GB" sz="1200" kern="100">
              <a:effectLst/>
              <a:latin typeface="Liberation Serif"/>
              <a:ea typeface="Noto Serif CJK SC"/>
              <a:cs typeface="Lohit Devanagari"/>
            </a:endParaRPr>
          </a:p>
        </p:txBody>
      </p:sp>
      <p:pic>
        <p:nvPicPr>
          <p:cNvPr id="3" name="Immagine 2" descr="Immagine che contiene testo, schermata, software, Software multimediale&#10;&#10;Descrizione generata automaticamente">
            <a:extLst>
              <a:ext uri="{FF2B5EF4-FFF2-40B4-BE49-F238E27FC236}">
                <a16:creationId xmlns:a16="http://schemas.microsoft.com/office/drawing/2014/main" id="{F6B0B89D-6533-3AE2-149A-D809129AAFDB}"/>
              </a:ext>
            </a:extLst>
          </p:cNvPr>
          <p:cNvPicPr>
            <a:picLocks noChangeAspect="1"/>
          </p:cNvPicPr>
          <p:nvPr/>
        </p:nvPicPr>
        <p:blipFill rotWithShape="1">
          <a:blip r:embed="rId4"/>
          <a:srcRect l="54925" t="31414" r="4564" b="10639"/>
          <a:stretch/>
        </p:blipFill>
        <p:spPr bwMode="auto">
          <a:xfrm>
            <a:off x="1384027" y="2706724"/>
            <a:ext cx="8718517" cy="35065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978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Infrastructures: UNIPD - DII</a:t>
            </a:r>
          </a:p>
        </p:txBody>
      </p:sp>
      <p:sp>
        <p:nvSpPr>
          <p:cNvPr id="5" name="Segnaposto numero diapositiva 4">
            <a:extLst>
              <a:ext uri="{FF2B5EF4-FFF2-40B4-BE49-F238E27FC236}">
                <a16:creationId xmlns:a16="http://schemas.microsoft.com/office/drawing/2014/main" id="{E4E40DB0-FE6B-1DE4-C753-228D4515C53A}"/>
              </a:ext>
            </a:extLst>
          </p:cNvPr>
          <p:cNvSpPr>
            <a:spLocks noGrp="1"/>
          </p:cNvSpPr>
          <p:nvPr>
            <p:ph type="sldNum" sz="quarter" idx="12"/>
          </p:nvPr>
        </p:nvSpPr>
        <p:spPr/>
        <p:txBody>
          <a:bodyPr/>
          <a:lstStyle/>
          <a:p>
            <a:fld id="{5F4C9F40-B079-4B71-A627-7266DFEA7F03}" type="slidenum">
              <a:rPr lang="en-GB" smtClean="0"/>
              <a:pPr/>
              <a:t>25</a:t>
            </a:fld>
            <a:endParaRPr lang="en-GB"/>
          </a:p>
        </p:txBody>
      </p:sp>
      <p:sp>
        <p:nvSpPr>
          <p:cNvPr id="7" name="CasellaDiTesto 6">
            <a:extLst>
              <a:ext uri="{FF2B5EF4-FFF2-40B4-BE49-F238E27FC236}">
                <a16:creationId xmlns:a16="http://schemas.microsoft.com/office/drawing/2014/main" id="{FFCC7013-F0D0-A97B-C149-07B4AE86791E}"/>
              </a:ext>
            </a:extLst>
          </p:cNvPr>
          <p:cNvSpPr txBox="1"/>
          <p:nvPr/>
        </p:nvSpPr>
        <p:spPr>
          <a:xfrm>
            <a:off x="386363" y="1944304"/>
            <a:ext cx="3640428" cy="819904"/>
          </a:xfrm>
          <a:prstGeom prst="rect">
            <a:avLst/>
          </a:prstGeom>
          <a:noFill/>
        </p:spPr>
        <p:txBody>
          <a:bodyPr wrap="square">
            <a:spAutoFit/>
          </a:bodyPr>
          <a:lstStyle/>
          <a:p>
            <a:pPr algn="just">
              <a:lnSpc>
                <a:spcPct val="115000"/>
              </a:lnSpc>
              <a:spcAft>
                <a:spcPts val="600"/>
              </a:spcAft>
            </a:pPr>
            <a:r>
              <a:rPr lang="en-GB" sz="1400" kern="100">
                <a:effectLst/>
                <a:latin typeface="Calibri" panose="020F0502020204030204" pitchFamily="34" charset="0"/>
                <a:ea typeface="Noto Serif CJK SC"/>
                <a:cs typeface="Times New Roman" panose="02020603050405020304" pitchFamily="18" charset="0"/>
              </a:rPr>
              <a:t>The DII Mechanical Engineering laboratory is equipped with machines for the static and dynamic mechanical testing of materials.</a:t>
            </a:r>
            <a:endParaRPr lang="en-GB" sz="1400" kern="100">
              <a:effectLst/>
              <a:latin typeface="Liberation Serif"/>
              <a:ea typeface="Noto Serif CJK SC"/>
              <a:cs typeface="Lohit Devanagari"/>
            </a:endParaRPr>
          </a:p>
        </p:txBody>
      </p:sp>
      <p:sp>
        <p:nvSpPr>
          <p:cNvPr id="11" name="CasellaDiTesto 10">
            <a:extLst>
              <a:ext uri="{FF2B5EF4-FFF2-40B4-BE49-F238E27FC236}">
                <a16:creationId xmlns:a16="http://schemas.microsoft.com/office/drawing/2014/main" id="{1ED5491F-138A-51CA-82FF-493F4A545EBF}"/>
              </a:ext>
            </a:extLst>
          </p:cNvPr>
          <p:cNvSpPr txBox="1"/>
          <p:nvPr/>
        </p:nvSpPr>
        <p:spPr>
          <a:xfrm>
            <a:off x="4898069" y="1932708"/>
            <a:ext cx="6622903" cy="819904"/>
          </a:xfrm>
          <a:prstGeom prst="rect">
            <a:avLst/>
          </a:prstGeom>
          <a:noFill/>
        </p:spPr>
        <p:txBody>
          <a:bodyPr wrap="square">
            <a:spAutoFit/>
          </a:bodyPr>
          <a:lstStyle/>
          <a:p>
            <a:pPr algn="just">
              <a:lnSpc>
                <a:spcPct val="115000"/>
              </a:lnSpc>
              <a:spcAft>
                <a:spcPts val="600"/>
              </a:spcAft>
            </a:pPr>
            <a:r>
              <a:rPr lang="en-GB" sz="1400" kern="100">
                <a:effectLst/>
                <a:latin typeface="Calibri" panose="020F0502020204030204" pitchFamily="34" charset="0"/>
                <a:ea typeface="Noto Serif CJK SC"/>
                <a:cs typeface="Times New Roman" panose="02020603050405020304" pitchFamily="18" charset="0"/>
              </a:rPr>
              <a:t>The </a:t>
            </a:r>
            <a:r>
              <a:rPr lang="en-US" sz="1400" kern="100">
                <a:effectLst/>
                <a:latin typeface="Calibri" panose="020F0502020204030204" pitchFamily="34" charset="0"/>
                <a:ea typeface="Noto Serif CJK SC"/>
                <a:cs typeface="Times New Roman" panose="02020603050405020304" pitchFamily="18" charset="0"/>
              </a:rPr>
              <a:t>DII Materials Engineering research group has expertise in AM technologies for ceramics and manages 8 AM printers able to manufacture components with size and resolution ranging from &lt;1 micron to 60 cm.</a:t>
            </a:r>
            <a:endParaRPr lang="en-GB" sz="1400" kern="100">
              <a:effectLst/>
              <a:latin typeface="Liberation Serif"/>
              <a:ea typeface="Noto Serif CJK SC"/>
              <a:cs typeface="Lohit Devanagari"/>
            </a:endParaRPr>
          </a:p>
        </p:txBody>
      </p:sp>
      <p:pic>
        <p:nvPicPr>
          <p:cNvPr id="4" name="Immagine 3">
            <a:extLst>
              <a:ext uri="{FF2B5EF4-FFF2-40B4-BE49-F238E27FC236}">
                <a16:creationId xmlns:a16="http://schemas.microsoft.com/office/drawing/2014/main" id="{EB7E4C51-46BA-28AD-82AA-AAEA678D3EE4}"/>
              </a:ext>
            </a:extLst>
          </p:cNvPr>
          <p:cNvPicPr>
            <a:picLocks noChangeAspect="1"/>
          </p:cNvPicPr>
          <p:nvPr/>
        </p:nvPicPr>
        <p:blipFill rotWithShape="1">
          <a:blip r:embed="rId3"/>
          <a:srcRect r="10433"/>
          <a:stretch/>
        </p:blipFill>
        <p:spPr>
          <a:xfrm>
            <a:off x="7655457" y="359434"/>
            <a:ext cx="1467870" cy="648039"/>
          </a:xfrm>
          <a:prstGeom prst="rect">
            <a:avLst/>
          </a:prstGeom>
        </p:spPr>
      </p:pic>
      <p:pic>
        <p:nvPicPr>
          <p:cNvPr id="6" name="Immagine 5">
            <a:extLst>
              <a:ext uri="{FF2B5EF4-FFF2-40B4-BE49-F238E27FC236}">
                <a16:creationId xmlns:a16="http://schemas.microsoft.com/office/drawing/2014/main" id="{49F64EAD-0884-D3B7-4285-07ECB04DA131}"/>
              </a:ext>
            </a:extLst>
          </p:cNvPr>
          <p:cNvPicPr>
            <a:picLocks noChangeAspect="1"/>
          </p:cNvPicPr>
          <p:nvPr/>
        </p:nvPicPr>
        <p:blipFill>
          <a:blip r:embed="rId4"/>
          <a:stretch>
            <a:fillRect/>
          </a:stretch>
        </p:blipFill>
        <p:spPr>
          <a:xfrm>
            <a:off x="9370185" y="397120"/>
            <a:ext cx="1730377" cy="512608"/>
          </a:xfrm>
          <a:prstGeom prst="rect">
            <a:avLst/>
          </a:prstGeom>
        </p:spPr>
      </p:pic>
      <p:pic>
        <p:nvPicPr>
          <p:cNvPr id="3" name="Immagine 2">
            <a:extLst>
              <a:ext uri="{FF2B5EF4-FFF2-40B4-BE49-F238E27FC236}">
                <a16:creationId xmlns:a16="http://schemas.microsoft.com/office/drawing/2014/main" id="{E14FA1F6-52C0-02E0-5ED4-994E960ED4DE}"/>
              </a:ext>
            </a:extLst>
          </p:cNvPr>
          <p:cNvPicPr>
            <a:picLocks noChangeAspect="1"/>
          </p:cNvPicPr>
          <p:nvPr/>
        </p:nvPicPr>
        <p:blipFill>
          <a:blip r:embed="rId5" cstate="print">
            <a:extLst>
              <a:ext uri="{28A0092B-C50C-407E-A947-70E740481C1C}">
                <a14:useLocalDpi xmlns:a14="http://schemas.microsoft.com/office/drawing/2010/main" val="0"/>
              </a:ext>
            </a:extLst>
          </a:blip>
          <a:srcRect l="-478" r="1"/>
          <a:stretch/>
        </p:blipFill>
        <p:spPr bwMode="auto">
          <a:xfrm>
            <a:off x="386363" y="3265296"/>
            <a:ext cx="4057976" cy="2594591"/>
          </a:xfrm>
          <a:prstGeom prst="rect">
            <a:avLst/>
          </a:prstGeom>
          <a:noFill/>
        </p:spPr>
      </p:pic>
      <p:pic>
        <p:nvPicPr>
          <p:cNvPr id="9" name="Immagine 8">
            <a:extLst>
              <a:ext uri="{FF2B5EF4-FFF2-40B4-BE49-F238E27FC236}">
                <a16:creationId xmlns:a16="http://schemas.microsoft.com/office/drawing/2014/main" id="{EAAA50A4-9789-1DD2-6665-56F1ADD7A4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8069" y="3265296"/>
            <a:ext cx="6783070" cy="2599239"/>
          </a:xfrm>
          <a:prstGeom prst="rect">
            <a:avLst/>
          </a:prstGeom>
          <a:noFill/>
        </p:spPr>
      </p:pic>
    </p:spTree>
    <p:extLst>
      <p:ext uri="{BB962C8B-B14F-4D97-AF65-F5344CB8AC3E}">
        <p14:creationId xmlns:p14="http://schemas.microsoft.com/office/powerpoint/2010/main" val="403382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Infrastructures: UNIPD - DII</a:t>
            </a:r>
          </a:p>
        </p:txBody>
      </p:sp>
      <p:sp>
        <p:nvSpPr>
          <p:cNvPr id="5" name="Segnaposto numero diapositiva 4">
            <a:extLst>
              <a:ext uri="{FF2B5EF4-FFF2-40B4-BE49-F238E27FC236}">
                <a16:creationId xmlns:a16="http://schemas.microsoft.com/office/drawing/2014/main" id="{E4E40DB0-FE6B-1DE4-C753-228D4515C53A}"/>
              </a:ext>
            </a:extLst>
          </p:cNvPr>
          <p:cNvSpPr>
            <a:spLocks noGrp="1"/>
          </p:cNvSpPr>
          <p:nvPr>
            <p:ph type="sldNum" sz="quarter" idx="12"/>
          </p:nvPr>
        </p:nvSpPr>
        <p:spPr/>
        <p:txBody>
          <a:bodyPr/>
          <a:lstStyle/>
          <a:p>
            <a:fld id="{5F4C9F40-B079-4B71-A627-7266DFEA7F03}" type="slidenum">
              <a:rPr lang="en-GB" smtClean="0"/>
              <a:pPr/>
              <a:t>26</a:t>
            </a:fld>
            <a:endParaRPr lang="en-GB"/>
          </a:p>
        </p:txBody>
      </p:sp>
      <p:pic>
        <p:nvPicPr>
          <p:cNvPr id="9" name="Immagine 8">
            <a:extLst>
              <a:ext uri="{FF2B5EF4-FFF2-40B4-BE49-F238E27FC236}">
                <a16:creationId xmlns:a16="http://schemas.microsoft.com/office/drawing/2014/main" id="{8B222B40-5C8E-17A4-967F-051E0335B64E}"/>
              </a:ext>
            </a:extLst>
          </p:cNvPr>
          <p:cNvPicPr>
            <a:picLocks noChangeAspect="1"/>
          </p:cNvPicPr>
          <p:nvPr/>
        </p:nvPicPr>
        <p:blipFill rotWithShape="1">
          <a:blip r:embed="rId3"/>
          <a:srcRect r="10433"/>
          <a:stretch/>
        </p:blipFill>
        <p:spPr>
          <a:xfrm>
            <a:off x="7655457" y="359434"/>
            <a:ext cx="1467870" cy="648039"/>
          </a:xfrm>
          <a:prstGeom prst="rect">
            <a:avLst/>
          </a:prstGeom>
        </p:spPr>
      </p:pic>
      <p:pic>
        <p:nvPicPr>
          <p:cNvPr id="10" name="Immagine 9">
            <a:extLst>
              <a:ext uri="{FF2B5EF4-FFF2-40B4-BE49-F238E27FC236}">
                <a16:creationId xmlns:a16="http://schemas.microsoft.com/office/drawing/2014/main" id="{1307EB87-329C-ACC2-2603-753F262540E9}"/>
              </a:ext>
            </a:extLst>
          </p:cNvPr>
          <p:cNvPicPr>
            <a:picLocks noChangeAspect="1"/>
          </p:cNvPicPr>
          <p:nvPr/>
        </p:nvPicPr>
        <p:blipFill>
          <a:blip r:embed="rId4"/>
          <a:stretch>
            <a:fillRect/>
          </a:stretch>
        </p:blipFill>
        <p:spPr>
          <a:xfrm>
            <a:off x="9370185" y="397120"/>
            <a:ext cx="1730377" cy="512608"/>
          </a:xfrm>
          <a:prstGeom prst="rect">
            <a:avLst/>
          </a:prstGeom>
        </p:spPr>
      </p:pic>
      <p:pic>
        <p:nvPicPr>
          <p:cNvPr id="11266" name="Picture 2" descr="Immagine che contiene testo, interni, microscopio, ingombro&#10;&#10;Descrizione generata automaticamente">
            <a:extLst>
              <a:ext uri="{FF2B5EF4-FFF2-40B4-BE49-F238E27FC236}">
                <a16:creationId xmlns:a16="http://schemas.microsoft.com/office/drawing/2014/main" id="{58E652D7-118D-7B79-34D0-E0B15DC29A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1" t="1852" r="1654" b="2880"/>
          <a:stretch/>
        </p:blipFill>
        <p:spPr bwMode="auto">
          <a:xfrm>
            <a:off x="449746" y="2241792"/>
            <a:ext cx="5743693" cy="392885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C51F41F8-A678-EA25-4C61-F789D62B1BAA}"/>
              </a:ext>
            </a:extLst>
          </p:cNvPr>
          <p:cNvSpPr txBox="1"/>
          <p:nvPr/>
        </p:nvSpPr>
        <p:spPr>
          <a:xfrm>
            <a:off x="245354" y="1603204"/>
            <a:ext cx="5948086" cy="553998"/>
          </a:xfrm>
          <a:prstGeom prst="rect">
            <a:avLst/>
          </a:prstGeom>
          <a:noFill/>
        </p:spPr>
        <p:txBody>
          <a:bodyPr wrap="square">
            <a:spAutoFit/>
          </a:bodyPr>
          <a:lstStyle/>
          <a:p>
            <a:pPr algn="just"/>
            <a:r>
              <a:rPr lang="en-GB" sz="1500" kern="100">
                <a:effectLst/>
                <a:latin typeface="Calibri" panose="020F0502020204030204" pitchFamily="34" charset="0"/>
                <a:ea typeface="Noto Serif CJK SC"/>
                <a:cs typeface="Times New Roman" panose="02020603050405020304" pitchFamily="18" charset="0"/>
              </a:rPr>
              <a:t>The research activity of the </a:t>
            </a:r>
            <a:r>
              <a:rPr lang="en-US" sz="1500" kern="100">
                <a:effectLst/>
                <a:latin typeface="Calibri" panose="020F0502020204030204" pitchFamily="34" charset="0"/>
                <a:ea typeface="Noto Serif CJK SC"/>
                <a:cs typeface="Times New Roman" panose="02020603050405020304" pitchFamily="18" charset="0"/>
              </a:rPr>
              <a:t>DII Metallurgy group is based on the instrumentation reported in the figure below, that will be used for WP3.</a:t>
            </a:r>
            <a:endParaRPr lang="it-IT" sz="1500"/>
          </a:p>
        </p:txBody>
      </p:sp>
      <p:cxnSp>
        <p:nvCxnSpPr>
          <p:cNvPr id="6" name="Connettore diritto 5">
            <a:extLst>
              <a:ext uri="{FF2B5EF4-FFF2-40B4-BE49-F238E27FC236}">
                <a16:creationId xmlns:a16="http://schemas.microsoft.com/office/drawing/2014/main" id="{6562F874-975C-FE78-9583-1CCC2D6E4C82}"/>
              </a:ext>
            </a:extLst>
          </p:cNvPr>
          <p:cNvCxnSpPr/>
          <p:nvPr/>
        </p:nvCxnSpPr>
        <p:spPr>
          <a:xfrm>
            <a:off x="6392468" y="1603204"/>
            <a:ext cx="0" cy="4639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E6F4AAFA-BBF4-5097-AAB4-8A048BC50A49}"/>
              </a:ext>
            </a:extLst>
          </p:cNvPr>
          <p:cNvSpPr txBox="1"/>
          <p:nvPr/>
        </p:nvSpPr>
        <p:spPr>
          <a:xfrm>
            <a:off x="6476608" y="1603204"/>
            <a:ext cx="1868997" cy="323165"/>
          </a:xfrm>
          <a:prstGeom prst="rect">
            <a:avLst/>
          </a:prstGeom>
          <a:noFill/>
        </p:spPr>
        <p:txBody>
          <a:bodyPr wrap="square">
            <a:spAutoFit/>
          </a:bodyPr>
          <a:lstStyle/>
          <a:p>
            <a:pPr algn="just"/>
            <a:r>
              <a:rPr lang="it-IT" sz="1500" kern="100">
                <a:effectLst/>
                <a:latin typeface="Calibri" panose="020F0502020204030204" pitchFamily="34" charset="0"/>
                <a:ea typeface="Noto Serif CJK SC"/>
                <a:cs typeface="Times New Roman" panose="02020603050405020304" pitchFamily="18" charset="0"/>
              </a:rPr>
              <a:t>… and much more …</a:t>
            </a:r>
            <a:endParaRPr lang="it-IT" sz="1500"/>
          </a:p>
        </p:txBody>
      </p:sp>
      <p:pic>
        <p:nvPicPr>
          <p:cNvPr id="14" name="Immagine 13">
            <a:extLst>
              <a:ext uri="{FF2B5EF4-FFF2-40B4-BE49-F238E27FC236}">
                <a16:creationId xmlns:a16="http://schemas.microsoft.com/office/drawing/2014/main" id="{6A113A70-C45E-4FC2-202E-C59C7A618EA5}"/>
              </a:ext>
            </a:extLst>
          </p:cNvPr>
          <p:cNvPicPr>
            <a:picLocks noChangeAspect="1"/>
          </p:cNvPicPr>
          <p:nvPr/>
        </p:nvPicPr>
        <p:blipFill>
          <a:blip r:embed="rId6"/>
          <a:stretch>
            <a:fillRect/>
          </a:stretch>
        </p:blipFill>
        <p:spPr>
          <a:xfrm>
            <a:off x="6591496" y="2261772"/>
            <a:ext cx="2725951" cy="1607310"/>
          </a:xfrm>
          <a:prstGeom prst="rect">
            <a:avLst/>
          </a:prstGeom>
        </p:spPr>
      </p:pic>
      <p:pic>
        <p:nvPicPr>
          <p:cNvPr id="23" name="Immagine 22">
            <a:extLst>
              <a:ext uri="{FF2B5EF4-FFF2-40B4-BE49-F238E27FC236}">
                <a16:creationId xmlns:a16="http://schemas.microsoft.com/office/drawing/2014/main" id="{D8A707B2-6606-8CED-02B5-914FEFBC7D76}"/>
              </a:ext>
            </a:extLst>
          </p:cNvPr>
          <p:cNvPicPr>
            <a:picLocks noChangeAspect="1"/>
          </p:cNvPicPr>
          <p:nvPr/>
        </p:nvPicPr>
        <p:blipFill>
          <a:blip r:embed="rId7"/>
          <a:stretch>
            <a:fillRect/>
          </a:stretch>
        </p:blipFill>
        <p:spPr>
          <a:xfrm>
            <a:off x="9460408" y="2257417"/>
            <a:ext cx="2406319" cy="1607310"/>
          </a:xfrm>
          <a:prstGeom prst="rect">
            <a:avLst/>
          </a:prstGeom>
        </p:spPr>
      </p:pic>
      <p:pic>
        <p:nvPicPr>
          <p:cNvPr id="3" name="Immagine 2" descr="computed_tomography">
            <a:extLst>
              <a:ext uri="{FF2B5EF4-FFF2-40B4-BE49-F238E27FC236}">
                <a16:creationId xmlns:a16="http://schemas.microsoft.com/office/drawing/2014/main" id="{D6A86564-5F9E-F971-23DF-2BF9AEB5226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91844" y="5258133"/>
            <a:ext cx="1425603" cy="881282"/>
          </a:xfrm>
          <a:prstGeom prst="rect">
            <a:avLst/>
          </a:prstGeom>
          <a:noFill/>
          <a:ln>
            <a:noFill/>
          </a:ln>
        </p:spPr>
      </p:pic>
      <p:pic>
        <p:nvPicPr>
          <p:cNvPr id="15" name="Immagine 14">
            <a:extLst>
              <a:ext uri="{FF2B5EF4-FFF2-40B4-BE49-F238E27FC236}">
                <a16:creationId xmlns:a16="http://schemas.microsoft.com/office/drawing/2014/main" id="{5C016EFC-1E3A-2516-F117-7CA674D193D9}"/>
              </a:ext>
            </a:extLst>
          </p:cNvPr>
          <p:cNvPicPr>
            <a:picLocks noChangeAspect="1"/>
          </p:cNvPicPr>
          <p:nvPr/>
        </p:nvPicPr>
        <p:blipFill>
          <a:blip r:embed="rId9"/>
          <a:srcRect t="10758" r="18186"/>
          <a:stretch/>
        </p:blipFill>
        <p:spPr>
          <a:xfrm>
            <a:off x="7462156" y="3952169"/>
            <a:ext cx="3531297" cy="1277554"/>
          </a:xfrm>
          <a:prstGeom prst="rect">
            <a:avLst/>
          </a:prstGeom>
        </p:spPr>
      </p:pic>
    </p:spTree>
    <p:extLst>
      <p:ext uri="{BB962C8B-B14F-4D97-AF65-F5344CB8AC3E}">
        <p14:creationId xmlns:p14="http://schemas.microsoft.com/office/powerpoint/2010/main" val="35433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37" y="127000"/>
            <a:ext cx="11896595" cy="1097280"/>
          </a:xfrm>
        </p:spPr>
        <p:txBody>
          <a:bodyPr rtlCol="0">
            <a:noAutofit/>
          </a:bodyPr>
          <a:lstStyle/>
          <a:p>
            <a:pPr rtl="0"/>
            <a:r>
              <a:rPr lang="en-GB" sz="2400"/>
              <a:t>1. Introduction: </a:t>
            </a:r>
            <a:r>
              <a:rPr lang="en-GB" sz="2400" b="0"/>
              <a:t>the ISOL technique for the production of radioactive ion beams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a:xfrm>
            <a:off x="358547" y="6385389"/>
            <a:ext cx="523875" cy="274320"/>
          </a:xfrm>
        </p:spPr>
        <p:txBody>
          <a:bodyPr/>
          <a:lstStyle/>
          <a:p>
            <a:fld id="{5F4C9F40-B079-4B71-A627-7266DFEA7F03}" type="slidenum">
              <a:rPr lang="en-GB" smtClean="0"/>
              <a:pPr/>
              <a:t>3</a:t>
            </a:fld>
            <a:endParaRPr lang="en-GB"/>
          </a:p>
        </p:txBody>
      </p:sp>
      <p:grpSp>
        <p:nvGrpSpPr>
          <p:cNvPr id="4" name="Gruppo 3">
            <a:extLst>
              <a:ext uri="{FF2B5EF4-FFF2-40B4-BE49-F238E27FC236}">
                <a16:creationId xmlns:a16="http://schemas.microsoft.com/office/drawing/2014/main" id="{EB1BE974-32FD-7391-3621-C52F4BA6CE57}"/>
              </a:ext>
            </a:extLst>
          </p:cNvPr>
          <p:cNvGrpSpPr/>
          <p:nvPr/>
        </p:nvGrpSpPr>
        <p:grpSpPr>
          <a:xfrm>
            <a:off x="1260095" y="1549249"/>
            <a:ext cx="9083005" cy="4954406"/>
            <a:chOff x="-193983" y="857306"/>
            <a:chExt cx="9083005" cy="4954406"/>
          </a:xfrm>
        </p:grpSpPr>
        <p:sp>
          <p:nvSpPr>
            <p:cNvPr id="8" name="Cilindro 7">
              <a:extLst>
                <a:ext uri="{FF2B5EF4-FFF2-40B4-BE49-F238E27FC236}">
                  <a16:creationId xmlns:a16="http://schemas.microsoft.com/office/drawing/2014/main" id="{C680E7B1-51F2-5B3F-58D7-1F8054EDD149}"/>
                </a:ext>
              </a:extLst>
            </p:cNvPr>
            <p:cNvSpPr/>
            <p:nvPr/>
          </p:nvSpPr>
          <p:spPr>
            <a:xfrm>
              <a:off x="4182957" y="2908964"/>
              <a:ext cx="448408" cy="673097"/>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ilindro 8">
              <a:extLst>
                <a:ext uri="{FF2B5EF4-FFF2-40B4-BE49-F238E27FC236}">
                  <a16:creationId xmlns:a16="http://schemas.microsoft.com/office/drawing/2014/main" id="{AD481A5D-1FA9-3FBE-5EDA-CFD5B4EF26E1}"/>
                </a:ext>
              </a:extLst>
            </p:cNvPr>
            <p:cNvSpPr/>
            <p:nvPr/>
          </p:nvSpPr>
          <p:spPr>
            <a:xfrm>
              <a:off x="4321455" y="2224455"/>
              <a:ext cx="171412" cy="750543"/>
            </a:xfrm>
            <a:prstGeom prst="can">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ilindro 9">
              <a:extLst>
                <a:ext uri="{FF2B5EF4-FFF2-40B4-BE49-F238E27FC236}">
                  <a16:creationId xmlns:a16="http://schemas.microsoft.com/office/drawing/2014/main" id="{14767579-957A-75A5-0EE5-E93559E1616C}"/>
                </a:ext>
              </a:extLst>
            </p:cNvPr>
            <p:cNvSpPr/>
            <p:nvPr/>
          </p:nvSpPr>
          <p:spPr>
            <a:xfrm rot="16200000">
              <a:off x="3916972" y="948675"/>
              <a:ext cx="984737" cy="1742664"/>
            </a:xfrm>
            <a:prstGeom prst="can">
              <a:avLst>
                <a:gd name="adj" fmla="val 31356"/>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Arco a tutto sesto 10">
              <a:extLst>
                <a:ext uri="{FF2B5EF4-FFF2-40B4-BE49-F238E27FC236}">
                  <a16:creationId xmlns:a16="http://schemas.microsoft.com/office/drawing/2014/main" id="{0F6E44B2-51EE-481A-0442-38C73369202B}"/>
                </a:ext>
              </a:extLst>
            </p:cNvPr>
            <p:cNvSpPr/>
            <p:nvPr/>
          </p:nvSpPr>
          <p:spPr>
            <a:xfrm rot="10800000">
              <a:off x="4093797" y="3224894"/>
              <a:ext cx="2520000" cy="2520000"/>
            </a:xfrm>
            <a:prstGeom prst="blockArc">
              <a:avLst>
                <a:gd name="adj1" fmla="val 16198386"/>
                <a:gd name="adj2" fmla="val 0"/>
                <a:gd name="adj3" fmla="val 25000"/>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12" name="Connettore diritto 11">
              <a:extLst>
                <a:ext uri="{FF2B5EF4-FFF2-40B4-BE49-F238E27FC236}">
                  <a16:creationId xmlns:a16="http://schemas.microsoft.com/office/drawing/2014/main" id="{2DFA8E3F-9A74-5E45-6955-6FFE731D4DEB}"/>
                </a:ext>
              </a:extLst>
            </p:cNvPr>
            <p:cNvCxnSpPr>
              <a:cxnSpLocks/>
            </p:cNvCxnSpPr>
            <p:nvPr/>
          </p:nvCxnSpPr>
          <p:spPr>
            <a:xfrm>
              <a:off x="4415953" y="1237978"/>
              <a:ext cx="0" cy="457200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 name="Freccia a gallone 12">
              <a:extLst>
                <a:ext uri="{FF2B5EF4-FFF2-40B4-BE49-F238E27FC236}">
                  <a16:creationId xmlns:a16="http://schemas.microsoft.com/office/drawing/2014/main" id="{C92F8C7B-9DC0-4E48-FCCF-2C43FE163A35}"/>
                </a:ext>
              </a:extLst>
            </p:cNvPr>
            <p:cNvSpPr/>
            <p:nvPr/>
          </p:nvSpPr>
          <p:spPr>
            <a:xfrm>
              <a:off x="6255509" y="4973513"/>
              <a:ext cx="518746" cy="838199"/>
            </a:xfrm>
            <a:prstGeom prst="chevron">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Freccia a gallone 13">
              <a:extLst>
                <a:ext uri="{FF2B5EF4-FFF2-40B4-BE49-F238E27FC236}">
                  <a16:creationId xmlns:a16="http://schemas.microsoft.com/office/drawing/2014/main" id="{E95B5974-A300-12B9-B6B3-951D3C699B04}"/>
                </a:ext>
              </a:extLst>
            </p:cNvPr>
            <p:cNvSpPr/>
            <p:nvPr/>
          </p:nvSpPr>
          <p:spPr>
            <a:xfrm>
              <a:off x="6692691" y="4972514"/>
              <a:ext cx="518746" cy="838199"/>
            </a:xfrm>
            <a:prstGeom prst="chevron">
              <a:avLst/>
            </a:pr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Freccia a gallone 14">
              <a:extLst>
                <a:ext uri="{FF2B5EF4-FFF2-40B4-BE49-F238E27FC236}">
                  <a16:creationId xmlns:a16="http://schemas.microsoft.com/office/drawing/2014/main" id="{4C704378-A8A2-E600-82FA-B9A2EBB80C07}"/>
                </a:ext>
              </a:extLst>
            </p:cNvPr>
            <p:cNvSpPr/>
            <p:nvPr/>
          </p:nvSpPr>
          <p:spPr>
            <a:xfrm>
              <a:off x="7129873" y="4972514"/>
              <a:ext cx="518746" cy="838199"/>
            </a:xfrm>
            <a:prstGeom prst="chevron">
              <a:avLst/>
            </a:prstGeom>
            <a:solidFill>
              <a:schemeClr val="bg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16" name="Connettore diritto 15">
              <a:extLst>
                <a:ext uri="{FF2B5EF4-FFF2-40B4-BE49-F238E27FC236}">
                  <a16:creationId xmlns:a16="http://schemas.microsoft.com/office/drawing/2014/main" id="{ADBD1D3F-F04E-BF5B-F750-3414984A79BA}"/>
                </a:ext>
              </a:extLst>
            </p:cNvPr>
            <p:cNvCxnSpPr>
              <a:cxnSpLocks/>
            </p:cNvCxnSpPr>
            <p:nvPr/>
          </p:nvCxnSpPr>
          <p:spPr>
            <a:xfrm>
              <a:off x="3842237" y="5392615"/>
              <a:ext cx="5046785"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C871E019-51BC-3A1A-A109-5F99F162F374}"/>
                </a:ext>
              </a:extLst>
            </p:cNvPr>
            <p:cNvSpPr txBox="1"/>
            <p:nvPr/>
          </p:nvSpPr>
          <p:spPr>
            <a:xfrm>
              <a:off x="3436619" y="857306"/>
              <a:ext cx="2356287" cy="338554"/>
            </a:xfrm>
            <a:prstGeom prst="rect">
              <a:avLst/>
            </a:prstGeom>
            <a:noFill/>
          </p:spPr>
          <p:txBody>
            <a:bodyPr wrap="square" rtlCol="0">
              <a:spAutoFit/>
            </a:bodyPr>
            <a:lstStyle/>
            <a:p>
              <a:r>
                <a:rPr lang="it-IT" sz="1600" b="1"/>
                <a:t>production target</a:t>
              </a:r>
            </a:p>
          </p:txBody>
        </p:sp>
        <p:sp>
          <p:nvSpPr>
            <p:cNvPr id="18" name="CasellaDiTesto 17">
              <a:extLst>
                <a:ext uri="{FF2B5EF4-FFF2-40B4-BE49-F238E27FC236}">
                  <a16:creationId xmlns:a16="http://schemas.microsoft.com/office/drawing/2014/main" id="{D9E03403-A035-8472-761C-2B65B83049F8}"/>
                </a:ext>
              </a:extLst>
            </p:cNvPr>
            <p:cNvSpPr txBox="1"/>
            <p:nvPr/>
          </p:nvSpPr>
          <p:spPr>
            <a:xfrm>
              <a:off x="4550474" y="2453481"/>
              <a:ext cx="1283002" cy="338554"/>
            </a:xfrm>
            <a:prstGeom prst="rect">
              <a:avLst/>
            </a:prstGeom>
            <a:noFill/>
          </p:spPr>
          <p:txBody>
            <a:bodyPr wrap="square" rtlCol="0">
              <a:spAutoFit/>
            </a:bodyPr>
            <a:lstStyle/>
            <a:p>
              <a:r>
                <a:rPr lang="it-IT" sz="1600"/>
                <a:t>transfer line</a:t>
              </a:r>
            </a:p>
          </p:txBody>
        </p:sp>
        <p:sp>
          <p:nvSpPr>
            <p:cNvPr id="19" name="CasellaDiTesto 18">
              <a:extLst>
                <a:ext uri="{FF2B5EF4-FFF2-40B4-BE49-F238E27FC236}">
                  <a16:creationId xmlns:a16="http://schemas.microsoft.com/office/drawing/2014/main" id="{F2FC4B60-1335-8205-4E18-06704DD85275}"/>
                </a:ext>
              </a:extLst>
            </p:cNvPr>
            <p:cNvSpPr txBox="1"/>
            <p:nvPr/>
          </p:nvSpPr>
          <p:spPr>
            <a:xfrm>
              <a:off x="4663209" y="3078938"/>
              <a:ext cx="1091449" cy="338554"/>
            </a:xfrm>
            <a:prstGeom prst="rect">
              <a:avLst/>
            </a:prstGeom>
            <a:noFill/>
          </p:spPr>
          <p:txBody>
            <a:bodyPr wrap="square" rtlCol="0">
              <a:spAutoFit/>
            </a:bodyPr>
            <a:lstStyle/>
            <a:p>
              <a:r>
                <a:rPr lang="it-IT" sz="1600"/>
                <a:t>ion source</a:t>
              </a:r>
            </a:p>
          </p:txBody>
        </p:sp>
        <p:sp>
          <p:nvSpPr>
            <p:cNvPr id="20" name="CasellaDiTesto 19">
              <a:extLst>
                <a:ext uri="{FF2B5EF4-FFF2-40B4-BE49-F238E27FC236}">
                  <a16:creationId xmlns:a16="http://schemas.microsoft.com/office/drawing/2014/main" id="{218785A3-7C5E-A02A-55F7-56019868D165}"/>
                </a:ext>
              </a:extLst>
            </p:cNvPr>
            <p:cNvSpPr txBox="1"/>
            <p:nvPr/>
          </p:nvSpPr>
          <p:spPr>
            <a:xfrm>
              <a:off x="2407212" y="5064515"/>
              <a:ext cx="1499490" cy="584775"/>
            </a:xfrm>
            <a:prstGeom prst="rect">
              <a:avLst/>
            </a:prstGeom>
            <a:noFill/>
          </p:spPr>
          <p:txBody>
            <a:bodyPr wrap="square" rtlCol="0">
              <a:spAutoFit/>
            </a:bodyPr>
            <a:lstStyle/>
            <a:p>
              <a:pPr algn="ctr"/>
              <a:r>
                <a:rPr lang="it-IT" sz="1600"/>
                <a:t>mass separator</a:t>
              </a:r>
            </a:p>
          </p:txBody>
        </p:sp>
        <p:sp>
          <p:nvSpPr>
            <p:cNvPr id="21" name="CasellaDiTesto 20">
              <a:extLst>
                <a:ext uri="{FF2B5EF4-FFF2-40B4-BE49-F238E27FC236}">
                  <a16:creationId xmlns:a16="http://schemas.microsoft.com/office/drawing/2014/main" id="{0F0E1BC0-9B49-1370-69B0-18FEFD34804D}"/>
                </a:ext>
              </a:extLst>
            </p:cNvPr>
            <p:cNvSpPr txBox="1"/>
            <p:nvPr/>
          </p:nvSpPr>
          <p:spPr>
            <a:xfrm>
              <a:off x="6205198" y="4362141"/>
              <a:ext cx="1387931" cy="584775"/>
            </a:xfrm>
            <a:prstGeom prst="rect">
              <a:avLst/>
            </a:prstGeom>
            <a:noFill/>
          </p:spPr>
          <p:txBody>
            <a:bodyPr wrap="square" rtlCol="0">
              <a:spAutoFit/>
            </a:bodyPr>
            <a:lstStyle/>
            <a:p>
              <a:pPr algn="ctr"/>
              <a:r>
                <a:rPr lang="it-IT" sz="1600"/>
                <a:t>experimental areas</a:t>
              </a:r>
            </a:p>
          </p:txBody>
        </p:sp>
        <p:sp>
          <p:nvSpPr>
            <p:cNvPr id="22" name="CasellaDiTesto 21">
              <a:extLst>
                <a:ext uri="{FF2B5EF4-FFF2-40B4-BE49-F238E27FC236}">
                  <a16:creationId xmlns:a16="http://schemas.microsoft.com/office/drawing/2014/main" id="{B6B1F0C9-0A3A-E278-26D8-EEC757A08691}"/>
                </a:ext>
              </a:extLst>
            </p:cNvPr>
            <p:cNvSpPr txBox="1"/>
            <p:nvPr/>
          </p:nvSpPr>
          <p:spPr>
            <a:xfrm>
              <a:off x="-193983" y="1081303"/>
              <a:ext cx="2046533" cy="338554"/>
            </a:xfrm>
            <a:prstGeom prst="rect">
              <a:avLst/>
            </a:prstGeom>
            <a:noFill/>
          </p:spPr>
          <p:txBody>
            <a:bodyPr wrap="square" rtlCol="0">
              <a:spAutoFit/>
            </a:bodyPr>
            <a:lstStyle/>
            <a:p>
              <a:r>
                <a:rPr lang="it-IT" sz="1600"/>
                <a:t>primary </a:t>
              </a:r>
              <a:r>
                <a:rPr lang="it-IT" sz="1600" err="1"/>
                <a:t>beam</a:t>
              </a:r>
              <a:r>
                <a:rPr lang="it-IT" sz="1600"/>
                <a:t> driver</a:t>
              </a:r>
            </a:p>
          </p:txBody>
        </p:sp>
      </p:grpSp>
      <p:sp>
        <p:nvSpPr>
          <p:cNvPr id="23" name="Ovale 22">
            <a:extLst>
              <a:ext uri="{FF2B5EF4-FFF2-40B4-BE49-F238E27FC236}">
                <a16:creationId xmlns:a16="http://schemas.microsoft.com/office/drawing/2014/main" id="{CF270644-7632-FA4B-E2E9-855BEA816F4B}"/>
              </a:ext>
            </a:extLst>
          </p:cNvPr>
          <p:cNvSpPr/>
          <p:nvPr/>
        </p:nvSpPr>
        <p:spPr>
          <a:xfrm>
            <a:off x="2582217" y="2463751"/>
            <a:ext cx="108000" cy="108000"/>
          </a:xfrm>
          <a:prstGeom prst="ellipse">
            <a:avLst/>
          </a:prstGeom>
          <a:solidFill>
            <a:schemeClr val="accent1">
              <a:lumMod val="40000"/>
              <a:lumOff val="6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127BFBC2-238D-CB4D-D3F2-8D8DAAE70854}"/>
              </a:ext>
            </a:extLst>
          </p:cNvPr>
          <p:cNvSpPr/>
          <p:nvPr/>
        </p:nvSpPr>
        <p:spPr>
          <a:xfrm>
            <a:off x="2734617" y="2616151"/>
            <a:ext cx="108000" cy="108000"/>
          </a:xfrm>
          <a:prstGeom prst="ellipse">
            <a:avLst/>
          </a:prstGeom>
          <a:solidFill>
            <a:schemeClr val="accent1">
              <a:lumMod val="40000"/>
              <a:lumOff val="6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324FEB09-0D43-C6B1-2EDC-0AF94FB9C90F}"/>
              </a:ext>
            </a:extLst>
          </p:cNvPr>
          <p:cNvSpPr/>
          <p:nvPr/>
        </p:nvSpPr>
        <p:spPr>
          <a:xfrm>
            <a:off x="2736976" y="2296485"/>
            <a:ext cx="108000" cy="108000"/>
          </a:xfrm>
          <a:prstGeom prst="ellipse">
            <a:avLst/>
          </a:prstGeom>
          <a:solidFill>
            <a:schemeClr val="accent1">
              <a:lumMod val="40000"/>
              <a:lumOff val="6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pentagono 25">
            <a:extLst>
              <a:ext uri="{FF2B5EF4-FFF2-40B4-BE49-F238E27FC236}">
                <a16:creationId xmlns:a16="http://schemas.microsoft.com/office/drawing/2014/main" id="{2520AADE-E1CD-4E76-249C-825821272F91}"/>
              </a:ext>
            </a:extLst>
          </p:cNvPr>
          <p:cNvSpPr/>
          <p:nvPr/>
        </p:nvSpPr>
        <p:spPr>
          <a:xfrm>
            <a:off x="1477792" y="2130826"/>
            <a:ext cx="1942247" cy="750526"/>
          </a:xfrm>
          <a:prstGeom prst="homeP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diritto 26">
            <a:extLst>
              <a:ext uri="{FF2B5EF4-FFF2-40B4-BE49-F238E27FC236}">
                <a16:creationId xmlns:a16="http://schemas.microsoft.com/office/drawing/2014/main" id="{0FEDAB32-6DAD-C7F3-49D5-9EF6BD179F69}"/>
              </a:ext>
            </a:extLst>
          </p:cNvPr>
          <p:cNvCxnSpPr>
            <a:cxnSpLocks/>
          </p:cNvCxnSpPr>
          <p:nvPr/>
        </p:nvCxnSpPr>
        <p:spPr>
          <a:xfrm>
            <a:off x="1256523" y="2504330"/>
            <a:ext cx="5886176"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8" name="Ovale 27">
            <a:extLst>
              <a:ext uri="{FF2B5EF4-FFF2-40B4-BE49-F238E27FC236}">
                <a16:creationId xmlns:a16="http://schemas.microsoft.com/office/drawing/2014/main" id="{F99F3EF7-9BE7-6CBA-D9A5-E68608DB5508}"/>
              </a:ext>
            </a:extLst>
          </p:cNvPr>
          <p:cNvSpPr/>
          <p:nvPr/>
        </p:nvSpPr>
        <p:spPr>
          <a:xfrm>
            <a:off x="5670005" y="2294362"/>
            <a:ext cx="108000" cy="108000"/>
          </a:xfrm>
          <a:prstGeom prst="ellipse">
            <a:avLst/>
          </a:prstGeom>
          <a:solidFill>
            <a:srgbClr val="92D05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4A757418-7316-655A-7684-3910075C25E5}"/>
              </a:ext>
            </a:extLst>
          </p:cNvPr>
          <p:cNvSpPr/>
          <p:nvPr/>
        </p:nvSpPr>
        <p:spPr>
          <a:xfrm>
            <a:off x="5957084" y="2293378"/>
            <a:ext cx="108000" cy="108000"/>
          </a:xfrm>
          <a:prstGeom prst="ellipse">
            <a:avLst/>
          </a:prstGeom>
          <a:solidFill>
            <a:srgbClr val="0070C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9020BC94-8948-9187-03AB-1DF91A851059}"/>
              </a:ext>
            </a:extLst>
          </p:cNvPr>
          <p:cNvSpPr/>
          <p:nvPr/>
        </p:nvSpPr>
        <p:spPr>
          <a:xfrm>
            <a:off x="5816543" y="2450130"/>
            <a:ext cx="108000" cy="108000"/>
          </a:xfrm>
          <a:prstGeom prst="ellipse">
            <a:avLst/>
          </a:prstGeom>
          <a:solidFill>
            <a:srgbClr val="FF505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B200BC39-65CE-80B6-D992-EF78BA9C7EE3}"/>
              </a:ext>
            </a:extLst>
          </p:cNvPr>
          <p:cNvSpPr/>
          <p:nvPr/>
        </p:nvSpPr>
        <p:spPr>
          <a:xfrm>
            <a:off x="6087915" y="2446606"/>
            <a:ext cx="108000" cy="108000"/>
          </a:xfrm>
          <a:prstGeom prst="ellipse">
            <a:avLst/>
          </a:prstGeom>
          <a:solidFill>
            <a:schemeClr val="accent6">
              <a:lumMod val="60000"/>
              <a:lumOff val="40000"/>
            </a:scheme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8C8CAE82-0A1E-DE2C-8471-8BF349F1C2AD}"/>
              </a:ext>
            </a:extLst>
          </p:cNvPr>
          <p:cNvSpPr/>
          <p:nvPr/>
        </p:nvSpPr>
        <p:spPr>
          <a:xfrm>
            <a:off x="5670005" y="2590555"/>
            <a:ext cx="108000" cy="108000"/>
          </a:xfrm>
          <a:prstGeom prst="ellipse">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4143DD46-8CF1-3A58-5C30-197C2C9AAD2A}"/>
              </a:ext>
            </a:extLst>
          </p:cNvPr>
          <p:cNvSpPr/>
          <p:nvPr/>
        </p:nvSpPr>
        <p:spPr>
          <a:xfrm>
            <a:off x="5957084" y="2589571"/>
            <a:ext cx="108000" cy="108000"/>
          </a:xfrm>
          <a:prstGeom prst="ellipse">
            <a:avLst/>
          </a:prstGeom>
          <a:solidFill>
            <a:schemeClr val="bg1">
              <a:lumMod val="65000"/>
            </a:scheme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5E49BF40-6FBD-DEC7-3592-2836D379258E}"/>
              </a:ext>
            </a:extLst>
          </p:cNvPr>
          <p:cNvSpPr/>
          <p:nvPr/>
        </p:nvSpPr>
        <p:spPr>
          <a:xfrm>
            <a:off x="5520741" y="2446606"/>
            <a:ext cx="108000" cy="108000"/>
          </a:xfrm>
          <a:prstGeom prst="ellipse">
            <a:avLst/>
          </a:prstGeom>
          <a:solidFill>
            <a:srgbClr val="00B0F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5" name="Gruppo 34">
            <a:extLst>
              <a:ext uri="{FF2B5EF4-FFF2-40B4-BE49-F238E27FC236}">
                <a16:creationId xmlns:a16="http://schemas.microsoft.com/office/drawing/2014/main" id="{56DFACF0-F81A-2E9C-8035-EF2900347F8D}"/>
              </a:ext>
            </a:extLst>
          </p:cNvPr>
          <p:cNvGrpSpPr/>
          <p:nvPr/>
        </p:nvGrpSpPr>
        <p:grpSpPr>
          <a:xfrm>
            <a:off x="4890698" y="1866574"/>
            <a:ext cx="4961963" cy="2567056"/>
            <a:chOff x="3436620" y="1174631"/>
            <a:chExt cx="4961963" cy="2567056"/>
          </a:xfrm>
        </p:grpSpPr>
        <p:sp>
          <p:nvSpPr>
            <p:cNvPr id="36" name="Rettangolo 35">
              <a:extLst>
                <a:ext uri="{FF2B5EF4-FFF2-40B4-BE49-F238E27FC236}">
                  <a16:creationId xmlns:a16="http://schemas.microsoft.com/office/drawing/2014/main" id="{8AC3D848-8E90-A8C2-4F30-F3006261F24C}"/>
                </a:ext>
              </a:extLst>
            </p:cNvPr>
            <p:cNvSpPr/>
            <p:nvPr/>
          </p:nvSpPr>
          <p:spPr>
            <a:xfrm>
              <a:off x="3436620" y="1237978"/>
              <a:ext cx="2356287" cy="2503709"/>
            </a:xfrm>
            <a:prstGeom prst="rect">
              <a:avLst/>
            </a:prstGeom>
            <a:noFill/>
            <a:ln w="317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DFE8187E-E0E7-9C49-94BB-92E226069135}"/>
                </a:ext>
              </a:extLst>
            </p:cNvPr>
            <p:cNvSpPr txBox="1"/>
            <p:nvPr/>
          </p:nvSpPr>
          <p:spPr>
            <a:xfrm>
              <a:off x="6543559" y="1174631"/>
              <a:ext cx="1855024" cy="830997"/>
            </a:xfrm>
            <a:prstGeom prst="rect">
              <a:avLst/>
            </a:prstGeom>
            <a:solidFill>
              <a:srgbClr val="FFFF00"/>
            </a:solidFill>
            <a:ln>
              <a:solidFill>
                <a:schemeClr val="tx1"/>
              </a:solidFill>
            </a:ln>
          </p:spPr>
          <p:txBody>
            <a:bodyPr wrap="square" rtlCol="0">
              <a:spAutoFit/>
            </a:bodyPr>
            <a:lstStyle/>
            <a:p>
              <a:pPr algn="ctr"/>
              <a:r>
                <a:rPr lang="it-IT" sz="1600" u="sng"/>
                <a:t>high temperature</a:t>
              </a:r>
            </a:p>
            <a:p>
              <a:pPr algn="ctr"/>
              <a:r>
                <a:rPr lang="it-IT" sz="1600" b="1"/>
                <a:t>diffusion</a:t>
              </a:r>
            </a:p>
            <a:p>
              <a:pPr algn="ctr"/>
              <a:r>
                <a:rPr lang="it-IT" sz="1600" b="1"/>
                <a:t>effusion</a:t>
              </a:r>
            </a:p>
          </p:txBody>
        </p:sp>
        <p:cxnSp>
          <p:nvCxnSpPr>
            <p:cNvPr id="39" name="Connettore 2 38">
              <a:extLst>
                <a:ext uri="{FF2B5EF4-FFF2-40B4-BE49-F238E27FC236}">
                  <a16:creationId xmlns:a16="http://schemas.microsoft.com/office/drawing/2014/main" id="{660817BE-0D99-9F98-F44B-B2B43FE5D57C}"/>
                </a:ext>
              </a:extLst>
            </p:cNvPr>
            <p:cNvCxnSpPr/>
            <p:nvPr/>
          </p:nvCxnSpPr>
          <p:spPr>
            <a:xfrm flipH="1">
              <a:off x="5484938" y="1378506"/>
              <a:ext cx="976604" cy="242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Ovale 39">
            <a:extLst>
              <a:ext uri="{FF2B5EF4-FFF2-40B4-BE49-F238E27FC236}">
                <a16:creationId xmlns:a16="http://schemas.microsoft.com/office/drawing/2014/main" id="{986BFE00-41AF-A150-27D3-2CDDADEB64FF}"/>
              </a:ext>
            </a:extLst>
          </p:cNvPr>
          <p:cNvSpPr/>
          <p:nvPr/>
        </p:nvSpPr>
        <p:spPr>
          <a:xfrm>
            <a:off x="5816031" y="4160757"/>
            <a:ext cx="108000" cy="108000"/>
          </a:xfrm>
          <a:prstGeom prst="ellipse">
            <a:avLst/>
          </a:prstGeom>
          <a:solidFill>
            <a:srgbClr val="FF505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a:t>+</a:t>
            </a:r>
          </a:p>
        </p:txBody>
      </p:sp>
      <p:sp>
        <p:nvSpPr>
          <p:cNvPr id="41" name="Ovale 40">
            <a:extLst>
              <a:ext uri="{FF2B5EF4-FFF2-40B4-BE49-F238E27FC236}">
                <a16:creationId xmlns:a16="http://schemas.microsoft.com/office/drawing/2014/main" id="{E608600D-40EF-C5F4-3392-0F2D86B839C7}"/>
              </a:ext>
            </a:extLst>
          </p:cNvPr>
          <p:cNvSpPr/>
          <p:nvPr/>
        </p:nvSpPr>
        <p:spPr>
          <a:xfrm>
            <a:off x="5721852" y="4160354"/>
            <a:ext cx="108000" cy="108000"/>
          </a:xfrm>
          <a:prstGeom prst="ellipse">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a:t>+</a:t>
            </a:r>
          </a:p>
        </p:txBody>
      </p:sp>
      <p:sp>
        <p:nvSpPr>
          <p:cNvPr id="42" name="Ovale 41">
            <a:extLst>
              <a:ext uri="{FF2B5EF4-FFF2-40B4-BE49-F238E27FC236}">
                <a16:creationId xmlns:a16="http://schemas.microsoft.com/office/drawing/2014/main" id="{BB80FFFE-9C09-D27B-3A0A-681BF010CE64}"/>
              </a:ext>
            </a:extLst>
          </p:cNvPr>
          <p:cNvSpPr/>
          <p:nvPr/>
        </p:nvSpPr>
        <p:spPr>
          <a:xfrm>
            <a:off x="5912050" y="4162314"/>
            <a:ext cx="108000" cy="108000"/>
          </a:xfrm>
          <a:prstGeom prst="ellipse">
            <a:avLst/>
          </a:prstGeom>
          <a:solidFill>
            <a:schemeClr val="bg1">
              <a:lumMod val="65000"/>
            </a:scheme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a:t>+</a:t>
            </a:r>
          </a:p>
        </p:txBody>
      </p:sp>
      <p:sp>
        <p:nvSpPr>
          <p:cNvPr id="43" name="Ovale 42">
            <a:extLst>
              <a:ext uri="{FF2B5EF4-FFF2-40B4-BE49-F238E27FC236}">
                <a16:creationId xmlns:a16="http://schemas.microsoft.com/office/drawing/2014/main" id="{4BB381FD-0B15-1FA6-5AF1-B9E986D5FD79}"/>
              </a:ext>
            </a:extLst>
          </p:cNvPr>
          <p:cNvSpPr/>
          <p:nvPr/>
        </p:nvSpPr>
        <p:spPr>
          <a:xfrm>
            <a:off x="5634863" y="4160354"/>
            <a:ext cx="108000" cy="108000"/>
          </a:xfrm>
          <a:prstGeom prst="ellipse">
            <a:avLst/>
          </a:prstGeom>
          <a:solidFill>
            <a:srgbClr val="00B0F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a:t>+</a:t>
            </a:r>
          </a:p>
        </p:txBody>
      </p:sp>
      <p:sp>
        <p:nvSpPr>
          <p:cNvPr id="44" name="Ovale 43">
            <a:extLst>
              <a:ext uri="{FF2B5EF4-FFF2-40B4-BE49-F238E27FC236}">
                <a16:creationId xmlns:a16="http://schemas.microsoft.com/office/drawing/2014/main" id="{6A707297-50E1-BAC0-DFFC-9583D01CB4F2}"/>
              </a:ext>
            </a:extLst>
          </p:cNvPr>
          <p:cNvSpPr/>
          <p:nvPr/>
        </p:nvSpPr>
        <p:spPr>
          <a:xfrm>
            <a:off x="5997985" y="4162749"/>
            <a:ext cx="108000" cy="108000"/>
          </a:xfrm>
          <a:prstGeom prst="ellipse">
            <a:avLst/>
          </a:prstGeom>
          <a:solidFill>
            <a:schemeClr val="accent6">
              <a:lumMod val="60000"/>
              <a:lumOff val="40000"/>
            </a:scheme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a:t>+</a:t>
            </a:r>
          </a:p>
        </p:txBody>
      </p:sp>
      <p:sp>
        <p:nvSpPr>
          <p:cNvPr id="45" name="Rettangolo 44">
            <a:extLst>
              <a:ext uri="{FF2B5EF4-FFF2-40B4-BE49-F238E27FC236}">
                <a16:creationId xmlns:a16="http://schemas.microsoft.com/office/drawing/2014/main" id="{7D0CED32-4300-FC60-4A29-16C22BF9736E}"/>
              </a:ext>
            </a:extLst>
          </p:cNvPr>
          <p:cNvSpPr/>
          <p:nvPr/>
        </p:nvSpPr>
        <p:spPr>
          <a:xfrm>
            <a:off x="6891717" y="5807851"/>
            <a:ext cx="100639" cy="189594"/>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9D671E9A-8124-B1A3-98F5-F8258E298436}"/>
              </a:ext>
            </a:extLst>
          </p:cNvPr>
          <p:cNvSpPr/>
          <p:nvPr/>
        </p:nvSpPr>
        <p:spPr>
          <a:xfrm>
            <a:off x="6891717" y="6171438"/>
            <a:ext cx="100639" cy="262274"/>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7" name="Gruppo 46">
            <a:extLst>
              <a:ext uri="{FF2B5EF4-FFF2-40B4-BE49-F238E27FC236}">
                <a16:creationId xmlns:a16="http://schemas.microsoft.com/office/drawing/2014/main" id="{EEFE7417-A3B2-BF27-6A97-DC1C81914785}"/>
              </a:ext>
            </a:extLst>
          </p:cNvPr>
          <p:cNvGrpSpPr/>
          <p:nvPr/>
        </p:nvGrpSpPr>
        <p:grpSpPr>
          <a:xfrm>
            <a:off x="1914169" y="2022190"/>
            <a:ext cx="4823586" cy="3154647"/>
            <a:chOff x="460091" y="1330247"/>
            <a:chExt cx="4823586" cy="3154647"/>
          </a:xfrm>
        </p:grpSpPr>
        <p:grpSp>
          <p:nvGrpSpPr>
            <p:cNvPr id="48" name="Gruppo 47">
              <a:extLst>
                <a:ext uri="{FF2B5EF4-FFF2-40B4-BE49-F238E27FC236}">
                  <a16:creationId xmlns:a16="http://schemas.microsoft.com/office/drawing/2014/main" id="{CF0A9F7C-E15D-3651-662E-3E89247AD9B9}"/>
                </a:ext>
              </a:extLst>
            </p:cNvPr>
            <p:cNvGrpSpPr/>
            <p:nvPr/>
          </p:nvGrpSpPr>
          <p:grpSpPr>
            <a:xfrm>
              <a:off x="460091" y="1330247"/>
              <a:ext cx="4823586" cy="3154647"/>
              <a:chOff x="460091" y="1330247"/>
              <a:chExt cx="4823586" cy="3154647"/>
            </a:xfrm>
          </p:grpSpPr>
          <p:grpSp>
            <p:nvGrpSpPr>
              <p:cNvPr id="51" name="Gruppo 50">
                <a:extLst>
                  <a:ext uri="{FF2B5EF4-FFF2-40B4-BE49-F238E27FC236}">
                    <a16:creationId xmlns:a16="http://schemas.microsoft.com/office/drawing/2014/main" id="{A2354689-FB94-3647-2F4C-5C210AFF8D2B}"/>
                  </a:ext>
                </a:extLst>
              </p:cNvPr>
              <p:cNvGrpSpPr/>
              <p:nvPr/>
            </p:nvGrpSpPr>
            <p:grpSpPr>
              <a:xfrm>
                <a:off x="460091" y="2224457"/>
                <a:ext cx="2852517" cy="2260437"/>
                <a:chOff x="460091" y="2224457"/>
                <a:chExt cx="2852517" cy="2260437"/>
              </a:xfrm>
            </p:grpSpPr>
            <p:cxnSp>
              <p:nvCxnSpPr>
                <p:cNvPr id="53" name="Connettore 2 52">
                  <a:extLst>
                    <a:ext uri="{FF2B5EF4-FFF2-40B4-BE49-F238E27FC236}">
                      <a16:creationId xmlns:a16="http://schemas.microsoft.com/office/drawing/2014/main" id="{CB621BDB-8046-6CE0-E221-5B84D6288FFD}"/>
                    </a:ext>
                  </a:extLst>
                </p:cNvPr>
                <p:cNvCxnSpPr>
                  <a:cxnSpLocks/>
                </p:cNvCxnSpPr>
                <p:nvPr/>
              </p:nvCxnSpPr>
              <p:spPr>
                <a:xfrm flipV="1">
                  <a:off x="2729846" y="2224457"/>
                  <a:ext cx="582762" cy="512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uppo 53">
                  <a:extLst>
                    <a:ext uri="{FF2B5EF4-FFF2-40B4-BE49-F238E27FC236}">
                      <a16:creationId xmlns:a16="http://schemas.microsoft.com/office/drawing/2014/main" id="{1665583E-4057-E4A3-EDE1-23B6F06AA007}"/>
                    </a:ext>
                  </a:extLst>
                </p:cNvPr>
                <p:cNvGrpSpPr/>
                <p:nvPr/>
              </p:nvGrpSpPr>
              <p:grpSpPr>
                <a:xfrm>
                  <a:off x="460091" y="2853678"/>
                  <a:ext cx="2520001" cy="1631216"/>
                  <a:chOff x="436280" y="2873120"/>
                  <a:chExt cx="2520001" cy="1631216"/>
                </a:xfrm>
              </p:grpSpPr>
              <p:sp>
                <p:nvSpPr>
                  <p:cNvPr id="55" name="CasellaDiTesto 54">
                    <a:extLst>
                      <a:ext uri="{FF2B5EF4-FFF2-40B4-BE49-F238E27FC236}">
                        <a16:creationId xmlns:a16="http://schemas.microsoft.com/office/drawing/2014/main" id="{6A376045-5A4C-F15C-1DD4-3A6B12163E59}"/>
                      </a:ext>
                    </a:extLst>
                  </p:cNvPr>
                  <p:cNvSpPr txBox="1"/>
                  <p:nvPr/>
                </p:nvSpPr>
                <p:spPr>
                  <a:xfrm>
                    <a:off x="436280" y="2873120"/>
                    <a:ext cx="2520001" cy="1631216"/>
                  </a:xfrm>
                  <a:prstGeom prst="rect">
                    <a:avLst/>
                  </a:prstGeom>
                  <a:solidFill>
                    <a:srgbClr val="FFC000"/>
                  </a:solidFill>
                  <a:ln>
                    <a:solidFill>
                      <a:schemeClr val="tx1"/>
                    </a:solidFill>
                  </a:ln>
                </p:spPr>
                <p:txBody>
                  <a:bodyPr wrap="square" rtlCol="0">
                    <a:spAutoFit/>
                  </a:bodyPr>
                  <a:lstStyle/>
                  <a:p>
                    <a:pPr algn="ctr"/>
                    <a:r>
                      <a:rPr lang="it-IT" sz="1600" u="sng"/>
                      <a:t>high temperature</a:t>
                    </a:r>
                  </a:p>
                  <a:p>
                    <a:pPr algn="ctr"/>
                    <a:r>
                      <a:rPr lang="it-IT" sz="1600" b="1"/>
                      <a:t>radiative heat transfer</a:t>
                    </a:r>
                  </a:p>
                  <a:p>
                    <a:pPr algn="ctr"/>
                    <a:endParaRPr lang="it-IT" sz="1600" b="1"/>
                  </a:p>
                  <a:p>
                    <a:pPr algn="ctr"/>
                    <a:endParaRPr lang="it-IT" sz="1600" b="1"/>
                  </a:p>
                  <a:p>
                    <a:pPr algn="ctr"/>
                    <a:endParaRPr lang="it-IT" sz="1600" b="1"/>
                  </a:p>
                  <a:p>
                    <a:pPr algn="ctr"/>
                    <a:endParaRPr lang="it-IT" sz="1600" b="1"/>
                  </a:p>
                  <a:p>
                    <a:pPr algn="ctr"/>
                    <a:endParaRPr lang="it-IT" sz="400" b="1"/>
                  </a:p>
                </p:txBody>
              </p:sp>
              <p:pic>
                <p:nvPicPr>
                  <p:cNvPr id="56" name="Immagine 55">
                    <a:extLst>
                      <a:ext uri="{FF2B5EF4-FFF2-40B4-BE49-F238E27FC236}">
                        <a16:creationId xmlns:a16="http://schemas.microsoft.com/office/drawing/2014/main" id="{FFC9530F-F3F8-08B8-A783-5F00756B5842}"/>
                      </a:ext>
                    </a:extLst>
                  </p:cNvPr>
                  <p:cNvPicPr>
                    <a:picLocks noChangeAspect="1"/>
                  </p:cNvPicPr>
                  <p:nvPr/>
                </p:nvPicPr>
                <p:blipFill>
                  <a:blip r:embed="rId3"/>
                  <a:stretch>
                    <a:fillRect/>
                  </a:stretch>
                </p:blipFill>
                <p:spPr>
                  <a:xfrm>
                    <a:off x="630135" y="3505688"/>
                    <a:ext cx="2075900" cy="882231"/>
                  </a:xfrm>
                  <a:prstGeom prst="rect">
                    <a:avLst/>
                  </a:prstGeom>
                </p:spPr>
              </p:pic>
            </p:grpSp>
          </p:grpSp>
          <p:sp>
            <p:nvSpPr>
              <p:cNvPr id="52" name="Cilindro 51">
                <a:extLst>
                  <a:ext uri="{FF2B5EF4-FFF2-40B4-BE49-F238E27FC236}">
                    <a16:creationId xmlns:a16="http://schemas.microsoft.com/office/drawing/2014/main" id="{025AC12F-4D40-4A99-E102-4772F4D061BE}"/>
                  </a:ext>
                </a:extLst>
              </p:cNvPr>
              <p:cNvSpPr/>
              <p:nvPr/>
            </p:nvSpPr>
            <p:spPr>
              <a:xfrm rot="16200000">
                <a:off x="3919976" y="951284"/>
                <a:ext cx="984737" cy="1742664"/>
              </a:xfrm>
              <a:prstGeom prst="can">
                <a:avLst>
                  <a:gd name="adj" fmla="val 3135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 name="Freccia a destra 48">
              <a:extLst>
                <a:ext uri="{FF2B5EF4-FFF2-40B4-BE49-F238E27FC236}">
                  <a16:creationId xmlns:a16="http://schemas.microsoft.com/office/drawing/2014/main" id="{CB84FD92-359B-27F8-6441-28848BD82BBB}"/>
                </a:ext>
              </a:extLst>
            </p:cNvPr>
            <p:cNvSpPr/>
            <p:nvPr/>
          </p:nvSpPr>
          <p:spPr>
            <a:xfrm>
              <a:off x="2706798" y="1461264"/>
              <a:ext cx="983105" cy="69479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P</a:t>
              </a:r>
            </a:p>
          </p:txBody>
        </p:sp>
      </p:grpSp>
    </p:spTree>
    <p:extLst>
      <p:ext uri="{BB962C8B-B14F-4D97-AF65-F5344CB8AC3E}">
        <p14:creationId xmlns:p14="http://schemas.microsoft.com/office/powerpoint/2010/main" val="4156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4000" accel="50000" decel="50000" fill="hold" grpId="0" nodeType="clickEffect">
                                  <p:stCondLst>
                                    <p:cond delay="0"/>
                                  </p:stCondLst>
                                  <p:childTnLst>
                                    <p:animMotion origin="layout" path="M -0.09218 -0.02593 L 0.2849 -0.02685 " pathEditMode="fixed" rAng="0" ptsTypes="AA">
                                      <p:cBhvr>
                                        <p:cTn id="6" dur="500" fill="hold"/>
                                        <p:tgtEl>
                                          <p:spTgt spid="23"/>
                                        </p:tgtEl>
                                        <p:attrNameLst>
                                          <p:attrName>ppt_x</p:attrName>
                                          <p:attrName>ppt_y</p:attrName>
                                        </p:attrNameLst>
                                      </p:cBhvr>
                                      <p:rCtr x="18854" y="-46"/>
                                    </p:animMotion>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subTnLst>
                                </p:cTn>
                              </p:par>
                            </p:childTnLst>
                          </p:cTn>
                        </p:par>
                        <p:par>
                          <p:cTn id="7" fill="hold">
                            <p:stCondLst>
                              <p:cond delay="2000"/>
                            </p:stCondLst>
                            <p:childTnLst>
                              <p:par>
                                <p:cTn id="8" presetID="42" presetClass="path" presetSubtype="0" repeatCount="4000" accel="50000" decel="50000" fill="hold" grpId="0" nodeType="afterEffect">
                                  <p:stCondLst>
                                    <p:cond delay="0"/>
                                  </p:stCondLst>
                                  <p:childTnLst>
                                    <p:animMotion origin="layout" path="M -0.09218 -0.02593 L 0.2849 -0.02685 " pathEditMode="fixed" rAng="0" ptsTypes="AA">
                                      <p:cBhvr>
                                        <p:cTn id="9" dur="500" fill="hold"/>
                                        <p:tgtEl>
                                          <p:spTgt spid="24"/>
                                        </p:tgtEl>
                                        <p:attrNameLst>
                                          <p:attrName>ppt_x</p:attrName>
                                          <p:attrName>ppt_y</p:attrName>
                                        </p:attrNameLst>
                                      </p:cBhvr>
                                      <p:rCtr x="18854" y="-46"/>
                                    </p:animMotion>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4000"/>
                            </p:stCondLst>
                            <p:childTnLst>
                              <p:par>
                                <p:cTn id="11" presetID="42" presetClass="path" presetSubtype="0" repeatCount="4000" accel="50000" decel="50000" fill="hold" grpId="0" nodeType="afterEffect">
                                  <p:stCondLst>
                                    <p:cond delay="0"/>
                                  </p:stCondLst>
                                  <p:childTnLst>
                                    <p:animMotion origin="layout" path="M -0.09218 -0.0257 L 0.28568 -0.0257 " pathEditMode="fixed" rAng="0" ptsTypes="AA">
                                      <p:cBhvr>
                                        <p:cTn id="12" dur="500" fill="hold"/>
                                        <p:tgtEl>
                                          <p:spTgt spid="25"/>
                                        </p:tgtEl>
                                        <p:attrNameLst>
                                          <p:attrName>ppt_x</p:attrName>
                                          <p:attrName>ppt_y</p:attrName>
                                        </p:attrNameLst>
                                      </p:cBhvr>
                                      <p:rCtr x="18893" y="0"/>
                                    </p:animMotion>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ppt_w</p:attrName>
                                        </p:attrNameLst>
                                      </p:cBhvr>
                                      <p:tavLst>
                                        <p:tav tm="0">
                                          <p:val>
                                            <p:fltVal val="0"/>
                                          </p:val>
                                        </p:tav>
                                        <p:tav tm="100000">
                                          <p:val>
                                            <p:strVal val="#ppt_w"/>
                                          </p:val>
                                        </p:tav>
                                      </p:tavLst>
                                    </p:anim>
                                    <p:anim calcmode="lin" valueType="num">
                                      <p:cBhvr>
                                        <p:cTn id="49" dur="500" fill="hold"/>
                                        <p:tgtEl>
                                          <p:spTgt spid="35"/>
                                        </p:tgtEl>
                                        <p:attrNameLst>
                                          <p:attrName>ppt_h</p:attrName>
                                        </p:attrNameLst>
                                      </p:cBhvr>
                                      <p:tavLst>
                                        <p:tav tm="0">
                                          <p:val>
                                            <p:fltVal val="0"/>
                                          </p:val>
                                        </p:tav>
                                        <p:tav tm="100000">
                                          <p:val>
                                            <p:strVal val="#ppt_h"/>
                                          </p:val>
                                        </p:tav>
                                      </p:tavLst>
                                    </p:anim>
                                    <p:animEffect transition="in" filter="fade">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0.00013 0.0044 L -0.00729 0.01551 L 0.01198 0.01551 L -0.00299 0.0294 L 0.01133 0.02917 L 0.00209 0.03982 L 0.01888 0.03843 L 0.00404 0.05023 L 0.02435 0.04884 L 0.00716 0.0588 L 0.02591 0.0581 L 0.01198 0.06505 L 0.02917 0.0669 L 0.02123 0.07361 L 0.03919 0.10162 L 0.02253 0.12847 L 0.03959 0.16505 L 0.01315 0.24815 " pathEditMode="relative" rAng="0" ptsTypes="AAAAAAAAAAAAAAAAAA">
                                      <p:cBhvr>
                                        <p:cTn id="54" dur="2000" fill="hold"/>
                                        <p:tgtEl>
                                          <p:spTgt spid="34"/>
                                        </p:tgtEl>
                                        <p:attrNameLst>
                                          <p:attrName>ppt_x</p:attrName>
                                          <p:attrName>ppt_y</p:attrName>
                                        </p:attrNameLst>
                                      </p:cBhvr>
                                      <p:rCtr x="1628" y="12176"/>
                                    </p:animMotion>
                                  </p:childTnLst>
                                </p:cTn>
                              </p:par>
                              <p:par>
                                <p:cTn id="55" presetID="0" presetClass="path" presetSubtype="0" accel="50000" decel="50000" fill="hold" grpId="1" nodeType="withEffect">
                                  <p:stCondLst>
                                    <p:cond delay="0"/>
                                  </p:stCondLst>
                                  <p:childTnLst>
                                    <p:animMotion origin="layout" path="M -1.25E-6 0.00046 L 0.00925 0.00879 L -0.00625 0.01157 L 0.01511 0.01365 L -0.00013 0.02037 L 0.02201 0.02176 L 0.00534 0.02824 L 0.00781 0.02731 L 0.0224 0.03102 L 0.00482 0.03287 L 0.02487 0.03958 L 0.00573 0.04514 L 0.02552 0.05 L 0.0082 0.08287 L 0.02201 0.10995 L 0.00534 0.22824 " pathEditMode="relative" rAng="0" ptsTypes="AAAAAAAAAAAAAAAA">
                                      <p:cBhvr>
                                        <p:cTn id="56" dur="2000" fill="hold"/>
                                        <p:tgtEl>
                                          <p:spTgt spid="32"/>
                                        </p:tgtEl>
                                        <p:attrNameLst>
                                          <p:attrName>ppt_x</p:attrName>
                                          <p:attrName>ppt_y</p:attrName>
                                        </p:attrNameLst>
                                      </p:cBhvr>
                                      <p:rCtr x="964" y="11389"/>
                                    </p:animMotion>
                                  </p:childTnLst>
                                </p:cTn>
                              </p:par>
                              <p:par>
                                <p:cTn id="57" presetID="0" presetClass="path" presetSubtype="0" accel="50000" decel="50000" fill="hold" grpId="1" nodeType="withEffect">
                                  <p:stCondLst>
                                    <p:cond delay="0"/>
                                  </p:stCondLst>
                                  <p:childTnLst>
                                    <p:animMotion origin="layout" path="M 0.00013 0.00162 L -0.0125 0.01111 L 0.00925 0.01226 L -0.01055 0.02361 L 0.00742 0.03449 L -0.0095 0.04953 L 0.00716 0.05972 L -0.00872 0.07268 L 0.00833 0.07175 L -0.01003 0.1118 L 0.0069 0.14513 L -0.00117 0.24814 " pathEditMode="relative" rAng="0" ptsTypes="AAAAAAAAAAAA">
                                      <p:cBhvr>
                                        <p:cTn id="58" dur="2000" fill="hold"/>
                                        <p:tgtEl>
                                          <p:spTgt spid="30"/>
                                        </p:tgtEl>
                                        <p:attrNameLst>
                                          <p:attrName>ppt_x</p:attrName>
                                          <p:attrName>ppt_y</p:attrName>
                                        </p:attrNameLst>
                                      </p:cBhvr>
                                      <p:rCtr x="-182" y="12315"/>
                                    </p:animMotion>
                                  </p:childTnLst>
                                </p:cTn>
                              </p:par>
                              <p:par>
                                <p:cTn id="59" presetID="0" presetClass="path" presetSubtype="0" accel="50000" decel="50000" fill="hold" grpId="1" nodeType="withEffect">
                                  <p:stCondLst>
                                    <p:cond delay="0"/>
                                  </p:stCondLst>
                                  <p:childTnLst>
                                    <p:animMotion origin="layout" path="M 0.00052 -0.00116 L 0.00677 0.00879 L -0.0056 0.00949 L 0.00612 0.01574 L -0.00573 0.0199 L 0.0026 0.02824 L -0.00886 0.03009 L 0.00039 0.03796 L -0.01159 0.0412 L -0.00742 0.04838 L -0.02149 0.05463 L -0.0099 0.08912 L -0.02487 0.14004 L -0.00716 0.228 " pathEditMode="relative" rAng="0" ptsTypes="AAAAAAAAAAAAAA">
                                      <p:cBhvr>
                                        <p:cTn id="60" dur="2000" fill="hold"/>
                                        <p:tgtEl>
                                          <p:spTgt spid="33"/>
                                        </p:tgtEl>
                                        <p:attrNameLst>
                                          <p:attrName>ppt_x</p:attrName>
                                          <p:attrName>ppt_y</p:attrName>
                                        </p:attrNameLst>
                                      </p:cBhvr>
                                      <p:rCtr x="-964" y="11458"/>
                                    </p:animMotion>
                                  </p:childTnLst>
                                </p:cTn>
                              </p:par>
                              <p:par>
                                <p:cTn id="61" presetID="0" presetClass="path" presetSubtype="0" accel="50000" decel="50000" fill="hold" grpId="1" nodeType="withEffect">
                                  <p:stCondLst>
                                    <p:cond delay="0"/>
                                  </p:stCondLst>
                                  <p:childTnLst>
                                    <p:animMotion origin="layout" path="M -0.00144 0.00232 L 0.00768 0.01551 L -0.00743 0.01991 L 0.00677 0.03009 L -0.01029 0.03287 L 0.00039 0.04861 L -0.02279 0.03935 L -0.01289 0.06042 L -0.03086 0.05232 L -0.02175 0.06528 L -0.03802 0.07292 L -0.02396 0.1081 L -0.03802 0.1456 L -0.01198 0.24607 " pathEditMode="relative" rAng="0" ptsTypes="AAAAAAAAAAAAAA">
                                      <p:cBhvr>
                                        <p:cTn id="62" dur="2000" fill="hold"/>
                                        <p:tgtEl>
                                          <p:spTgt spid="31"/>
                                        </p:tgtEl>
                                        <p:attrNameLst>
                                          <p:attrName>ppt_x</p:attrName>
                                          <p:attrName>ppt_y</p:attrName>
                                        </p:attrNameLst>
                                      </p:cBhvr>
                                      <p:rCtr x="-1380" y="12176"/>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2" nodeType="click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3.33333E-6 -7.40741E-7 L -0.00013 0.13958 " pathEditMode="relative" rAng="0" ptsTypes="AA">
                                      <p:cBhvr>
                                        <p:cTn id="98" dur="1000" fill="hold"/>
                                        <p:tgtEl>
                                          <p:spTgt spid="43"/>
                                        </p:tgtEl>
                                        <p:attrNameLst>
                                          <p:attrName>ppt_x</p:attrName>
                                          <p:attrName>ppt_y</p:attrName>
                                        </p:attrNameLst>
                                      </p:cBhvr>
                                      <p:rCtr x="-13" y="6968"/>
                                    </p:animMotion>
                                  </p:childTnLst>
                                </p:cTn>
                              </p:par>
                              <p:par>
                                <p:cTn id="99" presetID="42" presetClass="path" presetSubtype="0" accel="50000" decel="50000" fill="hold" grpId="1" nodeType="withEffect">
                                  <p:stCondLst>
                                    <p:cond delay="0"/>
                                  </p:stCondLst>
                                  <p:childTnLst>
                                    <p:animMotion origin="layout" path="M -4.16667E-7 -2.22222E-6 L -4.16667E-7 0.13959 " pathEditMode="relative" rAng="0" ptsTypes="AA">
                                      <p:cBhvr>
                                        <p:cTn id="100" dur="1000" fill="hold"/>
                                        <p:tgtEl>
                                          <p:spTgt spid="40"/>
                                        </p:tgtEl>
                                        <p:attrNameLst>
                                          <p:attrName>ppt_x</p:attrName>
                                          <p:attrName>ppt_y</p:attrName>
                                        </p:attrNameLst>
                                      </p:cBhvr>
                                      <p:rCtr x="0" y="6968"/>
                                    </p:animMotion>
                                  </p:childTnLst>
                                </p:cTn>
                              </p:par>
                              <p:par>
                                <p:cTn id="101" presetID="42" presetClass="path" presetSubtype="0" accel="50000" decel="50000" fill="hold" grpId="1" nodeType="withEffect">
                                  <p:stCondLst>
                                    <p:cond delay="0"/>
                                  </p:stCondLst>
                                  <p:childTnLst>
                                    <p:animMotion origin="layout" path="M 2.08333E-6 -7.40741E-7 L -0.00013 0.13958 " pathEditMode="relative" rAng="0" ptsTypes="AA">
                                      <p:cBhvr>
                                        <p:cTn id="102" dur="1000" fill="hold"/>
                                        <p:tgtEl>
                                          <p:spTgt spid="41"/>
                                        </p:tgtEl>
                                        <p:attrNameLst>
                                          <p:attrName>ppt_x</p:attrName>
                                          <p:attrName>ppt_y</p:attrName>
                                        </p:attrNameLst>
                                      </p:cBhvr>
                                      <p:rCtr x="-13" y="6968"/>
                                    </p:animMotion>
                                  </p:childTnLst>
                                </p:cTn>
                              </p:par>
                              <p:par>
                                <p:cTn id="103" presetID="42" presetClass="path" presetSubtype="0" accel="50000" decel="50000" fill="hold" grpId="1" nodeType="withEffect">
                                  <p:stCondLst>
                                    <p:cond delay="0"/>
                                  </p:stCondLst>
                                  <p:childTnLst>
                                    <p:animMotion origin="layout" path="M -2.91667E-6 -3.7037E-6 L -0.00013 0.13936 " pathEditMode="relative" rAng="0" ptsTypes="AA">
                                      <p:cBhvr>
                                        <p:cTn id="104" dur="1000" fill="hold"/>
                                        <p:tgtEl>
                                          <p:spTgt spid="42"/>
                                        </p:tgtEl>
                                        <p:attrNameLst>
                                          <p:attrName>ppt_x</p:attrName>
                                          <p:attrName>ppt_y</p:attrName>
                                        </p:attrNameLst>
                                      </p:cBhvr>
                                      <p:rCtr x="-13" y="6968"/>
                                    </p:animMotion>
                                  </p:childTnLst>
                                </p:cTn>
                              </p:par>
                              <p:par>
                                <p:cTn id="105" presetID="42" presetClass="path" presetSubtype="0" accel="50000" decel="50000" fill="hold" grpId="1" nodeType="withEffect">
                                  <p:stCondLst>
                                    <p:cond delay="0"/>
                                  </p:stCondLst>
                                  <p:childTnLst>
                                    <p:animMotion origin="layout" path="M -4.16667E-6 -3.7037E-6 L -0.00039 0.13936 " pathEditMode="relative" rAng="0" ptsTypes="AA">
                                      <p:cBhvr>
                                        <p:cTn id="106" dur="1000" fill="hold"/>
                                        <p:tgtEl>
                                          <p:spTgt spid="44"/>
                                        </p:tgtEl>
                                        <p:attrNameLst>
                                          <p:attrName>ppt_x</p:attrName>
                                          <p:attrName>ppt_y</p:attrName>
                                        </p:attrNameLst>
                                      </p:cBhvr>
                                      <p:rCtr x="-26" y="6968"/>
                                    </p:animMotion>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2" nodeType="clickEffect">
                                  <p:stCondLst>
                                    <p:cond delay="0"/>
                                  </p:stCondLst>
                                  <p:childTnLst>
                                    <p:animMotion origin="layout" path="M -0.00013 0.13958 L -0.00013 0.15278 L 0.00065 0.16713 L 0.00312 0.18218 L 0.00612 0.20162 L 0.01185 0.21991 L 0.01588 0.23611 L 0.02539 0.25602 L 0.04349 0.28218 L 0.06471 0.29954 L 0.07747 0.30741 L 0.09375 0.30949 " pathEditMode="relative" rAng="0" ptsTypes="AAAAAAAAAAAA">
                                      <p:cBhvr>
                                        <p:cTn id="110" dur="1000" fill="hold"/>
                                        <p:tgtEl>
                                          <p:spTgt spid="43"/>
                                        </p:tgtEl>
                                        <p:attrNameLst>
                                          <p:attrName>ppt_x</p:attrName>
                                          <p:attrName>ppt_y</p:attrName>
                                        </p:attrNameLst>
                                      </p:cBhvr>
                                      <p:rCtr x="4688" y="8495"/>
                                    </p:animMotion>
                                  </p:childTnLst>
                                </p:cTn>
                              </p:par>
                              <p:par>
                                <p:cTn id="111" presetID="0" presetClass="path" presetSubtype="0" accel="50000" decel="50000" fill="hold" grpId="2" nodeType="withEffect">
                                  <p:stCondLst>
                                    <p:cond delay="0"/>
                                  </p:stCondLst>
                                  <p:childTnLst>
                                    <p:animMotion origin="layout" path="M -0.00013 0.13936 L 0.00183 0.16343 L 0.00495 0.18125 L 0.00899 0.19399 L 0.01667 0.2132 L 0.02657 0.2301 L 0.04102 0.24375 L 0.05222 0.24792 L 0.06628 0.25162 L 0.0711 0.25162 " pathEditMode="relative" rAng="0" ptsTypes="AAAAAAAAAA">
                                      <p:cBhvr>
                                        <p:cTn id="112" dur="1000" fill="hold"/>
                                        <p:tgtEl>
                                          <p:spTgt spid="42"/>
                                        </p:tgtEl>
                                        <p:attrNameLst>
                                          <p:attrName>ppt_x</p:attrName>
                                          <p:attrName>ppt_y</p:attrName>
                                        </p:attrNameLst>
                                      </p:cBhvr>
                                      <p:rCtr x="3555" y="5602"/>
                                    </p:animMotion>
                                  </p:childTnLst>
                                </p:cTn>
                              </p:par>
                              <p:par>
                                <p:cTn id="113" presetID="0" presetClass="path" presetSubtype="0" accel="50000" decel="50000" fill="hold" grpId="2" nodeType="withEffect">
                                  <p:stCondLst>
                                    <p:cond delay="0"/>
                                  </p:stCondLst>
                                  <p:childTnLst>
                                    <p:animMotion origin="layout" path="M -0.00039 0.13936 L 0.00274 0.16459 L 0.00573 0.18287 L 0.01068 0.19769 L 0.01498 0.20625 L 0.01836 0.21366 L 0.02058 0.21829 L 0.02422 0.22338 L 0.02787 0.22871 L 0.03282 0.23218 L 0.03855 0.23658 L 0.04493 0.23912 L 0.05131 0.24144 L 0.05899 0.24213 L 0.06407 0.24213 " pathEditMode="relative" rAng="0" ptsTypes="AAAAAAAAAAAAAAA">
                                      <p:cBhvr>
                                        <p:cTn id="114" dur="1000" fill="hold"/>
                                        <p:tgtEl>
                                          <p:spTgt spid="44"/>
                                        </p:tgtEl>
                                        <p:attrNameLst>
                                          <p:attrName>ppt_x</p:attrName>
                                          <p:attrName>ppt_y</p:attrName>
                                        </p:attrNameLst>
                                      </p:cBhvr>
                                      <p:rCtr x="3216" y="5139"/>
                                    </p:animMotion>
                                  </p:childTnLst>
                                </p:cTn>
                              </p:par>
                              <p:par>
                                <p:cTn id="115" presetID="0" presetClass="path" presetSubtype="0" accel="50000" decel="50000" fill="hold" grpId="2" nodeType="withEffect">
                                  <p:stCondLst>
                                    <p:cond delay="0"/>
                                  </p:stCondLst>
                                  <p:childTnLst>
                                    <p:animMotion origin="layout" path="M -4.16667E-7 0.13959 L 0.00039 0.15602 L 0.00313 0.17801 L 0.0082 0.20139 L 0.01315 0.21667 L 0.02201 0.23658 L 0.03555 0.25116 L 0.04961 0.26065 L 0.06628 0.26968 L 0.0806 0.27408 L 0.09805 0.27269 L 0.1026 0.27408 " pathEditMode="relative" rAng="0" ptsTypes="AAAAAAAAAAAA">
                                      <p:cBhvr>
                                        <p:cTn id="116" dur="1000" fill="hold"/>
                                        <p:tgtEl>
                                          <p:spTgt spid="40"/>
                                        </p:tgtEl>
                                        <p:attrNameLst>
                                          <p:attrName>ppt_x</p:attrName>
                                          <p:attrName>ppt_y</p:attrName>
                                        </p:attrNameLst>
                                      </p:cBhvr>
                                      <p:rCtr x="5130" y="6713"/>
                                    </p:animMotion>
                                  </p:childTnLst>
                                </p:cTn>
                              </p:par>
                              <p:par>
                                <p:cTn id="117" presetID="0" presetClass="path" presetSubtype="0" accel="50000" decel="50000" fill="hold" grpId="2" nodeType="withEffect">
                                  <p:stCondLst>
                                    <p:cond delay="0"/>
                                  </p:stCondLst>
                                  <p:childTnLst>
                                    <p:animMotion origin="layout" path="M -0.00013 0.13958 L 0.00065 0.15509 L 0.00208 0.17616 L 0.00586 0.19815 L 0.00937 0.21597 L 0.01367 0.23032 L 0.022 0.24699 L 0.03099 0.26111 L 0.04258 0.27315 L 0.06159 0.28681 L 0.07357 0.29097 L 0.08307 0.29352 L 0.08659 0.29445 " pathEditMode="relative" rAng="0" ptsTypes="AAAAAAAAAAAAA">
                                      <p:cBhvr>
                                        <p:cTn id="118" dur="1000" fill="hold"/>
                                        <p:tgtEl>
                                          <p:spTgt spid="41"/>
                                        </p:tgtEl>
                                        <p:attrNameLst>
                                          <p:attrName>ppt_x</p:attrName>
                                          <p:attrName>ppt_y</p:attrName>
                                        </p:attrNameLst>
                                      </p:cBhvr>
                                      <p:rCtr x="4336" y="7731"/>
                                    </p:animMotion>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3" nodeType="clickEffect">
                                  <p:stCondLst>
                                    <p:cond delay="0"/>
                                  </p:stCondLst>
                                  <p:childTnLst>
                                    <p:animEffect transition="out" filter="fade">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0" presetClass="exit" presetSubtype="0" fill="hold" grpId="3" nodeType="withEffect">
                                  <p:stCondLst>
                                    <p:cond delay="0"/>
                                  </p:stCondLst>
                                  <p:childTnLst>
                                    <p:animEffect transition="out" filter="fade">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par>
                                <p:cTn id="127" presetID="10" presetClass="exit" presetSubtype="0" fill="hold" grpId="3" nodeType="withEffect">
                                  <p:stCondLst>
                                    <p:cond delay="0"/>
                                  </p:stCondLst>
                                  <p:childTnLst>
                                    <p:animEffect transition="out" filter="fade">
                                      <p:cBhvr>
                                        <p:cTn id="128" dur="500"/>
                                        <p:tgtEl>
                                          <p:spTgt spid="44"/>
                                        </p:tgtEl>
                                      </p:cBhvr>
                                    </p:animEffect>
                                    <p:set>
                                      <p:cBhvr>
                                        <p:cTn id="129" dur="1" fill="hold">
                                          <p:stCondLst>
                                            <p:cond delay="499"/>
                                          </p:stCondLst>
                                        </p:cTn>
                                        <p:tgtEl>
                                          <p:spTgt spid="44"/>
                                        </p:tgtEl>
                                        <p:attrNameLst>
                                          <p:attrName>style.visibility</p:attrName>
                                        </p:attrNameLst>
                                      </p:cBhvr>
                                      <p:to>
                                        <p:strVal val="hidden"/>
                                      </p:to>
                                    </p:set>
                                  </p:childTnLst>
                                </p:cTn>
                              </p:par>
                              <p:par>
                                <p:cTn id="130" presetID="10" presetClass="exit" presetSubtype="0" fill="hold" grpId="3" nodeType="withEffect">
                                  <p:stCondLst>
                                    <p:cond delay="0"/>
                                  </p:stCondLst>
                                  <p:childTnLst>
                                    <p:animEffect transition="out" filter="fade">
                                      <p:cBhvr>
                                        <p:cTn id="131" dur="500"/>
                                        <p:tgtEl>
                                          <p:spTgt spid="41"/>
                                        </p:tgtEl>
                                      </p:cBhvr>
                                    </p:animEffect>
                                    <p:set>
                                      <p:cBhvr>
                                        <p:cTn id="132" dur="1" fill="hold">
                                          <p:stCondLst>
                                            <p:cond delay="499"/>
                                          </p:stCondLst>
                                        </p:cTn>
                                        <p:tgtEl>
                                          <p:spTgt spid="4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0" presetClass="path" presetSubtype="0" accel="50000" decel="50000" fill="hold" grpId="3" nodeType="clickEffect">
                                  <p:stCondLst>
                                    <p:cond delay="0"/>
                                  </p:stCondLst>
                                  <p:childTnLst>
                                    <p:animMotion origin="layout" path="M 0.09206 0.27269 L 0.52813 0.27176 " pathEditMode="relative" rAng="0" ptsTypes="AA">
                                      <p:cBhvr>
                                        <p:cTn id="136" dur="500" fill="hold"/>
                                        <p:tgtEl>
                                          <p:spTgt spid="40"/>
                                        </p:tgtEl>
                                        <p:attrNameLst>
                                          <p:attrName>ppt_x</p:attrName>
                                          <p:attrName>ppt_y</p:attrName>
                                        </p:attrNameLst>
                                      </p:cBhvr>
                                      <p:rCtr x="21797" y="-46"/>
                                    </p:animMotion>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47"/>
                                        </p:tgtEl>
                                        <p:attrNameLst>
                                          <p:attrName>style.visibility</p:attrName>
                                        </p:attrNameLst>
                                      </p:cBhvr>
                                      <p:to>
                                        <p:strVal val="visible"/>
                                      </p:to>
                                    </p:set>
                                    <p:animEffect transition="in" filter="fade">
                                      <p:cBhvr>
                                        <p:cTn id="1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P spid="28" grpId="1" animBg="1"/>
      <p:bldP spid="29" grpId="0" animBg="1"/>
      <p:bldP spid="29" grpId="1"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40" grpId="0" animBg="1"/>
      <p:bldP spid="40" grpId="1" animBg="1"/>
      <p:bldP spid="40" grpId="2" animBg="1"/>
      <p:bldP spid="40" grpId="3" animBg="1"/>
      <p:bldP spid="41" grpId="0" animBg="1"/>
      <p:bldP spid="41" grpId="1" animBg="1"/>
      <p:bldP spid="41" grpId="2" animBg="1"/>
      <p:bldP spid="41" grpId="3" animBg="1"/>
      <p:bldP spid="42" grpId="0" animBg="1"/>
      <p:bldP spid="42" grpId="1" animBg="1"/>
      <p:bldP spid="42" grpId="2" animBg="1"/>
      <p:bldP spid="42" grpId="3" animBg="1"/>
      <p:bldP spid="43" grpId="0" animBg="1"/>
      <p:bldP spid="43" grpId="1" animBg="1"/>
      <p:bldP spid="43" grpId="2" animBg="1"/>
      <p:bldP spid="43" grpId="3" animBg="1"/>
      <p:bldP spid="44" grpId="0" animBg="1"/>
      <p:bldP spid="44" grpId="1" animBg="1"/>
      <p:bldP spid="44" grpId="2" animBg="1"/>
      <p:bldP spid="44"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37" y="127000"/>
            <a:ext cx="11896595" cy="1097280"/>
          </a:xfrm>
        </p:spPr>
        <p:txBody>
          <a:bodyPr rtlCol="0">
            <a:noAutofit/>
          </a:bodyPr>
          <a:lstStyle/>
          <a:p>
            <a:pPr rtl="0"/>
            <a:r>
              <a:rPr lang="en-GB" sz="2700"/>
              <a:t>1. Introduction: </a:t>
            </a:r>
            <a:r>
              <a:rPr lang="en-GB" sz="2700" b="0"/>
              <a:t>the SPES (ISOL) facility at Legnaro National Laboratories</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a:xfrm>
            <a:off x="358547" y="6385389"/>
            <a:ext cx="523875" cy="274320"/>
          </a:xfrm>
        </p:spPr>
        <p:txBody>
          <a:bodyPr/>
          <a:lstStyle/>
          <a:p>
            <a:fld id="{5F4C9F40-B079-4B71-A627-7266DFEA7F03}" type="slidenum">
              <a:rPr lang="en-GB" smtClean="0"/>
              <a:pPr/>
              <a:t>4</a:t>
            </a:fld>
            <a:endParaRPr lang="en-GB"/>
          </a:p>
        </p:txBody>
      </p:sp>
      <p:pic>
        <p:nvPicPr>
          <p:cNvPr id="3" name="Immagine 2" descr="Ciclotrone.jpg">
            <a:extLst>
              <a:ext uri="{FF2B5EF4-FFF2-40B4-BE49-F238E27FC236}">
                <a16:creationId xmlns:a16="http://schemas.microsoft.com/office/drawing/2014/main" id="{DB23B0D9-8D7D-B671-2F7E-718D04935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885" y="2251060"/>
            <a:ext cx="2026822" cy="1496680"/>
          </a:xfrm>
          <a:prstGeom prst="rect">
            <a:avLst/>
          </a:prstGeom>
          <a:ln>
            <a:solidFill>
              <a:schemeClr val="tx1"/>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586B1454-67E8-4331-048A-0C399A1F8B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8" r="11056" b="15883"/>
          <a:stretch/>
        </p:blipFill>
        <p:spPr>
          <a:xfrm>
            <a:off x="4580885" y="3883125"/>
            <a:ext cx="2026822" cy="1720128"/>
          </a:xfrm>
          <a:prstGeom prst="rect">
            <a:avLst/>
          </a:prstGeom>
          <a:ln>
            <a:solidFill>
              <a:schemeClr val="tx1"/>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E984DE49-7116-0BD7-BFF6-907C2D6B83BC}"/>
              </a:ext>
            </a:extLst>
          </p:cNvPr>
          <p:cNvPicPr>
            <a:picLocks noChangeAspect="1"/>
          </p:cNvPicPr>
          <p:nvPr/>
        </p:nvPicPr>
        <p:blipFill>
          <a:blip r:embed="rId5"/>
          <a:stretch>
            <a:fillRect/>
          </a:stretch>
        </p:blipFill>
        <p:spPr>
          <a:xfrm>
            <a:off x="7346261" y="1700803"/>
            <a:ext cx="3674625" cy="4325340"/>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75EB4D52-B80A-F3D8-184D-999DB7C6E602}"/>
              </a:ext>
            </a:extLst>
          </p:cNvPr>
          <p:cNvPicPr>
            <a:picLocks noChangeAspect="1"/>
          </p:cNvPicPr>
          <p:nvPr/>
        </p:nvPicPr>
        <p:blipFill rotWithShape="1">
          <a:blip r:embed="rId6"/>
          <a:srcRect l="467" t="5061" r="1554" b="8224"/>
          <a:stretch/>
        </p:blipFill>
        <p:spPr>
          <a:xfrm>
            <a:off x="4009292" y="1566953"/>
            <a:ext cx="7105211" cy="4586019"/>
          </a:xfrm>
          <a:prstGeom prst="rect">
            <a:avLst/>
          </a:prstGeom>
          <a:ln>
            <a:noFill/>
          </a:ln>
          <a:effectLst>
            <a:outerShdw blurRad="292100" dist="139700" dir="2700000" algn="tl" rotWithShape="0">
              <a:srgbClr val="333333">
                <a:alpha val="65000"/>
              </a:srgbClr>
            </a:outerShdw>
          </a:effectLst>
        </p:spPr>
      </p:pic>
      <p:grpSp>
        <p:nvGrpSpPr>
          <p:cNvPr id="9" name="Gruppo 8">
            <a:extLst>
              <a:ext uri="{FF2B5EF4-FFF2-40B4-BE49-F238E27FC236}">
                <a16:creationId xmlns:a16="http://schemas.microsoft.com/office/drawing/2014/main" id="{9029FEE6-38B4-C764-D56C-AA985783B434}"/>
              </a:ext>
            </a:extLst>
          </p:cNvPr>
          <p:cNvGrpSpPr/>
          <p:nvPr/>
        </p:nvGrpSpPr>
        <p:grpSpPr>
          <a:xfrm>
            <a:off x="1507197" y="2018607"/>
            <a:ext cx="6276773" cy="1060754"/>
            <a:chOff x="1507197" y="1828107"/>
            <a:chExt cx="6276773" cy="1060754"/>
          </a:xfrm>
        </p:grpSpPr>
        <p:sp>
          <p:nvSpPr>
            <p:cNvPr id="10" name="CasellaDiTesto 9">
              <a:extLst>
                <a:ext uri="{FF2B5EF4-FFF2-40B4-BE49-F238E27FC236}">
                  <a16:creationId xmlns:a16="http://schemas.microsoft.com/office/drawing/2014/main" id="{F1C464F7-060F-D10F-7F58-A66705E238A9}"/>
                </a:ext>
              </a:extLst>
            </p:cNvPr>
            <p:cNvSpPr txBox="1"/>
            <p:nvPr/>
          </p:nvSpPr>
          <p:spPr>
            <a:xfrm>
              <a:off x="1507197" y="1828107"/>
              <a:ext cx="1212475" cy="646331"/>
            </a:xfrm>
            <a:prstGeom prst="rect">
              <a:avLst/>
            </a:prstGeom>
            <a:noFill/>
            <a:ln w="28575">
              <a:solidFill>
                <a:srgbClr val="0070C0"/>
              </a:solidFill>
            </a:ln>
          </p:spPr>
          <p:txBody>
            <a:bodyPr wrap="square" rtlCol="0">
              <a:spAutoFit/>
            </a:bodyPr>
            <a:lstStyle/>
            <a:p>
              <a:pPr algn="ctr"/>
              <a:r>
                <a:rPr lang="en-US" b="1">
                  <a:latin typeface="Calibri" panose="020F0502020204030204" pitchFamily="34" charset="0"/>
                  <a:cs typeface="Calibri" panose="020F0502020204030204" pitchFamily="34" charset="0"/>
                </a:rPr>
                <a:t>ISOL hall (A6 room)</a:t>
              </a:r>
            </a:p>
          </p:txBody>
        </p:sp>
        <p:cxnSp>
          <p:nvCxnSpPr>
            <p:cNvPr id="11" name="Connettore 2 10">
              <a:extLst>
                <a:ext uri="{FF2B5EF4-FFF2-40B4-BE49-F238E27FC236}">
                  <a16:creationId xmlns:a16="http://schemas.microsoft.com/office/drawing/2014/main" id="{ED5D067F-4BD6-248D-F378-78F84524143E}"/>
                </a:ext>
              </a:extLst>
            </p:cNvPr>
            <p:cNvCxnSpPr>
              <a:cxnSpLocks/>
              <a:stCxn id="10" idx="3"/>
            </p:cNvCxnSpPr>
            <p:nvPr/>
          </p:nvCxnSpPr>
          <p:spPr>
            <a:xfrm>
              <a:off x="2719672" y="2151273"/>
              <a:ext cx="4437032" cy="337648"/>
            </a:xfrm>
            <a:prstGeom prst="straightConnector1">
              <a:avLst/>
            </a:prstGeom>
            <a:ln w="28575">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12" name="Parallelogramma 11">
              <a:extLst>
                <a:ext uri="{FF2B5EF4-FFF2-40B4-BE49-F238E27FC236}">
                  <a16:creationId xmlns:a16="http://schemas.microsoft.com/office/drawing/2014/main" id="{1B216AB4-9D22-8179-3A39-3F51B4BFE2AA}"/>
                </a:ext>
              </a:extLst>
            </p:cNvPr>
            <p:cNvSpPr/>
            <p:nvPr/>
          </p:nvSpPr>
          <p:spPr>
            <a:xfrm rot="13555111">
              <a:off x="6876747" y="1981637"/>
              <a:ext cx="1033430" cy="781017"/>
            </a:xfrm>
            <a:prstGeom prst="parallelogram">
              <a:avLst>
                <a:gd name="adj" fmla="val 37431"/>
              </a:avLst>
            </a:prstGeom>
            <a:solidFill>
              <a:srgbClr val="00B0F0">
                <a:alpha val="30196"/>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grpSp>
      <p:grpSp>
        <p:nvGrpSpPr>
          <p:cNvPr id="13" name="Gruppo 12">
            <a:extLst>
              <a:ext uri="{FF2B5EF4-FFF2-40B4-BE49-F238E27FC236}">
                <a16:creationId xmlns:a16="http://schemas.microsoft.com/office/drawing/2014/main" id="{F7C14A4B-A12A-5980-B7E6-15E8B9643496}"/>
              </a:ext>
            </a:extLst>
          </p:cNvPr>
          <p:cNvGrpSpPr/>
          <p:nvPr/>
        </p:nvGrpSpPr>
        <p:grpSpPr>
          <a:xfrm>
            <a:off x="1031698" y="2073788"/>
            <a:ext cx="8653791" cy="1924289"/>
            <a:chOff x="1031698" y="1883288"/>
            <a:chExt cx="8653791" cy="1924289"/>
          </a:xfrm>
        </p:grpSpPr>
        <p:grpSp>
          <p:nvGrpSpPr>
            <p:cNvPr id="14" name="Gruppo 13">
              <a:extLst>
                <a:ext uri="{FF2B5EF4-FFF2-40B4-BE49-F238E27FC236}">
                  <a16:creationId xmlns:a16="http://schemas.microsoft.com/office/drawing/2014/main" id="{9C2AB376-CED5-F274-B460-52EB07956A26}"/>
                </a:ext>
              </a:extLst>
            </p:cNvPr>
            <p:cNvGrpSpPr/>
            <p:nvPr/>
          </p:nvGrpSpPr>
          <p:grpSpPr>
            <a:xfrm>
              <a:off x="7813509" y="1883288"/>
              <a:ext cx="1871980" cy="267553"/>
              <a:chOff x="7813509" y="1883288"/>
              <a:chExt cx="1871980" cy="267553"/>
            </a:xfrm>
          </p:grpSpPr>
          <p:cxnSp>
            <p:nvCxnSpPr>
              <p:cNvPr id="18" name="Connettore diritto 17">
                <a:extLst>
                  <a:ext uri="{FF2B5EF4-FFF2-40B4-BE49-F238E27FC236}">
                    <a16:creationId xmlns:a16="http://schemas.microsoft.com/office/drawing/2014/main" id="{F9BFB13B-46A0-DCFE-749A-43C4E2DD060E}"/>
                  </a:ext>
                </a:extLst>
              </p:cNvPr>
              <p:cNvCxnSpPr>
                <a:cxnSpLocks/>
              </p:cNvCxnSpPr>
              <p:nvPr/>
            </p:nvCxnSpPr>
            <p:spPr>
              <a:xfrm flipH="1" flipV="1">
                <a:off x="9574028" y="2032917"/>
                <a:ext cx="111461" cy="117924"/>
              </a:xfrm>
              <a:prstGeom prst="line">
                <a:avLst/>
              </a:prstGeom>
              <a:ln w="7620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9A6ABDB5-97E0-E545-B2E6-3F0E493371DF}"/>
                  </a:ext>
                </a:extLst>
              </p:cNvPr>
              <p:cNvCxnSpPr>
                <a:cxnSpLocks/>
              </p:cNvCxnSpPr>
              <p:nvPr/>
            </p:nvCxnSpPr>
            <p:spPr>
              <a:xfrm>
                <a:off x="8418357" y="1883288"/>
                <a:ext cx="1130357" cy="149629"/>
              </a:xfrm>
              <a:prstGeom prst="line">
                <a:avLst/>
              </a:prstGeom>
              <a:ln w="7620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71213084-EE13-46F9-9763-A94704D36FFD}"/>
                  </a:ext>
                </a:extLst>
              </p:cNvPr>
              <p:cNvCxnSpPr>
                <a:cxnSpLocks/>
              </p:cNvCxnSpPr>
              <p:nvPr/>
            </p:nvCxnSpPr>
            <p:spPr>
              <a:xfrm flipH="1">
                <a:off x="7813509" y="1883288"/>
                <a:ext cx="560844" cy="207818"/>
              </a:xfrm>
              <a:prstGeom prst="line">
                <a:avLst/>
              </a:prstGeom>
              <a:ln w="76200" cap="rnd">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227F38B4-A188-1AAE-1F45-A9CD5D945173}"/>
                </a:ext>
              </a:extLst>
            </p:cNvPr>
            <p:cNvGrpSpPr/>
            <p:nvPr/>
          </p:nvGrpSpPr>
          <p:grpSpPr>
            <a:xfrm>
              <a:off x="1031698" y="3178585"/>
              <a:ext cx="2261993" cy="628992"/>
              <a:chOff x="1079434" y="2593253"/>
              <a:chExt cx="2261993" cy="628992"/>
            </a:xfrm>
          </p:grpSpPr>
          <p:sp>
            <p:nvSpPr>
              <p:cNvPr id="16" name="CasellaDiTesto 15">
                <a:extLst>
                  <a:ext uri="{FF2B5EF4-FFF2-40B4-BE49-F238E27FC236}">
                    <a16:creationId xmlns:a16="http://schemas.microsoft.com/office/drawing/2014/main" id="{39751AA2-27F6-E95A-E228-0E7C89745735}"/>
                  </a:ext>
                </a:extLst>
              </p:cNvPr>
              <p:cNvSpPr txBox="1"/>
              <p:nvPr/>
            </p:nvSpPr>
            <p:spPr>
              <a:xfrm>
                <a:off x="1079434" y="2593253"/>
                <a:ext cx="2261993" cy="584775"/>
              </a:xfrm>
              <a:prstGeom prst="rect">
                <a:avLst/>
              </a:prstGeom>
              <a:noFill/>
            </p:spPr>
            <p:txBody>
              <a:bodyPr wrap="square" rtlCol="0">
                <a:spAutoFit/>
              </a:bodyPr>
              <a:lstStyle/>
              <a:p>
                <a:pPr algn="ctr"/>
                <a:r>
                  <a:rPr lang="en-US" sz="1600" b="1">
                    <a:latin typeface="Calibri" panose="020F0502020204030204" pitchFamily="34" charset="0"/>
                    <a:cs typeface="Calibri" panose="020F0502020204030204" pitchFamily="34" charset="0"/>
                  </a:rPr>
                  <a:t>40 MeV 200 µA primary proton beam</a:t>
                </a:r>
              </a:p>
            </p:txBody>
          </p:sp>
          <p:cxnSp>
            <p:nvCxnSpPr>
              <p:cNvPr id="17" name="Connettore diritto 16">
                <a:extLst>
                  <a:ext uri="{FF2B5EF4-FFF2-40B4-BE49-F238E27FC236}">
                    <a16:creationId xmlns:a16="http://schemas.microsoft.com/office/drawing/2014/main" id="{B3F012D1-0FD9-98BC-15F2-7F935A34D409}"/>
                  </a:ext>
                </a:extLst>
              </p:cNvPr>
              <p:cNvCxnSpPr>
                <a:cxnSpLocks/>
              </p:cNvCxnSpPr>
              <p:nvPr/>
            </p:nvCxnSpPr>
            <p:spPr>
              <a:xfrm>
                <a:off x="1202526" y="3222245"/>
                <a:ext cx="2071939" cy="0"/>
              </a:xfrm>
              <a:prstGeom prst="line">
                <a:avLst/>
              </a:prstGeom>
              <a:ln w="76200" cap="rnd">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grpSp>
      </p:grpSp>
      <p:grpSp>
        <p:nvGrpSpPr>
          <p:cNvPr id="21" name="Gruppo 20">
            <a:extLst>
              <a:ext uri="{FF2B5EF4-FFF2-40B4-BE49-F238E27FC236}">
                <a16:creationId xmlns:a16="http://schemas.microsoft.com/office/drawing/2014/main" id="{3E37F750-B55E-05ED-8E12-D556A024ECAE}"/>
              </a:ext>
            </a:extLst>
          </p:cNvPr>
          <p:cNvGrpSpPr/>
          <p:nvPr/>
        </p:nvGrpSpPr>
        <p:grpSpPr>
          <a:xfrm>
            <a:off x="1022826" y="2569392"/>
            <a:ext cx="7147402" cy="2821283"/>
            <a:chOff x="1022826" y="2378892"/>
            <a:chExt cx="7147402" cy="2821283"/>
          </a:xfrm>
        </p:grpSpPr>
        <p:grpSp>
          <p:nvGrpSpPr>
            <p:cNvPr id="22" name="Gruppo 21">
              <a:extLst>
                <a:ext uri="{FF2B5EF4-FFF2-40B4-BE49-F238E27FC236}">
                  <a16:creationId xmlns:a16="http://schemas.microsoft.com/office/drawing/2014/main" id="{35F19EEB-11DD-1E13-A96A-D45A7A272921}"/>
                </a:ext>
              </a:extLst>
            </p:cNvPr>
            <p:cNvGrpSpPr/>
            <p:nvPr/>
          </p:nvGrpSpPr>
          <p:grpSpPr>
            <a:xfrm>
              <a:off x="6144768" y="2378892"/>
              <a:ext cx="2025460" cy="2821283"/>
              <a:chOff x="6144768" y="2378892"/>
              <a:chExt cx="2025460" cy="2821283"/>
            </a:xfrm>
          </p:grpSpPr>
          <p:cxnSp>
            <p:nvCxnSpPr>
              <p:cNvPr id="26" name="Connettore diritto 25">
                <a:extLst>
                  <a:ext uri="{FF2B5EF4-FFF2-40B4-BE49-F238E27FC236}">
                    <a16:creationId xmlns:a16="http://schemas.microsoft.com/office/drawing/2014/main" id="{B8428CD0-D908-CF94-AB76-FF3FF11D76FA}"/>
                  </a:ext>
                </a:extLst>
              </p:cNvPr>
              <p:cNvCxnSpPr>
                <a:cxnSpLocks/>
              </p:cNvCxnSpPr>
              <p:nvPr/>
            </p:nvCxnSpPr>
            <p:spPr>
              <a:xfrm flipV="1">
                <a:off x="6144768" y="3259564"/>
                <a:ext cx="2025460" cy="972708"/>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D3D1600F-ECD8-F5E2-257B-39A42A588BAE}"/>
                  </a:ext>
                </a:extLst>
              </p:cNvPr>
              <p:cNvCxnSpPr>
                <a:cxnSpLocks/>
              </p:cNvCxnSpPr>
              <p:nvPr/>
            </p:nvCxnSpPr>
            <p:spPr>
              <a:xfrm>
                <a:off x="6152797" y="4229919"/>
                <a:ext cx="615371" cy="970256"/>
              </a:xfrm>
              <a:prstGeom prst="line">
                <a:avLst/>
              </a:prstGeom>
              <a:ln w="76200" cap="rnd">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E0E4B861-4AC7-7DD0-7DC9-84F53F40A4D7}"/>
                  </a:ext>
                </a:extLst>
              </p:cNvPr>
              <p:cNvCxnSpPr>
                <a:cxnSpLocks/>
              </p:cNvCxnSpPr>
              <p:nvPr/>
            </p:nvCxnSpPr>
            <p:spPr>
              <a:xfrm>
                <a:off x="7414194" y="2378892"/>
                <a:ext cx="756034" cy="882594"/>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Gruppo 22">
              <a:extLst>
                <a:ext uri="{FF2B5EF4-FFF2-40B4-BE49-F238E27FC236}">
                  <a16:creationId xmlns:a16="http://schemas.microsoft.com/office/drawing/2014/main" id="{DE11C80C-70C2-1462-255A-83FC1D486B36}"/>
                </a:ext>
              </a:extLst>
            </p:cNvPr>
            <p:cNvGrpSpPr/>
            <p:nvPr/>
          </p:nvGrpSpPr>
          <p:grpSpPr>
            <a:xfrm>
              <a:off x="1022826" y="4545770"/>
              <a:ext cx="2261992" cy="371037"/>
              <a:chOff x="1079435" y="3875654"/>
              <a:chExt cx="2261992" cy="371037"/>
            </a:xfrm>
          </p:grpSpPr>
          <p:sp>
            <p:nvSpPr>
              <p:cNvPr id="24" name="CasellaDiTesto 23">
                <a:extLst>
                  <a:ext uri="{FF2B5EF4-FFF2-40B4-BE49-F238E27FC236}">
                    <a16:creationId xmlns:a16="http://schemas.microsoft.com/office/drawing/2014/main" id="{02E557D0-8494-B166-ED86-DB63BED0821C}"/>
                  </a:ext>
                </a:extLst>
              </p:cNvPr>
              <p:cNvSpPr txBox="1"/>
              <p:nvPr/>
            </p:nvSpPr>
            <p:spPr>
              <a:xfrm>
                <a:off x="1079435" y="3875654"/>
                <a:ext cx="2261992" cy="338554"/>
              </a:xfrm>
              <a:prstGeom prst="rect">
                <a:avLst/>
              </a:prstGeom>
              <a:noFill/>
            </p:spPr>
            <p:txBody>
              <a:bodyPr wrap="square" rtlCol="0">
                <a:spAutoFit/>
              </a:bodyPr>
              <a:lstStyle/>
              <a:p>
                <a:pPr algn="ctr"/>
                <a:r>
                  <a:rPr lang="en-US" sz="1600" b="1">
                    <a:latin typeface="Calibri" panose="020F0502020204030204" pitchFamily="34" charset="0"/>
                    <a:cs typeface="Calibri" panose="020F0502020204030204" pitchFamily="34" charset="0"/>
                  </a:rPr>
                  <a:t>1</a:t>
                </a:r>
                <a:r>
                  <a:rPr lang="en-US" sz="1600" b="1" baseline="30000">
                    <a:latin typeface="Calibri" panose="020F0502020204030204" pitchFamily="34" charset="0"/>
                    <a:cs typeface="Calibri" panose="020F0502020204030204" pitchFamily="34" charset="0"/>
                  </a:rPr>
                  <a:t>+</a:t>
                </a:r>
                <a:r>
                  <a:rPr lang="en-US" sz="1600" b="1">
                    <a:latin typeface="Calibri" panose="020F0502020204030204" pitchFamily="34" charset="0"/>
                    <a:cs typeface="Calibri" panose="020F0502020204030204" pitchFamily="34" charset="0"/>
                  </a:rPr>
                  <a:t> RIB @ LE</a:t>
                </a:r>
              </a:p>
            </p:txBody>
          </p:sp>
          <p:cxnSp>
            <p:nvCxnSpPr>
              <p:cNvPr id="25" name="Connettore diritto 24">
                <a:extLst>
                  <a:ext uri="{FF2B5EF4-FFF2-40B4-BE49-F238E27FC236}">
                    <a16:creationId xmlns:a16="http://schemas.microsoft.com/office/drawing/2014/main" id="{07E5FB02-93BA-7AEE-012F-158CA97A596D}"/>
                  </a:ext>
                </a:extLst>
              </p:cNvPr>
              <p:cNvCxnSpPr>
                <a:cxnSpLocks/>
              </p:cNvCxnSpPr>
              <p:nvPr/>
            </p:nvCxnSpPr>
            <p:spPr>
              <a:xfrm>
                <a:off x="1202526" y="4246691"/>
                <a:ext cx="2071939" cy="0"/>
              </a:xfrm>
              <a:prstGeom prst="line">
                <a:avLst/>
              </a:prstGeom>
              <a:ln w="76200" cap="rnd">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pic>
        <p:nvPicPr>
          <p:cNvPr id="2050" name="Immagine 2">
            <a:extLst>
              <a:ext uri="{FF2B5EF4-FFF2-40B4-BE49-F238E27FC236}">
                <a16:creationId xmlns:a16="http://schemas.microsoft.com/office/drawing/2014/main" id="{1CF884D6-27ED-D968-699F-F49D3D2F82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4399"/>
          <a:stretch/>
        </p:blipFill>
        <p:spPr bwMode="auto">
          <a:xfrm>
            <a:off x="452169" y="1467325"/>
            <a:ext cx="10717005" cy="49786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6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1000"/>
                                        <p:tgtEl>
                                          <p:spTgt spid="2050"/>
                                        </p:tgtEl>
                                      </p:cBhvr>
                                    </p:animEffect>
                                    <p:anim calcmode="lin" valueType="num">
                                      <p:cBhvr>
                                        <p:cTn id="36" dur="1000" fill="hold"/>
                                        <p:tgtEl>
                                          <p:spTgt spid="2050"/>
                                        </p:tgtEl>
                                        <p:attrNameLst>
                                          <p:attrName>ppt_x</p:attrName>
                                        </p:attrNameLst>
                                      </p:cBhvr>
                                      <p:tavLst>
                                        <p:tav tm="0">
                                          <p:val>
                                            <p:strVal val="#ppt_x"/>
                                          </p:val>
                                        </p:tav>
                                        <p:tav tm="100000">
                                          <p:val>
                                            <p:strVal val="#ppt_x"/>
                                          </p:val>
                                        </p:tav>
                                      </p:tavLst>
                                    </p:anim>
                                    <p:anim calcmode="lin" valueType="num">
                                      <p:cBhvr>
                                        <p:cTn id="3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010AB-24D4-5758-E49C-CB6B241950BB}"/>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4158515-EFDF-89FF-C36B-03C9E03BAB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C9F40-B079-4B71-A627-7266DFEA7F03}" type="slidenum">
              <a:rPr kumimoji="0" lang="en-GB" sz="16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25" name="Title 1">
            <a:extLst>
              <a:ext uri="{FF2B5EF4-FFF2-40B4-BE49-F238E27FC236}">
                <a16:creationId xmlns:a16="http://schemas.microsoft.com/office/drawing/2014/main" id="{F0361684-776E-7700-62FE-5A112BA40134}"/>
              </a:ext>
            </a:extLst>
          </p:cNvPr>
          <p:cNvSpPr>
            <a:spLocks noGrp="1"/>
          </p:cNvSpPr>
          <p:nvPr>
            <p:ph type="title"/>
          </p:nvPr>
        </p:nvSpPr>
        <p:spPr>
          <a:xfrm>
            <a:off x="153637" y="72408"/>
            <a:ext cx="11896595" cy="1097280"/>
          </a:xfrm>
        </p:spPr>
        <p:txBody>
          <a:bodyPr rtlCol="0">
            <a:noAutofit/>
          </a:bodyPr>
          <a:lstStyle/>
          <a:p>
            <a:pPr rtl="0">
              <a:lnSpc>
                <a:spcPct val="150000"/>
              </a:lnSpc>
            </a:pPr>
            <a:r>
              <a:rPr lang="en-GB" sz="2400"/>
              <a:t>1. Introduction: </a:t>
            </a:r>
            <a:r>
              <a:rPr lang="en-GB" sz="2400" b="0"/>
              <a:t>the legacy resulting from the </a:t>
            </a:r>
            <a:r>
              <a:rPr lang="en-GB" sz="2400" b="0">
                <a:solidFill>
                  <a:srgbClr val="00B0F0"/>
                </a:solidFill>
              </a:rPr>
              <a:t>H</a:t>
            </a:r>
            <a:r>
              <a:rPr lang="en-GB" sz="2400" b="0"/>
              <a:t>ISOL experiment (CSN5, 2023-2024) </a:t>
            </a:r>
            <a:r>
              <a:rPr lang="en-GB" sz="2000" u="sng">
                <a:solidFill>
                  <a:srgbClr val="00B0F0"/>
                </a:solidFill>
              </a:rPr>
              <a:t>H</a:t>
            </a:r>
            <a:r>
              <a:rPr lang="en-GB" sz="2000" u="sng"/>
              <a:t>ISOL: </a:t>
            </a:r>
            <a:r>
              <a:rPr lang="en-GB" sz="2000" u="sng">
                <a:solidFill>
                  <a:srgbClr val="FF0000"/>
                </a:solidFill>
              </a:rPr>
              <a:t>questions</a:t>
            </a:r>
            <a:r>
              <a:rPr lang="en-GB" sz="2000" u="sng"/>
              <a:t> and </a:t>
            </a:r>
            <a:r>
              <a:rPr lang="en-GB" sz="2000" u="sng">
                <a:solidFill>
                  <a:srgbClr val="FF0000"/>
                </a:solidFill>
              </a:rPr>
              <a:t>issues</a:t>
            </a:r>
            <a:r>
              <a:rPr lang="en-GB" sz="2000" u="sng"/>
              <a:t> emerged during the final part of the experiment</a:t>
            </a:r>
            <a:endParaRPr lang="en-GB" sz="2400" u="sng"/>
          </a:p>
        </p:txBody>
      </p:sp>
      <p:sp>
        <p:nvSpPr>
          <p:cNvPr id="6" name="CasellaDiTesto 5">
            <a:extLst>
              <a:ext uri="{FF2B5EF4-FFF2-40B4-BE49-F238E27FC236}">
                <a16:creationId xmlns:a16="http://schemas.microsoft.com/office/drawing/2014/main" id="{F50CCF7A-8C64-A2E5-61CA-84B3905BB712}"/>
              </a:ext>
            </a:extLst>
          </p:cNvPr>
          <p:cNvSpPr txBox="1"/>
          <p:nvPr/>
        </p:nvSpPr>
        <p:spPr>
          <a:xfrm>
            <a:off x="225188" y="1526804"/>
            <a:ext cx="11365450" cy="4555093"/>
          </a:xfrm>
          <a:prstGeom prst="rect">
            <a:avLst/>
          </a:prstGeom>
          <a:noFill/>
        </p:spPr>
        <p:txBody>
          <a:bodyPr wrap="square">
            <a:spAutoFit/>
          </a:bodyPr>
          <a:lstStyle/>
          <a:p>
            <a:pPr algn="just" fontAlgn="base">
              <a:spcAft>
                <a:spcPts val="1200"/>
              </a:spcAft>
            </a:pPr>
            <a:r>
              <a:rPr lang="en-US" sz="1400">
                <a:effectLst/>
                <a:latin typeface="Calibri" panose="020F0502020204030204" pitchFamily="34" charset="0"/>
                <a:ea typeface="MS Gothic" panose="020B0609070205080204" pitchFamily="49" charset="-128"/>
              </a:rPr>
              <a:t>Once the results obtained thanks to the HISOL collaboration are cited, the following questions and issues clearly emerge in view of the HISOL_NEXT experiment.</a:t>
            </a:r>
            <a:endParaRPr lang="en-GB" sz="14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600">
                <a:effectLst/>
                <a:latin typeface="Calibri" panose="020F0502020204030204" pitchFamily="34" charset="0"/>
                <a:ea typeface="MS Gothic" panose="020B0609070205080204" pitchFamily="49" charset="-128"/>
              </a:rPr>
              <a:t>What are the </a:t>
            </a:r>
            <a:r>
              <a:rPr lang="en-US" sz="1600" b="1">
                <a:effectLst/>
                <a:latin typeface="Calibri" panose="020F0502020204030204" pitchFamily="34" charset="0"/>
                <a:ea typeface="MS Gothic" panose="020B0609070205080204" pitchFamily="49" charset="-128"/>
              </a:rPr>
              <a:t>best geometrical configurations and lattice structures</a:t>
            </a:r>
            <a:r>
              <a:rPr lang="en-US" sz="1600">
                <a:effectLst/>
                <a:latin typeface="Calibri" panose="020F0502020204030204" pitchFamily="34" charset="0"/>
                <a:ea typeface="MS Gothic" panose="020B0609070205080204" pitchFamily="49" charset="-128"/>
              </a:rPr>
              <a:t> for the improvement of </a:t>
            </a:r>
            <a:r>
              <a:rPr lang="en-US" sz="1600" b="1">
                <a:effectLst/>
                <a:latin typeface="Calibri" panose="020F0502020204030204" pitchFamily="34" charset="0"/>
                <a:ea typeface="MS Gothic" panose="020B0609070205080204" pitchFamily="49" charset="-128"/>
              </a:rPr>
              <a:t>isotope release </a:t>
            </a:r>
            <a:r>
              <a:rPr lang="en-US" sz="1600">
                <a:effectLst/>
                <a:latin typeface="Calibri" panose="020F0502020204030204" pitchFamily="34" charset="0"/>
                <a:ea typeface="MS Gothic" panose="020B0609070205080204" pitchFamily="49" charset="-128"/>
              </a:rPr>
              <a:t>and </a:t>
            </a:r>
            <a:r>
              <a:rPr lang="en-US" sz="1600" b="1">
                <a:effectLst/>
                <a:latin typeface="Calibri" panose="020F0502020204030204" pitchFamily="34" charset="0"/>
                <a:ea typeface="MS Gothic" panose="020B0609070205080204" pitchFamily="49" charset="-128"/>
              </a:rPr>
              <a:t>heat dissipation </a:t>
            </a:r>
            <a:r>
              <a:rPr lang="en-US" sz="1600">
                <a:effectLst/>
                <a:latin typeface="Calibri" panose="020F0502020204030204" pitchFamily="34" charset="0"/>
                <a:ea typeface="MS Gothic" panose="020B0609070205080204" pitchFamily="49" charset="-128"/>
              </a:rPr>
              <a:t>capabilities of Additively Manufactured targets?</a:t>
            </a:r>
            <a:endParaRPr lang="en-GB" sz="16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600" b="1">
                <a:effectLst/>
                <a:latin typeface="Calibri" panose="020F0502020204030204" pitchFamily="34" charset="0"/>
                <a:ea typeface="MS Gothic" panose="020B0609070205080204" pitchFamily="49" charset="-128"/>
              </a:rPr>
              <a:t>Online testing </a:t>
            </a:r>
            <a:r>
              <a:rPr lang="en-US" sz="1600">
                <a:effectLst/>
                <a:latin typeface="Calibri" panose="020F0502020204030204" pitchFamily="34" charset="0"/>
                <a:ea typeface="MS Gothic" panose="020B0609070205080204" pitchFamily="49" charset="-128"/>
              </a:rPr>
              <a:t>of optimized additively manufactured ISOL </a:t>
            </a:r>
            <a:r>
              <a:rPr lang="en-US" sz="1600" b="1">
                <a:effectLst/>
                <a:latin typeface="Calibri" panose="020F0502020204030204" pitchFamily="34" charset="0"/>
                <a:ea typeface="MS Gothic" panose="020B0609070205080204" pitchFamily="49" charset="-128"/>
              </a:rPr>
              <a:t>targets</a:t>
            </a:r>
            <a:r>
              <a:rPr lang="en-US" sz="1600">
                <a:effectLst/>
                <a:latin typeface="Calibri" panose="020F0502020204030204" pitchFamily="34" charset="0"/>
                <a:ea typeface="MS Gothic" panose="020B0609070205080204" pitchFamily="49" charset="-128"/>
              </a:rPr>
              <a:t> is crucial.</a:t>
            </a:r>
          </a:p>
          <a:p>
            <a:pPr marL="342900" lvl="0" indent="-342900" algn="just" fontAlgn="base">
              <a:spcAft>
                <a:spcPts val="1200"/>
              </a:spcAft>
              <a:buFont typeface="Symbol" panose="05050102010706020507" pitchFamily="18" charset="2"/>
              <a:buChar char=""/>
            </a:pPr>
            <a:r>
              <a:rPr lang="en-US" sz="1600" b="1">
                <a:effectLst/>
                <a:latin typeface="Calibri" panose="020F0502020204030204" pitchFamily="34" charset="0"/>
                <a:ea typeface="MS Gothic" panose="020B0609070205080204" pitchFamily="49" charset="-128"/>
              </a:rPr>
              <a:t>FEBIAD ion sources with complex/conical cathode-anode interface </a:t>
            </a:r>
            <a:r>
              <a:rPr lang="en-US" sz="1600">
                <a:effectLst/>
                <a:latin typeface="Calibri" panose="020F0502020204030204" pitchFamily="34" charset="0"/>
                <a:ea typeface="MS Gothic" panose="020B0609070205080204" pitchFamily="49" charset="-128"/>
              </a:rPr>
              <a:t>should be manufactured, assembled and characterized with ion beam production, and compared to the standard planar architecture.</a:t>
            </a:r>
            <a:endParaRPr lang="en-GB" sz="16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600">
                <a:effectLst/>
                <a:latin typeface="Calibri" panose="020F0502020204030204" pitchFamily="34" charset="0"/>
                <a:ea typeface="MS Gothic" panose="020B0609070205080204" pitchFamily="49" charset="-128"/>
              </a:rPr>
              <a:t>The same improvement strategy adopted for the FEBIAD ion source</a:t>
            </a:r>
            <a:r>
              <a:rPr lang="en-US" sz="1600">
                <a:latin typeface="Calibri" panose="020F0502020204030204" pitchFamily="34" charset="0"/>
                <a:ea typeface="MS Gothic" panose="020B0609070205080204" pitchFamily="49" charset="-128"/>
              </a:rPr>
              <a:t> </a:t>
            </a:r>
            <a:r>
              <a:rPr lang="en-US" sz="1600">
                <a:effectLst/>
                <a:latin typeface="Calibri" panose="020F0502020204030204" pitchFamily="34" charset="0"/>
                <a:ea typeface="MS Gothic" panose="020B0609070205080204" pitchFamily="49" charset="-128"/>
              </a:rPr>
              <a:t>should be used for the optimization of the standard </a:t>
            </a:r>
            <a:r>
              <a:rPr lang="en-US" sz="1600" b="1">
                <a:effectLst/>
                <a:latin typeface="Calibri" panose="020F0502020204030204" pitchFamily="34" charset="0"/>
                <a:ea typeface="MS Gothic" panose="020B0609070205080204" pitchFamily="49" charset="-128"/>
              </a:rPr>
              <a:t>SPES hot-cavity ion source</a:t>
            </a:r>
            <a:r>
              <a:rPr lang="en-US" sz="1600">
                <a:effectLst/>
                <a:latin typeface="Calibri" panose="020F0502020204030204" pitchFamily="34" charset="0"/>
                <a:ea typeface="MS Gothic" panose="020B0609070205080204" pitchFamily="49" charset="-128"/>
              </a:rPr>
              <a:t>.</a:t>
            </a:r>
            <a:endParaRPr lang="en-GB" sz="16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600" b="1">
                <a:effectLst/>
                <a:latin typeface="Calibri" panose="020F0502020204030204" pitchFamily="34" charset="0"/>
                <a:ea typeface="MS Gothic" panose="020B0609070205080204" pitchFamily="49" charset="-128"/>
              </a:rPr>
              <a:t>Online testing </a:t>
            </a:r>
            <a:r>
              <a:rPr lang="en-US" sz="1600">
                <a:effectLst/>
                <a:latin typeface="Calibri" panose="020F0502020204030204" pitchFamily="34" charset="0"/>
                <a:ea typeface="MS Gothic" panose="020B0609070205080204" pitchFamily="49" charset="-128"/>
              </a:rPr>
              <a:t>of optimized Additively Manufactured ISOL </a:t>
            </a:r>
            <a:r>
              <a:rPr lang="en-US" sz="1600" b="1">
                <a:effectLst/>
                <a:latin typeface="Calibri" panose="020F0502020204030204" pitchFamily="34" charset="0"/>
                <a:ea typeface="MS Gothic" panose="020B0609070205080204" pitchFamily="49" charset="-128"/>
              </a:rPr>
              <a:t>ion sources </a:t>
            </a:r>
            <a:r>
              <a:rPr lang="en-US" sz="1600">
                <a:effectLst/>
                <a:latin typeface="Calibri" panose="020F0502020204030204" pitchFamily="34" charset="0"/>
                <a:ea typeface="MS Gothic" panose="020B0609070205080204" pitchFamily="49" charset="-128"/>
              </a:rPr>
              <a:t>is paramount.</a:t>
            </a:r>
          </a:p>
          <a:p>
            <a:pPr marL="342900" indent="-342900" algn="just" fontAlgn="base">
              <a:spcAft>
                <a:spcPts val="1200"/>
              </a:spcAft>
              <a:buFont typeface="Symbol" panose="05050102010706020507" pitchFamily="18" charset="2"/>
              <a:buChar char=""/>
            </a:pPr>
            <a:r>
              <a:rPr lang="en-US" sz="1600" b="1">
                <a:effectLst/>
                <a:latin typeface="Calibri" panose="020F0502020204030204" pitchFamily="34" charset="0"/>
                <a:ea typeface="MS Gothic" panose="020B0609070205080204" pitchFamily="49" charset="-128"/>
              </a:rPr>
              <a:t>Ta-W</a:t>
            </a:r>
            <a:r>
              <a:rPr lang="en-US" sz="1600">
                <a:effectLst/>
                <a:latin typeface="Calibri" panose="020F0502020204030204" pitchFamily="34" charset="0"/>
                <a:ea typeface="MS Gothic" panose="020B0609070205080204" pitchFamily="49" charset="-128"/>
              </a:rPr>
              <a:t> alloys can improve the performance of ion source components: such alloys should be accurately characterized in terms of electrical, thermal and mechanical properties.</a:t>
            </a:r>
            <a:endParaRPr lang="en-GB" sz="1600">
              <a:effectLst/>
              <a:latin typeface="Times New Roman" panose="02020603050405020304" pitchFamily="18" charset="0"/>
              <a:ea typeface="Times New Roman" panose="02020603050405020304" pitchFamily="18" charset="0"/>
            </a:endParaRPr>
          </a:p>
          <a:p>
            <a:pPr marL="342900" lvl="0" indent="-342900" algn="just" fontAlgn="base">
              <a:spcAft>
                <a:spcPts val="600"/>
              </a:spcAft>
              <a:buFont typeface="Symbol" panose="05050102010706020507" pitchFamily="18" charset="2"/>
              <a:buChar char=""/>
            </a:pPr>
            <a:r>
              <a:rPr lang="en-US" sz="1600">
                <a:effectLst/>
                <a:latin typeface="Calibri" panose="020F0502020204030204" pitchFamily="34" charset="0"/>
                <a:ea typeface="MS Gothic" panose="020B0609070205080204" pitchFamily="49" charset="-128"/>
              </a:rPr>
              <a:t>All the aforementioned manufacturing and simulation technologies should be adopted for the improvement of the most important </a:t>
            </a:r>
            <a:r>
              <a:rPr lang="en-US" sz="1600" b="1">
                <a:effectLst/>
                <a:latin typeface="Calibri" panose="020F0502020204030204" pitchFamily="34" charset="0"/>
                <a:ea typeface="MS Gothic" panose="020B0609070205080204" pitchFamily="49" charset="-128"/>
              </a:rPr>
              <a:t>components surrounding the target – ion source system</a:t>
            </a:r>
            <a:r>
              <a:rPr lang="en-US" sz="1600">
                <a:effectLst/>
                <a:latin typeface="Calibri" panose="020F0502020204030204" pitchFamily="34" charset="0"/>
                <a:ea typeface="MS Gothic" panose="020B0609070205080204" pitchFamily="49" charset="-128"/>
              </a:rPr>
              <a:t> (vacuum chambers, feedthroughs, insulators, …).</a:t>
            </a:r>
            <a:endParaRPr lang="en-GB"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941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010AB-24D4-5758-E49C-CB6B241950BB}"/>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4158515-EFDF-89FF-C36B-03C9E03BAB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C9F40-B079-4B71-A627-7266DFEA7F03}" type="slidenum">
              <a:rPr kumimoji="0" lang="en-GB" sz="16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25" name="Title 1">
            <a:extLst>
              <a:ext uri="{FF2B5EF4-FFF2-40B4-BE49-F238E27FC236}">
                <a16:creationId xmlns:a16="http://schemas.microsoft.com/office/drawing/2014/main" id="{F0361684-776E-7700-62FE-5A112BA40134}"/>
              </a:ext>
            </a:extLst>
          </p:cNvPr>
          <p:cNvSpPr>
            <a:spLocks noGrp="1"/>
          </p:cNvSpPr>
          <p:nvPr>
            <p:ph type="title"/>
          </p:nvPr>
        </p:nvSpPr>
        <p:spPr>
          <a:xfrm>
            <a:off x="153637" y="72408"/>
            <a:ext cx="11968341" cy="1097280"/>
          </a:xfrm>
        </p:spPr>
        <p:txBody>
          <a:bodyPr rtlCol="0">
            <a:noAutofit/>
          </a:bodyPr>
          <a:lstStyle/>
          <a:p>
            <a:pPr rtl="0">
              <a:lnSpc>
                <a:spcPct val="150000"/>
              </a:lnSpc>
            </a:pPr>
            <a:r>
              <a:rPr lang="en-GB" sz="2300"/>
              <a:t>2. Project Objective: </a:t>
            </a:r>
            <a:r>
              <a:rPr lang="en-GB" sz="2300" b="0"/>
              <a:t>main objectives of the </a:t>
            </a:r>
            <a:r>
              <a:rPr lang="en-GB" sz="2300">
                <a:solidFill>
                  <a:srgbClr val="00B0F0"/>
                </a:solidFill>
              </a:rPr>
              <a:t>H</a:t>
            </a:r>
            <a:r>
              <a:rPr lang="en-GB" sz="2300"/>
              <a:t>ISOL_NEXT </a:t>
            </a:r>
            <a:r>
              <a:rPr lang="en-GB" sz="2300" b="0"/>
              <a:t>experiment (CSN5, 2025-2027)</a:t>
            </a:r>
            <a:endParaRPr lang="en-GB" sz="2300" u="sng"/>
          </a:p>
        </p:txBody>
      </p:sp>
      <p:sp>
        <p:nvSpPr>
          <p:cNvPr id="6" name="CasellaDiTesto 5">
            <a:extLst>
              <a:ext uri="{FF2B5EF4-FFF2-40B4-BE49-F238E27FC236}">
                <a16:creationId xmlns:a16="http://schemas.microsoft.com/office/drawing/2014/main" id="{F50CCF7A-8C64-A2E5-61CA-84B3905BB712}"/>
              </a:ext>
            </a:extLst>
          </p:cNvPr>
          <p:cNvSpPr txBox="1"/>
          <p:nvPr/>
        </p:nvSpPr>
        <p:spPr>
          <a:xfrm>
            <a:off x="215952" y="1776945"/>
            <a:ext cx="9741772" cy="4093428"/>
          </a:xfrm>
          <a:prstGeom prst="rect">
            <a:avLst/>
          </a:prstGeom>
          <a:noFill/>
        </p:spPr>
        <p:txBody>
          <a:bodyPr wrap="square">
            <a:spAutoFit/>
          </a:bodyPr>
          <a:lstStyle/>
          <a:p>
            <a:pPr marL="342900" lvl="0" indent="-342900">
              <a:buFont typeface="+mj-lt"/>
              <a:buAutoNum type="arabicPeriod"/>
              <a:tabLst>
                <a:tab pos="457200" algn="l"/>
              </a:tabLst>
            </a:pPr>
            <a:r>
              <a:rPr lang="en-GB" sz="1400" b="1" kern="0">
                <a:solidFill>
                  <a:srgbClr val="FF3300"/>
                </a:solidFill>
                <a:effectLst/>
                <a:latin typeface="Calibri" panose="020F0502020204030204" pitchFamily="34" charset="0"/>
                <a:ea typeface="Times New Roman" panose="02020603050405020304" pitchFamily="18" charset="0"/>
                <a:cs typeface="Calibri" panose="020F0502020204030204" pitchFamily="34" charset="0"/>
              </a:rPr>
              <a:t>Optimization of Geometrical Configurations and Lattice Structures</a:t>
            </a:r>
            <a:r>
              <a:rPr lang="en-GB" sz="1400" kern="0">
                <a:solidFill>
                  <a:srgbClr val="FF33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FF330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FF3300"/>
                </a:solidFill>
                <a:effectLst/>
                <a:latin typeface="Calibri" panose="020F0502020204030204" pitchFamily="34" charset="0"/>
                <a:ea typeface="Times New Roman" panose="02020603050405020304" pitchFamily="18" charset="0"/>
                <a:cs typeface="Calibri" panose="020F0502020204030204" pitchFamily="34" charset="0"/>
              </a:rPr>
              <a:t>Determine the best geometrical configurations and lattice structures (isotope release and heat dissipation capabilities).</a:t>
            </a:r>
            <a:endParaRPr lang="en-GB" sz="1400" kern="100">
              <a:solidFill>
                <a:srgbClr val="FF3300"/>
              </a:solidFill>
              <a:effectLst/>
              <a:latin typeface="Calibri" panose="020F0502020204030204" pitchFamily="34" charset="0"/>
              <a:ea typeface="Noto Serif CJK SC"/>
              <a:cs typeface="Calibri" panose="020F0502020204030204" pitchFamily="34" charset="0"/>
            </a:endParaRPr>
          </a:p>
          <a:p>
            <a:pPr marL="342900" lvl="0" indent="-342900">
              <a:buFont typeface="+mj-lt"/>
              <a:buAutoNum type="arabicPeriod"/>
              <a:tabLst>
                <a:tab pos="457200" algn="l"/>
              </a:tabLst>
            </a:pPr>
            <a:r>
              <a:rPr lang="en-GB" sz="1400" b="1" kern="0">
                <a:solidFill>
                  <a:srgbClr val="FF3300"/>
                </a:solidFill>
                <a:effectLst/>
                <a:latin typeface="Calibri" panose="020F0502020204030204" pitchFamily="34" charset="0"/>
                <a:ea typeface="Times New Roman" panose="02020603050405020304" pitchFamily="18" charset="0"/>
                <a:cs typeface="Calibri" panose="020F0502020204030204" pitchFamily="34" charset="0"/>
              </a:rPr>
              <a:t>Online Testing of Optimized ISOL Targets</a:t>
            </a:r>
            <a:r>
              <a:rPr lang="en-GB" sz="1400" kern="0">
                <a:solidFill>
                  <a:srgbClr val="FF33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FF330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FF3300"/>
                </a:solidFill>
                <a:effectLst/>
                <a:latin typeface="Calibri" panose="020F0502020204030204" pitchFamily="34" charset="0"/>
                <a:ea typeface="Times New Roman" panose="02020603050405020304" pitchFamily="18" charset="0"/>
                <a:cs typeface="Calibri" panose="020F0502020204030204" pitchFamily="34" charset="0"/>
              </a:rPr>
              <a:t>Conduct online testing of optimized additively manufactured ISOL targets and compare these to standard counterparts.</a:t>
            </a:r>
            <a:endParaRPr lang="en-GB" sz="1400" kern="0">
              <a:solidFill>
                <a:srgbClr val="00B0F0"/>
              </a:solidFill>
              <a:effectLst/>
              <a:latin typeface="Calibri" panose="020F0502020204030204" pitchFamily="34" charset="0"/>
              <a:ea typeface="Noto Serif CJK SC"/>
              <a:cs typeface="Calibri" panose="020F0502020204030204" pitchFamily="34" charset="0"/>
            </a:endParaRPr>
          </a:p>
          <a:p>
            <a:pPr lvl="1">
              <a:buSzPts val="1000"/>
              <a:tabLst>
                <a:tab pos="914400" algn="l"/>
              </a:tabLst>
            </a:pPr>
            <a:endParaRPr lang="en-GB" kern="100">
              <a:solidFill>
                <a:srgbClr val="00B0F0"/>
              </a:solidFill>
              <a:effectLst/>
              <a:latin typeface="Calibri" panose="020F0502020204030204" pitchFamily="34" charset="0"/>
              <a:ea typeface="Noto Serif CJK SC"/>
              <a:cs typeface="Calibri" panose="020F0502020204030204" pitchFamily="34" charset="0"/>
            </a:endParaRPr>
          </a:p>
          <a:p>
            <a:pPr marL="342900" lvl="0" indent="-342900">
              <a:buFont typeface="+mj-lt"/>
              <a:buAutoNum type="arabicPeriod"/>
              <a:tabLst>
                <a:tab pos="457200" algn="l"/>
              </a:tabLst>
            </a:pPr>
            <a:r>
              <a:rPr lang="en-GB" sz="1400" b="1"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Development and Characterization of FEBIAD Ion Sources</a:t>
            </a: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00B0F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Manufacture, assemble, and characterize FEBIAD ion sources with a complex/conical cathode-anode interface.</a:t>
            </a:r>
            <a:endParaRPr lang="en-GB" sz="1400" kern="100">
              <a:solidFill>
                <a:srgbClr val="00B0F0"/>
              </a:solidFill>
              <a:effectLst/>
              <a:latin typeface="Calibri" panose="020F0502020204030204" pitchFamily="34" charset="0"/>
              <a:ea typeface="Noto Serif CJK SC"/>
              <a:cs typeface="Calibri" panose="020F0502020204030204" pitchFamily="34" charset="0"/>
            </a:endParaRPr>
          </a:p>
          <a:p>
            <a:pPr marL="342900" lvl="0" indent="-342900">
              <a:buFont typeface="+mj-lt"/>
              <a:buAutoNum type="arabicPeriod"/>
              <a:tabLst>
                <a:tab pos="457200" algn="l"/>
              </a:tabLst>
            </a:pPr>
            <a:r>
              <a:rPr lang="en-GB" sz="1400" b="1"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Optimization of the SPES Hot-Cavity Ion Source</a:t>
            </a: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00B0F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Apply the same improvement strategies used for the FEBIAD ion source</a:t>
            </a:r>
            <a:r>
              <a:rPr lang="en-GB" sz="1400" kern="0">
                <a:solidFill>
                  <a:srgbClr val="00B0F0"/>
                </a:solidFill>
                <a:latin typeface="Calibri" panose="020F0502020204030204" pitchFamily="34" charset="0"/>
                <a:ea typeface="Times New Roman" panose="02020603050405020304" pitchFamily="18" charset="0"/>
                <a:cs typeface="Calibri" panose="020F0502020204030204" pitchFamily="34" charset="0"/>
              </a:rPr>
              <a:t> </a:t>
            </a: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to optimize the SPES hot-cavity ion source.</a:t>
            </a:r>
            <a:endParaRPr lang="en-GB" sz="1400" kern="100">
              <a:solidFill>
                <a:srgbClr val="00B0F0"/>
              </a:solidFill>
              <a:effectLst/>
              <a:latin typeface="Calibri" panose="020F0502020204030204" pitchFamily="34" charset="0"/>
              <a:ea typeface="Noto Serif CJK SC"/>
              <a:cs typeface="Calibri" panose="020F0502020204030204" pitchFamily="34" charset="0"/>
            </a:endParaRPr>
          </a:p>
          <a:p>
            <a:pPr marL="342900" lvl="0" indent="-342900">
              <a:buFont typeface="+mj-lt"/>
              <a:buAutoNum type="arabicPeriod"/>
              <a:tabLst>
                <a:tab pos="457200" algn="l"/>
              </a:tabLst>
            </a:pPr>
            <a:r>
              <a:rPr lang="en-GB" sz="1400" b="1"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Online Testing of Optimized ISOL Ion Sources</a:t>
            </a: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00B0F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Conduct online testing of optimized ISOL ion sources.</a:t>
            </a:r>
          </a:p>
          <a:p>
            <a:pPr marL="342900" lvl="0" indent="-342900">
              <a:buFont typeface="+mj-lt"/>
              <a:buAutoNum type="arabicPeriod"/>
              <a:tabLst>
                <a:tab pos="457200" algn="l"/>
              </a:tabLst>
            </a:pPr>
            <a:r>
              <a:rPr lang="en-GB" sz="1400" b="1"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Characterization of Ta-W Alloys</a:t>
            </a: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00B0F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Accurately characterize Ta-W alloys in terms of their electrical, thermal, and mechanical properties to improve the performance of ion source components compared to standard Ta versions.</a:t>
            </a:r>
          </a:p>
          <a:p>
            <a:pPr lvl="1">
              <a:buSzPts val="1000"/>
              <a:tabLst>
                <a:tab pos="914400" algn="l"/>
              </a:tabLst>
            </a:pPr>
            <a:endParaRPr lang="en-GB" kern="100">
              <a:solidFill>
                <a:srgbClr val="00B050"/>
              </a:solidFill>
              <a:effectLst/>
              <a:latin typeface="Calibri" panose="020F0502020204030204" pitchFamily="34" charset="0"/>
              <a:ea typeface="Noto Serif CJK SC"/>
              <a:cs typeface="Calibri" panose="020F0502020204030204" pitchFamily="34" charset="0"/>
            </a:endParaRPr>
          </a:p>
          <a:p>
            <a:pPr marL="342900" lvl="0" indent="-342900">
              <a:buFont typeface="+mj-lt"/>
              <a:buAutoNum type="arabicPeriod"/>
              <a:tabLst>
                <a:tab pos="457200" algn="l"/>
              </a:tabLst>
            </a:pPr>
            <a:r>
              <a:rPr lang="en-GB" sz="1400" b="1" kern="0">
                <a:solidFill>
                  <a:srgbClr val="FFC000"/>
                </a:solidFill>
                <a:effectLst/>
                <a:latin typeface="Calibri" panose="020F0502020204030204" pitchFamily="34" charset="0"/>
                <a:ea typeface="Times New Roman" panose="02020603050405020304" pitchFamily="18" charset="0"/>
                <a:cs typeface="Calibri" panose="020F0502020204030204" pitchFamily="34" charset="0"/>
              </a:rPr>
              <a:t>Improvement of the Target-Ion Source Auxiliary Components</a:t>
            </a:r>
            <a:r>
              <a:rPr lang="en-GB" sz="1400" kern="0">
                <a:solidFill>
                  <a:srgbClr val="FFC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400" kern="100">
              <a:solidFill>
                <a:srgbClr val="FFC000"/>
              </a:solidFill>
              <a:effectLst/>
              <a:latin typeface="Calibri" panose="020F0502020204030204" pitchFamily="34" charset="0"/>
              <a:ea typeface="Noto Serif CJK SC"/>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GB" sz="1400" kern="0">
                <a:solidFill>
                  <a:srgbClr val="FFC000"/>
                </a:solidFill>
                <a:effectLst/>
                <a:latin typeface="Calibri" panose="020F0502020204030204" pitchFamily="34" charset="0"/>
                <a:ea typeface="Times New Roman" panose="02020603050405020304" pitchFamily="18" charset="0"/>
                <a:cs typeface="Calibri" panose="020F0502020204030204" pitchFamily="34" charset="0"/>
              </a:rPr>
              <a:t>Utilize advanced manufacturing and simulation technologies to improve key components surrounding the target-ion source system (vacuum chambers, feedthroughs, insulators, and ovens for injecting neutral atoms into the ion source).</a:t>
            </a:r>
            <a:endParaRPr lang="en-GB" sz="1400" kern="100">
              <a:solidFill>
                <a:srgbClr val="FFC000"/>
              </a:solidFill>
              <a:effectLst/>
              <a:latin typeface="Calibri" panose="020F0502020204030204" pitchFamily="34" charset="0"/>
              <a:ea typeface="Noto Serif CJK SC"/>
              <a:cs typeface="Calibri" panose="020F0502020204030204" pitchFamily="34" charset="0"/>
            </a:endParaRPr>
          </a:p>
        </p:txBody>
      </p:sp>
      <p:sp>
        <p:nvSpPr>
          <p:cNvPr id="2" name="Rettangolo 1">
            <a:extLst>
              <a:ext uri="{FF2B5EF4-FFF2-40B4-BE49-F238E27FC236}">
                <a16:creationId xmlns:a16="http://schemas.microsoft.com/office/drawing/2014/main" id="{6831B1A6-A37C-3D33-ADE4-C5B5262022E6}"/>
              </a:ext>
            </a:extLst>
          </p:cNvPr>
          <p:cNvSpPr/>
          <p:nvPr/>
        </p:nvSpPr>
        <p:spPr>
          <a:xfrm>
            <a:off x="10319594" y="1847181"/>
            <a:ext cx="1608421" cy="792000"/>
          </a:xfrm>
          <a:prstGeom prst="rect">
            <a:avLst/>
          </a:prstGeom>
          <a:solidFill>
            <a:srgbClr val="FF7757"/>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7A0000"/>
                </a:solidFill>
              </a:rPr>
              <a:t>  WP1: </a:t>
            </a:r>
          </a:p>
          <a:p>
            <a:pPr algn="ctr"/>
            <a:r>
              <a:rPr lang="it-IT" sz="1600" b="1">
                <a:solidFill>
                  <a:srgbClr val="7A0000"/>
                </a:solidFill>
              </a:rPr>
              <a:t>Targets</a:t>
            </a:r>
          </a:p>
        </p:txBody>
      </p:sp>
      <p:sp>
        <p:nvSpPr>
          <p:cNvPr id="3" name="Rettangolo 2">
            <a:extLst>
              <a:ext uri="{FF2B5EF4-FFF2-40B4-BE49-F238E27FC236}">
                <a16:creationId xmlns:a16="http://schemas.microsoft.com/office/drawing/2014/main" id="{74940381-92D9-396B-5DC2-3BBFA8A3F33C}"/>
              </a:ext>
            </a:extLst>
          </p:cNvPr>
          <p:cNvSpPr/>
          <p:nvPr/>
        </p:nvSpPr>
        <p:spPr>
          <a:xfrm>
            <a:off x="10319594" y="3536916"/>
            <a:ext cx="1608423" cy="792000"/>
          </a:xfrm>
          <a:prstGeom prst="rect">
            <a:avLst/>
          </a:prstGeom>
          <a:solidFill>
            <a:srgbClr val="75DB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06C"/>
                </a:solidFill>
              </a:rPr>
              <a:t>  WP2: </a:t>
            </a:r>
          </a:p>
          <a:p>
            <a:pPr algn="ctr"/>
            <a:r>
              <a:rPr lang="it-IT" sz="1600" b="1">
                <a:solidFill>
                  <a:srgbClr val="00506C"/>
                </a:solidFill>
              </a:rPr>
              <a:t>Ion Sources</a:t>
            </a:r>
          </a:p>
        </p:txBody>
      </p:sp>
      <p:sp>
        <p:nvSpPr>
          <p:cNvPr id="7" name="Rettangolo 6">
            <a:extLst>
              <a:ext uri="{FF2B5EF4-FFF2-40B4-BE49-F238E27FC236}">
                <a16:creationId xmlns:a16="http://schemas.microsoft.com/office/drawing/2014/main" id="{8688A9B5-F5AF-13D4-63C0-D5D13C899AD6}"/>
              </a:ext>
            </a:extLst>
          </p:cNvPr>
          <p:cNvSpPr/>
          <p:nvPr/>
        </p:nvSpPr>
        <p:spPr>
          <a:xfrm>
            <a:off x="10319594" y="5152461"/>
            <a:ext cx="1608424" cy="792000"/>
          </a:xfrm>
          <a:prstGeom prst="rect">
            <a:avLst/>
          </a:prstGeom>
          <a:solidFill>
            <a:srgbClr val="FFD85D"/>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7E6000"/>
                </a:solidFill>
              </a:rPr>
              <a:t>  WP3: </a:t>
            </a:r>
          </a:p>
          <a:p>
            <a:pPr algn="ctr"/>
            <a:r>
              <a:rPr lang="it-IT" sz="1600" b="1" err="1">
                <a:solidFill>
                  <a:srgbClr val="7E6000"/>
                </a:solidFill>
              </a:rPr>
              <a:t>Auxiliary</a:t>
            </a:r>
            <a:r>
              <a:rPr lang="it-IT" sz="1600" b="1">
                <a:solidFill>
                  <a:srgbClr val="7E6000"/>
                </a:solidFill>
              </a:rPr>
              <a:t> Components</a:t>
            </a:r>
          </a:p>
        </p:txBody>
      </p:sp>
      <p:sp>
        <p:nvSpPr>
          <p:cNvPr id="8" name="Parentesi graffa chiusa 7">
            <a:extLst>
              <a:ext uri="{FF2B5EF4-FFF2-40B4-BE49-F238E27FC236}">
                <a16:creationId xmlns:a16="http://schemas.microsoft.com/office/drawing/2014/main" id="{9B0B473E-AA09-52F0-87DD-76C4BAD8735A}"/>
              </a:ext>
            </a:extLst>
          </p:cNvPr>
          <p:cNvSpPr/>
          <p:nvPr/>
        </p:nvSpPr>
        <p:spPr>
          <a:xfrm>
            <a:off x="9889568" y="1767709"/>
            <a:ext cx="331567" cy="950944"/>
          </a:xfrm>
          <a:prstGeom prst="rightBrace">
            <a:avLst/>
          </a:pr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Parentesi graffa chiusa 8">
            <a:extLst>
              <a:ext uri="{FF2B5EF4-FFF2-40B4-BE49-F238E27FC236}">
                <a16:creationId xmlns:a16="http://schemas.microsoft.com/office/drawing/2014/main" id="{E83E1CA7-6E80-BD4F-0630-5221337F2477}"/>
              </a:ext>
            </a:extLst>
          </p:cNvPr>
          <p:cNvSpPr/>
          <p:nvPr/>
        </p:nvSpPr>
        <p:spPr>
          <a:xfrm>
            <a:off x="9888544" y="2946401"/>
            <a:ext cx="331567" cy="1973030"/>
          </a:xfrm>
          <a:prstGeom prst="righ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Parentesi graffa chiusa 9">
            <a:extLst>
              <a:ext uri="{FF2B5EF4-FFF2-40B4-BE49-F238E27FC236}">
                <a16:creationId xmlns:a16="http://schemas.microsoft.com/office/drawing/2014/main" id="{9E91C69C-40CD-FA95-5157-333CE2A4AA11}"/>
              </a:ext>
            </a:extLst>
          </p:cNvPr>
          <p:cNvSpPr/>
          <p:nvPr/>
        </p:nvSpPr>
        <p:spPr>
          <a:xfrm>
            <a:off x="9893127" y="5147180"/>
            <a:ext cx="331567" cy="792000"/>
          </a:xfrm>
          <a:prstGeom prst="righ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55918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7</a:t>
            </a:fld>
            <a:endParaRPr lang="en-GB"/>
          </a:p>
        </p:txBody>
      </p:sp>
      <p:sp>
        <p:nvSpPr>
          <p:cNvPr id="7" name="Title 1">
            <a:extLst>
              <a:ext uri="{FF2B5EF4-FFF2-40B4-BE49-F238E27FC236}">
                <a16:creationId xmlns:a16="http://schemas.microsoft.com/office/drawing/2014/main" id="{8758077D-E16C-ED1F-7F2F-F28ADD072A41}"/>
              </a:ext>
            </a:extLst>
          </p:cNvPr>
          <p:cNvSpPr>
            <a:spLocks noGrp="1"/>
          </p:cNvSpPr>
          <p:nvPr>
            <p:ph type="title"/>
          </p:nvPr>
        </p:nvSpPr>
        <p:spPr>
          <a:xfrm>
            <a:off x="152400" y="127000"/>
            <a:ext cx="11850624" cy="1097280"/>
          </a:xfrm>
        </p:spPr>
        <p:txBody>
          <a:bodyPr rtlCol="0">
            <a:normAutofit/>
          </a:bodyPr>
          <a:lstStyle/>
          <a:p>
            <a:pPr rtl="0"/>
            <a:r>
              <a:rPr lang="en-GB" sz="3200"/>
              <a:t>3. Project Organization:</a:t>
            </a:r>
            <a:r>
              <a:rPr lang="en-GB" sz="3200" b="0"/>
              <a:t> </a:t>
            </a:r>
            <a:r>
              <a:rPr lang="en-GB" sz="3200">
                <a:solidFill>
                  <a:srgbClr val="7A0000"/>
                </a:solidFill>
              </a:rPr>
              <a:t>WP1</a:t>
            </a:r>
            <a:r>
              <a:rPr lang="en-GB" sz="3200" b="0"/>
              <a:t>, </a:t>
            </a:r>
            <a:r>
              <a:rPr lang="en-GB" sz="3200">
                <a:solidFill>
                  <a:srgbClr val="00506C"/>
                </a:solidFill>
              </a:rPr>
              <a:t>WP2</a:t>
            </a:r>
            <a:r>
              <a:rPr lang="en-GB" sz="3200" b="0"/>
              <a:t> and </a:t>
            </a:r>
            <a:r>
              <a:rPr lang="en-GB" sz="3200">
                <a:solidFill>
                  <a:srgbClr val="7E6000"/>
                </a:solidFill>
              </a:rPr>
              <a:t>WP3</a:t>
            </a:r>
          </a:p>
        </p:txBody>
      </p:sp>
      <p:sp>
        <p:nvSpPr>
          <p:cNvPr id="2" name="Rettangolo 1">
            <a:extLst>
              <a:ext uri="{FF2B5EF4-FFF2-40B4-BE49-F238E27FC236}">
                <a16:creationId xmlns:a16="http://schemas.microsoft.com/office/drawing/2014/main" id="{CBD57DD5-5824-34F1-7CD4-53A3DED54ECE}"/>
              </a:ext>
            </a:extLst>
          </p:cNvPr>
          <p:cNvSpPr/>
          <p:nvPr/>
        </p:nvSpPr>
        <p:spPr>
          <a:xfrm>
            <a:off x="0" y="2178943"/>
            <a:ext cx="4064400" cy="4096527"/>
          </a:xfrm>
          <a:prstGeom prst="rect">
            <a:avLst/>
          </a:prstGeom>
          <a:solidFill>
            <a:srgbClr val="FFC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ttangolo 2">
            <a:extLst>
              <a:ext uri="{FF2B5EF4-FFF2-40B4-BE49-F238E27FC236}">
                <a16:creationId xmlns:a16="http://schemas.microsoft.com/office/drawing/2014/main" id="{84B9F4F4-4C93-A0D6-A2DD-B6E175677DC6}"/>
              </a:ext>
            </a:extLst>
          </p:cNvPr>
          <p:cNvSpPr/>
          <p:nvPr/>
        </p:nvSpPr>
        <p:spPr>
          <a:xfrm>
            <a:off x="8124443" y="2198577"/>
            <a:ext cx="4064400" cy="4069965"/>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ttangolo 3">
            <a:extLst>
              <a:ext uri="{FF2B5EF4-FFF2-40B4-BE49-F238E27FC236}">
                <a16:creationId xmlns:a16="http://schemas.microsoft.com/office/drawing/2014/main" id="{BD276B57-6C1F-2BFF-3992-75811C83EC6C}"/>
              </a:ext>
            </a:extLst>
          </p:cNvPr>
          <p:cNvSpPr/>
          <p:nvPr/>
        </p:nvSpPr>
        <p:spPr>
          <a:xfrm>
            <a:off x="4057852" y="2185720"/>
            <a:ext cx="4064400" cy="4096527"/>
          </a:xfrm>
          <a:prstGeom prst="rect">
            <a:avLst/>
          </a:prstGeom>
          <a:solidFill>
            <a:srgbClr val="C5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23461166-2EAD-B6D3-873B-8BD34A60E6A3}"/>
              </a:ext>
            </a:extLst>
          </p:cNvPr>
          <p:cNvSpPr>
            <a:spLocks noGrp="1"/>
          </p:cNvSpPr>
          <p:nvPr>
            <p:ph idx="1"/>
          </p:nvPr>
        </p:nvSpPr>
        <p:spPr>
          <a:xfrm>
            <a:off x="-6271" y="2258637"/>
            <a:ext cx="4064400" cy="559548"/>
          </a:xfrm>
        </p:spPr>
        <p:txBody>
          <a:bodyPr rtlCol="0">
            <a:normAutofit/>
          </a:bodyPr>
          <a:lstStyle/>
          <a:p>
            <a:pPr marL="0" indent="0" algn="ctr" rtl="0">
              <a:spcBef>
                <a:spcPts val="0"/>
              </a:spcBef>
              <a:buNone/>
            </a:pPr>
            <a:r>
              <a:rPr lang="en-US" sz="1400" b="1" i="0">
                <a:effectLst/>
                <a:latin typeface="Calibri" panose="020F0502020204030204" pitchFamily="34" charset="0"/>
              </a:rPr>
              <a:t>Optimization</a:t>
            </a:r>
            <a:r>
              <a:rPr lang="en-US" sz="1400" b="0" i="0">
                <a:effectLst/>
                <a:latin typeface="Calibri" panose="020F0502020204030204" pitchFamily="34" charset="0"/>
              </a:rPr>
              <a:t> of Geometrical Configurations and </a:t>
            </a:r>
            <a:r>
              <a:rPr lang="en-US" sz="1400" b="1" i="0">
                <a:effectLst/>
                <a:latin typeface="Calibri" panose="020F0502020204030204" pitchFamily="34" charset="0"/>
              </a:rPr>
              <a:t>Lattice Structures</a:t>
            </a:r>
          </a:p>
        </p:txBody>
      </p:sp>
      <p:sp>
        <p:nvSpPr>
          <p:cNvPr id="8" name="Rettangolo 7">
            <a:extLst>
              <a:ext uri="{FF2B5EF4-FFF2-40B4-BE49-F238E27FC236}">
                <a16:creationId xmlns:a16="http://schemas.microsoft.com/office/drawing/2014/main" id="{70FA3835-4DFF-6389-39EF-4513D034DD7B}"/>
              </a:ext>
            </a:extLst>
          </p:cNvPr>
          <p:cNvSpPr/>
          <p:nvPr/>
        </p:nvSpPr>
        <p:spPr>
          <a:xfrm>
            <a:off x="-2044" y="1406221"/>
            <a:ext cx="4064400" cy="834494"/>
          </a:xfrm>
          <a:prstGeom prst="rect">
            <a:avLst/>
          </a:prstGeom>
          <a:solidFill>
            <a:srgbClr val="F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en-US" b="1">
                <a:solidFill>
                  <a:srgbClr val="7A0000"/>
                </a:solidFill>
              </a:rPr>
              <a:t>Work Package 1 </a:t>
            </a:r>
          </a:p>
          <a:p>
            <a:pPr algn="ctr">
              <a:defRPr/>
            </a:pPr>
            <a:r>
              <a:rPr lang="en-US" sz="1400" u="sng">
                <a:solidFill>
                  <a:prstClr val="black"/>
                </a:solidFill>
                <a:latin typeface="Arial"/>
              </a:rPr>
              <a:t>Development and on-line testing of high power ISOL targets </a:t>
            </a:r>
            <a:endParaRPr lang="it-IT" sz="1400" u="sng">
              <a:solidFill>
                <a:prstClr val="black"/>
              </a:solidFill>
              <a:latin typeface="Arial"/>
            </a:endParaRPr>
          </a:p>
        </p:txBody>
      </p:sp>
      <p:sp>
        <p:nvSpPr>
          <p:cNvPr id="12" name="Rettangolo 11">
            <a:extLst>
              <a:ext uri="{FF2B5EF4-FFF2-40B4-BE49-F238E27FC236}">
                <a16:creationId xmlns:a16="http://schemas.microsoft.com/office/drawing/2014/main" id="{F3398A50-92C5-B8AB-8F81-842E94113705}"/>
              </a:ext>
            </a:extLst>
          </p:cNvPr>
          <p:cNvSpPr/>
          <p:nvPr/>
        </p:nvSpPr>
        <p:spPr>
          <a:xfrm>
            <a:off x="4064399" y="1406909"/>
            <a:ext cx="4064400" cy="833805"/>
          </a:xfrm>
          <a:prstGeom prst="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  </a:t>
            </a:r>
            <a:r>
              <a:rPr lang="en-US" b="1">
                <a:solidFill>
                  <a:srgbClr val="00506C"/>
                </a:solidFill>
              </a:rPr>
              <a:t>Work Package 2 </a:t>
            </a:r>
          </a:p>
          <a:p>
            <a:pPr algn="ctr">
              <a:defRPr/>
            </a:pPr>
            <a:r>
              <a:rPr lang="en-US" sz="1400" u="sng">
                <a:solidFill>
                  <a:prstClr val="black"/>
                </a:solidFill>
                <a:latin typeface="Arial"/>
              </a:rPr>
              <a:t>Development of High Performance ISOL Ion Sources</a:t>
            </a:r>
            <a:endParaRPr lang="it-IT" sz="1400" u="sng">
              <a:solidFill>
                <a:prstClr val="black"/>
              </a:solidFill>
              <a:latin typeface="Arial"/>
            </a:endParaRPr>
          </a:p>
        </p:txBody>
      </p:sp>
      <p:sp>
        <p:nvSpPr>
          <p:cNvPr id="13" name="Rettangolo 12">
            <a:extLst>
              <a:ext uri="{FF2B5EF4-FFF2-40B4-BE49-F238E27FC236}">
                <a16:creationId xmlns:a16="http://schemas.microsoft.com/office/drawing/2014/main" id="{4F76BBF6-9A3C-3CE6-8AE7-72029F63BD04}"/>
              </a:ext>
            </a:extLst>
          </p:cNvPr>
          <p:cNvSpPr/>
          <p:nvPr/>
        </p:nvSpPr>
        <p:spPr>
          <a:xfrm>
            <a:off x="8127600" y="1399522"/>
            <a:ext cx="4064400" cy="833708"/>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7E6000"/>
                </a:solidFill>
              </a:rPr>
              <a:t>  Work Package 3 </a:t>
            </a:r>
          </a:p>
          <a:p>
            <a:pPr algn="ctr">
              <a:defRPr/>
            </a:pPr>
            <a:r>
              <a:rPr lang="en-US" sz="1400" u="sng">
                <a:solidFill>
                  <a:prstClr val="black"/>
                </a:solidFill>
                <a:latin typeface="Arial"/>
              </a:rPr>
              <a:t>Development of enhanced auxiliary components for ISOL targets and ion sources </a:t>
            </a:r>
            <a:endParaRPr lang="it-IT" sz="1400" u="sng">
              <a:solidFill>
                <a:prstClr val="black"/>
              </a:solidFill>
              <a:latin typeface="Arial"/>
            </a:endParaRPr>
          </a:p>
        </p:txBody>
      </p:sp>
      <p:sp>
        <p:nvSpPr>
          <p:cNvPr id="15" name="Content Placeholder 2">
            <a:extLst>
              <a:ext uri="{FF2B5EF4-FFF2-40B4-BE49-F238E27FC236}">
                <a16:creationId xmlns:a16="http://schemas.microsoft.com/office/drawing/2014/main" id="{8B7D757E-8A38-FF1A-4C2D-0E353EE1974F}"/>
              </a:ext>
            </a:extLst>
          </p:cNvPr>
          <p:cNvSpPr txBox="1">
            <a:spLocks/>
          </p:cNvSpPr>
          <p:nvPr/>
        </p:nvSpPr>
        <p:spPr>
          <a:xfrm>
            <a:off x="8139205" y="2243445"/>
            <a:ext cx="4051305" cy="915392"/>
          </a:xfrm>
          <a:prstGeom prst="rect">
            <a:avLst/>
          </a:prstGeom>
        </p:spPr>
        <p:txBody>
          <a:bodyPr vert="horz" lIns="91440" tIns="45720" rIns="91440" bIns="45720" rtlCol="0">
            <a:no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lumMod val="65000"/>
                </a:prstClr>
              </a:buClr>
              <a:buSzTx/>
              <a:buFont typeface="Arial" pitchFamily="34" charset="0"/>
              <a:buNone/>
              <a:tabLst/>
              <a:defRPr/>
            </a:pPr>
            <a:r>
              <a:rPr lang="en-US" sz="1600">
                <a:solidFill>
                  <a:srgbClr val="000000"/>
                </a:solidFill>
                <a:latin typeface="Calibri" panose="020F0502020204030204" pitchFamily="34" charset="0"/>
              </a:rPr>
              <a:t>Development of </a:t>
            </a:r>
            <a:r>
              <a:rPr lang="en-US" sz="1600" b="1">
                <a:solidFill>
                  <a:srgbClr val="000000"/>
                </a:solidFill>
                <a:latin typeface="Calibri" panose="020F0502020204030204" pitchFamily="34" charset="0"/>
              </a:rPr>
              <a:t>insulators</a:t>
            </a:r>
            <a:r>
              <a:rPr lang="en-US" sz="1600">
                <a:solidFill>
                  <a:srgbClr val="000000"/>
                </a:solidFill>
                <a:latin typeface="Calibri" panose="020F0502020204030204" pitchFamily="34" charset="0"/>
              </a:rPr>
              <a:t>, </a:t>
            </a:r>
            <a:r>
              <a:rPr lang="en-US" sz="1600" b="1">
                <a:solidFill>
                  <a:srgbClr val="000000"/>
                </a:solidFill>
                <a:latin typeface="Calibri" panose="020F0502020204030204" pitchFamily="34" charset="0"/>
              </a:rPr>
              <a:t>power feedthroughs, vacuum chambers, neutral injection systems</a:t>
            </a: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7" name="Rettangolo 16">
            <a:extLst>
              <a:ext uri="{FF2B5EF4-FFF2-40B4-BE49-F238E27FC236}">
                <a16:creationId xmlns:a16="http://schemas.microsoft.com/office/drawing/2014/main" id="{A97C62B3-9E3A-08E2-7547-241DE438C992}"/>
              </a:ext>
            </a:extLst>
          </p:cNvPr>
          <p:cNvSpPr/>
          <p:nvPr/>
        </p:nvSpPr>
        <p:spPr>
          <a:xfrm>
            <a:off x="8321" y="4237080"/>
            <a:ext cx="404925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Online Testing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of Optimized ISOL Targets</a:t>
            </a:r>
          </a:p>
        </p:txBody>
      </p:sp>
      <p:sp>
        <p:nvSpPr>
          <p:cNvPr id="24" name="Rettangolo 23">
            <a:extLst>
              <a:ext uri="{FF2B5EF4-FFF2-40B4-BE49-F238E27FC236}">
                <a16:creationId xmlns:a16="http://schemas.microsoft.com/office/drawing/2014/main" id="{9AB2C42E-D6BE-EFDB-D60A-8FE140F0134E}"/>
              </a:ext>
            </a:extLst>
          </p:cNvPr>
          <p:cNvSpPr/>
          <p:nvPr/>
        </p:nvSpPr>
        <p:spPr>
          <a:xfrm>
            <a:off x="-6547" y="5825027"/>
            <a:ext cx="4064400" cy="450443"/>
          </a:xfrm>
          <a:prstGeom prst="rect">
            <a:avLst/>
          </a:prstGeom>
          <a:solidFill>
            <a:srgbClr val="F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Aim</a:t>
            </a:r>
            <a:r>
              <a:rPr kumimoji="0" lang="en-US" sz="1400" i="0" u="none" strike="noStrike" kern="1200" cap="none" spc="0" normalizeH="0" baseline="0" noProof="0">
                <a:ln>
                  <a:noFill/>
                </a:ln>
                <a:solidFill>
                  <a:prstClr val="black"/>
                </a:solidFill>
                <a:effectLst/>
                <a:uLnTx/>
                <a:uFillTx/>
                <a:latin typeface="Arial"/>
                <a:ea typeface="+mn-ea"/>
                <a:cs typeface="+mn-cs"/>
              </a:rPr>
              <a:t>: Optimization and online testing of ISOL targets</a:t>
            </a:r>
            <a:endParaRPr kumimoji="0" lang="it-IT" sz="1400" i="0" u="none" strike="noStrike" kern="1200" cap="none" spc="0" normalizeH="0" baseline="0" noProof="0">
              <a:ln>
                <a:noFill/>
              </a:ln>
              <a:solidFill>
                <a:prstClr val="black"/>
              </a:solidFill>
              <a:effectLst/>
              <a:uLnTx/>
              <a:uFillTx/>
              <a:latin typeface="Arial"/>
              <a:ea typeface="+mn-ea"/>
              <a:cs typeface="+mn-cs"/>
            </a:endParaRPr>
          </a:p>
        </p:txBody>
      </p:sp>
      <p:sp>
        <p:nvSpPr>
          <p:cNvPr id="25" name="Rettangolo 24">
            <a:extLst>
              <a:ext uri="{FF2B5EF4-FFF2-40B4-BE49-F238E27FC236}">
                <a16:creationId xmlns:a16="http://schemas.microsoft.com/office/drawing/2014/main" id="{AAB313D2-C066-F3B5-E17F-D5DBE8A1D03A}"/>
              </a:ext>
            </a:extLst>
          </p:cNvPr>
          <p:cNvSpPr/>
          <p:nvPr/>
        </p:nvSpPr>
        <p:spPr>
          <a:xfrm>
            <a:off x="4067067" y="5825026"/>
            <a:ext cx="4064400" cy="450443"/>
          </a:xfrm>
          <a:prstGeom prst="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Aim:</a:t>
            </a:r>
            <a:r>
              <a:rPr kumimoji="0" lang="en-US" sz="1400" i="0" u="none" strike="noStrike" kern="1200" cap="none" spc="0" normalizeH="0" baseline="0" noProof="0">
                <a:ln>
                  <a:noFill/>
                </a:ln>
                <a:solidFill>
                  <a:prstClr val="black"/>
                </a:solidFill>
                <a:effectLst/>
                <a:uLnTx/>
                <a:uFillTx/>
                <a:latin typeface="Arial"/>
                <a:ea typeface="+mn-ea"/>
                <a:cs typeface="+mn-cs"/>
              </a:rPr>
              <a:t> Development, characterization and online testing of ISOL ion sources</a:t>
            </a:r>
          </a:p>
        </p:txBody>
      </p:sp>
      <p:sp>
        <p:nvSpPr>
          <p:cNvPr id="33" name="Rettangolo 32">
            <a:extLst>
              <a:ext uri="{FF2B5EF4-FFF2-40B4-BE49-F238E27FC236}">
                <a16:creationId xmlns:a16="http://schemas.microsoft.com/office/drawing/2014/main" id="{B1FE5474-7A12-156A-45D3-E8A253555873}"/>
              </a:ext>
            </a:extLst>
          </p:cNvPr>
          <p:cNvSpPr/>
          <p:nvPr/>
        </p:nvSpPr>
        <p:spPr>
          <a:xfrm>
            <a:off x="8134966" y="5825026"/>
            <a:ext cx="4064400" cy="450443"/>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Aim: </a:t>
            </a:r>
            <a:r>
              <a:rPr kumimoji="0" lang="en-US" sz="1400" i="0" u="none" strike="noStrike" kern="1200" cap="none" spc="0" normalizeH="0" baseline="0" noProof="0">
                <a:ln>
                  <a:noFill/>
                </a:ln>
                <a:solidFill>
                  <a:prstClr val="black"/>
                </a:solidFill>
                <a:effectLst/>
                <a:uLnTx/>
                <a:uFillTx/>
                <a:latin typeface="Arial"/>
                <a:ea typeface="+mn-ea"/>
                <a:cs typeface="+mn-cs"/>
              </a:rPr>
              <a:t>Improvement of the Target-Ion Source Auxiliary Components</a:t>
            </a:r>
          </a:p>
        </p:txBody>
      </p:sp>
      <p:pic>
        <p:nvPicPr>
          <p:cNvPr id="34" name="Immagine 33" descr="Immagine che contiene metallo, griglia, arte&#10;&#10;Descrizione generata automaticamente">
            <a:extLst>
              <a:ext uri="{FF2B5EF4-FFF2-40B4-BE49-F238E27FC236}">
                <a16:creationId xmlns:a16="http://schemas.microsoft.com/office/drawing/2014/main" id="{D3736D7E-FA52-03D4-36CE-AB5C0F435F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17" b="93168" l="9028" r="87500">
                        <a14:foregroundMark x1="29861" y1="9938" x2="29861" y2="9938"/>
                        <a14:foregroundMark x1="86111" y1="25466" x2="86111" y2="25466"/>
                        <a14:foregroundMark x1="87500" y1="18634" x2="87500" y2="18634"/>
                        <a14:foregroundMark x1="66667" y1="88199" x2="66667" y2="88199"/>
                        <a14:foregroundMark x1="66667" y1="93168" x2="64583" y2="93168"/>
                        <a14:foregroundMark x1="52778" y1="90062" x2="52778" y2="90062"/>
                        <a14:foregroundMark x1="40278" y1="89441" x2="40278" y2="89441"/>
                      </a14:backgroundRemoval>
                    </a14:imgEffect>
                  </a14:imgLayer>
                </a14:imgProps>
              </a:ext>
            </a:extLst>
          </a:blip>
          <a:srcRect r="4255" b="637"/>
          <a:stretch/>
        </p:blipFill>
        <p:spPr>
          <a:xfrm>
            <a:off x="191909" y="2777220"/>
            <a:ext cx="1098223" cy="1274278"/>
          </a:xfrm>
          <a:prstGeom prst="rect">
            <a:avLst/>
          </a:prstGeom>
        </p:spPr>
      </p:pic>
      <p:pic>
        <p:nvPicPr>
          <p:cNvPr id="36" name="Immagine 35" descr="Immagine che contiene modello, arte&#10;&#10;Descrizione generata automaticamente">
            <a:extLst>
              <a:ext uri="{FF2B5EF4-FFF2-40B4-BE49-F238E27FC236}">
                <a16:creationId xmlns:a16="http://schemas.microsoft.com/office/drawing/2014/main" id="{D62A4C73-5886-2E7A-A3DE-47537A9DBB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43" b="91758" l="9140" r="87097">
                        <a14:foregroundMark x1="43548" y1="7143" x2="43548" y2="7143"/>
                        <a14:foregroundMark x1="50000" y1="91758" x2="50000" y2="91758"/>
                      </a14:backgroundRemoval>
                    </a14:imgEffect>
                  </a14:imgLayer>
                </a14:imgProps>
              </a:ext>
            </a:extLst>
          </a:blip>
          <a:srcRect r="2210" b="3390"/>
          <a:stretch/>
        </p:blipFill>
        <p:spPr>
          <a:xfrm>
            <a:off x="1295727" y="2797541"/>
            <a:ext cx="1318180" cy="1274278"/>
          </a:xfrm>
          <a:prstGeom prst="rect">
            <a:avLst/>
          </a:prstGeom>
          <a:ln>
            <a:noFill/>
          </a:ln>
        </p:spPr>
      </p:pic>
      <p:pic>
        <p:nvPicPr>
          <p:cNvPr id="37" name="Immagine 36">
            <a:extLst>
              <a:ext uri="{FF2B5EF4-FFF2-40B4-BE49-F238E27FC236}">
                <a16:creationId xmlns:a16="http://schemas.microsoft.com/office/drawing/2014/main" id="{F5460E0A-4262-FE93-E788-AB7B321604F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86" b="97024" l="9948" r="89529">
                        <a14:foregroundMark x1="48168" y1="4762" x2="48168" y2="4762"/>
                        <a14:foregroundMark x1="48168" y1="92857" x2="48168" y2="92857"/>
                        <a14:foregroundMark x1="49215" y1="97024" x2="49215" y2="97024"/>
                        <a14:foregroundMark x1="62304" y1="4762" x2="62304" y2="4762"/>
                        <a14:foregroundMark x1="37173" y1="1786" x2="37173" y2="1786"/>
                      </a14:backgroundRemoval>
                    </a14:imgEffect>
                  </a14:imgLayer>
                </a14:imgProps>
              </a:ext>
            </a:extLst>
          </a:blip>
          <a:stretch>
            <a:fillRect/>
          </a:stretch>
        </p:blipFill>
        <p:spPr>
          <a:xfrm>
            <a:off x="2442344" y="2840902"/>
            <a:ext cx="1487405" cy="1308294"/>
          </a:xfrm>
          <a:prstGeom prst="rect">
            <a:avLst/>
          </a:prstGeom>
          <a:ln>
            <a:noFill/>
          </a:ln>
        </p:spPr>
      </p:pic>
      <p:pic>
        <p:nvPicPr>
          <p:cNvPr id="38" name="Immagine 2">
            <a:extLst>
              <a:ext uri="{FF2B5EF4-FFF2-40B4-BE49-F238E27FC236}">
                <a16:creationId xmlns:a16="http://schemas.microsoft.com/office/drawing/2014/main" id="{4EFD3D59-A9BC-F000-8EA7-1E46F22DA29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4399"/>
          <a:stretch/>
        </p:blipFill>
        <p:spPr bwMode="auto">
          <a:xfrm>
            <a:off x="1484999" y="4594746"/>
            <a:ext cx="2514540" cy="116813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magine 38">
            <a:extLst>
              <a:ext uri="{FF2B5EF4-FFF2-40B4-BE49-F238E27FC236}">
                <a16:creationId xmlns:a16="http://schemas.microsoft.com/office/drawing/2014/main" id="{E9E049D6-B6C1-33FD-5048-854A14DEFE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747" r="18060"/>
          <a:stretch/>
        </p:blipFill>
        <p:spPr>
          <a:xfrm>
            <a:off x="63807" y="4594746"/>
            <a:ext cx="1354428" cy="1168138"/>
          </a:xfrm>
          <a:prstGeom prst="rect">
            <a:avLst/>
          </a:prstGeom>
          <a:effectLst/>
        </p:spPr>
      </p:pic>
      <p:sp>
        <p:nvSpPr>
          <p:cNvPr id="40" name="Rettangolo 39">
            <a:extLst>
              <a:ext uri="{FF2B5EF4-FFF2-40B4-BE49-F238E27FC236}">
                <a16:creationId xmlns:a16="http://schemas.microsoft.com/office/drawing/2014/main" id="{173DDB7F-7D30-D545-A409-7F0D57021821}"/>
              </a:ext>
            </a:extLst>
          </p:cNvPr>
          <p:cNvSpPr/>
          <p:nvPr/>
        </p:nvSpPr>
        <p:spPr>
          <a:xfrm>
            <a:off x="4063856" y="4172794"/>
            <a:ext cx="404925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Online Testing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of Optimized ISOL Ion Sources</a:t>
            </a:r>
          </a:p>
        </p:txBody>
      </p:sp>
      <p:pic>
        <p:nvPicPr>
          <p:cNvPr id="41" name="Immagine 40" descr="Immagine che contiene cilindro, schizzo, bottiglia, arte&#10;&#10;Descrizione generata automaticamente">
            <a:extLst>
              <a:ext uri="{FF2B5EF4-FFF2-40B4-BE49-F238E27FC236}">
                <a16:creationId xmlns:a16="http://schemas.microsoft.com/office/drawing/2014/main" id="{099BBD27-98FA-969A-9579-1138F6B0A0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743" r="12909" b="4261"/>
          <a:stretch/>
        </p:blipFill>
        <p:spPr>
          <a:xfrm>
            <a:off x="4295291" y="3028546"/>
            <a:ext cx="891009" cy="967261"/>
          </a:xfrm>
          <a:prstGeom prst="rect">
            <a:avLst/>
          </a:prstGeom>
          <a:ln>
            <a:noFill/>
          </a:ln>
        </p:spPr>
      </p:pic>
      <p:pic>
        <p:nvPicPr>
          <p:cNvPr id="42" name="Immagine 41" descr="Immagine che contiene cerchio, schizzo&#10;&#10;Descrizione generata automaticamente">
            <a:extLst>
              <a:ext uri="{FF2B5EF4-FFF2-40B4-BE49-F238E27FC236}">
                <a16:creationId xmlns:a16="http://schemas.microsoft.com/office/drawing/2014/main" id="{2CCE817D-092F-F390-E7CA-645098E908E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199" r="8678"/>
          <a:stretch/>
        </p:blipFill>
        <p:spPr>
          <a:xfrm>
            <a:off x="5201692" y="3028545"/>
            <a:ext cx="982057" cy="967262"/>
          </a:xfrm>
          <a:prstGeom prst="rect">
            <a:avLst/>
          </a:prstGeom>
          <a:ln>
            <a:noFill/>
          </a:ln>
        </p:spPr>
      </p:pic>
      <p:sp>
        <p:nvSpPr>
          <p:cNvPr id="44" name="CasellaDiTesto 43">
            <a:extLst>
              <a:ext uri="{FF2B5EF4-FFF2-40B4-BE49-F238E27FC236}">
                <a16:creationId xmlns:a16="http://schemas.microsoft.com/office/drawing/2014/main" id="{B59071AD-22E3-FE57-D995-600C53BF76FE}"/>
              </a:ext>
            </a:extLst>
          </p:cNvPr>
          <p:cNvSpPr txBox="1"/>
          <p:nvPr/>
        </p:nvSpPr>
        <p:spPr>
          <a:xfrm>
            <a:off x="6043052" y="2257700"/>
            <a:ext cx="2075549" cy="523220"/>
          </a:xfrm>
          <a:prstGeom prst="rect">
            <a:avLst/>
          </a:prstGeom>
        </p:spPr>
        <p:txBody>
          <a:bodyPr wrap="square">
            <a:spAutoFit/>
          </a:bodyPr>
          <a:lstStyle>
            <a:defPPr rtl="0">
              <a:defRPr lang="en-GB"/>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Calibri" panose="020F0502020204030204" pitchFamily="34" charset="0"/>
              </a:defRPr>
            </a:lvl1pPr>
          </a:lstStyle>
          <a:p>
            <a:r>
              <a:rPr lang="en-GB" b="0"/>
              <a:t>Optimization of the </a:t>
            </a:r>
            <a:r>
              <a:rPr lang="en-GB"/>
              <a:t>SPES Hot-Cavity Ion Source</a:t>
            </a:r>
            <a:endParaRPr lang="en-US"/>
          </a:p>
        </p:txBody>
      </p:sp>
      <p:sp>
        <p:nvSpPr>
          <p:cNvPr id="45" name="CasellaDiTesto 44">
            <a:extLst>
              <a:ext uri="{FF2B5EF4-FFF2-40B4-BE49-F238E27FC236}">
                <a16:creationId xmlns:a16="http://schemas.microsoft.com/office/drawing/2014/main" id="{9A733EF7-46F3-526A-503C-CC0B06F2A8AA}"/>
              </a:ext>
            </a:extLst>
          </p:cNvPr>
          <p:cNvSpPr txBox="1"/>
          <p:nvPr/>
        </p:nvSpPr>
        <p:spPr>
          <a:xfrm>
            <a:off x="4059567" y="2257700"/>
            <a:ext cx="2075549" cy="738664"/>
          </a:xfrm>
          <a:prstGeom prst="rect">
            <a:avLst/>
          </a:prstGeom>
        </p:spPr>
        <p:txBody>
          <a:bodyPr wrap="square">
            <a:spAutoFit/>
          </a:bodyPr>
          <a:lstStyle>
            <a:defPPr rtl="0">
              <a:defRPr lang="en-GB"/>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Calibri" panose="020F0502020204030204" pitchFamily="34" charset="0"/>
              </a:defRPr>
            </a:lvl1pPr>
          </a:lstStyle>
          <a:p>
            <a:r>
              <a:rPr lang="en-US" b="0"/>
              <a:t>Development and Characterization of </a:t>
            </a:r>
            <a:r>
              <a:rPr lang="en-US"/>
              <a:t>FEBIAD Ion Sources</a:t>
            </a:r>
            <a:endParaRPr lang="en-US" b="0"/>
          </a:p>
        </p:txBody>
      </p:sp>
      <p:pic>
        <p:nvPicPr>
          <p:cNvPr id="46" name="Immagine 45">
            <a:extLst>
              <a:ext uri="{FF2B5EF4-FFF2-40B4-BE49-F238E27FC236}">
                <a16:creationId xmlns:a16="http://schemas.microsoft.com/office/drawing/2014/main" id="{75615E71-C8AD-8BA9-219A-4E236E6AA913}"/>
              </a:ext>
            </a:extLst>
          </p:cNvPr>
          <p:cNvPicPr>
            <a:picLocks noChangeAspect="1"/>
          </p:cNvPicPr>
          <p:nvPr/>
        </p:nvPicPr>
        <p:blipFill rotWithShape="1">
          <a:blip r:embed="rId13"/>
          <a:srcRect l="9082" r="-1"/>
          <a:stretch/>
        </p:blipFill>
        <p:spPr>
          <a:xfrm>
            <a:off x="6452161" y="2808367"/>
            <a:ext cx="1279997" cy="1371250"/>
          </a:xfrm>
          <a:prstGeom prst="rect">
            <a:avLst/>
          </a:prstGeom>
        </p:spPr>
      </p:pic>
      <p:sp>
        <p:nvSpPr>
          <p:cNvPr id="47" name="Rettangolo 46">
            <a:extLst>
              <a:ext uri="{FF2B5EF4-FFF2-40B4-BE49-F238E27FC236}">
                <a16:creationId xmlns:a16="http://schemas.microsoft.com/office/drawing/2014/main" id="{928C3F91-4F91-5BE9-66FA-9B64AE548AF9}"/>
              </a:ext>
            </a:extLst>
          </p:cNvPr>
          <p:cNvSpPr/>
          <p:nvPr/>
        </p:nvSpPr>
        <p:spPr>
          <a:xfrm>
            <a:off x="4067123" y="4553208"/>
            <a:ext cx="404925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Calibri" panose="020F0502020204030204" pitchFamily="34" charset="0"/>
                <a:ea typeface="+mn-ea"/>
                <a:cs typeface="+mn-cs"/>
              </a:rPr>
              <a:t>Characterization of </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Ta-W Alloys</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48" name="Immagine 47">
            <a:extLst>
              <a:ext uri="{FF2B5EF4-FFF2-40B4-BE49-F238E27FC236}">
                <a16:creationId xmlns:a16="http://schemas.microsoft.com/office/drawing/2014/main" id="{3A5EE352-5F71-62B2-AA69-BED532B51579}"/>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37000" contrast="35000"/>
                    </a14:imgEffect>
                  </a14:imgLayer>
                </a14:imgProps>
              </a:ext>
              <a:ext uri="{28A0092B-C50C-407E-A947-70E740481C1C}">
                <a14:useLocalDpi xmlns:a14="http://schemas.microsoft.com/office/drawing/2010/main" val="0"/>
              </a:ext>
            </a:extLst>
          </a:blip>
          <a:srcRect b="6852"/>
          <a:stretch/>
        </p:blipFill>
        <p:spPr>
          <a:xfrm>
            <a:off x="4231454" y="4861785"/>
            <a:ext cx="1289766" cy="892894"/>
          </a:xfrm>
          <a:prstGeom prst="rect">
            <a:avLst/>
          </a:prstGeom>
        </p:spPr>
      </p:pic>
      <p:pic>
        <p:nvPicPr>
          <p:cNvPr id="49" name="Immagine 48">
            <a:extLst>
              <a:ext uri="{FF2B5EF4-FFF2-40B4-BE49-F238E27FC236}">
                <a16:creationId xmlns:a16="http://schemas.microsoft.com/office/drawing/2014/main" id="{9482CCF0-8F4D-B87D-7424-8B7BA1333972}"/>
              </a:ext>
            </a:extLst>
          </p:cNvPr>
          <p:cNvPicPr>
            <a:picLocks noChangeAspect="1"/>
          </p:cNvPicPr>
          <p:nvPr/>
        </p:nvPicPr>
        <p:blipFill>
          <a:blip r:embed="rId16"/>
          <a:stretch>
            <a:fillRect/>
          </a:stretch>
        </p:blipFill>
        <p:spPr>
          <a:xfrm>
            <a:off x="5567250" y="4861785"/>
            <a:ext cx="1149473" cy="900830"/>
          </a:xfrm>
          <a:prstGeom prst="rect">
            <a:avLst/>
          </a:prstGeom>
          <a:effectLst/>
        </p:spPr>
      </p:pic>
      <p:pic>
        <p:nvPicPr>
          <p:cNvPr id="50" name="Immagine 49">
            <a:extLst>
              <a:ext uri="{FF2B5EF4-FFF2-40B4-BE49-F238E27FC236}">
                <a16:creationId xmlns:a16="http://schemas.microsoft.com/office/drawing/2014/main" id="{8638B63A-FB35-834C-4F35-488585614D45}"/>
              </a:ext>
            </a:extLst>
          </p:cNvPr>
          <p:cNvPicPr>
            <a:picLocks noChangeAspect="1"/>
          </p:cNvPicPr>
          <p:nvPr/>
        </p:nvPicPr>
        <p:blipFill rotWithShape="1">
          <a:blip r:embed="rId17"/>
          <a:srcRect l="34567" r="4567" b="8751"/>
          <a:stretch/>
        </p:blipFill>
        <p:spPr>
          <a:xfrm>
            <a:off x="6762753" y="4861785"/>
            <a:ext cx="1149473" cy="900830"/>
          </a:xfrm>
          <a:prstGeom prst="rect">
            <a:avLst/>
          </a:prstGeom>
          <a:effectLst/>
        </p:spPr>
      </p:pic>
      <p:pic>
        <p:nvPicPr>
          <p:cNvPr id="51" name="Immagine 50">
            <a:extLst>
              <a:ext uri="{FF2B5EF4-FFF2-40B4-BE49-F238E27FC236}">
                <a16:creationId xmlns:a16="http://schemas.microsoft.com/office/drawing/2014/main" id="{1D0793A5-6F11-110E-6571-943B7F02B0EC}"/>
              </a:ext>
            </a:extLst>
          </p:cNvPr>
          <p:cNvPicPr>
            <a:picLocks noChangeAspect="1"/>
          </p:cNvPicPr>
          <p:nvPr/>
        </p:nvPicPr>
        <p:blipFill>
          <a:blip r:embed="rId18"/>
          <a:stretch>
            <a:fillRect/>
          </a:stretch>
        </p:blipFill>
        <p:spPr>
          <a:xfrm>
            <a:off x="8263664" y="3039823"/>
            <a:ext cx="3802385" cy="2737717"/>
          </a:xfrm>
          <a:prstGeom prst="rect">
            <a:avLst/>
          </a:prstGeom>
        </p:spPr>
      </p:pic>
      <p:sp>
        <p:nvSpPr>
          <p:cNvPr id="52" name="Rettangolo 51">
            <a:extLst>
              <a:ext uri="{FF2B5EF4-FFF2-40B4-BE49-F238E27FC236}">
                <a16:creationId xmlns:a16="http://schemas.microsoft.com/office/drawing/2014/main" id="{F678B492-5BA8-681B-2477-F1D95B59B3EF}"/>
              </a:ext>
            </a:extLst>
          </p:cNvPr>
          <p:cNvSpPr/>
          <p:nvPr/>
        </p:nvSpPr>
        <p:spPr>
          <a:xfrm>
            <a:off x="11582399" y="5351753"/>
            <a:ext cx="484483" cy="37152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ttangolo 52">
            <a:extLst>
              <a:ext uri="{FF2B5EF4-FFF2-40B4-BE49-F238E27FC236}">
                <a16:creationId xmlns:a16="http://schemas.microsoft.com/office/drawing/2014/main" id="{A33DA5CF-4121-A5C1-0DC1-0E2507C52FE0}"/>
              </a:ext>
            </a:extLst>
          </p:cNvPr>
          <p:cNvSpPr/>
          <p:nvPr/>
        </p:nvSpPr>
        <p:spPr>
          <a:xfrm>
            <a:off x="10707001" y="4237080"/>
            <a:ext cx="709144" cy="368002"/>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ttangolo 53">
            <a:extLst>
              <a:ext uri="{FF2B5EF4-FFF2-40B4-BE49-F238E27FC236}">
                <a16:creationId xmlns:a16="http://schemas.microsoft.com/office/drawing/2014/main" id="{72BF7D1D-3739-A50E-F441-CF055F4730F1}"/>
              </a:ext>
            </a:extLst>
          </p:cNvPr>
          <p:cNvSpPr/>
          <p:nvPr/>
        </p:nvSpPr>
        <p:spPr>
          <a:xfrm>
            <a:off x="9447499" y="5249280"/>
            <a:ext cx="709144" cy="368002"/>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73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3" y="127000"/>
            <a:ext cx="11659731" cy="1097280"/>
          </a:xfrm>
        </p:spPr>
        <p:txBody>
          <a:bodyPr rtlCol="0">
            <a:normAutofit/>
          </a:bodyPr>
          <a:lstStyle/>
          <a:p>
            <a:pPr rtl="0"/>
            <a:r>
              <a:rPr lang="en-GB" sz="2200"/>
              <a:t>2. Project Objectives (</a:t>
            </a:r>
            <a:r>
              <a:rPr lang="en-GB" sz="2200">
                <a:solidFill>
                  <a:schemeClr val="bg2">
                    <a:lumMod val="75000"/>
                  </a:schemeClr>
                </a:solidFill>
                <a:latin typeface="+mn-lt"/>
                <a:ea typeface="+mn-ea"/>
                <a:cs typeface="+mn-cs"/>
              </a:rPr>
              <a:t>H</a:t>
            </a:r>
            <a:r>
              <a:rPr lang="en-GB" sz="2200"/>
              <a:t>ISOL_NEXT):</a:t>
            </a:r>
            <a:br>
              <a:rPr lang="en-US" sz="2200" b="1">
                <a:solidFill>
                  <a:schemeClr val="tx1"/>
                </a:solidFill>
              </a:rPr>
            </a:br>
            <a:r>
              <a:rPr lang="en-US" sz="2200">
                <a:solidFill>
                  <a:srgbClr val="FF0000"/>
                </a:solidFill>
              </a:rPr>
              <a:t>Development and on-line testing of high power ISOL targets </a:t>
            </a:r>
            <a:r>
              <a:rPr lang="en-GB" sz="2200">
                <a:solidFill>
                  <a:schemeClr val="tx1"/>
                </a:solidFill>
              </a:rPr>
              <a:t>– </a:t>
            </a:r>
            <a:r>
              <a:rPr lang="en-GB" sz="2200">
                <a:solidFill>
                  <a:srgbClr val="7A0000"/>
                </a:solidFill>
              </a:rPr>
              <a:t>Work Package 1</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8</a:t>
            </a:fld>
            <a:endParaRPr lang="en-GB"/>
          </a:p>
        </p:txBody>
      </p:sp>
      <p:sp>
        <p:nvSpPr>
          <p:cNvPr id="14" name="Rettangolo 13">
            <a:extLst>
              <a:ext uri="{FF2B5EF4-FFF2-40B4-BE49-F238E27FC236}">
                <a16:creationId xmlns:a16="http://schemas.microsoft.com/office/drawing/2014/main" id="{AFFE17AD-8744-EA8A-4E38-D67D6A86C796}"/>
              </a:ext>
            </a:extLst>
          </p:cNvPr>
          <p:cNvSpPr/>
          <p:nvPr/>
        </p:nvSpPr>
        <p:spPr>
          <a:xfrm>
            <a:off x="0" y="1407006"/>
            <a:ext cx="12193199" cy="274320"/>
          </a:xfrm>
          <a:prstGeom prst="rect">
            <a:avLst/>
          </a:prstGeom>
          <a:solidFill>
            <a:srgbClr val="F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5">
                    <a:lumMod val="50000"/>
                  </a:schemeClr>
                </a:solidFill>
                <a:effectLst/>
                <a:uLnTx/>
                <a:uFillTx/>
                <a:latin typeface="Arial"/>
                <a:ea typeface="+mn-ea"/>
                <a:cs typeface="+mn-cs"/>
              </a:rPr>
              <a:t>  </a:t>
            </a:r>
            <a:r>
              <a:rPr kumimoji="0" lang="en-US" sz="1800" b="1" i="0" u="none" strike="noStrike" kern="1200" cap="none" spc="0" normalizeH="0" baseline="0" noProof="0">
                <a:ln>
                  <a:noFill/>
                </a:ln>
                <a:solidFill>
                  <a:srgbClr val="7A0000"/>
                </a:solidFill>
                <a:effectLst/>
                <a:uLnTx/>
                <a:uFillTx/>
                <a:latin typeface="Arial"/>
                <a:ea typeface="+mn-ea"/>
                <a:cs typeface="+mn-cs"/>
              </a:rPr>
              <a:t>W. P. Leader</a:t>
            </a:r>
            <a:r>
              <a:rPr lang="en-US" b="1">
                <a:solidFill>
                  <a:srgbClr val="7A0000"/>
                </a:solidFill>
                <a:latin typeface="Arial"/>
              </a:rPr>
              <a:t>: </a:t>
            </a:r>
            <a:r>
              <a:rPr lang="en-US" b="1" err="1">
                <a:solidFill>
                  <a:prstClr val="black"/>
                </a:solidFill>
                <a:latin typeface="Arial"/>
              </a:rPr>
              <a:t>Giorgia</a:t>
            </a:r>
            <a:r>
              <a:rPr lang="en-US" b="1">
                <a:solidFill>
                  <a:prstClr val="black"/>
                </a:solidFill>
                <a:latin typeface="Arial"/>
              </a:rPr>
              <a:t> </a:t>
            </a:r>
            <a:r>
              <a:rPr lang="en-US" b="1" err="1">
                <a:solidFill>
                  <a:prstClr val="black"/>
                </a:solidFill>
                <a:latin typeface="Arial"/>
              </a:rPr>
              <a:t>Franchin</a:t>
            </a:r>
            <a:r>
              <a:rPr lang="en-US" b="1">
                <a:solidFill>
                  <a:prstClr val="black"/>
                </a:solidFill>
                <a:latin typeface="Arial"/>
              </a:rPr>
              <a:t> (INFN-LNL and UNIPD)</a:t>
            </a: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pic>
        <p:nvPicPr>
          <p:cNvPr id="24" name="Picture 7" descr="A red and black machine&#10;&#10;Description automatically generated">
            <a:extLst>
              <a:ext uri="{FF2B5EF4-FFF2-40B4-BE49-F238E27FC236}">
                <a16:creationId xmlns:a16="http://schemas.microsoft.com/office/drawing/2014/main" id="{FA032192-60AA-23FA-8B50-2E18B4A09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4" y="3196052"/>
            <a:ext cx="2578336" cy="2578336"/>
          </a:xfrm>
          <a:prstGeom prst="rect">
            <a:avLst/>
          </a:prstGeom>
        </p:spPr>
      </p:pic>
      <p:pic>
        <p:nvPicPr>
          <p:cNvPr id="25" name="Immagine 24">
            <a:extLst>
              <a:ext uri="{FF2B5EF4-FFF2-40B4-BE49-F238E27FC236}">
                <a16:creationId xmlns:a16="http://schemas.microsoft.com/office/drawing/2014/main" id="{0B106CAC-04CC-FDA9-D9C7-D3937F9C4136}"/>
              </a:ext>
            </a:extLst>
          </p:cNvPr>
          <p:cNvPicPr>
            <a:picLocks noChangeAspect="1"/>
          </p:cNvPicPr>
          <p:nvPr/>
        </p:nvPicPr>
        <p:blipFill>
          <a:blip r:embed="rId4"/>
          <a:srcRect l="28034" t="28968" r="11549" b="7097"/>
          <a:stretch/>
        </p:blipFill>
        <p:spPr>
          <a:xfrm>
            <a:off x="9364396" y="1684404"/>
            <a:ext cx="2323232" cy="1859541"/>
          </a:xfrm>
          <a:prstGeom prst="rect">
            <a:avLst/>
          </a:prstGeom>
        </p:spPr>
      </p:pic>
      <p:pic>
        <p:nvPicPr>
          <p:cNvPr id="37" name="Immagine 36">
            <a:extLst>
              <a:ext uri="{FF2B5EF4-FFF2-40B4-BE49-F238E27FC236}">
                <a16:creationId xmlns:a16="http://schemas.microsoft.com/office/drawing/2014/main" id="{709B41F7-2A42-9136-B631-28979E110CD0}"/>
              </a:ext>
            </a:extLst>
          </p:cNvPr>
          <p:cNvPicPr>
            <a:picLocks noChangeAspect="1"/>
          </p:cNvPicPr>
          <p:nvPr/>
        </p:nvPicPr>
        <p:blipFill>
          <a:blip r:embed="rId5"/>
          <a:stretch>
            <a:fillRect/>
          </a:stretch>
        </p:blipFill>
        <p:spPr>
          <a:xfrm>
            <a:off x="3214443" y="1864648"/>
            <a:ext cx="5254100" cy="4380297"/>
          </a:xfrm>
          <a:prstGeom prst="rect">
            <a:avLst/>
          </a:prstGeom>
        </p:spPr>
      </p:pic>
      <p:sp>
        <p:nvSpPr>
          <p:cNvPr id="23" name="Content Placeholder 2">
            <a:extLst>
              <a:ext uri="{FF2B5EF4-FFF2-40B4-BE49-F238E27FC236}">
                <a16:creationId xmlns:a16="http://schemas.microsoft.com/office/drawing/2014/main" id="{6B993446-E639-57F4-9894-2A45A086B38E}"/>
              </a:ext>
            </a:extLst>
          </p:cNvPr>
          <p:cNvSpPr>
            <a:spLocks noGrp="1"/>
          </p:cNvSpPr>
          <p:nvPr>
            <p:ph idx="1"/>
          </p:nvPr>
        </p:nvSpPr>
        <p:spPr>
          <a:xfrm>
            <a:off x="215456" y="1917576"/>
            <a:ext cx="2823352" cy="1207678"/>
          </a:xfrm>
          <a:solidFill>
            <a:srgbClr val="FFC6B9"/>
          </a:solidFill>
          <a:ln>
            <a:solidFill>
              <a:schemeClr val="tx1"/>
            </a:solidFill>
            <a:prstDash val="dash"/>
          </a:ln>
        </p:spPr>
        <p:txBody>
          <a:bodyPr rtlCol="0">
            <a:normAutofit/>
          </a:bodyPr>
          <a:lstStyle/>
          <a:p>
            <a:pPr marL="0" indent="0" algn="ctr" rtl="0">
              <a:spcBef>
                <a:spcPts val="0"/>
              </a:spcBef>
              <a:buNone/>
            </a:pPr>
            <a:r>
              <a:rPr lang="en-US" sz="1800" b="1" i="0">
                <a:effectLst/>
                <a:latin typeface="Calibri" panose="020F0502020204030204" pitchFamily="34" charset="0"/>
              </a:rPr>
              <a:t>Optimization</a:t>
            </a:r>
            <a:r>
              <a:rPr lang="en-US" sz="1800" b="0" i="0">
                <a:effectLst/>
                <a:latin typeface="Calibri" panose="020F0502020204030204" pitchFamily="34" charset="0"/>
              </a:rPr>
              <a:t> of Geometrical Configurations and </a:t>
            </a:r>
            <a:r>
              <a:rPr lang="en-US" sz="1800" b="1" i="0">
                <a:effectLst/>
                <a:latin typeface="Calibri" panose="020F0502020204030204" pitchFamily="34" charset="0"/>
              </a:rPr>
              <a:t>Lattice Structures </a:t>
            </a:r>
            <a:r>
              <a:rPr lang="en-US" sz="1800" i="0">
                <a:effectLst/>
                <a:latin typeface="Calibri" panose="020F0502020204030204" pitchFamily="34" charset="0"/>
              </a:rPr>
              <a:t>for </a:t>
            </a:r>
            <a:r>
              <a:rPr lang="en-US" sz="1800" b="1" i="0" err="1">
                <a:effectLst/>
                <a:latin typeface="Calibri" panose="020F0502020204030204" pitchFamily="34" charset="0"/>
              </a:rPr>
              <a:t>TiC</a:t>
            </a:r>
            <a:r>
              <a:rPr lang="en-US" sz="1800" b="1" i="0">
                <a:effectLst/>
                <a:latin typeface="Calibri" panose="020F0502020204030204" pitchFamily="34" charset="0"/>
              </a:rPr>
              <a:t> </a:t>
            </a:r>
            <a:r>
              <a:rPr lang="en-US" sz="1800" i="0">
                <a:effectLst/>
                <a:latin typeface="Calibri" panose="020F0502020204030204" pitchFamily="34" charset="0"/>
              </a:rPr>
              <a:t>and</a:t>
            </a:r>
            <a:r>
              <a:rPr lang="en-US" sz="1800" b="1" i="0">
                <a:effectLst/>
                <a:latin typeface="Calibri" panose="020F0502020204030204" pitchFamily="34" charset="0"/>
              </a:rPr>
              <a:t> </a:t>
            </a:r>
            <a:r>
              <a:rPr lang="en-US" sz="1800" b="1" i="0" err="1">
                <a:effectLst/>
                <a:latin typeface="Calibri" panose="020F0502020204030204" pitchFamily="34" charset="0"/>
              </a:rPr>
              <a:t>SiC</a:t>
            </a:r>
            <a:r>
              <a:rPr lang="en-US" sz="1800" b="1" i="0">
                <a:effectLst/>
                <a:latin typeface="Calibri" panose="020F0502020204030204" pitchFamily="34" charset="0"/>
              </a:rPr>
              <a:t> targets</a:t>
            </a:r>
          </a:p>
        </p:txBody>
      </p:sp>
      <p:sp>
        <p:nvSpPr>
          <p:cNvPr id="38" name="Content Placeholder 2">
            <a:extLst>
              <a:ext uri="{FF2B5EF4-FFF2-40B4-BE49-F238E27FC236}">
                <a16:creationId xmlns:a16="http://schemas.microsoft.com/office/drawing/2014/main" id="{C8ED0CA6-620F-9A68-5379-891D4A5FFF59}"/>
              </a:ext>
            </a:extLst>
          </p:cNvPr>
          <p:cNvSpPr txBox="1">
            <a:spLocks/>
          </p:cNvSpPr>
          <p:nvPr/>
        </p:nvSpPr>
        <p:spPr>
          <a:xfrm>
            <a:off x="8736873" y="5058208"/>
            <a:ext cx="3280209" cy="1082761"/>
          </a:xfrm>
          <a:prstGeom prst="rect">
            <a:avLst/>
          </a:prstGeom>
          <a:solidFill>
            <a:srgbClr val="FFC6B9"/>
          </a:solidFill>
          <a:ln>
            <a:solidFill>
              <a:schemeClr val="tx1"/>
            </a:solidFill>
            <a:prstDash val="dash"/>
          </a:ln>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indent="0" algn="ctr">
              <a:spcBef>
                <a:spcPts val="0"/>
              </a:spcBef>
              <a:buNone/>
            </a:pPr>
            <a:r>
              <a:rPr lang="en-US" sz="1600">
                <a:latin typeface="Calibri" panose="020F0502020204030204" pitchFamily="34" charset="0"/>
              </a:rPr>
              <a:t>Several lattice structures are feasible: which is the best for the maximization of </a:t>
            </a:r>
            <a:r>
              <a:rPr lang="en-US" sz="1600" b="1">
                <a:latin typeface="Calibri" panose="020F0502020204030204" pitchFamily="34" charset="0"/>
              </a:rPr>
              <a:t>heat dissipation and  isotope release?</a:t>
            </a:r>
          </a:p>
        </p:txBody>
      </p:sp>
      <p:pic>
        <p:nvPicPr>
          <p:cNvPr id="39" name="Immagine 38" descr="Immagine che contiene testo, frutto, bacca&#10;&#10;Descrizione generata automaticamente">
            <a:extLst>
              <a:ext uri="{FF2B5EF4-FFF2-40B4-BE49-F238E27FC236}">
                <a16:creationId xmlns:a16="http://schemas.microsoft.com/office/drawing/2014/main" id="{5D70E3DB-81E4-5BB5-5AE9-ECF4C776E3C7}"/>
              </a:ext>
            </a:extLst>
          </p:cNvPr>
          <p:cNvPicPr>
            <a:picLocks noChangeAspect="1"/>
          </p:cNvPicPr>
          <p:nvPr/>
        </p:nvPicPr>
        <p:blipFill>
          <a:blip r:embed="rId6"/>
          <a:srcRect l="13214" t="12352" r="3511" b="19477"/>
          <a:stretch/>
        </p:blipFill>
        <p:spPr>
          <a:xfrm>
            <a:off x="9364396" y="3445263"/>
            <a:ext cx="2389397" cy="1462382"/>
          </a:xfrm>
          <a:prstGeom prst="rect">
            <a:avLst/>
          </a:prstGeom>
        </p:spPr>
      </p:pic>
      <p:sp>
        <p:nvSpPr>
          <p:cNvPr id="40" name="CasellaDiTesto 39">
            <a:extLst>
              <a:ext uri="{FF2B5EF4-FFF2-40B4-BE49-F238E27FC236}">
                <a16:creationId xmlns:a16="http://schemas.microsoft.com/office/drawing/2014/main" id="{183EDCA9-E8D8-95F0-E070-B777DA2D6B29}"/>
              </a:ext>
            </a:extLst>
          </p:cNvPr>
          <p:cNvSpPr txBox="1"/>
          <p:nvPr/>
        </p:nvSpPr>
        <p:spPr>
          <a:xfrm>
            <a:off x="10091877" y="3307032"/>
            <a:ext cx="1816523" cy="276999"/>
          </a:xfrm>
          <a:prstGeom prst="rect">
            <a:avLst/>
          </a:prstGeom>
          <a:noFill/>
        </p:spPr>
        <p:txBody>
          <a:bodyPr wrap="none" rtlCol="0">
            <a:spAutoFit/>
          </a:bodyPr>
          <a:lstStyle/>
          <a:p>
            <a:r>
              <a:rPr lang="en-US" sz="1200"/>
              <a:t>(Before heat treatment) </a:t>
            </a:r>
          </a:p>
        </p:txBody>
      </p:sp>
      <p:sp>
        <p:nvSpPr>
          <p:cNvPr id="41" name="CasellaDiTesto 40">
            <a:extLst>
              <a:ext uri="{FF2B5EF4-FFF2-40B4-BE49-F238E27FC236}">
                <a16:creationId xmlns:a16="http://schemas.microsoft.com/office/drawing/2014/main" id="{37FBE9BA-E492-023F-9172-00E393B48748}"/>
              </a:ext>
            </a:extLst>
          </p:cNvPr>
          <p:cNvSpPr txBox="1"/>
          <p:nvPr/>
        </p:nvSpPr>
        <p:spPr>
          <a:xfrm>
            <a:off x="10216934" y="4783590"/>
            <a:ext cx="1689886" cy="276999"/>
          </a:xfrm>
          <a:prstGeom prst="rect">
            <a:avLst/>
          </a:prstGeom>
          <a:noFill/>
        </p:spPr>
        <p:txBody>
          <a:bodyPr wrap="none" rtlCol="0">
            <a:spAutoFit/>
          </a:bodyPr>
          <a:lstStyle/>
          <a:p>
            <a:r>
              <a:rPr lang="en-US" sz="1200"/>
              <a:t>(After heat treatment) </a:t>
            </a:r>
          </a:p>
        </p:txBody>
      </p:sp>
      <p:sp>
        <p:nvSpPr>
          <p:cNvPr id="42" name="CasellaDiTesto 41">
            <a:extLst>
              <a:ext uri="{FF2B5EF4-FFF2-40B4-BE49-F238E27FC236}">
                <a16:creationId xmlns:a16="http://schemas.microsoft.com/office/drawing/2014/main" id="{A4B4D2A3-4AEB-21B3-37CE-C6C1F157BA37}"/>
              </a:ext>
            </a:extLst>
          </p:cNvPr>
          <p:cNvSpPr txBox="1"/>
          <p:nvPr/>
        </p:nvSpPr>
        <p:spPr>
          <a:xfrm>
            <a:off x="215456" y="5532412"/>
            <a:ext cx="2823352" cy="646331"/>
          </a:xfrm>
          <a:prstGeom prst="rect">
            <a:avLst/>
          </a:prstGeom>
          <a:solidFill>
            <a:srgbClr val="FFC6B9"/>
          </a:solidFill>
          <a:ln>
            <a:solidFill>
              <a:schemeClr val="tx1"/>
            </a:solidFill>
            <a:prstDash val="dash"/>
          </a:ln>
        </p:spPr>
        <p:txBody>
          <a:bodyPr vert="horz" lIns="91440" tIns="45720" rIns="91440" bIns="45720" rtlCol="0">
            <a:normAutofit fontScale="92500"/>
          </a:bodyPr>
          <a:lstStyle>
            <a:lvl1pPr indent="0" algn="ctr">
              <a:spcBef>
                <a:spcPts val="0"/>
              </a:spcBef>
              <a:buClr>
                <a:schemeClr val="tx1">
                  <a:lumMod val="65000"/>
                </a:schemeClr>
              </a:buClr>
              <a:buFont typeface="Arial" pitchFamily="34" charset="0"/>
              <a:buNone/>
              <a:defRPr b="1" i="0">
                <a:effectLst/>
                <a:latin typeface="Calibri" panose="020F0502020204030204" pitchFamily="34" charset="0"/>
              </a:defRPr>
            </a:lvl1pPr>
            <a:lvl2pPr marL="594360" indent="-274320">
              <a:spcBef>
                <a:spcPts val="1600"/>
              </a:spcBef>
              <a:buClr>
                <a:schemeClr val="tx1">
                  <a:lumMod val="65000"/>
                </a:schemeClr>
              </a:buClr>
              <a:buFont typeface="Arial" pitchFamily="34" charset="0"/>
              <a:buChar char="•"/>
              <a:defRPr sz="2000"/>
            </a:lvl2pPr>
            <a:lvl3pPr marL="868680" indent="-228600">
              <a:spcBef>
                <a:spcPts val="1200"/>
              </a:spcBef>
              <a:buClr>
                <a:schemeClr val="tx1">
                  <a:lumMod val="65000"/>
                </a:schemeClr>
              </a:buClr>
              <a:buFont typeface="Arial" pitchFamily="34" charset="0"/>
              <a:buChar char="•"/>
            </a:lvl3pPr>
            <a:lvl4pPr marL="1188720" indent="-228600">
              <a:spcBef>
                <a:spcPts val="1000"/>
              </a:spcBef>
              <a:buClr>
                <a:schemeClr val="tx1">
                  <a:lumMod val="65000"/>
                </a:schemeClr>
              </a:buClr>
              <a:buFont typeface="Arial" pitchFamily="34" charset="0"/>
              <a:buChar char="•"/>
              <a:defRPr sz="1600"/>
            </a:lvl4pPr>
            <a:lvl5pPr marL="1417320" indent="-228600">
              <a:spcBef>
                <a:spcPts val="800"/>
              </a:spcBef>
              <a:buClr>
                <a:schemeClr val="tx1">
                  <a:lumMod val="65000"/>
                </a:schemeClr>
              </a:buClr>
              <a:buFont typeface="Arial" pitchFamily="34" charset="0"/>
              <a:buChar char="•"/>
              <a:defRPr sz="1600"/>
            </a:lvl5pPr>
            <a:lvl6pPr marL="1645920" indent="-228600">
              <a:spcBef>
                <a:spcPts val="600"/>
              </a:spcBef>
              <a:buClr>
                <a:schemeClr val="tx1">
                  <a:lumMod val="65000"/>
                </a:schemeClr>
              </a:buClr>
              <a:buFont typeface="Arial" pitchFamily="34" charset="0"/>
              <a:buChar char="•"/>
              <a:defRPr sz="1600"/>
            </a:lvl6pPr>
            <a:lvl7pPr marL="1874520" indent="-228600">
              <a:spcBef>
                <a:spcPts val="600"/>
              </a:spcBef>
              <a:buClr>
                <a:schemeClr val="tx1">
                  <a:lumMod val="65000"/>
                </a:schemeClr>
              </a:buClr>
              <a:buFont typeface="Arial" pitchFamily="34" charset="0"/>
              <a:buChar char="•"/>
              <a:defRPr sz="1600"/>
            </a:lvl7pPr>
            <a:lvl8pPr marL="2103120" indent="-228600">
              <a:spcBef>
                <a:spcPts val="600"/>
              </a:spcBef>
              <a:buClr>
                <a:schemeClr val="tx1">
                  <a:lumMod val="65000"/>
                </a:schemeClr>
              </a:buClr>
              <a:buFont typeface="Arial" pitchFamily="34" charset="0"/>
              <a:buChar char="•"/>
              <a:defRPr sz="1600"/>
            </a:lvl8pPr>
            <a:lvl9pPr marL="2331720" indent="-228600">
              <a:spcBef>
                <a:spcPts val="600"/>
              </a:spcBef>
              <a:buClr>
                <a:schemeClr val="tx1">
                  <a:lumMod val="65000"/>
                </a:schemeClr>
              </a:buClr>
              <a:buFont typeface="Arial" pitchFamily="34" charset="0"/>
              <a:buChar char="•"/>
              <a:defRPr sz="1600"/>
            </a:lvl9pPr>
          </a:lstStyle>
          <a:p>
            <a:r>
              <a:rPr lang="en-US" b="0"/>
              <a:t>Production technique: </a:t>
            </a:r>
          </a:p>
          <a:p>
            <a:r>
              <a:rPr lang="en-US"/>
              <a:t>Digital Light Processing </a:t>
            </a:r>
            <a:r>
              <a:rPr lang="en-US" b="0"/>
              <a:t>(DLP) </a:t>
            </a:r>
          </a:p>
        </p:txBody>
      </p:sp>
    </p:spTree>
    <p:extLst>
      <p:ext uri="{BB962C8B-B14F-4D97-AF65-F5344CB8AC3E}">
        <p14:creationId xmlns:p14="http://schemas.microsoft.com/office/powerpoint/2010/main" val="26297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83" y="127000"/>
            <a:ext cx="11659731" cy="1097280"/>
          </a:xfrm>
        </p:spPr>
        <p:txBody>
          <a:bodyPr rtlCol="0">
            <a:normAutofit/>
          </a:bodyPr>
          <a:lstStyle/>
          <a:p>
            <a:pPr rtl="0"/>
            <a:r>
              <a:rPr lang="en-GB" sz="2200"/>
              <a:t>2. Project Objectives (</a:t>
            </a:r>
            <a:r>
              <a:rPr lang="en-GB" sz="2200">
                <a:solidFill>
                  <a:schemeClr val="bg2">
                    <a:lumMod val="75000"/>
                  </a:schemeClr>
                </a:solidFill>
                <a:latin typeface="+mn-lt"/>
                <a:ea typeface="+mn-ea"/>
                <a:cs typeface="+mn-cs"/>
              </a:rPr>
              <a:t>H</a:t>
            </a:r>
            <a:r>
              <a:rPr lang="en-GB" sz="2200"/>
              <a:t>ISOL_NEXT):</a:t>
            </a:r>
            <a:br>
              <a:rPr lang="en-US" sz="2200" b="1">
                <a:solidFill>
                  <a:schemeClr val="tx1"/>
                </a:solidFill>
              </a:rPr>
            </a:br>
            <a:r>
              <a:rPr lang="en-US" sz="2200">
                <a:solidFill>
                  <a:srgbClr val="FF0000"/>
                </a:solidFill>
              </a:rPr>
              <a:t>Development and on-line testing of high power ISOL targets </a:t>
            </a:r>
            <a:r>
              <a:rPr lang="en-GB" sz="2200">
                <a:solidFill>
                  <a:schemeClr val="tx1"/>
                </a:solidFill>
              </a:rPr>
              <a:t>– </a:t>
            </a:r>
            <a:r>
              <a:rPr lang="en-GB" sz="2200">
                <a:solidFill>
                  <a:srgbClr val="7A0000"/>
                </a:solidFill>
              </a:rPr>
              <a:t>Work Package 1</a:t>
            </a: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9</a:t>
            </a:fld>
            <a:endParaRPr lang="en-GB"/>
          </a:p>
        </p:txBody>
      </p:sp>
      <p:pic>
        <p:nvPicPr>
          <p:cNvPr id="6" name="Immagine 5">
            <a:extLst>
              <a:ext uri="{FF2B5EF4-FFF2-40B4-BE49-F238E27FC236}">
                <a16:creationId xmlns:a16="http://schemas.microsoft.com/office/drawing/2014/main" id="{FE186911-97DD-33B1-B754-626A67049BC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7840" r="6612"/>
          <a:stretch/>
        </p:blipFill>
        <p:spPr>
          <a:xfrm>
            <a:off x="2270406" y="2681621"/>
            <a:ext cx="2696136" cy="1991894"/>
          </a:xfrm>
          <a:prstGeom prst="rect">
            <a:avLst/>
          </a:prstGeom>
          <a:ln>
            <a:noFill/>
          </a:ln>
          <a:effectLst/>
        </p:spPr>
      </p:pic>
      <p:sp>
        <p:nvSpPr>
          <p:cNvPr id="8" name="CasellaDiTesto 7">
            <a:extLst>
              <a:ext uri="{FF2B5EF4-FFF2-40B4-BE49-F238E27FC236}">
                <a16:creationId xmlns:a16="http://schemas.microsoft.com/office/drawing/2014/main" id="{7D2377FB-085D-607C-BA22-D587C91B0CD3}"/>
              </a:ext>
            </a:extLst>
          </p:cNvPr>
          <p:cNvSpPr txBox="1"/>
          <p:nvPr/>
        </p:nvSpPr>
        <p:spPr>
          <a:xfrm>
            <a:off x="3355178" y="5914431"/>
            <a:ext cx="5540750" cy="461665"/>
          </a:xfrm>
          <a:prstGeom prst="rect">
            <a:avLst/>
          </a:prstGeom>
          <a:noFill/>
          <a:ln>
            <a:noFill/>
          </a:ln>
        </p:spPr>
        <p:txBody>
          <a:bodyPr wrap="square" rtlCol="0">
            <a:spAutoFit/>
          </a:bodyPr>
          <a:lstStyle/>
          <a:p>
            <a:pPr algn="ctr">
              <a:spcAft>
                <a:spcPts val="600"/>
              </a:spcAft>
            </a:pPr>
            <a:r>
              <a:rPr lang="it-IT" sz="2400" b="1" u="sng">
                <a:solidFill>
                  <a:srgbClr val="7A0000"/>
                </a:solidFill>
              </a:rPr>
              <a:t>COMPARISON</a:t>
            </a:r>
          </a:p>
        </p:txBody>
      </p:sp>
      <p:cxnSp>
        <p:nvCxnSpPr>
          <p:cNvPr id="10" name="Connettore diritto 9">
            <a:extLst>
              <a:ext uri="{FF2B5EF4-FFF2-40B4-BE49-F238E27FC236}">
                <a16:creationId xmlns:a16="http://schemas.microsoft.com/office/drawing/2014/main" id="{09557E81-4D62-6E16-7D3A-A1F259617040}"/>
              </a:ext>
            </a:extLst>
          </p:cNvPr>
          <p:cNvCxnSpPr>
            <a:cxnSpLocks/>
          </p:cNvCxnSpPr>
          <p:nvPr/>
        </p:nvCxnSpPr>
        <p:spPr>
          <a:xfrm flipV="1">
            <a:off x="1457361" y="5501706"/>
            <a:ext cx="9322773" cy="22700"/>
          </a:xfrm>
          <a:prstGeom prst="line">
            <a:avLst/>
          </a:prstGeom>
          <a:ln w="22225">
            <a:solidFill>
              <a:srgbClr val="7A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FB5355DA-235E-60D5-089B-CF7BF81974BE}"/>
              </a:ext>
            </a:extLst>
          </p:cNvPr>
          <p:cNvCxnSpPr>
            <a:cxnSpLocks/>
          </p:cNvCxnSpPr>
          <p:nvPr/>
        </p:nvCxnSpPr>
        <p:spPr>
          <a:xfrm flipV="1">
            <a:off x="1470586" y="5184195"/>
            <a:ext cx="9770" cy="332711"/>
          </a:xfrm>
          <a:prstGeom prst="line">
            <a:avLst/>
          </a:prstGeom>
          <a:ln w="22225">
            <a:solidFill>
              <a:srgbClr val="7A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CC329062-BD6F-A01F-A290-1A7BE8ADE0BE}"/>
              </a:ext>
            </a:extLst>
          </p:cNvPr>
          <p:cNvCxnSpPr>
            <a:cxnSpLocks/>
          </p:cNvCxnSpPr>
          <p:nvPr/>
        </p:nvCxnSpPr>
        <p:spPr>
          <a:xfrm flipV="1">
            <a:off x="10761662" y="5111681"/>
            <a:ext cx="0" cy="401094"/>
          </a:xfrm>
          <a:prstGeom prst="line">
            <a:avLst/>
          </a:prstGeom>
          <a:ln w="22225">
            <a:solidFill>
              <a:srgbClr val="7A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D66E8F5F-C521-7565-E575-87C870DEB4E9}"/>
              </a:ext>
            </a:extLst>
          </p:cNvPr>
          <p:cNvCxnSpPr>
            <a:cxnSpLocks/>
          </p:cNvCxnSpPr>
          <p:nvPr/>
        </p:nvCxnSpPr>
        <p:spPr>
          <a:xfrm flipH="1" flipV="1">
            <a:off x="6120669" y="5574751"/>
            <a:ext cx="9769" cy="341000"/>
          </a:xfrm>
          <a:prstGeom prst="line">
            <a:avLst/>
          </a:prstGeom>
          <a:ln w="22225">
            <a:solidFill>
              <a:srgbClr val="7A0000"/>
            </a:solidFill>
            <a:prstDash val="dash"/>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AFFE17AD-8744-EA8A-4E38-D67D6A86C796}"/>
              </a:ext>
            </a:extLst>
          </p:cNvPr>
          <p:cNvSpPr/>
          <p:nvPr/>
        </p:nvSpPr>
        <p:spPr>
          <a:xfrm>
            <a:off x="0" y="1407006"/>
            <a:ext cx="12193199" cy="274320"/>
          </a:xfrm>
          <a:prstGeom prst="rect">
            <a:avLst/>
          </a:prstGeom>
          <a:solidFill>
            <a:srgbClr val="F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5">
                    <a:lumMod val="50000"/>
                  </a:schemeClr>
                </a:solidFill>
                <a:effectLst/>
                <a:uLnTx/>
                <a:uFillTx/>
                <a:latin typeface="Arial"/>
                <a:ea typeface="+mn-ea"/>
                <a:cs typeface="+mn-cs"/>
              </a:rPr>
              <a:t>  </a:t>
            </a:r>
            <a:r>
              <a:rPr kumimoji="0" lang="en-US" sz="1800" b="1" i="0" u="none" strike="noStrike" kern="1200" cap="none" spc="0" normalizeH="0" baseline="0" noProof="0">
                <a:ln>
                  <a:noFill/>
                </a:ln>
                <a:solidFill>
                  <a:srgbClr val="7A0000"/>
                </a:solidFill>
                <a:effectLst/>
                <a:uLnTx/>
                <a:uFillTx/>
                <a:latin typeface="Arial"/>
                <a:ea typeface="+mn-ea"/>
                <a:cs typeface="+mn-cs"/>
              </a:rPr>
              <a:t>W. P. Leader</a:t>
            </a:r>
            <a:r>
              <a:rPr lang="en-US" b="1">
                <a:solidFill>
                  <a:srgbClr val="7A0000"/>
                </a:solidFill>
                <a:latin typeface="Arial"/>
              </a:rPr>
              <a:t>: </a:t>
            </a:r>
            <a:r>
              <a:rPr lang="en-US" b="1" err="1">
                <a:solidFill>
                  <a:prstClr val="black"/>
                </a:solidFill>
                <a:latin typeface="Arial"/>
              </a:rPr>
              <a:t>Giorgia</a:t>
            </a:r>
            <a:r>
              <a:rPr lang="en-US" b="1">
                <a:solidFill>
                  <a:prstClr val="black"/>
                </a:solidFill>
                <a:latin typeface="Arial"/>
              </a:rPr>
              <a:t> </a:t>
            </a:r>
            <a:r>
              <a:rPr lang="en-US" b="1" err="1">
                <a:solidFill>
                  <a:prstClr val="black"/>
                </a:solidFill>
                <a:latin typeface="Arial"/>
              </a:rPr>
              <a:t>Franchin</a:t>
            </a:r>
            <a:r>
              <a:rPr lang="en-US" b="1">
                <a:solidFill>
                  <a:prstClr val="black"/>
                </a:solidFill>
                <a:latin typeface="Arial"/>
              </a:rPr>
              <a:t> (INFN-LNL and UNIPD)</a:t>
            </a: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pic>
        <p:nvPicPr>
          <p:cNvPr id="20" name="Immagine 19">
            <a:extLst>
              <a:ext uri="{FF2B5EF4-FFF2-40B4-BE49-F238E27FC236}">
                <a16:creationId xmlns:a16="http://schemas.microsoft.com/office/drawing/2014/main" id="{72443D41-0101-C258-1AB9-5EF37E04C9EE}"/>
              </a:ext>
            </a:extLst>
          </p:cNvPr>
          <p:cNvPicPr>
            <a:picLocks noChangeAspect="1"/>
          </p:cNvPicPr>
          <p:nvPr/>
        </p:nvPicPr>
        <p:blipFill>
          <a:blip r:embed="rId5"/>
          <a:stretch>
            <a:fillRect/>
          </a:stretch>
        </p:blipFill>
        <p:spPr>
          <a:xfrm>
            <a:off x="9275861" y="3536916"/>
            <a:ext cx="1225179" cy="1077644"/>
          </a:xfrm>
          <a:prstGeom prst="rect">
            <a:avLst/>
          </a:prstGeom>
          <a:ln>
            <a:noFill/>
          </a:ln>
        </p:spPr>
      </p:pic>
      <p:sp>
        <p:nvSpPr>
          <p:cNvPr id="7" name="Rettangolo 6">
            <a:extLst>
              <a:ext uri="{FF2B5EF4-FFF2-40B4-BE49-F238E27FC236}">
                <a16:creationId xmlns:a16="http://schemas.microsoft.com/office/drawing/2014/main" id="{7F0C1D0A-ED09-90D8-EC42-F34CCAA27EAB}"/>
              </a:ext>
            </a:extLst>
          </p:cNvPr>
          <p:cNvSpPr/>
          <p:nvPr/>
        </p:nvSpPr>
        <p:spPr>
          <a:xfrm>
            <a:off x="2387600" y="2071351"/>
            <a:ext cx="7416799" cy="398193"/>
          </a:xfrm>
          <a:prstGeom prst="rect">
            <a:avLst/>
          </a:prstGeom>
          <a:solidFill>
            <a:srgbClr val="FFC6B9"/>
          </a:solidFill>
          <a:ln>
            <a:solidFill>
              <a:schemeClr val="tx1"/>
            </a:solidFill>
            <a:prstDash val="dash"/>
          </a:ln>
        </p:spPr>
        <p:txBody>
          <a:bodyPr vert="horz" lIns="91440" tIns="45720" rIns="91440" bIns="45720" rtlCol="0">
            <a:normAutofit/>
          </a:bodyPr>
          <a:lstStyle/>
          <a:p>
            <a:pPr algn="ctr">
              <a:buClr>
                <a:schemeClr val="tx1">
                  <a:lumMod val="65000"/>
                </a:schemeClr>
              </a:buClr>
            </a:pPr>
            <a:r>
              <a:rPr lang="en-US" b="1">
                <a:latin typeface="Calibri" panose="020F0502020204030204" pitchFamily="34" charset="0"/>
              </a:rPr>
              <a:t>Online Testing  </a:t>
            </a:r>
            <a:r>
              <a:rPr lang="en-US">
                <a:latin typeface="Calibri" panose="020F0502020204030204" pitchFamily="34" charset="0"/>
              </a:rPr>
              <a:t>and validation </a:t>
            </a:r>
            <a:r>
              <a:rPr lang="en-US" b="1">
                <a:latin typeface="Calibri" panose="020F0502020204030204" pitchFamily="34" charset="0"/>
              </a:rPr>
              <a:t>of Optimized ISOL Targets</a:t>
            </a:r>
          </a:p>
        </p:txBody>
      </p:sp>
      <p:sp>
        <p:nvSpPr>
          <p:cNvPr id="3" name="CasellaDiTesto 2">
            <a:extLst>
              <a:ext uri="{FF2B5EF4-FFF2-40B4-BE49-F238E27FC236}">
                <a16:creationId xmlns:a16="http://schemas.microsoft.com/office/drawing/2014/main" id="{2EA41EC6-D33C-0000-74FD-4DAF7816E9AE}"/>
              </a:ext>
            </a:extLst>
          </p:cNvPr>
          <p:cNvSpPr txBox="1"/>
          <p:nvPr/>
        </p:nvSpPr>
        <p:spPr>
          <a:xfrm>
            <a:off x="1688000" y="4708137"/>
            <a:ext cx="3528000" cy="648513"/>
          </a:xfrm>
          <a:prstGeom prst="rect">
            <a:avLst/>
          </a:prstGeom>
          <a:solidFill>
            <a:srgbClr val="FFC6B9"/>
          </a:solidFill>
          <a:ln>
            <a:solidFill>
              <a:schemeClr val="tx1"/>
            </a:solidFill>
            <a:prstDash val="dash"/>
          </a:ln>
        </p:spPr>
        <p:txBody>
          <a:bodyPr vert="horz" lIns="91440" tIns="45720" rIns="91440" bIns="45720" rtlCol="0">
            <a:normAutofit/>
          </a:bodyPr>
          <a:lstStyle>
            <a:defPPr rtl="0">
              <a:defRPr lang="en-GB"/>
            </a:defPPr>
            <a:lvl1pPr algn="ctr">
              <a:buClr>
                <a:schemeClr val="tx1">
                  <a:lumMod val="65000"/>
                </a:schemeClr>
              </a:buClr>
              <a:defRPr b="1">
                <a:latin typeface="Calibri" panose="020F0502020204030204" pitchFamily="34" charset="0"/>
              </a:defRPr>
            </a:lvl1pPr>
          </a:lstStyle>
          <a:p>
            <a:r>
              <a:rPr lang="it-IT" sz="1600"/>
              <a:t>standard </a:t>
            </a:r>
            <a:r>
              <a:rPr lang="it-IT" sz="1600" err="1"/>
              <a:t>SiC</a:t>
            </a:r>
            <a:r>
              <a:rPr lang="it-IT" sz="1600"/>
              <a:t> </a:t>
            </a:r>
            <a:r>
              <a:rPr lang="it-IT" sz="1600" b="0"/>
              <a:t>and</a:t>
            </a:r>
            <a:r>
              <a:rPr lang="it-IT" sz="1600"/>
              <a:t> </a:t>
            </a:r>
            <a:r>
              <a:rPr lang="it-IT" sz="1600" err="1"/>
              <a:t>TiC</a:t>
            </a:r>
            <a:r>
              <a:rPr lang="it-IT" sz="1600"/>
              <a:t> </a:t>
            </a:r>
            <a:r>
              <a:rPr lang="it-IT" sz="1600" b="0"/>
              <a:t>ISOL target</a:t>
            </a:r>
          </a:p>
        </p:txBody>
      </p:sp>
      <p:sp>
        <p:nvSpPr>
          <p:cNvPr id="16" name="CasellaDiTesto 15">
            <a:extLst>
              <a:ext uri="{FF2B5EF4-FFF2-40B4-BE49-F238E27FC236}">
                <a16:creationId xmlns:a16="http://schemas.microsoft.com/office/drawing/2014/main" id="{41D29CD1-57B6-0F4E-DC29-869D61713FBB}"/>
              </a:ext>
            </a:extLst>
          </p:cNvPr>
          <p:cNvSpPr txBox="1"/>
          <p:nvPr/>
        </p:nvSpPr>
        <p:spPr>
          <a:xfrm>
            <a:off x="7028122" y="4708137"/>
            <a:ext cx="3528000" cy="648513"/>
          </a:xfrm>
          <a:prstGeom prst="rect">
            <a:avLst/>
          </a:prstGeom>
          <a:solidFill>
            <a:srgbClr val="FFC6B9"/>
          </a:solidFill>
          <a:ln>
            <a:solidFill>
              <a:schemeClr val="tx1"/>
            </a:solidFill>
            <a:prstDash val="dash"/>
          </a:ln>
        </p:spPr>
        <p:txBody>
          <a:bodyPr vert="horz" lIns="91440" tIns="45720" rIns="91440" bIns="45720" rtlCol="0">
            <a:normAutofit/>
          </a:bodyPr>
          <a:lstStyle>
            <a:defPPr rtl="0">
              <a:defRPr lang="en-GB"/>
            </a:defPPr>
            <a:lvl1pPr algn="ctr">
              <a:buClr>
                <a:schemeClr val="tx1">
                  <a:lumMod val="65000"/>
                </a:schemeClr>
              </a:buClr>
              <a:defRPr b="1">
                <a:latin typeface="Calibri" panose="020F0502020204030204" pitchFamily="34" charset="0"/>
              </a:defRPr>
            </a:lvl1pPr>
          </a:lstStyle>
          <a:p>
            <a:r>
              <a:rPr lang="it-IT" sz="1600" err="1"/>
              <a:t>SiC</a:t>
            </a:r>
            <a:r>
              <a:rPr lang="it-IT" sz="1600"/>
              <a:t> </a:t>
            </a:r>
            <a:r>
              <a:rPr lang="it-IT" sz="1600" b="0"/>
              <a:t>and</a:t>
            </a:r>
            <a:r>
              <a:rPr lang="it-IT" sz="1600"/>
              <a:t> </a:t>
            </a:r>
            <a:r>
              <a:rPr lang="it-IT" sz="1600" err="1"/>
              <a:t>TiC</a:t>
            </a:r>
            <a:r>
              <a:rPr lang="it-IT" sz="1600"/>
              <a:t> </a:t>
            </a:r>
            <a:r>
              <a:rPr lang="it-IT" sz="1600" b="0"/>
              <a:t>ISOL target </a:t>
            </a:r>
            <a:r>
              <a:rPr lang="it-IT" sz="1600" b="0" err="1"/>
              <a:t>prototypes</a:t>
            </a:r>
            <a:r>
              <a:rPr lang="it-IT" sz="1600" b="0"/>
              <a:t> with </a:t>
            </a:r>
            <a:r>
              <a:rPr lang="it-IT" sz="1600"/>
              <a:t>lattice </a:t>
            </a:r>
            <a:r>
              <a:rPr lang="it-IT" sz="1600" err="1"/>
              <a:t>structures</a:t>
            </a:r>
            <a:endParaRPr lang="it-IT" sz="1600"/>
          </a:p>
        </p:txBody>
      </p:sp>
      <p:pic>
        <p:nvPicPr>
          <p:cNvPr id="24" name="Immagine 23" descr="Immagine che contiene metallo, griglia, arte&#10;&#10;Descrizione generata automaticamente">
            <a:extLst>
              <a:ext uri="{FF2B5EF4-FFF2-40B4-BE49-F238E27FC236}">
                <a16:creationId xmlns:a16="http://schemas.microsoft.com/office/drawing/2014/main" id="{D62CCBD5-90A4-DE5C-E21B-C6B27050FB86}"/>
              </a:ext>
            </a:extLst>
          </p:cNvPr>
          <p:cNvPicPr>
            <a:picLocks noChangeAspect="1"/>
          </p:cNvPicPr>
          <p:nvPr/>
        </p:nvPicPr>
        <p:blipFill>
          <a:blip r:embed="rId6"/>
          <a:srcRect r="4255" b="637"/>
          <a:stretch/>
        </p:blipFill>
        <p:spPr>
          <a:xfrm>
            <a:off x="7055623" y="3486959"/>
            <a:ext cx="884389" cy="1026165"/>
          </a:xfrm>
          <a:prstGeom prst="rect">
            <a:avLst/>
          </a:prstGeom>
        </p:spPr>
      </p:pic>
      <p:pic>
        <p:nvPicPr>
          <p:cNvPr id="25" name="Immagine 24" descr="Immagine che contiene modello, arte&#10;&#10;Descrizione generata automaticamente">
            <a:extLst>
              <a:ext uri="{FF2B5EF4-FFF2-40B4-BE49-F238E27FC236}">
                <a16:creationId xmlns:a16="http://schemas.microsoft.com/office/drawing/2014/main" id="{E5E7D106-910E-CF37-97ED-58C7B75E45AA}"/>
              </a:ext>
            </a:extLst>
          </p:cNvPr>
          <p:cNvPicPr>
            <a:picLocks noChangeAspect="1"/>
          </p:cNvPicPr>
          <p:nvPr/>
        </p:nvPicPr>
        <p:blipFill>
          <a:blip r:embed="rId7"/>
          <a:srcRect r="2210" b="3390"/>
          <a:stretch/>
        </p:blipFill>
        <p:spPr>
          <a:xfrm>
            <a:off x="8145852" y="2781345"/>
            <a:ext cx="1166734" cy="1127876"/>
          </a:xfrm>
          <a:prstGeom prst="rect">
            <a:avLst/>
          </a:prstGeom>
          <a:ln>
            <a:noFill/>
          </a:ln>
        </p:spPr>
      </p:pic>
    </p:spTree>
    <p:extLst>
      <p:ext uri="{BB962C8B-B14F-4D97-AF65-F5344CB8AC3E}">
        <p14:creationId xmlns:p14="http://schemas.microsoft.com/office/powerpoint/2010/main" val="2471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cience Project 16x9">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1201_TF02922647_Win32" id="{A30DC41E-7425-431E-A12B-B572DBF6642A}" vid="{DA0701B9-165F-4267-9167-3F13CEF3D2E4}"/>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tf02922647_win32</Template>
  <TotalTime>56</TotalTime>
  <Words>4419</Words>
  <Application>Microsoft Office PowerPoint</Application>
  <PresentationFormat>Widescreen</PresentationFormat>
  <Paragraphs>689</Paragraphs>
  <Slides>26</Slides>
  <Notes>24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26</vt:i4>
      </vt:variant>
    </vt:vector>
  </HeadingPairs>
  <TitlesOfParts>
    <vt:vector size="35" baseType="lpstr">
      <vt:lpstr>Aptos</vt:lpstr>
      <vt:lpstr>Arial</vt:lpstr>
      <vt:lpstr>Calibri</vt:lpstr>
      <vt:lpstr>Courier New</vt:lpstr>
      <vt:lpstr>Liberation Serif</vt:lpstr>
      <vt:lpstr>Symbol</vt:lpstr>
      <vt:lpstr>Times New Roman</vt:lpstr>
      <vt:lpstr>Wingdings</vt:lpstr>
      <vt:lpstr>Science Project 16x9</vt:lpstr>
      <vt:lpstr>HISOL_NEXT</vt:lpstr>
      <vt:lpstr>SUMMARY</vt:lpstr>
      <vt:lpstr>1. Introduction: the ISOL technique for the production of radioactive ion beams</vt:lpstr>
      <vt:lpstr>1. Introduction: the SPES (ISOL) facility at Legnaro National Laboratories</vt:lpstr>
      <vt:lpstr>1. Introduction: the legacy resulting from the HISOL experiment (CSN5, 2023-2024) HISOL: questions and issues emerged during the final part of the experiment</vt:lpstr>
      <vt:lpstr>2. Project Objective: main objectives of the HISOL_NEXT experiment (CSN5, 2025-2027)</vt:lpstr>
      <vt:lpstr>3. Project Organization: WP1, WP2 and WP3</vt:lpstr>
      <vt:lpstr>2. Project Objectives (HISOL_NEXT): Development and on-line testing of high power ISOL targets – Work Package 1</vt:lpstr>
      <vt:lpstr>2. Project Objectives (HISOL_NEXT): Development and on-line testing of high power ISOL targets – Work Package 1</vt:lpstr>
      <vt:lpstr>2. Project Objectives (HISOL_NEXT): Development of High Performance ISOL Ion Sources – Work Package 2</vt:lpstr>
      <vt:lpstr>2. Project Objectives (HISOL_NEXT): Development of High Performance ISOL Ion Sources – Work Package 2</vt:lpstr>
      <vt:lpstr>2. Project Objectives: Development of enhanced auxiliary components for ISOL targets and ion sources – Work Package 3</vt:lpstr>
      <vt:lpstr>INFN – PD (DIAM lab contribution)</vt:lpstr>
      <vt:lpstr>4. Timetable and Milestones</vt:lpstr>
      <vt:lpstr>4. Timetable and Milestones</vt:lpstr>
      <vt:lpstr>5. Budget, Personnel and Infrastructures</vt:lpstr>
      <vt:lpstr>5. Budget, Personnel and Infrastructures</vt:lpstr>
      <vt:lpstr>5. Budget, Personnel and Infrastructures</vt:lpstr>
      <vt:lpstr>5. Budget, Personnel and Infrastructures</vt:lpstr>
      <vt:lpstr>6. Concluding Remarks (and Many Thanks for your Attention!)</vt:lpstr>
      <vt:lpstr>Infrastructures: INFN-LNL</vt:lpstr>
      <vt:lpstr>Infrastructures: INFN-LNL</vt:lpstr>
      <vt:lpstr>Infrastructures: INFN-LNL</vt:lpstr>
      <vt:lpstr>Infrastructures: INFN-PD</vt:lpstr>
      <vt:lpstr>Infrastructures: UNIPD - DII</vt:lpstr>
      <vt:lpstr>Infrastructures: UNIPD - DII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Project Title</dc:title>
  <dc:creator>Michele Ballan</dc:creator>
  <cp:lastModifiedBy>Pietro Rebesan</cp:lastModifiedBy>
  <cp:revision>7</cp:revision>
  <cp:lastPrinted>2022-08-24T12:43:59Z</cp:lastPrinted>
  <dcterms:created xsi:type="dcterms:W3CDTF">2022-06-02T09:29:47Z</dcterms:created>
  <dcterms:modified xsi:type="dcterms:W3CDTF">2025-06-25T17:44:15Z</dcterms:modified>
</cp:coreProperties>
</file>