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2" r:id="rId3"/>
    <p:sldMasterId id="2147488157" r:id="rId4"/>
    <p:sldMasterId id="2147488184" r:id="rId5"/>
    <p:sldMasterId id="2147488196" r:id="rId6"/>
  </p:sldMasterIdLst>
  <p:notesMasterIdLst>
    <p:notesMasterId r:id="rId22"/>
  </p:notesMasterIdLst>
  <p:sldIdLst>
    <p:sldId id="634" r:id="rId7"/>
    <p:sldId id="646" r:id="rId8"/>
    <p:sldId id="626" r:id="rId9"/>
    <p:sldId id="631" r:id="rId10"/>
    <p:sldId id="647" r:id="rId11"/>
    <p:sldId id="648" r:id="rId12"/>
    <p:sldId id="649" r:id="rId13"/>
    <p:sldId id="651" r:id="rId14"/>
    <p:sldId id="652" r:id="rId15"/>
    <p:sldId id="653" r:id="rId16"/>
    <p:sldId id="654" r:id="rId17"/>
    <p:sldId id="635" r:id="rId18"/>
    <p:sldId id="633" r:id="rId19"/>
    <p:sldId id="632" r:id="rId20"/>
    <p:sldId id="645" r:id="rId2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FFFFFF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32F8"/>
    <a:srgbClr val="4BFBEF"/>
    <a:srgbClr val="2F2B77"/>
    <a:srgbClr val="002777"/>
    <a:srgbClr val="002F8C"/>
    <a:srgbClr val="002A7F"/>
    <a:srgbClr val="002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5020" autoAdjust="0"/>
  </p:normalViewPr>
  <p:slideViewPr>
    <p:cSldViewPr snapToGrid="0" showGuides="1">
      <p:cViewPr varScale="1">
        <p:scale>
          <a:sx n="75" d="100"/>
          <a:sy n="75" d="100"/>
        </p:scale>
        <p:origin x="250" y="77"/>
      </p:cViewPr>
      <p:guideLst>
        <p:guide orient="horz" pos="4320"/>
        <p:guide pos="3840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1762AC8-C85F-A840-8A80-DEF8C734A0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FD1E282-D9B1-2C48-BAF7-60802E276A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1457E27-3422-1F4D-A4B7-AC9539D8B9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ACA740A-140D-FB4A-99E5-B023E6EC86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 noProof="0"/>
              <a:t>Click to edit Master text styles</a:t>
            </a:r>
          </a:p>
          <a:p>
            <a:pPr lvl="1"/>
            <a:r>
              <a:rPr lang="en-US" altLang="en-IT" noProof="0"/>
              <a:t>Second level</a:t>
            </a:r>
          </a:p>
          <a:p>
            <a:pPr lvl="2"/>
            <a:r>
              <a:rPr lang="en-US" altLang="en-IT" noProof="0"/>
              <a:t>Third level</a:t>
            </a:r>
          </a:p>
          <a:p>
            <a:pPr lvl="3"/>
            <a:r>
              <a:rPr lang="en-US" altLang="en-IT" noProof="0"/>
              <a:t>Fourth level</a:t>
            </a:r>
          </a:p>
          <a:p>
            <a:pPr lvl="4"/>
            <a:r>
              <a:rPr lang="en-US" altLang="en-IT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E49C7B5-2198-B14A-9F89-B0850B5690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91BF09A-A089-3B48-A6D8-30ECC712B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39A38BD0-7FB6-B84B-844F-13B46CD0D779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71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13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66824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38BD0-7FB6-B84B-844F-13B46CD0D779}" type="slidenum">
              <a:rPr kumimoji="0" lang="en-US" altLang="en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8026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672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6526"/>
            <a:ext cx="25908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6526"/>
            <a:ext cx="75692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524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2614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2565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398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402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7143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7673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13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216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809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6206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98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6526"/>
            <a:ext cx="25908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6526"/>
            <a:ext cx="75692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8937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23472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8383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7760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1271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671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519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1751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71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75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7309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36526"/>
            <a:ext cx="25908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36526"/>
            <a:ext cx="75692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7125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85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95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91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56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566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16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563" y="273352"/>
            <a:ext cx="1097212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2365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4128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56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56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0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439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563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108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56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563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655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563" y="160451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563" y="3681925"/>
            <a:ext cx="1097212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537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56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56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78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563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563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563" y="1604514"/>
            <a:ext cx="1097212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415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F1E7-9CAB-6048-B82D-394B9B0F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85B8-FD08-5D43-8399-A9406F45B57D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D3FE-0F2E-C148-B386-C715B666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4423-11BC-7B40-81F0-A21D2F9A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7AE94E5-C41F-E846-897C-6EA2CB3163A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571556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DA01-6AFB-8140-ADB0-1E13E9BE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2464-5D42-454D-8220-60BFF0A64E40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A4B1-A67F-5D48-9F96-F9C1F1D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ED6D-61F7-2748-828A-81FF8D11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E282E14C-6703-6A42-91B2-6D37F5EFAF0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931649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41BC7-4675-6242-AA0F-0E64FF65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40C6-CBC0-1E4F-A06E-9652100C60B9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B606-C5C3-F043-A17A-3FA21B9B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A62C-541F-AF47-9EB3-1A912931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3BCED65-8CB2-154E-A5C8-798D15E0F3BE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2052121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446F6-654A-784C-873D-6304EA65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8764-6192-B14E-9303-600321E3ECBF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7B19-FF04-EB43-A9FD-F0F861AD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1B64A-ECD6-AE41-A146-431E56C3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1FCE4CA2-A204-E548-B02D-3798500D0FA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982442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7412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4EDC6-3A61-2B4E-B517-2DFB680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CC94-9AD0-1A41-8BAE-34B255F124A8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14B74-4C66-784A-A43E-13CCA1FF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F6FF6-5C10-EA42-B0D5-EBFB206A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F2146F4-C38F-0F41-B92E-58CEC84C15B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464457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0C868-BB6B-D34C-B9F3-3083520A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9FA7-B9C9-D640-B4C9-35681115238A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7B04D-8B9E-2345-8948-6AF43081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90BF-D5AF-5745-B43F-57CE6765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3DAC0C81-043E-824B-BBD2-587213B7552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274733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E3E5F-B275-1B45-AAC0-3003E170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0C81-71FE-EA4B-8963-3E15082DD759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6F921-827B-5848-B5C8-48EE3F9F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AA4A9-3ED6-B241-B364-038720BA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66699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EDFB-6929-584D-8A4B-10496399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A8B6-2F26-E04B-8E82-2589839F550A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1E6BF-B78D-1445-BDBB-5DA7C4B4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4F1C7-E200-A340-9CF9-D8100E9D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5EC2DFB-A6EA-7844-8EC0-30E6134EC2B8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52496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4839-614C-314C-97E7-7154490C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F99C-0A57-B044-8304-003DD54233EF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427E8-EFC1-AB4D-AFA4-D3C5F3F0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EED0-05F3-5A47-8F37-F4A12C85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1D9F285-F612-644C-A430-550E9E03FED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6879639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17A6-0BCA-FF46-AD3D-427C9094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2AE2-946D-504D-9000-DD52CD948813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ED9F-3DAA-284F-BE79-0DA88BC6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C151-B00F-F34E-980B-1B90E769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23380EB-ABA9-4341-9189-0D88CDB24F3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719937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6199-9E8D-3F45-B286-145C740A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44BD-29D1-2340-BC7C-CB5BA22CB76C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D302-7501-C44F-94AD-DA126714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9919-574C-9141-A1FB-47D94A71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4D0B950-20AC-4643-B05E-4B091020E38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212036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6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0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17259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9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9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1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8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6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4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4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6386-7E15-5948-856C-B4818ACC3D3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765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16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08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4A6DF-AE80-4545-AB8D-C09B1F8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136525"/>
            <a:ext cx="93175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B2FDAE3-660D-D347-9ADE-9B2C7217F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0" r:id="rId1"/>
    <p:sldLayoutId id="2147488061" r:id="rId2"/>
    <p:sldLayoutId id="2147488062" r:id="rId3"/>
    <p:sldLayoutId id="2147488063" r:id="rId4"/>
    <p:sldLayoutId id="2147488064" r:id="rId5"/>
    <p:sldLayoutId id="2147488065" r:id="rId6"/>
    <p:sldLayoutId id="2147488066" r:id="rId7"/>
    <p:sldLayoutId id="2147488067" r:id="rId8"/>
    <p:sldLayoutId id="2147488068" r:id="rId9"/>
    <p:sldLayoutId id="2147488069" r:id="rId10"/>
    <p:sldLayoutId id="21474880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3BA81E-AAF4-324E-B28B-4522BC433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136525"/>
            <a:ext cx="93175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AB732F6-C88D-3F4A-A7C2-1665D717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72" r:id="rId2"/>
    <p:sldLayoutId id="2147488073" r:id="rId3"/>
    <p:sldLayoutId id="2147488074" r:id="rId4"/>
    <p:sldLayoutId id="2147488075" r:id="rId5"/>
    <p:sldLayoutId id="2147488076" r:id="rId6"/>
    <p:sldLayoutId id="2147488077" r:id="rId7"/>
    <p:sldLayoutId id="2147488078" r:id="rId8"/>
    <p:sldLayoutId id="2147488079" r:id="rId9"/>
    <p:sldLayoutId id="2147488080" r:id="rId10"/>
    <p:sldLayoutId id="21474880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FE05654-8EBA-F748-9C72-B410EDABD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60501" y="136525"/>
            <a:ext cx="93175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06E55B-D854-C04C-9763-F9A43FCE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2" r:id="rId1"/>
    <p:sldLayoutId id="2147488083" r:id="rId2"/>
    <p:sldLayoutId id="2147488084" r:id="rId3"/>
    <p:sldLayoutId id="2147488085" r:id="rId4"/>
    <p:sldLayoutId id="2147488086" r:id="rId5"/>
    <p:sldLayoutId id="2147488087" r:id="rId6"/>
    <p:sldLayoutId id="2147488088" r:id="rId7"/>
    <p:sldLayoutId id="2147488089" r:id="rId8"/>
    <p:sldLayoutId id="2147488090" r:id="rId9"/>
    <p:sldLayoutId id="2147488091" r:id="rId10"/>
    <p:sldLayoutId id="214748809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4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58" r:id="rId1"/>
    <p:sldLayoutId id="2147488159" r:id="rId2"/>
    <p:sldLayoutId id="2147488160" r:id="rId3"/>
    <p:sldLayoutId id="2147488161" r:id="rId4"/>
    <p:sldLayoutId id="2147488162" r:id="rId5"/>
    <p:sldLayoutId id="2147488163" r:id="rId6"/>
    <p:sldLayoutId id="2147488164" r:id="rId7"/>
    <p:sldLayoutId id="2147488165" r:id="rId8"/>
    <p:sldLayoutId id="2147488166" r:id="rId9"/>
    <p:sldLayoutId id="2147488167" r:id="rId10"/>
    <p:sldLayoutId id="2147488168" r:id="rId11"/>
    <p:sldLayoutId id="214748816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89E076-5AE4-FF40-BF32-A1B3312B0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BD2F17E-E353-8140-9874-CCFA1441A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B76B2A6-AB6A-A542-9FA8-5235393920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19875"/>
            <a:ext cx="415078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00"/>
                </a:solidFill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fld id="{1F749626-9126-5A49-8EF4-E5534ED2E40E}" type="datetime1">
              <a:t>6/25/2025</a:t>
            </a:fld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8CBF4235-69FF-6E48-985C-86E46C77EE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57700" y="661987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00"/>
                </a:solidFill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F24FD004-0731-7949-8D97-AD3A9C42ED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6500" y="66198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ea typeface="굴림" panose="020B0600000101010101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919564B9-DC89-194C-85C8-F88772C98D0D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7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5" r:id="rId1"/>
    <p:sldLayoutId id="2147488186" r:id="rId2"/>
    <p:sldLayoutId id="2147488187" r:id="rId3"/>
    <p:sldLayoutId id="2147488188" r:id="rId4"/>
    <p:sldLayoutId id="2147488189" r:id="rId5"/>
    <p:sldLayoutId id="2147488190" r:id="rId6"/>
    <p:sldLayoutId id="2147488191" r:id="rId7"/>
    <p:sldLayoutId id="2147488192" r:id="rId8"/>
    <p:sldLayoutId id="2147488193" r:id="rId9"/>
    <p:sldLayoutId id="2147488194" r:id="rId10"/>
    <p:sldLayoutId id="21474881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omic Sans MS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7" r:id="rId1"/>
    <p:sldLayoutId id="2147488198" r:id="rId2"/>
    <p:sldLayoutId id="2147488199" r:id="rId3"/>
    <p:sldLayoutId id="2147488200" r:id="rId4"/>
    <p:sldLayoutId id="2147488201" r:id="rId5"/>
    <p:sldLayoutId id="2147488202" r:id="rId6"/>
    <p:sldLayoutId id="2147488203" r:id="rId7"/>
    <p:sldLayoutId id="2147488204" r:id="rId8"/>
    <p:sldLayoutId id="2147488205" r:id="rId9"/>
    <p:sldLayoutId id="2147488206" r:id="rId10"/>
    <p:sldLayoutId id="21474882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3"/>
          <p:cNvSpPr/>
          <p:nvPr/>
        </p:nvSpPr>
        <p:spPr>
          <a:xfrm>
            <a:off x="189310" y="31359"/>
            <a:ext cx="9142127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algn="ctr"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</a:t>
            </a:r>
            <a:r>
              <a:rPr lang="en-GB" sz="4445" dirty="0">
                <a:solidFill>
                  <a:srgbClr val="FFC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valanche</a:t>
            </a: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</a:t>
            </a:r>
            <a:r>
              <a:rPr lang="en-GB" sz="4445" dirty="0">
                <a:solidFill>
                  <a:srgbClr val="FFC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iodes</a:t>
            </a: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</a:t>
            </a:r>
            <a:r>
              <a:rPr lang="en-GB" sz="4445" dirty="0">
                <a:solidFill>
                  <a:srgbClr val="FFC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rray</a:t>
            </a:r>
            <a:r>
              <a:rPr lang="en-GB" sz="4445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ADA-5D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4AB1F-6C00-AE72-F1B6-6B083A185A01}"/>
              </a:ext>
            </a:extLst>
          </p:cNvPr>
          <p:cNvSpPr txBox="1"/>
          <p:nvPr/>
        </p:nvSpPr>
        <p:spPr>
          <a:xfrm>
            <a:off x="1601607" y="1897812"/>
            <a:ext cx="9536383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70C0"/>
                </a:solidFill>
                <a:latin typeface="Calibri" panose="020F0502020204030204"/>
              </a:rPr>
              <a:t>D</a:t>
            </a:r>
            <a:r>
              <a:rPr lang="en-IT" sz="2400">
                <a:solidFill>
                  <a:srgbClr val="0070C0"/>
                </a:solidFill>
                <a:latin typeface="Calibri" panose="020F0502020204030204"/>
              </a:rPr>
              <a:t>evelopment </a:t>
            </a:r>
            <a:r>
              <a:rPr lang="en-US" sz="2400">
                <a:solidFill>
                  <a:srgbClr val="FF0000"/>
                </a:solidFill>
                <a:latin typeface="Calibri" panose="020F0502020204030204"/>
              </a:rPr>
              <a:t>thick </a:t>
            </a:r>
            <a:r>
              <a:rPr lang="en-IT" sz="2400">
                <a:solidFill>
                  <a:srgbClr val="FF0000"/>
                </a:solidFill>
                <a:latin typeface="Calibri" panose="020F0502020204030204"/>
              </a:rPr>
              <a:t>LGADs </a:t>
            </a:r>
            <a:r>
              <a:rPr lang="en-US" sz="2400">
                <a:solidFill>
                  <a:srgbClr val="0070C0"/>
                </a:solidFill>
                <a:latin typeface="Calibri" panose="020F0502020204030204"/>
              </a:rPr>
              <a:t>and related </a:t>
            </a:r>
            <a:r>
              <a:rPr lang="en-US" sz="2400">
                <a:solidFill>
                  <a:srgbClr val="FF0000"/>
                </a:solidFill>
                <a:latin typeface="Calibri" panose="020F0502020204030204"/>
              </a:rPr>
              <a:t>large dynamic range </a:t>
            </a:r>
            <a:r>
              <a:rPr lang="en-US" sz="2400">
                <a:solidFill>
                  <a:srgbClr val="0070C0"/>
                </a:solidFill>
                <a:latin typeface="Calibri" panose="020F0502020204030204"/>
              </a:rPr>
              <a:t>electronics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T" sz="160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T" sz="2000">
                <a:solidFill>
                  <a:srgbClr val="FF0000"/>
                </a:solidFill>
                <a:latin typeface="Calibri" panose="020F0502020204030204"/>
              </a:rPr>
              <a:t>   -  large pixels (3mm x 3mm)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T" sz="2000">
                <a:solidFill>
                  <a:srgbClr val="FF0000"/>
                </a:solidFill>
                <a:latin typeface="Calibri" panose="020F0502020204030204"/>
              </a:rPr>
              <a:t>   -  sensor thickness 200-300 um </a:t>
            </a:r>
            <a:endParaRPr lang="en-IT" sz="1600">
              <a:solidFill>
                <a:srgbClr val="FF0000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T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EFC4717-6412-0740-31C6-F0482221C004}"/>
              </a:ext>
            </a:extLst>
          </p:cNvPr>
          <p:cNvSpPr txBox="1"/>
          <p:nvPr/>
        </p:nvSpPr>
        <p:spPr>
          <a:xfrm>
            <a:off x="1767097" y="3512262"/>
            <a:ext cx="377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12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mini-TILE (2.4cm x 2.4 cm):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T" sz="1200" b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  16 FE = </a:t>
            </a:r>
            <a:r>
              <a:rPr lang="en-IT" sz="120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8 x 8  </a:t>
            </a:r>
            <a:r>
              <a:rPr lang="en-IT" sz="1200">
                <a:solidFill>
                  <a:prstClr val="black"/>
                </a:solidFill>
                <a:cs typeface="Times New Roman" panose="02020603050405020304" pitchFamily="18" charset="0"/>
              </a:rPr>
              <a:t>LGADs</a:t>
            </a:r>
            <a:endParaRPr lang="en-IT" sz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8E7B0C49-EEE7-1F1C-AAB9-BD44C7058D74}"/>
              </a:ext>
            </a:extLst>
          </p:cNvPr>
          <p:cNvGrpSpPr/>
          <p:nvPr/>
        </p:nvGrpSpPr>
        <p:grpSpPr>
          <a:xfrm>
            <a:off x="2023574" y="4220147"/>
            <a:ext cx="1598342" cy="1465412"/>
            <a:chOff x="1098748" y="714011"/>
            <a:chExt cx="2999076" cy="291110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5A2C497A-FA7C-EBDA-68A2-B34349A5AFBE}"/>
                </a:ext>
              </a:extLst>
            </p:cNvPr>
            <p:cNvGrpSpPr/>
            <p:nvPr/>
          </p:nvGrpSpPr>
          <p:grpSpPr>
            <a:xfrm>
              <a:off x="1101438" y="714011"/>
              <a:ext cx="2996386" cy="741832"/>
              <a:chOff x="1101438" y="714011"/>
              <a:chExt cx="2996386" cy="741832"/>
            </a:xfrm>
          </p:grpSpPr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04FADD7D-5C6A-20D4-8B75-42D712BDB5C9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613" name="Frame 612">
                  <a:extLst>
                    <a:ext uri="{FF2B5EF4-FFF2-40B4-BE49-F238E27FC236}">
                      <a16:creationId xmlns:a16="http://schemas.microsoft.com/office/drawing/2014/main" id="{EF3A8E6E-377F-9BE5-D5C3-F825CA2F506A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4" name="Frame 613">
                  <a:extLst>
                    <a:ext uri="{FF2B5EF4-FFF2-40B4-BE49-F238E27FC236}">
                      <a16:creationId xmlns:a16="http://schemas.microsoft.com/office/drawing/2014/main" id="{7931CAEC-FD3D-6C5E-08DC-9E4726D1988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5" name="Frame 614">
                  <a:extLst>
                    <a:ext uri="{FF2B5EF4-FFF2-40B4-BE49-F238E27FC236}">
                      <a16:creationId xmlns:a16="http://schemas.microsoft.com/office/drawing/2014/main" id="{737E2B5C-0D76-B751-2E8D-7EAD87CD98C0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F6049488-8905-05D8-A700-34D29831A89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7" name="Doughnut 58">
                  <a:extLst>
                    <a:ext uri="{FF2B5EF4-FFF2-40B4-BE49-F238E27FC236}">
                      <a16:creationId xmlns:a16="http://schemas.microsoft.com/office/drawing/2014/main" id="{A644861F-6A5F-FB17-3CA7-EB93E0FF58BF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8" name="Doughnut 59">
                  <a:extLst>
                    <a:ext uri="{FF2B5EF4-FFF2-40B4-BE49-F238E27FC236}">
                      <a16:creationId xmlns:a16="http://schemas.microsoft.com/office/drawing/2014/main" id="{E197B6F6-7692-2CA2-BF01-034AC666179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9" name="Doughnut 60">
                  <a:extLst>
                    <a:ext uri="{FF2B5EF4-FFF2-40B4-BE49-F238E27FC236}">
                      <a16:creationId xmlns:a16="http://schemas.microsoft.com/office/drawing/2014/main" id="{E67A3F65-D8EB-A1C3-62A8-354272549CC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0" name="Doughnut 61">
                  <a:extLst>
                    <a:ext uri="{FF2B5EF4-FFF2-40B4-BE49-F238E27FC236}">
                      <a16:creationId xmlns:a16="http://schemas.microsoft.com/office/drawing/2014/main" id="{8D3CD4F3-30BE-83F5-AFF9-D3E89A2FA16B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DA59E5C0-8B78-1D76-C5EA-0D1AF3D59A6A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65BA0439-1F1C-0A8C-28E8-482A87809E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625">
                    <a:extLst>
                      <a:ext uri="{FF2B5EF4-FFF2-40B4-BE49-F238E27FC236}">
                        <a16:creationId xmlns:a16="http://schemas.microsoft.com/office/drawing/2014/main" id="{EC9AAEE2-DB43-0959-BDC5-5A7ACAD86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F44E3878-C8CD-8C3A-10F0-3582E8D80EB0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0BD5BAF0-99BA-172A-6DB2-5113D45AB57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3504770F-A553-8C13-5A8E-B79CA2F381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ECD51933-FF68-C13F-696B-46F7BFD1A6AA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599" name="Frame 598">
                  <a:extLst>
                    <a:ext uri="{FF2B5EF4-FFF2-40B4-BE49-F238E27FC236}">
                      <a16:creationId xmlns:a16="http://schemas.microsoft.com/office/drawing/2014/main" id="{EE97B308-17ED-48E0-A335-521F9640FD36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0" name="Frame 599">
                  <a:extLst>
                    <a:ext uri="{FF2B5EF4-FFF2-40B4-BE49-F238E27FC236}">
                      <a16:creationId xmlns:a16="http://schemas.microsoft.com/office/drawing/2014/main" id="{C4BE999A-8847-3372-0C97-FA2234ECF49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1" name="Frame 600">
                  <a:extLst>
                    <a:ext uri="{FF2B5EF4-FFF2-40B4-BE49-F238E27FC236}">
                      <a16:creationId xmlns:a16="http://schemas.microsoft.com/office/drawing/2014/main" id="{0CF641A1-F166-F7E0-6D77-5802842D0BA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DC135ADD-429C-CD0A-C002-04BBFE02D701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3" name="Doughnut 75">
                  <a:extLst>
                    <a:ext uri="{FF2B5EF4-FFF2-40B4-BE49-F238E27FC236}">
                      <a16:creationId xmlns:a16="http://schemas.microsoft.com/office/drawing/2014/main" id="{2F2FBFF4-CA35-26B1-3E06-8E3DDB8CFEB9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4" name="Doughnut 76">
                  <a:extLst>
                    <a:ext uri="{FF2B5EF4-FFF2-40B4-BE49-F238E27FC236}">
                      <a16:creationId xmlns:a16="http://schemas.microsoft.com/office/drawing/2014/main" id="{8312C94F-9A22-416C-339D-37FB88D7DCE0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5" name="Doughnut 77">
                  <a:extLst>
                    <a:ext uri="{FF2B5EF4-FFF2-40B4-BE49-F238E27FC236}">
                      <a16:creationId xmlns:a16="http://schemas.microsoft.com/office/drawing/2014/main" id="{B84CF3D8-F944-1D22-0DAC-59ED3E4BEBE8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6" name="Doughnut 78">
                  <a:extLst>
                    <a:ext uri="{FF2B5EF4-FFF2-40B4-BE49-F238E27FC236}">
                      <a16:creationId xmlns:a16="http://schemas.microsoft.com/office/drawing/2014/main" id="{C2A2CD7F-1B44-59F5-5F59-FFAA53A7321D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45693417-7789-CBBE-749C-1C80213746F7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712FC0AC-3F4B-E168-BF64-E583004847A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2DE4C07E-9738-28F3-1C85-4DDBCEC5A1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03C62A15-795B-F6AD-8161-18F063A4000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1D73BFDF-4C6E-7913-0012-34C637177C0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9669EE7A-4AF4-9E06-BC64-B5167BD501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2EC68384-F4DE-ADE3-C652-6DB16FF54C3E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585" name="Frame 584">
                  <a:extLst>
                    <a:ext uri="{FF2B5EF4-FFF2-40B4-BE49-F238E27FC236}">
                      <a16:creationId xmlns:a16="http://schemas.microsoft.com/office/drawing/2014/main" id="{7D0E6227-4702-66E9-CF16-22ACB437C559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6" name="Frame 585">
                  <a:extLst>
                    <a:ext uri="{FF2B5EF4-FFF2-40B4-BE49-F238E27FC236}">
                      <a16:creationId xmlns:a16="http://schemas.microsoft.com/office/drawing/2014/main" id="{5B3C174A-99F3-43BB-EB8A-0125F21B7E5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7" name="Frame 586">
                  <a:extLst>
                    <a:ext uri="{FF2B5EF4-FFF2-40B4-BE49-F238E27FC236}">
                      <a16:creationId xmlns:a16="http://schemas.microsoft.com/office/drawing/2014/main" id="{2136CDBC-3531-E11A-EEB1-7E4E066544F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7D58F5FA-7D88-0ECD-E768-FD1431357DA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9" name="Doughnut 90">
                  <a:extLst>
                    <a:ext uri="{FF2B5EF4-FFF2-40B4-BE49-F238E27FC236}">
                      <a16:creationId xmlns:a16="http://schemas.microsoft.com/office/drawing/2014/main" id="{898BF8D5-2419-5E1F-B868-DD2A620011BA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0" name="Doughnut 91">
                  <a:extLst>
                    <a:ext uri="{FF2B5EF4-FFF2-40B4-BE49-F238E27FC236}">
                      <a16:creationId xmlns:a16="http://schemas.microsoft.com/office/drawing/2014/main" id="{E34DABED-4282-CE30-2DCA-A314F3C0997E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1" name="Doughnut 92">
                  <a:extLst>
                    <a:ext uri="{FF2B5EF4-FFF2-40B4-BE49-F238E27FC236}">
                      <a16:creationId xmlns:a16="http://schemas.microsoft.com/office/drawing/2014/main" id="{3ADCAB4E-D536-54AE-09AB-43DAB0DAC9C9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2" name="Doughnut 93">
                  <a:extLst>
                    <a:ext uri="{FF2B5EF4-FFF2-40B4-BE49-F238E27FC236}">
                      <a16:creationId xmlns:a16="http://schemas.microsoft.com/office/drawing/2014/main" id="{471B67FB-CD5E-4CC6-7021-BF5F155A76ED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93" name="Group 592">
                  <a:extLst>
                    <a:ext uri="{FF2B5EF4-FFF2-40B4-BE49-F238E27FC236}">
                      <a16:creationId xmlns:a16="http://schemas.microsoft.com/office/drawing/2014/main" id="{A160045B-66E0-9ACD-D632-33B6D9D0E8A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735BCFC3-BA08-16BE-F498-8416B493A87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E6D4347E-C056-54F0-28F3-8B1394EC5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F1A90B45-0ECE-3DA2-9D5B-AFB24670E6A2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0906206-69ED-1BBC-FFC1-D1029692008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FEB6DDA0-B988-9239-F837-A51AA131F7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15BB6527-71A6-796B-8EC8-E2348E8FA6CE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571" name="Frame 570">
                  <a:extLst>
                    <a:ext uri="{FF2B5EF4-FFF2-40B4-BE49-F238E27FC236}">
                      <a16:creationId xmlns:a16="http://schemas.microsoft.com/office/drawing/2014/main" id="{93DEA767-0186-72BF-D2B6-41D8CB047171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2" name="Frame 571">
                  <a:extLst>
                    <a:ext uri="{FF2B5EF4-FFF2-40B4-BE49-F238E27FC236}">
                      <a16:creationId xmlns:a16="http://schemas.microsoft.com/office/drawing/2014/main" id="{DF123814-E7C5-A945-2D4C-62CD43AADF1B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3" name="Frame 572">
                  <a:extLst>
                    <a:ext uri="{FF2B5EF4-FFF2-40B4-BE49-F238E27FC236}">
                      <a16:creationId xmlns:a16="http://schemas.microsoft.com/office/drawing/2014/main" id="{704008B1-3D56-C172-575C-35069631EE45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E90F9BE9-E357-FE98-4CF6-E88177510B63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5" name="Doughnut 105">
                  <a:extLst>
                    <a:ext uri="{FF2B5EF4-FFF2-40B4-BE49-F238E27FC236}">
                      <a16:creationId xmlns:a16="http://schemas.microsoft.com/office/drawing/2014/main" id="{6CF77025-CBC5-50D0-384E-624C0B42159D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6" name="Doughnut 106">
                  <a:extLst>
                    <a:ext uri="{FF2B5EF4-FFF2-40B4-BE49-F238E27FC236}">
                      <a16:creationId xmlns:a16="http://schemas.microsoft.com/office/drawing/2014/main" id="{7F55072D-CA8A-2E4B-2187-7CA399BEFAE7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7" name="Doughnut 107">
                  <a:extLst>
                    <a:ext uri="{FF2B5EF4-FFF2-40B4-BE49-F238E27FC236}">
                      <a16:creationId xmlns:a16="http://schemas.microsoft.com/office/drawing/2014/main" id="{6F17194D-04FC-E271-AFD3-DC94B2511A14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8" name="Doughnut 108">
                  <a:extLst>
                    <a:ext uri="{FF2B5EF4-FFF2-40B4-BE49-F238E27FC236}">
                      <a16:creationId xmlns:a16="http://schemas.microsoft.com/office/drawing/2014/main" id="{C99C22C9-2CB8-25D2-C704-8112E67A5BA1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79" name="Group 578">
                  <a:extLst>
                    <a:ext uri="{FF2B5EF4-FFF2-40B4-BE49-F238E27FC236}">
                      <a16:creationId xmlns:a16="http://schemas.microsoft.com/office/drawing/2014/main" id="{D19CDCBB-7434-2700-DF2B-B9D9066805A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149A416C-C0D1-3391-BB43-3E6BD1F3AF1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ED5AF941-D6CA-698D-1AC5-E4CA8C0354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59A2878B-A34B-509C-65C4-8E9BDF869BD0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9317D8A1-7D0A-F381-DBF2-E4397BC9902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E39AC2FF-ECA2-B22C-B6EB-F9EE58B2A0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0CA42D2-AEDB-2B84-1BDD-8BE2AE0EACE6}"/>
                </a:ext>
              </a:extLst>
            </p:cNvPr>
            <p:cNvGrpSpPr/>
            <p:nvPr/>
          </p:nvGrpSpPr>
          <p:grpSpPr>
            <a:xfrm>
              <a:off x="1098748" y="2162400"/>
              <a:ext cx="2996386" cy="741832"/>
              <a:chOff x="1101438" y="714011"/>
              <a:chExt cx="2996386" cy="741832"/>
            </a:xfrm>
          </p:grpSpPr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BC1298B8-675A-AB15-5C9F-CCD0634FF3A7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553" name="Frame 552">
                  <a:extLst>
                    <a:ext uri="{FF2B5EF4-FFF2-40B4-BE49-F238E27FC236}">
                      <a16:creationId xmlns:a16="http://schemas.microsoft.com/office/drawing/2014/main" id="{37BCA8D2-3850-5AB9-A665-836F381AD1DB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4" name="Frame 553">
                  <a:extLst>
                    <a:ext uri="{FF2B5EF4-FFF2-40B4-BE49-F238E27FC236}">
                      <a16:creationId xmlns:a16="http://schemas.microsoft.com/office/drawing/2014/main" id="{A86A33FE-AB8D-0345-D53C-3E744FBFEC77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5" name="Frame 554">
                  <a:extLst>
                    <a:ext uri="{FF2B5EF4-FFF2-40B4-BE49-F238E27FC236}">
                      <a16:creationId xmlns:a16="http://schemas.microsoft.com/office/drawing/2014/main" id="{53F40627-3C70-B426-2F83-D3352A61643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BDB5E95F-01EE-7DCE-E5F6-4B07891E6CF2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7" name="Doughnut 289">
                  <a:extLst>
                    <a:ext uri="{FF2B5EF4-FFF2-40B4-BE49-F238E27FC236}">
                      <a16:creationId xmlns:a16="http://schemas.microsoft.com/office/drawing/2014/main" id="{D63EBB0F-BDDF-31DF-D616-58B8256DA66A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8" name="Doughnut 290">
                  <a:extLst>
                    <a:ext uri="{FF2B5EF4-FFF2-40B4-BE49-F238E27FC236}">
                      <a16:creationId xmlns:a16="http://schemas.microsoft.com/office/drawing/2014/main" id="{C8F90A06-B3CF-553B-D1B4-77EA4C56079C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9" name="Doughnut 291">
                  <a:extLst>
                    <a:ext uri="{FF2B5EF4-FFF2-40B4-BE49-F238E27FC236}">
                      <a16:creationId xmlns:a16="http://schemas.microsoft.com/office/drawing/2014/main" id="{AE8A221C-0017-174B-0624-6E7026D510D1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0" name="Doughnut 292">
                  <a:extLst>
                    <a:ext uri="{FF2B5EF4-FFF2-40B4-BE49-F238E27FC236}">
                      <a16:creationId xmlns:a16="http://schemas.microsoft.com/office/drawing/2014/main" id="{A8706134-DE10-DE38-0388-DC3004D11D67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1BD4BE9F-03BF-C735-FEF2-977CD66C15F6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65" name="Straight Connector 564">
                    <a:extLst>
                      <a:ext uri="{FF2B5EF4-FFF2-40B4-BE49-F238E27FC236}">
                        <a16:creationId xmlns:a16="http://schemas.microsoft.com/office/drawing/2014/main" id="{6E9E8C02-1779-81ED-8EDB-51A1D0703F7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93501EC6-E637-74B1-9B29-58AD1833DE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8C206A54-4DF8-B3BC-E3AF-CFCB4A16CACD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63" name="Straight Connector 562">
                    <a:extLst>
                      <a:ext uri="{FF2B5EF4-FFF2-40B4-BE49-F238E27FC236}">
                        <a16:creationId xmlns:a16="http://schemas.microsoft.com/office/drawing/2014/main" id="{65DD058B-C291-A90E-749B-E26EE1DB11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>
                    <a:extLst>
                      <a:ext uri="{FF2B5EF4-FFF2-40B4-BE49-F238E27FC236}">
                        <a16:creationId xmlns:a16="http://schemas.microsoft.com/office/drawing/2014/main" id="{701CCC93-A050-6A0C-2E82-AF7F039C7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06AF158F-2944-E241-F71B-C78B9ADDF6CE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539" name="Frame 538">
                  <a:extLst>
                    <a:ext uri="{FF2B5EF4-FFF2-40B4-BE49-F238E27FC236}">
                      <a16:creationId xmlns:a16="http://schemas.microsoft.com/office/drawing/2014/main" id="{1844754F-8B64-29F7-22D6-3FF9F1E32E81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0" name="Frame 539">
                  <a:extLst>
                    <a:ext uri="{FF2B5EF4-FFF2-40B4-BE49-F238E27FC236}">
                      <a16:creationId xmlns:a16="http://schemas.microsoft.com/office/drawing/2014/main" id="{F5682793-B575-369F-E358-A2F49596C45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1" name="Frame 540">
                  <a:extLst>
                    <a:ext uri="{FF2B5EF4-FFF2-40B4-BE49-F238E27FC236}">
                      <a16:creationId xmlns:a16="http://schemas.microsoft.com/office/drawing/2014/main" id="{01E8309B-2FDA-7A84-F08A-8D4FFDAD358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2" name="Rectangle 541">
                  <a:extLst>
                    <a:ext uri="{FF2B5EF4-FFF2-40B4-BE49-F238E27FC236}">
                      <a16:creationId xmlns:a16="http://schemas.microsoft.com/office/drawing/2014/main" id="{D929940D-0A0B-FCDC-E485-1C350D352843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3" name="Doughnut 275">
                  <a:extLst>
                    <a:ext uri="{FF2B5EF4-FFF2-40B4-BE49-F238E27FC236}">
                      <a16:creationId xmlns:a16="http://schemas.microsoft.com/office/drawing/2014/main" id="{E75EBA7F-89B4-2579-6070-C3769A29ECC2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4" name="Doughnut 276">
                  <a:extLst>
                    <a:ext uri="{FF2B5EF4-FFF2-40B4-BE49-F238E27FC236}">
                      <a16:creationId xmlns:a16="http://schemas.microsoft.com/office/drawing/2014/main" id="{0A6B1CE3-145E-D279-3D92-CD7E9F33E0FD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5" name="Doughnut 277">
                  <a:extLst>
                    <a:ext uri="{FF2B5EF4-FFF2-40B4-BE49-F238E27FC236}">
                      <a16:creationId xmlns:a16="http://schemas.microsoft.com/office/drawing/2014/main" id="{9D949152-A811-B4BB-8B67-F9B9FEB0A272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6" name="Doughnut 278">
                  <a:extLst>
                    <a:ext uri="{FF2B5EF4-FFF2-40B4-BE49-F238E27FC236}">
                      <a16:creationId xmlns:a16="http://schemas.microsoft.com/office/drawing/2014/main" id="{D53114E0-79A6-B58C-E78D-208D090C14D6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47" name="Group 546">
                  <a:extLst>
                    <a:ext uri="{FF2B5EF4-FFF2-40B4-BE49-F238E27FC236}">
                      <a16:creationId xmlns:a16="http://schemas.microsoft.com/office/drawing/2014/main" id="{2D6173D2-6FFF-7AF1-4250-F17C49298E6B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F38985C9-AF1A-029A-E2E0-841D16A56F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3F118C99-CDDA-9DF2-9836-22223C2089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id="{16FCD097-4890-1CD5-0E1D-31F635CBB77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49" name="Straight Connector 548">
                    <a:extLst>
                      <a:ext uri="{FF2B5EF4-FFF2-40B4-BE49-F238E27FC236}">
                        <a16:creationId xmlns:a16="http://schemas.microsoft.com/office/drawing/2014/main" id="{6904C3AD-6587-C916-2075-A4F5F374113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4B5BA217-7EC7-6699-E1F6-07FA3D647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E5EA311-8962-519F-F7DC-5CE005882953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525" name="Frame 524">
                  <a:extLst>
                    <a:ext uri="{FF2B5EF4-FFF2-40B4-BE49-F238E27FC236}">
                      <a16:creationId xmlns:a16="http://schemas.microsoft.com/office/drawing/2014/main" id="{3DCF38C6-32B9-F6BD-0508-060C4CF869F4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6" name="Frame 525">
                  <a:extLst>
                    <a:ext uri="{FF2B5EF4-FFF2-40B4-BE49-F238E27FC236}">
                      <a16:creationId xmlns:a16="http://schemas.microsoft.com/office/drawing/2014/main" id="{0E38E0C6-C865-C1B7-5059-A1E06A897122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7" name="Frame 526">
                  <a:extLst>
                    <a:ext uri="{FF2B5EF4-FFF2-40B4-BE49-F238E27FC236}">
                      <a16:creationId xmlns:a16="http://schemas.microsoft.com/office/drawing/2014/main" id="{EAA70B2A-691E-746D-18EE-AC3AE247151D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B7B35AAC-10A6-7049-9C0E-E5282CCDB888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9" name="Doughnut 261">
                  <a:extLst>
                    <a:ext uri="{FF2B5EF4-FFF2-40B4-BE49-F238E27FC236}">
                      <a16:creationId xmlns:a16="http://schemas.microsoft.com/office/drawing/2014/main" id="{51714899-2540-F5CE-2F4D-812AB321C32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0" name="Doughnut 262">
                  <a:extLst>
                    <a:ext uri="{FF2B5EF4-FFF2-40B4-BE49-F238E27FC236}">
                      <a16:creationId xmlns:a16="http://schemas.microsoft.com/office/drawing/2014/main" id="{52818F4C-864B-ACCB-74A0-94936301D09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1" name="Doughnut 263">
                  <a:extLst>
                    <a:ext uri="{FF2B5EF4-FFF2-40B4-BE49-F238E27FC236}">
                      <a16:creationId xmlns:a16="http://schemas.microsoft.com/office/drawing/2014/main" id="{CF7C0EAD-C1FC-BFC8-3056-46E55F023367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2" name="Doughnut 264">
                  <a:extLst>
                    <a:ext uri="{FF2B5EF4-FFF2-40B4-BE49-F238E27FC236}">
                      <a16:creationId xmlns:a16="http://schemas.microsoft.com/office/drawing/2014/main" id="{3E4C3F43-E345-BAF2-2362-5F75672DD80A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33" name="Group 532">
                  <a:extLst>
                    <a:ext uri="{FF2B5EF4-FFF2-40B4-BE49-F238E27FC236}">
                      <a16:creationId xmlns:a16="http://schemas.microsoft.com/office/drawing/2014/main" id="{F126FE77-CB00-B91E-32FD-555F3D93E950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37" name="Straight Connector 536">
                    <a:extLst>
                      <a:ext uri="{FF2B5EF4-FFF2-40B4-BE49-F238E27FC236}">
                        <a16:creationId xmlns:a16="http://schemas.microsoft.com/office/drawing/2014/main" id="{AC800DC6-DAA1-7300-DBF0-4DDB310509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F56425F8-34A0-D6F0-3434-C58C81916A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>
                  <a:extLst>
                    <a:ext uri="{FF2B5EF4-FFF2-40B4-BE49-F238E27FC236}">
                      <a16:creationId xmlns:a16="http://schemas.microsoft.com/office/drawing/2014/main" id="{24E61425-7B2A-559C-1E3C-91B0B782BF99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35" name="Straight Connector 534">
                    <a:extLst>
                      <a:ext uri="{FF2B5EF4-FFF2-40B4-BE49-F238E27FC236}">
                        <a16:creationId xmlns:a16="http://schemas.microsoft.com/office/drawing/2014/main" id="{AFD46CE5-C5AC-DA30-CA1D-87C5EBFDC15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>
                    <a:extLst>
                      <a:ext uri="{FF2B5EF4-FFF2-40B4-BE49-F238E27FC236}">
                        <a16:creationId xmlns:a16="http://schemas.microsoft.com/office/drawing/2014/main" id="{D218D6D2-109D-00DF-49C9-D421BCD013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A23900CD-90CB-67AC-8BA7-00077A101332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511" name="Frame 510">
                  <a:extLst>
                    <a:ext uri="{FF2B5EF4-FFF2-40B4-BE49-F238E27FC236}">
                      <a16:creationId xmlns:a16="http://schemas.microsoft.com/office/drawing/2014/main" id="{A821428F-F82F-E947-3D85-0DF3DF6942D2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2" name="Frame 511">
                  <a:extLst>
                    <a:ext uri="{FF2B5EF4-FFF2-40B4-BE49-F238E27FC236}">
                      <a16:creationId xmlns:a16="http://schemas.microsoft.com/office/drawing/2014/main" id="{7E7AB064-A97B-8560-13B4-E3D7D352F3C9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3" name="Frame 512">
                  <a:extLst>
                    <a:ext uri="{FF2B5EF4-FFF2-40B4-BE49-F238E27FC236}">
                      <a16:creationId xmlns:a16="http://schemas.microsoft.com/office/drawing/2014/main" id="{D9F5A4DF-4D84-BB8C-DC18-E5B7277A546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771DB8C5-3CAF-7281-E0DE-DB07F509B70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5" name="Doughnut 247">
                  <a:extLst>
                    <a:ext uri="{FF2B5EF4-FFF2-40B4-BE49-F238E27FC236}">
                      <a16:creationId xmlns:a16="http://schemas.microsoft.com/office/drawing/2014/main" id="{29A4EDE0-F0C5-5863-3BAD-CDAAB9CCD6ED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6" name="Doughnut 248">
                  <a:extLst>
                    <a:ext uri="{FF2B5EF4-FFF2-40B4-BE49-F238E27FC236}">
                      <a16:creationId xmlns:a16="http://schemas.microsoft.com/office/drawing/2014/main" id="{F4BB8FDE-7915-D8FF-1905-7637666E76E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7" name="Doughnut 249">
                  <a:extLst>
                    <a:ext uri="{FF2B5EF4-FFF2-40B4-BE49-F238E27FC236}">
                      <a16:creationId xmlns:a16="http://schemas.microsoft.com/office/drawing/2014/main" id="{B5018B75-D96C-EB8A-6881-955E4E3C36C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8" name="Doughnut 250">
                  <a:extLst>
                    <a:ext uri="{FF2B5EF4-FFF2-40B4-BE49-F238E27FC236}">
                      <a16:creationId xmlns:a16="http://schemas.microsoft.com/office/drawing/2014/main" id="{17081491-2810-9933-A599-F675F286DA42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88F96620-A6D4-EAA6-C58E-A36979238D9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23" name="Straight Connector 522">
                    <a:extLst>
                      <a:ext uri="{FF2B5EF4-FFF2-40B4-BE49-F238E27FC236}">
                        <a16:creationId xmlns:a16="http://schemas.microsoft.com/office/drawing/2014/main" id="{7B62A5B5-EA44-07FB-9D83-EBEAB02F46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>
                    <a:extLst>
                      <a:ext uri="{FF2B5EF4-FFF2-40B4-BE49-F238E27FC236}">
                        <a16:creationId xmlns:a16="http://schemas.microsoft.com/office/drawing/2014/main" id="{19DCBE20-5EF4-51B9-5F36-5F1E33DD2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7930410C-07B6-CE1F-8B11-4F52A74E864F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21" name="Straight Connector 520">
                    <a:extLst>
                      <a:ext uri="{FF2B5EF4-FFF2-40B4-BE49-F238E27FC236}">
                        <a16:creationId xmlns:a16="http://schemas.microsoft.com/office/drawing/2014/main" id="{D10593B0-4D8E-D2A5-FD67-3D84F9A2C5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>
                    <a:extLst>
                      <a:ext uri="{FF2B5EF4-FFF2-40B4-BE49-F238E27FC236}">
                        <a16:creationId xmlns:a16="http://schemas.microsoft.com/office/drawing/2014/main" id="{AC48CF6F-2E69-78EA-1C75-3D650831C3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0E3CDF17-D976-2AE3-46DE-24952958264E}"/>
                </a:ext>
              </a:extLst>
            </p:cNvPr>
            <p:cNvGrpSpPr/>
            <p:nvPr/>
          </p:nvGrpSpPr>
          <p:grpSpPr>
            <a:xfrm>
              <a:off x="1098748" y="2883279"/>
              <a:ext cx="2996386" cy="741832"/>
              <a:chOff x="1101438" y="714011"/>
              <a:chExt cx="2996386" cy="741832"/>
            </a:xfrm>
          </p:grpSpPr>
          <p:grpSp>
            <p:nvGrpSpPr>
              <p:cNvPr id="447" name="Group 446">
                <a:extLst>
                  <a:ext uri="{FF2B5EF4-FFF2-40B4-BE49-F238E27FC236}">
                    <a16:creationId xmlns:a16="http://schemas.microsoft.com/office/drawing/2014/main" id="{8E69EE03-2ED6-B36A-0ACE-87E9C1CA254A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493" name="Frame 492">
                  <a:extLst>
                    <a:ext uri="{FF2B5EF4-FFF2-40B4-BE49-F238E27FC236}">
                      <a16:creationId xmlns:a16="http://schemas.microsoft.com/office/drawing/2014/main" id="{DA1824E2-1A55-6E28-DF58-A6EFD30DB633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4" name="Frame 493">
                  <a:extLst>
                    <a:ext uri="{FF2B5EF4-FFF2-40B4-BE49-F238E27FC236}">
                      <a16:creationId xmlns:a16="http://schemas.microsoft.com/office/drawing/2014/main" id="{33C0C4AC-DAEC-8B9E-A25D-636D64BFCE44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5" name="Frame 494">
                  <a:extLst>
                    <a:ext uri="{FF2B5EF4-FFF2-40B4-BE49-F238E27FC236}">
                      <a16:creationId xmlns:a16="http://schemas.microsoft.com/office/drawing/2014/main" id="{20ACC9B0-9D06-F829-727A-8F02542B160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33D7035F-A657-455C-956E-F16D8DA71DB4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7" name="Doughnut 413">
                  <a:extLst>
                    <a:ext uri="{FF2B5EF4-FFF2-40B4-BE49-F238E27FC236}">
                      <a16:creationId xmlns:a16="http://schemas.microsoft.com/office/drawing/2014/main" id="{5BFA6984-AE0D-B46E-AFA3-6968EBC9744A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8" name="Doughnut 414">
                  <a:extLst>
                    <a:ext uri="{FF2B5EF4-FFF2-40B4-BE49-F238E27FC236}">
                      <a16:creationId xmlns:a16="http://schemas.microsoft.com/office/drawing/2014/main" id="{3C8E60AB-EE2E-A73A-9FB6-043EE81A128B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9" name="Doughnut 415">
                  <a:extLst>
                    <a:ext uri="{FF2B5EF4-FFF2-40B4-BE49-F238E27FC236}">
                      <a16:creationId xmlns:a16="http://schemas.microsoft.com/office/drawing/2014/main" id="{1DA40EA9-1AEB-DBEE-FFD1-2878F6D8A9F4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0" name="Doughnut 416">
                  <a:extLst>
                    <a:ext uri="{FF2B5EF4-FFF2-40B4-BE49-F238E27FC236}">
                      <a16:creationId xmlns:a16="http://schemas.microsoft.com/office/drawing/2014/main" id="{9FEE8B22-0A58-60A9-CB10-C520A28C28F4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B667F4FA-044D-F748-C9B3-29FD365C4C71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C6D16FC3-ADDB-A871-1D5A-C3580D77B90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70A962C9-26F2-42E2-9889-5AE73A30B5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2" name="Group 501">
                  <a:extLst>
                    <a:ext uri="{FF2B5EF4-FFF2-40B4-BE49-F238E27FC236}">
                      <a16:creationId xmlns:a16="http://schemas.microsoft.com/office/drawing/2014/main" id="{093EB9A8-78A0-9A7B-3767-07910ECB86EF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51C0174A-D638-C773-598B-BB6FFF37A8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C943553B-EAF1-7A59-7303-F99B07289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E1C0D80-676B-D131-BF0F-CB43F8E26ED5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479" name="Frame 478">
                  <a:extLst>
                    <a:ext uri="{FF2B5EF4-FFF2-40B4-BE49-F238E27FC236}">
                      <a16:creationId xmlns:a16="http://schemas.microsoft.com/office/drawing/2014/main" id="{FA03B4EA-4A5D-6452-5085-F2E885C8066C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0" name="Frame 479">
                  <a:extLst>
                    <a:ext uri="{FF2B5EF4-FFF2-40B4-BE49-F238E27FC236}">
                      <a16:creationId xmlns:a16="http://schemas.microsoft.com/office/drawing/2014/main" id="{030AAED6-61A9-3E8A-5324-3FF40F356498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1" name="Frame 480">
                  <a:extLst>
                    <a:ext uri="{FF2B5EF4-FFF2-40B4-BE49-F238E27FC236}">
                      <a16:creationId xmlns:a16="http://schemas.microsoft.com/office/drawing/2014/main" id="{A7B38C91-665B-24EA-CC72-2FE5B9ED850B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630D5810-28FD-0E15-2349-C2B4B01353C7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3" name="Doughnut 399">
                  <a:extLst>
                    <a:ext uri="{FF2B5EF4-FFF2-40B4-BE49-F238E27FC236}">
                      <a16:creationId xmlns:a16="http://schemas.microsoft.com/office/drawing/2014/main" id="{B8E45960-80E8-3D61-2F84-2D90DF75D5B8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4" name="Doughnut 400">
                  <a:extLst>
                    <a:ext uri="{FF2B5EF4-FFF2-40B4-BE49-F238E27FC236}">
                      <a16:creationId xmlns:a16="http://schemas.microsoft.com/office/drawing/2014/main" id="{D39D81E9-45CE-7CD1-7A60-BAA9A1A2F3C9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5" name="Doughnut 401">
                  <a:extLst>
                    <a:ext uri="{FF2B5EF4-FFF2-40B4-BE49-F238E27FC236}">
                      <a16:creationId xmlns:a16="http://schemas.microsoft.com/office/drawing/2014/main" id="{82F7B6B8-233C-532C-C84C-5779CD0FF6BA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6" name="Doughnut 402">
                  <a:extLst>
                    <a:ext uri="{FF2B5EF4-FFF2-40B4-BE49-F238E27FC236}">
                      <a16:creationId xmlns:a16="http://schemas.microsoft.com/office/drawing/2014/main" id="{31FECF20-DF38-27D3-A4CC-5AF8D8111F4B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4A50D289-9145-E223-CB65-4FCC22F8C5B8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8753DA55-F403-6455-5CF4-7B9244A68C5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FDC55755-7F30-D393-5DB0-C330FECA04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DC564A5-5E43-79BC-64DB-F63519F0DAEA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7339D686-F6E0-43EA-D4A8-D0BB1071C56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A488B62B-4020-D694-EEA8-A2B5625F9A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6215675E-C8B8-7807-F4E8-ABAF423B1194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465" name="Frame 464">
                  <a:extLst>
                    <a:ext uri="{FF2B5EF4-FFF2-40B4-BE49-F238E27FC236}">
                      <a16:creationId xmlns:a16="http://schemas.microsoft.com/office/drawing/2014/main" id="{C4EA3D50-A085-D65E-08C0-D78D302A2C9B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6" name="Frame 465">
                  <a:extLst>
                    <a:ext uri="{FF2B5EF4-FFF2-40B4-BE49-F238E27FC236}">
                      <a16:creationId xmlns:a16="http://schemas.microsoft.com/office/drawing/2014/main" id="{638CAECA-A8E0-9362-1DA8-AA8C2E5929EA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7" name="Frame 466">
                  <a:extLst>
                    <a:ext uri="{FF2B5EF4-FFF2-40B4-BE49-F238E27FC236}">
                      <a16:creationId xmlns:a16="http://schemas.microsoft.com/office/drawing/2014/main" id="{3700C514-FD18-1EBF-E838-4DC8ABD035B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333E398-52CB-CA0E-CD0D-456C4A65D761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9" name="Doughnut 385">
                  <a:extLst>
                    <a:ext uri="{FF2B5EF4-FFF2-40B4-BE49-F238E27FC236}">
                      <a16:creationId xmlns:a16="http://schemas.microsoft.com/office/drawing/2014/main" id="{D681A4C7-A4F9-7020-D917-52BF51E5C3B0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0" name="Doughnut 386">
                  <a:extLst>
                    <a:ext uri="{FF2B5EF4-FFF2-40B4-BE49-F238E27FC236}">
                      <a16:creationId xmlns:a16="http://schemas.microsoft.com/office/drawing/2014/main" id="{22A346D3-269D-72EB-28FB-CC069545610E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1" name="Doughnut 387">
                  <a:extLst>
                    <a:ext uri="{FF2B5EF4-FFF2-40B4-BE49-F238E27FC236}">
                      <a16:creationId xmlns:a16="http://schemas.microsoft.com/office/drawing/2014/main" id="{4C26E02C-C5CD-7CE6-67D0-712FB595DFC7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2" name="Doughnut 388">
                  <a:extLst>
                    <a:ext uri="{FF2B5EF4-FFF2-40B4-BE49-F238E27FC236}">
                      <a16:creationId xmlns:a16="http://schemas.microsoft.com/office/drawing/2014/main" id="{35AF7469-A46E-AF00-A274-467D9F5514F6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975C238-7D9F-0B73-C89C-F27670747A2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F814C767-78F2-C365-7D7A-8D904A8F69B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>
                    <a:extLst>
                      <a:ext uri="{FF2B5EF4-FFF2-40B4-BE49-F238E27FC236}">
                        <a16:creationId xmlns:a16="http://schemas.microsoft.com/office/drawing/2014/main" id="{4734F1B2-840B-01AE-410F-C8095FC14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0F0980F4-F24F-124F-31ED-0065082C62DD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892A3A0F-AE6A-2E19-F51B-D1D05E96DC8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78119FBF-7512-12C0-4465-C932803189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D04F9AEF-B1CA-D10E-982E-52F098BF6800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451" name="Frame 450">
                  <a:extLst>
                    <a:ext uri="{FF2B5EF4-FFF2-40B4-BE49-F238E27FC236}">
                      <a16:creationId xmlns:a16="http://schemas.microsoft.com/office/drawing/2014/main" id="{3D991ADC-E51B-63B0-32CB-007B266A9F24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2" name="Frame 451">
                  <a:extLst>
                    <a:ext uri="{FF2B5EF4-FFF2-40B4-BE49-F238E27FC236}">
                      <a16:creationId xmlns:a16="http://schemas.microsoft.com/office/drawing/2014/main" id="{0EDF5365-E7F9-9871-EED7-444063A119C3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3" name="Frame 452">
                  <a:extLst>
                    <a:ext uri="{FF2B5EF4-FFF2-40B4-BE49-F238E27FC236}">
                      <a16:creationId xmlns:a16="http://schemas.microsoft.com/office/drawing/2014/main" id="{37CC61E8-575E-88CB-A17A-16B57E573CDF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75D38BE0-1157-9A3E-DE76-A645539E4AB0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5" name="Doughnut 371">
                  <a:extLst>
                    <a:ext uri="{FF2B5EF4-FFF2-40B4-BE49-F238E27FC236}">
                      <a16:creationId xmlns:a16="http://schemas.microsoft.com/office/drawing/2014/main" id="{357B4D56-49CC-484E-1D60-647E20DBF7C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6" name="Doughnut 372">
                  <a:extLst>
                    <a:ext uri="{FF2B5EF4-FFF2-40B4-BE49-F238E27FC236}">
                      <a16:creationId xmlns:a16="http://schemas.microsoft.com/office/drawing/2014/main" id="{6FEE73DD-6071-FB9E-0DD3-E370CB1926A1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7" name="Doughnut 373">
                  <a:extLst>
                    <a:ext uri="{FF2B5EF4-FFF2-40B4-BE49-F238E27FC236}">
                      <a16:creationId xmlns:a16="http://schemas.microsoft.com/office/drawing/2014/main" id="{3740CBA0-D78D-354C-E052-39E2B31C96D9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8" name="Doughnut 374">
                  <a:extLst>
                    <a:ext uri="{FF2B5EF4-FFF2-40B4-BE49-F238E27FC236}">
                      <a16:creationId xmlns:a16="http://schemas.microsoft.com/office/drawing/2014/main" id="{BDF2A6F8-8D4B-9CEE-AFF2-17A7E7AB5ACB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9FF9C0A7-E64A-F3B5-6A77-3AAB9889A270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63" name="Straight Connector 462">
                    <a:extLst>
                      <a:ext uri="{FF2B5EF4-FFF2-40B4-BE49-F238E27FC236}">
                        <a16:creationId xmlns:a16="http://schemas.microsoft.com/office/drawing/2014/main" id="{493C2A5A-6220-2A31-958F-9C55B004544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>
                    <a:extLst>
                      <a:ext uri="{FF2B5EF4-FFF2-40B4-BE49-F238E27FC236}">
                        <a16:creationId xmlns:a16="http://schemas.microsoft.com/office/drawing/2014/main" id="{C2D7CEA0-0B57-0299-AEFD-698C901909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5FABB71E-1DDC-4477-FD56-C45CE78C51BD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61" name="Straight Connector 460">
                    <a:extLst>
                      <a:ext uri="{FF2B5EF4-FFF2-40B4-BE49-F238E27FC236}">
                        <a16:creationId xmlns:a16="http://schemas.microsoft.com/office/drawing/2014/main" id="{C4D73401-2798-3B18-A2D5-2B1AE8FBA8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0D2764B7-C1D2-F29F-59F3-A218C84743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0FB45F73-C6A3-0D16-CC47-332172A8CC13}"/>
                </a:ext>
              </a:extLst>
            </p:cNvPr>
            <p:cNvGrpSpPr/>
            <p:nvPr/>
          </p:nvGrpSpPr>
          <p:grpSpPr>
            <a:xfrm>
              <a:off x="1098748" y="1437030"/>
              <a:ext cx="2996386" cy="741832"/>
              <a:chOff x="1101438" y="714011"/>
              <a:chExt cx="2996386" cy="741832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400BDACC-1BBC-C052-5911-20F45441FC1F}"/>
                  </a:ext>
                </a:extLst>
              </p:cNvPr>
              <p:cNvGrpSpPr/>
              <p:nvPr/>
            </p:nvGrpSpPr>
            <p:grpSpPr>
              <a:xfrm>
                <a:off x="1101438" y="714011"/>
                <a:ext cx="751114" cy="734779"/>
                <a:chOff x="947058" y="3682843"/>
                <a:chExt cx="2217647" cy="2019299"/>
              </a:xfrm>
            </p:grpSpPr>
            <p:sp>
              <p:nvSpPr>
                <p:cNvPr id="433" name="Frame 432">
                  <a:extLst>
                    <a:ext uri="{FF2B5EF4-FFF2-40B4-BE49-F238E27FC236}">
                      <a16:creationId xmlns:a16="http://schemas.microsoft.com/office/drawing/2014/main" id="{D5CDD137-7A9D-6E19-EC50-9E0451FD66B2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4" name="Frame 433">
                  <a:extLst>
                    <a:ext uri="{FF2B5EF4-FFF2-40B4-BE49-F238E27FC236}">
                      <a16:creationId xmlns:a16="http://schemas.microsoft.com/office/drawing/2014/main" id="{DB57E7CD-3D7E-DB07-FB1A-1A2073AB946F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5" name="Frame 434">
                  <a:extLst>
                    <a:ext uri="{FF2B5EF4-FFF2-40B4-BE49-F238E27FC236}">
                      <a16:creationId xmlns:a16="http://schemas.microsoft.com/office/drawing/2014/main" id="{E7840346-3A05-4054-4458-63E9239C2502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E55CCF30-5DEA-99BA-38FE-61D1D7FEB27D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7" name="Doughnut 474">
                  <a:extLst>
                    <a:ext uri="{FF2B5EF4-FFF2-40B4-BE49-F238E27FC236}">
                      <a16:creationId xmlns:a16="http://schemas.microsoft.com/office/drawing/2014/main" id="{EA0A6F58-3C8E-4B1E-A11B-ED9E57C0A777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8" name="Doughnut 475">
                  <a:extLst>
                    <a:ext uri="{FF2B5EF4-FFF2-40B4-BE49-F238E27FC236}">
                      <a16:creationId xmlns:a16="http://schemas.microsoft.com/office/drawing/2014/main" id="{3440AE88-E7DD-DD42-A8E5-7AE604B34DE7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9" name="Doughnut 476">
                  <a:extLst>
                    <a:ext uri="{FF2B5EF4-FFF2-40B4-BE49-F238E27FC236}">
                      <a16:creationId xmlns:a16="http://schemas.microsoft.com/office/drawing/2014/main" id="{006DED45-4D0F-75E3-4279-3603B3C5C1A5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0" name="Doughnut 477">
                  <a:extLst>
                    <a:ext uri="{FF2B5EF4-FFF2-40B4-BE49-F238E27FC236}">
                      <a16:creationId xmlns:a16="http://schemas.microsoft.com/office/drawing/2014/main" id="{700B4DD0-F0B6-94AC-D12D-3066843D5C0E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7672175B-B26F-A53D-5253-4565EE17898F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5C71AB11-A20A-9304-D8B7-E4863D703FD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Straight Connector 445">
                    <a:extLst>
                      <a:ext uri="{FF2B5EF4-FFF2-40B4-BE49-F238E27FC236}">
                        <a16:creationId xmlns:a16="http://schemas.microsoft.com/office/drawing/2014/main" id="{F3BB8BC0-C647-7BC7-DD60-D86F867E8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7F54C8F6-FEF0-D275-A8F6-E189CC157BC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43" name="Straight Connector 442">
                    <a:extLst>
                      <a:ext uri="{FF2B5EF4-FFF2-40B4-BE49-F238E27FC236}">
                        <a16:creationId xmlns:a16="http://schemas.microsoft.com/office/drawing/2014/main" id="{704A216E-06AB-924C-7BBD-1B58A44A3A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1B9CCCCD-C0C5-F39D-F34B-A0E0681F1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7834F515-8F24-774B-B5E4-C758046CDA6B}"/>
                  </a:ext>
                </a:extLst>
              </p:cNvPr>
              <p:cNvGrpSpPr/>
              <p:nvPr/>
            </p:nvGrpSpPr>
            <p:grpSpPr>
              <a:xfrm>
                <a:off x="1849862" y="716362"/>
                <a:ext cx="751114" cy="734779"/>
                <a:chOff x="947058" y="3682843"/>
                <a:chExt cx="2217647" cy="2019299"/>
              </a:xfrm>
            </p:grpSpPr>
            <p:sp>
              <p:nvSpPr>
                <p:cNvPr id="419" name="Frame 418">
                  <a:extLst>
                    <a:ext uri="{FF2B5EF4-FFF2-40B4-BE49-F238E27FC236}">
                      <a16:creationId xmlns:a16="http://schemas.microsoft.com/office/drawing/2014/main" id="{95FD565F-77B2-56CF-804F-4687F1A977C9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0" name="Frame 419">
                  <a:extLst>
                    <a:ext uri="{FF2B5EF4-FFF2-40B4-BE49-F238E27FC236}">
                      <a16:creationId xmlns:a16="http://schemas.microsoft.com/office/drawing/2014/main" id="{5084675C-9245-55BF-86BC-E90868DB1D93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1" name="Frame 420">
                  <a:extLst>
                    <a:ext uri="{FF2B5EF4-FFF2-40B4-BE49-F238E27FC236}">
                      <a16:creationId xmlns:a16="http://schemas.microsoft.com/office/drawing/2014/main" id="{CE118BB0-98D2-4618-A574-776F918E372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B07D14D6-11C8-19C7-4273-1A157021F87C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3" name="Doughnut 460">
                  <a:extLst>
                    <a:ext uri="{FF2B5EF4-FFF2-40B4-BE49-F238E27FC236}">
                      <a16:creationId xmlns:a16="http://schemas.microsoft.com/office/drawing/2014/main" id="{DD70BE76-145F-67CD-C2C6-53ABF976D74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4" name="Doughnut 461">
                  <a:extLst>
                    <a:ext uri="{FF2B5EF4-FFF2-40B4-BE49-F238E27FC236}">
                      <a16:creationId xmlns:a16="http://schemas.microsoft.com/office/drawing/2014/main" id="{41075388-89C5-176B-EF3E-1C8623E2D4E2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5" name="Doughnut 462">
                  <a:extLst>
                    <a:ext uri="{FF2B5EF4-FFF2-40B4-BE49-F238E27FC236}">
                      <a16:creationId xmlns:a16="http://schemas.microsoft.com/office/drawing/2014/main" id="{743968EB-65AB-4F73-8AF4-A177D5F40E37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6" name="Doughnut 463">
                  <a:extLst>
                    <a:ext uri="{FF2B5EF4-FFF2-40B4-BE49-F238E27FC236}">
                      <a16:creationId xmlns:a16="http://schemas.microsoft.com/office/drawing/2014/main" id="{40337F15-B6CC-2342-A7CD-7CD57770F440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FEC3AF48-2C8B-4C7E-B689-024A10335873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2EF33A9A-2B45-BFEF-1C0C-11A90A35A4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A9BF9DE4-7428-DBAC-28E1-475016B8F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64F18FB8-A6E0-F389-D1B5-E18B9CE51A84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6C9A853C-D22F-895F-0348-8A652FE507D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BA9BCB3E-1B1C-17DE-FE0B-30E9A2D7DF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9088F23E-D9E5-0AE7-EE76-F00D703E8299}"/>
                  </a:ext>
                </a:extLst>
              </p:cNvPr>
              <p:cNvGrpSpPr/>
              <p:nvPr/>
            </p:nvGrpSpPr>
            <p:grpSpPr>
              <a:xfrm>
                <a:off x="2598286" y="718713"/>
                <a:ext cx="751114" cy="734779"/>
                <a:chOff x="947058" y="3682843"/>
                <a:chExt cx="2217647" cy="2019299"/>
              </a:xfrm>
            </p:grpSpPr>
            <p:sp>
              <p:nvSpPr>
                <p:cNvPr id="405" name="Frame 404">
                  <a:extLst>
                    <a:ext uri="{FF2B5EF4-FFF2-40B4-BE49-F238E27FC236}">
                      <a16:creationId xmlns:a16="http://schemas.microsoft.com/office/drawing/2014/main" id="{2BB83C09-7406-686B-BCA2-472E26601F60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6" name="Frame 405">
                  <a:extLst>
                    <a:ext uri="{FF2B5EF4-FFF2-40B4-BE49-F238E27FC236}">
                      <a16:creationId xmlns:a16="http://schemas.microsoft.com/office/drawing/2014/main" id="{C71E30B4-5C44-FBC5-4141-E86B754EC24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7" name="Frame 406">
                  <a:extLst>
                    <a:ext uri="{FF2B5EF4-FFF2-40B4-BE49-F238E27FC236}">
                      <a16:creationId xmlns:a16="http://schemas.microsoft.com/office/drawing/2014/main" id="{F92ECD8E-4D46-C173-9EEF-85E83E14C8D5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7B42452-35DE-1A57-DA54-4B063F4DE3A7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9" name="Doughnut 446">
                  <a:extLst>
                    <a:ext uri="{FF2B5EF4-FFF2-40B4-BE49-F238E27FC236}">
                      <a16:creationId xmlns:a16="http://schemas.microsoft.com/office/drawing/2014/main" id="{5CF14F1D-0624-1BA8-FE3E-3788514EC87B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0" name="Doughnut 447">
                  <a:extLst>
                    <a:ext uri="{FF2B5EF4-FFF2-40B4-BE49-F238E27FC236}">
                      <a16:creationId xmlns:a16="http://schemas.microsoft.com/office/drawing/2014/main" id="{B031F770-CF48-E604-E259-B15A9DE72C07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1" name="Doughnut 448">
                  <a:extLst>
                    <a:ext uri="{FF2B5EF4-FFF2-40B4-BE49-F238E27FC236}">
                      <a16:creationId xmlns:a16="http://schemas.microsoft.com/office/drawing/2014/main" id="{D148BD84-3CF0-9CF7-4069-374EA53E41A6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" name="Doughnut 449">
                  <a:extLst>
                    <a:ext uri="{FF2B5EF4-FFF2-40B4-BE49-F238E27FC236}">
                      <a16:creationId xmlns:a16="http://schemas.microsoft.com/office/drawing/2014/main" id="{DF27E551-34AE-D260-F6D2-A448BB36BF13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CAB4545-E814-F268-6FE0-076E48166E98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EE7E182E-C798-668B-34AB-95CC208C14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9E18AA38-0604-74F8-CA08-9FCA3230BD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F90B8697-C4EA-4A51-303B-A560DEC5B14F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15" name="Straight Connector 414">
                    <a:extLst>
                      <a:ext uri="{FF2B5EF4-FFF2-40B4-BE49-F238E27FC236}">
                        <a16:creationId xmlns:a16="http://schemas.microsoft.com/office/drawing/2014/main" id="{09346F39-B589-2283-AEA8-5B5044E661B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E2FFB92E-5AE8-4E42-49B2-0FC13CB54F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9E9EF2F6-E08A-8AD5-013C-F5891DAA5BC0}"/>
                  </a:ext>
                </a:extLst>
              </p:cNvPr>
              <p:cNvGrpSpPr/>
              <p:nvPr/>
            </p:nvGrpSpPr>
            <p:grpSpPr>
              <a:xfrm>
                <a:off x="3346710" y="721064"/>
                <a:ext cx="751114" cy="734779"/>
                <a:chOff x="947058" y="3682843"/>
                <a:chExt cx="2217647" cy="2019299"/>
              </a:xfrm>
            </p:grpSpPr>
            <p:sp>
              <p:nvSpPr>
                <p:cNvPr id="391" name="Frame 390">
                  <a:extLst>
                    <a:ext uri="{FF2B5EF4-FFF2-40B4-BE49-F238E27FC236}">
                      <a16:creationId xmlns:a16="http://schemas.microsoft.com/office/drawing/2014/main" id="{C7D6D3B6-2194-54A6-80C7-CCF42B79CB19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2" name="Frame 391">
                  <a:extLst>
                    <a:ext uri="{FF2B5EF4-FFF2-40B4-BE49-F238E27FC236}">
                      <a16:creationId xmlns:a16="http://schemas.microsoft.com/office/drawing/2014/main" id="{3DAA47B0-0878-C6C1-0D4D-E82E1377AC95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3" name="Frame 392">
                  <a:extLst>
                    <a:ext uri="{FF2B5EF4-FFF2-40B4-BE49-F238E27FC236}">
                      <a16:creationId xmlns:a16="http://schemas.microsoft.com/office/drawing/2014/main" id="{5F968CF2-48C7-5C4E-2B92-8536D1C6AC07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97863A6B-2176-1D85-1AC2-BE062F1EEB3A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5" name="Doughnut 432">
                  <a:extLst>
                    <a:ext uri="{FF2B5EF4-FFF2-40B4-BE49-F238E27FC236}">
                      <a16:creationId xmlns:a16="http://schemas.microsoft.com/office/drawing/2014/main" id="{B45E7C8D-E185-52CC-F7D8-571B80E0F3A6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6" name="Doughnut 433">
                  <a:extLst>
                    <a:ext uri="{FF2B5EF4-FFF2-40B4-BE49-F238E27FC236}">
                      <a16:creationId xmlns:a16="http://schemas.microsoft.com/office/drawing/2014/main" id="{37499487-5DAD-0177-B31A-C36541201E13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7" name="Doughnut 434">
                  <a:extLst>
                    <a:ext uri="{FF2B5EF4-FFF2-40B4-BE49-F238E27FC236}">
                      <a16:creationId xmlns:a16="http://schemas.microsoft.com/office/drawing/2014/main" id="{E09DF5BC-1738-3B98-F6E0-9E99617AEB25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8" name="Doughnut 435">
                  <a:extLst>
                    <a:ext uri="{FF2B5EF4-FFF2-40B4-BE49-F238E27FC236}">
                      <a16:creationId xmlns:a16="http://schemas.microsoft.com/office/drawing/2014/main" id="{D3D74768-366F-64ED-E5A1-7F9C80D87703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1EDFC716-BD6C-4272-DED7-98317F291724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6871533C-2280-AA53-5D8B-3BF7B7718F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9DD605B3-1D0E-2C02-E1B0-9BC78EA504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C9F31199-EB71-8215-3532-6A3DE4F72A82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0BF274DF-1E8E-732D-0250-D71EF78024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5C704BC5-D202-F404-81F1-D5761B8C7A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F900647B-F106-B06D-D1D3-DC13F06BEBBA}"/>
              </a:ext>
            </a:extLst>
          </p:cNvPr>
          <p:cNvGrpSpPr/>
          <p:nvPr/>
        </p:nvGrpSpPr>
        <p:grpSpPr>
          <a:xfrm>
            <a:off x="3887362" y="4769867"/>
            <a:ext cx="1844766" cy="926670"/>
            <a:chOff x="1030232" y="4962950"/>
            <a:chExt cx="3433545" cy="1581357"/>
          </a:xfrm>
        </p:grpSpPr>
        <p:pic>
          <p:nvPicPr>
            <p:cNvPr id="628" name="Picture 627">
              <a:extLst>
                <a:ext uri="{FF2B5EF4-FFF2-40B4-BE49-F238E27FC236}">
                  <a16:creationId xmlns:a16="http://schemas.microsoft.com/office/drawing/2014/main" id="{221C0040-2F56-B7A7-616E-6BA13C0A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232" y="4985389"/>
              <a:ext cx="1819022" cy="1554656"/>
            </a:xfrm>
            <a:prstGeom prst="rect">
              <a:avLst/>
            </a:prstGeom>
          </p:spPr>
        </p:pic>
        <p:grpSp>
          <p:nvGrpSpPr>
            <p:cNvPr id="629" name="Group 628">
              <a:extLst>
                <a:ext uri="{FF2B5EF4-FFF2-40B4-BE49-F238E27FC236}">
                  <a16:creationId xmlns:a16="http://schemas.microsoft.com/office/drawing/2014/main" id="{7481E5F4-6D7B-6889-A261-411C4A3B2AFD}"/>
                </a:ext>
              </a:extLst>
            </p:cNvPr>
            <p:cNvGrpSpPr/>
            <p:nvPr/>
          </p:nvGrpSpPr>
          <p:grpSpPr>
            <a:xfrm>
              <a:off x="1053982" y="4962950"/>
              <a:ext cx="3409795" cy="1581357"/>
              <a:chOff x="947058" y="3682843"/>
              <a:chExt cx="4311814" cy="2019299"/>
            </a:xfrm>
          </p:grpSpPr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308DAA38-1BFB-3D70-5092-EA59F59620DB}"/>
                  </a:ext>
                </a:extLst>
              </p:cNvPr>
              <p:cNvSpPr txBox="1"/>
              <p:nvPr/>
            </p:nvSpPr>
            <p:spPr>
              <a:xfrm>
                <a:off x="4824089" y="4509791"/>
                <a:ext cx="434783" cy="653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IT" sz="135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ECF2DDF0-174D-8F2F-2867-D84148F84C93}"/>
                  </a:ext>
                </a:extLst>
              </p:cNvPr>
              <p:cNvGrpSpPr/>
              <p:nvPr/>
            </p:nvGrpSpPr>
            <p:grpSpPr>
              <a:xfrm>
                <a:off x="947058" y="3682843"/>
                <a:ext cx="2217647" cy="2019299"/>
                <a:chOff x="947058" y="3682843"/>
                <a:chExt cx="2217647" cy="2019299"/>
              </a:xfrm>
            </p:grpSpPr>
            <p:sp>
              <p:nvSpPr>
                <p:cNvPr id="632" name="Frame 631">
                  <a:extLst>
                    <a:ext uri="{FF2B5EF4-FFF2-40B4-BE49-F238E27FC236}">
                      <a16:creationId xmlns:a16="http://schemas.microsoft.com/office/drawing/2014/main" id="{6FB5B21D-2419-C755-86E8-6DDE54D46B81}"/>
                    </a:ext>
                  </a:extLst>
                </p:cNvPr>
                <p:cNvSpPr/>
                <p:nvPr/>
              </p:nvSpPr>
              <p:spPr>
                <a:xfrm>
                  <a:off x="947058" y="3682843"/>
                  <a:ext cx="2217647" cy="2013857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3" name="Frame 632">
                  <a:extLst>
                    <a:ext uri="{FF2B5EF4-FFF2-40B4-BE49-F238E27FC236}">
                      <a16:creationId xmlns:a16="http://schemas.microsoft.com/office/drawing/2014/main" id="{290DBEC0-22BF-5622-5B48-7565A52F417A}"/>
                    </a:ext>
                  </a:extLst>
                </p:cNvPr>
                <p:cNvSpPr/>
                <p:nvPr/>
              </p:nvSpPr>
              <p:spPr>
                <a:xfrm>
                  <a:off x="2055881" y="3688285"/>
                  <a:ext cx="1108824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4" name="Frame 633">
                  <a:extLst>
                    <a:ext uri="{FF2B5EF4-FFF2-40B4-BE49-F238E27FC236}">
                      <a16:creationId xmlns:a16="http://schemas.microsoft.com/office/drawing/2014/main" id="{FEE33E28-1AF7-D95B-B4C2-9462B873A18D}"/>
                    </a:ext>
                  </a:extLst>
                </p:cNvPr>
                <p:cNvSpPr/>
                <p:nvPr/>
              </p:nvSpPr>
              <p:spPr>
                <a:xfrm>
                  <a:off x="947058" y="4692492"/>
                  <a:ext cx="1108823" cy="1009650"/>
                </a:xfrm>
                <a:prstGeom prst="frame">
                  <a:avLst>
                    <a:gd name="adj1" fmla="val 114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5" name="Rectangle 634">
                  <a:extLst>
                    <a:ext uri="{FF2B5EF4-FFF2-40B4-BE49-F238E27FC236}">
                      <a16:creationId xmlns:a16="http://schemas.microsoft.com/office/drawing/2014/main" id="{459D01BF-0B27-73D9-50B7-E801C5763669}"/>
                    </a:ext>
                  </a:extLst>
                </p:cNvPr>
                <p:cNvSpPr/>
                <p:nvPr/>
              </p:nvSpPr>
              <p:spPr>
                <a:xfrm>
                  <a:off x="1690324" y="4412185"/>
                  <a:ext cx="751115" cy="55517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6" name="Doughnut 494">
                  <a:extLst>
                    <a:ext uri="{FF2B5EF4-FFF2-40B4-BE49-F238E27FC236}">
                      <a16:creationId xmlns:a16="http://schemas.microsoft.com/office/drawing/2014/main" id="{AAC7DDE5-4D46-F6FF-9C3F-080417BE3FBB}"/>
                    </a:ext>
                  </a:extLst>
                </p:cNvPr>
                <p:cNvSpPr/>
                <p:nvPr/>
              </p:nvSpPr>
              <p:spPr>
                <a:xfrm>
                  <a:off x="2441438" y="398454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7" name="Doughnut 495">
                  <a:extLst>
                    <a:ext uri="{FF2B5EF4-FFF2-40B4-BE49-F238E27FC236}">
                      <a16:creationId xmlns:a16="http://schemas.microsoft.com/office/drawing/2014/main" id="{78524B19-24E4-635B-7A3C-3172BCE778C0}"/>
                    </a:ext>
                  </a:extLst>
                </p:cNvPr>
                <p:cNvSpPr/>
                <p:nvPr/>
              </p:nvSpPr>
              <p:spPr>
                <a:xfrm>
                  <a:off x="2467133" y="4994196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8" name="Doughnut 496">
                  <a:extLst>
                    <a:ext uri="{FF2B5EF4-FFF2-40B4-BE49-F238E27FC236}">
                      <a16:creationId xmlns:a16="http://schemas.microsoft.com/office/drawing/2014/main" id="{EB61479A-E8FE-CCF4-7733-04A3D9B96073}"/>
                    </a:ext>
                  </a:extLst>
                </p:cNvPr>
                <p:cNvSpPr/>
                <p:nvPr/>
              </p:nvSpPr>
              <p:spPr>
                <a:xfrm>
                  <a:off x="1196590" y="4995729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9" name="Doughnut 497">
                  <a:extLst>
                    <a:ext uri="{FF2B5EF4-FFF2-40B4-BE49-F238E27FC236}">
                      <a16:creationId xmlns:a16="http://schemas.microsoft.com/office/drawing/2014/main" id="{465B1A70-7D9B-04A7-1F37-D54F6324313E}"/>
                    </a:ext>
                  </a:extLst>
                </p:cNvPr>
                <p:cNvSpPr/>
                <p:nvPr/>
              </p:nvSpPr>
              <p:spPr>
                <a:xfrm>
                  <a:off x="1223123" y="3976007"/>
                  <a:ext cx="457200" cy="417128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IT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31672025-CAE6-A787-4942-015C9819F605}"/>
                    </a:ext>
                  </a:extLst>
                </p:cNvPr>
                <p:cNvSpPr txBox="1"/>
                <p:nvPr/>
              </p:nvSpPr>
              <p:spPr>
                <a:xfrm>
                  <a:off x="1272051" y="4508564"/>
                  <a:ext cx="1611754" cy="653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IT" sz="135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FE chip</a:t>
                  </a:r>
                </a:p>
              </p:txBody>
            </p: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ABAEF448-44D0-2A29-2568-2B3C1B511379}"/>
                    </a:ext>
                  </a:extLst>
                </p:cNvPr>
                <p:cNvGrpSpPr/>
                <p:nvPr/>
              </p:nvGrpSpPr>
              <p:grpSpPr>
                <a:xfrm>
                  <a:off x="1456849" y="4182811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45" name="Straight Connector 644">
                    <a:extLst>
                      <a:ext uri="{FF2B5EF4-FFF2-40B4-BE49-F238E27FC236}">
                        <a16:creationId xmlns:a16="http://schemas.microsoft.com/office/drawing/2014/main" id="{5AEA3004-895F-C830-65A8-0ABE9CFC86B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>
                    <a:extLst>
                      <a:ext uri="{FF2B5EF4-FFF2-40B4-BE49-F238E27FC236}">
                        <a16:creationId xmlns:a16="http://schemas.microsoft.com/office/drawing/2014/main" id="{9A9573FF-BD7B-FF1E-0AE3-6F81633A2C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2" name="Group 641">
                  <a:extLst>
                    <a:ext uri="{FF2B5EF4-FFF2-40B4-BE49-F238E27FC236}">
                      <a16:creationId xmlns:a16="http://schemas.microsoft.com/office/drawing/2014/main" id="{DF4133DA-CAB7-14C1-BEC6-C0F828E08603}"/>
                    </a:ext>
                  </a:extLst>
                </p:cNvPr>
                <p:cNvGrpSpPr/>
                <p:nvPr/>
              </p:nvGrpSpPr>
              <p:grpSpPr>
                <a:xfrm rot="10800000">
                  <a:off x="1502830" y="4980362"/>
                  <a:ext cx="1213190" cy="223931"/>
                  <a:chOff x="1942465" y="4434081"/>
                  <a:chExt cx="1617586" cy="298575"/>
                </a:xfrm>
              </p:grpSpPr>
              <p:cxnSp>
                <p:nvCxnSpPr>
                  <p:cNvPr id="643" name="Straight Connector 642">
                    <a:extLst>
                      <a:ext uri="{FF2B5EF4-FFF2-40B4-BE49-F238E27FC236}">
                        <a16:creationId xmlns:a16="http://schemas.microsoft.com/office/drawing/2014/main" id="{C223A3D5-0D12-4059-CE92-CFA1FD03BC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15342" y="4436428"/>
                    <a:ext cx="544709" cy="27808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>
                    <a:extLst>
                      <a:ext uri="{FF2B5EF4-FFF2-40B4-BE49-F238E27FC236}">
                        <a16:creationId xmlns:a16="http://schemas.microsoft.com/office/drawing/2014/main" id="{F5A10D91-581C-D03B-A203-036A9BCD85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2465" y="4434081"/>
                    <a:ext cx="602803" cy="298575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47" name="TextBox 646">
            <a:extLst>
              <a:ext uri="{FF2B5EF4-FFF2-40B4-BE49-F238E27FC236}">
                <a16:creationId xmlns:a16="http://schemas.microsoft.com/office/drawing/2014/main" id="{D34DEE1B-D232-382A-5714-F3646934E326}"/>
              </a:ext>
            </a:extLst>
          </p:cNvPr>
          <p:cNvSpPr txBox="1"/>
          <p:nvPr/>
        </p:nvSpPr>
        <p:spPr>
          <a:xfrm>
            <a:off x="5105529" y="4955216"/>
            <a:ext cx="42466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Each FE chip, connected to 4 LGADS, implements:</a:t>
            </a:r>
          </a:p>
          <a:p>
            <a:endParaRPr lang="en-IT" sz="1400"/>
          </a:p>
          <a:p>
            <a:r>
              <a:rPr lang="en-IT" sz="1400"/>
              <a:t>- double gain linear range to cover &gt; 1000 m.i.p.</a:t>
            </a:r>
          </a:p>
          <a:p>
            <a:r>
              <a:rPr lang="en-IT" sz="1400"/>
              <a:t>- internal ADC</a:t>
            </a:r>
          </a:p>
          <a:p>
            <a:r>
              <a:rPr lang="en-IT" sz="1400"/>
              <a:t>- internal TAC + ADC conversion</a:t>
            </a:r>
          </a:p>
          <a:p>
            <a:r>
              <a:rPr lang="en-IT" sz="1400"/>
              <a:t>- Track &amp; Hold </a:t>
            </a: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A16659F0-0CD5-36C7-5AE3-C2733C588555}"/>
              </a:ext>
            </a:extLst>
          </p:cNvPr>
          <p:cNvGrpSpPr/>
          <p:nvPr/>
        </p:nvGrpSpPr>
        <p:grpSpPr>
          <a:xfrm>
            <a:off x="2027726" y="5813167"/>
            <a:ext cx="1592756" cy="302023"/>
            <a:chOff x="1041218" y="4026714"/>
            <a:chExt cx="3331049" cy="720862"/>
          </a:xfrm>
        </p:grpSpPr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F8CF0013-8CC6-C343-1C86-216F47A79892}"/>
                </a:ext>
              </a:extLst>
            </p:cNvPr>
            <p:cNvGrpSpPr/>
            <p:nvPr/>
          </p:nvGrpSpPr>
          <p:grpSpPr>
            <a:xfrm>
              <a:off x="1041218" y="4080594"/>
              <a:ext cx="3331049" cy="666982"/>
              <a:chOff x="4925733" y="1521101"/>
              <a:chExt cx="3331049" cy="666982"/>
            </a:xfrm>
          </p:grpSpPr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A0AC82DD-E2D8-24B4-508F-C4FF7F71BB1A}"/>
                  </a:ext>
                </a:extLst>
              </p:cNvPr>
              <p:cNvSpPr/>
              <p:nvPr/>
            </p:nvSpPr>
            <p:spPr>
              <a:xfrm>
                <a:off x="4931691" y="1657486"/>
                <a:ext cx="3325091" cy="4245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grpSp>
            <p:nvGrpSpPr>
              <p:cNvPr id="663" name="Group 662">
                <a:extLst>
                  <a:ext uri="{FF2B5EF4-FFF2-40B4-BE49-F238E27FC236}">
                    <a16:creationId xmlns:a16="http://schemas.microsoft.com/office/drawing/2014/main" id="{B5428398-DF8E-CA91-45C9-5092A8AA9A2F}"/>
                  </a:ext>
                </a:extLst>
              </p:cNvPr>
              <p:cNvGrpSpPr/>
              <p:nvPr/>
            </p:nvGrpSpPr>
            <p:grpSpPr>
              <a:xfrm>
                <a:off x="4925733" y="2084008"/>
                <a:ext cx="3325092" cy="104075"/>
                <a:chOff x="4928259" y="2191802"/>
                <a:chExt cx="3313214" cy="129010"/>
              </a:xfrm>
            </p:grpSpPr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078FF145-BDDD-8373-5D4F-1D7E301C11DF}"/>
                    </a:ext>
                  </a:extLst>
                </p:cNvPr>
                <p:cNvGrpSpPr/>
                <p:nvPr/>
              </p:nvGrpSpPr>
              <p:grpSpPr>
                <a:xfrm>
                  <a:off x="4928259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9C4885CF-CC87-8505-36CD-9C3F265E413C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78AFC08C-0BAE-FC6D-0B90-5F415F309914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D744FA53-939D-5364-BE31-A2C8777531B9}"/>
                    </a:ext>
                  </a:extLst>
                </p:cNvPr>
                <p:cNvGrpSpPr/>
                <p:nvPr/>
              </p:nvGrpSpPr>
              <p:grpSpPr>
                <a:xfrm>
                  <a:off x="5759531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89" name="Rectangle 688">
                    <a:extLst>
                      <a:ext uri="{FF2B5EF4-FFF2-40B4-BE49-F238E27FC236}">
                        <a16:creationId xmlns:a16="http://schemas.microsoft.com/office/drawing/2014/main" id="{2D09A3BF-1D1D-2588-C43B-65C944B58395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90" name="Rectangle 689">
                    <a:extLst>
                      <a:ext uri="{FF2B5EF4-FFF2-40B4-BE49-F238E27FC236}">
                        <a16:creationId xmlns:a16="http://schemas.microsoft.com/office/drawing/2014/main" id="{0042E205-A98D-6862-2FCE-E5B1295970B8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7DB2DEDF-DE52-7C46-62E9-62AA730541C7}"/>
                    </a:ext>
                  </a:extLst>
                </p:cNvPr>
                <p:cNvGrpSpPr/>
                <p:nvPr/>
              </p:nvGrpSpPr>
              <p:grpSpPr>
                <a:xfrm>
                  <a:off x="6590803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87" name="Rectangle 686">
                    <a:extLst>
                      <a:ext uri="{FF2B5EF4-FFF2-40B4-BE49-F238E27FC236}">
                        <a16:creationId xmlns:a16="http://schemas.microsoft.com/office/drawing/2014/main" id="{76B92ECD-CDEB-0FAB-005D-4C2219A1E983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88" name="Rectangle 687">
                    <a:extLst>
                      <a:ext uri="{FF2B5EF4-FFF2-40B4-BE49-F238E27FC236}">
                        <a16:creationId xmlns:a16="http://schemas.microsoft.com/office/drawing/2014/main" id="{E5D981C7-0806-A842-DD83-A22436D7F5A9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1ADA87F0-0B0B-389D-613F-3BCC31BCD178}"/>
                    </a:ext>
                  </a:extLst>
                </p:cNvPr>
                <p:cNvGrpSpPr/>
                <p:nvPr/>
              </p:nvGrpSpPr>
              <p:grpSpPr>
                <a:xfrm>
                  <a:off x="7422075" y="2191802"/>
                  <a:ext cx="819398" cy="129010"/>
                  <a:chOff x="4928259" y="2174803"/>
                  <a:chExt cx="819398" cy="129010"/>
                </a:xfrm>
              </p:grpSpPr>
              <p:sp>
                <p:nvSpPr>
                  <p:cNvPr id="685" name="Rectangle 684">
                    <a:extLst>
                      <a:ext uri="{FF2B5EF4-FFF2-40B4-BE49-F238E27FC236}">
                        <a16:creationId xmlns:a16="http://schemas.microsoft.com/office/drawing/2014/main" id="{0081999D-408F-7201-4D34-A6F60EBDD86F}"/>
                      </a:ext>
                    </a:extLst>
                  </p:cNvPr>
                  <p:cNvSpPr/>
                  <p:nvPr/>
                </p:nvSpPr>
                <p:spPr>
                  <a:xfrm>
                    <a:off x="4928259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  <p:sp>
                <p:nvSpPr>
                  <p:cNvPr id="686" name="Rectangle 685">
                    <a:extLst>
                      <a:ext uri="{FF2B5EF4-FFF2-40B4-BE49-F238E27FC236}">
                        <a16:creationId xmlns:a16="http://schemas.microsoft.com/office/drawing/2014/main" id="{D13A746A-BE18-613A-6D35-29D3F9555025}"/>
                      </a:ext>
                    </a:extLst>
                  </p:cNvPr>
                  <p:cNvSpPr/>
                  <p:nvPr/>
                </p:nvSpPr>
                <p:spPr>
                  <a:xfrm>
                    <a:off x="5343895" y="2174803"/>
                    <a:ext cx="403762" cy="129010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T"/>
                  </a:p>
                </p:txBody>
              </p:sp>
            </p:grpSp>
          </p:grpSp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9BA665EB-9DF9-FB5E-D08D-0E92060F0F84}"/>
                  </a:ext>
                </a:extLst>
              </p:cNvPr>
              <p:cNvGrpSpPr/>
              <p:nvPr/>
            </p:nvGrpSpPr>
            <p:grpSpPr>
              <a:xfrm>
                <a:off x="5126411" y="1655742"/>
                <a:ext cx="458172" cy="418612"/>
                <a:chOff x="5126411" y="1655742"/>
                <a:chExt cx="458172" cy="418612"/>
              </a:xfrm>
            </p:grpSpPr>
            <p:sp>
              <p:nvSpPr>
                <p:cNvPr id="679" name="Rectangle 678">
                  <a:extLst>
                    <a:ext uri="{FF2B5EF4-FFF2-40B4-BE49-F238E27FC236}">
                      <a16:creationId xmlns:a16="http://schemas.microsoft.com/office/drawing/2014/main" id="{0765C75F-E7C5-C730-4A52-FAD3A9B91414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80" name="Rectangle 679">
                  <a:extLst>
                    <a:ext uri="{FF2B5EF4-FFF2-40B4-BE49-F238E27FC236}">
                      <a16:creationId xmlns:a16="http://schemas.microsoft.com/office/drawing/2014/main" id="{0753567E-D496-9B3B-B28D-F4B8083F3240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107A51EE-4D22-FBFB-5C26-EBD10DE58CB8}"/>
                  </a:ext>
                </a:extLst>
              </p:cNvPr>
              <p:cNvGrpSpPr/>
              <p:nvPr/>
            </p:nvGrpSpPr>
            <p:grpSpPr>
              <a:xfrm>
                <a:off x="5969856" y="1663036"/>
                <a:ext cx="458172" cy="418612"/>
                <a:chOff x="5126411" y="1655742"/>
                <a:chExt cx="458172" cy="418612"/>
              </a:xfrm>
            </p:grpSpPr>
            <p:sp>
              <p:nvSpPr>
                <p:cNvPr id="677" name="Rectangle 676">
                  <a:extLst>
                    <a:ext uri="{FF2B5EF4-FFF2-40B4-BE49-F238E27FC236}">
                      <a16:creationId xmlns:a16="http://schemas.microsoft.com/office/drawing/2014/main" id="{9A857303-9548-8DFB-003C-B05D7F438FDD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E0E61D5A-8225-4931-0D02-3EE064802044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37B2B36D-E991-AF90-E9C4-1077B1316031}"/>
                  </a:ext>
                </a:extLst>
              </p:cNvPr>
              <p:cNvGrpSpPr/>
              <p:nvPr/>
            </p:nvGrpSpPr>
            <p:grpSpPr>
              <a:xfrm>
                <a:off x="6813301" y="1660705"/>
                <a:ext cx="458172" cy="418612"/>
                <a:chOff x="5126411" y="1655742"/>
                <a:chExt cx="458172" cy="418612"/>
              </a:xfrm>
            </p:grpSpPr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0C6DB1B7-9A91-73F2-AAF6-99ADACD72C7C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6" name="Rectangle 675">
                  <a:extLst>
                    <a:ext uri="{FF2B5EF4-FFF2-40B4-BE49-F238E27FC236}">
                      <a16:creationId xmlns:a16="http://schemas.microsoft.com/office/drawing/2014/main" id="{948E4C91-E288-1653-F60B-0EC3AEBEFFE7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F2882AD7-A7FD-EB11-9409-CFF1FE64B33D}"/>
                  </a:ext>
                </a:extLst>
              </p:cNvPr>
              <p:cNvGrpSpPr/>
              <p:nvPr/>
            </p:nvGrpSpPr>
            <p:grpSpPr>
              <a:xfrm>
                <a:off x="7656746" y="1658374"/>
                <a:ext cx="458172" cy="418612"/>
                <a:chOff x="5126411" y="1655742"/>
                <a:chExt cx="458172" cy="418612"/>
              </a:xfrm>
            </p:grpSpPr>
            <p:sp>
              <p:nvSpPr>
                <p:cNvPr id="673" name="Rectangle 672">
                  <a:extLst>
                    <a:ext uri="{FF2B5EF4-FFF2-40B4-BE49-F238E27FC236}">
                      <a16:creationId xmlns:a16="http://schemas.microsoft.com/office/drawing/2014/main" id="{7D6D2CCF-54BC-D7DF-1D99-6AA200B4F817}"/>
                    </a:ext>
                  </a:extLst>
                </p:cNvPr>
                <p:cNvSpPr/>
                <p:nvPr/>
              </p:nvSpPr>
              <p:spPr>
                <a:xfrm>
                  <a:off x="5126411" y="1663036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4" name="Rectangle 673">
                  <a:extLst>
                    <a:ext uri="{FF2B5EF4-FFF2-40B4-BE49-F238E27FC236}">
                      <a16:creationId xmlns:a16="http://schemas.microsoft.com/office/drawing/2014/main" id="{E5567CC9-CCF1-1D6A-A51A-39D8FDA59486}"/>
                    </a:ext>
                  </a:extLst>
                </p:cNvPr>
                <p:cNvSpPr/>
                <p:nvPr/>
              </p:nvSpPr>
              <p:spPr>
                <a:xfrm>
                  <a:off x="5538864" y="1655742"/>
                  <a:ext cx="45719" cy="41131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grpSp>
            <p:nvGrpSpPr>
              <p:cNvPr id="668" name="Group 667">
                <a:extLst>
                  <a:ext uri="{FF2B5EF4-FFF2-40B4-BE49-F238E27FC236}">
                    <a16:creationId xmlns:a16="http://schemas.microsoft.com/office/drawing/2014/main" id="{81477A7E-209C-6F20-7179-14D998A0AC19}"/>
                  </a:ext>
                </a:extLst>
              </p:cNvPr>
              <p:cNvGrpSpPr/>
              <p:nvPr/>
            </p:nvGrpSpPr>
            <p:grpSpPr>
              <a:xfrm>
                <a:off x="5210486" y="1521101"/>
                <a:ext cx="2823690" cy="127082"/>
                <a:chOff x="5209577" y="1512588"/>
                <a:chExt cx="2823690" cy="127082"/>
              </a:xfrm>
            </p:grpSpPr>
            <p:sp>
              <p:nvSpPr>
                <p:cNvPr id="669" name="Rectangle 668">
                  <a:extLst>
                    <a:ext uri="{FF2B5EF4-FFF2-40B4-BE49-F238E27FC236}">
                      <a16:creationId xmlns:a16="http://schemas.microsoft.com/office/drawing/2014/main" id="{730BCC22-7374-3680-2454-37DB6CC2E5D0}"/>
                    </a:ext>
                  </a:extLst>
                </p:cNvPr>
                <p:cNvSpPr/>
                <p:nvPr/>
              </p:nvSpPr>
              <p:spPr>
                <a:xfrm>
                  <a:off x="5209577" y="1513025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0" name="Rectangle 669">
                  <a:extLst>
                    <a:ext uri="{FF2B5EF4-FFF2-40B4-BE49-F238E27FC236}">
                      <a16:creationId xmlns:a16="http://schemas.microsoft.com/office/drawing/2014/main" id="{AD796573-236E-EF5D-A9E4-A3FEB1FCA4DA}"/>
                    </a:ext>
                  </a:extLst>
                </p:cNvPr>
                <p:cNvSpPr/>
                <p:nvPr/>
              </p:nvSpPr>
              <p:spPr>
                <a:xfrm>
                  <a:off x="6042811" y="1513024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1" name="Rectangle 670">
                  <a:extLst>
                    <a:ext uri="{FF2B5EF4-FFF2-40B4-BE49-F238E27FC236}">
                      <a16:creationId xmlns:a16="http://schemas.microsoft.com/office/drawing/2014/main" id="{24765CE5-8ACD-F744-DA6F-A6E76EDF1464}"/>
                    </a:ext>
                  </a:extLst>
                </p:cNvPr>
                <p:cNvSpPr/>
                <p:nvPr/>
              </p:nvSpPr>
              <p:spPr>
                <a:xfrm>
                  <a:off x="6879302" y="1512588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672" name="Rectangle 671">
                  <a:extLst>
                    <a:ext uri="{FF2B5EF4-FFF2-40B4-BE49-F238E27FC236}">
                      <a16:creationId xmlns:a16="http://schemas.microsoft.com/office/drawing/2014/main" id="{8D5B2976-1567-4F28-BA81-F06A49E4F292}"/>
                    </a:ext>
                  </a:extLst>
                </p:cNvPr>
                <p:cNvSpPr/>
                <p:nvPr/>
              </p:nvSpPr>
              <p:spPr>
                <a:xfrm>
                  <a:off x="7715793" y="1521777"/>
                  <a:ext cx="317474" cy="11789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450E9457-899C-49F1-C3E3-041D949E828D}"/>
                </a:ext>
              </a:extLst>
            </p:cNvPr>
            <p:cNvGrpSpPr/>
            <p:nvPr/>
          </p:nvGrpSpPr>
          <p:grpSpPr>
            <a:xfrm>
              <a:off x="1270535" y="4026714"/>
              <a:ext cx="421906" cy="197172"/>
              <a:chOff x="1270535" y="4026714"/>
              <a:chExt cx="421906" cy="197172"/>
            </a:xfrm>
          </p:grpSpPr>
          <p:sp>
            <p:nvSpPr>
              <p:cNvPr id="660" name="Freeform 918">
                <a:extLst>
                  <a:ext uri="{FF2B5EF4-FFF2-40B4-BE49-F238E27FC236}">
                    <a16:creationId xmlns:a16="http://schemas.microsoft.com/office/drawing/2014/main" id="{3A3528E2-AB79-F04C-73E8-814E139D6FAD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61" name="Freeform 919">
                <a:extLst>
                  <a:ext uri="{FF2B5EF4-FFF2-40B4-BE49-F238E27FC236}">
                    <a16:creationId xmlns:a16="http://schemas.microsoft.com/office/drawing/2014/main" id="{B6815C81-FC05-941C-8280-7D27692528AB}"/>
                  </a:ext>
                </a:extLst>
              </p:cNvPr>
              <p:cNvSpPr/>
              <p:nvPr/>
            </p:nvSpPr>
            <p:spPr>
              <a:xfrm flipH="1">
                <a:off x="1528812" y="404436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B6B53084-38EA-77E3-CC1F-E68F62F3D825}"/>
                </a:ext>
              </a:extLst>
            </p:cNvPr>
            <p:cNvGrpSpPr/>
            <p:nvPr/>
          </p:nvGrpSpPr>
          <p:grpSpPr>
            <a:xfrm>
              <a:off x="2106989" y="4035599"/>
              <a:ext cx="421906" cy="197172"/>
              <a:chOff x="1270535" y="4026714"/>
              <a:chExt cx="421906" cy="197172"/>
            </a:xfrm>
          </p:grpSpPr>
          <p:sp>
            <p:nvSpPr>
              <p:cNvPr id="658" name="Freeform 916">
                <a:extLst>
                  <a:ext uri="{FF2B5EF4-FFF2-40B4-BE49-F238E27FC236}">
                    <a16:creationId xmlns:a16="http://schemas.microsoft.com/office/drawing/2014/main" id="{AA4CBEF8-F9CF-F886-D80B-30C9FFFBF0D3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59" name="Freeform 917">
                <a:extLst>
                  <a:ext uri="{FF2B5EF4-FFF2-40B4-BE49-F238E27FC236}">
                    <a16:creationId xmlns:a16="http://schemas.microsoft.com/office/drawing/2014/main" id="{13D8EBBF-9E23-FFBB-011C-1CC4105237A4}"/>
                  </a:ext>
                </a:extLst>
              </p:cNvPr>
              <p:cNvSpPr/>
              <p:nvPr/>
            </p:nvSpPr>
            <p:spPr>
              <a:xfrm flipH="1">
                <a:off x="1528812" y="404436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2BEBB86C-A445-792A-A467-1E6330B6580E}"/>
                </a:ext>
              </a:extLst>
            </p:cNvPr>
            <p:cNvGrpSpPr/>
            <p:nvPr/>
          </p:nvGrpSpPr>
          <p:grpSpPr>
            <a:xfrm>
              <a:off x="2943443" y="4042880"/>
              <a:ext cx="421906" cy="181130"/>
              <a:chOff x="1270535" y="4025110"/>
              <a:chExt cx="421906" cy="181130"/>
            </a:xfrm>
          </p:grpSpPr>
          <p:sp>
            <p:nvSpPr>
              <p:cNvPr id="656" name="Freeform 914">
                <a:extLst>
                  <a:ext uri="{FF2B5EF4-FFF2-40B4-BE49-F238E27FC236}">
                    <a16:creationId xmlns:a16="http://schemas.microsoft.com/office/drawing/2014/main" id="{DFAF59A1-390D-3BBC-D88E-B36EFD119F91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57" name="Freeform 915">
                <a:extLst>
                  <a:ext uri="{FF2B5EF4-FFF2-40B4-BE49-F238E27FC236}">
                    <a16:creationId xmlns:a16="http://schemas.microsoft.com/office/drawing/2014/main" id="{E72524A5-03C3-B174-D2D1-6EE02638896E}"/>
                  </a:ext>
                </a:extLst>
              </p:cNvPr>
              <p:cNvSpPr/>
              <p:nvPr/>
            </p:nvSpPr>
            <p:spPr>
              <a:xfrm flipH="1">
                <a:off x="1528812" y="402511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C178E3D6-9D66-ACF5-2BBE-EC255B9C31AC}"/>
                </a:ext>
              </a:extLst>
            </p:cNvPr>
            <p:cNvGrpSpPr/>
            <p:nvPr/>
          </p:nvGrpSpPr>
          <p:grpSpPr>
            <a:xfrm>
              <a:off x="3779897" y="4051765"/>
              <a:ext cx="421906" cy="181130"/>
              <a:chOff x="1270535" y="4025110"/>
              <a:chExt cx="421906" cy="181130"/>
            </a:xfrm>
          </p:grpSpPr>
          <p:sp>
            <p:nvSpPr>
              <p:cNvPr id="654" name="Freeform 912">
                <a:extLst>
                  <a:ext uri="{FF2B5EF4-FFF2-40B4-BE49-F238E27FC236}">
                    <a16:creationId xmlns:a16="http://schemas.microsoft.com/office/drawing/2014/main" id="{873E2796-17BE-1FC1-FED4-6280D190CBF2}"/>
                  </a:ext>
                </a:extLst>
              </p:cNvPr>
              <p:cNvSpPr/>
              <p:nvPr/>
            </p:nvSpPr>
            <p:spPr>
              <a:xfrm>
                <a:off x="1270535" y="4026714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655" name="Freeform 913">
                <a:extLst>
                  <a:ext uri="{FF2B5EF4-FFF2-40B4-BE49-F238E27FC236}">
                    <a16:creationId xmlns:a16="http://schemas.microsoft.com/office/drawing/2014/main" id="{3C937019-9518-5CCB-552C-05DAA176C41D}"/>
                  </a:ext>
                </a:extLst>
              </p:cNvPr>
              <p:cNvSpPr/>
              <p:nvPr/>
            </p:nvSpPr>
            <p:spPr>
              <a:xfrm flipH="1">
                <a:off x="1528812" y="4025110"/>
                <a:ext cx="163629" cy="179526"/>
              </a:xfrm>
              <a:custGeom>
                <a:avLst/>
                <a:gdLst>
                  <a:gd name="connsiteX0" fmla="*/ 0 w 163629"/>
                  <a:gd name="connsiteY0" fmla="*/ 179526 h 179526"/>
                  <a:gd name="connsiteX1" fmla="*/ 48126 w 163629"/>
                  <a:gd name="connsiteY1" fmla="*/ 6271 h 179526"/>
                  <a:gd name="connsiteX2" fmla="*/ 163629 w 163629"/>
                  <a:gd name="connsiteY2" fmla="*/ 35147 h 179526"/>
                  <a:gd name="connsiteX3" fmla="*/ 125128 w 163629"/>
                  <a:gd name="connsiteY3" fmla="*/ 25522 h 17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629" h="179526">
                    <a:moveTo>
                      <a:pt x="0" y="179526"/>
                    </a:moveTo>
                    <a:cubicBezTo>
                      <a:pt x="10427" y="104930"/>
                      <a:pt x="20855" y="30334"/>
                      <a:pt x="48126" y="6271"/>
                    </a:cubicBezTo>
                    <a:cubicBezTo>
                      <a:pt x="75397" y="-17792"/>
                      <a:pt x="163629" y="35147"/>
                      <a:pt x="163629" y="35147"/>
                    </a:cubicBezTo>
                    <a:lnTo>
                      <a:pt x="125128" y="255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</p:grpSp>
      <p:pic>
        <p:nvPicPr>
          <p:cNvPr id="694" name="Picture 693">
            <a:extLst>
              <a:ext uri="{FF2B5EF4-FFF2-40B4-BE49-F238E27FC236}">
                <a16:creationId xmlns:a16="http://schemas.microsoft.com/office/drawing/2014/main" id="{025B4558-0083-7705-C4D4-219ACB1E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034" y="2775576"/>
            <a:ext cx="3502241" cy="2096378"/>
          </a:xfrm>
          <a:prstGeom prst="rect">
            <a:avLst/>
          </a:prstGeom>
        </p:spPr>
      </p:pic>
      <p:sp>
        <p:nvSpPr>
          <p:cNvPr id="696" name="TextBox 695">
            <a:extLst>
              <a:ext uri="{FF2B5EF4-FFF2-40B4-BE49-F238E27FC236}">
                <a16:creationId xmlns:a16="http://schemas.microsoft.com/office/drawing/2014/main" id="{521435D3-BF14-D644-223F-0D89B392BBF8}"/>
              </a:ext>
            </a:extLst>
          </p:cNvPr>
          <p:cNvSpPr txBox="1"/>
          <p:nvPr/>
        </p:nvSpPr>
        <p:spPr>
          <a:xfrm>
            <a:off x="6786140" y="2532998"/>
            <a:ext cx="3502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/>
              <a:t>E</a:t>
            </a:r>
            <a:r>
              <a:rPr lang="en-US" sz="1400"/>
              <a:t>xample of thick LGAD implementation</a:t>
            </a:r>
            <a:endParaRPr lang="en-IT" sz="1400"/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3E744E4E-DA80-1E65-CC5F-EEF599E3836D}"/>
              </a:ext>
            </a:extLst>
          </p:cNvPr>
          <p:cNvSpPr txBox="1"/>
          <p:nvPr/>
        </p:nvSpPr>
        <p:spPr>
          <a:xfrm>
            <a:off x="10375438" y="132261"/>
            <a:ext cx="18647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anose="020F0502020204030204"/>
              </a:rPr>
              <a:t>G.Collazuol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/>
              </a:rPr>
              <a:t>M.Mattiazzi</a:t>
            </a:r>
          </a:p>
          <a:p>
            <a:endParaRPr lang="en-US">
              <a:solidFill>
                <a:srgbClr val="0070C0"/>
              </a:solidFill>
              <a:latin typeface="Calibri" panose="020F0502020204030204"/>
            </a:endParaRPr>
          </a:p>
          <a:p>
            <a:r>
              <a:rPr lang="en-US">
                <a:latin typeface="Calibri" panose="020F0502020204030204"/>
              </a:rPr>
              <a:t>2025/6/25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9C386-00B6-770C-33C5-A4CC3F29F640}"/>
              </a:ext>
            </a:extLst>
          </p:cNvPr>
          <p:cNvSpPr txBox="1"/>
          <p:nvPr/>
        </p:nvSpPr>
        <p:spPr>
          <a:xfrm>
            <a:off x="820882" y="842480"/>
            <a:ext cx="70226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+mj-lt"/>
              </a:rPr>
              <a:t>University of Pisa &amp; INFN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Pisa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/  University of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Siena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&amp; INFN Pisa</a:t>
            </a:r>
            <a:endParaRPr lang="it-IT" sz="1400">
              <a:solidFill>
                <a:prstClr val="black"/>
              </a:solidFill>
              <a:latin typeface="+mj-lt"/>
            </a:endParaRPr>
          </a:p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+mj-lt"/>
                <a:ea typeface="DejaVu Sans"/>
              </a:rPr>
              <a:t>University of Padova &amp; INFN </a:t>
            </a:r>
            <a:r>
              <a:rPr lang="it-IT" sz="1400" b="1">
                <a:solidFill>
                  <a:srgbClr val="000000"/>
                </a:solidFill>
                <a:latin typeface="+mj-lt"/>
                <a:ea typeface="DejaVu Sans"/>
              </a:rPr>
              <a:t>Padova</a:t>
            </a:r>
            <a:r>
              <a:rPr lang="it-IT" sz="1400">
                <a:solidFill>
                  <a:prstClr val="black"/>
                </a:solidFill>
                <a:latin typeface="+mj-lt"/>
              </a:rPr>
              <a:t>  / </a:t>
            </a:r>
            <a:r>
              <a:rPr lang="it-IT" sz="1400">
                <a:solidFill>
                  <a:srgbClr val="000000"/>
                </a:solidFill>
                <a:latin typeface="+mj-lt"/>
                <a:ea typeface="DejaVu Sans"/>
              </a:rPr>
              <a:t>University of </a:t>
            </a:r>
            <a:r>
              <a:rPr lang="it-IT" sz="1400" b="1">
                <a:solidFill>
                  <a:srgbClr val="000000"/>
                </a:solidFill>
                <a:latin typeface="+mj-lt"/>
                <a:ea typeface="DejaVu Sans"/>
              </a:rPr>
              <a:t>Pavia</a:t>
            </a:r>
            <a:r>
              <a:rPr lang="it-IT" sz="1400">
                <a:solidFill>
                  <a:srgbClr val="000000"/>
                </a:solidFill>
                <a:latin typeface="+mj-lt"/>
                <a:ea typeface="DejaVu Sans"/>
              </a:rPr>
              <a:t> &amp; INFN Pavia</a:t>
            </a:r>
          </a:p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+mj-lt"/>
              </a:rPr>
              <a:t>University of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Trento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&amp;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TIFPA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 / Fondazione Bruno Kessler </a:t>
            </a:r>
            <a:r>
              <a:rPr lang="it-IT" sz="1400" b="1">
                <a:solidFill>
                  <a:srgbClr val="000000"/>
                </a:solidFill>
                <a:latin typeface="+mj-lt"/>
              </a:rPr>
              <a:t>FBK</a:t>
            </a:r>
            <a:r>
              <a:rPr lang="it-IT" sz="1400">
                <a:solidFill>
                  <a:srgbClr val="000000"/>
                </a:solidFill>
                <a:latin typeface="+mj-lt"/>
              </a:rPr>
              <a:t> (Trento)</a:t>
            </a:r>
            <a:endParaRPr lang="it-IT" sz="140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4225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63137-B158-0952-9AA8-3FAD2AA0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060ED-813B-E50D-FF07-CAB9A8C002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10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414AA-74F5-426F-90F6-9104F9FAF80A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B425D-85FF-80B8-ECAD-4B9F78172561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7683FBC7-B65D-7225-05A4-1A049B7C22A0}"/>
              </a:ext>
            </a:extLst>
          </p:cNvPr>
          <p:cNvSpPr/>
          <p:nvPr/>
        </p:nvSpPr>
        <p:spPr>
          <a:xfrm>
            <a:off x="210752" y="64599"/>
            <a:ext cx="9804400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Test Beam 2024 Nov. – SPS Pb ion beam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AE73A-4978-3AAB-48C8-CEB08747A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7" y="916948"/>
            <a:ext cx="5275733" cy="55478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0056E7-5FBE-E865-C05F-E1B09CCB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60" y="1034605"/>
            <a:ext cx="6226855" cy="5561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B4996-68D3-1924-622F-048102DEA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312" y="6282706"/>
            <a:ext cx="1765328" cy="437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C2E136-67F3-22BE-2D01-7E4A62465AE8}"/>
              </a:ext>
            </a:extLst>
          </p:cNvPr>
          <p:cNvSpPr txBox="1"/>
          <p:nvPr/>
        </p:nvSpPr>
        <p:spPr>
          <a:xfrm>
            <a:off x="4144055" y="6377973"/>
            <a:ext cx="735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032F8"/>
                </a:solidFill>
              </a:rPr>
              <a:t>Charge Analysis by Marco Mattiazzi – INFN PD and DFA  </a:t>
            </a:r>
          </a:p>
        </p:txBody>
      </p:sp>
    </p:spTree>
    <p:extLst>
      <p:ext uri="{BB962C8B-B14F-4D97-AF65-F5344CB8AC3E}">
        <p14:creationId xmlns:p14="http://schemas.microsoft.com/office/powerpoint/2010/main" val="38653853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884A-D3A2-4E02-BC7A-ACF83E95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B0F01-E5E9-2865-0D11-ECCEA94D0B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11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A0DF7-4D9B-12B4-D182-F2C5C82808CD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6C4E76-A9B6-9E35-0B35-4783F855C6F7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B5A6010E-D9F9-0E29-37F9-3169025AC3F8}"/>
              </a:ext>
            </a:extLst>
          </p:cNvPr>
          <p:cNvSpPr/>
          <p:nvPr/>
        </p:nvSpPr>
        <p:spPr>
          <a:xfrm>
            <a:off x="210752" y="64599"/>
            <a:ext cx="9804400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Test Beam 2024 Nov. – SPS Pb ion beam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ACF9B-FB28-CB5F-84FD-344CFA59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94" y="863600"/>
            <a:ext cx="10797946" cy="58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48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C224AD-AB7E-49BB-F836-6787867F270A}"/>
              </a:ext>
            </a:extLst>
          </p:cNvPr>
          <p:cNvSpPr txBox="1"/>
          <p:nvPr/>
        </p:nvSpPr>
        <p:spPr>
          <a:xfrm>
            <a:off x="1950813" y="332142"/>
            <a:ext cx="78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Activities in 2025</a:t>
            </a:r>
            <a:endParaRPr lang="en-IT" sz="240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56ED4-C99D-20D5-0D93-AE80B1EFA231}"/>
              </a:ext>
            </a:extLst>
          </p:cNvPr>
          <p:cNvSpPr txBox="1"/>
          <p:nvPr/>
        </p:nvSpPr>
        <p:spPr>
          <a:xfrm>
            <a:off x="1880054" y="964376"/>
            <a:ext cx="8431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TIFPA</a:t>
            </a:r>
            <a:r>
              <a:rPr lang="en-US" sz="1600"/>
              <a:t> - </a:t>
            </a:r>
            <a:r>
              <a:rPr lang="en-GB" sz="1600">
                <a:solidFill>
                  <a:srgbClr val="495057"/>
                </a:solidFill>
              </a:rPr>
              <a:t>caratterizzazione laser IR di campioni LGAD FBK con spessore 275um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Pavia</a:t>
            </a:r>
            <a:r>
              <a:rPr lang="en-US" sz="1600"/>
              <a:t> – </a:t>
            </a:r>
            <a:r>
              <a:rPr lang="en-GB" sz="1600"/>
              <a:t>nuova versione del ASIC con on-chip ADC e interfaccia digitale per R/O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FBK - </a:t>
            </a:r>
            <a:r>
              <a:rPr lang="en-GB" sz="1600">
                <a:solidFill>
                  <a:srgbClr val="495057"/>
                </a:solidFill>
              </a:rPr>
              <a:t>secondo batch di LGAD</a:t>
            </a: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Pisa &amp; Padova 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solidFill>
                  <a:srgbClr val="FF0000"/>
                </a:solidFill>
              </a:rPr>
              <a:t>Digital readout system and DAQ integration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solidFill>
                  <a:srgbClr val="FF0000"/>
                </a:solidFill>
              </a:rPr>
              <a:t>Charaterization and  selection sensors 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solidFill>
                  <a:srgbClr val="FF0000"/>
                </a:solidFill>
              </a:rPr>
              <a:t>Setup telescope for </a:t>
            </a:r>
            <a:r>
              <a:rPr lang="en-US" sz="1600">
                <a:solidFill>
                  <a:srgbClr val="00B0F0"/>
                </a:solidFill>
              </a:rPr>
              <a:t>Test Beam @ SPS ions =&gt; November 2025</a:t>
            </a:r>
          </a:p>
          <a:p>
            <a:pPr marL="742950" lvl="1" indent="-285750">
              <a:buFontTx/>
              <a:buChar char="-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B8E1F-F33A-CF25-889D-CFDA94DD2A5B}"/>
              </a:ext>
            </a:extLst>
          </p:cNvPr>
          <p:cNvSpPr txBox="1"/>
          <p:nvPr/>
        </p:nvSpPr>
        <p:spPr>
          <a:xfrm>
            <a:off x="10760858" y="193642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AF333-FADB-C723-DB97-A0DC84EB58CE}"/>
              </a:ext>
            </a:extLst>
          </p:cNvPr>
          <p:cNvSpPr txBox="1"/>
          <p:nvPr/>
        </p:nvSpPr>
        <p:spPr>
          <a:xfrm>
            <a:off x="1950813" y="3229117"/>
            <a:ext cx="7864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Request CSN5 for 1 year Extension </a:t>
            </a:r>
          </a:p>
          <a:p>
            <a:endParaRPr lang="en-US" sz="2400">
              <a:solidFill>
                <a:schemeClr val="accent1"/>
              </a:solidFill>
            </a:endParaRPr>
          </a:p>
          <a:p>
            <a:r>
              <a:rPr lang="en-US" sz="2400">
                <a:solidFill>
                  <a:schemeClr val="accent1"/>
                </a:solidFill>
              </a:rPr>
              <a:t>Activities in 2026</a:t>
            </a:r>
            <a:endParaRPr lang="en-IT" sz="240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590AE-02D7-F4C0-4AD9-123A1E26BAD3}"/>
              </a:ext>
            </a:extLst>
          </p:cNvPr>
          <p:cNvSpPr txBox="1"/>
          <p:nvPr/>
        </p:nvSpPr>
        <p:spPr>
          <a:xfrm>
            <a:off x="1950814" y="4570186"/>
            <a:ext cx="8431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Last batch of thick sensors </a:t>
            </a:r>
            <a:r>
              <a:rPr lang="en-US" sz="1600">
                <a:sym typeface="Wingdings" panose="05000000000000000000" pitchFamily="2" charset="2"/>
              </a:rPr>
              <a:t>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Demonstrator layer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Digital readout system and DAQ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</a:rPr>
              <a:t>Setup telescope for </a:t>
            </a:r>
            <a:r>
              <a:rPr lang="en-US" sz="1600">
                <a:solidFill>
                  <a:srgbClr val="00B0F0"/>
                </a:solidFill>
              </a:rPr>
              <a:t>Test Beam @ SPS ions =&gt; Fall 2026</a:t>
            </a:r>
          </a:p>
        </p:txBody>
      </p:sp>
    </p:spTree>
    <p:extLst>
      <p:ext uri="{BB962C8B-B14F-4D97-AF65-F5344CB8AC3E}">
        <p14:creationId xmlns:p14="http://schemas.microsoft.com/office/powerpoint/2010/main" val="78345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1872125" y="41627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Resources @ INFN Padova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5E179-B9EF-E435-FFA4-65F67336DA07}"/>
              </a:ext>
            </a:extLst>
          </p:cNvPr>
          <p:cNvSpPr txBox="1"/>
          <p:nvPr/>
        </p:nvSpPr>
        <p:spPr>
          <a:xfrm>
            <a:off x="2066132" y="1230471"/>
            <a:ext cx="794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FTE Padova 2026 </a:t>
            </a:r>
          </a:p>
          <a:p>
            <a:r>
              <a:rPr lang="en-US">
                <a:solidFill>
                  <a:srgbClr val="FF0000"/>
                </a:solidFill>
              </a:rPr>
              <a:t>- </a:t>
            </a:r>
            <a:r>
              <a:rPr lang="en-US"/>
              <a:t>G.Collazuol  	10 %</a:t>
            </a:r>
          </a:p>
          <a:p>
            <a:r>
              <a:rPr lang="en-US"/>
              <a:t>- M.Mattiazzi  	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0B42-671A-4096-0D89-876DDD540F99}"/>
              </a:ext>
            </a:extLst>
          </p:cNvPr>
          <p:cNvSpPr txBox="1"/>
          <p:nvPr/>
        </p:nvSpPr>
        <p:spPr>
          <a:xfrm>
            <a:off x="2066132" y="3856405"/>
            <a:ext cx="8211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Richieste 2026 in Sezione PD</a:t>
            </a:r>
            <a:endParaRPr lang="en-US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Elettronica  </a:t>
            </a:r>
          </a:p>
          <a:p>
            <a:r>
              <a:rPr lang="en-US"/>
              <a:t>     programmazione FPGA TimePix4 + SiPixels (collab. con INFN FE) ~ 3m.p.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 Tecnici ed Elettronici</a:t>
            </a:r>
          </a:p>
          <a:p>
            <a:r>
              <a:rPr lang="en-US"/>
              <a:t>     elettronica ancillare TimePix4 ~ 1m.p.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Progettazione Meccanica </a:t>
            </a:r>
          </a:p>
          <a:p>
            <a:r>
              <a:rPr lang="en-US"/>
              <a:t>     disegno setup telescopio (collaborazione con Stefano Levorato) ~ 1m.p.</a:t>
            </a:r>
            <a:endParaRPr lang="en-IT"/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Officina Meccanica</a:t>
            </a:r>
          </a:p>
          <a:p>
            <a:r>
              <a:rPr lang="en-US"/>
              <a:t>     meccanica telescopio ~ 1m.p.</a:t>
            </a:r>
            <a:endParaRPr lang="en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68034-EEA9-27F7-8924-E65A94D8E555}"/>
              </a:ext>
            </a:extLst>
          </p:cNvPr>
          <p:cNvSpPr txBox="1"/>
          <p:nvPr/>
        </p:nvSpPr>
        <p:spPr>
          <a:xfrm>
            <a:off x="2066131" y="2543437"/>
            <a:ext cx="7397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Preventivi 2026</a:t>
            </a:r>
          </a:p>
          <a:p>
            <a:pPr marL="285750" indent="-285750">
              <a:buFontTx/>
              <a:buChar char="-"/>
            </a:pPr>
            <a:r>
              <a:rPr lang="en-US"/>
              <a:t>Consumo per circa 10kEuro</a:t>
            </a:r>
          </a:p>
          <a:p>
            <a:pPr marL="285750" indent="-285750">
              <a:buFontTx/>
              <a:buChar char="-"/>
            </a:pPr>
            <a:r>
              <a:rPr lang="en-US"/>
              <a:t>Missioni (CERN) per 5kEuro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2BD03-CE6A-8C3E-DA01-297C3A89C788}"/>
              </a:ext>
            </a:extLst>
          </p:cNvPr>
          <p:cNvSpPr txBox="1"/>
          <p:nvPr/>
        </p:nvSpPr>
        <p:spPr>
          <a:xfrm>
            <a:off x="10894320" y="231608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7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DA58-57D7-DBC5-C6C0-732381E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766219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Additional material ADA-5D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6A7E-0B36-365D-FEC6-47FFA3B8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873F1-FF52-E949-B467-066DD2DDA870}"/>
              </a:ext>
            </a:extLst>
          </p:cNvPr>
          <p:cNvSpPr txBox="1"/>
          <p:nvPr/>
        </p:nvSpPr>
        <p:spPr>
          <a:xfrm>
            <a:off x="2704194" y="2281262"/>
            <a:ext cx="40783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T" sz="1350" b="1">
                <a:solidFill>
                  <a:srgbClr val="FFFFFF"/>
                </a:solidFill>
              </a:rPr>
              <a:t>CHARGE IDENTIFICATION</a:t>
            </a:r>
            <a:r>
              <a:rPr lang="en-IT" sz="1350">
                <a:solidFill>
                  <a:srgbClr val="FFFFFF"/>
                </a:solidFill>
              </a:rPr>
              <a:t> of cosmic-ray ions</a:t>
            </a:r>
          </a:p>
          <a:p>
            <a:pPr defTabSz="685800"/>
            <a:r>
              <a:rPr lang="en-IT" sz="1350">
                <a:solidFill>
                  <a:srgbClr val="FFFFFF"/>
                </a:solidFill>
              </a:rPr>
              <a:t>with charge 1 ≤ Z ≤ 30 via multiple dE/dx </a:t>
            </a:r>
            <a:r>
              <a:rPr lang="en-IT" sz="1500">
                <a:solidFill>
                  <a:srgbClr val="FFFFFF"/>
                </a:solidFill>
              </a:rPr>
              <a:t>∝ Z</a:t>
            </a:r>
            <a:r>
              <a:rPr lang="en-IT" sz="1500" baseline="30000">
                <a:solidFill>
                  <a:srgbClr val="FFFFFF"/>
                </a:solidFill>
              </a:rPr>
              <a:t>2</a:t>
            </a:r>
            <a:endParaRPr lang="en-IT" sz="1350">
              <a:solidFill>
                <a:srgbClr val="FFFFFF"/>
              </a:solidFill>
            </a:endParaRPr>
          </a:p>
          <a:p>
            <a:pPr defTabSz="685800">
              <a:defRPr/>
            </a:pPr>
            <a:r>
              <a:rPr lang="en-IT" sz="1350">
                <a:solidFill>
                  <a:srgbClr val="FFFFFF"/>
                </a:solidFill>
              </a:rPr>
              <a:t>in a pixelated sub-ns </a:t>
            </a:r>
            <a:r>
              <a:rPr lang="en-IT" sz="1350" b="1">
                <a:solidFill>
                  <a:srgbClr val="FFFFFF"/>
                </a:solidFill>
              </a:rPr>
              <a:t>Charge-ToF</a:t>
            </a:r>
            <a:r>
              <a:rPr lang="en-IT" sz="1350">
                <a:solidFill>
                  <a:srgbClr val="FFFFFF"/>
                </a:solidFill>
              </a:rPr>
              <a:t> </a:t>
            </a:r>
            <a:r>
              <a:rPr lang="en-IT" sz="1350" b="1">
                <a:solidFill>
                  <a:srgbClr val="FFFFFF"/>
                </a:solidFill>
              </a:rPr>
              <a:t>detector</a:t>
            </a:r>
            <a:r>
              <a:rPr lang="en-IT" sz="1350">
                <a:solidFill>
                  <a:srgbClr val="FFFFFF"/>
                </a:solidFill>
              </a:rPr>
              <a:t> (SCD) </a:t>
            </a:r>
            <a:endParaRPr lang="en-GB" sz="1350" baseline="3000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9F8BC7-D531-1FFA-2A28-0E53A1AB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47" y="997897"/>
            <a:ext cx="2839031" cy="27862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A42752-CA3C-5BB7-BA5B-6A509D609D5C}"/>
              </a:ext>
            </a:extLst>
          </p:cNvPr>
          <p:cNvSpPr txBox="1"/>
          <p:nvPr/>
        </p:nvSpPr>
        <p:spPr>
          <a:xfrm>
            <a:off x="2731624" y="3207711"/>
            <a:ext cx="3465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1350" b="1">
                <a:solidFill>
                  <a:srgbClr val="FFFFFF"/>
                </a:solidFill>
              </a:rPr>
              <a:t>Backscattering (BSC)</a:t>
            </a:r>
            <a:r>
              <a:rPr lang="en-IT" sz="1350">
                <a:solidFill>
                  <a:srgbClr val="FFFFFF"/>
                </a:solidFill>
              </a:rPr>
              <a:t> from calorimeter generates fake hits in SCD and tracker, degrading charge-ID as energy increases.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15966-10F3-21EC-6800-6C0559CB5507}"/>
              </a:ext>
            </a:extLst>
          </p:cNvPr>
          <p:cNvSpPr txBox="1"/>
          <p:nvPr/>
        </p:nvSpPr>
        <p:spPr>
          <a:xfrm>
            <a:off x="2762281" y="4228743"/>
            <a:ext cx="3368230" cy="507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IT" sz="1350" b="1">
                <a:solidFill>
                  <a:srgbClr val="FFFFFF"/>
                </a:solidFill>
              </a:rPr>
              <a:t>ADA_5D concept: BSC rejection with a</a:t>
            </a:r>
          </a:p>
          <a:p>
            <a:pPr defTabSz="685800"/>
            <a:r>
              <a:rPr lang="en-IT" sz="1350" b="1">
                <a:solidFill>
                  <a:srgbClr val="FFFFFF"/>
                </a:solidFill>
              </a:rPr>
              <a:t>high resolution ToF measurement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6FED8-A995-C2DC-5361-C4C07564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346" y="3751013"/>
            <a:ext cx="2845100" cy="2178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E59AC8-3A75-99C9-D885-9E048C3384DD}"/>
              </a:ext>
            </a:extLst>
          </p:cNvPr>
          <p:cNvSpPr txBox="1"/>
          <p:nvPr/>
        </p:nvSpPr>
        <p:spPr>
          <a:xfrm>
            <a:off x="6846598" y="3717160"/>
            <a:ext cx="2515432" cy="59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endParaRPr lang="en-IT" sz="825">
              <a:solidFill>
                <a:srgbClr val="000000"/>
              </a:solidFill>
            </a:endParaRPr>
          </a:p>
          <a:p>
            <a:pPr defTabSz="685800"/>
            <a:r>
              <a:rPr lang="en-IT" sz="825">
                <a:solidFill>
                  <a:srgbClr val="000000"/>
                </a:solidFill>
              </a:rPr>
              <a:t>Arrival time (ns) of BSC from calorimeter on SCD:</a:t>
            </a:r>
          </a:p>
          <a:p>
            <a:pPr defTabSz="685800"/>
            <a:r>
              <a:rPr lang="en-IT" sz="825">
                <a:solidFill>
                  <a:srgbClr val="000000"/>
                </a:solidFill>
              </a:rPr>
              <a:t> a GEANT4 simulation with 30cm flight path</a:t>
            </a:r>
            <a:r>
              <a:rPr lang="en-IT" sz="788">
                <a:solidFill>
                  <a:srgbClr val="000000"/>
                </a:solidFill>
              </a:rPr>
              <a:t> </a:t>
            </a:r>
          </a:p>
          <a:p>
            <a:pPr defTabSz="685800"/>
            <a:endParaRPr lang="en-IT" sz="788">
              <a:solidFill>
                <a:srgbClr val="0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BFCB56-44E4-7057-EE42-4AF6EFD7FFA5}"/>
              </a:ext>
            </a:extLst>
          </p:cNvPr>
          <p:cNvCxnSpPr>
            <a:cxnSpLocks/>
          </p:cNvCxnSpPr>
          <p:nvPr/>
        </p:nvCxnSpPr>
        <p:spPr>
          <a:xfrm flipH="1">
            <a:off x="7283191" y="4179849"/>
            <a:ext cx="729043" cy="302594"/>
          </a:xfrm>
          <a:prstGeom prst="straightConnector1">
            <a:avLst/>
          </a:prstGeom>
          <a:ln w="9525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78808F-19E4-1E3F-14AF-8C6A2A1A68C0}"/>
              </a:ext>
            </a:extLst>
          </p:cNvPr>
          <p:cNvSpPr txBox="1"/>
          <p:nvPr/>
        </p:nvSpPr>
        <p:spPr>
          <a:xfrm>
            <a:off x="7637308" y="4134281"/>
            <a:ext cx="1402042" cy="3290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T" sz="750">
                <a:solidFill>
                  <a:srgbClr val="92D050"/>
                </a:solidFill>
              </a:rPr>
              <a:t>secondaries from BSC photons interacting in</a:t>
            </a:r>
            <a:r>
              <a:rPr lang="en-IT" sz="788">
                <a:solidFill>
                  <a:srgbClr val="92D050"/>
                </a:solidFill>
              </a:rPr>
              <a:t> SCD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DC5DDC-F038-C587-CA63-DE18902436CB}"/>
              </a:ext>
            </a:extLst>
          </p:cNvPr>
          <p:cNvCxnSpPr>
            <a:cxnSpLocks/>
          </p:cNvCxnSpPr>
          <p:nvPr/>
        </p:nvCxnSpPr>
        <p:spPr>
          <a:xfrm flipH="1">
            <a:off x="7313218" y="4663482"/>
            <a:ext cx="322987" cy="529715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41C3A2-93E3-BBDB-6CDD-4AA06F20C74F}"/>
              </a:ext>
            </a:extLst>
          </p:cNvPr>
          <p:cNvSpPr txBox="1"/>
          <p:nvPr/>
        </p:nvSpPr>
        <p:spPr>
          <a:xfrm>
            <a:off x="7627208" y="4483692"/>
            <a:ext cx="909223" cy="2192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IT" sz="825" b="1">
                <a:solidFill>
                  <a:srgbClr val="FFC000"/>
                </a:solidFill>
              </a:rPr>
              <a:t>BSC electrons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DCEB9E-83E7-993A-F3C7-A948B4ED8B5E}"/>
              </a:ext>
            </a:extLst>
          </p:cNvPr>
          <p:cNvCxnSpPr>
            <a:cxnSpLocks/>
          </p:cNvCxnSpPr>
          <p:nvPr/>
        </p:nvCxnSpPr>
        <p:spPr>
          <a:xfrm flipH="1">
            <a:off x="8264826" y="5133872"/>
            <a:ext cx="73504" cy="186060"/>
          </a:xfrm>
          <a:prstGeom prst="straightConnector1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D60BFF1-3124-CD09-2EF1-7A941E485A6A}"/>
              </a:ext>
            </a:extLst>
          </p:cNvPr>
          <p:cNvSpPr txBox="1"/>
          <p:nvPr/>
        </p:nvSpPr>
        <p:spPr>
          <a:xfrm>
            <a:off x="8329184" y="4955228"/>
            <a:ext cx="845424" cy="3462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T" sz="825" b="1">
                <a:solidFill>
                  <a:srgbClr val="7030A0"/>
                </a:solidFill>
              </a:rPr>
              <a:t>BSC neutrons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B432D2-8183-B761-F225-5DF46ACC9876}"/>
              </a:ext>
            </a:extLst>
          </p:cNvPr>
          <p:cNvSpPr txBox="1"/>
          <p:nvPr/>
        </p:nvSpPr>
        <p:spPr>
          <a:xfrm>
            <a:off x="6774105" y="5797467"/>
            <a:ext cx="1228579" cy="126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defTabSz="685800"/>
            <a:r>
              <a:rPr lang="en-IT" sz="825">
                <a:solidFill>
                  <a:srgbClr val="FF0000"/>
                </a:solidFill>
              </a:rPr>
              <a:t>incident protons at t=0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365E2722-89C4-DD16-3C74-2F9BDBCFC1A3}"/>
              </a:ext>
            </a:extLst>
          </p:cNvPr>
          <p:cNvSpPr/>
          <p:nvPr/>
        </p:nvSpPr>
        <p:spPr>
          <a:xfrm>
            <a:off x="6171768" y="3374831"/>
            <a:ext cx="373444" cy="298364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T" sz="135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15690-C5C9-26A5-57C2-13BC468B5CFF}"/>
              </a:ext>
            </a:extLst>
          </p:cNvPr>
          <p:cNvSpPr txBox="1"/>
          <p:nvPr/>
        </p:nvSpPr>
        <p:spPr>
          <a:xfrm>
            <a:off x="6370804" y="3582514"/>
            <a:ext cx="2820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900">
                <a:solidFill>
                  <a:srgbClr val="000000"/>
                </a:solidFill>
              </a:rPr>
              <a:t>FLUKA simulation of 1 TeV incident carbon nucleus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789D06EC-46AB-E324-50E4-C031670954A8}"/>
              </a:ext>
            </a:extLst>
          </p:cNvPr>
          <p:cNvSpPr/>
          <p:nvPr/>
        </p:nvSpPr>
        <p:spPr>
          <a:xfrm>
            <a:off x="6162217" y="4320938"/>
            <a:ext cx="373444" cy="298364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T" sz="135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F4246-EC03-6B34-4B4D-9C61650167BF}"/>
              </a:ext>
            </a:extLst>
          </p:cNvPr>
          <p:cNvSpPr txBox="1"/>
          <p:nvPr/>
        </p:nvSpPr>
        <p:spPr>
          <a:xfrm>
            <a:off x="4146911" y="904597"/>
            <a:ext cx="13209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100" b="1" dirty="0">
                <a:solidFill>
                  <a:srgbClr val="4BFBE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ADA_5D</a:t>
            </a:r>
            <a:endParaRPr lang="en-IT">
              <a:solidFill>
                <a:srgbClr val="4BFBE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F6EE7-E272-8B46-2E50-0AC38BD015FB}"/>
              </a:ext>
            </a:extLst>
          </p:cNvPr>
          <p:cNvSpPr txBox="1"/>
          <p:nvPr/>
        </p:nvSpPr>
        <p:spPr>
          <a:xfrm>
            <a:off x="2704193" y="1380086"/>
            <a:ext cx="398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1350">
                <a:solidFill>
                  <a:srgbClr val="FFFFFF"/>
                </a:solidFill>
              </a:rPr>
              <a:t>Charge &amp; Timing </a:t>
            </a:r>
            <a:r>
              <a:rPr lang="en-IT" sz="1350" b="1">
                <a:solidFill>
                  <a:srgbClr val="FFFFFF"/>
                </a:solidFill>
              </a:rPr>
              <a:t>5D detector </a:t>
            </a:r>
            <a:r>
              <a:rPr lang="en-IT" sz="1350">
                <a:solidFill>
                  <a:srgbClr val="FFFFFF"/>
                </a:solidFill>
              </a:rPr>
              <a:t>(x,y,z, charge, time) based on </a:t>
            </a:r>
            <a:r>
              <a:rPr lang="en-IT" sz="1350" b="1">
                <a:solidFill>
                  <a:srgbClr val="FFFFFF"/>
                </a:solidFill>
              </a:rPr>
              <a:t>LGAD sensors</a:t>
            </a:r>
            <a:r>
              <a:rPr lang="en-IT" sz="1350">
                <a:solidFill>
                  <a:srgbClr val="FFFFFF"/>
                </a:solidFill>
              </a:rPr>
              <a:t> for the next generation of multi-TeV calorimetric experiments in space</a:t>
            </a:r>
            <a:endParaRPr lang="en-IT" sz="135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43C95-7B49-A504-9E46-079D27480705}"/>
              </a:ext>
            </a:extLst>
          </p:cNvPr>
          <p:cNvSpPr txBox="1"/>
          <p:nvPr/>
        </p:nvSpPr>
        <p:spPr>
          <a:xfrm>
            <a:off x="7642274" y="4784152"/>
            <a:ext cx="550151" cy="21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IT" sz="825">
                <a:solidFill>
                  <a:srgbClr val="000000"/>
                </a:solidFill>
              </a:rPr>
              <a:t>BSC All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8CA0DC-9616-F1C1-EF9A-2FD719BD1291}"/>
              </a:ext>
            </a:extLst>
          </p:cNvPr>
          <p:cNvCxnSpPr>
            <a:cxnSpLocks/>
          </p:cNvCxnSpPr>
          <p:nvPr/>
        </p:nvCxnSpPr>
        <p:spPr>
          <a:xfrm flipH="1">
            <a:off x="7639756" y="4980359"/>
            <a:ext cx="86366" cy="198932"/>
          </a:xfrm>
          <a:prstGeom prst="straightConnector1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67A305-300D-DD55-4D4C-AA317AD39163}"/>
              </a:ext>
            </a:extLst>
          </p:cNvPr>
          <p:cNvSpPr txBox="1"/>
          <p:nvPr/>
        </p:nvSpPr>
        <p:spPr>
          <a:xfrm>
            <a:off x="2731626" y="4919972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900">
                <a:solidFill>
                  <a:srgbClr val="FFFFFF"/>
                </a:solidFill>
              </a:rPr>
              <a:t>-  large dynamic range &gt; 1000 m.i.p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</a:t>
            </a:r>
            <a:r>
              <a:rPr lang="en-IT" sz="900">
                <a:solidFill>
                  <a:srgbClr val="FFFFFF"/>
                </a:solidFill>
                <a:sym typeface="Wingdings" pitchFamily="2" charset="2"/>
              </a:rPr>
              <a:t>100 ps time </a:t>
            </a:r>
            <a:r>
              <a:rPr lang="en-IT" sz="900">
                <a:solidFill>
                  <a:srgbClr val="FFFFFF"/>
                </a:solidFill>
              </a:rPr>
              <a:t>resolution (e.g. for 20 cm flight path)</a:t>
            </a:r>
            <a:r>
              <a:rPr lang="en-IT" sz="900">
                <a:solidFill>
                  <a:srgbClr val="FFFFFF"/>
                </a:solidFill>
                <a:sym typeface="Wingdings" pitchFamily="2" charset="2"/>
              </a:rPr>
              <a:t> 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large pixels (3mm x 3mm) to cover large O(m</a:t>
            </a:r>
            <a:r>
              <a:rPr lang="en-IT" sz="900" baseline="30000">
                <a:solidFill>
                  <a:srgbClr val="FFFFFF"/>
                </a:solidFill>
              </a:rPr>
              <a:t>2</a:t>
            </a:r>
            <a:r>
              <a:rPr lang="en-IT" sz="900">
                <a:solidFill>
                  <a:srgbClr val="FFFFFF"/>
                </a:solidFill>
              </a:rPr>
              <a:t>) sensitive area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indipendent TRACKER for fine track resolution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challenging power budget &lt; 150 W/m</a:t>
            </a:r>
            <a:r>
              <a:rPr lang="en-IT" sz="900" baseline="30000">
                <a:solidFill>
                  <a:srgbClr val="FFFFFF"/>
                </a:solidFill>
              </a:rPr>
              <a:t>2</a:t>
            </a:r>
            <a:r>
              <a:rPr lang="en-IT" sz="900">
                <a:solidFill>
                  <a:srgbClr val="FFFFFF"/>
                </a:solidFill>
              </a:rPr>
              <a:t> </a:t>
            </a:r>
          </a:p>
          <a:p>
            <a:pPr defTabSz="685800"/>
            <a:r>
              <a:rPr lang="en-IT" sz="900">
                <a:solidFill>
                  <a:srgbClr val="FFFFFF"/>
                </a:solidFill>
              </a:rPr>
              <a:t>- modest Rad Hardness required in space &lt; 10</a:t>
            </a:r>
            <a:r>
              <a:rPr lang="en-IT" sz="900" baseline="30000">
                <a:solidFill>
                  <a:srgbClr val="FFFFFF"/>
                </a:solidFill>
              </a:rPr>
              <a:t>11</a:t>
            </a:r>
            <a:r>
              <a:rPr lang="en-IT" sz="900">
                <a:solidFill>
                  <a:srgbClr val="FFFFFF"/>
                </a:solidFill>
              </a:rPr>
              <a:t> 1 MeV neq</a:t>
            </a:r>
            <a:endParaRPr lang="en-IT" sz="1350">
              <a:solidFill>
                <a:srgbClr val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BFDDD-A104-1E63-E246-F08F51955245}"/>
              </a:ext>
            </a:extLst>
          </p:cNvPr>
          <p:cNvSpPr txBox="1"/>
          <p:nvPr/>
        </p:nvSpPr>
        <p:spPr>
          <a:xfrm>
            <a:off x="6620152" y="3508066"/>
            <a:ext cx="208159" cy="3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endParaRPr lang="en-IT" sz="825">
              <a:solidFill>
                <a:srgbClr val="000000"/>
              </a:solidFill>
            </a:endParaRPr>
          </a:p>
          <a:p>
            <a:pPr defTabSz="685800"/>
            <a:endParaRPr lang="en-IT" sz="788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655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A217-82D6-D1DF-FBE0-B2CB8CF9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F1305-3F38-653B-A83B-1C32B44B5E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2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941A6-4D79-0A55-6BBE-DD3378A696B3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E8382-6F2A-43F0-7067-5D602DC7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9" y="991672"/>
            <a:ext cx="10944906" cy="51449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57FE9C-8ABF-CB04-8DB2-0BAF89C76B7E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F7E187CB-47AA-AE79-D78F-AE6525635858}"/>
              </a:ext>
            </a:extLst>
          </p:cNvPr>
          <p:cNvSpPr/>
          <p:nvPr/>
        </p:nvSpPr>
        <p:spPr>
          <a:xfrm>
            <a:off x="701040" y="88443"/>
            <a:ext cx="9142127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 motivation and context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111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8F2A59-418C-8870-7BB8-540B7CAB3C20}"/>
              </a:ext>
            </a:extLst>
          </p:cNvPr>
          <p:cNvSpPr txBox="1"/>
          <p:nvPr/>
        </p:nvSpPr>
        <p:spPr>
          <a:xfrm>
            <a:off x="1573329" y="243093"/>
            <a:ext cx="742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Position, </a:t>
            </a:r>
            <a:r>
              <a:rPr lang="en-IT" sz="3200">
                <a:solidFill>
                  <a:srgbClr val="FF0000"/>
                </a:solidFill>
              </a:rPr>
              <a:t>Charge &amp; Timing detector</a:t>
            </a:r>
            <a:r>
              <a:rPr lang="en-US" sz="3200">
                <a:solidFill>
                  <a:srgbClr val="FF0000"/>
                </a:solidFill>
              </a:rPr>
              <a:t> (5D)</a:t>
            </a:r>
            <a:endParaRPr lang="en-IT" sz="32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1ACEE-1077-1413-C2C1-F033780F48D6}"/>
              </a:ext>
            </a:extLst>
          </p:cNvPr>
          <p:cNvSpPr txBox="1"/>
          <p:nvPr/>
        </p:nvSpPr>
        <p:spPr>
          <a:xfrm>
            <a:off x="1781357" y="1175855"/>
            <a:ext cx="8629285" cy="1148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Charge measurement:    </a:t>
            </a:r>
          </a:p>
          <a:p>
            <a:pPr>
              <a:lnSpc>
                <a:spcPct val="150000"/>
              </a:lnSpc>
            </a:pPr>
            <a:r>
              <a:rPr lang="en-IT"/>
              <a:t>-  </a:t>
            </a:r>
            <a:r>
              <a:rPr lang="en-IT">
                <a:solidFill>
                  <a:srgbClr val="FF0000"/>
                </a:solidFill>
              </a:rPr>
              <a:t>large dynamic range &gt; 1000 m.i.p.</a:t>
            </a:r>
          </a:p>
          <a:p>
            <a:pPr>
              <a:lnSpc>
                <a:spcPct val="150000"/>
              </a:lnSpc>
            </a:pPr>
            <a:r>
              <a:rPr lang="en-IT"/>
              <a:t>-  </a:t>
            </a:r>
            <a:r>
              <a:rPr lang="en-IT">
                <a:solidFill>
                  <a:srgbClr val="FF0000"/>
                </a:solidFill>
              </a:rPr>
              <a:t>charge resolution for proton &lt; 0.1  </a:t>
            </a:r>
            <a:r>
              <a:rPr lang="en-IT"/>
              <a:t>=&gt;  200-300 </a:t>
            </a:r>
            <a:r>
              <a:rPr lang="en-IT">
                <a:latin typeface="Symbol" pitchFamily="2" charset="2"/>
              </a:rPr>
              <a:t>m</a:t>
            </a:r>
            <a:r>
              <a:rPr lang="en-IT"/>
              <a:t>m sensors for primary ionization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A55E0-4969-DC9E-B376-73AF25E91D2D}"/>
              </a:ext>
            </a:extLst>
          </p:cNvPr>
          <p:cNvSpPr txBox="1"/>
          <p:nvPr/>
        </p:nvSpPr>
        <p:spPr>
          <a:xfrm>
            <a:off x="1781357" y="2578685"/>
            <a:ext cx="6463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Timing measurement:</a:t>
            </a:r>
          </a:p>
          <a:p>
            <a:r>
              <a:rPr lang="en-IT"/>
              <a:t>-  </a:t>
            </a:r>
            <a:r>
              <a:rPr lang="en-IT">
                <a:solidFill>
                  <a:srgbClr val="FF0000"/>
                </a:solidFill>
              </a:rPr>
              <a:t>sub-ns resolution </a:t>
            </a:r>
            <a:r>
              <a:rPr lang="en-IT"/>
              <a:t>(e.g., for 10 – 20 cm flight path </a:t>
            </a:r>
            <a:r>
              <a:rPr lang="en-IT">
                <a:sym typeface="Wingdings" pitchFamily="2" charset="2"/>
              </a:rPr>
              <a:t> 100 ps)</a:t>
            </a:r>
          </a:p>
          <a:p>
            <a:endParaRPr lang="en-IT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0054D-3A32-0A5E-0CCB-12C65081573F}"/>
              </a:ext>
            </a:extLst>
          </p:cNvPr>
          <p:cNvSpPr txBox="1"/>
          <p:nvPr/>
        </p:nvSpPr>
        <p:spPr>
          <a:xfrm>
            <a:off x="1781356" y="3474366"/>
            <a:ext cx="8275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Space resolution and granularity:</a:t>
            </a:r>
          </a:p>
          <a:p>
            <a:r>
              <a:rPr lang="en-IT"/>
              <a:t>- modest granularity (3mm x 3mm pixels) to cover large O(m</a:t>
            </a:r>
            <a:r>
              <a:rPr lang="en-IT" baseline="30000"/>
              <a:t>2</a:t>
            </a:r>
            <a:r>
              <a:rPr lang="en-IT"/>
              <a:t>) sensitive area</a:t>
            </a:r>
          </a:p>
          <a:p>
            <a:r>
              <a:rPr lang="en-IT"/>
              <a:t>- an independent TRACKER is in charge of the fine spatial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8876A-6A5C-8C78-A7AD-57B201BAAA5C}"/>
              </a:ext>
            </a:extLst>
          </p:cNvPr>
          <p:cNvSpPr txBox="1"/>
          <p:nvPr/>
        </p:nvSpPr>
        <p:spPr>
          <a:xfrm>
            <a:off x="1781356" y="4503939"/>
            <a:ext cx="7859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Power budget</a:t>
            </a:r>
            <a:r>
              <a:rPr lang="en-IT">
                <a:solidFill>
                  <a:srgbClr val="4BFBEF"/>
                </a:solidFill>
              </a:rPr>
              <a:t>:</a:t>
            </a:r>
          </a:p>
          <a:p>
            <a:r>
              <a:rPr lang="en-IT"/>
              <a:t>- VERY challenging &lt; 150 W/m</a:t>
            </a:r>
            <a:r>
              <a:rPr lang="en-IT" baseline="30000"/>
              <a:t>2</a:t>
            </a:r>
            <a:r>
              <a:rPr lang="en-IT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C4760-741C-A889-46B8-1502A3809D94}"/>
              </a:ext>
            </a:extLst>
          </p:cNvPr>
          <p:cNvSpPr txBox="1"/>
          <p:nvPr/>
        </p:nvSpPr>
        <p:spPr>
          <a:xfrm>
            <a:off x="1781356" y="5188868"/>
            <a:ext cx="8561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>
                <a:solidFill>
                  <a:srgbClr val="0070C0"/>
                </a:solidFill>
              </a:rPr>
              <a:t>Radiation hardness:</a:t>
            </a:r>
          </a:p>
          <a:p>
            <a:r>
              <a:rPr lang="en-IT"/>
              <a:t>- modest problem for space experiments &lt; 10</a:t>
            </a:r>
            <a:r>
              <a:rPr lang="en-IT" baseline="30000"/>
              <a:t>11</a:t>
            </a:r>
            <a:r>
              <a:rPr lang="en-IT"/>
              <a:t> 1 MeV neq  (TID ~100 krad)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CEA5F-EA8F-2E08-2476-C4F2CF3835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0215" y="6485439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3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52263-A6BC-EC8E-6E2C-0643338B8511}"/>
              </a:ext>
            </a:extLst>
          </p:cNvPr>
          <p:cNvSpPr txBox="1"/>
          <p:nvPr/>
        </p:nvSpPr>
        <p:spPr>
          <a:xfrm>
            <a:off x="10914640" y="243093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73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A96FBF-0244-1841-BEF6-AF5B0554BD5B}"/>
              </a:ext>
            </a:extLst>
          </p:cNvPr>
          <p:cNvSpPr txBox="1"/>
          <p:nvPr/>
        </p:nvSpPr>
        <p:spPr>
          <a:xfrm>
            <a:off x="1812360" y="1866804"/>
            <a:ext cx="401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T" sz="135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T" sz="135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T" sz="135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T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5D672-A3EF-7146-A5EC-9D9FF78E0D72}"/>
              </a:ext>
            </a:extLst>
          </p:cNvPr>
          <p:cNvSpPr txBox="1"/>
          <p:nvPr/>
        </p:nvSpPr>
        <p:spPr>
          <a:xfrm>
            <a:off x="1901570" y="1175399"/>
            <a:ext cx="7774985" cy="791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IT" sz="1600" b="1">
                <a:solidFill>
                  <a:prstClr val="black"/>
                </a:solidFill>
              </a:rPr>
              <a:t>with G</a:t>
            </a:r>
            <a:r>
              <a:rPr lang="en-US" sz="1600" b="1">
                <a:solidFill>
                  <a:prstClr val="black"/>
                </a:solidFill>
              </a:rPr>
              <a:t> </a:t>
            </a:r>
            <a:r>
              <a:rPr lang="en-IT" sz="1600" b="1">
                <a:solidFill>
                  <a:prstClr val="black"/>
                </a:solidFill>
              </a:rPr>
              <a:t>~ 10-20  dominant term </a:t>
            </a:r>
            <a:r>
              <a:rPr lang="en-US" sz="1600" b="1">
                <a:solidFill>
                  <a:prstClr val="black"/>
                </a:solidFill>
              </a:rPr>
              <a:t>in</a:t>
            </a:r>
            <a:r>
              <a:rPr lang="en-IT" sz="1600" b="1">
                <a:solidFill>
                  <a:prstClr val="black"/>
                </a:solidFill>
              </a:rPr>
              <a:t> time resol</a:t>
            </a:r>
            <a:r>
              <a:rPr lang="en-US" sz="1600" b="1">
                <a:solidFill>
                  <a:prstClr val="black"/>
                </a:solidFill>
              </a:rPr>
              <a:t>.</a:t>
            </a:r>
            <a:r>
              <a:rPr lang="en-IT" sz="1600" b="1">
                <a:solidFill>
                  <a:prstClr val="black"/>
                </a:solidFill>
              </a:rPr>
              <a:t> is the </a:t>
            </a:r>
            <a:r>
              <a:rPr lang="en-US" sz="1600" b="1">
                <a:solidFill>
                  <a:prstClr val="black"/>
                </a:solidFill>
              </a:rPr>
              <a:t>Landau tails </a:t>
            </a:r>
            <a:r>
              <a:rPr lang="en-IT" sz="1600" b="1">
                <a:solidFill>
                  <a:prstClr val="black"/>
                </a:solidFill>
              </a:rPr>
              <a:t>jitter </a:t>
            </a:r>
            <a:endParaRPr lang="en-US" sz="1600" b="1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>
                <a:solidFill>
                  <a:prstClr val="black"/>
                </a:solidFill>
              </a:rPr>
              <a:t>~</a:t>
            </a:r>
            <a:r>
              <a:rPr lang="en-IT" sz="1600" b="1">
                <a:solidFill>
                  <a:prstClr val="black"/>
                </a:solidFill>
              </a:rPr>
              <a:t> 100ps feasible with a low threshold </a:t>
            </a:r>
            <a:r>
              <a:rPr lang="en-IT" sz="1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ok</a:t>
            </a:r>
            <a:r>
              <a:rPr lang="en-IT" sz="1600">
                <a:solidFill>
                  <a:prstClr val="black"/>
                </a:solidFill>
                <a:latin typeface="Calibri" panose="020F0502020204030204"/>
              </a:rPr>
              <a:t> as S/N&gt;30 for 1 m.i.p)</a:t>
            </a:r>
            <a:endParaRPr lang="en-IT" sz="160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E400A-33F2-094A-A0E0-E7CD3BB76BBF}"/>
              </a:ext>
            </a:extLst>
          </p:cNvPr>
          <p:cNvSpPr txBox="1"/>
          <p:nvPr/>
        </p:nvSpPr>
        <p:spPr>
          <a:xfrm>
            <a:off x="6951023" y="2843646"/>
            <a:ext cx="453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T" sz="1350">
                <a:solidFill>
                  <a:prstClr val="black"/>
                </a:solidFill>
                <a:latin typeface="Calibri" panose="020F0502020204030204"/>
              </a:rPr>
              <a:t> 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25D77-D629-EA4D-903B-7D3BB1942FEE}"/>
              </a:ext>
            </a:extLst>
          </p:cNvPr>
          <p:cNvSpPr/>
          <p:nvPr/>
        </p:nvSpPr>
        <p:spPr>
          <a:xfrm>
            <a:off x="1581976" y="5678138"/>
            <a:ext cx="5725305" cy="47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T">
                <a:solidFill>
                  <a:prstClr val="white"/>
                </a:solidFill>
                <a:latin typeface="Calibri" panose="020F0502020204030204"/>
              </a:rPr>
              <a:t>z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857CF1-CC8A-6971-9A7D-01C9B2277D0B}"/>
              </a:ext>
            </a:extLst>
          </p:cNvPr>
          <p:cNvGrpSpPr/>
          <p:nvPr/>
        </p:nvGrpSpPr>
        <p:grpSpPr>
          <a:xfrm>
            <a:off x="1524001" y="2429139"/>
            <a:ext cx="6771747" cy="4205752"/>
            <a:chOff x="171462" y="2684440"/>
            <a:chExt cx="7070461" cy="42057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A870E8-56AE-EF4D-ABF6-0A835C93FC21}"/>
                </a:ext>
              </a:extLst>
            </p:cNvPr>
            <p:cNvGrpSpPr/>
            <p:nvPr/>
          </p:nvGrpSpPr>
          <p:grpSpPr>
            <a:xfrm>
              <a:off x="229436" y="2684440"/>
              <a:ext cx="7012487" cy="4205752"/>
              <a:chOff x="83632" y="3150863"/>
              <a:chExt cx="6047795" cy="32128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A78A306-8890-4440-B539-AE001EBA3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632" y="3150863"/>
                <a:ext cx="6047795" cy="3212891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F5338E3-2253-C640-91A7-892261659E34}"/>
                  </a:ext>
                </a:extLst>
              </p:cNvPr>
              <p:cNvGrpSpPr/>
              <p:nvPr/>
            </p:nvGrpSpPr>
            <p:grpSpPr>
              <a:xfrm>
                <a:off x="1206056" y="4182696"/>
                <a:ext cx="2420199" cy="1131080"/>
                <a:chOff x="1206056" y="4182696"/>
                <a:chExt cx="2420199" cy="113108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9102E39-7D98-BA4C-A12F-1F0E3C93C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6056" y="4201846"/>
                  <a:ext cx="2420199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4F927F6-69D3-A54B-8446-0C716FE4D6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22842" y="4182696"/>
                  <a:ext cx="0" cy="11310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BC8E3-2E9B-894F-A558-2819D199A166}"/>
                </a:ext>
              </a:extLst>
            </p:cNvPr>
            <p:cNvSpPr txBox="1"/>
            <p:nvPr/>
          </p:nvSpPr>
          <p:spPr>
            <a:xfrm>
              <a:off x="171462" y="6141424"/>
              <a:ext cx="7070461" cy="659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00B0F0"/>
                  </a:solidFill>
                  <a:latin typeface="AdvOT863180fb"/>
                </a:rPr>
                <a:t>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>
                  <a:solidFill>
                    <a:srgbClr val="00B0F0"/>
                  </a:solidFill>
                  <a:latin typeface="AdvOT863180fb"/>
                </a:rPr>
                <a:t>Nuclear Instruments and Methods in Physics Research A 845 (2017) 47</a:t>
              </a:r>
              <a:r>
                <a:rPr lang="en-GB" sz="1200">
                  <a:solidFill>
                    <a:srgbClr val="00B0F0"/>
                  </a:solidFill>
                  <a:latin typeface="AdvTT2876772e+20"/>
                </a:rPr>
                <a:t>–</a:t>
              </a:r>
              <a:r>
                <a:rPr lang="en-GB" sz="1200">
                  <a:solidFill>
                    <a:srgbClr val="00B0F0"/>
                  </a:solidFill>
                  <a:latin typeface="AdvOT863180fb"/>
                </a:rPr>
                <a:t>51     </a:t>
              </a:r>
            </a:p>
            <a:p>
              <a:pPr algn="ctr" defTabSz="685800" eaLnBrk="1" fontAlgn="auto" hangingPunct="1">
                <a:lnSpc>
                  <a:spcPts val="86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300">
                <a:solidFill>
                  <a:srgbClr val="00B0F0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A587363-AE35-7E49-BAF9-21DE3D76EA2E}"/>
              </a:ext>
            </a:extLst>
          </p:cNvPr>
          <p:cNvSpPr txBox="1"/>
          <p:nvPr/>
        </p:nvSpPr>
        <p:spPr>
          <a:xfrm>
            <a:off x="7404994" y="2993687"/>
            <a:ext cx="31370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T" sz="2000">
                <a:solidFill>
                  <a:prstClr val="black"/>
                </a:solidFill>
                <a:latin typeface="Calibri" panose="020F0502020204030204"/>
              </a:rPr>
              <a:t>e.g.:  100 ps resolution with: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T" sz="200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6858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T" sz="2000">
                <a:solidFill>
                  <a:prstClr val="black"/>
                </a:solidFill>
                <a:latin typeface="Calibri" panose="020F0502020204030204"/>
              </a:rPr>
              <a:t>300 um thickness</a:t>
            </a:r>
          </a:p>
          <a:p>
            <a:pPr marL="285750" indent="-285750" defTabSz="6858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T" sz="2000">
                <a:solidFill>
                  <a:prstClr val="black"/>
                </a:solidFill>
                <a:latin typeface="Calibri" panose="020F0502020204030204"/>
              </a:rPr>
              <a:t>G=23</a:t>
            </a:r>
          </a:p>
          <a:p>
            <a:pPr marL="285750" indent="-285750" defTabSz="6858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T" sz="2000">
                <a:solidFill>
                  <a:prstClr val="black"/>
                </a:solidFill>
                <a:latin typeface="Calibri" panose="020F0502020204030204"/>
              </a:rPr>
              <a:t>threshold ~ 20 – 30  mV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8D3B2-199E-8500-9E66-F36268341882}"/>
              </a:ext>
            </a:extLst>
          </p:cNvPr>
          <p:cNvSpPr txBox="1"/>
          <p:nvPr/>
        </p:nvSpPr>
        <p:spPr>
          <a:xfrm>
            <a:off x="1579526" y="237992"/>
            <a:ext cx="786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Gain and Time resolution</a:t>
            </a:r>
            <a:endParaRPr lang="en-IT" sz="32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53AE4-B746-2EB0-D7E2-CD0086A8394C}"/>
              </a:ext>
            </a:extLst>
          </p:cNvPr>
          <p:cNvSpPr txBox="1"/>
          <p:nvPr/>
        </p:nvSpPr>
        <p:spPr>
          <a:xfrm>
            <a:off x="9431280" y="22152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30AD9-511E-0D72-A734-186911731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D266C-F479-E811-B8A1-AC8ACCEDBE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5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8DD6F-8B8D-2022-56C5-3B29D7BD30EE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C5A86-9B68-0146-C0EF-FA2A587D4972}"/>
              </a:ext>
            </a:extLst>
          </p:cNvPr>
          <p:cNvSpPr/>
          <p:nvPr/>
        </p:nvSpPr>
        <p:spPr>
          <a:xfrm>
            <a:off x="701040" y="755198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00CCFD07-C137-D7AD-8A2C-5841ADB025E6}"/>
              </a:ext>
            </a:extLst>
          </p:cNvPr>
          <p:cNvSpPr/>
          <p:nvPr/>
        </p:nvSpPr>
        <p:spPr>
          <a:xfrm>
            <a:off x="701040" y="88443"/>
            <a:ext cx="9142127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Detector concept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21E3F-5AE2-B1DF-D5F8-4B555603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57" y="2624638"/>
            <a:ext cx="4005050" cy="386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347E1-E25A-6552-37C5-DF1982A6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17" y="866958"/>
            <a:ext cx="2433411" cy="3226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109F2-AABF-404A-7927-B81018811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47" y="721721"/>
            <a:ext cx="5118895" cy="576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850948-2D71-8511-2323-55EE1B9D94D3}"/>
              </a:ext>
            </a:extLst>
          </p:cNvPr>
          <p:cNvSpPr txBox="1"/>
          <p:nvPr/>
        </p:nvSpPr>
        <p:spPr>
          <a:xfrm>
            <a:off x="4065843" y="6400225"/>
            <a:ext cx="655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032F8"/>
                </a:solidFill>
              </a:rPr>
              <a:t>Courtesy Paolo Brogi -- TREDI 2025 workshop</a:t>
            </a:r>
          </a:p>
        </p:txBody>
      </p:sp>
    </p:spTree>
    <p:extLst>
      <p:ext uri="{BB962C8B-B14F-4D97-AF65-F5344CB8AC3E}">
        <p14:creationId xmlns:p14="http://schemas.microsoft.com/office/powerpoint/2010/main" val="33549996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5EF4-61EF-E681-2611-21CD7F9A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0F200-4A7A-E582-FDD3-A181103EE7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6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9B1-B729-D31B-56B6-3C5C0E7EB7FC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4F5B16-7AED-97A1-0D09-2AFF9E3D88A0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7CF2A373-48B1-A41D-0DA7-457D7D897968}"/>
              </a:ext>
            </a:extLst>
          </p:cNvPr>
          <p:cNvSpPr/>
          <p:nvPr/>
        </p:nvSpPr>
        <p:spPr>
          <a:xfrm>
            <a:off x="701040" y="88443"/>
            <a:ext cx="9142127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Dedicated Chip Front-End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6926D-801F-8C70-1EE0-65AC58EA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6" y="1148080"/>
            <a:ext cx="5374103" cy="5337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4B6566-AE7A-37D7-D3E5-3720345F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063" y="1093267"/>
            <a:ext cx="6043102" cy="5392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3A0914-471C-DE45-2882-5E41D97F7DA3}"/>
              </a:ext>
            </a:extLst>
          </p:cNvPr>
          <p:cNvSpPr txBox="1"/>
          <p:nvPr/>
        </p:nvSpPr>
        <p:spPr>
          <a:xfrm>
            <a:off x="3602311" y="6213980"/>
            <a:ext cx="2778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032F8"/>
                </a:solidFill>
              </a:rPr>
              <a:t>Courtesy S. Giroletti</a:t>
            </a:r>
          </a:p>
        </p:txBody>
      </p:sp>
    </p:spTree>
    <p:extLst>
      <p:ext uri="{BB962C8B-B14F-4D97-AF65-F5344CB8AC3E}">
        <p14:creationId xmlns:p14="http://schemas.microsoft.com/office/powerpoint/2010/main" val="559481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8D02-39D2-196D-28E1-1EB2F999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77AEF-6914-71F5-D59A-05160E4EC8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7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CA2BC-73A7-B891-C794-B82AB43117B9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AC2026-0355-93BA-792A-CFE6B877FEC1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87456678-B3E7-CD35-6091-5D730E2F7503}"/>
              </a:ext>
            </a:extLst>
          </p:cNvPr>
          <p:cNvSpPr/>
          <p:nvPr/>
        </p:nvSpPr>
        <p:spPr>
          <a:xfrm>
            <a:off x="701040" y="88443"/>
            <a:ext cx="9142127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Chip Front-End 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B9352-4789-8AB9-43B0-15F92044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7" y="1212116"/>
            <a:ext cx="10465096" cy="5273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B2454-9A04-98CC-1026-B211EEF88926}"/>
              </a:ext>
            </a:extLst>
          </p:cNvPr>
          <p:cNvSpPr txBox="1"/>
          <p:nvPr/>
        </p:nvSpPr>
        <p:spPr>
          <a:xfrm>
            <a:off x="3602311" y="6213980"/>
            <a:ext cx="2778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032F8"/>
                </a:solidFill>
              </a:rPr>
              <a:t>Courtesy S. Giroletti</a:t>
            </a:r>
          </a:p>
        </p:txBody>
      </p:sp>
    </p:spTree>
    <p:extLst>
      <p:ext uri="{BB962C8B-B14F-4D97-AF65-F5344CB8AC3E}">
        <p14:creationId xmlns:p14="http://schemas.microsoft.com/office/powerpoint/2010/main" val="2462066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5922-E2F6-6C1F-D2A1-CA2B3EB9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2D7F5-17B4-A446-02AF-23871138C3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8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62393-BBEF-110F-6B67-4BE5C4C980C0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E8BB18-EC35-BDAD-2C9A-CD52231715A0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D802AB43-9660-4F05-2B8E-38167522F643}"/>
              </a:ext>
            </a:extLst>
          </p:cNvPr>
          <p:cNvSpPr/>
          <p:nvPr/>
        </p:nvSpPr>
        <p:spPr>
          <a:xfrm>
            <a:off x="210752" y="64599"/>
            <a:ext cx="9804400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Sensors tested in 2024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DF4B6E-7E77-7FEF-9F93-34811B01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2" y="863600"/>
            <a:ext cx="11402128" cy="57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75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59E90-8357-8A47-270A-642CCE5F2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2CDE5-ADD4-EDE7-0358-E8FA39C316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895" y="6485438"/>
            <a:ext cx="67689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- </a:t>
            </a:r>
            <a:fld id="{0AD09285-6ACE-EC42-A7EA-BCB3F3A80277}" type="slidenum">
              <a:rPr lang="en-US" altLang="ko-KR" smtClean="0"/>
              <a:pPr>
                <a:defRPr/>
              </a:pPr>
              <a:t>9</a:t>
            </a:fld>
            <a:r>
              <a:rPr lang="en-US" altLang="ko-KR"/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88A49-9FB6-7259-13A7-CDACA00F8BB1}"/>
              </a:ext>
            </a:extLst>
          </p:cNvPr>
          <p:cNvSpPr txBox="1"/>
          <p:nvPr/>
        </p:nvSpPr>
        <p:spPr>
          <a:xfrm>
            <a:off x="10820033" y="262169"/>
            <a:ext cx="1018309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ADA-5D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8637BA-A105-13E0-5CA6-451E46C0E2F3}"/>
              </a:ext>
            </a:extLst>
          </p:cNvPr>
          <p:cNvSpPr/>
          <p:nvPr/>
        </p:nvSpPr>
        <p:spPr>
          <a:xfrm>
            <a:off x="701040" y="863600"/>
            <a:ext cx="568960" cy="28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A084A873-4C89-745F-70C1-BEF1D5ADB5B5}"/>
              </a:ext>
            </a:extLst>
          </p:cNvPr>
          <p:cNvSpPr/>
          <p:nvPr/>
        </p:nvSpPr>
        <p:spPr>
          <a:xfrm>
            <a:off x="210752" y="64599"/>
            <a:ext cx="9804400" cy="71112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Test Beam 2024 Nov. – SPS Pb ion beam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6FFEB-1139-7BAB-2742-2A3625CD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3" y="775720"/>
            <a:ext cx="11166287" cy="60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51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galprop">
  <a:themeElements>
    <a:clrScheme name="3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galprop">
  <a:themeElements>
    <a:clrScheme name="4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galprop">
  <a:themeElements>
    <a:clrScheme name="5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21672</TotalTime>
  <Words>868</Words>
  <Application>Microsoft Office PowerPoint</Application>
  <PresentationFormat>Widescreen</PresentationFormat>
  <Paragraphs>141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AdvOT863180fb</vt:lpstr>
      <vt:lpstr>AdvTT2876772e+20</vt:lpstr>
      <vt:lpstr>굴림</vt:lpstr>
      <vt:lpstr>Arial</vt:lpstr>
      <vt:lpstr>Calibri</vt:lpstr>
      <vt:lpstr>Calibri Light</vt:lpstr>
      <vt:lpstr>Comic Sans MS</vt:lpstr>
      <vt:lpstr>Courier New</vt:lpstr>
      <vt:lpstr>Symbol</vt:lpstr>
      <vt:lpstr>Times New Roman</vt:lpstr>
      <vt:lpstr>Wingdings</vt:lpstr>
      <vt:lpstr>3_galprop</vt:lpstr>
      <vt:lpstr>4_galprop</vt:lpstr>
      <vt:lpstr>5_galprop</vt:lpstr>
      <vt:lpstr>1_Office Theme</vt:lpstr>
      <vt:lpstr>6_Default Design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material ADA-5D</vt:lpstr>
      <vt:lpstr>PowerPoint Presentation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marrocchesi</dc:creator>
  <cp:keywords/>
  <dc:description/>
  <cp:lastModifiedBy>gianmaria collazuol</cp:lastModifiedBy>
  <cp:revision>504</cp:revision>
  <cp:lastPrinted>2022-04-11T17:26:52Z</cp:lastPrinted>
  <dcterms:created xsi:type="dcterms:W3CDTF">2009-12-20T23:01:00Z</dcterms:created>
  <dcterms:modified xsi:type="dcterms:W3CDTF">2025-06-25T18:32:47Z</dcterms:modified>
  <cp:category/>
</cp:coreProperties>
</file>