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60" r:id="rId2"/>
    <p:sldMasterId id="2147483662" r:id="rId3"/>
    <p:sldMasterId id="2147488184" r:id="rId4"/>
  </p:sldMasterIdLst>
  <p:notesMasterIdLst>
    <p:notesMasterId r:id="rId19"/>
  </p:notesMasterIdLst>
  <p:sldIdLst>
    <p:sldId id="639" r:id="rId5"/>
    <p:sldId id="658" r:id="rId6"/>
    <p:sldId id="660" r:id="rId7"/>
    <p:sldId id="647" r:id="rId8"/>
    <p:sldId id="1585" r:id="rId9"/>
    <p:sldId id="1587" r:id="rId10"/>
    <p:sldId id="646" r:id="rId11"/>
    <p:sldId id="1575" r:id="rId12"/>
    <p:sldId id="1584" r:id="rId13"/>
    <p:sldId id="681" r:id="rId14"/>
    <p:sldId id="640" r:id="rId15"/>
    <p:sldId id="632" r:id="rId16"/>
    <p:sldId id="1586" r:id="rId17"/>
    <p:sldId id="661" r:id="rId18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FFFFFF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032F8"/>
    <a:srgbClr val="4BFBEF"/>
    <a:srgbClr val="2F2B77"/>
    <a:srgbClr val="002777"/>
    <a:srgbClr val="002F8C"/>
    <a:srgbClr val="002A7F"/>
    <a:srgbClr val="002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8" autoAdjust="0"/>
    <p:restoredTop sz="95020" autoAdjust="0"/>
  </p:normalViewPr>
  <p:slideViewPr>
    <p:cSldViewPr snapToGrid="0" showGuides="1">
      <p:cViewPr varScale="1">
        <p:scale>
          <a:sx n="73" d="100"/>
          <a:sy n="73" d="100"/>
        </p:scale>
        <p:origin x="86" y="158"/>
      </p:cViewPr>
      <p:guideLst>
        <p:guide orient="horz" pos="4320"/>
        <p:guide pos="3840"/>
      </p:guideLst>
    </p:cSldViewPr>
  </p:slideViewPr>
  <p:outlineViewPr>
    <p:cViewPr>
      <p:scale>
        <a:sx n="33" d="100"/>
        <a:sy n="33" d="100"/>
      </p:scale>
      <p:origin x="0" y="2436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7T13:12:43.406"/>
    </inkml:context>
    <inkml:brush xml:id="br0">
      <inkml:brushProperty name="width" value="0.2" units="cm"/>
      <inkml:brushProperty name="height" value="0.2" units="cm"/>
      <inkml:brushProperty name="color" value="#00FFFF"/>
    </inkml:brush>
  </inkml:definitions>
  <inkml:trace contextRef="#ctx0" brushRef="#br0">5789 1 24575,'-2'0'0,"-1"1"0,1-1 0,1 1 0,-1 0 0,0 0 0,0 0 0,1 0 0,-1 0 0,0 0 0,1 1 0,0-1 0,-4 3 0,2-1 0,-6 5 0,0 1 0,1 0 0,0 0 0,1 1 0,0 0 0,1 0 0,-8 16 0,-1 8 0,-11 38 0,25-70 0,-2 9 0,-2-1 0,0 0 0,-1 0 0,1-1 0,-14 16 0,-12 21 0,17-21 0,-79 133 0,74-126 0,12-21 0,1-1 0,-9 12 0,-51 72 0,12-13 0,32-51 0,3-1 0,0 2 0,-21 47 0,25-46 0,-1-1 0,-2-1 0,-40 52 0,-34 34 0,52-64 0,-2-2 0,-51 48 0,5-10 0,55-51 0,-55 43 0,-80 66-916,64-53-4213,-152 122 4936,218-186 3226,-66 38 0,-47 13-2887,10-5-120,-24 36-26,54-32 0,-168 89-546,238-150-1218,0-2 0,-85 22 1,47-17 816,-417 112 6993,310-94-5320,-51 12-707,5 20-26,175-51 7,-110 47 0,121-45 0,-1-1 0,-1-3 0,-91 22 0,67-27 0,-1-4 0,-98 1 0,130-8 0,-43 5 0,67-4 0,1 0 0,1 1 0,-1 1 0,1 0 0,-24 12 0,-92 60 0,58-32 0,46-30 0,-2-1 0,0-1 0,-35 9 0,-93 21 0,69-23 0,85-19 0,4-3 0,9-3 0,28-12 0,-18 8 0,3-3 0,-1 0 0,0-2 0,-1 0 0,-1-1 0,0-1 0,-1-1 0,-1-1 0,0-1 0,-1 0 0,16-25 0,92-120 0,-91 124 0,-14 13 0,-2 0 0,17-32 0,15-23 0,-33 55 0,-8 13 0,22-26 0,6-8 0,-28 33 0,17-17 0,-19 24 0,6-6 0,-11 11 0,-4 7 0,-95 146 0,-15 27 0,83-135 0,-1 0 0,-63 66 0,-71 84 0,163-190 0,0-2 0,0 1 0,1 0 0,-2-1 0,1 2 0,1-1 0,-1 0 0,0 0 0,1 0 0,0 0 0,-1 0 0,0 1 0,1-2 0,0 2 0,0-1 0,-1 0 0,1 0 0,0 1 0,0-1 0,0 0 0,0 0 0,0 0 0,0 1 0,0-1 0,1 0 0,-1 0 0,0 0 0,1 2 0,1 0 0,1 1 0,-1-1 0,1 0 0,0 0 0,0 0 0,0-1 0,5 4 0,-5-4 0,14 9 0,1 0 0,1-2 0,0 1 0,1-3 0,24 8 0,-25-9 0,2 1 0,0-2 0,31 4 0,10 2 0,119 28 0,-49 4 0,2 0 0,-58-22-1365,-48-13-5461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7T13:12:59.214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1 23954,'3215'2381'0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7T13:13:04.863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146 817 24575,'-1'-16'0,"-1"1"0,0 0 0,-5-20 0,-4-22 0,4-14 0,5 33 0,-2 0 0,-2 1 0,-16-58 0,13 71 0,-6-21 0,-18-75 0,23 71 0,6 36 0,1-1 0,0 1 0,1-1 0,0 1 0,1-1 0,2-22 0,-1 34 0,0 0 0,1-1 0,0 1 0,0 0 0,-1-1 0,1 1 0,0 0 0,0 0 0,0 0 0,1 0 0,-1 0 0,1 0 0,-1 0 0,1 1 0,0-1 0,0 0 0,-1 1 0,4-3 0,-4 4 0,2-1 0,-2 0 0,0 0 0,1 1 0,0 0 0,-1-1 0,1 1 0,0 0 0,-1 0 0,1 0 0,0 0 0,-1 0 0,1 0 0,0 1 0,-1-1 0,0 0 0,2 0 0,-2 1 0,0 0 0,1 0 0,-1-1 0,1 1 0,-1 0 0,0 0 0,1 0 0,-1 0 0,3 3 0,4 4 0,0 1 0,-1 1 0,0 0 0,-1 0 0,1 0 0,4 14 0,3 2 0,9 17-1365,-3-5-5461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7T13:13:08.338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630 151 24575,'-51'1'0,"29"0"0,0 0 0,0-2 0,-1 0 0,2-1 0,-31-8 0,7-3 0,0 1 0,-90-12 0,107 23 0,16 1 0,0-1 0,0 1 0,0-3 0,0 1 0,1 0 0,-1-1 0,1-1 0,-16-7 0,22 9 0,0-2 0,0 2 0,0-2 0,0 1 0,-6-7 0,10 10 0,0-1 0,1 0 0,0 1 0,-1 0 0,1-1 0,-1 0 0,1 0 0,-1 1 0,1-1 0,0 0 0,0 1 0,0-1 0,-1 0 0,1 1 0,0-1 0,0 0 0,0 0 0,0 1 0,0-1 0,0-1 0,1 1 0,-1 0 0,0 0 0,1 0 0,0 0 0,0 0 0,-1 1 0,1-2 0,0 1 0,-1 1 0,2-1 0,-2 0 0,1 1 0,0-1 0,0 1 0,0-1 0,0 1 0,0 0 0,2-2 0,26-7-1365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7T13:13:27.30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1371 22931,'3929'-1370'0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7T13:13:36.24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28 24575,'0'-1'0,"0"0"0,0 1 0,1-1 0,-1 0 0,0 0 0,0 1 0,0-1 0,1 0 0,-1 1 0,1-1 0,-1 0 0,1 1 0,-1-1 0,1 0 0,0 0 0,-1 1 0,0-1 0,1 1 0,0-1 0,-1 1 0,1 0 0,0-1 0,0 1 0,-1-1 0,1 1 0,1 0 0,24-6 0,-24 5 0,18-1 0,0 0 0,0 2 0,0 0 0,-1 1 0,24 4 0,-9 2 0,0 1 0,35 14 0,-68-21 0,29 9 0,0 0 0,0-2 0,40 6 0,-61-14 0,0 2 0,-1-1 0,1 1 0,-1 1 0,13 4 0,-19-7 0,0 2 0,0-2 0,0 2 0,0-1 0,0 1 0,0 0 0,0-1 0,-1 0 0,1 2 0,0-1 0,-1-1 0,1 1 0,-1 0 0,0 0 0,0 1 0,0-1 0,0 0 0,0 1 0,0-1 0,-1 0 0,1 1 0,0-1 0,-1 1 0,0 4 0,0-3 0,0 1 0,-1-1 0,1 0 0,-1 1 0,0-1 0,-1 1 0,1-1 0,0 0 0,-1 0 0,-1 0 0,1 1 0,0-2 0,-5 7 0,-3 3 0,-2 0 0,-16 14 0,13-13 0,-5 5 0,-24 14 0,27-21 0,1 1 0,0 0 0,-20 23 0,-10 29-1365,24-32-5461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22:56:46.81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0 24575,'294'16'287,"-227"-7"-1475,-1 3 0,87 28 1,24 11-2386,-139-43 2153,-1-1-1,70 3 1,135 5 2814,-195-9-1060,-2 1 0,1 3 0,52 19 0,-22-1 1309,24 9-1666,-31-18 3276,-42-13-1210,-5-2-1555,0 2 0,27 9 0,7 7-488,-26-11 0,0 1 0,-1 1 0,42 26 0,2 14 0,56 35 0,223 153 0,-303-201 0,56 57 0,37 54 0,-88-90 0,-30-35 0,262 260 0,-223-239 0,-39-30 0,39 35 0,165 187 0,-121-124 0,45 25 0,-119-110 0,-2 1 0,30 38 0,47 73 0,-11-14 0,12 25 0,-41-53 0,5 5 0,-32-43 0,62 70 0,-83-110 0,11 12 0,42 59 0,10 18 0,-33-45 0,-11-11 0,39 74 0,-66-109 0,1-1 0,1-1 0,0 0 0,22 20 0,30 35 0,-47-42 0,-14-24 0,0 0 0,-1 1 0,2-1 0,-1 0 0,1 0 0,11 9 0,-17-16 0,1 0 0,-1 0 0,0 0 0,1 1 0,-1-1 0,0 0 0,0 0 0,0 0 0,1 1 0,-1-1 0,0 0 0,1 0 0,-1 0 0,0 0 0,0 0 0,1 0 0,-1 0 0,0 0 0,1 0 0,-1 0 0,1 0 0,-1 0 0,0 0 0,0 0 0,0 0 0,1 0 0,-1 0 0,1-1 0,-1 1 0,0 0 0,0 0 0,0 0 0,1-1 0,3-10 0,-2-16 0,-18-96 0,-2-14 0,17-136 0,1 706 0,0-429 0,0 0 0,0 1 0,0 0 0,-1-1 0,0 0 0,0-1 0,0 2 0,-3 5 0,3-9 0,0 1 0,0 0 0,0 0 0,-1 0 0,1-1 0,-1 1 0,0 0 0,1-1 0,-1 0 0,0 1 0,0-1 0,0 1 0,0-2 0,0 2 0,0-2 0,0 1 0,-3 1 0,1-1 0,0 0 0,1-1 0,-2 1 0,2 0 0,-1-1 0,0 0 0,0 0 0,0-1 0,0 0 0,1 1 0,-2-1 0,2 0 0,-1 0 0,1-1 0,-7-2 0,-3-3 0,0-1 0,-22-17 0,-10-6 0,30 22 0,-105-55 0,104 57 0,-1 1 0,0 1 0,0 0 0,0 1 0,-33-3 0,8 5-1365,3 2-5461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B1762AC8-C85F-A840-8A80-DEF8C734A0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IT" altLang="en-IT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FD1E282-D9B1-2C48-BAF7-60802E276AE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endParaRPr lang="en-IT" altLang="en-IT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71457E27-3422-1F4D-A4B7-AC9539D8B96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FACA740A-140D-FB4A-99E5-B023E6EC866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T" noProof="0"/>
              <a:t>Click to edit Master text styles</a:t>
            </a:r>
          </a:p>
          <a:p>
            <a:pPr lvl="1"/>
            <a:r>
              <a:rPr lang="en-US" altLang="en-IT" noProof="0"/>
              <a:t>Second level</a:t>
            </a:r>
          </a:p>
          <a:p>
            <a:pPr lvl="2"/>
            <a:r>
              <a:rPr lang="en-US" altLang="en-IT" noProof="0"/>
              <a:t>Third level</a:t>
            </a:r>
          </a:p>
          <a:p>
            <a:pPr lvl="3"/>
            <a:r>
              <a:rPr lang="en-US" altLang="en-IT" noProof="0"/>
              <a:t>Fourth level</a:t>
            </a:r>
          </a:p>
          <a:p>
            <a:pPr lvl="4"/>
            <a:r>
              <a:rPr lang="en-US" altLang="en-IT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FE49C7B5-2198-B14A-9F89-B0850B5690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IT" altLang="en-IT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C91BF09A-A089-3B48-A6D8-30ECC712B9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39A38BD0-7FB6-B84B-844F-13B46CD0D779}" type="slidenum">
              <a:rPr lang="en-US" altLang="en-IT"/>
              <a:pPr>
                <a:defRPr/>
              </a:pPr>
              <a:t>‹#›</a:t>
            </a:fld>
            <a:endParaRPr lang="en-US" altLang="en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9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456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75815C-712F-489B-85F9-BF68761E8AB9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456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585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0D871-EBB3-B993-1B17-F8CDDE61F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>
            <a:extLst>
              <a:ext uri="{FF2B5EF4-FFF2-40B4-BE49-F238E27FC236}">
                <a16:creationId xmlns:a16="http://schemas.microsoft.com/office/drawing/2014/main" id="{C7D3EF61-86E2-4073-257B-BB719BF300A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9" name="CustomShape 2">
            <a:extLst>
              <a:ext uri="{FF2B5EF4-FFF2-40B4-BE49-F238E27FC236}">
                <a16:creationId xmlns:a16="http://schemas.microsoft.com/office/drawing/2014/main" id="{17ACF5AB-29DE-EA7D-2469-1FC54743A429}"/>
              </a:ext>
            </a:extLst>
          </p:cNvPr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456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75815C-712F-489B-85F9-BF68761E8AB9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456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188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9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456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75815C-712F-489B-85F9-BF68761E8AB9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456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2133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9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456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75815C-712F-489B-85F9-BF68761E8AB9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456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7498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9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456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75815C-712F-489B-85F9-BF68761E8AB9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456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8995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9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456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75815C-712F-489B-85F9-BF68761E8AB9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456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562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1A5D3-7832-041F-3994-6ED4D7B0C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>
            <a:extLst>
              <a:ext uri="{FF2B5EF4-FFF2-40B4-BE49-F238E27FC236}">
                <a16:creationId xmlns:a16="http://schemas.microsoft.com/office/drawing/2014/main" id="{830FEACC-EBDA-00D4-A92D-D08B1F84608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9" name="CustomShape 2">
            <a:extLst>
              <a:ext uri="{FF2B5EF4-FFF2-40B4-BE49-F238E27FC236}">
                <a16:creationId xmlns:a16="http://schemas.microsoft.com/office/drawing/2014/main" id="{A4EAFD3E-EDB2-4B55-8CA5-4B39703AC04B}"/>
              </a:ext>
            </a:extLst>
          </p:cNvPr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456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75815C-712F-489B-85F9-BF68761E8AB9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456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962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3BF50-F9F0-ECB2-7DAB-100BD7ACF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>
            <a:extLst>
              <a:ext uri="{FF2B5EF4-FFF2-40B4-BE49-F238E27FC236}">
                <a16:creationId xmlns:a16="http://schemas.microsoft.com/office/drawing/2014/main" id="{28D0F83B-B4AA-3A47-E5B6-52091899790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9" name="CustomShape 2">
            <a:extLst>
              <a:ext uri="{FF2B5EF4-FFF2-40B4-BE49-F238E27FC236}">
                <a16:creationId xmlns:a16="http://schemas.microsoft.com/office/drawing/2014/main" id="{06186294-0E46-AC6F-5614-565DA5678C38}"/>
              </a:ext>
            </a:extLst>
          </p:cNvPr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456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75815C-712F-489B-85F9-BF68761E8AB9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456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1314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9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456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75815C-712F-489B-85F9-BF68761E8AB9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456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5479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AF167-1DF0-2080-2A3A-79AFEDCC7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C774E3-C6E8-BA06-9BB3-37635E6551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AD754E-0886-7448-E47F-698C8784A6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36413-423E-DBD0-FFBB-AC8E30D12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A38BD0-7FB6-B84B-844F-13B46CD0D779}" type="slidenum">
              <a:rPr lang="en-US" altLang="en-IT" smtClean="0"/>
              <a:pPr>
                <a:defRPr/>
              </a:pPr>
              <a:t>10</a:t>
            </a:fld>
            <a:endParaRPr lang="en-US" altLang="en-IT"/>
          </a:p>
        </p:txBody>
      </p:sp>
    </p:spTree>
    <p:extLst>
      <p:ext uri="{BB962C8B-B14F-4D97-AF65-F5344CB8AC3E}">
        <p14:creationId xmlns:p14="http://schemas.microsoft.com/office/powerpoint/2010/main" val="4278449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A38BD0-7FB6-B84B-844F-13B46CD0D779}" type="slidenum">
              <a:rPr lang="en-US" altLang="en-IT" smtClean="0"/>
              <a:pPr>
                <a:defRPr/>
              </a:pPr>
              <a:t>11</a:t>
            </a:fld>
            <a:endParaRPr lang="en-US" altLang="en-IT"/>
          </a:p>
        </p:txBody>
      </p:sp>
    </p:spTree>
    <p:extLst>
      <p:ext uri="{BB962C8B-B14F-4D97-AF65-F5344CB8AC3E}">
        <p14:creationId xmlns:p14="http://schemas.microsoft.com/office/powerpoint/2010/main" val="279868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8026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96722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36526"/>
            <a:ext cx="2590800" cy="618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36526"/>
            <a:ext cx="7569200" cy="6188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352470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26142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325657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003984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940267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471435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76736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61397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82163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680911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962069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32985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36526"/>
            <a:ext cx="2590800" cy="618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36526"/>
            <a:ext cx="7569200" cy="6188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689374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234728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083838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77609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512717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567123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75196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598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617514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07162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47529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73096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36526"/>
            <a:ext cx="2590800" cy="618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36526"/>
            <a:ext cx="7569200" cy="6188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671251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B924E-7641-F843-BD91-CF381418F5FE}" type="datetime1">
              <a:rPr lang="en-US" smtClean="0"/>
              <a:t>6/26/2025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659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FE7C-E3E4-9C4D-A309-1DC05CB842B2}" type="datetime1">
              <a:rPr lang="en-US" smtClean="0"/>
              <a:t>6/26/2025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90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3E80-053F-4F4C-9506-0E34BA8E7041}" type="datetime1">
              <a:rPr lang="en-US" smtClean="0"/>
              <a:t>6/26/2025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408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0F2A-CD1B-A347-9328-AD07BBAD2875}" type="datetime1">
              <a:rPr lang="en-US" smtClean="0"/>
              <a:t>6/26/2025</a:t>
            </a:fld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93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8C32-BF4E-824D-9E6F-EE4EB50EBD81}" type="datetime1">
              <a:rPr lang="en-US" smtClean="0"/>
              <a:t>6/26/2025</a:t>
            </a:fld>
            <a:endParaRPr lang="en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375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A341-5E11-F843-A513-F45029BC1A91}" type="datetime1">
              <a:rPr lang="en-US" smtClean="0"/>
              <a:t>6/26/2025</a:t>
            </a:fld>
            <a:endParaRPr lang="en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841287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036E-535A-FC4C-8183-911C79E180E8}" type="datetime1">
              <a:rPr lang="en-US" smtClean="0"/>
              <a:t>6/26/2025</a:t>
            </a:fld>
            <a:endParaRPr lang="en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18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A900-984F-F94B-9915-B5C7B343615C}" type="datetime1">
              <a:rPr lang="en-US" smtClean="0"/>
              <a:t>6/26/2025</a:t>
            </a:fld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956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4B5F-5348-FA4C-B6A8-F26CCD08FF4A}" type="datetime1">
              <a:rPr lang="en-US" smtClean="0"/>
              <a:t>6/26/2025</a:t>
            </a:fld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068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E569-88B0-F041-B708-6E2F5C99D3BC}" type="datetime1">
              <a:rPr lang="en-US" smtClean="0"/>
              <a:t>6/26/2025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59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AEB0-B499-5844-A5B0-4A4F1B95D9E3}" type="datetime1">
              <a:rPr lang="en-US" smtClean="0"/>
              <a:t>6/26/2025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736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785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526" y="273628"/>
            <a:ext cx="10972125" cy="114488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949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526" y="1604559"/>
            <a:ext cx="10972125" cy="39771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1688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17037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525" y="1604559"/>
            <a:ext cx="10972125" cy="39771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2250" b="0" strike="noStrike" spc="-1">
              <a:latin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2B44C8-46D6-BEF5-9240-CF4F77FF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909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67412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917259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87656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2161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78087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D14A6DF-AE80-4545-AB8D-C09B1F872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60501" y="136525"/>
            <a:ext cx="931756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T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B2FDAE3-660D-D347-9ADE-9B2C7217F1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066800"/>
            <a:ext cx="10363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T"/>
              <a:t>Click to edit Master text styles</a:t>
            </a:r>
          </a:p>
          <a:p>
            <a:pPr lvl="1"/>
            <a:r>
              <a:rPr lang="en-US" altLang="en-IT"/>
              <a:t>Second level</a:t>
            </a:r>
          </a:p>
          <a:p>
            <a:pPr lvl="2"/>
            <a:r>
              <a:rPr lang="en-US" altLang="en-IT"/>
              <a:t>Third level</a:t>
            </a:r>
          </a:p>
          <a:p>
            <a:pPr lvl="3"/>
            <a:r>
              <a:rPr lang="en-US" altLang="en-IT"/>
              <a:t>Fourth level</a:t>
            </a:r>
          </a:p>
          <a:p>
            <a:pPr lvl="4"/>
            <a:r>
              <a:rPr lang="en-US" altLang="en-IT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60" r:id="rId1"/>
    <p:sldLayoutId id="2147488061" r:id="rId2"/>
    <p:sldLayoutId id="2147488062" r:id="rId3"/>
    <p:sldLayoutId id="2147488063" r:id="rId4"/>
    <p:sldLayoutId id="2147488064" r:id="rId5"/>
    <p:sldLayoutId id="2147488065" r:id="rId6"/>
    <p:sldLayoutId id="2147488066" r:id="rId7"/>
    <p:sldLayoutId id="2147488067" r:id="rId8"/>
    <p:sldLayoutId id="2147488068" r:id="rId9"/>
    <p:sldLayoutId id="2147488069" r:id="rId10"/>
    <p:sldLayoutId id="2147488070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9439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C0000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6947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294390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C3BA81E-AAF4-324E-B28B-4522BC433E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60501" y="136525"/>
            <a:ext cx="931756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T"/>
              <a:t>Click to edit Master title style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AB732F6-C88D-3F4A-A7C2-1665D7170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066800"/>
            <a:ext cx="10363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T"/>
              <a:t>Click to edit Master text styles</a:t>
            </a:r>
          </a:p>
          <a:p>
            <a:pPr lvl="1"/>
            <a:r>
              <a:rPr lang="en-US" altLang="en-IT"/>
              <a:t>Second level</a:t>
            </a:r>
          </a:p>
          <a:p>
            <a:pPr lvl="2"/>
            <a:r>
              <a:rPr lang="en-US" altLang="en-IT"/>
              <a:t>Third level</a:t>
            </a:r>
          </a:p>
          <a:p>
            <a:pPr lvl="3"/>
            <a:r>
              <a:rPr lang="en-US" altLang="en-IT"/>
              <a:t>Fourth level</a:t>
            </a:r>
          </a:p>
          <a:p>
            <a:pPr lvl="4"/>
            <a:r>
              <a:rPr lang="en-US" altLang="en-IT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71" r:id="rId1"/>
    <p:sldLayoutId id="2147488072" r:id="rId2"/>
    <p:sldLayoutId id="2147488073" r:id="rId3"/>
    <p:sldLayoutId id="2147488074" r:id="rId4"/>
    <p:sldLayoutId id="2147488075" r:id="rId5"/>
    <p:sldLayoutId id="2147488076" r:id="rId6"/>
    <p:sldLayoutId id="2147488077" r:id="rId7"/>
    <p:sldLayoutId id="2147488078" r:id="rId8"/>
    <p:sldLayoutId id="2147488079" r:id="rId9"/>
    <p:sldLayoutId id="2147488080" r:id="rId10"/>
    <p:sldLayoutId id="214748808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9439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C0000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6947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294390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FE05654-8EBA-F748-9C72-B410EDABD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60501" y="136525"/>
            <a:ext cx="931756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T"/>
              <a:t>Click to edit Master title style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006E55B-D854-C04C-9763-F9A43FCEF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066800"/>
            <a:ext cx="10363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T"/>
              <a:t>Click to edit Master text styles</a:t>
            </a:r>
          </a:p>
          <a:p>
            <a:pPr lvl="1"/>
            <a:r>
              <a:rPr lang="en-US" altLang="en-IT"/>
              <a:t>Second level</a:t>
            </a:r>
          </a:p>
          <a:p>
            <a:pPr lvl="2"/>
            <a:r>
              <a:rPr lang="en-US" altLang="en-IT"/>
              <a:t>Third level</a:t>
            </a:r>
          </a:p>
          <a:p>
            <a:pPr lvl="3"/>
            <a:r>
              <a:rPr lang="en-US" altLang="en-IT"/>
              <a:t>Fourth level</a:t>
            </a:r>
          </a:p>
          <a:p>
            <a:pPr lvl="4"/>
            <a:r>
              <a:rPr lang="en-US" altLang="en-IT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82" r:id="rId1"/>
    <p:sldLayoutId id="2147488083" r:id="rId2"/>
    <p:sldLayoutId id="2147488084" r:id="rId3"/>
    <p:sldLayoutId id="2147488085" r:id="rId4"/>
    <p:sldLayoutId id="2147488086" r:id="rId5"/>
    <p:sldLayoutId id="2147488087" r:id="rId6"/>
    <p:sldLayoutId id="2147488088" r:id="rId7"/>
    <p:sldLayoutId id="2147488089" r:id="rId8"/>
    <p:sldLayoutId id="2147488090" r:id="rId9"/>
    <p:sldLayoutId id="2147488091" r:id="rId10"/>
    <p:sldLayoutId id="214748809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9439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C0000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6947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294390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7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85" r:id="rId1"/>
    <p:sldLayoutId id="2147488186" r:id="rId2"/>
    <p:sldLayoutId id="2147488187" r:id="rId3"/>
    <p:sldLayoutId id="2147488188" r:id="rId4"/>
    <p:sldLayoutId id="2147488189" r:id="rId5"/>
    <p:sldLayoutId id="2147488190" r:id="rId6"/>
    <p:sldLayoutId id="2147488191" r:id="rId7"/>
    <p:sldLayoutId id="2147488192" r:id="rId8"/>
    <p:sldLayoutId id="2147488193" r:id="rId9"/>
    <p:sldLayoutId id="2147488194" r:id="rId10"/>
    <p:sldLayoutId id="2147488195" r:id="rId11"/>
    <p:sldLayoutId id="2147488196" r:id="rId12"/>
    <p:sldLayoutId id="2147488197" r:id="rId13"/>
    <p:sldLayoutId id="214748819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ustomXml" Target="../ink/ink6.xml"/><Relationship Id="rId18" Type="http://schemas.openxmlformats.org/officeDocument/2006/relationships/image" Target="../media/image2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0.png"/><Relationship Id="rId17" Type="http://schemas.openxmlformats.org/officeDocument/2006/relationships/customXml" Target="../ink/ink7.xml"/><Relationship Id="rId2" Type="http://schemas.openxmlformats.org/officeDocument/2006/relationships/image" Target="../media/image15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7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customXml" Target="../ink/ink4.xml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3"/>
          <p:cNvSpPr/>
          <p:nvPr/>
        </p:nvSpPr>
        <p:spPr>
          <a:xfrm>
            <a:off x="1195763" y="142812"/>
            <a:ext cx="8792956" cy="130531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431" tIns="40716" rIns="81431" bIns="40716"/>
          <a:lstStyle/>
          <a:p>
            <a:pPr defTabSz="4136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445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ASPIDES  </a:t>
            </a:r>
          </a:p>
          <a:p>
            <a:pPr algn="ctr" defTabSz="413694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4445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8A3EE2-C332-B9BE-D3DB-64ABF6BD155C}"/>
              </a:ext>
            </a:extLst>
          </p:cNvPr>
          <p:cNvSpPr txBox="1"/>
          <p:nvPr/>
        </p:nvSpPr>
        <p:spPr>
          <a:xfrm>
            <a:off x="1195763" y="1343497"/>
            <a:ext cx="1003455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045">
              <a:spcBef>
                <a:spcPts val="609"/>
              </a:spcBef>
              <a:spcAft>
                <a:spcPts val="0"/>
              </a:spcAft>
            </a:pPr>
            <a:r>
              <a:rPr lang="en-US" sz="1600" b="1">
                <a:solidFill>
                  <a:srgbClr val="000000"/>
                </a:solidFill>
                <a:cs typeface="Arial" panose="020B0604020202020204" pitchFamily="34" charset="0"/>
              </a:rPr>
              <a:t>Acronym: </a:t>
            </a:r>
            <a:r>
              <a:rPr lang="en-US" sz="1600">
                <a:solidFill>
                  <a:srgbClr val="000000"/>
                </a:solidFill>
                <a:cs typeface="Arial" panose="020B0604020202020204" pitchFamily="34" charset="0"/>
              </a:rPr>
              <a:t>ASPIDES - </a:t>
            </a:r>
            <a:r>
              <a:rPr lang="en-US" sz="1600">
                <a:solidFill>
                  <a:srgbClr val="4032F8"/>
                </a:solidFill>
                <a:cs typeface="Arial" panose="020B0604020202020204" pitchFamily="34" charset="0"/>
              </a:rPr>
              <a:t>A CMOS SPAD and Digital SiPM Platform for High Energy Physics</a:t>
            </a:r>
            <a:br>
              <a:rPr lang="en-US" sz="160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600" b="1">
                <a:solidFill>
                  <a:srgbClr val="000000"/>
                </a:solidFill>
                <a:cs typeface="Arial" panose="020B0604020202020204" pitchFamily="34" charset="0"/>
              </a:rPr>
              <a:t>Project duration: </a:t>
            </a:r>
            <a:r>
              <a:rPr lang="en-US" sz="1600">
                <a:solidFill>
                  <a:srgbClr val="000000"/>
                </a:solidFill>
                <a:cs typeface="Arial" panose="020B0604020202020204" pitchFamily="34" charset="0"/>
              </a:rPr>
              <a:t>3 years (2025, 2026, 2027) </a:t>
            </a:r>
            <a:br>
              <a:rPr lang="en-US" sz="1600">
                <a:cs typeface="Arial" panose="020B0604020202020204" pitchFamily="34" charset="0"/>
              </a:rPr>
            </a:br>
            <a:r>
              <a:rPr lang="en-US" sz="1600" b="1">
                <a:solidFill>
                  <a:srgbClr val="000000"/>
                </a:solidFill>
                <a:cs typeface="Arial" panose="020B0604020202020204" pitchFamily="34" charset="0"/>
              </a:rPr>
              <a:t>Research area:</a:t>
            </a:r>
            <a:r>
              <a:rPr lang="en-US" sz="16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600">
                <a:solidFill>
                  <a:srgbClr val="00B050"/>
                </a:solidFill>
                <a:cs typeface="Arial" panose="020B0604020202020204" pitchFamily="34" charset="0"/>
              </a:rPr>
              <a:t>rivelatori ed elettronica</a:t>
            </a:r>
            <a:br>
              <a:rPr lang="en-US" sz="1600">
                <a:cs typeface="Arial" panose="020B0604020202020204" pitchFamily="34" charset="0"/>
              </a:rPr>
            </a:br>
            <a:r>
              <a:rPr lang="en-US" sz="1600" b="1">
                <a:solidFill>
                  <a:srgbClr val="000000"/>
                </a:solidFill>
                <a:cs typeface="Arial" panose="020B0604020202020204" pitchFamily="34" charset="0"/>
              </a:rPr>
              <a:t>Principal Investigator: </a:t>
            </a:r>
            <a:r>
              <a:rPr lang="en-US" sz="1600">
                <a:solidFill>
                  <a:srgbClr val="000000"/>
                </a:solidFill>
                <a:cs typeface="Arial" panose="020B0604020202020204" pitchFamily="34" charset="0"/>
              </a:rPr>
              <a:t>Lodovico Ratti (Universita` e INFN Sezione di Pavia) </a:t>
            </a:r>
            <a:endParaRPr lang="en-US" sz="1600">
              <a:cs typeface="Arial" panose="020B0604020202020204" pitchFamily="34" charset="0"/>
            </a:endParaRPr>
          </a:p>
          <a:p>
            <a:r>
              <a:rPr lang="en-US" sz="1600" b="1">
                <a:solidFill>
                  <a:srgbClr val="000000"/>
                </a:solidFill>
                <a:cs typeface="Arial" panose="020B0604020202020204" pitchFamily="34" charset="0"/>
              </a:rPr>
              <a:t>Participating Units: </a:t>
            </a:r>
            <a:r>
              <a:rPr lang="en-US" sz="1600">
                <a:solidFill>
                  <a:srgbClr val="000000"/>
                </a:solidFill>
                <a:cs typeface="Arial" panose="020B0604020202020204" pitchFamily="34" charset="0"/>
              </a:rPr>
              <a:t>Pavia(PV), Bari (BA), Bologna (BO), Milano (MI), Napoli (NA), </a:t>
            </a:r>
          </a:p>
          <a:p>
            <a:r>
              <a:rPr lang="en-US" sz="1600">
                <a:solidFill>
                  <a:srgbClr val="000000"/>
                </a:solidFill>
                <a:cs typeface="Arial" panose="020B0604020202020204" pitchFamily="34" charset="0"/>
              </a:rPr>
              <a:t>		 Padova (PD), Torino (TO), Trento (TIFPA)</a:t>
            </a:r>
          </a:p>
          <a:p>
            <a:endParaRPr 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sz="1600" b="1">
                <a:solidFill>
                  <a:srgbClr val="000000"/>
                </a:solidFill>
                <a:cs typeface="Arial" panose="020B0604020202020204" pitchFamily="34" charset="0"/>
              </a:rPr>
              <a:t>Ambito:</a:t>
            </a:r>
            <a:r>
              <a:rPr lang="en-US" sz="16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60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DRD4 - WG1 (dSiPM) / WP1 CMOS SPAD</a:t>
            </a:r>
          </a:p>
          <a:p>
            <a:endParaRPr 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sz="1600" b="1">
                <a:solidFill>
                  <a:srgbClr val="000000"/>
                </a:solidFill>
                <a:cs typeface="Arial" panose="020B0604020202020204" pitchFamily="34" charset="0"/>
              </a:rPr>
              <a:t>Aims</a:t>
            </a:r>
            <a:r>
              <a:rPr lang="en-US" sz="1600">
                <a:solidFill>
                  <a:srgbClr val="000000"/>
                </a:solidFill>
                <a:cs typeface="Arial" panose="020B0604020202020204" pitchFamily="34" charset="0"/>
              </a:rPr>
              <a:t>: development technology platform for the design, production and commissioning of digital silicon photomultipliers (dSiPMs) =&gt; detectors with single-photon sensitivity and embedded functionalities</a:t>
            </a:r>
          </a:p>
          <a:p>
            <a:endParaRPr lang="en-US" sz="160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en-US" sz="1600" b="1">
                <a:solidFill>
                  <a:srgbClr val="000000"/>
                </a:solidFill>
                <a:cs typeface="Arial" panose="020B0604020202020204" pitchFamily="34" charset="0"/>
              </a:rPr>
              <a:t>Applications: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cs typeface="Arial" panose="020B0604020202020204" pitchFamily="34" charset="0"/>
              </a:rPr>
              <a:t>Scintillation and Cherenkov light detection in dual-readout calorimetry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4032F8"/>
                </a:solidFill>
                <a:cs typeface="Arial" panose="020B0604020202020204" pitchFamily="34" charset="0"/>
              </a:rPr>
              <a:t>Scintillation det. (e.g. SciFi / Water Based L.Sci.) and TPC optical RO </a:t>
            </a:r>
            <a:br>
              <a:rPr lang="en-US" sz="1600">
                <a:solidFill>
                  <a:srgbClr val="4032F8"/>
                </a:solidFill>
                <a:cs typeface="Arial" panose="020B0604020202020204" pitchFamily="34" charset="0"/>
              </a:rPr>
            </a:br>
            <a:r>
              <a:rPr lang="en-US" sz="1600">
                <a:solidFill>
                  <a:srgbClr val="4032F8"/>
                </a:solidFill>
                <a:cs typeface="Arial" panose="020B0604020202020204" pitchFamily="34" charset="0"/>
              </a:rPr>
              <a:t>for Hyper-Kamiokande Near detector =&gt; involvement Padova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3158E3-97FF-790E-5377-F1D917990893}"/>
              </a:ext>
            </a:extLst>
          </p:cNvPr>
          <p:cNvSpPr txBox="1"/>
          <p:nvPr/>
        </p:nvSpPr>
        <p:spPr>
          <a:xfrm>
            <a:off x="8782798" y="5270738"/>
            <a:ext cx="3095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spc="-1">
                <a:solidFill>
                  <a:srgbClr val="4032F8"/>
                </a:solidFill>
                <a:latin typeface="Arial"/>
              </a:rPr>
              <a:t>Gruppo Padova</a:t>
            </a:r>
            <a:endParaRPr lang="en-GB" sz="1600" b="1" spc="-1">
              <a:solidFill>
                <a:srgbClr val="4032F8"/>
              </a:solidFill>
              <a:latin typeface="Arial"/>
              <a:ea typeface="Arial Unicode MS"/>
            </a:endParaRPr>
          </a:p>
          <a:p>
            <a:r>
              <a:rPr lang="en-GB" sz="1600" spc="-1">
                <a:solidFill>
                  <a:srgbClr val="00ACC1"/>
                </a:solidFill>
                <a:latin typeface="Arial"/>
                <a:ea typeface="Arial Unicode MS"/>
              </a:rPr>
              <a:t>Staff</a:t>
            </a:r>
            <a:r>
              <a:rPr lang="en-GB" sz="1600" spc="-1">
                <a:solidFill>
                  <a:srgbClr val="000000"/>
                </a:solidFill>
                <a:latin typeface="Arial"/>
                <a:ea typeface="Arial Unicode MS"/>
              </a:rPr>
              <a:t>: G.Collazuol, R.Stroili</a:t>
            </a:r>
            <a:endParaRPr lang="en-GB" sz="1600" spc="-1">
              <a:latin typeface="Arial"/>
              <a:ea typeface="Arial Unicode MS"/>
            </a:endParaRPr>
          </a:p>
          <a:p>
            <a:r>
              <a:rPr lang="en-GB" sz="1600" spc="-1">
                <a:solidFill>
                  <a:schemeClr val="accent3">
                    <a:lumMod val="75000"/>
                  </a:schemeClr>
                </a:solidFill>
                <a:latin typeface="Arial"/>
                <a:ea typeface="Arial Unicode MS"/>
              </a:rPr>
              <a:t>Post-Doc: </a:t>
            </a:r>
            <a:r>
              <a:rPr lang="en-GB" sz="1600" spc="-1">
                <a:latin typeface="Arial"/>
                <a:ea typeface="Arial Unicode MS"/>
              </a:rPr>
              <a:t>M.Feltre</a:t>
            </a:r>
            <a:br>
              <a:rPr lang="en-GB" sz="1600" spc="-1">
                <a:solidFill>
                  <a:schemeClr val="accent3">
                    <a:lumMod val="75000"/>
                  </a:schemeClr>
                </a:solidFill>
                <a:latin typeface="Arial"/>
                <a:ea typeface="Arial Unicode MS"/>
              </a:rPr>
            </a:br>
            <a:r>
              <a:rPr lang="en-GB" sz="1600" spc="-1">
                <a:solidFill>
                  <a:schemeClr val="accent3">
                    <a:lumMod val="75000"/>
                  </a:schemeClr>
                </a:solidFill>
                <a:latin typeface="Arial"/>
                <a:ea typeface="Arial Unicode MS"/>
              </a:rPr>
              <a:t>Dottorandi: </a:t>
            </a:r>
            <a:r>
              <a:rPr lang="en-GB" sz="1600" spc="-1">
                <a:latin typeface="Arial"/>
                <a:ea typeface="Arial Unicode MS"/>
              </a:rPr>
              <a:t>C.Forza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8FE954-A51A-44B8-CFF5-1D211FB21031}"/>
              </a:ext>
            </a:extLst>
          </p:cNvPr>
          <p:cNvSpPr txBox="1"/>
          <p:nvPr/>
        </p:nvSpPr>
        <p:spPr>
          <a:xfrm>
            <a:off x="8782798" y="149139"/>
            <a:ext cx="3068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Calibri" panose="020F0502020204030204"/>
              </a:rPr>
              <a:t>G.Collazuol</a:t>
            </a:r>
          </a:p>
          <a:p>
            <a:r>
              <a:rPr lang="en-US">
                <a:latin typeface="Calibri" panose="020F0502020204030204"/>
              </a:rPr>
              <a:t>INFN Padova Gr5 2025/6/25</a:t>
            </a:r>
          </a:p>
        </p:txBody>
      </p:sp>
    </p:spTree>
    <p:extLst>
      <p:ext uri="{BB962C8B-B14F-4D97-AF65-F5344CB8AC3E}">
        <p14:creationId xmlns:p14="http://schemas.microsoft.com/office/powerpoint/2010/main" val="13862670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5C904-B6D5-96CF-DFD9-8E9FA2E5E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B20FAF-6090-EE7B-0C3A-88D88AC8B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84" y="481974"/>
            <a:ext cx="10882005" cy="58940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9785BD-664B-5C20-B5A3-807321441BA8}"/>
              </a:ext>
            </a:extLst>
          </p:cNvPr>
          <p:cNvSpPr txBox="1"/>
          <p:nvPr/>
        </p:nvSpPr>
        <p:spPr>
          <a:xfrm>
            <a:off x="337851" y="155460"/>
            <a:ext cx="1588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Courtesy</a:t>
            </a:r>
          </a:p>
          <a:p>
            <a:r>
              <a:rPr lang="en-US">
                <a:solidFill>
                  <a:srgbClr val="FF0000"/>
                </a:solidFill>
              </a:rPr>
              <a:t>E.Radicioni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G.Catanesi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21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AA4DDAC-D753-CCCA-95A3-DE4844F1541E}"/>
              </a:ext>
            </a:extLst>
          </p:cNvPr>
          <p:cNvSpPr txBox="1"/>
          <p:nvPr/>
        </p:nvSpPr>
        <p:spPr>
          <a:xfrm>
            <a:off x="1872125" y="41627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Resources @ INFN Padova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F5E179-B9EF-E435-FFA4-65F67336DA07}"/>
              </a:ext>
            </a:extLst>
          </p:cNvPr>
          <p:cNvSpPr txBox="1"/>
          <p:nvPr/>
        </p:nvSpPr>
        <p:spPr>
          <a:xfrm>
            <a:off x="2066131" y="1108770"/>
            <a:ext cx="8407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FTE Padova 2025/7 </a:t>
            </a:r>
            <a:r>
              <a:rPr lang="en-US">
                <a:solidFill>
                  <a:srgbClr val="4032F8"/>
                </a:solidFill>
              </a:rPr>
              <a:t>=&gt; 40%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G.Collazuol  	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R.Strolili  	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M.Feltre	20%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9C0B42-671A-4096-0D89-876DDD540F99}"/>
              </a:ext>
            </a:extLst>
          </p:cNvPr>
          <p:cNvSpPr txBox="1"/>
          <p:nvPr/>
        </p:nvSpPr>
        <p:spPr>
          <a:xfrm>
            <a:off x="2066131" y="4417817"/>
            <a:ext cx="8211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Richieste 2026 in Sezione PD</a:t>
            </a:r>
            <a:endParaRPr lang="en-US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>
                <a:solidFill>
                  <a:srgbClr val="0070C0"/>
                </a:solidFill>
              </a:rPr>
              <a:t>Servizio Elettronica  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rgbClr val="0070C0"/>
                </a:solidFill>
              </a:rPr>
              <a:t>Servizi Tecnici ed Elettronici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rgbClr val="0070C0"/>
                </a:solidFill>
              </a:rPr>
              <a:t>Servizio Progettazione Meccanica  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rgbClr val="0070C0"/>
                </a:solidFill>
              </a:rPr>
              <a:t>Servizio Officina Meccanica</a:t>
            </a:r>
          </a:p>
          <a:p>
            <a:r>
              <a:rPr lang="en-US"/>
              <a:t>     parts for a small volume prototype high pressure TPC – 1 m.p.</a:t>
            </a:r>
          </a:p>
          <a:p>
            <a:pPr marL="285750" indent="-285750">
              <a:buFontTx/>
              <a:buChar char="-"/>
            </a:pPr>
            <a:endParaRPr lang="en-US">
              <a:solidFill>
                <a:srgbClr val="0070C0"/>
              </a:solidFill>
            </a:endParaRPr>
          </a:p>
          <a:p>
            <a:r>
              <a:rPr lang="en-US">
                <a:solidFill>
                  <a:srgbClr val="0070C0"/>
                </a:solidFill>
              </a:rPr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868034-EEA9-27F7-8924-E65A94D8E555}"/>
              </a:ext>
            </a:extLst>
          </p:cNvPr>
          <p:cNvSpPr txBox="1"/>
          <p:nvPr/>
        </p:nvSpPr>
        <p:spPr>
          <a:xfrm>
            <a:off x="2066131" y="2967335"/>
            <a:ext cx="73975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Preventivi 2026</a:t>
            </a:r>
          </a:p>
          <a:p>
            <a:pPr marL="285750" indent="-285750">
              <a:buFontTx/>
              <a:buChar char="-"/>
            </a:pPr>
            <a:r>
              <a:rPr lang="en-US"/>
              <a:t>Consumo per circa 10kEuro </a:t>
            </a:r>
          </a:p>
          <a:p>
            <a:pPr marL="285750" indent="-285750">
              <a:buFontTx/>
              <a:buChar char="-"/>
            </a:pPr>
            <a:r>
              <a:rPr lang="en-US"/>
              <a:t>Missioni (Italia) per 4kEuro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72E458-B7C7-69CF-2C37-C311DD9365A3}"/>
              </a:ext>
            </a:extLst>
          </p:cNvPr>
          <p:cNvSpPr txBox="1"/>
          <p:nvPr/>
        </p:nvSpPr>
        <p:spPr>
          <a:xfrm>
            <a:off x="9377691" y="231607"/>
            <a:ext cx="1010278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ASPIDES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55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5DA58-57D7-DBC5-C6C0-732381EBF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0" y="2766219"/>
            <a:ext cx="7886700" cy="1325563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Additional material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86A7E-0B36-365D-FEC6-47FFA3B8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31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2372C-6125-DCAB-6F9C-506679694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1C03EF-366E-5F0D-2CFD-E7FE63DF9BBE}"/>
              </a:ext>
            </a:extLst>
          </p:cNvPr>
          <p:cNvSpPr txBox="1"/>
          <p:nvPr/>
        </p:nvSpPr>
        <p:spPr>
          <a:xfrm>
            <a:off x="410992" y="71146"/>
            <a:ext cx="7393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</a:rPr>
              <a:t>ASPIDES Demonstrator – first version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615BE4-035F-FBE3-1EF6-ADB910ECF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15" y="1972848"/>
            <a:ext cx="9251003" cy="46583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33DE1C-4CC7-C744-E73C-CC33F00FD90C}"/>
              </a:ext>
            </a:extLst>
          </p:cNvPr>
          <p:cNvSpPr txBox="1"/>
          <p:nvPr/>
        </p:nvSpPr>
        <p:spPr>
          <a:xfrm>
            <a:off x="10247129" y="5679282"/>
            <a:ext cx="1052745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ASPIDES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FE1042-6A3A-B8EF-B7F5-FBA9E0B87863}"/>
              </a:ext>
            </a:extLst>
          </p:cNvPr>
          <p:cNvSpPr txBox="1"/>
          <p:nvPr/>
        </p:nvSpPr>
        <p:spPr>
          <a:xfrm>
            <a:off x="410992" y="594366"/>
            <a:ext cx="1152484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A monolithic silicon photo-multiplier, including 1024 micro-cells with a 30~$\upmu$m pitch and a fill-factor of 50\%, has been designed in a 110 nm CMOS image sensor technology. The SiPM takes advantage of a parallel counter to compute the number of hit pixels, providing the count in digital form with a latency time of a few ns from the time of arrival of the last photon. Careful design of a fast NAND/NOR tree, preserving as much as possible the signal path symmetry, minimizes fixed-pattern related jitter so to ensure uncertainties in the time of arrival of the first photon below 10 ps. Noise mitigation is accomplished both by individually disabling hot micro-cells and by setting a threshold for the signal triggering the event timing circuitry.</a:t>
            </a:r>
          </a:p>
        </p:txBody>
      </p:sp>
    </p:spTree>
    <p:extLst>
      <p:ext uri="{BB962C8B-B14F-4D97-AF65-F5344CB8AC3E}">
        <p14:creationId xmlns:p14="http://schemas.microsoft.com/office/powerpoint/2010/main" val="21064824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D52690-FF2A-7783-177B-FF4BE57EC30C}"/>
              </a:ext>
            </a:extLst>
          </p:cNvPr>
          <p:cNvSpPr txBox="1"/>
          <p:nvPr/>
        </p:nvSpPr>
        <p:spPr>
          <a:xfrm>
            <a:off x="9439734" y="212338"/>
            <a:ext cx="1052745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ASPIDES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9AE0B-D81F-6F43-D8D3-4E0FF845C178}"/>
              </a:ext>
            </a:extLst>
          </p:cNvPr>
          <p:cNvSpPr txBox="1"/>
          <p:nvPr/>
        </p:nvSpPr>
        <p:spPr>
          <a:xfrm>
            <a:off x="1699522" y="166172"/>
            <a:ext cx="7393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</a:rPr>
              <a:t>ASPIDES timleine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5BDE54-211C-7E58-ED00-1879C959BE8D}"/>
              </a:ext>
            </a:extLst>
          </p:cNvPr>
          <p:cNvGrpSpPr/>
          <p:nvPr/>
        </p:nvGrpSpPr>
        <p:grpSpPr>
          <a:xfrm>
            <a:off x="1975462" y="1459149"/>
            <a:ext cx="7855961" cy="4182894"/>
            <a:chOff x="-1143876" y="817123"/>
            <a:chExt cx="9729108" cy="50795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0DF9BFF-210D-6C28-9DB8-D93B197FC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951404" y="2233630"/>
              <a:ext cx="4903718" cy="23639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A33E1E-B0F9-3ACF-BDD8-2E14FD81C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2593047" y="2171823"/>
              <a:ext cx="4838713" cy="241777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9AEC3C-82D0-2544-B747-9F880E8D6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174300" y="2235865"/>
              <a:ext cx="5047955" cy="221047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A841BC9-B8AB-C5AB-E0BA-5B4380F06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-2243059" y="2060538"/>
              <a:ext cx="4935285" cy="2736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30275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8A3EE2-C332-B9BE-D3DB-64ABF6BD155C}"/>
              </a:ext>
            </a:extLst>
          </p:cNvPr>
          <p:cNvSpPr txBox="1"/>
          <p:nvPr/>
        </p:nvSpPr>
        <p:spPr>
          <a:xfrm>
            <a:off x="1699522" y="785016"/>
            <a:ext cx="879295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alibri" panose="020F0502020204030204" pitchFamily="34" charset="0"/>
              </a:rPr>
              <a:t>Target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110 nm CMOS image sensor process </a:t>
            </a:r>
            <a:endParaRPr lang="en-US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endParaRPr lang="en-US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r>
              <a:rPr lang="en-US">
                <a:solidFill>
                  <a:schemeClr val="accent2"/>
                </a:solidFill>
                <a:latin typeface="Calibri" panose="020F0502020204030204" pitchFamily="34" charset="0"/>
              </a:rPr>
              <a:t>Main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  <a:latin typeface="Calibri" panose="020F0502020204030204" pitchFamily="34" charset="0"/>
              </a:rPr>
              <a:t>Noise mitigation</a:t>
            </a:r>
          </a:p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      - Optimization for </a:t>
            </a:r>
            <a:r>
              <a:rPr lang="en-US">
                <a:solidFill>
                  <a:srgbClr val="4032F8"/>
                </a:solidFill>
                <a:latin typeface="Calibri" panose="020F0502020204030204" pitchFamily="34" charset="0"/>
              </a:rPr>
              <a:t>ultra-low noise spad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 cell </a:t>
            </a:r>
          </a:p>
          <a:p>
            <a:r>
              <a:rPr lang="en-US">
                <a:solidFill>
                  <a:srgbClr val="4032F8"/>
                </a:solidFill>
                <a:latin typeface="Calibri" panose="020F0502020204030204" pitchFamily="34" charset="0"/>
              </a:rPr>
              <a:t>      - Single SPAD control (on/off)</a:t>
            </a: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      - </a:t>
            </a:r>
            <a:r>
              <a:rPr lang="en-US">
                <a:solidFill>
                  <a:srgbClr val="4032F8"/>
                </a:solidFill>
                <a:latin typeface="Calibri" panose="020F0502020204030204" pitchFamily="34" charset="0"/>
              </a:rPr>
              <a:t>threshold adjustment capabilities for noise rejection </a:t>
            </a:r>
            <a:r>
              <a:rPr lang="en-US">
                <a:latin typeface="Calibri" panose="020F0502020204030204" pitchFamily="34" charset="0"/>
              </a:rPr>
              <a:t>(output validation)</a:t>
            </a:r>
          </a:p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  <a:latin typeface="Calibri" panose="020F0502020204030204" pitchFamily="34" charset="0"/>
              </a:rPr>
              <a:t>Photons counting</a:t>
            </a:r>
          </a:p>
          <a:p>
            <a:r>
              <a:rPr lang="en-US">
                <a:solidFill>
                  <a:srgbClr val="4032F8"/>
                </a:solidFill>
                <a:latin typeface="Calibri" panose="020F0502020204030204" pitchFamily="34" charset="0"/>
              </a:rPr>
              <a:t>     - fully digital output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, obtained through a completely digital processing chain </a:t>
            </a:r>
          </a:p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        or </a:t>
            </a:r>
            <a:r>
              <a:rPr lang="en-US">
                <a:solidFill>
                  <a:srgbClr val="4032F8"/>
                </a:solidFill>
                <a:latin typeface="Calibri" panose="020F0502020204030204" pitchFamily="34" charset="0"/>
              </a:rPr>
              <a:t>through analog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, Q/V or I/V transformation and final A/D conversion</a:t>
            </a:r>
          </a:p>
          <a:p>
            <a:r>
              <a:rPr lang="en-US">
                <a:solidFill>
                  <a:srgbClr val="4032F8"/>
                </a:solidFill>
                <a:latin typeface="Calibri" panose="020F0502020204030204" pitchFamily="34" charset="0"/>
              </a:rPr>
              <a:t>     - asynchronous counting with wide O(1000) dynamic range 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of simultaneous photons</a:t>
            </a:r>
          </a:p>
          <a:p>
            <a:endParaRPr lang="en-US">
              <a:solidFill>
                <a:srgbClr val="4032F8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  <a:latin typeface="Calibri" panose="020F0502020204030204" pitchFamily="34" charset="0"/>
              </a:rPr>
              <a:t>Timing features</a:t>
            </a:r>
            <a:r>
              <a:rPr lang="en-US">
                <a:solidFill>
                  <a:srgbClr val="4032F8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    - </a:t>
            </a:r>
            <a:r>
              <a:rPr lang="en-US">
                <a:solidFill>
                  <a:srgbClr val="4032F8"/>
                </a:solidFill>
                <a:latin typeface="Calibri" panose="020F0502020204030204" pitchFamily="34" charset="0"/>
              </a:rPr>
              <a:t>time of arrival 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of the first photon </a:t>
            </a:r>
          </a:p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    - </a:t>
            </a:r>
            <a:r>
              <a:rPr lang="en-US">
                <a:solidFill>
                  <a:srgbClr val="4032F8"/>
                </a:solidFill>
                <a:latin typeface="Calibri" panose="020F0502020204030204" pitchFamily="34" charset="0"/>
              </a:rPr>
              <a:t>photon pulse duration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 (width)</a:t>
            </a:r>
          </a:p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        w/ 100ps resolution </a:t>
            </a:r>
          </a:p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    - … additional features available</a:t>
            </a:r>
          </a:p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       to measure accurately </a:t>
            </a:r>
          </a:p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       </a:t>
            </a:r>
            <a:r>
              <a:rPr lang="en-US">
                <a:solidFill>
                  <a:srgbClr val="00B0F0"/>
                </a:solidFill>
                <a:latin typeface="Calibri" panose="020F0502020204030204" pitchFamily="34" charset="0"/>
              </a:rPr>
              <a:t>shape of photon pulse evolution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)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52690-FF2A-7783-177B-FF4BE57EC30C}"/>
              </a:ext>
            </a:extLst>
          </p:cNvPr>
          <p:cNvSpPr txBox="1"/>
          <p:nvPr/>
        </p:nvSpPr>
        <p:spPr>
          <a:xfrm>
            <a:off x="9439734" y="212338"/>
            <a:ext cx="1052745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ASPIDES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9AE0B-D81F-6F43-D8D3-4E0FF845C178}"/>
              </a:ext>
            </a:extLst>
          </p:cNvPr>
          <p:cNvSpPr txBox="1"/>
          <p:nvPr/>
        </p:nvSpPr>
        <p:spPr>
          <a:xfrm>
            <a:off x="1699522" y="166172"/>
            <a:ext cx="7393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</a:rPr>
              <a:t>ASPIDES will deliver 2D CMOS monolithic sensors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67D4F-5968-28A8-BA12-47850D98C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768" y="1020608"/>
            <a:ext cx="3900577" cy="14757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ACBF9C-B783-A2D1-D474-6D0E98A518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166" t="20359" r="1726" b="18151"/>
          <a:stretch/>
        </p:blipFill>
        <p:spPr>
          <a:xfrm>
            <a:off x="5424790" y="4536994"/>
            <a:ext cx="2451369" cy="19666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718154-4A56-E1A9-939A-88EF34600E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6" t="3850" r="41380" b="6507"/>
          <a:stretch/>
        </p:blipFill>
        <p:spPr>
          <a:xfrm>
            <a:off x="8362121" y="5051656"/>
            <a:ext cx="2139661" cy="150661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78915A-A8EA-D1CB-B955-B97E72A90B39}"/>
              </a:ext>
            </a:extLst>
          </p:cNvPr>
          <p:cNvCxnSpPr>
            <a:cxnSpLocks/>
          </p:cNvCxnSpPr>
          <p:nvPr/>
        </p:nvCxnSpPr>
        <p:spPr>
          <a:xfrm flipH="1" flipV="1">
            <a:off x="7876158" y="4625156"/>
            <a:ext cx="485962" cy="547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5F698D-20F4-2B54-8F41-E17248065E1B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7876158" y="5804962"/>
            <a:ext cx="485962" cy="600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53DF26D-DB8C-C1D1-F5D4-51E6FD653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6559751"/>
            <a:ext cx="3079748" cy="26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802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D52690-FF2A-7783-177B-FF4BE57EC30C}"/>
              </a:ext>
            </a:extLst>
          </p:cNvPr>
          <p:cNvSpPr txBox="1"/>
          <p:nvPr/>
        </p:nvSpPr>
        <p:spPr>
          <a:xfrm>
            <a:off x="9439734" y="212338"/>
            <a:ext cx="1052745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ASPIDES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9AE0B-D81F-6F43-D8D3-4E0FF845C178}"/>
              </a:ext>
            </a:extLst>
          </p:cNvPr>
          <p:cNvSpPr txBox="1"/>
          <p:nvPr/>
        </p:nvSpPr>
        <p:spPr>
          <a:xfrm>
            <a:off x="1088146" y="150598"/>
            <a:ext cx="7393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</a:rPr>
              <a:t>ASPIDES will deliver 2D CMOS monolithic sensors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67D4F-5968-28A8-BA12-47850D98C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168" y="768680"/>
            <a:ext cx="4572000" cy="17297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E5010E-D9CF-A040-4482-D234B3811FB6}"/>
              </a:ext>
            </a:extLst>
          </p:cNvPr>
          <p:cNvSpPr txBox="1"/>
          <p:nvPr/>
        </p:nvSpPr>
        <p:spPr>
          <a:xfrm>
            <a:off x="1161718" y="848747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The technology offers SPADs with a DCR of around 100 kHz/mm2 , a PDP close to 50% at 450 nm and excess voltage of 6 V and a sufficient integration density to pack all the needed functions in the available area without unacceptably degrading the sensor PDE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3E1A24-1909-D66F-4FDD-2D1ED037A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718" y="2593336"/>
            <a:ext cx="5595296" cy="41366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F94CC6-0A46-771E-A806-8135A8F9F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390" y="2953406"/>
            <a:ext cx="4079388" cy="21458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517526A-69CD-5214-156C-1B0E375D25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390" y="5554142"/>
            <a:ext cx="4159077" cy="96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11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D52690-FF2A-7783-177B-FF4BE57EC30C}"/>
              </a:ext>
            </a:extLst>
          </p:cNvPr>
          <p:cNvSpPr txBox="1"/>
          <p:nvPr/>
        </p:nvSpPr>
        <p:spPr>
          <a:xfrm>
            <a:off x="9439734" y="212338"/>
            <a:ext cx="1052745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ASPIDES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9AE0B-D81F-6F43-D8D3-4E0FF845C178}"/>
              </a:ext>
            </a:extLst>
          </p:cNvPr>
          <p:cNvSpPr txBox="1"/>
          <p:nvPr/>
        </p:nvSpPr>
        <p:spPr>
          <a:xfrm>
            <a:off x="1699522" y="166172"/>
            <a:ext cx="7393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</a:rPr>
              <a:t>ASPIDES will deliver 2D CMOS monolithic sensors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CB95F6-2EA9-AB83-2956-37BE17381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298" y="993545"/>
            <a:ext cx="4373427" cy="25787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FCD035-78AB-4558-9186-C1A8849CF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523" y="2920272"/>
            <a:ext cx="4182469" cy="1304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8001B7-EA52-F5A1-7761-BC13891CF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364" y="1006693"/>
            <a:ext cx="4368114" cy="18766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58D167-9EF2-674B-2481-FC9B933AFFF0}"/>
              </a:ext>
            </a:extLst>
          </p:cNvPr>
          <p:cNvSpPr txBox="1"/>
          <p:nvPr/>
        </p:nvSpPr>
        <p:spPr>
          <a:xfrm>
            <a:off x="1699522" y="3750016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FFC000"/>
                </a:solidFill>
                <a:cs typeface="Arial" panose="020B0604020202020204" pitchFamily="34" charset="0"/>
              </a:rPr>
              <a:t>Photon counting might be performed through a parallel counter</a:t>
            </a:r>
            <a:r>
              <a:rPr lang="en-US" sz="1200">
                <a:solidFill>
                  <a:srgbClr val="000000"/>
                </a:solidFill>
                <a:cs typeface="Arial" panose="020B0604020202020204" pitchFamily="34" charset="0"/>
              </a:rPr>
              <a:t> based on adder trees, usually employed in digital multipliers to perform the sum of partial products (digital compressors as they reduce n bits into ⌈𝑙𝑜𝑔2𝑛⌉ bits) </a:t>
            </a:r>
            <a:endParaRPr lang="en-US" sz="1200"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B848C6-321A-72C3-63B8-17A513FB09F7}"/>
              </a:ext>
            </a:extLst>
          </p:cNvPr>
          <p:cNvSpPr txBox="1"/>
          <p:nvPr/>
        </p:nvSpPr>
        <p:spPr>
          <a:xfrm>
            <a:off x="1699522" y="4617961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FFC000"/>
                </a:solidFill>
              </a:rPr>
              <a:t>Possible alternative is mixed analog and digital approach</a:t>
            </a:r>
          </a:p>
          <a:p>
            <a:r>
              <a:rPr lang="en-US" sz="1200"/>
              <a:t>based on I/V or Q/V conversion, followed by an ADC</a:t>
            </a:r>
          </a:p>
          <a:p>
            <a:r>
              <a:rPr lang="en-US" sz="1200"/>
              <a:t>(current steering circuit integrated in each individual micro-cell </a:t>
            </a:r>
          </a:p>
          <a:p>
            <a:r>
              <a:rPr lang="en-US" sz="1200"/>
              <a:t>to summing node when the micro-cell is hit and a trans-resistance amplifier or a charge preamplifier provides a measurement of the overall signal)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D4F5A16-FDBF-88C6-02AD-31D74CA9C2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7417" y="4304718"/>
            <a:ext cx="3425215" cy="22153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40FAC4A-B81E-F72F-48B7-1A804BB06999}"/>
              </a:ext>
            </a:extLst>
          </p:cNvPr>
          <p:cNvSpPr txBox="1"/>
          <p:nvPr/>
        </p:nvSpPr>
        <p:spPr>
          <a:xfrm>
            <a:off x="2385416" y="5919997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/>
              <a:t>The </a:t>
            </a:r>
            <a:r>
              <a:rPr lang="en-US" sz="1200">
                <a:solidFill>
                  <a:srgbClr val="FFC000"/>
                </a:solidFill>
              </a:rPr>
              <a:t>time of arrival of the first photon</a:t>
            </a:r>
            <a:r>
              <a:rPr lang="en-US" sz="1200"/>
              <a:t> will be measured by means of a time to digital converter (TDC) triggered by the first hit micro-cell through an OR-tree (or by a transition of one of the bits at the parallel counter output).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41806-5943-7DD3-F72E-314219C4A72C}"/>
              </a:ext>
            </a:extLst>
          </p:cNvPr>
          <p:cNvSpPr txBox="1"/>
          <p:nvPr/>
        </p:nvSpPr>
        <p:spPr>
          <a:xfrm>
            <a:off x="7333832" y="6568718"/>
            <a:ext cx="31586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solidFill>
                  <a:srgbClr val="FFC000"/>
                </a:solidFill>
              </a:rPr>
              <a:t>Block diagram of a 12-bit ring-oscillator-based TDC</a:t>
            </a:r>
          </a:p>
        </p:txBody>
      </p:sp>
    </p:spTree>
    <p:extLst>
      <p:ext uri="{BB962C8B-B14F-4D97-AF65-F5344CB8AC3E}">
        <p14:creationId xmlns:p14="http://schemas.microsoft.com/office/powerpoint/2010/main" val="16901207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5CEB4-D5D1-19A2-BA48-C0C19D9CC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5AE5021-F010-2A64-9034-74F177A3AEA3}"/>
              </a:ext>
            </a:extLst>
          </p:cNvPr>
          <p:cNvSpPr txBox="1"/>
          <p:nvPr/>
        </p:nvSpPr>
        <p:spPr>
          <a:xfrm>
            <a:off x="4029681" y="41960"/>
            <a:ext cx="7393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</a:rPr>
              <a:t>ASPIDES Demonstrator – first version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7BEE52-303A-F385-7931-BE87CD643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211" y="555452"/>
            <a:ext cx="8517326" cy="4288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778EE3-AF97-6305-8345-A84A53FF22B5}"/>
              </a:ext>
            </a:extLst>
          </p:cNvPr>
          <p:cNvSpPr txBox="1"/>
          <p:nvPr/>
        </p:nvSpPr>
        <p:spPr>
          <a:xfrm>
            <a:off x="10247129" y="5679282"/>
            <a:ext cx="1052745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ASPIDES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B1B62E-E0F5-18E0-8BA0-C85EB92AA7B1}"/>
              </a:ext>
            </a:extLst>
          </p:cNvPr>
          <p:cNvSpPr txBox="1"/>
          <p:nvPr/>
        </p:nvSpPr>
        <p:spPr>
          <a:xfrm>
            <a:off x="100534" y="293842"/>
            <a:ext cx="4689063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Technology &amp; Architecture</a:t>
            </a:r>
            <a:r>
              <a:rPr lang="en-US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110 nm CMOS </a:t>
            </a:r>
            <a:br>
              <a:rPr lang="en-US" b="1"/>
            </a:br>
            <a:r>
              <a:rPr lang="en-US" b="1"/>
              <a:t>image sensor</a:t>
            </a:r>
            <a:r>
              <a:rPr lang="en-US"/>
              <a:t>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1024 micro-cells</a:t>
            </a:r>
            <a:r>
              <a:rPr lang="en-US"/>
              <a:t> with a </a:t>
            </a:r>
            <a:br>
              <a:rPr lang="en-US"/>
            </a:br>
            <a:r>
              <a:rPr lang="en-US" b="1"/>
              <a:t>30 µm pitch</a:t>
            </a:r>
            <a:r>
              <a:rPr lang="en-US"/>
              <a:t> and </a:t>
            </a:r>
            <a:br>
              <a:rPr lang="en-US"/>
            </a:br>
            <a:r>
              <a:rPr lang="en-US" b="1"/>
              <a:t>50% fill factor</a:t>
            </a:r>
            <a:r>
              <a:rPr lang="en-US"/>
              <a:t>.</a:t>
            </a:r>
          </a:p>
          <a:p>
            <a:endParaRPr lang="en-US" b="1"/>
          </a:p>
          <a:p>
            <a:r>
              <a:rPr lang="en-US" b="1"/>
              <a:t>Key Features</a:t>
            </a:r>
            <a:r>
              <a:rPr lang="en-US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Parallel counter</a:t>
            </a:r>
            <a:r>
              <a:rPr lang="en-US"/>
              <a:t> for real-time </a:t>
            </a:r>
            <a:br>
              <a:rPr lang="en-US"/>
            </a:br>
            <a:r>
              <a:rPr lang="en-US"/>
              <a:t>digital readout of hit pixels, </a:t>
            </a:r>
            <a:br>
              <a:rPr lang="en-US"/>
            </a:br>
            <a:r>
              <a:rPr lang="en-US"/>
              <a:t>delivering results within </a:t>
            </a:r>
            <a:r>
              <a:rPr lang="en-US" b="1"/>
              <a:t>ns</a:t>
            </a:r>
            <a:r>
              <a:rPr lang="en-US"/>
              <a:t> </a:t>
            </a:r>
            <a:br>
              <a:rPr lang="en-US"/>
            </a:br>
            <a:r>
              <a:rPr lang="en-US"/>
              <a:t>after the last photon arrival.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Fast NAND/NOR tree</a:t>
            </a:r>
            <a:r>
              <a:rPr lang="en-US"/>
              <a:t> </a:t>
            </a:r>
            <a:br>
              <a:rPr lang="en-US"/>
            </a:br>
            <a:r>
              <a:rPr lang="en-US"/>
              <a:t>with optimized symmetry </a:t>
            </a:r>
            <a:br>
              <a:rPr lang="en-US"/>
            </a:br>
            <a:r>
              <a:rPr lang="en-US"/>
              <a:t>minimizing </a:t>
            </a:r>
            <a:r>
              <a:rPr lang="en-US" b="1"/>
              <a:t>fixed-pattern jitter</a:t>
            </a:r>
            <a:br>
              <a:rPr lang="en-US" b="1"/>
            </a:br>
            <a:r>
              <a:rPr lang="en-US"/>
              <a:t>achieving </a:t>
            </a:r>
            <a:r>
              <a:rPr lang="en-US" b="1"/>
              <a:t>&lt;10 ps timing uncertainty</a:t>
            </a:r>
            <a:r>
              <a:rPr lang="en-US"/>
              <a:t> </a:t>
            </a:r>
            <a:br>
              <a:rPr lang="en-US"/>
            </a:br>
            <a:r>
              <a:rPr lang="en-US"/>
              <a:t>for the first photon.</a:t>
            </a:r>
          </a:p>
          <a:p>
            <a:endParaRPr lang="en-US" b="1"/>
          </a:p>
          <a:p>
            <a:r>
              <a:rPr lang="en-US" b="1"/>
              <a:t>Noise Mitigation</a:t>
            </a:r>
            <a:r>
              <a:rPr lang="en-US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Individual micro-cell disablement</a:t>
            </a:r>
            <a:r>
              <a:rPr lang="en-US"/>
              <a:t> </a:t>
            </a:r>
            <a:br>
              <a:rPr lang="en-US"/>
            </a:br>
            <a:r>
              <a:rPr lang="en-US"/>
              <a:t>to suppress hot pixels.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Threshold-based triggering</a:t>
            </a:r>
            <a:r>
              <a:rPr lang="en-US"/>
              <a:t> </a:t>
            </a:r>
            <a:br>
              <a:rPr lang="en-US"/>
            </a:br>
            <a:r>
              <a:rPr lang="en-US"/>
              <a:t>to reduce false events in timing circuitry</a:t>
            </a:r>
          </a:p>
        </p:txBody>
      </p:sp>
    </p:spTree>
    <p:extLst>
      <p:ext uri="{BB962C8B-B14F-4D97-AF65-F5344CB8AC3E}">
        <p14:creationId xmlns:p14="http://schemas.microsoft.com/office/powerpoint/2010/main" val="20085354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28216-14E4-AB37-7598-61663B5A5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863FF44-8378-218A-717B-6AEE893311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6394"/>
          <a:stretch>
            <a:fillRect/>
          </a:stretch>
        </p:blipFill>
        <p:spPr>
          <a:xfrm>
            <a:off x="3286305" y="495046"/>
            <a:ext cx="3581710" cy="31455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DAE67A-B912-3245-CF8C-DE745E831C6E}"/>
              </a:ext>
            </a:extLst>
          </p:cNvPr>
          <p:cNvSpPr txBox="1"/>
          <p:nvPr/>
        </p:nvSpPr>
        <p:spPr>
          <a:xfrm>
            <a:off x="4029681" y="41960"/>
            <a:ext cx="7393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</a:rPr>
              <a:t>ASPIDES Demonstrator – first version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68BA45-BB4E-6D45-952F-66D33A1B741D}"/>
              </a:ext>
            </a:extLst>
          </p:cNvPr>
          <p:cNvSpPr txBox="1"/>
          <p:nvPr/>
        </p:nvSpPr>
        <p:spPr>
          <a:xfrm>
            <a:off x="10801606" y="195848"/>
            <a:ext cx="1052745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ASPIDES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35CF11-0BE3-5B8F-F297-C71B421310DB}"/>
              </a:ext>
            </a:extLst>
          </p:cNvPr>
          <p:cNvSpPr txBox="1"/>
          <p:nvPr/>
        </p:nvSpPr>
        <p:spPr>
          <a:xfrm>
            <a:off x="100534" y="293842"/>
            <a:ext cx="4689063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Technology &amp; Architecture</a:t>
            </a:r>
            <a:r>
              <a:rPr lang="en-US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110 nm CMOS </a:t>
            </a:r>
            <a:br>
              <a:rPr lang="en-US" b="1"/>
            </a:br>
            <a:r>
              <a:rPr lang="en-US" b="1"/>
              <a:t>image sensor</a:t>
            </a:r>
            <a:r>
              <a:rPr lang="en-US"/>
              <a:t>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1024 micro-cells</a:t>
            </a:r>
            <a:r>
              <a:rPr lang="en-US"/>
              <a:t> with a </a:t>
            </a:r>
            <a:br>
              <a:rPr lang="en-US"/>
            </a:br>
            <a:r>
              <a:rPr lang="en-US" b="1"/>
              <a:t>30 µm pitch</a:t>
            </a:r>
            <a:r>
              <a:rPr lang="en-US"/>
              <a:t> and </a:t>
            </a:r>
            <a:br>
              <a:rPr lang="en-US"/>
            </a:br>
            <a:r>
              <a:rPr lang="en-US" b="1"/>
              <a:t>50% fill factor</a:t>
            </a:r>
            <a:r>
              <a:rPr lang="en-US"/>
              <a:t>.</a:t>
            </a:r>
          </a:p>
          <a:p>
            <a:endParaRPr lang="en-US" b="1"/>
          </a:p>
          <a:p>
            <a:r>
              <a:rPr lang="en-US" b="1"/>
              <a:t>Key Features</a:t>
            </a:r>
            <a:r>
              <a:rPr lang="en-US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Parallel counter</a:t>
            </a:r>
            <a:r>
              <a:rPr lang="en-US"/>
              <a:t> for real-time </a:t>
            </a:r>
            <a:br>
              <a:rPr lang="en-US"/>
            </a:br>
            <a:r>
              <a:rPr lang="en-US"/>
              <a:t>digital readout of hit pixels, </a:t>
            </a:r>
            <a:br>
              <a:rPr lang="en-US"/>
            </a:br>
            <a:r>
              <a:rPr lang="en-US"/>
              <a:t>delivering results within </a:t>
            </a:r>
            <a:r>
              <a:rPr lang="en-US" b="1"/>
              <a:t>ns</a:t>
            </a:r>
            <a:r>
              <a:rPr lang="en-US"/>
              <a:t> </a:t>
            </a:r>
            <a:br>
              <a:rPr lang="en-US"/>
            </a:br>
            <a:r>
              <a:rPr lang="en-US"/>
              <a:t>after the last photon arrival.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Fast NAND/NOR tree</a:t>
            </a:r>
            <a:r>
              <a:rPr lang="en-US"/>
              <a:t> </a:t>
            </a:r>
            <a:br>
              <a:rPr lang="en-US"/>
            </a:br>
            <a:r>
              <a:rPr lang="en-US"/>
              <a:t>with optimized symmetry </a:t>
            </a:r>
            <a:br>
              <a:rPr lang="en-US"/>
            </a:br>
            <a:r>
              <a:rPr lang="en-US"/>
              <a:t>minimizing </a:t>
            </a:r>
            <a:r>
              <a:rPr lang="en-US" b="1"/>
              <a:t>fixed-pattern jitter</a:t>
            </a:r>
            <a:br>
              <a:rPr lang="en-US" b="1"/>
            </a:br>
            <a:r>
              <a:rPr lang="en-US"/>
              <a:t>achieving </a:t>
            </a:r>
            <a:r>
              <a:rPr lang="en-US" b="1"/>
              <a:t>&lt;10 ps timing uncertainty</a:t>
            </a:r>
            <a:r>
              <a:rPr lang="en-US"/>
              <a:t> </a:t>
            </a:r>
            <a:br>
              <a:rPr lang="en-US"/>
            </a:br>
            <a:r>
              <a:rPr lang="en-US"/>
              <a:t>for the first photon.</a:t>
            </a:r>
          </a:p>
          <a:p>
            <a:endParaRPr lang="en-US" b="1"/>
          </a:p>
          <a:p>
            <a:r>
              <a:rPr lang="en-US" b="1"/>
              <a:t>Noise Mitigation</a:t>
            </a:r>
            <a:r>
              <a:rPr lang="en-US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Individual micro-cell disablement</a:t>
            </a:r>
            <a:r>
              <a:rPr lang="en-US"/>
              <a:t> </a:t>
            </a:r>
            <a:br>
              <a:rPr lang="en-US"/>
            </a:br>
            <a:r>
              <a:rPr lang="en-US"/>
              <a:t>to suppress hot pixels.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Threshold-based triggering</a:t>
            </a:r>
            <a:r>
              <a:rPr lang="en-US"/>
              <a:t> </a:t>
            </a:r>
            <a:br>
              <a:rPr lang="en-US"/>
            </a:br>
            <a:r>
              <a:rPr lang="en-US"/>
              <a:t>to reduce false events in timing circuitry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375CA-D7D9-CAC2-9953-BCACCB6C63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3606"/>
          <a:stretch>
            <a:fillRect/>
          </a:stretch>
        </p:blipFill>
        <p:spPr>
          <a:xfrm>
            <a:off x="4393658" y="3640599"/>
            <a:ext cx="3581710" cy="27223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296806-A63A-FEDE-9CBA-0E845F291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590" y="1172320"/>
            <a:ext cx="5476876" cy="24682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5D4612-D054-F88F-1AE4-B56CA6E22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5856" y="3721607"/>
            <a:ext cx="3673158" cy="26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041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8A3EE2-C332-B9BE-D3DB-64ABF6BD155C}"/>
              </a:ext>
            </a:extLst>
          </p:cNvPr>
          <p:cNvSpPr txBox="1"/>
          <p:nvPr/>
        </p:nvSpPr>
        <p:spPr>
          <a:xfrm>
            <a:off x="799501" y="736890"/>
            <a:ext cx="1093205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alibri" panose="020F0502020204030204" pitchFamily="34" charset="0"/>
              </a:rPr>
              <a:t>Project Deliverables </a:t>
            </a: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A </a:t>
            </a:r>
            <a:r>
              <a:rPr lang="en-US">
                <a:solidFill>
                  <a:srgbClr val="4032F8"/>
                </a:solidFill>
                <a:latin typeface="Calibri" panose="020F0502020204030204" pitchFamily="34" charset="0"/>
              </a:rPr>
              <a:t>prototype chip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, including structures such as mini-SiPMs with O(1000) micro-cells with different pitch and single electronic blocks (e.g., TDC/QTC) for characterization purposes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A </a:t>
            </a:r>
            <a:r>
              <a:rPr lang="en-US">
                <a:solidFill>
                  <a:srgbClr val="4032F8"/>
                </a:solidFill>
                <a:latin typeface="Calibri" panose="020F0502020204030204" pitchFamily="34" charset="0"/>
              </a:rPr>
              <a:t>final demonstrator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, with full scale SiPMs and optimized fill factor for dual-readout calorimetry</a:t>
            </a:r>
          </a:p>
          <a:p>
            <a:endParaRPr lang="en-US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r>
              <a:rPr lang="en-US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Involvement in Padova 2026</a:t>
            </a:r>
          </a:p>
          <a:p>
            <a:pPr lvl="1"/>
            <a:r>
              <a:rPr lang="en-US">
                <a:solidFill>
                  <a:schemeClr val="accent2"/>
                </a:solidFill>
                <a:latin typeface="Calibri" panose="020F0502020204030204" pitchFamily="34" charset="0"/>
              </a:rPr>
              <a:t>1) C</a:t>
            </a:r>
            <a:r>
              <a:rPr lang="en-US" b="0" i="0" u="none" strike="noStrike" baseline="0">
                <a:solidFill>
                  <a:schemeClr val="accent2"/>
                </a:solidFill>
                <a:latin typeface="Calibri" panose="020F0502020204030204" pitchFamily="34" charset="0"/>
              </a:rPr>
              <a:t>haracterization </a:t>
            </a:r>
            <a:endParaRPr lang="en-US" b="0" i="0" u="none" strike="noStrike" baseline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</a:rPr>
              <a:t>I</a:t>
            </a:r>
            <a:r>
              <a:rPr lang="en-US" b="0" i="0" u="none" strike="noStrike" baseline="0">
                <a:latin typeface="Calibri" panose="020F0502020204030204" pitchFamily="34" charset="0"/>
              </a:rPr>
              <a:t>nvestigation of </a:t>
            </a:r>
            <a:r>
              <a:rPr lang="en-US" b="0" i="0" u="none" strike="noStrike" baseline="0">
                <a:solidFill>
                  <a:srgbClr val="4032F8"/>
                </a:solidFill>
                <a:latin typeface="Calibri" panose="020F0502020204030204" pitchFamily="34" charset="0"/>
              </a:rPr>
              <a:t>radiation tolerance </a:t>
            </a:r>
            <a:r>
              <a:rPr lang="en-US" b="0" i="0" u="none" strike="noStrike" baseline="0">
                <a:latin typeface="Calibri" panose="020F0502020204030204" pitchFamily="34" charset="0"/>
              </a:rPr>
              <a:t>both to ionization and displacement damage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</a:rPr>
              <a:t>S</a:t>
            </a:r>
            <a:r>
              <a:rPr lang="en-US" b="0" i="0" u="none" strike="noStrike" baseline="0">
                <a:latin typeface="Calibri" panose="020F0502020204030204" pitchFamily="34" charset="0"/>
              </a:rPr>
              <a:t>tudy device operation in </a:t>
            </a:r>
            <a:r>
              <a:rPr lang="en-US" b="0" i="0" u="none" strike="noStrike" baseline="0">
                <a:solidFill>
                  <a:srgbClr val="4032F8"/>
                </a:solidFill>
                <a:latin typeface="Calibri" panose="020F0502020204030204" pitchFamily="34" charset="0"/>
              </a:rPr>
              <a:t>cryogenic conditions </a:t>
            </a:r>
            <a:r>
              <a:rPr lang="en-US" b="0" i="0" u="none" strike="noStrike" baseline="0">
                <a:solidFill>
                  <a:srgbClr val="C00000"/>
                </a:solidFill>
                <a:latin typeface="Calibri" panose="020F0502020204030204" pitchFamily="34" charset="0"/>
              </a:rPr>
              <a:t>or</a:t>
            </a:r>
            <a:r>
              <a:rPr lang="en-US" b="0" i="0" u="none" strike="noStrike" baseline="0">
                <a:solidFill>
                  <a:srgbClr val="4032F8"/>
                </a:solidFill>
                <a:latin typeface="Calibri" panose="020F0502020204030204" pitchFamily="34" charset="0"/>
              </a:rPr>
              <a:t> high pressure </a:t>
            </a:r>
            <a:r>
              <a:rPr lang="en-US" b="0" i="0" u="none" strike="noStrike" baseline="0">
                <a:latin typeface="Calibri" panose="020F0502020204030204" pitchFamily="34" charset="0"/>
              </a:rPr>
              <a:t>and</a:t>
            </a:r>
            <a:r>
              <a:rPr lang="en-US" b="0" i="0" u="none" strike="noStrike" baseline="0">
                <a:solidFill>
                  <a:srgbClr val="4032F8"/>
                </a:solidFill>
                <a:latin typeface="Calibri" panose="020F0502020204030204" pitchFamily="34" charset="0"/>
              </a:rPr>
              <a:t> different radiators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4032F8"/>
                </a:solidFill>
                <a:latin typeface="Calibri" panose="020F0502020204030204" pitchFamily="34" charset="0"/>
              </a:rPr>
              <a:t>PDE to light from 200nm to 1000nm</a:t>
            </a:r>
          </a:p>
          <a:p>
            <a:endParaRPr lang="en-US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lvl="1"/>
            <a:r>
              <a:rPr lang="en-US">
                <a:solidFill>
                  <a:schemeClr val="accent2"/>
                </a:solidFill>
                <a:latin typeface="Calibri" panose="020F0502020204030204" pitchFamily="34" charset="0"/>
              </a:rPr>
              <a:t>2) Applications </a:t>
            </a:r>
            <a:r>
              <a:rPr lang="en-US" b="0" i="0" u="none" strike="noStrike" baseline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>
                <a:latin typeface="Calibri" panose="020F050202020403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4032F8"/>
                </a:solidFill>
                <a:latin typeface="Calibri" panose="020F0502020204030204" pitchFamily="34" charset="0"/>
              </a:rPr>
              <a:t>Scintillation applications (HYPER-K ND)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</a:rPr>
              <a:t>Focussed / Imaging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4032F8"/>
                </a:solidFill>
                <a:latin typeface="Calibri" panose="020F0502020204030204" pitchFamily="34" charset="0"/>
              </a:rPr>
              <a:t>Optical Readout </a:t>
            </a:r>
            <a:br>
              <a:rPr lang="en-US">
                <a:solidFill>
                  <a:srgbClr val="4032F8"/>
                </a:solidFill>
                <a:latin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</a:rPr>
              <a:t>for</a:t>
            </a:r>
            <a:r>
              <a:rPr lang="en-US">
                <a:solidFill>
                  <a:srgbClr val="4032F8"/>
                </a:solidFill>
                <a:latin typeface="Calibri" panose="020F0502020204030204" pitchFamily="34" charset="0"/>
              </a:rPr>
              <a:t> STP Gas TPC (HYPER-K ND)</a:t>
            </a:r>
            <a:br>
              <a:rPr lang="en-US">
                <a:solidFill>
                  <a:srgbClr val="4032F8"/>
                </a:solidFill>
                <a:latin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</a:rPr>
              <a:t>for </a:t>
            </a:r>
            <a:r>
              <a:rPr lang="en-US">
                <a:solidFill>
                  <a:srgbClr val="4032F8"/>
                </a:solidFill>
                <a:latin typeface="Calibri" panose="020F0502020204030204" pitchFamily="34" charset="0"/>
              </a:rPr>
              <a:t>High Pressure TPC (DRD1 / WP8) </a:t>
            </a:r>
          </a:p>
          <a:p>
            <a:endParaRPr lang="en-US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52690-FF2A-7783-177B-FF4BE57EC30C}"/>
              </a:ext>
            </a:extLst>
          </p:cNvPr>
          <p:cNvSpPr txBox="1"/>
          <p:nvPr/>
        </p:nvSpPr>
        <p:spPr>
          <a:xfrm>
            <a:off x="9439734" y="212338"/>
            <a:ext cx="1052745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ASPIDES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9AE0B-D81F-6F43-D8D3-4E0FF845C178}"/>
              </a:ext>
            </a:extLst>
          </p:cNvPr>
          <p:cNvSpPr txBox="1"/>
          <p:nvPr/>
        </p:nvSpPr>
        <p:spPr>
          <a:xfrm>
            <a:off x="726756" y="124873"/>
            <a:ext cx="7393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</a:rPr>
              <a:t>ASPIDES will deliver 2D CMOS monolithic sensors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3C5758-B32D-4925-9861-C54B21ED8B63}"/>
              </a:ext>
            </a:extLst>
          </p:cNvPr>
          <p:cNvSpPr txBox="1"/>
          <p:nvPr/>
        </p:nvSpPr>
        <p:spPr>
          <a:xfrm>
            <a:off x="5804081" y="4280415"/>
            <a:ext cx="59274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4032F8"/>
                </a:solidFill>
              </a:rPr>
              <a:t>Eager to move our PhotoDet.</a:t>
            </a:r>
          </a:p>
          <a:p>
            <a:r>
              <a:rPr lang="en-US" sz="2800">
                <a:solidFill>
                  <a:srgbClr val="4032F8"/>
                </a:solidFill>
              </a:rPr>
              <a:t>activities from LNL to new Lab. “dell’Universo” in via Luzzatti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CAA371-D3C6-CB3C-8537-0E57C51471C1}"/>
              </a:ext>
            </a:extLst>
          </p:cNvPr>
          <p:cNvSpPr/>
          <p:nvPr/>
        </p:nvSpPr>
        <p:spPr>
          <a:xfrm>
            <a:off x="5804081" y="4290388"/>
            <a:ext cx="5420469" cy="1384995"/>
          </a:xfrm>
          <a:prstGeom prst="roundRect">
            <a:avLst>
              <a:gd name="adj" fmla="val 8239"/>
            </a:avLst>
          </a:prstGeom>
          <a:noFill/>
          <a:ln>
            <a:solidFill>
              <a:srgbClr val="4032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194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532D2-CDC5-623C-D932-9A9DE625D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E4CAFE-91FB-23F7-82CA-55292E9BF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55" y="1191653"/>
            <a:ext cx="6095527" cy="28236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8E180A3-7556-330B-1CD4-8CE6B02C8450}"/>
                  </a:ext>
                </a:extLst>
              </p14:cNvPr>
              <p14:cNvContentPartPr/>
              <p14:nvPr/>
            </p14:nvContentPartPr>
            <p14:xfrm>
              <a:off x="2213173" y="3096488"/>
              <a:ext cx="2084168" cy="1368605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8E180A3-7556-330B-1CD4-8CE6B02C84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7177" y="3060491"/>
                <a:ext cx="2155800" cy="144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C47E216-0B4A-B23B-00C9-DC8C2B742A86}"/>
                  </a:ext>
                </a:extLst>
              </p14:cNvPr>
              <p14:cNvContentPartPr/>
              <p14:nvPr/>
            </p14:nvContentPartPr>
            <p14:xfrm>
              <a:off x="5121997" y="3311132"/>
              <a:ext cx="1157505" cy="857308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C47E216-0B4A-B23B-00C9-DC8C2B742A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86005" y="3275141"/>
                <a:ext cx="1229129" cy="928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2CB92D8-60C5-88FC-5EB8-45121B85E0AC}"/>
                  </a:ext>
                </a:extLst>
              </p14:cNvPr>
              <p14:cNvContentPartPr/>
              <p14:nvPr/>
            </p14:nvContentPartPr>
            <p14:xfrm>
              <a:off x="6258746" y="3928232"/>
              <a:ext cx="66064" cy="293869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2CB92D8-60C5-88FC-5EB8-45121B85E0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22842" y="3892263"/>
                <a:ext cx="137514" cy="365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F641E28-7D4B-13BB-F97D-D63EAB1BAC70}"/>
                  </a:ext>
                </a:extLst>
              </p14:cNvPr>
              <p14:cNvContentPartPr/>
              <p14:nvPr/>
            </p14:nvContentPartPr>
            <p14:xfrm>
              <a:off x="6095233" y="4146419"/>
              <a:ext cx="226793" cy="55686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F641E28-7D4B-13BB-F97D-D63EAB1BAC7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59234" y="4110493"/>
                <a:ext cx="298431" cy="127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3F84438-C5B9-8BF8-11D2-1982DAD11C8E}"/>
                  </a:ext>
                </a:extLst>
              </p14:cNvPr>
              <p14:cNvContentPartPr/>
              <p14:nvPr/>
            </p14:nvContentPartPr>
            <p14:xfrm>
              <a:off x="5668224" y="1660807"/>
              <a:ext cx="1414672" cy="493326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3F84438-C5B9-8BF8-11D2-1982DAD11C8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32227" y="1624824"/>
                <a:ext cx="1486306" cy="564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A4F1F2F-87BA-FD36-5B1D-107C5C426B2B}"/>
                  </a:ext>
                </a:extLst>
              </p14:cNvPr>
              <p14:cNvContentPartPr/>
              <p14:nvPr/>
            </p14:nvContentPartPr>
            <p14:xfrm>
              <a:off x="6846738" y="1629674"/>
              <a:ext cx="208822" cy="183763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A4F1F2F-87BA-FD36-5B1D-107C5C426B2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10734" y="1593642"/>
                <a:ext cx="280470" cy="255467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Google Shape;58;p13_1">
            <a:extLst>
              <a:ext uri="{FF2B5EF4-FFF2-40B4-BE49-F238E27FC236}">
                <a16:creationId xmlns:a16="http://schemas.microsoft.com/office/drawing/2014/main" id="{23410FB5-96A3-5BDE-0D7C-C1A0C1F11A77}"/>
              </a:ext>
            </a:extLst>
          </p:cNvPr>
          <p:cNvSpPr/>
          <p:nvPr/>
        </p:nvSpPr>
        <p:spPr>
          <a:xfrm>
            <a:off x="7162928" y="1240874"/>
            <a:ext cx="4816775" cy="8398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64292" bIns="64292">
            <a:noAutofit/>
          </a:bodyPr>
          <a:lstStyle/>
          <a:p>
            <a:r>
              <a:rPr lang="en-US" sz="1969">
                <a:solidFill>
                  <a:schemeClr val="accent6">
                    <a:lumMod val="50000"/>
                  </a:schemeClr>
                </a:solidFill>
              </a:rPr>
              <a:t>Development </a:t>
            </a:r>
            <a:r>
              <a:rPr lang="en-US" sz="1969" b="1">
                <a:solidFill>
                  <a:schemeClr val="accent6">
                    <a:lumMod val="50000"/>
                  </a:schemeClr>
                </a:solidFill>
              </a:rPr>
              <a:t>TPC Optical Readout </a:t>
            </a:r>
          </a:p>
          <a:p>
            <a:r>
              <a:rPr lang="en-US" sz="1969">
                <a:solidFill>
                  <a:schemeClr val="accent6">
                    <a:lumMod val="50000"/>
                  </a:schemeClr>
                </a:solidFill>
              </a:rPr>
              <a:t>Synergy </a:t>
            </a:r>
            <a:r>
              <a:rPr lang="en-US" sz="1969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1969">
                <a:solidFill>
                  <a:schemeClr val="accent6">
                    <a:lumMod val="50000"/>
                  </a:schemeClr>
                </a:solidFill>
              </a:rPr>
              <a:t>DRD1/4 / INFN Gr5 TIMEPIX4 </a:t>
            </a:r>
          </a:p>
          <a:p>
            <a:endParaRPr lang="en-US" sz="1969">
              <a:solidFill>
                <a:srgbClr val="0C0F98"/>
              </a:solidFill>
            </a:endParaRPr>
          </a:p>
        </p:txBody>
      </p:sp>
      <p:sp>
        <p:nvSpPr>
          <p:cNvPr id="25" name="Google Shape;58;p13_1">
            <a:extLst>
              <a:ext uri="{FF2B5EF4-FFF2-40B4-BE49-F238E27FC236}">
                <a16:creationId xmlns:a16="http://schemas.microsoft.com/office/drawing/2014/main" id="{B67458EB-AF48-94A9-A6FC-ED37A7459307}"/>
              </a:ext>
            </a:extLst>
          </p:cNvPr>
          <p:cNvSpPr/>
          <p:nvPr/>
        </p:nvSpPr>
        <p:spPr>
          <a:xfrm>
            <a:off x="6512927" y="3864002"/>
            <a:ext cx="4816775" cy="8398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64292" bIns="64292">
            <a:noAutofit/>
          </a:bodyPr>
          <a:lstStyle/>
          <a:p>
            <a:r>
              <a:rPr lang="en-US" sz="1969">
                <a:solidFill>
                  <a:srgbClr val="00B050"/>
                </a:solidFill>
              </a:rPr>
              <a:t>Development new </a:t>
            </a:r>
            <a:r>
              <a:rPr lang="en-US" sz="1969" b="1">
                <a:solidFill>
                  <a:srgbClr val="00B050"/>
                </a:solidFill>
              </a:rPr>
              <a:t>Digital-SiPM</a:t>
            </a:r>
          </a:p>
          <a:p>
            <a:r>
              <a:rPr lang="en-US" sz="1969">
                <a:solidFill>
                  <a:srgbClr val="00B050"/>
                </a:solidFill>
              </a:rPr>
              <a:t>Synergy </a:t>
            </a:r>
            <a:r>
              <a:rPr lang="en-US" sz="1969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en-US" sz="1969">
                <a:solidFill>
                  <a:srgbClr val="00B050"/>
                </a:solidFill>
              </a:rPr>
              <a:t>DRD4 / INFN Gr5 ASPIDES </a:t>
            </a:r>
          </a:p>
          <a:p>
            <a:endParaRPr lang="en-US" sz="1969">
              <a:solidFill>
                <a:srgbClr val="0C0F98"/>
              </a:solidFill>
            </a:endParaRPr>
          </a:p>
        </p:txBody>
      </p:sp>
      <p:sp>
        <p:nvSpPr>
          <p:cNvPr id="26" name="Google Shape;58;p13_1">
            <a:extLst>
              <a:ext uri="{FF2B5EF4-FFF2-40B4-BE49-F238E27FC236}">
                <a16:creationId xmlns:a16="http://schemas.microsoft.com/office/drawing/2014/main" id="{72087E64-CDA5-094C-945F-24B36AE00F61}"/>
              </a:ext>
            </a:extLst>
          </p:cNvPr>
          <p:cNvSpPr/>
          <p:nvPr/>
        </p:nvSpPr>
        <p:spPr>
          <a:xfrm>
            <a:off x="218777" y="4465093"/>
            <a:ext cx="6437776" cy="8398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64292" bIns="64292">
            <a:noAutofit/>
          </a:bodyPr>
          <a:lstStyle/>
          <a:p>
            <a:r>
              <a:rPr lang="en-US" sz="1969">
                <a:solidFill>
                  <a:srgbClr val="0070C0"/>
                </a:solidFill>
              </a:rPr>
              <a:t>Development new </a:t>
            </a:r>
            <a:r>
              <a:rPr lang="en-US" sz="1969" b="1">
                <a:solidFill>
                  <a:srgbClr val="0070C0"/>
                </a:solidFill>
              </a:rPr>
              <a:t>Back Side illuminated SiPM</a:t>
            </a:r>
          </a:p>
          <a:p>
            <a:r>
              <a:rPr lang="en-US" sz="1969">
                <a:solidFill>
                  <a:srgbClr val="0070C0"/>
                </a:solidFill>
              </a:rPr>
              <a:t>Synergy </a:t>
            </a:r>
            <a:r>
              <a:rPr lang="en-US" sz="1969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1969">
                <a:solidFill>
                  <a:srgbClr val="0070C0"/>
                </a:solidFill>
              </a:rPr>
              <a:t>DRD4 / INFN Gr5 IBIS-Next (C.Forza - PhD)</a:t>
            </a:r>
          </a:p>
          <a:p>
            <a:endParaRPr lang="en-US" sz="1969">
              <a:solidFill>
                <a:srgbClr val="0C0F98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200BA46-EC91-35ED-5B91-C2713B6EF73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797" y="5190472"/>
            <a:ext cx="1517376" cy="145935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34BA56A-0372-0B29-595D-1F0557D780F4}"/>
              </a:ext>
            </a:extLst>
          </p:cNvPr>
          <p:cNvSpPr txBox="1"/>
          <p:nvPr/>
        </p:nvSpPr>
        <p:spPr>
          <a:xfrm>
            <a:off x="2275236" y="5425578"/>
            <a:ext cx="3734540" cy="1130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87">
                <a:solidFill>
                  <a:srgbClr val="0070C0"/>
                </a:solidFill>
              </a:rPr>
              <a:t>Readout of </a:t>
            </a:r>
            <a:br>
              <a:rPr lang="en-US" sz="1687">
                <a:solidFill>
                  <a:srgbClr val="0070C0"/>
                </a:solidFill>
              </a:rPr>
            </a:br>
            <a:r>
              <a:rPr lang="en-US" sz="1687">
                <a:solidFill>
                  <a:srgbClr val="0070C0"/>
                </a:solidFill>
              </a:rPr>
              <a:t>Water-based liquid scintillator</a:t>
            </a:r>
          </a:p>
          <a:p>
            <a:endParaRPr lang="en-US" sz="1687">
              <a:solidFill>
                <a:srgbClr val="0070C0"/>
              </a:solidFill>
            </a:endParaRPr>
          </a:p>
          <a:p>
            <a:r>
              <a:rPr lang="en-US" sz="1687">
                <a:solidFill>
                  <a:srgbClr val="0070C0"/>
                </a:solidFill>
              </a:rPr>
              <a:t>SiPM =&gt; low noise &amp; high PDE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1BBB13E-6564-973F-6E2D-E2070D55DD5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56554" y="4762252"/>
            <a:ext cx="2153961" cy="204679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D674D41-6E45-506F-3876-1EE2C665975E}"/>
              </a:ext>
            </a:extLst>
          </p:cNvPr>
          <p:cNvSpPr txBox="1"/>
          <p:nvPr/>
        </p:nvSpPr>
        <p:spPr>
          <a:xfrm>
            <a:off x="8958034" y="5829461"/>
            <a:ext cx="3198348" cy="611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87">
                <a:solidFill>
                  <a:srgbClr val="00B050"/>
                </a:solidFill>
                <a:sym typeface="Wingdings" panose="05000000000000000000" pitchFamily="2" charset="2"/>
              </a:rPr>
              <a:t> </a:t>
            </a:r>
            <a:r>
              <a:rPr lang="en-US" sz="1687">
                <a:solidFill>
                  <a:srgbClr val="00B050"/>
                </a:solidFill>
              </a:rPr>
              <a:t>Readout of </a:t>
            </a:r>
            <a:br>
              <a:rPr lang="en-US" sz="1687">
                <a:solidFill>
                  <a:srgbClr val="00B050"/>
                </a:solidFill>
              </a:rPr>
            </a:br>
            <a:r>
              <a:rPr lang="en-US" sz="1687">
                <a:solidFill>
                  <a:srgbClr val="00B050"/>
                </a:solidFill>
              </a:rPr>
              <a:t>very fine grained sci-fi detector</a:t>
            </a:r>
            <a:endParaRPr lang="en-US" sz="1687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FA682E-8E95-1291-CCB7-60DADE06136C}"/>
              </a:ext>
            </a:extLst>
          </p:cNvPr>
          <p:cNvSpPr txBox="1"/>
          <p:nvPr/>
        </p:nvSpPr>
        <p:spPr>
          <a:xfrm>
            <a:off x="7739545" y="2087468"/>
            <a:ext cx="445245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chemeClr val="accent6">
                    <a:lumMod val="50000"/>
                  </a:schemeClr>
                </a:solidFill>
              </a:rPr>
              <a:t>1. Downstream TCP under study </a:t>
            </a:r>
          </a:p>
          <a:p>
            <a:r>
              <a:rPr lang="en-US" sz="1400">
                <a:solidFill>
                  <a:schemeClr val="accent6">
                    <a:lumMod val="50000"/>
                  </a:schemeClr>
                </a:solidFill>
              </a:rPr>
              <a:t>- Optical readout of avalanche gas multiplication</a:t>
            </a:r>
          </a:p>
          <a:p>
            <a:r>
              <a:rPr lang="en-US" sz="1400">
                <a:solidFill>
                  <a:schemeClr val="accent6">
                    <a:lumMod val="50000"/>
                  </a:schemeClr>
                </a:solidFill>
              </a:rPr>
              <a:t>- Extended drift regions </a:t>
            </a:r>
            <a:br>
              <a:rPr lang="en-US" sz="140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400">
                <a:solidFill>
                  <a:schemeClr val="accent6">
                    <a:lumMod val="50000"/>
                  </a:schemeClr>
                </a:solidFill>
              </a:rPr>
              <a:t>- Transparent conductive anodes </a:t>
            </a:r>
            <a:br>
              <a:rPr lang="en-US" sz="140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400">
                <a:solidFill>
                  <a:schemeClr val="accent6">
                    <a:lumMod val="50000"/>
                  </a:schemeClr>
                </a:solidFill>
              </a:rPr>
              <a:t>- Advanced timing solutions</a:t>
            </a:r>
          </a:p>
          <a:p>
            <a:endParaRPr lang="en-US" sz="1400" b="1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400" b="1">
                <a:solidFill>
                  <a:schemeClr val="accent6">
                    <a:lumMod val="50000"/>
                  </a:schemeClr>
                </a:solidFill>
              </a:rPr>
              <a:t>2. “Thin” top and bottom TCPs under evaluation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B4BDBB-FBBB-FD53-4293-E0BA01C584BF}"/>
              </a:ext>
            </a:extLst>
          </p:cNvPr>
          <p:cNvSpPr txBox="1"/>
          <p:nvPr/>
        </p:nvSpPr>
        <p:spPr>
          <a:xfrm>
            <a:off x="218778" y="107871"/>
            <a:ext cx="11581995" cy="516866"/>
          </a:xfrm>
          <a:prstGeom prst="rect">
            <a:avLst/>
          </a:prstGeom>
          <a:noFill/>
          <a:ln w="0">
            <a:noFill/>
          </a:ln>
        </p:spPr>
        <p:txBody>
          <a:bodyPr lIns="63279" tIns="31640" rIns="63279" bIns="31640">
            <a:noAutofit/>
          </a:bodyPr>
          <a:lstStyle/>
          <a:p>
            <a:r>
              <a:rPr lang="en-GB" sz="3094" spc="-1">
                <a:solidFill>
                  <a:srgbClr val="FF0000"/>
                </a:solidFill>
                <a:latin typeface="Arial"/>
              </a:rPr>
              <a:t>Further upgrade Hyper-Kamiokande Near Detector (2030)</a:t>
            </a:r>
            <a:endParaRPr lang="en-GB" sz="3094" spc="-1">
              <a:latin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C86075-7444-1343-079B-82945D9B75E5}"/>
              </a:ext>
            </a:extLst>
          </p:cNvPr>
          <p:cNvSpPr/>
          <p:nvPr/>
        </p:nvSpPr>
        <p:spPr>
          <a:xfrm>
            <a:off x="208062" y="4826466"/>
            <a:ext cx="6538637" cy="34584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0F0D085-A4B3-4A47-C412-EC9790BC3D62}"/>
              </a:ext>
            </a:extLst>
          </p:cNvPr>
          <p:cNvSpPr/>
          <p:nvPr/>
        </p:nvSpPr>
        <p:spPr>
          <a:xfrm>
            <a:off x="6512927" y="4216195"/>
            <a:ext cx="4556375" cy="35939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D4BE5D-56A4-A34F-6496-5E1B659CF3AB}"/>
              </a:ext>
            </a:extLst>
          </p:cNvPr>
          <p:cNvSpPr/>
          <p:nvPr/>
        </p:nvSpPr>
        <p:spPr>
          <a:xfrm>
            <a:off x="7190265" y="1604035"/>
            <a:ext cx="4789438" cy="35939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51BA5A2-6074-D912-062F-3BB3FA60C64F}"/>
                  </a:ext>
                </a:extLst>
              </p14:cNvPr>
              <p14:cNvContentPartPr/>
              <p14:nvPr/>
            </p14:nvContentPartPr>
            <p14:xfrm>
              <a:off x="5593133" y="2475085"/>
              <a:ext cx="1866487" cy="1377211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51BA5A2-6074-D912-062F-3BB3FA60C64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57142" y="2439089"/>
                <a:ext cx="1938109" cy="1448843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31B979B-E8B7-067F-56E2-25B7019CDA44}"/>
              </a:ext>
            </a:extLst>
          </p:cNvPr>
          <p:cNvSpPr txBox="1"/>
          <p:nvPr/>
        </p:nvSpPr>
        <p:spPr>
          <a:xfrm>
            <a:off x="9416492" y="4847716"/>
            <a:ext cx="3198348" cy="351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87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en-US" sz="1687">
                <a:solidFill>
                  <a:srgbClr val="00B050"/>
                </a:solidFill>
              </a:rPr>
              <a:t>Optical Readout of TPC </a:t>
            </a:r>
            <a:endParaRPr lang="en-US" sz="1687"/>
          </a:p>
        </p:txBody>
      </p:sp>
    </p:spTree>
    <p:extLst>
      <p:ext uri="{BB962C8B-B14F-4D97-AF65-F5344CB8AC3E}">
        <p14:creationId xmlns:p14="http://schemas.microsoft.com/office/powerpoint/2010/main" val="3060908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C0E7A-5B35-783C-D5E4-4FDABBBD9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58;p13_1">
            <a:extLst>
              <a:ext uri="{FF2B5EF4-FFF2-40B4-BE49-F238E27FC236}">
                <a16:creationId xmlns:a16="http://schemas.microsoft.com/office/drawing/2014/main" id="{5ABEDE4B-8CE8-CDA3-2E21-6EE354B6C7B0}"/>
              </a:ext>
            </a:extLst>
          </p:cNvPr>
          <p:cNvSpPr/>
          <p:nvPr/>
        </p:nvSpPr>
        <p:spPr>
          <a:xfrm>
            <a:off x="6867135" y="223090"/>
            <a:ext cx="4816775" cy="8398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64292" bIns="64292">
            <a:noAutofit/>
          </a:bodyPr>
          <a:lstStyle/>
          <a:p>
            <a:r>
              <a:rPr lang="en-US" sz="1969">
                <a:solidFill>
                  <a:schemeClr val="accent6">
                    <a:lumMod val="50000"/>
                  </a:schemeClr>
                </a:solidFill>
              </a:rPr>
              <a:t>Development </a:t>
            </a:r>
            <a:r>
              <a:rPr lang="en-US" sz="1969" b="1">
                <a:solidFill>
                  <a:schemeClr val="accent6">
                    <a:lumMod val="50000"/>
                  </a:schemeClr>
                </a:solidFill>
              </a:rPr>
              <a:t>TPC Optical Readout </a:t>
            </a:r>
          </a:p>
          <a:p>
            <a:r>
              <a:rPr lang="en-US" sz="1969">
                <a:solidFill>
                  <a:schemeClr val="accent6">
                    <a:lumMod val="50000"/>
                  </a:schemeClr>
                </a:solidFill>
              </a:rPr>
              <a:t>Synergy </a:t>
            </a:r>
            <a:r>
              <a:rPr lang="en-US" sz="1969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1969">
                <a:solidFill>
                  <a:schemeClr val="accent6">
                    <a:lumMod val="50000"/>
                  </a:schemeClr>
                </a:solidFill>
              </a:rPr>
              <a:t>DRD1/4 / INFN Gr5 TIMEPIX4 </a:t>
            </a:r>
          </a:p>
          <a:p>
            <a:endParaRPr lang="en-US" sz="1969">
              <a:solidFill>
                <a:srgbClr val="0C0F98"/>
              </a:solidFill>
            </a:endParaRPr>
          </a:p>
        </p:txBody>
      </p:sp>
      <p:sp>
        <p:nvSpPr>
          <p:cNvPr id="25" name="Google Shape;58;p13_1">
            <a:extLst>
              <a:ext uri="{FF2B5EF4-FFF2-40B4-BE49-F238E27FC236}">
                <a16:creationId xmlns:a16="http://schemas.microsoft.com/office/drawing/2014/main" id="{A84BFC4E-6351-4200-A4F2-2989F90339B6}"/>
              </a:ext>
            </a:extLst>
          </p:cNvPr>
          <p:cNvSpPr/>
          <p:nvPr/>
        </p:nvSpPr>
        <p:spPr>
          <a:xfrm>
            <a:off x="7375226" y="3479275"/>
            <a:ext cx="4816775" cy="8398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64292" bIns="64292">
            <a:noAutofit/>
          </a:bodyPr>
          <a:lstStyle/>
          <a:p>
            <a:r>
              <a:rPr lang="en-US" sz="1969">
                <a:solidFill>
                  <a:srgbClr val="00B050"/>
                </a:solidFill>
              </a:rPr>
              <a:t>Development new </a:t>
            </a:r>
            <a:r>
              <a:rPr lang="en-US" sz="1969" b="1">
                <a:solidFill>
                  <a:srgbClr val="00B050"/>
                </a:solidFill>
              </a:rPr>
              <a:t>Digital-SiPM</a:t>
            </a:r>
          </a:p>
          <a:p>
            <a:r>
              <a:rPr lang="en-US" sz="1969">
                <a:solidFill>
                  <a:srgbClr val="00B050"/>
                </a:solidFill>
              </a:rPr>
              <a:t>Synergy </a:t>
            </a:r>
            <a:r>
              <a:rPr lang="en-US" sz="1969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en-US" sz="1969">
                <a:solidFill>
                  <a:srgbClr val="00B050"/>
                </a:solidFill>
              </a:rPr>
              <a:t>DRD4 / INFN Gr5 ASPIDES </a:t>
            </a:r>
          </a:p>
          <a:p>
            <a:endParaRPr lang="en-US" sz="1969">
              <a:solidFill>
                <a:srgbClr val="0C0F98"/>
              </a:solidFill>
            </a:endParaRPr>
          </a:p>
        </p:txBody>
      </p:sp>
      <p:sp>
        <p:nvSpPr>
          <p:cNvPr id="26" name="Google Shape;58;p13_1">
            <a:extLst>
              <a:ext uri="{FF2B5EF4-FFF2-40B4-BE49-F238E27FC236}">
                <a16:creationId xmlns:a16="http://schemas.microsoft.com/office/drawing/2014/main" id="{89FE2321-5BB7-EF1A-F5D9-7FAB2DFB7F63}"/>
              </a:ext>
            </a:extLst>
          </p:cNvPr>
          <p:cNvSpPr/>
          <p:nvPr/>
        </p:nvSpPr>
        <p:spPr>
          <a:xfrm>
            <a:off x="260400" y="3899207"/>
            <a:ext cx="6437776" cy="8398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64292" bIns="64292">
            <a:noAutofit/>
          </a:bodyPr>
          <a:lstStyle/>
          <a:p>
            <a:r>
              <a:rPr lang="en-US" sz="1969">
                <a:solidFill>
                  <a:srgbClr val="0070C0"/>
                </a:solidFill>
              </a:rPr>
              <a:t>Development new </a:t>
            </a:r>
            <a:r>
              <a:rPr lang="en-US" sz="1969" b="1">
                <a:solidFill>
                  <a:srgbClr val="0070C0"/>
                </a:solidFill>
              </a:rPr>
              <a:t>Back Side illuminated SiPM</a:t>
            </a:r>
          </a:p>
          <a:p>
            <a:r>
              <a:rPr lang="en-US" sz="1969">
                <a:solidFill>
                  <a:srgbClr val="0070C0"/>
                </a:solidFill>
              </a:rPr>
              <a:t>Synergy </a:t>
            </a:r>
            <a:r>
              <a:rPr lang="en-US" sz="1969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1969">
                <a:solidFill>
                  <a:srgbClr val="0070C0"/>
                </a:solidFill>
              </a:rPr>
              <a:t>DRD4 / INFN Gr5 IBIS-Next (C.Forza - PhD)</a:t>
            </a:r>
          </a:p>
          <a:p>
            <a:endParaRPr lang="en-US" sz="1969">
              <a:solidFill>
                <a:srgbClr val="0C0F98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1FFD5C-6E06-9772-3807-546F154CB099}"/>
              </a:ext>
            </a:extLst>
          </p:cNvPr>
          <p:cNvSpPr txBox="1"/>
          <p:nvPr/>
        </p:nvSpPr>
        <p:spPr>
          <a:xfrm>
            <a:off x="170254" y="71599"/>
            <a:ext cx="11581995" cy="516866"/>
          </a:xfrm>
          <a:prstGeom prst="rect">
            <a:avLst/>
          </a:prstGeom>
          <a:noFill/>
          <a:ln w="0">
            <a:noFill/>
          </a:ln>
        </p:spPr>
        <p:txBody>
          <a:bodyPr lIns="63279" tIns="31640" rIns="63279" bIns="31640">
            <a:noAutofit/>
          </a:bodyPr>
          <a:lstStyle/>
          <a:p>
            <a:r>
              <a:rPr lang="en-GB" sz="3094" spc="-1">
                <a:solidFill>
                  <a:srgbClr val="FF0000"/>
                </a:solidFill>
                <a:latin typeface="Arial"/>
              </a:rPr>
              <a:t>Further upgrade HK Near Detector</a:t>
            </a:r>
            <a:endParaRPr lang="en-GB" sz="3094" spc="-1">
              <a:latin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510105-9B9D-9439-FEE6-FF04F408A433}"/>
              </a:ext>
            </a:extLst>
          </p:cNvPr>
          <p:cNvSpPr/>
          <p:nvPr/>
        </p:nvSpPr>
        <p:spPr>
          <a:xfrm>
            <a:off x="249685" y="4260581"/>
            <a:ext cx="6538637" cy="34584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62CDB5-8F2C-6D38-61EB-F01123CA0281}"/>
              </a:ext>
            </a:extLst>
          </p:cNvPr>
          <p:cNvSpPr/>
          <p:nvPr/>
        </p:nvSpPr>
        <p:spPr>
          <a:xfrm>
            <a:off x="7375226" y="3831467"/>
            <a:ext cx="4556375" cy="35939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226578-AA30-60D9-E78D-E95AD4BD6231}"/>
              </a:ext>
            </a:extLst>
          </p:cNvPr>
          <p:cNvSpPr/>
          <p:nvPr/>
        </p:nvSpPr>
        <p:spPr>
          <a:xfrm>
            <a:off x="6894472" y="586251"/>
            <a:ext cx="4789438" cy="35939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1F4F1B-B1EA-4888-6313-07621E35F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54" y="4606429"/>
            <a:ext cx="4361097" cy="21074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3D9AE2-AD6F-7042-2C01-98737D9D1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509" y="4319071"/>
            <a:ext cx="3610237" cy="21200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48E6E1-F7F8-0761-AEAC-D240A3B5C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682" y="4764061"/>
            <a:ext cx="2832637" cy="19248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4B4A1B-D91E-06D1-9E1F-B8357D799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9990" y="970636"/>
            <a:ext cx="3435964" cy="21897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E3191E2-863B-1191-6C45-97771E36EE62}"/>
              </a:ext>
            </a:extLst>
          </p:cNvPr>
          <p:cNvSpPr txBox="1"/>
          <p:nvPr/>
        </p:nvSpPr>
        <p:spPr>
          <a:xfrm>
            <a:off x="212848" y="691406"/>
            <a:ext cx="6654287" cy="320780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687">
                <a:solidFill>
                  <a:schemeClr val="bg1"/>
                </a:solidFill>
              </a:rPr>
              <a:t>Requests to ASPIDES: 	optical instrumentation &amp; parts </a:t>
            </a:r>
          </a:p>
          <a:p>
            <a:r>
              <a:rPr lang="en-US" sz="1687">
                <a:solidFill>
                  <a:schemeClr val="bg1"/>
                </a:solidFill>
              </a:rPr>
              <a:t>			for Photo-detector characterization</a:t>
            </a:r>
          </a:p>
          <a:p>
            <a:endParaRPr lang="en-US" sz="1687">
              <a:solidFill>
                <a:schemeClr val="bg1"/>
              </a:solidFill>
            </a:endParaRPr>
          </a:p>
          <a:p>
            <a:r>
              <a:rPr lang="en-US" sz="1687">
                <a:solidFill>
                  <a:schemeClr val="bg1"/>
                </a:solidFill>
              </a:rPr>
              <a:t>Requests to TIMEPIX4: 	gas multiplier structures</a:t>
            </a:r>
          </a:p>
          <a:p>
            <a:endParaRPr lang="en-US" sz="1687">
              <a:solidFill>
                <a:schemeClr val="bg1"/>
              </a:solidFill>
            </a:endParaRPr>
          </a:p>
          <a:p>
            <a:r>
              <a:rPr lang="en-US" sz="1687">
                <a:solidFill>
                  <a:schemeClr val="bg1"/>
                </a:solidFill>
              </a:rPr>
              <a:t>DTZ-Gr1 Padova: 		provided FPGAs for 					Readout systems</a:t>
            </a:r>
          </a:p>
          <a:p>
            <a:endParaRPr lang="en-US" sz="1687">
              <a:solidFill>
                <a:schemeClr val="bg1"/>
              </a:solidFill>
            </a:endParaRPr>
          </a:p>
          <a:p>
            <a:r>
              <a:rPr lang="en-US" sz="1687">
                <a:solidFill>
                  <a:schemeClr val="bg1"/>
                </a:solidFill>
              </a:rPr>
              <a:t>Requests to HK for R&amp;D = 	optical parts for imaging anode </a:t>
            </a:r>
          </a:p>
          <a:p>
            <a:r>
              <a:rPr lang="en-US" sz="1687">
                <a:solidFill>
                  <a:schemeClr val="bg1"/>
                </a:solidFill>
              </a:rPr>
              <a:t>(Lenses, Mirrors, Quartz windows …) needed also for TPC laser data taking Request </a:t>
            </a:r>
            <a:r>
              <a:rPr lang="en-US" sz="1687">
                <a:solidFill>
                  <a:schemeClr val="bg1"/>
                </a:solidFill>
                <a:sym typeface="Wingdings" panose="05000000000000000000" pitchFamily="2" charset="2"/>
              </a:rPr>
              <a:t> O</a:t>
            </a:r>
            <a:r>
              <a:rPr lang="en-US" sz="1687">
                <a:solidFill>
                  <a:schemeClr val="bg1"/>
                </a:solidFill>
              </a:rPr>
              <a:t>(15kE) including MM structures (prev. slide)</a:t>
            </a:r>
          </a:p>
        </p:txBody>
      </p:sp>
    </p:spTree>
    <p:extLst>
      <p:ext uri="{BB962C8B-B14F-4D97-AF65-F5344CB8AC3E}">
        <p14:creationId xmlns:p14="http://schemas.microsoft.com/office/powerpoint/2010/main" val="1062224099"/>
      </p:ext>
    </p:extLst>
  </p:cSld>
  <p:clrMapOvr>
    <a:masterClrMapping/>
  </p:clrMapOvr>
</p:sld>
</file>

<file path=ppt/theme/theme1.xml><?xml version="1.0" encoding="utf-8"?>
<a:theme xmlns:a="http://schemas.openxmlformats.org/drawingml/2006/main" name="3_galprop">
  <a:themeElements>
    <a:clrScheme name="3_galpr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galprop">
      <a:majorFont>
        <a:latin typeface="Comic Sans MS"/>
        <a:ea typeface="ＭＳ Ｐゴシック"/>
        <a:cs typeface="ＭＳ Ｐゴシック"/>
      </a:majorFont>
      <a:minorFont>
        <a:latin typeface="Comic Sans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galpr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alpro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galpro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alpro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alpro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alpro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alpro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galprop">
  <a:themeElements>
    <a:clrScheme name="4_galpr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galprop">
      <a:majorFont>
        <a:latin typeface="Comic Sans MS"/>
        <a:ea typeface="ＭＳ Ｐゴシック"/>
        <a:cs typeface="ＭＳ Ｐゴシック"/>
      </a:majorFont>
      <a:minorFont>
        <a:latin typeface="Comic Sans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galpr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alpro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alpro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alpro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alpro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alpro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alpro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galprop">
  <a:themeElements>
    <a:clrScheme name="5_galpr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galprop">
      <a:majorFont>
        <a:latin typeface="Comic Sans MS"/>
        <a:ea typeface="ＭＳ Ｐゴシック"/>
        <a:cs typeface="ＭＳ Ｐゴシック"/>
      </a:majorFont>
      <a:minorFont>
        <a:latin typeface="Comic Sans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galpr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alpro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galpro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alpro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alpro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alpro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alpro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22295</TotalTime>
  <Words>1401</Words>
  <Application>Microsoft Office PowerPoint</Application>
  <PresentationFormat>Widescreen</PresentationFormat>
  <Paragraphs>166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Times New Roman</vt:lpstr>
      <vt:lpstr>Wingdings</vt:lpstr>
      <vt:lpstr>3_galprop</vt:lpstr>
      <vt:lpstr>4_galprop</vt:lpstr>
      <vt:lpstr>5_galprop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material</vt:lpstr>
      <vt:lpstr>PowerPoint Presentation</vt:lpstr>
      <vt:lpstr>PowerPoint Presentation</vt:lpstr>
    </vt:vector>
  </TitlesOfParts>
  <Manager/>
  <Company>INFN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marrocchesi</dc:creator>
  <cp:keywords/>
  <dc:description/>
  <cp:lastModifiedBy>gianmaria collazuol</cp:lastModifiedBy>
  <cp:revision>511</cp:revision>
  <cp:lastPrinted>2022-04-11T17:26:52Z</cp:lastPrinted>
  <dcterms:created xsi:type="dcterms:W3CDTF">2009-12-20T23:01:00Z</dcterms:created>
  <dcterms:modified xsi:type="dcterms:W3CDTF">2025-06-26T07:15:36Z</dcterms:modified>
  <cp:category/>
</cp:coreProperties>
</file>