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60" r:id="rId2"/>
    <p:sldMasterId id="2147483662" r:id="rId3"/>
    <p:sldMasterId id="2147488184" r:id="rId4"/>
  </p:sldMasterIdLst>
  <p:notesMasterIdLst>
    <p:notesMasterId r:id="rId42"/>
  </p:notesMasterIdLst>
  <p:sldIdLst>
    <p:sldId id="636" r:id="rId5"/>
    <p:sldId id="638" r:id="rId6"/>
    <p:sldId id="665" r:id="rId7"/>
    <p:sldId id="666" r:id="rId8"/>
    <p:sldId id="668" r:id="rId9"/>
    <p:sldId id="670" r:id="rId10"/>
    <p:sldId id="673" r:id="rId11"/>
    <p:sldId id="348" r:id="rId12"/>
    <p:sldId id="679" r:id="rId13"/>
    <p:sldId id="674" r:id="rId14"/>
    <p:sldId id="662" r:id="rId15"/>
    <p:sldId id="663" r:id="rId16"/>
    <p:sldId id="664" r:id="rId17"/>
    <p:sldId id="677" r:id="rId18"/>
    <p:sldId id="678" r:id="rId19"/>
    <p:sldId id="641" r:id="rId20"/>
    <p:sldId id="1575" r:id="rId21"/>
    <p:sldId id="1584" r:id="rId22"/>
    <p:sldId id="681" r:id="rId23"/>
    <p:sldId id="676" r:id="rId24"/>
    <p:sldId id="675" r:id="rId25"/>
    <p:sldId id="680" r:id="rId26"/>
    <p:sldId id="260" r:id="rId27"/>
    <p:sldId id="669" r:id="rId28"/>
    <p:sldId id="671" r:id="rId29"/>
    <p:sldId id="672" r:id="rId30"/>
    <p:sldId id="364" r:id="rId31"/>
    <p:sldId id="650" r:id="rId32"/>
    <p:sldId id="648" r:id="rId33"/>
    <p:sldId id="652" r:id="rId34"/>
    <p:sldId id="659" r:id="rId35"/>
    <p:sldId id="651" r:id="rId36"/>
    <p:sldId id="263" r:id="rId37"/>
    <p:sldId id="653" r:id="rId38"/>
    <p:sldId id="654" r:id="rId39"/>
    <p:sldId id="655" r:id="rId40"/>
    <p:sldId id="656" r:id="rId41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FFFFFF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32F8"/>
    <a:srgbClr val="4BFBEF"/>
    <a:srgbClr val="2F2B77"/>
    <a:srgbClr val="002777"/>
    <a:srgbClr val="002F8C"/>
    <a:srgbClr val="002A7F"/>
    <a:srgbClr val="002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78" autoAdjust="0"/>
    <p:restoredTop sz="95020" autoAdjust="0"/>
  </p:normalViewPr>
  <p:slideViewPr>
    <p:cSldViewPr snapToGrid="0" showGuides="1">
      <p:cViewPr varScale="1">
        <p:scale>
          <a:sx n="77" d="100"/>
          <a:sy n="77" d="100"/>
        </p:scale>
        <p:origin x="139" y="53"/>
      </p:cViewPr>
      <p:guideLst>
        <p:guide orient="horz" pos="4320"/>
        <p:guide pos="3840"/>
      </p:guideLst>
    </p:cSldViewPr>
  </p:slideViewPr>
  <p:outlineViewPr>
    <p:cViewPr>
      <p:scale>
        <a:sx n="33" d="100"/>
        <a:sy n="33" d="100"/>
      </p:scale>
      <p:origin x="0" y="2436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13:12:43.406"/>
    </inkml:context>
    <inkml:brush xml:id="br0">
      <inkml:brushProperty name="width" value="0.2" units="cm"/>
      <inkml:brushProperty name="height" value="0.2" units="cm"/>
      <inkml:brushProperty name="color" value="#00FFFF"/>
    </inkml:brush>
  </inkml:definitions>
  <inkml:trace contextRef="#ctx0" brushRef="#br0">5789 1 24575,'-2'0'0,"-1"1"0,1-1 0,1 1 0,-1 0 0,0 0 0,0 0 0,1 0 0,-1 0 0,0 0 0,1 1 0,0-1 0,-4 3 0,2-1 0,-6 5 0,0 1 0,1 0 0,0 0 0,1 1 0,0 0 0,1 0 0,-8 16 0,-1 8 0,-11 38 0,25-70 0,-2 9 0,-2-1 0,0 0 0,-1 0 0,1-1 0,-14 16 0,-12 21 0,17-21 0,-79 133 0,74-126 0,12-21 0,1-1 0,-9 12 0,-51 72 0,12-13 0,32-51 0,3-1 0,0 2 0,-21 47 0,25-46 0,-1-1 0,-2-1 0,-40 52 0,-34 34 0,52-64 0,-2-2 0,-51 48 0,5-10 0,55-51 0,-55 43 0,-80 66-916,64-53-4213,-152 122 4936,218-186 3226,-66 38 0,-47 13-2887,10-5-120,-24 36-26,54-32 0,-168 89-546,238-150-1218,0-2 0,-85 22 1,47-17 816,-417 112 6993,310-94-5320,-51 12-707,5 20-26,175-51 7,-110 47 0,121-45 0,-1-1 0,-1-3 0,-91 22 0,67-27 0,-1-4 0,-98 1 0,130-8 0,-43 5 0,67-4 0,1 0 0,1 1 0,-1 1 0,1 0 0,-24 12 0,-92 60 0,58-32 0,46-30 0,-2-1 0,0-1 0,-35 9 0,-93 21 0,69-23 0,85-19 0,4-3 0,9-3 0,28-12 0,-18 8 0,3-3 0,-1 0 0,0-2 0,-1 0 0,-1-1 0,0-1 0,-1-1 0,-1-1 0,0-1 0,-1 0 0,16-25 0,92-120 0,-91 124 0,-14 13 0,-2 0 0,17-32 0,15-23 0,-33 55 0,-8 13 0,22-26 0,6-8 0,-28 33 0,17-17 0,-19 24 0,6-6 0,-11 11 0,-4 7 0,-95 146 0,-15 27 0,83-135 0,-1 0 0,-63 66 0,-71 84 0,163-190 0,0-2 0,0 1 0,1 0 0,-2-1 0,1 2 0,1-1 0,-1 0 0,0 0 0,1 0 0,0 0 0,-1 0 0,0 1 0,1-2 0,0 2 0,0-1 0,-1 0 0,1 0 0,0 1 0,0-1 0,0 0 0,0 0 0,0 0 0,0 1 0,0-1 0,1 0 0,-1 0 0,0 0 0,1 2 0,1 0 0,1 1 0,-1-1 0,1 0 0,0 0 0,0 0 0,0-1 0,5 4 0,-5-4 0,14 9 0,1 0 0,1-2 0,0 1 0,1-3 0,24 8 0,-25-9 0,2 1 0,0-2 0,31 4 0,10 2 0,119 28 0,-49 4 0,2 0 0,-58-22-1365,-48-13-5461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13:12:59.214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23954,'3215'2381'0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13:13:04.86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146 817 24575,'-1'-16'0,"-1"1"0,0 0 0,-5-20 0,-4-22 0,4-14 0,5 33 0,-2 0 0,-2 1 0,-16-58 0,13 71 0,-6-21 0,-18-75 0,23 71 0,6 36 0,1-1 0,0 1 0,1-1 0,0 1 0,1-1 0,2-22 0,-1 34 0,0 0 0,1-1 0,0 1 0,0 0 0,-1-1 0,1 1 0,0 0 0,0 0 0,0 0 0,1 0 0,-1 0 0,1 0 0,-1 0 0,1 1 0,0-1 0,0 0 0,-1 1 0,4-3 0,-4 4 0,2-1 0,-2 0 0,0 0 0,1 1 0,0 0 0,-1-1 0,1 1 0,0 0 0,-1 0 0,1 0 0,0 0 0,-1 0 0,1 0 0,0 1 0,-1-1 0,0 0 0,2 0 0,-2 1 0,0 0 0,1 0 0,-1-1 0,1 1 0,-1 0 0,0 0 0,1 0 0,-1 0 0,3 3 0,4 4 0,0 1 0,-1 1 0,0 0 0,-1 0 0,1 0 0,4 14 0,3 2 0,9 17-1365,-3-5-5461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13:13:08.338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630 151 24575,'-51'1'0,"29"0"0,0 0 0,0-2 0,-1 0 0,2-1 0,-31-8 0,7-3 0,0 1 0,-90-12 0,107 23 0,16 1 0,0-1 0,0 1 0,0-3 0,0 1 0,1 0 0,-1-1 0,1-1 0,-16-7 0,22 9 0,0-2 0,0 2 0,0-2 0,0 1 0,-6-7 0,10 10 0,0-1 0,1 0 0,0 1 0,-1 0 0,1-1 0,-1 0 0,1 0 0,-1 1 0,1-1 0,0 0 0,0 1 0,0-1 0,-1 0 0,1 1 0,0-1 0,0 0 0,0 0 0,0 1 0,0-1 0,0-1 0,1 1 0,-1 0 0,0 0 0,1 0 0,0 0 0,0 0 0,-1 1 0,1-2 0,0 1 0,-1 1 0,2-1 0,-2 0 0,1 1 0,0-1 0,0 1 0,0-1 0,0 1 0,0 0 0,2-2 0,26-7-1365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13:13:27.30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1371 22931,'3929'-1370'0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13:13:36.24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28 24575,'0'-1'0,"0"0"0,0 1 0,1-1 0,-1 0 0,0 0 0,0 1 0,0-1 0,1 0 0,-1 1 0,1-1 0,-1 0 0,1 1 0,-1-1 0,1 0 0,0 0 0,-1 1 0,0-1 0,1 1 0,0-1 0,-1 1 0,1 0 0,0-1 0,0 1 0,-1-1 0,1 1 0,1 0 0,24-6 0,-24 5 0,18-1 0,0 0 0,0 2 0,0 0 0,-1 1 0,24 4 0,-9 2 0,0 1 0,35 14 0,-68-21 0,29 9 0,0 0 0,0-2 0,40 6 0,-61-14 0,0 2 0,-1-1 0,1 1 0,-1 1 0,13 4 0,-19-7 0,0 2 0,0-2 0,0 2 0,0-1 0,0 1 0,0 0 0,0-1 0,-1 0 0,1 2 0,0-1 0,-1-1 0,1 1 0,-1 0 0,0 0 0,0 1 0,0-1 0,0 0 0,0 1 0,0-1 0,-1 0 0,1 1 0,0-1 0,-1 1 0,0 4 0,0-3 0,0 1 0,-1-1 0,1 0 0,-1 1 0,0-1 0,-1 1 0,1-1 0,0 0 0,-1 0 0,-1 0 0,1 1 0,0-2 0,-5 7 0,-3 3 0,-2 0 0,-16 14 0,13-13 0,-5 5 0,-24 14 0,27-21 0,1 1 0,0 0 0,-20 23 0,-10 29-1365,24-32-5461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22:56:46.81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0 24575,'294'16'287,"-227"-7"-1475,-1 3 0,87 28 1,24 11-2386,-139-43 2153,-1-1-1,70 3 1,135 5 2814,-195-9-1060,-2 1 0,1 3 0,52 19 0,-22-1 1309,24 9-1666,-31-18 3276,-42-13-1210,-5-2-1555,0 2 0,27 9 0,7 7-488,-26-11 0,0 1 0,-1 1 0,42 26 0,2 14 0,56 35 0,223 153 0,-303-201 0,56 57 0,37 54 0,-88-90 0,-30-35 0,262 260 0,-223-239 0,-39-30 0,39 35 0,165 187 0,-121-124 0,45 25 0,-119-110 0,-2 1 0,30 38 0,47 73 0,-11-14 0,12 25 0,-41-53 0,5 5 0,-32-43 0,62 70 0,-83-110 0,11 12 0,42 59 0,10 18 0,-33-45 0,-11-11 0,39 74 0,-66-109 0,1-1 0,1-1 0,0 0 0,22 20 0,30 35 0,-47-42 0,-14-24 0,0 0 0,-1 1 0,2-1 0,-1 0 0,1 0 0,11 9 0,-17-16 0,1 0 0,-1 0 0,0 0 0,1 1 0,-1-1 0,0 0 0,0 0 0,0 0 0,1 1 0,-1-1 0,0 0 0,1 0 0,-1 0 0,0 0 0,0 0 0,1 0 0,-1 0 0,0 0 0,1 0 0,-1 0 0,1 0 0,-1 0 0,0 0 0,0 0 0,0 0 0,1 0 0,-1 0 0,1-1 0,-1 1 0,0 0 0,0 0 0,0 0 0,1-1 0,3-10 0,-2-16 0,-18-96 0,-2-14 0,17-136 0,1 706 0,0-429 0,0 0 0,0 1 0,0 0 0,-1-1 0,0 0 0,0-1 0,0 2 0,-3 5 0,3-9 0,0 1 0,0 0 0,0 0 0,-1 0 0,1-1 0,-1 1 0,0 0 0,1-1 0,-1 0 0,0 1 0,0-1 0,0 1 0,0-2 0,0 2 0,0-2 0,0 1 0,-3 1 0,1-1 0,0 0 0,1-1 0,-2 1 0,2 0 0,-1-1 0,0 0 0,0 0 0,0-1 0,0 0 0,1 1 0,-2-1 0,2 0 0,-1 0 0,1-1 0,-7-2 0,-3-3 0,0-1 0,-22-17 0,-10-6 0,30 22 0,-105-55 0,104 57 0,-1 1 0,0 1 0,0 0 0,0 1 0,-33-3 0,8 5-1365,3 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1762AC8-C85F-A840-8A80-DEF8C734A0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IT" altLang="en-IT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FD1E282-D9B1-2C48-BAF7-60802E276AE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en-IT" altLang="en-IT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71457E27-3422-1F4D-A4B7-AC9539D8B96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FACA740A-140D-FB4A-99E5-B023E6EC86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 noProof="0"/>
              <a:t>Click to edit Master text styles</a:t>
            </a:r>
          </a:p>
          <a:p>
            <a:pPr lvl="1"/>
            <a:r>
              <a:rPr lang="en-US" altLang="en-IT" noProof="0"/>
              <a:t>Second level</a:t>
            </a:r>
          </a:p>
          <a:p>
            <a:pPr lvl="2"/>
            <a:r>
              <a:rPr lang="en-US" altLang="en-IT" noProof="0"/>
              <a:t>Third level</a:t>
            </a:r>
          </a:p>
          <a:p>
            <a:pPr lvl="3"/>
            <a:r>
              <a:rPr lang="en-US" altLang="en-IT" noProof="0"/>
              <a:t>Fourth level</a:t>
            </a:r>
          </a:p>
          <a:p>
            <a:pPr lvl="4"/>
            <a:r>
              <a:rPr lang="en-US" altLang="en-IT" noProof="0"/>
              <a:t>Fifth level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FE49C7B5-2198-B14A-9F89-B0850B56903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IT" altLang="en-IT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C91BF09A-A089-3B48-A6D8-30ECC712B9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39A38BD0-7FB6-B84B-844F-13B46CD0D779}" type="slidenum">
              <a:rPr lang="en-US" altLang="en-IT"/>
              <a:pPr>
                <a:defRPr/>
              </a:pPr>
              <a:t>‹#›</a:t>
            </a:fld>
            <a:endParaRPr lang="en-US" altLang="en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456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5815C-712F-489B-85F9-BF68761E8AB9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456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280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30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646904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31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908618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2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26765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16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47720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AF167-1DF0-2080-2A3A-79AFEDCC7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774E3-C6E8-BA06-9BB3-37635E655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D754E-0886-7448-E47F-698C8784A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36413-423E-DBD0-FFBB-AC8E30D12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19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4278449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91DFD-87F4-3DE7-AFC8-5D7DE5125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B5916-E1DD-7312-F5D1-358118E95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0A4F5-A54D-6C0E-BAE0-0B063A82B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8766A-D9A2-C19B-293D-1334C7922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20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597196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F73A4-0CED-BA22-D08D-342917316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F30D1-5296-599E-A155-B08CF415F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BD4D7C-F4A5-AF90-B3BC-12CAA8CCD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A0956-8471-5FEA-14E7-D0DEE54CB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21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515088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AF167-1DF0-2080-2A3A-79AFEDCC7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774E3-C6E8-BA06-9BB3-37635E655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D754E-0886-7448-E47F-698C8784A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36413-423E-DBD0-FFBB-AC8E30D12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22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427844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623F8B7-DE9E-4F14-A68F-DA3E7028B7A6}" type="slidenum">
              <a:rPr lang="en-GB" sz="1400" b="0" strike="noStrike" spc="-1" smtClean="0">
                <a:latin typeface="Times New Roman"/>
              </a:rPr>
              <a:t>27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25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38BD0-7FB6-B84B-844F-13B46CD0D779}" type="slidenum">
              <a:rPr lang="en-US" altLang="en-IT" smtClean="0"/>
              <a:pPr>
                <a:defRPr/>
              </a:pPr>
              <a:t>29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43824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8026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6722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36526"/>
            <a:ext cx="2590800" cy="618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6526"/>
            <a:ext cx="7569200" cy="6188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52470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2614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2565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0398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668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940267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7143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76736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6139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2163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8091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62069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298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36526"/>
            <a:ext cx="2590800" cy="618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6526"/>
            <a:ext cx="7569200" cy="6188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689374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23472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83838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37760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668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512717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67123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7519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598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17514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0716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47529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7309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36526"/>
            <a:ext cx="2590800" cy="6188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36526"/>
            <a:ext cx="7569200" cy="6188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671251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924E-7641-F843-BD91-CF381418F5FE}" type="datetime1">
              <a:rPr lang="en-US" smtClean="0"/>
              <a:t>6/25/2025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65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BFE7C-E3E4-9C4D-A309-1DC05CB842B2}" type="datetime1">
              <a:rPr lang="en-US" smtClean="0"/>
              <a:t>6/25/2025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9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3E80-053F-4F4C-9506-0E34BA8E7041}" type="datetime1">
              <a:rPr lang="en-US" smtClean="0"/>
              <a:t>6/25/2025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0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B0F2A-CD1B-A347-9328-AD07BBAD2875}" type="datetime1">
              <a:rPr lang="en-US" smtClean="0"/>
              <a:t>6/25/2025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9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B8C32-BF4E-824D-9E6F-EE4EB50EBD81}" type="datetime1">
              <a:rPr lang="en-US" smtClean="0"/>
              <a:t>6/25/2025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37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DA341-5E11-F843-A513-F45029BC1A91}" type="datetime1">
              <a:rPr lang="en-US" smtClean="0"/>
              <a:t>6/25/2025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0668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41287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3036E-535A-FC4C-8183-911C79E180E8}" type="datetime1">
              <a:rPr lang="en-US" smtClean="0"/>
              <a:t>6/25/2025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1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A900-984F-F94B-9915-B5C7B343615C}" type="datetime1">
              <a:rPr lang="en-US" smtClean="0"/>
              <a:t>6/25/2025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95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B5F-5348-FA4C-B6A8-F26CCD08FF4A}" type="datetime1">
              <a:rPr lang="en-US" smtClean="0"/>
              <a:t>6/25/2025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06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E569-88B0-F041-B708-6E2F5C99D3BC}" type="datetime1">
              <a:rPr lang="en-US" smtClean="0"/>
              <a:t>6/25/2025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9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5AEB0-B499-5844-A5B0-4A4F1B95D9E3}" type="datetime1">
              <a:rPr lang="en-US" smtClean="0"/>
              <a:t>6/25/2025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99C4-0A99-8445-94DF-F455D3EFA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73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8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526" y="273628"/>
            <a:ext cx="10972125" cy="11448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94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26" y="1604559"/>
            <a:ext cx="10972125" cy="39771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1688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634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525" y="1604559"/>
            <a:ext cx="10972125" cy="39771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2250" b="0" strike="noStrike" spc="-1"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2B44C8-46D6-BEF5-9240-CF4F77FF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19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7412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91725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8765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16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808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D14A6DF-AE80-4545-AB8D-C09B1F872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60501" y="136525"/>
            <a:ext cx="931756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B2FDAE3-660D-D347-9ADE-9B2C7217F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text styles</a:t>
            </a:r>
          </a:p>
          <a:p>
            <a:pPr lvl="1"/>
            <a:r>
              <a:rPr lang="en-US" altLang="en-IT"/>
              <a:t>Second level</a:t>
            </a:r>
          </a:p>
          <a:p>
            <a:pPr lvl="2"/>
            <a:r>
              <a:rPr lang="en-US" altLang="en-IT"/>
              <a:t>Third level</a:t>
            </a:r>
          </a:p>
          <a:p>
            <a:pPr lvl="3"/>
            <a:r>
              <a:rPr lang="en-US" altLang="en-IT"/>
              <a:t>Fourth level</a:t>
            </a:r>
          </a:p>
          <a:p>
            <a:pPr lvl="4"/>
            <a:r>
              <a:rPr lang="en-US" altLang="en-IT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60" r:id="rId1"/>
    <p:sldLayoutId id="2147488061" r:id="rId2"/>
    <p:sldLayoutId id="2147488062" r:id="rId3"/>
    <p:sldLayoutId id="2147488063" r:id="rId4"/>
    <p:sldLayoutId id="2147488064" r:id="rId5"/>
    <p:sldLayoutId id="2147488065" r:id="rId6"/>
    <p:sldLayoutId id="2147488066" r:id="rId7"/>
    <p:sldLayoutId id="2147488067" r:id="rId8"/>
    <p:sldLayoutId id="2147488068" r:id="rId9"/>
    <p:sldLayoutId id="2147488069" r:id="rId10"/>
    <p:sldLayoutId id="214748807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29439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C0000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6947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294390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C3BA81E-AAF4-324E-B28B-4522BC433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60501" y="136525"/>
            <a:ext cx="931756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AB732F6-C88D-3F4A-A7C2-1665D7170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text styles</a:t>
            </a:r>
          </a:p>
          <a:p>
            <a:pPr lvl="1"/>
            <a:r>
              <a:rPr lang="en-US" altLang="en-IT"/>
              <a:t>Second level</a:t>
            </a:r>
          </a:p>
          <a:p>
            <a:pPr lvl="2"/>
            <a:r>
              <a:rPr lang="en-US" altLang="en-IT"/>
              <a:t>Third level</a:t>
            </a:r>
          </a:p>
          <a:p>
            <a:pPr lvl="3"/>
            <a:r>
              <a:rPr lang="en-US" altLang="en-IT"/>
              <a:t>Fourth level</a:t>
            </a:r>
          </a:p>
          <a:p>
            <a:pPr lvl="4"/>
            <a:r>
              <a:rPr lang="en-US" altLang="en-IT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71" r:id="rId1"/>
    <p:sldLayoutId id="2147488072" r:id="rId2"/>
    <p:sldLayoutId id="2147488073" r:id="rId3"/>
    <p:sldLayoutId id="2147488074" r:id="rId4"/>
    <p:sldLayoutId id="2147488075" r:id="rId5"/>
    <p:sldLayoutId id="2147488076" r:id="rId6"/>
    <p:sldLayoutId id="2147488077" r:id="rId7"/>
    <p:sldLayoutId id="2147488078" r:id="rId8"/>
    <p:sldLayoutId id="2147488079" r:id="rId9"/>
    <p:sldLayoutId id="2147488080" r:id="rId10"/>
    <p:sldLayoutId id="214748808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29439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C0000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6947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294390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FE05654-8EBA-F748-9C72-B410EDABD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60501" y="136525"/>
            <a:ext cx="931756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title style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006E55B-D854-C04C-9763-F9A43FCEF7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text styles</a:t>
            </a:r>
          </a:p>
          <a:p>
            <a:pPr lvl="1"/>
            <a:r>
              <a:rPr lang="en-US" altLang="en-IT"/>
              <a:t>Second level</a:t>
            </a:r>
          </a:p>
          <a:p>
            <a:pPr lvl="2"/>
            <a:r>
              <a:rPr lang="en-US" altLang="en-IT"/>
              <a:t>Third level</a:t>
            </a:r>
          </a:p>
          <a:p>
            <a:pPr lvl="3"/>
            <a:r>
              <a:rPr lang="en-US" altLang="en-IT"/>
              <a:t>Fourth level</a:t>
            </a:r>
          </a:p>
          <a:p>
            <a:pPr lvl="4"/>
            <a:r>
              <a:rPr lang="en-US" altLang="en-IT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82" r:id="rId1"/>
    <p:sldLayoutId id="2147488083" r:id="rId2"/>
    <p:sldLayoutId id="2147488084" r:id="rId3"/>
    <p:sldLayoutId id="2147488085" r:id="rId4"/>
    <p:sldLayoutId id="2147488086" r:id="rId5"/>
    <p:sldLayoutId id="2147488087" r:id="rId6"/>
    <p:sldLayoutId id="2147488088" r:id="rId7"/>
    <p:sldLayoutId id="2147488089" r:id="rId8"/>
    <p:sldLayoutId id="2147488090" r:id="rId9"/>
    <p:sldLayoutId id="2147488091" r:id="rId10"/>
    <p:sldLayoutId id="214748809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29439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C0000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6947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294390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7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5" r:id="rId1"/>
    <p:sldLayoutId id="2147488186" r:id="rId2"/>
    <p:sldLayoutId id="2147488187" r:id="rId3"/>
    <p:sldLayoutId id="2147488188" r:id="rId4"/>
    <p:sldLayoutId id="2147488189" r:id="rId5"/>
    <p:sldLayoutId id="2147488190" r:id="rId6"/>
    <p:sldLayoutId id="2147488191" r:id="rId7"/>
    <p:sldLayoutId id="2147488192" r:id="rId8"/>
    <p:sldLayoutId id="2147488193" r:id="rId9"/>
    <p:sldLayoutId id="2147488194" r:id="rId10"/>
    <p:sldLayoutId id="2147488195" r:id="rId11"/>
    <p:sldLayoutId id="2147488196" r:id="rId12"/>
    <p:sldLayoutId id="2147488197" r:id="rId13"/>
    <p:sldLayoutId id="2147488198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customXml" Target="../ink/ink6.xml"/><Relationship Id="rId18" Type="http://schemas.openxmlformats.org/officeDocument/2006/relationships/image" Target="../media/image3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4.png"/><Relationship Id="rId17" Type="http://schemas.openxmlformats.org/officeDocument/2006/relationships/customXml" Target="../ink/ink7.xml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customXml" Target="../ink/ink4.xml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3"/>
          <p:cNvSpPr/>
          <p:nvPr/>
        </p:nvSpPr>
        <p:spPr>
          <a:xfrm>
            <a:off x="8811980" y="159364"/>
            <a:ext cx="3068319" cy="73691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431" tIns="40716" rIns="81431" bIns="40716"/>
          <a:lstStyle/>
          <a:p>
            <a:pPr defTabSz="41369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445">
                <a:solidFill>
                  <a:srgbClr val="FF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GB" sz="4445" dirty="0">
              <a:solidFill>
                <a:srgbClr val="FF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algn="ctr" defTabSz="413694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4445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3E744E4E-DA80-1E65-CC5F-EEF599E3836D}"/>
              </a:ext>
            </a:extLst>
          </p:cNvPr>
          <p:cNvSpPr txBox="1"/>
          <p:nvPr/>
        </p:nvSpPr>
        <p:spPr>
          <a:xfrm>
            <a:off x="8883001" y="814230"/>
            <a:ext cx="3068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Calibri" panose="020F0502020204030204"/>
              </a:rPr>
              <a:t>G.Collazuol</a:t>
            </a:r>
          </a:p>
          <a:p>
            <a:r>
              <a:rPr lang="en-US">
                <a:latin typeface="Calibri" panose="020F0502020204030204"/>
              </a:rPr>
              <a:t>INFN Padova Gr5 2025/6/25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A3EE2-C332-B9BE-D3DB-64ABF6BD155C}"/>
              </a:ext>
            </a:extLst>
          </p:cNvPr>
          <p:cNvSpPr txBox="1"/>
          <p:nvPr/>
        </p:nvSpPr>
        <p:spPr>
          <a:xfrm>
            <a:off x="240681" y="450772"/>
            <a:ext cx="976908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45">
              <a:spcBef>
                <a:spcPts val="609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+mn-lt"/>
              </a:rPr>
              <a:t>Acronym: 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TIMEPIX4</a:t>
            </a:r>
            <a:br>
              <a:rPr lang="en-US" sz="2000">
                <a:solidFill>
                  <a:srgbClr val="000000"/>
                </a:solidFill>
                <a:latin typeface="+mn-lt"/>
              </a:rPr>
            </a:br>
            <a:r>
              <a:rPr lang="en-US" sz="2000" b="1">
                <a:solidFill>
                  <a:srgbClr val="000000"/>
                </a:solidFill>
                <a:latin typeface="+mn-lt"/>
              </a:rPr>
              <a:t>Project duration: 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3 years (2025, 2026, 2027) </a:t>
            </a:r>
            <a:br>
              <a:rPr lang="en-US" sz="2000">
                <a:latin typeface="+mn-lt"/>
              </a:rPr>
            </a:br>
            <a:r>
              <a:rPr lang="en-US" sz="2000" b="1">
                <a:solidFill>
                  <a:srgbClr val="000000"/>
                </a:solidFill>
                <a:latin typeface="+mn-lt"/>
              </a:rPr>
              <a:t>Research area: </a:t>
            </a:r>
            <a:r>
              <a:rPr lang="en-US" sz="2000">
                <a:solidFill>
                  <a:srgbClr val="4032F8"/>
                </a:solidFill>
                <a:latin typeface="+mn-lt"/>
              </a:rPr>
              <a:t>Interdisciplinary / Detectors</a:t>
            </a:r>
            <a:r>
              <a:rPr lang="en-US" sz="2000">
                <a:solidFill>
                  <a:srgbClr val="00B050"/>
                </a:solidFill>
                <a:latin typeface="+mn-lt"/>
              </a:rPr>
              <a:t> </a:t>
            </a:r>
            <a:br>
              <a:rPr lang="en-US" sz="2000">
                <a:solidFill>
                  <a:srgbClr val="000000"/>
                </a:solidFill>
                <a:latin typeface="+mn-lt"/>
              </a:rPr>
            </a:br>
            <a:r>
              <a:rPr lang="en-US" sz="2000" b="1">
                <a:solidFill>
                  <a:srgbClr val="000000"/>
                </a:solidFill>
                <a:latin typeface="+mn-lt"/>
              </a:rPr>
              <a:t>Principal Investigator: 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Massimiliano Fiorini (INFN Sezione di Ferrara) </a:t>
            </a:r>
            <a:br>
              <a:rPr lang="en-US" sz="2000">
                <a:latin typeface="+mn-lt"/>
              </a:rPr>
            </a:br>
            <a:r>
              <a:rPr lang="en-US" sz="2000" b="1">
                <a:solidFill>
                  <a:srgbClr val="000000"/>
                </a:solidFill>
                <a:latin typeface="+mn-lt"/>
              </a:rPr>
              <a:t>Participating Units: 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Ferrara, Laboratori Nazionali del Sud, Napoli, Padova, Pisa, Trieste</a:t>
            </a:r>
            <a:br>
              <a:rPr lang="en-US" sz="2000">
                <a:solidFill>
                  <a:srgbClr val="000000"/>
                </a:solidFill>
                <a:latin typeface="+mn-lt"/>
              </a:rPr>
            </a:br>
            <a:br>
              <a:rPr lang="en-US" sz="2000">
                <a:solidFill>
                  <a:srgbClr val="000000"/>
                </a:solidFill>
                <a:latin typeface="+mn-lt"/>
              </a:rPr>
            </a:br>
            <a:r>
              <a:rPr lang="en-US" sz="2000" b="1">
                <a:latin typeface="+mn-lt"/>
              </a:rPr>
              <a:t>Ambito:</a:t>
            </a:r>
            <a:r>
              <a:rPr lang="en-US" sz="20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4032F8"/>
                </a:solidFill>
                <a:latin typeface="+mn-lt"/>
                <a:cs typeface="Arial" panose="020B0604020202020204" pitchFamily="34" charset="0"/>
              </a:rPr>
              <a:t>DRD4 - WG1 (Gaseous) / WP2  (Vacuum Based)</a:t>
            </a:r>
          </a:p>
          <a:p>
            <a:pPr marL="33045">
              <a:spcBef>
                <a:spcPts val="609"/>
              </a:spcBef>
              <a:spcAft>
                <a:spcPts val="0"/>
              </a:spcAft>
            </a:pPr>
            <a:endParaRPr lang="en-US" sz="2000" b="1">
              <a:latin typeface="+mn-lt"/>
            </a:endParaRPr>
          </a:p>
          <a:p>
            <a:pPr marL="33045">
              <a:spcBef>
                <a:spcPts val="609"/>
              </a:spcBef>
              <a:spcAft>
                <a:spcPts val="0"/>
              </a:spcAft>
            </a:pPr>
            <a:r>
              <a:rPr lang="en-US" sz="2000" b="1">
                <a:latin typeface="+mn-lt"/>
              </a:rPr>
              <a:t>Sinergia:</a:t>
            </a:r>
            <a:r>
              <a:rPr lang="en-US" sz="200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4032F8"/>
                </a:solidFill>
                <a:latin typeface="+mn-lt"/>
                <a:cs typeface="Arial" panose="020B0604020202020204" pitchFamily="34" charset="0"/>
              </a:rPr>
              <a:t>HYPER-K (CNS1) per charge &amp; optical readout in gaseous detectors</a:t>
            </a:r>
          </a:p>
          <a:p>
            <a:pPr marL="33045">
              <a:spcBef>
                <a:spcPts val="609"/>
              </a:spcBef>
              <a:spcAft>
                <a:spcPts val="0"/>
              </a:spcAft>
            </a:pPr>
            <a:br>
              <a:rPr lang="en-US" sz="2000">
                <a:solidFill>
                  <a:srgbClr val="00B050"/>
                </a:solidFill>
                <a:latin typeface="+mn-lt"/>
              </a:rPr>
            </a:br>
            <a:r>
              <a:rPr lang="en-US" sz="2000" b="1">
                <a:solidFill>
                  <a:srgbClr val="000000"/>
                </a:solidFill>
                <a:latin typeface="+mn-lt"/>
              </a:rPr>
              <a:t>Aims</a:t>
            </a:r>
            <a:r>
              <a:rPr lang="en-US" sz="2000">
                <a:solidFill>
                  <a:srgbClr val="000000"/>
                </a:solidFill>
                <a:latin typeface="+mn-lt"/>
              </a:rPr>
              <a:t>: exploiting </a:t>
            </a:r>
            <a:r>
              <a:rPr lang="en-US" sz="2000">
                <a:solidFill>
                  <a:srgbClr val="FF0000"/>
                </a:solidFill>
                <a:latin typeface="+mn-lt"/>
              </a:rPr>
              <a:t>TIMEPIX4 chip =&gt; to develop detector systems beyond State-of-the-Art </a:t>
            </a:r>
            <a:br>
              <a:rPr lang="en-US" sz="2000" b="1">
                <a:solidFill>
                  <a:srgbClr val="000000"/>
                </a:solidFill>
                <a:latin typeface="+mn-lt"/>
              </a:rPr>
            </a:br>
            <a:endParaRPr lang="en-US" sz="2000" b="1">
              <a:solidFill>
                <a:srgbClr val="000000"/>
              </a:solidFill>
              <a:latin typeface="+mn-lt"/>
            </a:endParaRPr>
          </a:p>
          <a:p>
            <a:pPr marL="33045">
              <a:spcBef>
                <a:spcPts val="609"/>
              </a:spcBef>
              <a:spcAft>
                <a:spcPts val="0"/>
              </a:spcAft>
            </a:pPr>
            <a:r>
              <a:rPr lang="en-US" sz="2000" b="1">
                <a:solidFill>
                  <a:srgbClr val="000000"/>
                </a:solidFill>
                <a:latin typeface="+mn-lt"/>
              </a:rPr>
              <a:t>Applications:</a:t>
            </a:r>
            <a:endParaRPr lang="en-US" sz="2000">
              <a:solidFill>
                <a:srgbClr val="000000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+mn-lt"/>
              </a:rPr>
              <a:t>Ultra-fast, high granularity MCP based photon detector =&gt; HEP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+mn-lt"/>
              </a:rPr>
              <a:t>X-ray, gamma ray and particle imaging w/ semiconductors =&gt; Medical Physics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032F8"/>
                </a:solidFill>
                <a:latin typeface="+mn-lt"/>
              </a:rPr>
              <a:t>Photons detection </a:t>
            </a:r>
            <a:r>
              <a:rPr lang="en-US" sz="2000">
                <a:latin typeface="+mn-lt"/>
              </a:rPr>
              <a:t>and</a:t>
            </a:r>
            <a:r>
              <a:rPr lang="en-US" sz="2000">
                <a:solidFill>
                  <a:srgbClr val="4032F8"/>
                </a:solidFill>
                <a:latin typeface="+mn-lt"/>
              </a:rPr>
              <a:t> Tracking w/ gas detectors =&gt; Padova proposal</a:t>
            </a:r>
          </a:p>
          <a:p>
            <a:endParaRPr lang="en-US" sz="2000">
              <a:solidFill>
                <a:srgbClr val="4032F8"/>
              </a:solidFill>
              <a:latin typeface="+mn-lt"/>
            </a:endParaRPr>
          </a:p>
          <a:p>
            <a:r>
              <a:rPr lang="en-GB" sz="2000" spc="-1">
                <a:solidFill>
                  <a:srgbClr val="00ACC1"/>
                </a:solidFill>
                <a:latin typeface="+mn-lt"/>
                <a:ea typeface="Arial Unicode MS"/>
              </a:rPr>
              <a:t>Staff</a:t>
            </a:r>
            <a:r>
              <a:rPr lang="en-GB" sz="2000" spc="-1">
                <a:solidFill>
                  <a:srgbClr val="000000"/>
                </a:solidFill>
                <a:latin typeface="+mn-lt"/>
                <a:ea typeface="Arial Unicode MS"/>
              </a:rPr>
              <a:t>: G.Collazuol, S.Levorato</a:t>
            </a:r>
            <a:endParaRPr lang="en-GB" sz="2000" spc="-1">
              <a:latin typeface="+mn-lt"/>
              <a:ea typeface="Arial Unicode MS"/>
            </a:endParaRPr>
          </a:p>
          <a:p>
            <a:r>
              <a:rPr lang="en-GB" sz="2000" spc="-1">
                <a:solidFill>
                  <a:srgbClr val="00ACC1"/>
                </a:solidFill>
                <a:latin typeface="+mn-lt"/>
                <a:ea typeface="Arial Unicode MS"/>
              </a:rPr>
              <a:t>Post-Doc</a:t>
            </a:r>
            <a:r>
              <a:rPr lang="en-GB" sz="2000" spc="-1">
                <a:solidFill>
                  <a:srgbClr val="000000"/>
                </a:solidFill>
                <a:latin typeface="+mn-lt"/>
                <a:ea typeface="Arial Unicode MS"/>
              </a:rPr>
              <a:t>: M.Feltre</a:t>
            </a:r>
            <a:endParaRPr lang="en-GB" sz="2000" spc="-1">
              <a:solidFill>
                <a:srgbClr val="00ACC1"/>
              </a:solidFill>
              <a:latin typeface="+mn-lt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601002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34C558-06C9-7091-E109-3FA55E2DB63A}"/>
              </a:ext>
            </a:extLst>
          </p:cNvPr>
          <p:cNvSpPr txBox="1"/>
          <p:nvPr/>
        </p:nvSpPr>
        <p:spPr>
          <a:xfrm>
            <a:off x="674855" y="124337"/>
            <a:ext cx="9644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Coupling </a:t>
            </a:r>
            <a:r>
              <a:rPr lang="en-GB" sz="2800">
                <a:solidFill>
                  <a:srgbClr val="FF0000"/>
                </a:solidFill>
                <a:ea typeface="Arial" panose="020B0604020202020204" pitchFamily="34" charset="0"/>
              </a:rPr>
              <a:t>ERAM gaps to TIMEPIX4 chip =&gt; ERAMPIX</a:t>
            </a:r>
            <a:endParaRPr lang="en-GB" sz="2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1CAD7-1ED8-AA60-96A8-DF589C9B8298}"/>
              </a:ext>
            </a:extLst>
          </p:cNvPr>
          <p:cNvSpPr/>
          <p:nvPr/>
        </p:nvSpPr>
        <p:spPr>
          <a:xfrm>
            <a:off x="2860368" y="2950875"/>
            <a:ext cx="4052790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TIMEPIX4 chip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35C9BD-3317-18E8-869D-C7C5BD0B3269}"/>
              </a:ext>
            </a:extLst>
          </p:cNvPr>
          <p:cNvSpPr/>
          <p:nvPr/>
        </p:nvSpPr>
        <p:spPr>
          <a:xfrm>
            <a:off x="3137573" y="2891225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859BD-AF39-579A-C809-2C2F70A8FD8F}"/>
              </a:ext>
            </a:extLst>
          </p:cNvPr>
          <p:cNvSpPr/>
          <p:nvPr/>
        </p:nvSpPr>
        <p:spPr>
          <a:xfrm>
            <a:off x="3889742" y="2896141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10A834-FDA3-E0BB-DE30-BE6AAF770828}"/>
              </a:ext>
            </a:extLst>
          </p:cNvPr>
          <p:cNvSpPr/>
          <p:nvPr/>
        </p:nvSpPr>
        <p:spPr>
          <a:xfrm>
            <a:off x="4641912" y="2881395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D1F3B7-8D82-8C35-56F3-919556E6F223}"/>
              </a:ext>
            </a:extLst>
          </p:cNvPr>
          <p:cNvSpPr/>
          <p:nvPr/>
        </p:nvSpPr>
        <p:spPr>
          <a:xfrm>
            <a:off x="5384249" y="2886313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2A056E-4A7E-1A4F-AEC5-40D14C8AB599}"/>
              </a:ext>
            </a:extLst>
          </p:cNvPr>
          <p:cNvSpPr/>
          <p:nvPr/>
        </p:nvSpPr>
        <p:spPr>
          <a:xfrm>
            <a:off x="6146252" y="2891232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379229-9582-DD26-5967-829D1B767130}"/>
              </a:ext>
            </a:extLst>
          </p:cNvPr>
          <p:cNvGrpSpPr/>
          <p:nvPr/>
        </p:nvGrpSpPr>
        <p:grpSpPr>
          <a:xfrm>
            <a:off x="2314126" y="2266191"/>
            <a:ext cx="5186514" cy="498268"/>
            <a:chOff x="1788520" y="1936778"/>
            <a:chExt cx="5186514" cy="4982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884B00-9CB1-8E5B-1CC4-4A29DE09FF1C}"/>
                </a:ext>
              </a:extLst>
            </p:cNvPr>
            <p:cNvSpPr/>
            <p:nvPr/>
          </p:nvSpPr>
          <p:spPr>
            <a:xfrm>
              <a:off x="1788520" y="2287258"/>
              <a:ext cx="5171766" cy="1477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E71ECB-D265-D6DB-80C1-8736F45CC078}"/>
                </a:ext>
              </a:extLst>
            </p:cNvPr>
            <p:cNvSpPr/>
            <p:nvPr/>
          </p:nvSpPr>
          <p:spPr>
            <a:xfrm>
              <a:off x="1803268" y="2245886"/>
              <a:ext cx="5171766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352BA0-E859-BC03-9F61-7ED22A10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520" y="1936778"/>
              <a:ext cx="5186514" cy="32768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088254-E22D-F3F3-6A6D-42EDD219A232}"/>
                </a:ext>
              </a:extLst>
            </p:cNvPr>
            <p:cNvSpPr/>
            <p:nvPr/>
          </p:nvSpPr>
          <p:spPr>
            <a:xfrm>
              <a:off x="1788520" y="2127954"/>
              <a:ext cx="380446" cy="9587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51CCE6-9D2F-9476-42E3-B5FD9D3D69C4}"/>
              </a:ext>
            </a:extLst>
          </p:cNvPr>
          <p:cNvCxnSpPr>
            <a:cxnSpLocks/>
          </p:cNvCxnSpPr>
          <p:nvPr/>
        </p:nvCxnSpPr>
        <p:spPr>
          <a:xfrm flipH="1" flipV="1">
            <a:off x="7500640" y="2631574"/>
            <a:ext cx="453994" cy="24982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DCCE692-8715-5C46-3A27-7E3A05C19FFF}"/>
              </a:ext>
            </a:extLst>
          </p:cNvPr>
          <p:cNvSpPr txBox="1"/>
          <p:nvPr/>
        </p:nvSpPr>
        <p:spPr>
          <a:xfrm>
            <a:off x="7954635" y="2690565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DLC resistive layer</a:t>
            </a:r>
          </a:p>
          <a:p>
            <a:r>
              <a:rPr lang="en-US" sz="1400"/>
              <a:t>on 50 um of Kapton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4F1D25-8072-B678-4F5F-48209924CD8A}"/>
              </a:ext>
            </a:extLst>
          </p:cNvPr>
          <p:cNvCxnSpPr>
            <a:cxnSpLocks/>
          </p:cNvCxnSpPr>
          <p:nvPr/>
        </p:nvCxnSpPr>
        <p:spPr>
          <a:xfrm flipH="1">
            <a:off x="6918282" y="2221802"/>
            <a:ext cx="1036352" cy="27793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185CDF7-9A8D-2180-ACBC-22E121E52295}"/>
              </a:ext>
            </a:extLst>
          </p:cNvPr>
          <p:cNvSpPr txBox="1"/>
          <p:nvPr/>
        </p:nvSpPr>
        <p:spPr>
          <a:xfrm>
            <a:off x="7954634" y="1997678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128 um gap with SD45/18</a:t>
            </a:r>
          </a:p>
          <a:p>
            <a:r>
              <a:rPr lang="en-US" sz="1400"/>
              <a:t>woven stainless steel mesh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F86BA3-5AEF-C45A-8253-6B7B0F3FBA5B}"/>
              </a:ext>
            </a:extLst>
          </p:cNvPr>
          <p:cNvSpPr txBox="1"/>
          <p:nvPr/>
        </p:nvSpPr>
        <p:spPr>
          <a:xfrm>
            <a:off x="1171353" y="722453"/>
            <a:ext cx="106470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4032F8"/>
                </a:solidFill>
              </a:rPr>
              <a:t>Proof of principle of simple coupling of TIMEPIX4 with ERAM-like multiplication gap</a:t>
            </a:r>
          </a:p>
          <a:p>
            <a:r>
              <a:rPr lang="en-US"/>
              <a:t>1) DLC (Diamond-like-Carbon) resistive layer = chip protection against discharges </a:t>
            </a:r>
          </a:p>
          <a:p>
            <a:r>
              <a:rPr lang="en-US"/>
              <a:t>2) DLC layer with low resistivity = charge spread against efficiency non uniformity</a:t>
            </a:r>
          </a:p>
          <a:p>
            <a:r>
              <a:rPr lang="en-US"/>
              <a:t>3) Micromegas principle allowing low ion feedback  </a:t>
            </a:r>
          </a:p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300BC5-4E74-D933-3654-A24AEC738A85}"/>
              </a:ext>
            </a:extLst>
          </p:cNvPr>
          <p:cNvSpPr txBox="1"/>
          <p:nvPr/>
        </p:nvSpPr>
        <p:spPr>
          <a:xfrm>
            <a:off x="1349706" y="2372405"/>
            <a:ext cx="916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GAP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6CFEE6-61BB-4AD7-99A9-0FE16E7C125C}"/>
              </a:ext>
            </a:extLst>
          </p:cNvPr>
          <p:cNvSpPr/>
          <p:nvPr/>
        </p:nvSpPr>
        <p:spPr>
          <a:xfrm>
            <a:off x="1859611" y="3556455"/>
            <a:ext cx="6054304" cy="338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Chip Support and gap tensioning system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2E4BA00-F2DE-527B-42D0-DBCE960BB53E}"/>
              </a:ext>
            </a:extLst>
          </p:cNvPr>
          <p:cNvSpPr/>
          <p:nvPr/>
        </p:nvSpPr>
        <p:spPr>
          <a:xfrm flipH="1">
            <a:off x="7211502" y="2007839"/>
            <a:ext cx="108553" cy="1593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EA0954-28F8-F32D-C43C-F281A6584071}"/>
              </a:ext>
            </a:extLst>
          </p:cNvPr>
          <p:cNvSpPr/>
          <p:nvPr/>
        </p:nvSpPr>
        <p:spPr>
          <a:xfrm flipH="1">
            <a:off x="2520755" y="2032511"/>
            <a:ext cx="108553" cy="1558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F7526-943B-0541-90E6-2E69723C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800" y="4133409"/>
            <a:ext cx="2596184" cy="2499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07C35D-F79C-B69D-80D3-A022560A5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676" y="4133409"/>
            <a:ext cx="2362405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DCC524-F4A1-DE17-7914-03C02DFDD499}"/>
              </a:ext>
            </a:extLst>
          </p:cNvPr>
          <p:cNvSpPr txBox="1"/>
          <p:nvPr/>
        </p:nvSpPr>
        <p:spPr>
          <a:xfrm>
            <a:off x="2243331" y="4059771"/>
            <a:ext cx="3852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rgbClr val="4032F8"/>
                </a:solidFill>
              </a:rPr>
              <a:t>TIMEPIX4 on</a:t>
            </a:r>
            <a:br>
              <a:rPr lang="en-US">
                <a:solidFill>
                  <a:srgbClr val="4032F8"/>
                </a:solidFill>
              </a:rPr>
            </a:br>
            <a:r>
              <a:rPr lang="en-US">
                <a:solidFill>
                  <a:srgbClr val="4032F8"/>
                </a:solidFill>
              </a:rPr>
              <a:t>NIKHEF carrier board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D1CBD5-0802-C19A-A809-64AD00C624FF}"/>
              </a:ext>
            </a:extLst>
          </p:cNvPr>
          <p:cNvSpPr txBox="1"/>
          <p:nvPr/>
        </p:nvSpPr>
        <p:spPr>
          <a:xfrm>
            <a:off x="2722546" y="5106209"/>
            <a:ext cx="3146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4032F8"/>
                </a:solidFill>
              </a:rPr>
              <a:t>Readout based on FPGA</a:t>
            </a:r>
          </a:p>
          <a:p>
            <a:r>
              <a:rPr lang="en-US"/>
              <a:t>Xilinx AMD Kintex </a:t>
            </a:r>
            <a:br>
              <a:rPr lang="en-US"/>
            </a:br>
            <a:r>
              <a:rPr lang="en-US"/>
              <a:t>UltraScale KCU105-G</a:t>
            </a:r>
            <a:r>
              <a:rPr lang="en-US">
                <a:solidFill>
                  <a:srgbClr val="4032F8"/>
                </a:solidFill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3E08EF-2458-9997-E203-E26763155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39" y="5173776"/>
            <a:ext cx="2400508" cy="14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3857C-997E-D93E-325C-999837B7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F8EF57-5EDC-9159-0608-BFDE26EE12ED}"/>
              </a:ext>
            </a:extLst>
          </p:cNvPr>
          <p:cNvSpPr txBox="1"/>
          <p:nvPr/>
        </p:nvSpPr>
        <p:spPr>
          <a:xfrm>
            <a:off x="843065" y="214360"/>
            <a:ext cx="7490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Developments 2024/25 at CERN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579070-CD04-D2AA-B237-C8E5807E91AF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656E0-456B-6DD3-B4B6-71D52230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70"/>
          <a:stretch>
            <a:fillRect/>
          </a:stretch>
        </p:blipFill>
        <p:spPr>
          <a:xfrm>
            <a:off x="647787" y="1609075"/>
            <a:ext cx="10422334" cy="4926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DCE5C1-DE4C-5031-651F-EDB26766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04" y="998569"/>
            <a:ext cx="8417593" cy="575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068751-1488-B25F-BE08-28EF6635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3" y="998569"/>
            <a:ext cx="1991520" cy="4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71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02BD4-BB32-17F5-81DE-3C04F2CE1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048C3F-8A8F-3E64-00F4-B497C243B92B}"/>
              </a:ext>
            </a:extLst>
          </p:cNvPr>
          <p:cNvSpPr txBox="1"/>
          <p:nvPr/>
        </p:nvSpPr>
        <p:spPr>
          <a:xfrm>
            <a:off x="843065" y="214360"/>
            <a:ext cx="7490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Developments 2024/25 at CERN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9C3A33-5097-E937-B144-311F2782D7B0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594C8-DD29-5514-13D1-9C920E87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504" y="998569"/>
            <a:ext cx="8417593" cy="575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20EC44-370A-2D32-516B-25A5F2A8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3" y="998569"/>
            <a:ext cx="1991520" cy="493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E3BF5D-DFC6-C7CC-5061-A1C946F27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3" y="1881600"/>
            <a:ext cx="10635868" cy="39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6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D007F-3533-B104-6183-8CF52334E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A0404D-FB72-0E89-B80D-7C062312F46F}"/>
              </a:ext>
            </a:extLst>
          </p:cNvPr>
          <p:cNvSpPr txBox="1"/>
          <p:nvPr/>
        </p:nvSpPr>
        <p:spPr>
          <a:xfrm>
            <a:off x="843065" y="214360"/>
            <a:ext cx="7490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Developments 2024/25 at CERN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3871F-6D3F-49AA-70F8-251F201DA9A8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9FB85-4955-4C9D-D34F-4CA99EA5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504" y="998569"/>
            <a:ext cx="8417593" cy="575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0166F5-6A5A-82B2-87F3-76F0428D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83" y="998569"/>
            <a:ext cx="1991520" cy="493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EA78E-D2A2-24F2-E73B-309B9D9E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65" y="1773879"/>
            <a:ext cx="10112616" cy="444284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9C57AB-B85E-D747-D565-F1DF71FD9690}"/>
              </a:ext>
            </a:extLst>
          </p:cNvPr>
          <p:cNvSpPr/>
          <p:nvPr/>
        </p:nvSpPr>
        <p:spPr>
          <a:xfrm>
            <a:off x="4588213" y="5690681"/>
            <a:ext cx="6258127" cy="632298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4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8001-3002-5FA1-387E-637587C15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80DB89-BD07-B0AD-1200-083654D18208}"/>
              </a:ext>
            </a:extLst>
          </p:cNvPr>
          <p:cNvSpPr txBox="1"/>
          <p:nvPr/>
        </p:nvSpPr>
        <p:spPr>
          <a:xfrm>
            <a:off x="843065" y="214360"/>
            <a:ext cx="7490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Developments 2024/25 at CERN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CAAA1-ACAE-68AD-3A1E-6D04C3103159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DC7400-A7EA-D8A5-DF00-96E60DF51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73" y="914901"/>
            <a:ext cx="9769687" cy="5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24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D0DC5-BC87-D099-6A10-EDC6BDFE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0DDF6D-072B-99F6-E372-AB48927BC5E0}"/>
              </a:ext>
            </a:extLst>
          </p:cNvPr>
          <p:cNvSpPr txBox="1"/>
          <p:nvPr/>
        </p:nvSpPr>
        <p:spPr>
          <a:xfrm>
            <a:off x="843065" y="214360"/>
            <a:ext cx="7490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Developments 2024/25 at CERN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C84B3-FE61-B0B9-1796-C8ED5F833C99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30584-C016-C8C2-CE72-64E32B59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17" y="1166786"/>
            <a:ext cx="9990686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25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AA4DDAC-D753-CCCA-95A3-DE4844F1541E}"/>
              </a:ext>
            </a:extLst>
          </p:cNvPr>
          <p:cNvSpPr txBox="1"/>
          <p:nvPr/>
        </p:nvSpPr>
        <p:spPr>
          <a:xfrm>
            <a:off x="840992" y="183582"/>
            <a:ext cx="5890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Activities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8CC2D6-2AF1-EFFA-6832-D7F506DFDE5B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D906D-CD35-4A47-3C58-9747A233BEEB}"/>
              </a:ext>
            </a:extLst>
          </p:cNvPr>
          <p:cNvSpPr txBox="1"/>
          <p:nvPr/>
        </p:nvSpPr>
        <p:spPr>
          <a:xfrm>
            <a:off x="840991" y="3831035"/>
            <a:ext cx="5890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Activities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4E260-F866-0379-01A2-37F997DF9409}"/>
              </a:ext>
            </a:extLst>
          </p:cNvPr>
          <p:cNvSpPr txBox="1"/>
          <p:nvPr/>
        </p:nvSpPr>
        <p:spPr>
          <a:xfrm>
            <a:off x="840992" y="1099225"/>
            <a:ext cx="94137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Acquired RO system and start development of TIMEPIX4 readout (based on INFN FE FW)</a:t>
            </a:r>
            <a:br>
              <a:rPr lang="en-US"/>
            </a:br>
            <a:endParaRPr lang="en-US"/>
          </a:p>
          <a:p>
            <a:endParaRPr lang="en-US">
              <a:solidFill>
                <a:schemeClr val="accent1"/>
              </a:solidFill>
            </a:endParaRPr>
          </a:p>
          <a:p>
            <a:r>
              <a:rPr lang="en-US">
                <a:solidFill>
                  <a:schemeClr val="accent1"/>
                </a:solidFill>
              </a:rPr>
              <a:t>Production of ERAMPIX structures fror simple coupling with TIMEPIX4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2497F-9ACC-E02D-7B32-609C0EEB32AF}"/>
              </a:ext>
            </a:extLst>
          </p:cNvPr>
          <p:cNvSpPr txBox="1"/>
          <p:nvPr/>
        </p:nvSpPr>
        <p:spPr>
          <a:xfrm>
            <a:off x="840991" y="4873522"/>
            <a:ext cx="10034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Development TIMEPIX4 readout fast links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chemeClr val="accent1"/>
                </a:solidFill>
              </a:rPr>
              <a:t>Production and test of ERAMPIX structure to embed with TIMEPIX4</a:t>
            </a:r>
          </a:p>
          <a:p>
            <a:endParaRPr lang="en-US"/>
          </a:p>
          <a:p>
            <a:r>
              <a:rPr lang="en-US">
                <a:solidFill>
                  <a:srgbClr val="4032F8"/>
                </a:solidFill>
              </a:rPr>
              <a:t>Development of gas photon-multiplier layer for TPC optical readout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D7680-48B1-D2D4-F638-C8AB4E65218F}"/>
              </a:ext>
            </a:extLst>
          </p:cNvPr>
          <p:cNvSpPr txBox="1"/>
          <p:nvPr/>
        </p:nvSpPr>
        <p:spPr>
          <a:xfrm>
            <a:off x="840992" y="2265328"/>
            <a:ext cx="1098009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Resistive Micromegas detector</a:t>
            </a:r>
            <a:br>
              <a:rPr lang="en-US" sz="1400"/>
            </a:br>
            <a:r>
              <a:rPr lang="en-US" sz="1400"/>
              <a:t>- Panel of 4 detector (2 guaranteed): production Panel P2 (330X254) Thickness 200um </a:t>
            </a:r>
            <a:br>
              <a:rPr lang="en-US" sz="1400"/>
            </a:br>
            <a:r>
              <a:rPr lang="en-US" sz="1400"/>
              <a:t>- 77mm x 97 mm (Based on DFS 3192 uRwell layout but adapted to MM) </a:t>
            </a:r>
            <a:br>
              <a:rPr lang="en-US" sz="1400"/>
            </a:br>
            <a:r>
              <a:rPr lang="en-US" sz="1400"/>
              <a:t>- 25mm x 41mm active area, 150um gap amplification (Dynamask) </a:t>
            </a:r>
            <a:br>
              <a:rPr lang="en-US" sz="1400"/>
            </a:br>
            <a:r>
              <a:rPr lang="en-US" sz="1400"/>
              <a:t>- DLC resistivity from 5 to 10M Ohm - 2 external connexions for Mesh and DLC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BDC7-2AF3-925F-2B19-25509F3A74CB}"/>
              </a:ext>
            </a:extLst>
          </p:cNvPr>
          <p:cNvSpPr txBox="1"/>
          <p:nvPr/>
        </p:nvSpPr>
        <p:spPr>
          <a:xfrm>
            <a:off x="840991" y="1407002"/>
            <a:ext cx="92851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Xilinx AMD Kintex UltraScale FPGA KCU105 thanks to INFN-PD-Dtz1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BE206-4D39-5D80-487C-0BD73274195F}"/>
              </a:ext>
            </a:extLst>
          </p:cNvPr>
          <p:cNvSpPr txBox="1"/>
          <p:nvPr/>
        </p:nvSpPr>
        <p:spPr>
          <a:xfrm>
            <a:off x="5930541" y="3609207"/>
            <a:ext cx="56453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4032F8"/>
                </a:solidFill>
              </a:rPr>
              <a:t>Eager to move our “gas detector”</a:t>
            </a:r>
          </a:p>
          <a:p>
            <a:r>
              <a:rPr lang="en-US" sz="2800">
                <a:solidFill>
                  <a:srgbClr val="4032F8"/>
                </a:solidFill>
              </a:rPr>
              <a:t>activities from LNL to new Lab. “dell’Universo” in via Luzzatti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0E0443-05B8-6729-FFBD-EEEC0CA448E9}"/>
              </a:ext>
            </a:extLst>
          </p:cNvPr>
          <p:cNvSpPr/>
          <p:nvPr/>
        </p:nvSpPr>
        <p:spPr>
          <a:xfrm>
            <a:off x="5930540" y="3619180"/>
            <a:ext cx="5420469" cy="1384995"/>
          </a:xfrm>
          <a:prstGeom prst="roundRect">
            <a:avLst>
              <a:gd name="adj" fmla="val 8239"/>
            </a:avLst>
          </a:prstGeom>
          <a:noFill/>
          <a:ln>
            <a:solidFill>
              <a:srgbClr val="4032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532D2-CDC5-623C-D932-9A9DE625D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E4CAFE-91FB-23F7-82CA-55292E9BF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55" y="1191653"/>
            <a:ext cx="6095527" cy="28236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8E180A3-7556-330B-1CD4-8CE6B02C8450}"/>
                  </a:ext>
                </a:extLst>
              </p14:cNvPr>
              <p14:cNvContentPartPr/>
              <p14:nvPr/>
            </p14:nvContentPartPr>
            <p14:xfrm>
              <a:off x="2213173" y="3096488"/>
              <a:ext cx="2084168" cy="1368605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8E180A3-7556-330B-1CD4-8CE6B02C84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7177" y="3060491"/>
                <a:ext cx="2155800" cy="1440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C47E216-0B4A-B23B-00C9-DC8C2B742A86}"/>
                  </a:ext>
                </a:extLst>
              </p14:cNvPr>
              <p14:cNvContentPartPr/>
              <p14:nvPr/>
            </p14:nvContentPartPr>
            <p14:xfrm>
              <a:off x="5121997" y="3311132"/>
              <a:ext cx="1157505" cy="857308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C47E216-0B4A-B23B-00C9-DC8C2B742A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6005" y="3275141"/>
                <a:ext cx="1229129" cy="92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CB92D8-60C5-88FC-5EB8-45121B85E0AC}"/>
                  </a:ext>
                </a:extLst>
              </p14:cNvPr>
              <p14:cNvContentPartPr/>
              <p14:nvPr/>
            </p14:nvContentPartPr>
            <p14:xfrm>
              <a:off x="6258746" y="3928232"/>
              <a:ext cx="66064" cy="293869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CB92D8-60C5-88FC-5EB8-45121B85E0A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22842" y="3892263"/>
                <a:ext cx="137514" cy="365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F641E28-7D4B-13BB-F97D-D63EAB1BAC70}"/>
                  </a:ext>
                </a:extLst>
              </p14:cNvPr>
              <p14:cNvContentPartPr/>
              <p14:nvPr/>
            </p14:nvContentPartPr>
            <p14:xfrm>
              <a:off x="6095233" y="4146419"/>
              <a:ext cx="226793" cy="55686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F641E28-7D4B-13BB-F97D-D63EAB1BAC7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9234" y="4110493"/>
                <a:ext cx="298431" cy="127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3F84438-C5B9-8BF8-11D2-1982DAD11C8E}"/>
                  </a:ext>
                </a:extLst>
              </p14:cNvPr>
              <p14:cNvContentPartPr/>
              <p14:nvPr/>
            </p14:nvContentPartPr>
            <p14:xfrm>
              <a:off x="5668224" y="1660807"/>
              <a:ext cx="1414672" cy="493326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3F84438-C5B9-8BF8-11D2-1982DAD11C8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2227" y="1624824"/>
                <a:ext cx="1486306" cy="564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A4F1F2F-87BA-FD36-5B1D-107C5C426B2B}"/>
                  </a:ext>
                </a:extLst>
              </p14:cNvPr>
              <p14:cNvContentPartPr/>
              <p14:nvPr/>
            </p14:nvContentPartPr>
            <p14:xfrm>
              <a:off x="6846738" y="1629674"/>
              <a:ext cx="208822" cy="183763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A4F1F2F-87BA-FD36-5B1D-107C5C426B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10734" y="1593642"/>
                <a:ext cx="280470" cy="255467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Google Shape;58;p13_1">
            <a:extLst>
              <a:ext uri="{FF2B5EF4-FFF2-40B4-BE49-F238E27FC236}">
                <a16:creationId xmlns:a16="http://schemas.microsoft.com/office/drawing/2014/main" id="{23410FB5-96A3-5BDE-0D7C-C1A0C1F11A77}"/>
              </a:ext>
            </a:extLst>
          </p:cNvPr>
          <p:cNvSpPr/>
          <p:nvPr/>
        </p:nvSpPr>
        <p:spPr>
          <a:xfrm>
            <a:off x="7162928" y="1240874"/>
            <a:ext cx="4816775" cy="839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4292" bIns="64292">
            <a:noAutofit/>
          </a:bodyPr>
          <a:lstStyle/>
          <a:p>
            <a:r>
              <a:rPr lang="en-US" sz="1969">
                <a:solidFill>
                  <a:schemeClr val="accent6">
                    <a:lumMod val="50000"/>
                  </a:schemeClr>
                </a:solidFill>
              </a:rPr>
              <a:t>Development </a:t>
            </a:r>
            <a:r>
              <a:rPr lang="en-US" sz="1969" b="1">
                <a:solidFill>
                  <a:schemeClr val="accent6">
                    <a:lumMod val="50000"/>
                  </a:schemeClr>
                </a:solidFill>
              </a:rPr>
              <a:t>TPC Optical Readout </a:t>
            </a:r>
          </a:p>
          <a:p>
            <a:r>
              <a:rPr lang="en-US" sz="1969">
                <a:solidFill>
                  <a:schemeClr val="accent6">
                    <a:lumMod val="50000"/>
                  </a:schemeClr>
                </a:solidFill>
              </a:rPr>
              <a:t>Synergy </a:t>
            </a:r>
            <a:r>
              <a:rPr lang="en-US" sz="1969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969">
                <a:solidFill>
                  <a:schemeClr val="accent6">
                    <a:lumMod val="50000"/>
                  </a:schemeClr>
                </a:solidFill>
              </a:rPr>
              <a:t>DRD1/4 / INFN Gr5 TIMEPIX4 </a:t>
            </a:r>
          </a:p>
          <a:p>
            <a:endParaRPr lang="en-US" sz="1969">
              <a:solidFill>
                <a:srgbClr val="0C0F98"/>
              </a:solidFill>
            </a:endParaRPr>
          </a:p>
        </p:txBody>
      </p:sp>
      <p:sp>
        <p:nvSpPr>
          <p:cNvPr id="25" name="Google Shape;58;p13_1">
            <a:extLst>
              <a:ext uri="{FF2B5EF4-FFF2-40B4-BE49-F238E27FC236}">
                <a16:creationId xmlns:a16="http://schemas.microsoft.com/office/drawing/2014/main" id="{B67458EB-AF48-94A9-A6FC-ED37A7459307}"/>
              </a:ext>
            </a:extLst>
          </p:cNvPr>
          <p:cNvSpPr/>
          <p:nvPr/>
        </p:nvSpPr>
        <p:spPr>
          <a:xfrm>
            <a:off x="6512927" y="3864002"/>
            <a:ext cx="4816775" cy="839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4292" bIns="64292">
            <a:noAutofit/>
          </a:bodyPr>
          <a:lstStyle/>
          <a:p>
            <a:r>
              <a:rPr lang="en-US" sz="1969">
                <a:solidFill>
                  <a:srgbClr val="00B050"/>
                </a:solidFill>
              </a:rPr>
              <a:t>Development new </a:t>
            </a:r>
            <a:r>
              <a:rPr lang="en-US" sz="1969" b="1">
                <a:solidFill>
                  <a:srgbClr val="00B050"/>
                </a:solidFill>
              </a:rPr>
              <a:t>Digital-SiPM</a:t>
            </a:r>
          </a:p>
          <a:p>
            <a:r>
              <a:rPr lang="en-US" sz="1969">
                <a:solidFill>
                  <a:srgbClr val="00B050"/>
                </a:solidFill>
              </a:rPr>
              <a:t>Synergy </a:t>
            </a:r>
            <a:r>
              <a:rPr lang="en-US" sz="1969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969">
                <a:solidFill>
                  <a:srgbClr val="00B050"/>
                </a:solidFill>
              </a:rPr>
              <a:t>DRD4 / INFN Gr5 ASPIDES </a:t>
            </a:r>
          </a:p>
          <a:p>
            <a:endParaRPr lang="en-US" sz="1969">
              <a:solidFill>
                <a:srgbClr val="0C0F98"/>
              </a:solidFill>
            </a:endParaRPr>
          </a:p>
        </p:txBody>
      </p:sp>
      <p:sp>
        <p:nvSpPr>
          <p:cNvPr id="26" name="Google Shape;58;p13_1">
            <a:extLst>
              <a:ext uri="{FF2B5EF4-FFF2-40B4-BE49-F238E27FC236}">
                <a16:creationId xmlns:a16="http://schemas.microsoft.com/office/drawing/2014/main" id="{72087E64-CDA5-094C-945F-24B36AE00F61}"/>
              </a:ext>
            </a:extLst>
          </p:cNvPr>
          <p:cNvSpPr/>
          <p:nvPr/>
        </p:nvSpPr>
        <p:spPr>
          <a:xfrm>
            <a:off x="218777" y="4465093"/>
            <a:ext cx="6437776" cy="839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4292" bIns="64292">
            <a:noAutofit/>
          </a:bodyPr>
          <a:lstStyle/>
          <a:p>
            <a:r>
              <a:rPr lang="en-US" sz="1969">
                <a:solidFill>
                  <a:srgbClr val="0070C0"/>
                </a:solidFill>
              </a:rPr>
              <a:t>Development new </a:t>
            </a:r>
            <a:r>
              <a:rPr lang="en-US" sz="1969" b="1">
                <a:solidFill>
                  <a:srgbClr val="0070C0"/>
                </a:solidFill>
              </a:rPr>
              <a:t>Back Side illuminated SiPM</a:t>
            </a:r>
          </a:p>
          <a:p>
            <a:r>
              <a:rPr lang="en-US" sz="1969">
                <a:solidFill>
                  <a:srgbClr val="0070C0"/>
                </a:solidFill>
              </a:rPr>
              <a:t>Synergy </a:t>
            </a:r>
            <a:r>
              <a:rPr lang="en-US" sz="1969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1969">
                <a:solidFill>
                  <a:srgbClr val="0070C0"/>
                </a:solidFill>
              </a:rPr>
              <a:t>DRD4 / INFN Gr5 IBIS-Next (C.Forza - PhD)</a:t>
            </a:r>
          </a:p>
          <a:p>
            <a:endParaRPr lang="en-US" sz="1969">
              <a:solidFill>
                <a:srgbClr val="0C0F98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00BA46-EC91-35ED-5B91-C2713B6EF7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5797" y="5190472"/>
            <a:ext cx="1517376" cy="14593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34BA56A-0372-0B29-595D-1F0557D780F4}"/>
              </a:ext>
            </a:extLst>
          </p:cNvPr>
          <p:cNvSpPr txBox="1"/>
          <p:nvPr/>
        </p:nvSpPr>
        <p:spPr>
          <a:xfrm>
            <a:off x="2275236" y="5425578"/>
            <a:ext cx="3734540" cy="1130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87">
                <a:solidFill>
                  <a:srgbClr val="0070C0"/>
                </a:solidFill>
              </a:rPr>
              <a:t>Readout of </a:t>
            </a:r>
            <a:br>
              <a:rPr lang="en-US" sz="1687">
                <a:solidFill>
                  <a:srgbClr val="0070C0"/>
                </a:solidFill>
              </a:rPr>
            </a:br>
            <a:r>
              <a:rPr lang="en-US" sz="1687">
                <a:solidFill>
                  <a:srgbClr val="0070C0"/>
                </a:solidFill>
              </a:rPr>
              <a:t>Water-based liquid scintillator</a:t>
            </a:r>
          </a:p>
          <a:p>
            <a:endParaRPr lang="en-US" sz="1687">
              <a:solidFill>
                <a:srgbClr val="0070C0"/>
              </a:solidFill>
            </a:endParaRPr>
          </a:p>
          <a:p>
            <a:r>
              <a:rPr lang="en-US" sz="1687">
                <a:solidFill>
                  <a:srgbClr val="0070C0"/>
                </a:solidFill>
              </a:rPr>
              <a:t>SiPM =&gt; low noise &amp; high PDE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1BBB13E-6564-973F-6E2D-E2070D55DD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6554" y="4762252"/>
            <a:ext cx="2153961" cy="20467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674D41-6E45-506F-3876-1EE2C665975E}"/>
              </a:ext>
            </a:extLst>
          </p:cNvPr>
          <p:cNvSpPr txBox="1"/>
          <p:nvPr/>
        </p:nvSpPr>
        <p:spPr>
          <a:xfrm>
            <a:off x="8958034" y="5829461"/>
            <a:ext cx="3198348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87">
                <a:solidFill>
                  <a:srgbClr val="00B050"/>
                </a:solidFill>
                <a:sym typeface="Wingdings" panose="05000000000000000000" pitchFamily="2" charset="2"/>
              </a:rPr>
              <a:t> </a:t>
            </a:r>
            <a:r>
              <a:rPr lang="en-US" sz="1687">
                <a:solidFill>
                  <a:srgbClr val="00B050"/>
                </a:solidFill>
              </a:rPr>
              <a:t>Readout of </a:t>
            </a:r>
            <a:br>
              <a:rPr lang="en-US" sz="1687">
                <a:solidFill>
                  <a:srgbClr val="00B050"/>
                </a:solidFill>
              </a:rPr>
            </a:br>
            <a:r>
              <a:rPr lang="en-US" sz="1687">
                <a:solidFill>
                  <a:srgbClr val="00B050"/>
                </a:solidFill>
              </a:rPr>
              <a:t>very fine grained sci-fi detector</a:t>
            </a:r>
            <a:endParaRPr lang="en-US" sz="1687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FA682E-8E95-1291-CCB7-60DADE06136C}"/>
              </a:ext>
            </a:extLst>
          </p:cNvPr>
          <p:cNvSpPr txBox="1"/>
          <p:nvPr/>
        </p:nvSpPr>
        <p:spPr>
          <a:xfrm>
            <a:off x="7739545" y="2087468"/>
            <a:ext cx="445245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1. Downstream TCP under study </a:t>
            </a:r>
          </a:p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- Optical readout of avalanche gas multiplication</a:t>
            </a:r>
          </a:p>
          <a:p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- Extended drift regions </a:t>
            </a:r>
            <a:br>
              <a:rPr lang="en-US" sz="140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- Transparent conductive anodes </a:t>
            </a:r>
            <a:br>
              <a:rPr lang="en-US" sz="140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400">
                <a:solidFill>
                  <a:schemeClr val="accent6">
                    <a:lumMod val="50000"/>
                  </a:schemeClr>
                </a:solidFill>
              </a:rPr>
              <a:t>- Advanced timing solutions</a:t>
            </a:r>
          </a:p>
          <a:p>
            <a:endParaRPr lang="en-US" sz="14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2. “Thin” top and bottom TCPs under evaluation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4BDBB-FBBB-FD53-4293-E0BA01C584BF}"/>
              </a:ext>
            </a:extLst>
          </p:cNvPr>
          <p:cNvSpPr txBox="1"/>
          <p:nvPr/>
        </p:nvSpPr>
        <p:spPr>
          <a:xfrm>
            <a:off x="218778" y="107871"/>
            <a:ext cx="11581995" cy="516866"/>
          </a:xfrm>
          <a:prstGeom prst="rect">
            <a:avLst/>
          </a:prstGeom>
          <a:noFill/>
          <a:ln w="0">
            <a:noFill/>
          </a:ln>
        </p:spPr>
        <p:txBody>
          <a:bodyPr lIns="63279" tIns="31640" rIns="63279" bIns="31640">
            <a:noAutofit/>
          </a:bodyPr>
          <a:lstStyle/>
          <a:p>
            <a:r>
              <a:rPr lang="en-GB" sz="3094" spc="-1">
                <a:solidFill>
                  <a:srgbClr val="FF0000"/>
                </a:solidFill>
                <a:latin typeface="Arial"/>
              </a:rPr>
              <a:t>Further upgrade Hyper-Kamiokande Near Detector (2030)</a:t>
            </a:r>
            <a:endParaRPr lang="en-GB" sz="3094" spc="-1"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C86075-7444-1343-079B-82945D9B75E5}"/>
              </a:ext>
            </a:extLst>
          </p:cNvPr>
          <p:cNvSpPr/>
          <p:nvPr/>
        </p:nvSpPr>
        <p:spPr>
          <a:xfrm>
            <a:off x="208062" y="4826466"/>
            <a:ext cx="6538637" cy="3458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F0D085-A4B3-4A47-C412-EC9790BC3D62}"/>
              </a:ext>
            </a:extLst>
          </p:cNvPr>
          <p:cNvSpPr/>
          <p:nvPr/>
        </p:nvSpPr>
        <p:spPr>
          <a:xfrm>
            <a:off x="6512927" y="4216195"/>
            <a:ext cx="4556375" cy="3593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D4BE5D-56A4-A34F-6496-5E1B659CF3AB}"/>
              </a:ext>
            </a:extLst>
          </p:cNvPr>
          <p:cNvSpPr/>
          <p:nvPr/>
        </p:nvSpPr>
        <p:spPr>
          <a:xfrm>
            <a:off x="7190265" y="1604035"/>
            <a:ext cx="4789438" cy="3593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51BA5A2-6074-D912-062F-3BB3FA60C64F}"/>
                  </a:ext>
                </a:extLst>
              </p14:cNvPr>
              <p14:cNvContentPartPr/>
              <p14:nvPr/>
            </p14:nvContentPartPr>
            <p14:xfrm>
              <a:off x="5593133" y="2475085"/>
              <a:ext cx="1866487" cy="1377211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51BA5A2-6074-D912-062F-3BB3FA60C64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57142" y="2439089"/>
                <a:ext cx="1938109" cy="1448843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31B979B-E8B7-067F-56E2-25B7019CDA44}"/>
              </a:ext>
            </a:extLst>
          </p:cNvPr>
          <p:cNvSpPr txBox="1"/>
          <p:nvPr/>
        </p:nvSpPr>
        <p:spPr>
          <a:xfrm>
            <a:off x="9416492" y="4847716"/>
            <a:ext cx="3198348" cy="351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87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687">
                <a:solidFill>
                  <a:srgbClr val="00B050"/>
                </a:solidFill>
              </a:rPr>
              <a:t>Optical Readout of TPC </a:t>
            </a:r>
            <a:endParaRPr lang="en-US" sz="1687"/>
          </a:p>
        </p:txBody>
      </p:sp>
    </p:spTree>
    <p:extLst>
      <p:ext uri="{BB962C8B-B14F-4D97-AF65-F5344CB8AC3E}">
        <p14:creationId xmlns:p14="http://schemas.microsoft.com/office/powerpoint/2010/main" val="306090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C0E7A-5B35-783C-D5E4-4FDABBBD9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58;p13_1">
            <a:extLst>
              <a:ext uri="{FF2B5EF4-FFF2-40B4-BE49-F238E27FC236}">
                <a16:creationId xmlns:a16="http://schemas.microsoft.com/office/drawing/2014/main" id="{5ABEDE4B-8CE8-CDA3-2E21-6EE354B6C7B0}"/>
              </a:ext>
            </a:extLst>
          </p:cNvPr>
          <p:cNvSpPr/>
          <p:nvPr/>
        </p:nvSpPr>
        <p:spPr>
          <a:xfrm>
            <a:off x="6867135" y="223090"/>
            <a:ext cx="4816775" cy="839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4292" bIns="64292">
            <a:noAutofit/>
          </a:bodyPr>
          <a:lstStyle/>
          <a:p>
            <a:r>
              <a:rPr lang="en-US" sz="1969">
                <a:solidFill>
                  <a:schemeClr val="accent6">
                    <a:lumMod val="50000"/>
                  </a:schemeClr>
                </a:solidFill>
              </a:rPr>
              <a:t>Development </a:t>
            </a:r>
            <a:r>
              <a:rPr lang="en-US" sz="1969" b="1">
                <a:solidFill>
                  <a:schemeClr val="accent6">
                    <a:lumMod val="50000"/>
                  </a:schemeClr>
                </a:solidFill>
              </a:rPr>
              <a:t>TPC Optical Readout </a:t>
            </a:r>
          </a:p>
          <a:p>
            <a:r>
              <a:rPr lang="en-US" sz="1969">
                <a:solidFill>
                  <a:schemeClr val="accent6">
                    <a:lumMod val="50000"/>
                  </a:schemeClr>
                </a:solidFill>
              </a:rPr>
              <a:t>Synergy </a:t>
            </a:r>
            <a:r>
              <a:rPr lang="en-US" sz="1969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969">
                <a:solidFill>
                  <a:schemeClr val="accent6">
                    <a:lumMod val="50000"/>
                  </a:schemeClr>
                </a:solidFill>
              </a:rPr>
              <a:t>DRD1/4 / INFN Gr5 TIMEPIX4 </a:t>
            </a:r>
          </a:p>
          <a:p>
            <a:endParaRPr lang="en-US" sz="1969">
              <a:solidFill>
                <a:srgbClr val="0C0F98"/>
              </a:solidFill>
            </a:endParaRPr>
          </a:p>
        </p:txBody>
      </p:sp>
      <p:sp>
        <p:nvSpPr>
          <p:cNvPr id="25" name="Google Shape;58;p13_1">
            <a:extLst>
              <a:ext uri="{FF2B5EF4-FFF2-40B4-BE49-F238E27FC236}">
                <a16:creationId xmlns:a16="http://schemas.microsoft.com/office/drawing/2014/main" id="{A84BFC4E-6351-4200-A4F2-2989F90339B6}"/>
              </a:ext>
            </a:extLst>
          </p:cNvPr>
          <p:cNvSpPr/>
          <p:nvPr/>
        </p:nvSpPr>
        <p:spPr>
          <a:xfrm>
            <a:off x="7375226" y="3479275"/>
            <a:ext cx="4816775" cy="839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4292" bIns="64292">
            <a:noAutofit/>
          </a:bodyPr>
          <a:lstStyle/>
          <a:p>
            <a:r>
              <a:rPr lang="en-US" sz="1969">
                <a:solidFill>
                  <a:srgbClr val="00B050"/>
                </a:solidFill>
              </a:rPr>
              <a:t>Development new </a:t>
            </a:r>
            <a:r>
              <a:rPr lang="en-US" sz="1969" b="1">
                <a:solidFill>
                  <a:srgbClr val="00B050"/>
                </a:solidFill>
              </a:rPr>
              <a:t>Digital-SiPM</a:t>
            </a:r>
          </a:p>
          <a:p>
            <a:r>
              <a:rPr lang="en-US" sz="1969">
                <a:solidFill>
                  <a:srgbClr val="00B050"/>
                </a:solidFill>
              </a:rPr>
              <a:t>Synergy </a:t>
            </a:r>
            <a:r>
              <a:rPr lang="en-US" sz="1969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969">
                <a:solidFill>
                  <a:srgbClr val="00B050"/>
                </a:solidFill>
              </a:rPr>
              <a:t>DRD4 / INFN Gr5 ASPIDES </a:t>
            </a:r>
          </a:p>
          <a:p>
            <a:endParaRPr lang="en-US" sz="1969">
              <a:solidFill>
                <a:srgbClr val="0C0F98"/>
              </a:solidFill>
            </a:endParaRPr>
          </a:p>
        </p:txBody>
      </p:sp>
      <p:sp>
        <p:nvSpPr>
          <p:cNvPr id="26" name="Google Shape;58;p13_1">
            <a:extLst>
              <a:ext uri="{FF2B5EF4-FFF2-40B4-BE49-F238E27FC236}">
                <a16:creationId xmlns:a16="http://schemas.microsoft.com/office/drawing/2014/main" id="{89FE2321-5BB7-EF1A-F5D9-7FAB2DFB7F63}"/>
              </a:ext>
            </a:extLst>
          </p:cNvPr>
          <p:cNvSpPr/>
          <p:nvPr/>
        </p:nvSpPr>
        <p:spPr>
          <a:xfrm>
            <a:off x="260400" y="3899207"/>
            <a:ext cx="6437776" cy="839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64292" bIns="64292">
            <a:noAutofit/>
          </a:bodyPr>
          <a:lstStyle/>
          <a:p>
            <a:r>
              <a:rPr lang="en-US" sz="1969">
                <a:solidFill>
                  <a:srgbClr val="0070C0"/>
                </a:solidFill>
              </a:rPr>
              <a:t>Development new </a:t>
            </a:r>
            <a:r>
              <a:rPr lang="en-US" sz="1969" b="1">
                <a:solidFill>
                  <a:srgbClr val="0070C0"/>
                </a:solidFill>
              </a:rPr>
              <a:t>Back Side illuminated SiPM</a:t>
            </a:r>
          </a:p>
          <a:p>
            <a:r>
              <a:rPr lang="en-US" sz="1969">
                <a:solidFill>
                  <a:srgbClr val="0070C0"/>
                </a:solidFill>
              </a:rPr>
              <a:t>Synergy </a:t>
            </a:r>
            <a:r>
              <a:rPr lang="en-US" sz="1969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1969">
                <a:solidFill>
                  <a:srgbClr val="0070C0"/>
                </a:solidFill>
              </a:rPr>
              <a:t>DRD4 / INFN Gr5 IBIS-Next (C.Forza - PhD)</a:t>
            </a:r>
          </a:p>
          <a:p>
            <a:endParaRPr lang="en-US" sz="1969">
              <a:solidFill>
                <a:srgbClr val="0C0F9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FFD5C-6E06-9772-3807-546F154CB099}"/>
              </a:ext>
            </a:extLst>
          </p:cNvPr>
          <p:cNvSpPr txBox="1"/>
          <p:nvPr/>
        </p:nvSpPr>
        <p:spPr>
          <a:xfrm>
            <a:off x="170254" y="71599"/>
            <a:ext cx="11581995" cy="516866"/>
          </a:xfrm>
          <a:prstGeom prst="rect">
            <a:avLst/>
          </a:prstGeom>
          <a:noFill/>
          <a:ln w="0">
            <a:noFill/>
          </a:ln>
        </p:spPr>
        <p:txBody>
          <a:bodyPr lIns="63279" tIns="31640" rIns="63279" bIns="31640">
            <a:noAutofit/>
          </a:bodyPr>
          <a:lstStyle/>
          <a:p>
            <a:r>
              <a:rPr lang="en-GB" sz="3094" spc="-1">
                <a:solidFill>
                  <a:srgbClr val="FF0000"/>
                </a:solidFill>
                <a:latin typeface="Arial"/>
              </a:rPr>
              <a:t>Further upgrade HK Near Detector</a:t>
            </a:r>
            <a:endParaRPr lang="en-GB" sz="3094" spc="-1"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510105-9B9D-9439-FEE6-FF04F408A433}"/>
              </a:ext>
            </a:extLst>
          </p:cNvPr>
          <p:cNvSpPr/>
          <p:nvPr/>
        </p:nvSpPr>
        <p:spPr>
          <a:xfrm>
            <a:off x="249685" y="4260581"/>
            <a:ext cx="6538637" cy="34584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62CDB5-8F2C-6D38-61EB-F01123CA0281}"/>
              </a:ext>
            </a:extLst>
          </p:cNvPr>
          <p:cNvSpPr/>
          <p:nvPr/>
        </p:nvSpPr>
        <p:spPr>
          <a:xfrm>
            <a:off x="7375226" y="3831467"/>
            <a:ext cx="4556375" cy="3593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226578-AA30-60D9-E78D-E95AD4BD6231}"/>
              </a:ext>
            </a:extLst>
          </p:cNvPr>
          <p:cNvSpPr/>
          <p:nvPr/>
        </p:nvSpPr>
        <p:spPr>
          <a:xfrm>
            <a:off x="6894472" y="586251"/>
            <a:ext cx="4789438" cy="35939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F4F1B-B1EA-4888-6313-07621E35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4" y="4606429"/>
            <a:ext cx="4361097" cy="2107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3D9AE2-AD6F-7042-2C01-98737D9D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09" y="4319071"/>
            <a:ext cx="3610237" cy="21200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8E6E1-F7F8-0761-AEAC-D240A3B5C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682" y="4764061"/>
            <a:ext cx="2832637" cy="1924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B4A1B-D91E-06D1-9E1F-B8357D799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990" y="970636"/>
            <a:ext cx="3435964" cy="21897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3191E2-863B-1191-6C45-97771E36EE62}"/>
              </a:ext>
            </a:extLst>
          </p:cNvPr>
          <p:cNvSpPr txBox="1"/>
          <p:nvPr/>
        </p:nvSpPr>
        <p:spPr>
          <a:xfrm>
            <a:off x="212848" y="691406"/>
            <a:ext cx="6654287" cy="320780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87">
                <a:solidFill>
                  <a:schemeClr val="bg1"/>
                </a:solidFill>
              </a:rPr>
              <a:t>Requests to ASPIDES: 	optical instrumentation &amp; parts </a:t>
            </a:r>
          </a:p>
          <a:p>
            <a:r>
              <a:rPr lang="en-US" sz="1687">
                <a:solidFill>
                  <a:schemeClr val="bg1"/>
                </a:solidFill>
              </a:rPr>
              <a:t>			for Photo-detector characterization</a:t>
            </a:r>
          </a:p>
          <a:p>
            <a:endParaRPr lang="en-US" sz="1687">
              <a:solidFill>
                <a:schemeClr val="bg1"/>
              </a:solidFill>
            </a:endParaRPr>
          </a:p>
          <a:p>
            <a:r>
              <a:rPr lang="en-US" sz="1687">
                <a:solidFill>
                  <a:schemeClr val="bg1"/>
                </a:solidFill>
              </a:rPr>
              <a:t>Requests to TIMEPIX4: 	gas multiplier structures</a:t>
            </a:r>
          </a:p>
          <a:p>
            <a:endParaRPr lang="en-US" sz="1687">
              <a:solidFill>
                <a:schemeClr val="bg1"/>
              </a:solidFill>
            </a:endParaRPr>
          </a:p>
          <a:p>
            <a:r>
              <a:rPr lang="en-US" sz="1687">
                <a:solidFill>
                  <a:schemeClr val="bg1"/>
                </a:solidFill>
              </a:rPr>
              <a:t>DTZ-Gr1 Padova: 		provided FPGAs for 					Readout systems</a:t>
            </a:r>
          </a:p>
          <a:p>
            <a:endParaRPr lang="en-US" sz="1687">
              <a:solidFill>
                <a:schemeClr val="bg1"/>
              </a:solidFill>
            </a:endParaRPr>
          </a:p>
          <a:p>
            <a:r>
              <a:rPr lang="en-US" sz="1687">
                <a:solidFill>
                  <a:schemeClr val="bg1"/>
                </a:solidFill>
              </a:rPr>
              <a:t>Requests to HK for R&amp;D = 	optical parts for imaging anode </a:t>
            </a:r>
          </a:p>
          <a:p>
            <a:r>
              <a:rPr lang="en-US" sz="1687">
                <a:solidFill>
                  <a:schemeClr val="bg1"/>
                </a:solidFill>
              </a:rPr>
              <a:t>(Lenses, Mirrors, Quartz windows …) needed also for TPC laser data taking Request </a:t>
            </a:r>
            <a:r>
              <a:rPr lang="en-US" sz="1687">
                <a:solidFill>
                  <a:schemeClr val="bg1"/>
                </a:solidFill>
                <a:sym typeface="Wingdings" panose="05000000000000000000" pitchFamily="2" charset="2"/>
              </a:rPr>
              <a:t> O</a:t>
            </a:r>
            <a:r>
              <a:rPr lang="en-US" sz="1687">
                <a:solidFill>
                  <a:schemeClr val="bg1"/>
                </a:solidFill>
              </a:rPr>
              <a:t>(15kE) including MM structures (prev. slide)</a:t>
            </a:r>
          </a:p>
        </p:txBody>
      </p:sp>
    </p:spTree>
    <p:extLst>
      <p:ext uri="{BB962C8B-B14F-4D97-AF65-F5344CB8AC3E}">
        <p14:creationId xmlns:p14="http://schemas.microsoft.com/office/powerpoint/2010/main" val="106222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C904-B6D5-96CF-DFD9-8E9FA2E5E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20FAF-6090-EE7B-0C3A-88D88AC8B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84" y="481974"/>
            <a:ext cx="10882005" cy="589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785BD-664B-5C20-B5A3-807321441BA8}"/>
              </a:ext>
            </a:extLst>
          </p:cNvPr>
          <p:cNvSpPr txBox="1"/>
          <p:nvPr/>
        </p:nvSpPr>
        <p:spPr>
          <a:xfrm>
            <a:off x="337851" y="155460"/>
            <a:ext cx="158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Courtesy</a:t>
            </a:r>
          </a:p>
          <a:p>
            <a:r>
              <a:rPr lang="en-US">
                <a:solidFill>
                  <a:srgbClr val="FF0000"/>
                </a:solidFill>
              </a:rPr>
              <a:t>E.Radicioni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G.Catanesi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AA4DDAC-D753-CCCA-95A3-DE4844F1541E}"/>
              </a:ext>
            </a:extLst>
          </p:cNvPr>
          <p:cNvSpPr txBox="1"/>
          <p:nvPr/>
        </p:nvSpPr>
        <p:spPr>
          <a:xfrm>
            <a:off x="207183" y="214360"/>
            <a:ext cx="94320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Hybrid vacuum photon detector - MCP / TIMEPIX4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5F9F46-8927-12F3-7D91-E3398563B287}"/>
              </a:ext>
            </a:extLst>
          </p:cNvPr>
          <p:cNvSpPr txBox="1"/>
          <p:nvPr/>
        </p:nvSpPr>
        <p:spPr>
          <a:xfrm>
            <a:off x="10537177" y="6255954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C6E1EC-1B44-3C18-9217-679D8D1D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31" y="1048518"/>
            <a:ext cx="6494961" cy="4041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09BAA-9DDD-FA7A-157F-758847325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83" y="2736547"/>
            <a:ext cx="6074963" cy="37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C8434-A3F5-D11D-8FA3-7B64A2828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945BB11-A834-7602-CD93-A5536CE15DE7}"/>
              </a:ext>
            </a:extLst>
          </p:cNvPr>
          <p:cNvSpPr txBox="1"/>
          <p:nvPr/>
        </p:nvSpPr>
        <p:spPr>
          <a:xfrm>
            <a:off x="821537" y="229749"/>
            <a:ext cx="5890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Resources @ INFN Padova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9B691-332E-C70E-9026-8288A185CAF3}"/>
              </a:ext>
            </a:extLst>
          </p:cNvPr>
          <p:cNvSpPr txBox="1"/>
          <p:nvPr/>
        </p:nvSpPr>
        <p:spPr>
          <a:xfrm>
            <a:off x="1365741" y="1128226"/>
            <a:ext cx="794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FTE Padova 2025/7 </a:t>
            </a:r>
            <a:r>
              <a:rPr lang="en-US">
                <a:solidFill>
                  <a:srgbClr val="4032F8"/>
                </a:solidFill>
              </a:rPr>
              <a:t>=&gt; 40%</a:t>
            </a:r>
          </a:p>
          <a:p>
            <a:pPr marL="285750" indent="-285750">
              <a:buFontTx/>
              <a:buChar char="-"/>
            </a:pPr>
            <a:r>
              <a:rPr lang="en-US"/>
              <a:t>G.Collazuol  	10 %</a:t>
            </a:r>
          </a:p>
          <a:p>
            <a:pPr marL="285750" indent="-285750">
              <a:buFontTx/>
              <a:buChar char="-"/>
            </a:pPr>
            <a:r>
              <a:rPr lang="en-US"/>
              <a:t>S.Levorato     	10 %</a:t>
            </a:r>
          </a:p>
          <a:p>
            <a:pPr marL="285750" indent="-285750">
              <a:buFontTx/>
              <a:buChar char="-"/>
            </a:pPr>
            <a:r>
              <a:rPr lang="en-US"/>
              <a:t>M.Feltre  	20%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D00DC8-D1CA-E89A-A01A-7E3783421270}"/>
              </a:ext>
            </a:extLst>
          </p:cNvPr>
          <p:cNvSpPr txBox="1"/>
          <p:nvPr/>
        </p:nvSpPr>
        <p:spPr>
          <a:xfrm>
            <a:off x="1365741" y="4086597"/>
            <a:ext cx="8211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Richieste 2026 in Sezione PD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0070C0"/>
                </a:solidFill>
              </a:rPr>
              <a:t>Servizio Elettronica  </a:t>
            </a:r>
          </a:p>
          <a:p>
            <a:r>
              <a:rPr lang="en-US"/>
              <a:t>     programmazione FPGA TimePix4 (collaborazione con INFN FE) ~ 3m.p.</a:t>
            </a:r>
          </a:p>
          <a:p>
            <a:r>
              <a:rPr lang="en-US">
                <a:solidFill>
                  <a:srgbClr val="0070C0"/>
                </a:solidFill>
              </a:rPr>
              <a:t>     </a:t>
            </a:r>
            <a:r>
              <a:rPr lang="en-US"/>
              <a:t>(overlap – con richiesta ADA-5D)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0070C0"/>
                </a:solidFill>
              </a:rPr>
              <a:t>Servizi Tecnici ed Elettronici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0070C0"/>
                </a:solidFill>
              </a:rPr>
              <a:t>Servizio Progettazione Meccanica  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rgbClr val="0070C0"/>
                </a:solidFill>
              </a:rPr>
              <a:t>Servizio Officina Meccanica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CCD0A8-FC57-D231-76CA-924632EA7B76}"/>
              </a:ext>
            </a:extLst>
          </p:cNvPr>
          <p:cNvSpPr txBox="1"/>
          <p:nvPr/>
        </p:nvSpPr>
        <p:spPr>
          <a:xfrm>
            <a:off x="1365741" y="2745911"/>
            <a:ext cx="7397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Preventivi 2026</a:t>
            </a:r>
          </a:p>
          <a:p>
            <a:pPr marL="285750" indent="-285750">
              <a:buFontTx/>
              <a:buChar char="-"/>
            </a:pPr>
            <a:r>
              <a:rPr lang="en-US"/>
              <a:t>Consumo (new ERAM structures) per circa 10kEuro</a:t>
            </a:r>
          </a:p>
          <a:p>
            <a:pPr marL="285750" indent="-285750">
              <a:buFontTx/>
              <a:buChar char="-"/>
            </a:pPr>
            <a:r>
              <a:rPr lang="en-US"/>
              <a:t>Missioni (CERN) per 4kEuro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39D94-A125-203D-6FFF-1B150F988555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E240A-2BBF-6ABB-40B2-E80226676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A2B7C02-4629-15C6-1E1F-98AFB582646C}"/>
              </a:ext>
            </a:extLst>
          </p:cNvPr>
          <p:cNvSpPr txBox="1"/>
          <p:nvPr/>
        </p:nvSpPr>
        <p:spPr>
          <a:xfrm>
            <a:off x="1524000" y="153495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Additional Material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7FB9A-EAFB-B9EA-61D9-9FB91EFAAF3F}"/>
              </a:ext>
            </a:extLst>
          </p:cNvPr>
          <p:cNvSpPr txBox="1"/>
          <p:nvPr/>
        </p:nvSpPr>
        <p:spPr>
          <a:xfrm>
            <a:off x="10225891" y="292899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89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C904-B6D5-96CF-DFD9-8E9FA2E5E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20FAF-6090-EE7B-0C3A-88D88AC8B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84" y="481974"/>
            <a:ext cx="10882005" cy="589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785BD-664B-5C20-B5A3-807321441BA8}"/>
              </a:ext>
            </a:extLst>
          </p:cNvPr>
          <p:cNvSpPr txBox="1"/>
          <p:nvPr/>
        </p:nvSpPr>
        <p:spPr>
          <a:xfrm>
            <a:off x="337851" y="155460"/>
            <a:ext cx="158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Courtesy</a:t>
            </a:r>
          </a:p>
          <a:p>
            <a:r>
              <a:rPr lang="en-US">
                <a:solidFill>
                  <a:srgbClr val="FF0000"/>
                </a:solidFill>
              </a:rPr>
              <a:t>E.Radicioni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G.Catanesi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29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BCC841-87B7-3DA4-0672-0456D4DB5566}"/>
              </a:ext>
            </a:extLst>
          </p:cNvPr>
          <p:cNvSpPr txBox="1"/>
          <p:nvPr/>
        </p:nvSpPr>
        <p:spPr>
          <a:xfrm>
            <a:off x="1841420" y="1175751"/>
            <a:ext cx="985122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a typeface="Arial" panose="020B0604020202020204" pitchFamily="34" charset="0"/>
              </a:rPr>
              <a:t>Aim</a:t>
            </a:r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</a:p>
          <a:p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Implementation of </a:t>
            </a:r>
            <a:r>
              <a:rPr lang="en-US" sz="1600" dirty="0">
                <a:solidFill>
                  <a:srgbClr val="4032F8"/>
                </a:solidFill>
                <a:ea typeface="Arial" panose="020B0604020202020204" pitchFamily="34" charset="0"/>
              </a:rPr>
              <a:t>Optical and Charge </a:t>
            </a:r>
            <a:r>
              <a:rPr lang="en-US" sz="1600">
                <a:solidFill>
                  <a:srgbClr val="4032F8"/>
                </a:solidFill>
                <a:ea typeface="Arial" panose="020B0604020202020204" pitchFamily="34" charset="0"/>
              </a:rPr>
              <a:t>readouts </a:t>
            </a:r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of </a:t>
            </a:r>
            <a:r>
              <a:rPr lang="en-US" sz="1600">
                <a:solidFill>
                  <a:srgbClr val="4032F8"/>
                </a:solidFill>
                <a:ea typeface="Arial" panose="020B0604020202020204" pitchFamily="34" charset="0"/>
              </a:rPr>
              <a:t>gas multiplication structures</a:t>
            </a:r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</a:p>
          <a:p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based </a:t>
            </a:r>
            <a:r>
              <a:rPr lang="en-US" sz="1600" dirty="0">
                <a:solidFill>
                  <a:srgbClr val="000000"/>
                </a:solidFill>
                <a:ea typeface="Arial" panose="020B0604020202020204" pitchFamily="34" charset="0"/>
              </a:rPr>
              <a:t>on </a:t>
            </a:r>
            <a:r>
              <a:rPr lang="en-US" sz="1600" dirty="0">
                <a:solidFill>
                  <a:srgbClr val="4032F8"/>
                </a:solidFill>
                <a:ea typeface="Arial" panose="020B0604020202020204" pitchFamily="34" charset="0"/>
              </a:rPr>
              <a:t>resistive </a:t>
            </a:r>
            <a:r>
              <a:rPr lang="en-US" sz="1600">
                <a:solidFill>
                  <a:srgbClr val="4032F8"/>
                </a:solidFill>
                <a:ea typeface="Arial" panose="020B0604020202020204" pitchFamily="34" charset="0"/>
              </a:rPr>
              <a:t>and capacitive micro-pattern gas detectors (MPGD) </a:t>
            </a:r>
          </a:p>
          <a:p>
            <a:endParaRPr lang="en-US" sz="1600">
              <a:solidFill>
                <a:srgbClr val="000000"/>
              </a:solidFill>
              <a:ea typeface="Arial" panose="020B0604020202020204" pitchFamily="34" charset="0"/>
            </a:endParaRPr>
          </a:p>
          <a:p>
            <a:endParaRPr lang="en-US" sz="1600">
              <a:solidFill>
                <a:srgbClr val="000000"/>
              </a:solidFill>
              <a:ea typeface="Arial" panose="020B0604020202020204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ea typeface="Arial" panose="020B0604020202020204" pitchFamily="34" charset="0"/>
              </a:rPr>
              <a:t>Target sensitivity</a:t>
            </a:r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b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</a:br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- for </a:t>
            </a:r>
            <a:r>
              <a:rPr lang="en-US" sz="1600" dirty="0">
                <a:solidFill>
                  <a:srgbClr val="000000"/>
                </a:solidFill>
                <a:ea typeface="Arial" panose="020B0604020202020204" pitchFamily="34" charset="0"/>
              </a:rPr>
              <a:t>optical </a:t>
            </a:r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readout =&gt;  </a:t>
            </a:r>
            <a:r>
              <a:rPr lang="en-US" sz="1600" dirty="0">
                <a:solidFill>
                  <a:srgbClr val="7030A0"/>
                </a:solidFill>
                <a:ea typeface="Arial" panose="020B0604020202020204" pitchFamily="34" charset="0"/>
              </a:rPr>
              <a:t>VUV and </a:t>
            </a:r>
            <a:r>
              <a:rPr lang="en-US" sz="1600">
                <a:solidFill>
                  <a:srgbClr val="7030A0"/>
                </a:solidFill>
                <a:ea typeface="Arial" panose="020B0604020202020204" pitchFamily="34" charset="0"/>
              </a:rPr>
              <a:t>DUV light</a:t>
            </a:r>
          </a:p>
          <a:p>
            <a:r>
              <a:rPr lang="en-US" sz="1600">
                <a:solidFill>
                  <a:srgbClr val="000000"/>
                </a:solidFill>
                <a:ea typeface="Arial" panose="020B0604020202020204" pitchFamily="34" charset="0"/>
              </a:rPr>
              <a:t>- for primary charge readout =&gt; </a:t>
            </a:r>
            <a:r>
              <a:rPr lang="en-US" sz="1600">
                <a:solidFill>
                  <a:srgbClr val="7030A0"/>
                </a:solidFill>
                <a:ea typeface="Arial" panose="020B0604020202020204" pitchFamily="34" charset="0"/>
              </a:rPr>
              <a:t>single electron  </a:t>
            </a:r>
            <a:endParaRPr lang="en-US" sz="1600" dirty="0">
              <a:solidFill>
                <a:srgbClr val="7030A0"/>
              </a:solidFill>
              <a:ea typeface="Arial" panose="020B0604020202020204" pitchFamily="34" charset="0"/>
            </a:endParaRPr>
          </a:p>
          <a:p>
            <a:endParaRPr lang="en-US" sz="1600">
              <a:solidFill>
                <a:srgbClr val="000000"/>
              </a:solidFill>
            </a:endParaRP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Methods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Coupling</a:t>
            </a:r>
            <a:r>
              <a:rPr lang="en-US" sz="1600">
                <a:solidFill>
                  <a:srgbClr val="0070C0"/>
                </a:solidFill>
              </a:rPr>
              <a:t> Embedded Resistive Anode MicroMegas </a:t>
            </a:r>
            <a:r>
              <a:rPr lang="en-US" sz="1600">
                <a:solidFill>
                  <a:srgbClr val="000000"/>
                </a:solidFill>
              </a:rPr>
              <a:t>(ERAM) with </a:t>
            </a:r>
            <a:r>
              <a:rPr lang="en-US" sz="1600">
                <a:solidFill>
                  <a:srgbClr val="0070C0"/>
                </a:solidFill>
              </a:rPr>
              <a:t>TIMEPIX4 (DLC for resistive layer)</a:t>
            </a:r>
            <a:endParaRPr lang="en-US" sz="160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Coupling </a:t>
            </a:r>
            <a:r>
              <a:rPr lang="en-US" sz="1600">
                <a:solidFill>
                  <a:srgbClr val="0070C0"/>
                </a:solidFill>
              </a:rPr>
              <a:t>nano-diamond / DLC photo-cathodes to ERAM (later stage)</a:t>
            </a:r>
            <a:endParaRPr lang="en-US" sz="1600">
              <a:solidFill>
                <a:srgbClr val="000000"/>
              </a:solidFill>
            </a:endParaRPr>
          </a:p>
          <a:p>
            <a:endParaRPr lang="en-US" sz="1600">
              <a:solidFill>
                <a:srgbClr val="000000"/>
              </a:solidFill>
            </a:endParaRPr>
          </a:p>
          <a:p>
            <a:endParaRPr lang="en-US" sz="1600">
              <a:solidFill>
                <a:srgbClr val="000000"/>
              </a:solidFill>
            </a:endParaRPr>
          </a:p>
          <a:p>
            <a:r>
              <a:rPr lang="en-US" sz="1600" b="1">
                <a:solidFill>
                  <a:srgbClr val="000000"/>
                </a:solidFill>
              </a:rPr>
              <a:t>Applications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Imaging detectors exploiting charge and 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Robust x-ray &amp; VUV &amp; DUV gas-based detector</a:t>
            </a:r>
          </a:p>
          <a:p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DAC38-C827-B89F-8113-5D30E42D1E4C}"/>
              </a:ext>
            </a:extLst>
          </p:cNvPr>
          <p:cNvSpPr txBox="1"/>
          <p:nvPr/>
        </p:nvSpPr>
        <p:spPr>
          <a:xfrm>
            <a:off x="1825558" y="228761"/>
            <a:ext cx="7490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Padova Interests &amp; contribution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8DDAB-83E0-0159-C3DB-CE94C9AC730C}"/>
              </a:ext>
            </a:extLst>
          </p:cNvPr>
          <p:cNvSpPr txBox="1"/>
          <p:nvPr/>
        </p:nvSpPr>
        <p:spPr>
          <a:xfrm>
            <a:off x="8980751" y="32208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81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7DAC38-C827-B89F-8113-5D30E42D1E4C}"/>
              </a:ext>
            </a:extLst>
          </p:cNvPr>
          <p:cNvSpPr txBox="1"/>
          <p:nvPr/>
        </p:nvSpPr>
        <p:spPr>
          <a:xfrm>
            <a:off x="1650460" y="219034"/>
            <a:ext cx="9017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TIMEPIX gas detectors – issue #1 = discharges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2E98-45FF-AF0B-DBA8-422636086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0"/>
          <a:stretch/>
        </p:blipFill>
        <p:spPr>
          <a:xfrm>
            <a:off x="1990929" y="1928132"/>
            <a:ext cx="7490655" cy="4835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A6D76-FF95-392D-0FCB-D0C13413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740" y="1156060"/>
            <a:ext cx="4065153" cy="351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51202-D36C-C7D9-14E5-679B6407C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31" b="12182"/>
          <a:stretch/>
        </p:blipFill>
        <p:spPr>
          <a:xfrm>
            <a:off x="9035058" y="1433167"/>
            <a:ext cx="1268828" cy="374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A28C5D-8539-27B8-5356-7EEA4FCFF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26" t="22813" r="-5337"/>
          <a:stretch/>
        </p:blipFill>
        <p:spPr>
          <a:xfrm>
            <a:off x="8926750" y="1860038"/>
            <a:ext cx="1610205" cy="3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B9B06-0A97-3EB2-3095-31155982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191" y="481512"/>
            <a:ext cx="8131245" cy="5700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22A35-4FB9-EED5-4E58-5224F0C6A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5420123"/>
            <a:ext cx="4386171" cy="120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69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4DCBB-A526-0172-ED37-86C1F64E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823" y="966705"/>
            <a:ext cx="4873557" cy="3639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899B6-EC0E-1768-2886-740AC31E4AD1}"/>
              </a:ext>
            </a:extLst>
          </p:cNvPr>
          <p:cNvSpPr txBox="1"/>
          <p:nvPr/>
        </p:nvSpPr>
        <p:spPr>
          <a:xfrm>
            <a:off x="1825558" y="228762"/>
            <a:ext cx="8657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History of TIMEPIX gas detectors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FC3A2-76E6-B721-0595-1CB33EDBE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729" y="2983059"/>
            <a:ext cx="4474723" cy="3674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8A436-2803-8E2B-8C9B-F1991AA5B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217" y="920542"/>
            <a:ext cx="3383744" cy="19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73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7515A7-E20E-ABDF-FA71-F184B7DCFF25}"/>
              </a:ext>
            </a:extLst>
          </p:cNvPr>
          <p:cNvGrpSpPr/>
          <p:nvPr/>
        </p:nvGrpSpPr>
        <p:grpSpPr>
          <a:xfrm>
            <a:off x="1696218" y="968744"/>
            <a:ext cx="6491386" cy="3753197"/>
            <a:chOff x="14514" y="1086758"/>
            <a:chExt cx="12975772" cy="81733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D99117-3CAC-3DB8-CF80-21DCCB91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021" y="1217386"/>
              <a:ext cx="12754742" cy="80427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E9FE8D-8D9C-0416-02C2-31264B4AF5B7}"/>
                </a:ext>
              </a:extLst>
            </p:cNvPr>
            <p:cNvSpPr/>
            <p:nvPr/>
          </p:nvSpPr>
          <p:spPr>
            <a:xfrm>
              <a:off x="6212602" y="1086758"/>
              <a:ext cx="6777684" cy="988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49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995385-E22A-7323-15DB-B440137564EE}"/>
                </a:ext>
              </a:extLst>
            </p:cNvPr>
            <p:cNvSpPr/>
            <p:nvPr/>
          </p:nvSpPr>
          <p:spPr>
            <a:xfrm>
              <a:off x="14514" y="1202871"/>
              <a:ext cx="4223657" cy="669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49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4B9FCF-FFCE-9AAC-F6CE-B69BC0DEB133}"/>
                </a:ext>
              </a:extLst>
            </p:cNvPr>
            <p:cNvSpPr/>
            <p:nvPr/>
          </p:nvSpPr>
          <p:spPr>
            <a:xfrm>
              <a:off x="3955143" y="1086758"/>
              <a:ext cx="2257459" cy="292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49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0AE8DD8-B34B-6384-240A-8A27D9DE6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066"/>
          <a:stretch/>
        </p:blipFill>
        <p:spPr>
          <a:xfrm>
            <a:off x="1895193" y="4907376"/>
            <a:ext cx="4954670" cy="2936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1125C4-050C-E475-2044-DBB047501EAE}"/>
              </a:ext>
            </a:extLst>
          </p:cNvPr>
          <p:cNvSpPr txBox="1"/>
          <p:nvPr/>
        </p:nvSpPr>
        <p:spPr>
          <a:xfrm>
            <a:off x="8342149" y="3621091"/>
            <a:ext cx="1896159" cy="1061829"/>
          </a:xfrm>
          <a:custGeom>
            <a:avLst/>
            <a:gdLst>
              <a:gd name="connsiteX0" fmla="*/ 0 w 1896159"/>
              <a:gd name="connsiteY0" fmla="*/ 0 h 1061829"/>
              <a:gd name="connsiteX1" fmla="*/ 474040 w 1896159"/>
              <a:gd name="connsiteY1" fmla="*/ 0 h 1061829"/>
              <a:gd name="connsiteX2" fmla="*/ 967041 w 1896159"/>
              <a:gd name="connsiteY2" fmla="*/ 0 h 1061829"/>
              <a:gd name="connsiteX3" fmla="*/ 1384196 w 1896159"/>
              <a:gd name="connsiteY3" fmla="*/ 0 h 1061829"/>
              <a:gd name="connsiteX4" fmla="*/ 1896159 w 1896159"/>
              <a:gd name="connsiteY4" fmla="*/ 0 h 1061829"/>
              <a:gd name="connsiteX5" fmla="*/ 1896159 w 1896159"/>
              <a:gd name="connsiteY5" fmla="*/ 520296 h 1061829"/>
              <a:gd name="connsiteX6" fmla="*/ 1896159 w 1896159"/>
              <a:gd name="connsiteY6" fmla="*/ 1061829 h 1061829"/>
              <a:gd name="connsiteX7" fmla="*/ 1422119 w 1896159"/>
              <a:gd name="connsiteY7" fmla="*/ 1061829 h 1061829"/>
              <a:gd name="connsiteX8" fmla="*/ 967041 w 1896159"/>
              <a:gd name="connsiteY8" fmla="*/ 1061829 h 1061829"/>
              <a:gd name="connsiteX9" fmla="*/ 455078 w 1896159"/>
              <a:gd name="connsiteY9" fmla="*/ 1061829 h 1061829"/>
              <a:gd name="connsiteX10" fmla="*/ 0 w 1896159"/>
              <a:gd name="connsiteY10" fmla="*/ 1061829 h 1061829"/>
              <a:gd name="connsiteX11" fmla="*/ 0 w 1896159"/>
              <a:gd name="connsiteY11" fmla="*/ 552151 h 1061829"/>
              <a:gd name="connsiteX12" fmla="*/ 0 w 1896159"/>
              <a:gd name="connsiteY12" fmla="*/ 0 h 1061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6159" h="1061829" fill="none" extrusionOk="0">
                <a:moveTo>
                  <a:pt x="0" y="0"/>
                </a:moveTo>
                <a:cubicBezTo>
                  <a:pt x="146260" y="-23223"/>
                  <a:pt x="318790" y="1195"/>
                  <a:pt x="474040" y="0"/>
                </a:cubicBezTo>
                <a:cubicBezTo>
                  <a:pt x="629290" y="-1195"/>
                  <a:pt x="743003" y="7003"/>
                  <a:pt x="967041" y="0"/>
                </a:cubicBezTo>
                <a:cubicBezTo>
                  <a:pt x="1191079" y="-7003"/>
                  <a:pt x="1218336" y="10236"/>
                  <a:pt x="1384196" y="0"/>
                </a:cubicBezTo>
                <a:cubicBezTo>
                  <a:pt x="1550057" y="-10236"/>
                  <a:pt x="1791625" y="54337"/>
                  <a:pt x="1896159" y="0"/>
                </a:cubicBezTo>
                <a:cubicBezTo>
                  <a:pt x="1929851" y="133858"/>
                  <a:pt x="1874208" y="353831"/>
                  <a:pt x="1896159" y="520296"/>
                </a:cubicBezTo>
                <a:cubicBezTo>
                  <a:pt x="1918110" y="686761"/>
                  <a:pt x="1858498" y="857298"/>
                  <a:pt x="1896159" y="1061829"/>
                </a:cubicBezTo>
                <a:cubicBezTo>
                  <a:pt x="1775642" y="1087058"/>
                  <a:pt x="1598560" y="1033861"/>
                  <a:pt x="1422119" y="1061829"/>
                </a:cubicBezTo>
                <a:cubicBezTo>
                  <a:pt x="1245678" y="1089797"/>
                  <a:pt x="1152970" y="1059454"/>
                  <a:pt x="967041" y="1061829"/>
                </a:cubicBezTo>
                <a:cubicBezTo>
                  <a:pt x="781112" y="1064204"/>
                  <a:pt x="586032" y="1008526"/>
                  <a:pt x="455078" y="1061829"/>
                </a:cubicBezTo>
                <a:cubicBezTo>
                  <a:pt x="324124" y="1115132"/>
                  <a:pt x="152900" y="1041826"/>
                  <a:pt x="0" y="1061829"/>
                </a:cubicBezTo>
                <a:cubicBezTo>
                  <a:pt x="-36442" y="822006"/>
                  <a:pt x="35856" y="683406"/>
                  <a:pt x="0" y="552151"/>
                </a:cubicBezTo>
                <a:cubicBezTo>
                  <a:pt x="-35856" y="420896"/>
                  <a:pt x="61944" y="189675"/>
                  <a:pt x="0" y="0"/>
                </a:cubicBezTo>
                <a:close/>
              </a:path>
              <a:path w="1896159" h="1061829" stroke="0" extrusionOk="0">
                <a:moveTo>
                  <a:pt x="0" y="0"/>
                </a:moveTo>
                <a:cubicBezTo>
                  <a:pt x="195756" y="-11421"/>
                  <a:pt x="314283" y="41536"/>
                  <a:pt x="417155" y="0"/>
                </a:cubicBezTo>
                <a:cubicBezTo>
                  <a:pt x="520028" y="-41536"/>
                  <a:pt x="737954" y="18694"/>
                  <a:pt x="834310" y="0"/>
                </a:cubicBezTo>
                <a:cubicBezTo>
                  <a:pt x="930667" y="-18694"/>
                  <a:pt x="1150600" y="16094"/>
                  <a:pt x="1327311" y="0"/>
                </a:cubicBezTo>
                <a:cubicBezTo>
                  <a:pt x="1504022" y="-16094"/>
                  <a:pt x="1775989" y="23147"/>
                  <a:pt x="1896159" y="0"/>
                </a:cubicBezTo>
                <a:cubicBezTo>
                  <a:pt x="1937669" y="229698"/>
                  <a:pt x="1866814" y="270944"/>
                  <a:pt x="1896159" y="509678"/>
                </a:cubicBezTo>
                <a:cubicBezTo>
                  <a:pt x="1925504" y="748412"/>
                  <a:pt x="1864256" y="796609"/>
                  <a:pt x="1896159" y="1061829"/>
                </a:cubicBezTo>
                <a:cubicBezTo>
                  <a:pt x="1752983" y="1095472"/>
                  <a:pt x="1554468" y="1034066"/>
                  <a:pt x="1460042" y="1061829"/>
                </a:cubicBezTo>
                <a:cubicBezTo>
                  <a:pt x="1365616" y="1089592"/>
                  <a:pt x="1145758" y="1007956"/>
                  <a:pt x="948080" y="1061829"/>
                </a:cubicBezTo>
                <a:cubicBezTo>
                  <a:pt x="750402" y="1115702"/>
                  <a:pt x="703421" y="1010222"/>
                  <a:pt x="474040" y="1061829"/>
                </a:cubicBezTo>
                <a:cubicBezTo>
                  <a:pt x="244659" y="1113436"/>
                  <a:pt x="203948" y="1052377"/>
                  <a:pt x="0" y="1061829"/>
                </a:cubicBezTo>
                <a:cubicBezTo>
                  <a:pt x="-44350" y="951946"/>
                  <a:pt x="46590" y="762351"/>
                  <a:pt x="0" y="562769"/>
                </a:cubicBezTo>
                <a:cubicBezTo>
                  <a:pt x="-46590" y="363187"/>
                  <a:pt x="62116" y="147519"/>
                  <a:pt x="0" y="0"/>
                </a:cubicBez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714749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z="2100" b="1" spc="-1">
                <a:latin typeface="Arial"/>
              </a:rPr>
              <a:t>Very compact electronics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CC3414-6C93-F9EF-FF71-C3E5CA75C244}"/>
              </a:ext>
            </a:extLst>
          </p:cNvPr>
          <p:cNvSpPr txBox="1"/>
          <p:nvPr/>
        </p:nvSpPr>
        <p:spPr>
          <a:xfrm>
            <a:off x="1856300" y="141971"/>
            <a:ext cx="594658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en-US" sz="3300">
                <a:solidFill>
                  <a:srgbClr val="FF0000"/>
                </a:solidFill>
                <a:cs typeface="Arial" panose="020B0604020202020204" pitchFamily="34" charset="0"/>
              </a:rPr>
              <a:t>ERAM module for T2K TPCs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58C4DC-5A7E-0A3C-311A-6F519B6CE8D5}"/>
              </a:ext>
            </a:extLst>
          </p:cNvPr>
          <p:cNvGrpSpPr/>
          <p:nvPr/>
        </p:nvGrpSpPr>
        <p:grpSpPr>
          <a:xfrm>
            <a:off x="8211429" y="850673"/>
            <a:ext cx="2288474" cy="1636073"/>
            <a:chOff x="5874310" y="310699"/>
            <a:chExt cx="4811549" cy="3355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F7A013-C4BC-9ED3-94F6-9ACD59C26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543" t="323" b="50915"/>
            <a:stretch/>
          </p:blipFill>
          <p:spPr>
            <a:xfrm>
              <a:off x="5874310" y="310699"/>
              <a:ext cx="4811549" cy="28128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020964-860E-0D5B-B628-5BEAE1A887D3}"/>
                </a:ext>
              </a:extLst>
            </p:cNvPr>
            <p:cNvSpPr/>
            <p:nvPr/>
          </p:nvSpPr>
          <p:spPr>
            <a:xfrm>
              <a:off x="5893512" y="3167813"/>
              <a:ext cx="4765559" cy="498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49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F8E892-587A-774E-CEC8-ECB8BE7EC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6565" t="323" b="92711"/>
            <a:stretch/>
          </p:blipFill>
          <p:spPr>
            <a:xfrm>
              <a:off x="5910305" y="2951119"/>
              <a:ext cx="1232298" cy="40183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F64F9A1-0DEC-6415-B149-4ABB236D7A17}"/>
              </a:ext>
            </a:extLst>
          </p:cNvPr>
          <p:cNvSpPr txBox="1"/>
          <p:nvPr/>
        </p:nvSpPr>
        <p:spPr>
          <a:xfrm>
            <a:off x="8244753" y="423633"/>
            <a:ext cx="2090948" cy="646331"/>
          </a:xfrm>
          <a:custGeom>
            <a:avLst/>
            <a:gdLst>
              <a:gd name="connsiteX0" fmla="*/ 0 w 2090948"/>
              <a:gd name="connsiteY0" fmla="*/ 0 h 646331"/>
              <a:gd name="connsiteX1" fmla="*/ 543646 w 2090948"/>
              <a:gd name="connsiteY1" fmla="*/ 0 h 646331"/>
              <a:gd name="connsiteX2" fmla="*/ 1024565 w 2090948"/>
              <a:gd name="connsiteY2" fmla="*/ 0 h 646331"/>
              <a:gd name="connsiteX3" fmla="*/ 1484573 w 2090948"/>
              <a:gd name="connsiteY3" fmla="*/ 0 h 646331"/>
              <a:gd name="connsiteX4" fmla="*/ 2090948 w 2090948"/>
              <a:gd name="connsiteY4" fmla="*/ 0 h 646331"/>
              <a:gd name="connsiteX5" fmla="*/ 2090948 w 2090948"/>
              <a:gd name="connsiteY5" fmla="*/ 329629 h 646331"/>
              <a:gd name="connsiteX6" fmla="*/ 2090948 w 2090948"/>
              <a:gd name="connsiteY6" fmla="*/ 646331 h 646331"/>
              <a:gd name="connsiteX7" fmla="*/ 1568211 w 2090948"/>
              <a:gd name="connsiteY7" fmla="*/ 646331 h 646331"/>
              <a:gd name="connsiteX8" fmla="*/ 1087293 w 2090948"/>
              <a:gd name="connsiteY8" fmla="*/ 646331 h 646331"/>
              <a:gd name="connsiteX9" fmla="*/ 606375 w 2090948"/>
              <a:gd name="connsiteY9" fmla="*/ 646331 h 646331"/>
              <a:gd name="connsiteX10" fmla="*/ 0 w 2090948"/>
              <a:gd name="connsiteY10" fmla="*/ 646331 h 646331"/>
              <a:gd name="connsiteX11" fmla="*/ 0 w 2090948"/>
              <a:gd name="connsiteY11" fmla="*/ 336092 h 646331"/>
              <a:gd name="connsiteX12" fmla="*/ 0 w 2090948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948" h="646331" fill="none" extrusionOk="0">
                <a:moveTo>
                  <a:pt x="0" y="0"/>
                </a:moveTo>
                <a:cubicBezTo>
                  <a:pt x="245920" y="-13190"/>
                  <a:pt x="347665" y="11337"/>
                  <a:pt x="543646" y="0"/>
                </a:cubicBezTo>
                <a:cubicBezTo>
                  <a:pt x="739627" y="-11337"/>
                  <a:pt x="848509" y="25401"/>
                  <a:pt x="1024565" y="0"/>
                </a:cubicBezTo>
                <a:cubicBezTo>
                  <a:pt x="1200621" y="-25401"/>
                  <a:pt x="1303492" y="46247"/>
                  <a:pt x="1484573" y="0"/>
                </a:cubicBezTo>
                <a:cubicBezTo>
                  <a:pt x="1665654" y="-46247"/>
                  <a:pt x="1964127" y="40661"/>
                  <a:pt x="2090948" y="0"/>
                </a:cubicBezTo>
                <a:cubicBezTo>
                  <a:pt x="2119384" y="99507"/>
                  <a:pt x="2073082" y="243345"/>
                  <a:pt x="2090948" y="329629"/>
                </a:cubicBezTo>
                <a:cubicBezTo>
                  <a:pt x="2108814" y="415913"/>
                  <a:pt x="2089906" y="545670"/>
                  <a:pt x="2090948" y="646331"/>
                </a:cubicBezTo>
                <a:cubicBezTo>
                  <a:pt x="1896398" y="699621"/>
                  <a:pt x="1746564" y="608285"/>
                  <a:pt x="1568211" y="646331"/>
                </a:cubicBezTo>
                <a:cubicBezTo>
                  <a:pt x="1389858" y="684377"/>
                  <a:pt x="1288573" y="597823"/>
                  <a:pt x="1087293" y="646331"/>
                </a:cubicBezTo>
                <a:cubicBezTo>
                  <a:pt x="886013" y="694839"/>
                  <a:pt x="816937" y="636536"/>
                  <a:pt x="606375" y="646331"/>
                </a:cubicBezTo>
                <a:cubicBezTo>
                  <a:pt x="395813" y="656126"/>
                  <a:pt x="237446" y="583712"/>
                  <a:pt x="0" y="646331"/>
                </a:cubicBezTo>
                <a:cubicBezTo>
                  <a:pt x="-29167" y="498350"/>
                  <a:pt x="14343" y="487856"/>
                  <a:pt x="0" y="336092"/>
                </a:cubicBezTo>
                <a:cubicBezTo>
                  <a:pt x="-14343" y="184328"/>
                  <a:pt x="37308" y="104223"/>
                  <a:pt x="0" y="0"/>
                </a:cubicBezTo>
                <a:close/>
              </a:path>
              <a:path w="2090948" h="646331" stroke="0" extrusionOk="0">
                <a:moveTo>
                  <a:pt x="0" y="0"/>
                </a:moveTo>
                <a:cubicBezTo>
                  <a:pt x="191643" y="-13451"/>
                  <a:pt x="241503" y="7615"/>
                  <a:pt x="460009" y="0"/>
                </a:cubicBezTo>
                <a:cubicBezTo>
                  <a:pt x="678515" y="-7615"/>
                  <a:pt x="750072" y="12338"/>
                  <a:pt x="920017" y="0"/>
                </a:cubicBezTo>
                <a:cubicBezTo>
                  <a:pt x="1089962" y="-12338"/>
                  <a:pt x="1256932" y="23761"/>
                  <a:pt x="1421845" y="0"/>
                </a:cubicBezTo>
                <a:cubicBezTo>
                  <a:pt x="1586758" y="-23761"/>
                  <a:pt x="1939146" y="45414"/>
                  <a:pt x="2090948" y="0"/>
                </a:cubicBezTo>
                <a:cubicBezTo>
                  <a:pt x="2127943" y="107394"/>
                  <a:pt x="2084863" y="204304"/>
                  <a:pt x="2090948" y="329629"/>
                </a:cubicBezTo>
                <a:cubicBezTo>
                  <a:pt x="2097033" y="454954"/>
                  <a:pt x="2085415" y="562983"/>
                  <a:pt x="2090948" y="646331"/>
                </a:cubicBezTo>
                <a:cubicBezTo>
                  <a:pt x="1915687" y="702908"/>
                  <a:pt x="1777277" y="613451"/>
                  <a:pt x="1589120" y="646331"/>
                </a:cubicBezTo>
                <a:cubicBezTo>
                  <a:pt x="1400963" y="679211"/>
                  <a:pt x="1200654" y="597267"/>
                  <a:pt x="1024565" y="646331"/>
                </a:cubicBezTo>
                <a:cubicBezTo>
                  <a:pt x="848476" y="695395"/>
                  <a:pt x="672054" y="612002"/>
                  <a:pt x="522737" y="646331"/>
                </a:cubicBezTo>
                <a:cubicBezTo>
                  <a:pt x="373420" y="680660"/>
                  <a:pt x="216772" y="625534"/>
                  <a:pt x="0" y="646331"/>
                </a:cubicBezTo>
                <a:cubicBezTo>
                  <a:pt x="-25463" y="578371"/>
                  <a:pt x="37956" y="397321"/>
                  <a:pt x="0" y="316702"/>
                </a:cubicBezTo>
                <a:cubicBezTo>
                  <a:pt x="-37956" y="236083"/>
                  <a:pt x="17377" y="78924"/>
                  <a:pt x="0" y="0"/>
                </a:cubicBez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it-IT" spc="-1">
                <a:latin typeface="Arial"/>
              </a:rPr>
              <a:t>8 + 8 ERAMs per HATPC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AD76D-A896-F131-4287-425DC9D389A1}"/>
              </a:ext>
            </a:extLst>
          </p:cNvPr>
          <p:cNvSpPr txBox="1"/>
          <p:nvPr/>
        </p:nvSpPr>
        <p:spPr>
          <a:xfrm>
            <a:off x="1906562" y="5548853"/>
            <a:ext cx="70209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è"/>
            </a:pPr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</a:rPr>
              <a:t>ERAMs used for the new TPC of T2K</a:t>
            </a:r>
          </a:p>
          <a:p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</a:rPr>
              <a:t>ERAMs are built at CERN MPGD Lab</a:t>
            </a:r>
            <a:endParaRPr lang="en-GB" sz="2800" dirty="0">
              <a:solidFill>
                <a:srgbClr val="4032F8"/>
              </a:solidFill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80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8DDAB-83E0-0159-C3DB-CE94C9AC730C}"/>
              </a:ext>
            </a:extLst>
          </p:cNvPr>
          <p:cNvSpPr txBox="1"/>
          <p:nvPr/>
        </p:nvSpPr>
        <p:spPr>
          <a:xfrm>
            <a:off x="9126666" y="6339281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9B5A9-06BB-33E1-EB88-017828D6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776" y="300369"/>
            <a:ext cx="8494449" cy="4651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61E6DC-91B9-1012-931F-36B92B3F28B5}"/>
              </a:ext>
            </a:extLst>
          </p:cNvPr>
          <p:cNvSpPr/>
          <p:nvPr/>
        </p:nvSpPr>
        <p:spPr>
          <a:xfrm>
            <a:off x="2029838" y="4503905"/>
            <a:ext cx="7315200" cy="447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0A4F5-E88D-1EC3-8E37-F8AE4B848248}"/>
              </a:ext>
            </a:extLst>
          </p:cNvPr>
          <p:cNvSpPr/>
          <p:nvPr/>
        </p:nvSpPr>
        <p:spPr>
          <a:xfrm>
            <a:off x="7117404" y="2704289"/>
            <a:ext cx="3362716" cy="17996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4C558-06C9-7091-E109-3FA55E2DB63A}"/>
              </a:ext>
            </a:extLst>
          </p:cNvPr>
          <p:cNvSpPr txBox="1"/>
          <p:nvPr/>
        </p:nvSpPr>
        <p:spPr>
          <a:xfrm>
            <a:off x="2029839" y="5159984"/>
            <a:ext cx="70209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è"/>
            </a:pPr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</a:rPr>
              <a:t>ERAMs used for the new TPC of T2K</a:t>
            </a:r>
          </a:p>
          <a:p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</a:rPr>
              <a:t>ERAMs are built at CERN MPGD Lab</a:t>
            </a:r>
            <a:endParaRPr lang="en-GB" sz="2800" dirty="0">
              <a:solidFill>
                <a:srgbClr val="4032F8"/>
              </a:solidFill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13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53EF3-8BF2-2EA7-55DF-332B91EE4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584" y="880258"/>
            <a:ext cx="8280833" cy="4609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16B59-1504-898D-F5A6-F816E1566D20}"/>
              </a:ext>
            </a:extLst>
          </p:cNvPr>
          <p:cNvSpPr txBox="1"/>
          <p:nvPr/>
        </p:nvSpPr>
        <p:spPr>
          <a:xfrm>
            <a:off x="9011231" y="603209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8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BCC841-87B7-3DA4-0672-0456D4DB5566}"/>
              </a:ext>
            </a:extLst>
          </p:cNvPr>
          <p:cNvSpPr txBox="1"/>
          <p:nvPr/>
        </p:nvSpPr>
        <p:spPr>
          <a:xfrm>
            <a:off x="733635" y="963055"/>
            <a:ext cx="101351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ea typeface="Arial" panose="020B0604020202020204" pitchFamily="34" charset="0"/>
              </a:rPr>
              <a:t>Aim</a:t>
            </a:r>
            <a:r>
              <a:rPr lang="en-US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</a:p>
          <a:p>
            <a:r>
              <a:rPr lang="en-US">
                <a:solidFill>
                  <a:srgbClr val="000000"/>
                </a:solidFill>
                <a:ea typeface="Arial" panose="020B0604020202020204" pitchFamily="34" charset="0"/>
              </a:rPr>
              <a:t>Proof of principle of coupling </a:t>
            </a:r>
            <a:r>
              <a:rPr lang="en-US">
                <a:solidFill>
                  <a:srgbClr val="4032F8"/>
                </a:solidFill>
                <a:ea typeface="Arial" panose="020B0604020202020204" pitchFamily="34" charset="0"/>
              </a:rPr>
              <a:t>gas multiplication gap</a:t>
            </a:r>
            <a:r>
              <a:rPr lang="en-US">
                <a:ea typeface="Arial" panose="020B0604020202020204" pitchFamily="34" charset="0"/>
              </a:rPr>
              <a:t> to </a:t>
            </a:r>
            <a:r>
              <a:rPr lang="en-US">
                <a:solidFill>
                  <a:srgbClr val="4032F8"/>
                </a:solidFill>
                <a:ea typeface="Arial" panose="020B0604020202020204" pitchFamily="34" charset="0"/>
              </a:rPr>
              <a:t>TIMEPIX4 chip </a:t>
            </a:r>
            <a:r>
              <a:rPr lang="en-US">
                <a:ea typeface="Arial" panose="020B0604020202020204" pitchFamily="34" charset="0"/>
              </a:rPr>
              <a:t>in a simple way</a:t>
            </a:r>
            <a:r>
              <a:rPr lang="en-US">
                <a:solidFill>
                  <a:srgbClr val="4032F8"/>
                </a:solidFill>
                <a:ea typeface="Arial" panose="020B0604020202020204" pitchFamily="34" charset="0"/>
              </a:rPr>
              <a:t> </a:t>
            </a:r>
          </a:p>
          <a:p>
            <a:endParaRPr lang="en-US" b="1">
              <a:solidFill>
                <a:srgbClr val="000000"/>
              </a:solidFill>
              <a:ea typeface="Arial" panose="020B0604020202020204" pitchFamily="34" charset="0"/>
            </a:endParaRPr>
          </a:p>
          <a:p>
            <a:r>
              <a:rPr lang="en-US" b="1">
                <a:solidFill>
                  <a:srgbClr val="000000"/>
                </a:solidFill>
                <a:ea typeface="Arial" panose="020B0604020202020204" pitchFamily="34" charset="0"/>
              </a:rPr>
              <a:t>Target applications</a:t>
            </a:r>
            <a:r>
              <a:rPr lang="en-US">
                <a:solidFill>
                  <a:srgbClr val="000000"/>
                </a:solidFill>
                <a:ea typeface="Arial" panose="020B0604020202020204" pitchFamily="34" charset="0"/>
              </a:rPr>
              <a:t> </a:t>
            </a:r>
            <a:br>
              <a:rPr lang="en-US">
                <a:solidFill>
                  <a:srgbClr val="000000"/>
                </a:solidFill>
                <a:ea typeface="Arial" panose="020B0604020202020204" pitchFamily="34" charset="0"/>
              </a:rPr>
            </a:br>
            <a:r>
              <a:rPr lang="en-US">
                <a:solidFill>
                  <a:srgbClr val="000000"/>
                </a:solidFill>
                <a:ea typeface="Arial" panose="020B0604020202020204" pitchFamily="34" charset="0"/>
              </a:rPr>
              <a:t>high-resolution &amp; low material budget tracking detectors with PID capabilities for charged particles down to very low momenta </a:t>
            </a:r>
            <a:endParaRPr lang="en-US" dirty="0">
              <a:solidFill>
                <a:srgbClr val="7030A0"/>
              </a:solidFill>
              <a:ea typeface="Arial" panose="020B0604020202020204" pitchFamily="34" charset="0"/>
            </a:endParaRP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 b="1">
                <a:solidFill>
                  <a:srgbClr val="000000"/>
                </a:solidFill>
              </a:rPr>
              <a:t>Method</a:t>
            </a:r>
            <a:r>
              <a:rPr lang="en-US">
                <a:solidFill>
                  <a:srgbClr val="000000"/>
                </a:solidFill>
              </a:rPr>
              <a:t> </a:t>
            </a:r>
          </a:p>
          <a:p>
            <a:r>
              <a:rPr lang="en-US">
                <a:solidFill>
                  <a:srgbClr val="000000"/>
                </a:solidFill>
              </a:rPr>
              <a:t>building </a:t>
            </a:r>
            <a:r>
              <a:rPr lang="en-US">
                <a:solidFill>
                  <a:srgbClr val="0070C0"/>
                </a:solidFill>
              </a:rPr>
              <a:t>MicroMegas Resistive Embedded Anode gap </a:t>
            </a:r>
            <a:r>
              <a:rPr lang="en-US"/>
              <a:t>by standard technique at CERN</a:t>
            </a:r>
          </a:p>
          <a:p>
            <a:r>
              <a:rPr lang="en-US">
                <a:solidFill>
                  <a:srgbClr val="000000"/>
                </a:solidFill>
              </a:rPr>
              <a:t>(stainless steel mesh supported by pillars on DLC resistive layer on Kapton) </a:t>
            </a:r>
          </a:p>
          <a:p>
            <a:r>
              <a:rPr lang="en-US">
                <a:solidFill>
                  <a:srgbClr val="000000"/>
                </a:solidFill>
              </a:rPr>
              <a:t>to be tensioned and over-imposed on top of </a:t>
            </a:r>
            <a:r>
              <a:rPr lang="en-US">
                <a:solidFill>
                  <a:srgbClr val="0070C0"/>
                </a:solidFill>
              </a:rPr>
              <a:t>TIMEPIX4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DAC38-C827-B89F-8113-5D30E42D1E4C}"/>
              </a:ext>
            </a:extLst>
          </p:cNvPr>
          <p:cNvSpPr txBox="1"/>
          <p:nvPr/>
        </p:nvSpPr>
        <p:spPr>
          <a:xfrm>
            <a:off x="580439" y="229027"/>
            <a:ext cx="8657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TIMEPIX4 gas detector – WP2 rimodulated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45E23-E045-0CE0-7869-FB0D182D1896}"/>
              </a:ext>
            </a:extLst>
          </p:cNvPr>
          <p:cNvSpPr/>
          <p:nvPr/>
        </p:nvSpPr>
        <p:spPr>
          <a:xfrm>
            <a:off x="3964282" y="5547744"/>
            <a:ext cx="4052790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TIMEPIX4 chip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854C3D-7173-E445-2380-5357FCE1E9CA}"/>
              </a:ext>
            </a:extLst>
          </p:cNvPr>
          <p:cNvSpPr/>
          <p:nvPr/>
        </p:nvSpPr>
        <p:spPr>
          <a:xfrm>
            <a:off x="4241487" y="5488094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396C7-C2E2-D4F8-B5A7-4B32A69B498B}"/>
              </a:ext>
            </a:extLst>
          </p:cNvPr>
          <p:cNvSpPr/>
          <p:nvPr/>
        </p:nvSpPr>
        <p:spPr>
          <a:xfrm>
            <a:off x="4993656" y="5493010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3B9E81-2D04-2413-36FB-90416E482EB8}"/>
              </a:ext>
            </a:extLst>
          </p:cNvPr>
          <p:cNvSpPr/>
          <p:nvPr/>
        </p:nvSpPr>
        <p:spPr>
          <a:xfrm>
            <a:off x="5745826" y="5478264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A38DBF-EF37-652F-883F-50735BDCC214}"/>
              </a:ext>
            </a:extLst>
          </p:cNvPr>
          <p:cNvSpPr/>
          <p:nvPr/>
        </p:nvSpPr>
        <p:spPr>
          <a:xfrm>
            <a:off x="6488163" y="5483182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9E653-7BC4-17FD-DA8B-492F7627E69A}"/>
              </a:ext>
            </a:extLst>
          </p:cNvPr>
          <p:cNvSpPr/>
          <p:nvPr/>
        </p:nvSpPr>
        <p:spPr>
          <a:xfrm>
            <a:off x="7250166" y="5488101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168BC3-0949-0E00-F095-9F354D5B67D0}"/>
              </a:ext>
            </a:extLst>
          </p:cNvPr>
          <p:cNvGrpSpPr/>
          <p:nvPr/>
        </p:nvGrpSpPr>
        <p:grpSpPr>
          <a:xfrm>
            <a:off x="3418040" y="4863060"/>
            <a:ext cx="5186514" cy="498268"/>
            <a:chOff x="1788520" y="1936778"/>
            <a:chExt cx="5186514" cy="4982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167C9D-862E-7A83-7DF0-E415CF78738C}"/>
                </a:ext>
              </a:extLst>
            </p:cNvPr>
            <p:cNvSpPr/>
            <p:nvPr/>
          </p:nvSpPr>
          <p:spPr>
            <a:xfrm>
              <a:off x="1788520" y="2287258"/>
              <a:ext cx="5171766" cy="1477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CE4E87-4F87-90DD-7723-C45AE838199E}"/>
                </a:ext>
              </a:extLst>
            </p:cNvPr>
            <p:cNvSpPr/>
            <p:nvPr/>
          </p:nvSpPr>
          <p:spPr>
            <a:xfrm>
              <a:off x="1803268" y="2245886"/>
              <a:ext cx="5171766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A90F4C-D85C-ED84-5B47-8C7074C0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520" y="1936778"/>
              <a:ext cx="5186514" cy="32768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6A61A3-32CC-08F6-3FF9-46F6CF275F72}"/>
                </a:ext>
              </a:extLst>
            </p:cNvPr>
            <p:cNvSpPr/>
            <p:nvPr/>
          </p:nvSpPr>
          <p:spPr>
            <a:xfrm>
              <a:off x="1788520" y="2127954"/>
              <a:ext cx="380446" cy="9587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AD56C7-8C86-A7A2-8E24-F7217D911B48}"/>
              </a:ext>
            </a:extLst>
          </p:cNvPr>
          <p:cNvCxnSpPr>
            <a:cxnSpLocks/>
          </p:cNvCxnSpPr>
          <p:nvPr/>
        </p:nvCxnSpPr>
        <p:spPr>
          <a:xfrm flipH="1" flipV="1">
            <a:off x="8604554" y="5228443"/>
            <a:ext cx="453994" cy="24982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627652-E66F-6D3A-C655-0CA04897F0C4}"/>
              </a:ext>
            </a:extLst>
          </p:cNvPr>
          <p:cNvSpPr txBox="1"/>
          <p:nvPr/>
        </p:nvSpPr>
        <p:spPr>
          <a:xfrm>
            <a:off x="9058549" y="5287434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DLC resistive layer</a:t>
            </a:r>
          </a:p>
          <a:p>
            <a:r>
              <a:rPr lang="en-US" sz="1400"/>
              <a:t>on 50 um of Kapton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0898440-5696-15D3-B08E-ACE314741076}"/>
              </a:ext>
            </a:extLst>
          </p:cNvPr>
          <p:cNvCxnSpPr>
            <a:cxnSpLocks/>
          </p:cNvCxnSpPr>
          <p:nvPr/>
        </p:nvCxnSpPr>
        <p:spPr>
          <a:xfrm flipH="1">
            <a:off x="8022196" y="4818671"/>
            <a:ext cx="1036352" cy="27793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F3D3A4-E0BB-2F5A-34BA-C4B8DBE48BC0}"/>
              </a:ext>
            </a:extLst>
          </p:cNvPr>
          <p:cNvSpPr txBox="1"/>
          <p:nvPr/>
        </p:nvSpPr>
        <p:spPr>
          <a:xfrm>
            <a:off x="9058548" y="4594547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128 um gap with SD45/18</a:t>
            </a:r>
          </a:p>
          <a:p>
            <a:r>
              <a:rPr lang="en-US" sz="1400"/>
              <a:t>woven stainless steel mesh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AF2A25-EFF9-ED6F-70B8-49E219394141}"/>
              </a:ext>
            </a:extLst>
          </p:cNvPr>
          <p:cNvSpPr txBox="1"/>
          <p:nvPr/>
        </p:nvSpPr>
        <p:spPr>
          <a:xfrm>
            <a:off x="4835087" y="4482332"/>
            <a:ext cx="2919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Gas multiplication gap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065816-29DE-D163-A810-72B04722C0E0}"/>
              </a:ext>
            </a:extLst>
          </p:cNvPr>
          <p:cNvSpPr/>
          <p:nvPr/>
        </p:nvSpPr>
        <p:spPr>
          <a:xfrm>
            <a:off x="2963525" y="6153324"/>
            <a:ext cx="6054304" cy="338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Chip Support and gap tensioning system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627076-B2BC-1D4D-7CA7-790EAE522A25}"/>
              </a:ext>
            </a:extLst>
          </p:cNvPr>
          <p:cNvSpPr/>
          <p:nvPr/>
        </p:nvSpPr>
        <p:spPr>
          <a:xfrm flipH="1">
            <a:off x="8315416" y="4604708"/>
            <a:ext cx="108553" cy="1593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96FA68-361C-359A-C5C6-EC7EE61115FC}"/>
              </a:ext>
            </a:extLst>
          </p:cNvPr>
          <p:cNvSpPr/>
          <p:nvPr/>
        </p:nvSpPr>
        <p:spPr>
          <a:xfrm flipH="1">
            <a:off x="3624669" y="4629380"/>
            <a:ext cx="108553" cy="1558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926E6-19DD-A771-BA3D-8F268D77699E}"/>
              </a:ext>
            </a:extLst>
          </p:cNvPr>
          <p:cNvSpPr txBox="1"/>
          <p:nvPr/>
        </p:nvSpPr>
        <p:spPr>
          <a:xfrm>
            <a:off x="10556633" y="324224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64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D16B59-1504-898D-F5A6-F816E1566D20}"/>
              </a:ext>
            </a:extLst>
          </p:cNvPr>
          <p:cNvSpPr txBox="1"/>
          <p:nvPr/>
        </p:nvSpPr>
        <p:spPr>
          <a:xfrm>
            <a:off x="9011231" y="603209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43741-4225-1B93-E961-BC771F3D0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050" y="762615"/>
            <a:ext cx="8077900" cy="47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5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D16B59-1504-898D-F5A6-F816E1566D20}"/>
              </a:ext>
            </a:extLst>
          </p:cNvPr>
          <p:cNvSpPr txBox="1"/>
          <p:nvPr/>
        </p:nvSpPr>
        <p:spPr>
          <a:xfrm>
            <a:off x="9011231" y="6032092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168CA-0C51-BAC3-16F6-0F5600F5A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23" y="1245681"/>
            <a:ext cx="8466554" cy="43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16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8DDAB-83E0-0159-C3DB-CE94C9AC730C}"/>
              </a:ext>
            </a:extLst>
          </p:cNvPr>
          <p:cNvSpPr txBox="1"/>
          <p:nvPr/>
        </p:nvSpPr>
        <p:spPr>
          <a:xfrm>
            <a:off x="8953946" y="6238240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4C558-06C9-7091-E109-3FA55E2DB63A}"/>
              </a:ext>
            </a:extLst>
          </p:cNvPr>
          <p:cNvSpPr txBox="1"/>
          <p:nvPr/>
        </p:nvSpPr>
        <p:spPr>
          <a:xfrm>
            <a:off x="1935056" y="135036"/>
            <a:ext cx="863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Coupling </a:t>
            </a:r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</a:rPr>
              <a:t>ERAMs + TIMEPIX4 chip</a:t>
            </a:r>
            <a:endParaRPr lang="en-GB" sz="2800" dirty="0">
              <a:solidFill>
                <a:srgbClr val="4032F8"/>
              </a:solidFill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9A38C-3437-0876-95D9-D522311AE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46" y="877765"/>
            <a:ext cx="4906287" cy="2485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221A6F-EC3B-BC7B-5C71-637320E33C21}"/>
              </a:ext>
            </a:extLst>
          </p:cNvPr>
          <p:cNvCxnSpPr>
            <a:cxnSpLocks/>
          </p:cNvCxnSpPr>
          <p:nvPr/>
        </p:nvCxnSpPr>
        <p:spPr>
          <a:xfrm flipH="1" flipV="1">
            <a:off x="5423860" y="2575193"/>
            <a:ext cx="522227" cy="21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644D06-3422-A128-CE0D-4A55E13E7C5D}"/>
              </a:ext>
            </a:extLst>
          </p:cNvPr>
          <p:cNvSpPr txBox="1"/>
          <p:nvPr/>
        </p:nvSpPr>
        <p:spPr>
          <a:xfrm>
            <a:off x="5920829" y="2650054"/>
            <a:ext cx="195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Resistive layer (DLC)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B3BD6C-8F57-A5D3-90CA-9DA9241EB5EA}"/>
              </a:ext>
            </a:extLst>
          </p:cNvPr>
          <p:cNvSpPr txBox="1"/>
          <p:nvPr/>
        </p:nvSpPr>
        <p:spPr>
          <a:xfrm>
            <a:off x="2128521" y="3737254"/>
            <a:ext cx="7934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Key points addressed </a:t>
            </a:r>
            <a:r>
              <a:rPr lang="en-US" sz="2000">
                <a:solidFill>
                  <a:srgbClr val="FF0000"/>
                </a:solidFill>
                <a:cs typeface="Arial" panose="020B0604020202020204" pitchFamily="34" charset="0"/>
              </a:rPr>
              <a:t> (simulation and measurements)</a:t>
            </a:r>
            <a:r>
              <a:rPr lang="en-US" sz="2000">
                <a:solidFill>
                  <a:srgbClr val="FF0000"/>
                </a:solidFill>
              </a:rPr>
              <a:t> by TIMEPIX4</a:t>
            </a:r>
          </a:p>
          <a:p>
            <a:pPr marL="457200" indent="-457200">
              <a:buAutoNum type="arabicPeriod"/>
            </a:pPr>
            <a:r>
              <a:rPr lang="en-US" sz="2000"/>
              <a:t>Choice of Diamond-Like-Carbon (DLC) resistivity </a:t>
            </a:r>
          </a:p>
          <a:p>
            <a:r>
              <a:rPr lang="en-US" sz="2000"/>
              <a:t>       and thickness of insulator layer (between pads and DLC)</a:t>
            </a:r>
          </a:p>
          <a:p>
            <a:r>
              <a:rPr lang="en-US" sz="2000"/>
              <a:t>       R x C =&gt; charge spread velocity </a:t>
            </a:r>
          </a:p>
          <a:p>
            <a:endParaRPr lang="en-US" sz="2000"/>
          </a:p>
          <a:p>
            <a:pPr marL="457200" indent="-457200">
              <a:buAutoNum type="arabicPeriod" startAt="2"/>
            </a:pPr>
            <a:r>
              <a:rPr lang="en-US" sz="2000"/>
              <a:t>Geometry and dimension of grid/mesh with respect to pad</a:t>
            </a:r>
          </a:p>
          <a:p>
            <a:pPr lvl="1"/>
            <a:r>
              <a:rPr lang="en-US" sz="2000"/>
              <a:t>Geometry in order to avoid Moire`- like effect</a:t>
            </a:r>
          </a:p>
          <a:p>
            <a:endParaRPr lang="en-US" sz="2000">
              <a:sym typeface="Wingdings" panose="05000000000000000000" pitchFamily="2" charset="2"/>
            </a:endParaRPr>
          </a:p>
          <a:p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Build prototype</a:t>
            </a:r>
            <a:endParaRPr lang="en-US" sz="2000">
              <a:cs typeface="Arial" panose="020B0604020202020204" pitchFamily="34" charset="0"/>
            </a:endParaRPr>
          </a:p>
          <a:p>
            <a:pPr lvl="1"/>
            <a:r>
              <a:rPr lang="en-US" sz="2000"/>
              <a:t>   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D383F8D-D9C0-5887-D99B-3BE24F43623C}"/>
              </a:ext>
            </a:extLst>
          </p:cNvPr>
          <p:cNvSpPr/>
          <p:nvPr/>
        </p:nvSpPr>
        <p:spPr>
          <a:xfrm>
            <a:off x="2966721" y="2371992"/>
            <a:ext cx="2777747" cy="706488"/>
          </a:xfrm>
          <a:prstGeom prst="parallelogram">
            <a:avLst>
              <a:gd name="adj" fmla="val 98023"/>
            </a:avLst>
          </a:prstGeom>
          <a:solidFill>
            <a:schemeClr val="accent4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52DB47E-FF2B-F49C-CF5A-E8D7C7D57589}"/>
              </a:ext>
            </a:extLst>
          </p:cNvPr>
          <p:cNvSpPr/>
          <p:nvPr/>
        </p:nvSpPr>
        <p:spPr>
          <a:xfrm>
            <a:off x="2966721" y="2300872"/>
            <a:ext cx="2777747" cy="706488"/>
          </a:xfrm>
          <a:prstGeom prst="parallelogram">
            <a:avLst>
              <a:gd name="adj" fmla="val 98023"/>
            </a:avLst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647CF6-34D7-F9C4-6B44-1361298B9051}"/>
              </a:ext>
            </a:extLst>
          </p:cNvPr>
          <p:cNvCxnSpPr>
            <a:cxnSpLocks/>
          </p:cNvCxnSpPr>
          <p:nvPr/>
        </p:nvCxnSpPr>
        <p:spPr>
          <a:xfrm flipH="1" flipV="1">
            <a:off x="5301940" y="2859673"/>
            <a:ext cx="522227" cy="21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D0E1BC-32D3-EAA6-AFFD-A6BD014C1C14}"/>
              </a:ext>
            </a:extLst>
          </p:cNvPr>
          <p:cNvSpPr txBox="1"/>
          <p:nvPr/>
        </p:nvSpPr>
        <p:spPr>
          <a:xfrm>
            <a:off x="5794653" y="2950747"/>
            <a:ext cx="195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Insulating layer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BD8274-1F69-27C7-C6C2-7F7DDF6EA6E1}"/>
              </a:ext>
            </a:extLst>
          </p:cNvPr>
          <p:cNvSpPr txBox="1"/>
          <p:nvPr/>
        </p:nvSpPr>
        <p:spPr>
          <a:xfrm>
            <a:off x="7203547" y="1041634"/>
            <a:ext cx="3224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Applications</a:t>
            </a:r>
          </a:p>
          <a:p>
            <a:pPr marL="285750" indent="-285750">
              <a:buFontTx/>
              <a:buChar char="-"/>
            </a:pPr>
            <a:r>
              <a:rPr lang="en-US"/>
              <a:t>very fine grained tracker</a:t>
            </a:r>
          </a:p>
          <a:p>
            <a:r>
              <a:rPr lang="en-US"/>
              <a:t>     and X ray detector</a:t>
            </a:r>
          </a:p>
        </p:txBody>
      </p:sp>
    </p:spTree>
    <p:extLst>
      <p:ext uri="{BB962C8B-B14F-4D97-AF65-F5344CB8AC3E}">
        <p14:creationId xmlns:p14="http://schemas.microsoft.com/office/powerpoint/2010/main" val="3828707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BCC841-87B7-3DA4-0672-0456D4DB5566}"/>
              </a:ext>
            </a:extLst>
          </p:cNvPr>
          <p:cNvSpPr txBox="1"/>
          <p:nvPr/>
        </p:nvSpPr>
        <p:spPr>
          <a:xfrm>
            <a:off x="1649963" y="1905326"/>
            <a:ext cx="83369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 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2E372-3B70-B2D7-F731-0D034812F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42" y="288934"/>
            <a:ext cx="8939997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59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BCC841-87B7-3DA4-0672-0456D4DB5566}"/>
              </a:ext>
            </a:extLst>
          </p:cNvPr>
          <p:cNvSpPr txBox="1"/>
          <p:nvPr/>
        </p:nvSpPr>
        <p:spPr>
          <a:xfrm>
            <a:off x="1649963" y="1905326"/>
            <a:ext cx="83369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 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B39DE-B94C-D363-8250-9A68C87D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51" y="776424"/>
            <a:ext cx="8034515" cy="530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22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7BCC841-87B7-3DA4-0672-0456D4DB5566}"/>
              </a:ext>
            </a:extLst>
          </p:cNvPr>
          <p:cNvSpPr txBox="1"/>
          <p:nvPr/>
        </p:nvSpPr>
        <p:spPr>
          <a:xfrm>
            <a:off x="1649963" y="1905326"/>
            <a:ext cx="83369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14313" indent="-214313">
              <a:buFontTx/>
              <a:buChar char="-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	 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06113-CA5E-D2E2-A1CB-731736407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62" y="204206"/>
            <a:ext cx="8817104" cy="61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64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8DDAB-83E0-0159-C3DB-CE94C9AC730C}"/>
              </a:ext>
            </a:extLst>
          </p:cNvPr>
          <p:cNvSpPr txBox="1"/>
          <p:nvPr/>
        </p:nvSpPr>
        <p:spPr>
          <a:xfrm>
            <a:off x="8953946" y="6238240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4C558-06C9-7091-E109-3FA55E2DB63A}"/>
              </a:ext>
            </a:extLst>
          </p:cNvPr>
          <p:cNvSpPr txBox="1"/>
          <p:nvPr/>
        </p:nvSpPr>
        <p:spPr>
          <a:xfrm>
            <a:off x="1935056" y="135036"/>
            <a:ext cx="863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Coupling H-ND cathode + </a:t>
            </a:r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</a:rPr>
              <a:t>ERAMs + TIMEPIX4 chip</a:t>
            </a:r>
            <a:endParaRPr lang="en-GB" sz="2800" dirty="0">
              <a:solidFill>
                <a:srgbClr val="4032F8"/>
              </a:solidFill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9A38C-3437-0876-95D9-D522311AE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46" y="877765"/>
            <a:ext cx="4906287" cy="24851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221A6F-EC3B-BC7B-5C71-637320E33C21}"/>
              </a:ext>
            </a:extLst>
          </p:cNvPr>
          <p:cNvCxnSpPr>
            <a:cxnSpLocks/>
          </p:cNvCxnSpPr>
          <p:nvPr/>
        </p:nvCxnSpPr>
        <p:spPr>
          <a:xfrm flipH="1" flipV="1">
            <a:off x="5423860" y="2575193"/>
            <a:ext cx="522227" cy="21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644D06-3422-A128-CE0D-4A55E13E7C5D}"/>
              </a:ext>
            </a:extLst>
          </p:cNvPr>
          <p:cNvSpPr txBox="1"/>
          <p:nvPr/>
        </p:nvSpPr>
        <p:spPr>
          <a:xfrm>
            <a:off x="5920829" y="2650054"/>
            <a:ext cx="195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Resistive layer (DLC)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B3BD6C-8F57-A5D3-90CA-9DA9241EB5EA}"/>
              </a:ext>
            </a:extLst>
          </p:cNvPr>
          <p:cNvSpPr txBox="1"/>
          <p:nvPr/>
        </p:nvSpPr>
        <p:spPr>
          <a:xfrm>
            <a:off x="2128521" y="3930950"/>
            <a:ext cx="8299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cs typeface="Arial" panose="020B0604020202020204" pitchFamily="34" charset="0"/>
              </a:rPr>
              <a:t>Key points addressed (simulation and measurements) by TIMEPIX4</a:t>
            </a:r>
          </a:p>
          <a:p>
            <a:pPr marL="457200" indent="-457200">
              <a:buAutoNum type="arabicPeriod"/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behavior of the hydrog. nano-diamond photo-cathode withT2K gas </a:t>
            </a:r>
          </a:p>
          <a:p>
            <a:pPr marL="457200" indent="-457200">
              <a:buAutoNum type="arabicPeriod"/>
            </a:pPr>
            <a:endParaRPr 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</a:rPr>
              <a:t>study HV configuration and detector geometry for optimizing photo-electron collection and drift</a:t>
            </a:r>
          </a:p>
          <a:p>
            <a:pPr marL="457200" indent="-457200">
              <a:buAutoNum type="arabicPeriod"/>
            </a:pPr>
            <a:endParaRPr lang="en-US" sz="200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 Build prototype</a:t>
            </a:r>
            <a:endParaRPr lang="en-US" sz="2000">
              <a:cs typeface="Arial" panose="020B0604020202020204" pitchFamily="34" charset="0"/>
            </a:endParaRP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D383F8D-D9C0-5887-D99B-3BE24F43623C}"/>
              </a:ext>
            </a:extLst>
          </p:cNvPr>
          <p:cNvSpPr/>
          <p:nvPr/>
        </p:nvSpPr>
        <p:spPr>
          <a:xfrm>
            <a:off x="2966721" y="2371992"/>
            <a:ext cx="2777747" cy="706488"/>
          </a:xfrm>
          <a:prstGeom prst="parallelogram">
            <a:avLst>
              <a:gd name="adj" fmla="val 98023"/>
            </a:avLst>
          </a:prstGeom>
          <a:solidFill>
            <a:schemeClr val="accent4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52DB47E-FF2B-F49C-CF5A-E8D7C7D57589}"/>
              </a:ext>
            </a:extLst>
          </p:cNvPr>
          <p:cNvSpPr/>
          <p:nvPr/>
        </p:nvSpPr>
        <p:spPr>
          <a:xfrm>
            <a:off x="2966721" y="2300872"/>
            <a:ext cx="2777747" cy="706488"/>
          </a:xfrm>
          <a:prstGeom prst="parallelogram">
            <a:avLst>
              <a:gd name="adj" fmla="val 98023"/>
            </a:avLst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647CF6-34D7-F9C4-6B44-1361298B9051}"/>
              </a:ext>
            </a:extLst>
          </p:cNvPr>
          <p:cNvCxnSpPr>
            <a:cxnSpLocks/>
          </p:cNvCxnSpPr>
          <p:nvPr/>
        </p:nvCxnSpPr>
        <p:spPr>
          <a:xfrm flipH="1" flipV="1">
            <a:off x="5301940" y="2859673"/>
            <a:ext cx="522227" cy="213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D0E1BC-32D3-EAA6-AFFD-A6BD014C1C14}"/>
              </a:ext>
            </a:extLst>
          </p:cNvPr>
          <p:cNvSpPr txBox="1"/>
          <p:nvPr/>
        </p:nvSpPr>
        <p:spPr>
          <a:xfrm>
            <a:off x="5794653" y="2950747"/>
            <a:ext cx="1952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Insulating layer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BD8274-1F69-27C7-C6C2-7F7DDF6EA6E1}"/>
              </a:ext>
            </a:extLst>
          </p:cNvPr>
          <p:cNvSpPr txBox="1"/>
          <p:nvPr/>
        </p:nvSpPr>
        <p:spPr>
          <a:xfrm>
            <a:off x="7203547" y="1041634"/>
            <a:ext cx="3224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Applications</a:t>
            </a:r>
          </a:p>
          <a:p>
            <a:pPr marL="285750" indent="-285750">
              <a:buFontTx/>
              <a:buChar char="-"/>
            </a:pPr>
            <a:r>
              <a:rPr lang="en-US"/>
              <a:t>very fine grained photo-det</a:t>
            </a:r>
          </a:p>
          <a:p>
            <a:pPr marL="285750" indent="-285750">
              <a:buFontTx/>
              <a:buChar char="-"/>
            </a:pPr>
            <a:r>
              <a:rPr lang="en-US"/>
              <a:t>VUV-DUV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87372-6FE0-7046-11C8-DC5018DC8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432" y="782652"/>
            <a:ext cx="2098621" cy="995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244879-0EA5-8750-6F6F-966ABC8DDEA9}"/>
              </a:ext>
            </a:extLst>
          </p:cNvPr>
          <p:cNvSpPr txBox="1"/>
          <p:nvPr/>
        </p:nvSpPr>
        <p:spPr>
          <a:xfrm>
            <a:off x="2183481" y="1662154"/>
            <a:ext cx="86111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/>
              <a:t>Photo</a:t>
            </a:r>
          </a:p>
          <a:p>
            <a:r>
              <a:rPr lang="en-US" sz="1200"/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1762724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38DDAB-83E0-0159-C3DB-CE94C9AC730C}"/>
              </a:ext>
            </a:extLst>
          </p:cNvPr>
          <p:cNvSpPr txBox="1"/>
          <p:nvPr/>
        </p:nvSpPr>
        <p:spPr>
          <a:xfrm>
            <a:off x="8953946" y="6238240"/>
            <a:ext cx="1353454" cy="369332"/>
          </a:xfrm>
          <a:prstGeom prst="rect">
            <a:avLst/>
          </a:prstGeom>
          <a:noFill/>
          <a:ln w="73025" cap="rnd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TIMEPIX4</a:t>
            </a:r>
            <a:endParaRPr lang="en-US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4C558-06C9-7091-E109-3FA55E2DB63A}"/>
              </a:ext>
            </a:extLst>
          </p:cNvPr>
          <p:cNvSpPr txBox="1"/>
          <p:nvPr/>
        </p:nvSpPr>
        <p:spPr>
          <a:xfrm>
            <a:off x="1935056" y="135036"/>
            <a:ext cx="8631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4032F8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TIMEPIX4 – WP2 timeline and milestones </a:t>
            </a:r>
            <a:endParaRPr lang="en-GB" sz="2800" dirty="0">
              <a:solidFill>
                <a:srgbClr val="4032F8"/>
              </a:solidFill>
              <a:ea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4A180D-64EA-B050-96A4-AC2F9489F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93" y="1746448"/>
            <a:ext cx="8113902" cy="24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646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7DAC38-C827-B89F-8113-5D30E42D1E4C}"/>
              </a:ext>
            </a:extLst>
          </p:cNvPr>
          <p:cNvSpPr txBox="1"/>
          <p:nvPr/>
        </p:nvSpPr>
        <p:spPr>
          <a:xfrm>
            <a:off x="308043" y="170396"/>
            <a:ext cx="8657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History of TIMEPIX gas detectors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2C7BA-43F1-6666-B559-AF8D7B74A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2" y="1023805"/>
            <a:ext cx="5865877" cy="434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4AF13-799A-2483-92C4-2CEC9D38D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404" y="2150595"/>
            <a:ext cx="5632474" cy="41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7DAC38-C827-B89F-8113-5D30E42D1E4C}"/>
              </a:ext>
            </a:extLst>
          </p:cNvPr>
          <p:cNvSpPr txBox="1"/>
          <p:nvPr/>
        </p:nvSpPr>
        <p:spPr>
          <a:xfrm>
            <a:off x="1650460" y="219034"/>
            <a:ext cx="9017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TIMEPIX gas detectors – issue #1 = discharges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78E0EE-F13F-BA29-F0A6-1B7F1E02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560" y="1105745"/>
            <a:ext cx="2317359" cy="1517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001EA-0872-4D2C-F3F6-C40687B6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473" y="996627"/>
            <a:ext cx="5968167" cy="1735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AC2D89-D3AE-C178-C1AE-FE40C87A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560" y="2788865"/>
            <a:ext cx="6477561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0C73A5-F221-6927-66C0-33A773FC3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51" y="4234513"/>
            <a:ext cx="5773323" cy="2315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42CDA7-5B7C-690C-FB98-0924782B21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449"/>
          <a:stretch/>
        </p:blipFill>
        <p:spPr>
          <a:xfrm>
            <a:off x="1745559" y="4630327"/>
            <a:ext cx="5223854" cy="762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6B195F-0FD2-23DC-9082-2096C4770E7C}"/>
              </a:ext>
            </a:extLst>
          </p:cNvPr>
          <p:cNvSpPr txBox="1"/>
          <p:nvPr/>
        </p:nvSpPr>
        <p:spPr>
          <a:xfrm>
            <a:off x="1791556" y="5568677"/>
            <a:ext cx="25534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FF0000"/>
                </a:solidFill>
                <a:ea typeface="Arial" panose="020B0604020202020204" pitchFamily="34" charset="0"/>
              </a:rPr>
              <a:t>Protection layer</a:t>
            </a:r>
          </a:p>
          <a:p>
            <a:r>
              <a:rPr lang="en-GB" sz="2000">
                <a:solidFill>
                  <a:srgbClr val="FF0000"/>
                </a:solidFill>
                <a:ea typeface="Arial" panose="020B0604020202020204" pitchFamily="34" charset="0"/>
              </a:rPr>
              <a:t>High resistivity  </a:t>
            </a:r>
            <a:endParaRPr lang="en-GB" sz="20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5601B33-9B56-BB86-0BCB-E36E6F7AFAF2}"/>
              </a:ext>
            </a:extLst>
          </p:cNvPr>
          <p:cNvSpPr/>
          <p:nvPr/>
        </p:nvSpPr>
        <p:spPr>
          <a:xfrm>
            <a:off x="3894008" y="5620804"/>
            <a:ext cx="726929" cy="2629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2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F884D8-3620-F27E-D302-094D52403611}"/>
              </a:ext>
            </a:extLst>
          </p:cNvPr>
          <p:cNvSpPr txBox="1"/>
          <p:nvPr/>
        </p:nvSpPr>
        <p:spPr>
          <a:xfrm>
            <a:off x="1762328" y="939995"/>
            <a:ext cx="87305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latin typeface="EuropeanComputerModern-RomanRegular10pt"/>
              </a:rPr>
              <a:t>When the Timepix chip was used with a Micromegas the grid was first stretched over the chip surface and set on top of the chip using pillars </a:t>
            </a:r>
          </a:p>
          <a:p>
            <a:pPr algn="l"/>
            <a:endParaRPr lang="en-US">
              <a:latin typeface="EuropeanComputerModern-RomanRegular10pt"/>
            </a:endParaRPr>
          </a:p>
          <a:p>
            <a:pPr algn="l"/>
            <a:r>
              <a:rPr lang="en-US">
                <a:latin typeface="EuropeanComputerModern-RomanRegular10pt"/>
              </a:rPr>
              <a:t>The </a:t>
            </a:r>
            <a:r>
              <a:rPr lang="en-US">
                <a:solidFill>
                  <a:srgbClr val="4032F8"/>
                </a:solidFill>
                <a:latin typeface="EuropeanComputerModern-RomanRegular10pt"/>
              </a:rPr>
              <a:t>grid holes were not aligned to the chip pads/pixels </a:t>
            </a:r>
          </a:p>
          <a:p>
            <a:pPr algn="l"/>
            <a:r>
              <a:rPr lang="en-US">
                <a:latin typeface="EuropeanComputerModern-RomanRegular10pt"/>
              </a:rPr>
              <a:t>and the distance between the chip and the grid was </a:t>
            </a:r>
          </a:p>
          <a:p>
            <a:pPr algn="l"/>
            <a:r>
              <a:rPr lang="en-US">
                <a:latin typeface="EuropeanComputerModern-RomanRegular10pt"/>
              </a:rPr>
              <a:t>not constant along the surface</a:t>
            </a:r>
          </a:p>
          <a:p>
            <a:pPr algn="l"/>
            <a:endParaRPr lang="en-US">
              <a:latin typeface="EuropeanComputerModern-RomanRegular10pt"/>
            </a:endParaRPr>
          </a:p>
          <a:p>
            <a:pPr algn="l"/>
            <a:r>
              <a:rPr lang="en-US">
                <a:latin typeface="EuropeanComputerModern-RomanRegular10pt"/>
              </a:rPr>
              <a:t>This </a:t>
            </a:r>
            <a:r>
              <a:rPr lang="en-US">
                <a:solidFill>
                  <a:srgbClr val="4032F8"/>
                </a:solidFill>
                <a:latin typeface="EuropeanComputerModern-RomanRegular10pt"/>
              </a:rPr>
              <a:t>misalignment resulted in spatial inefficiency </a:t>
            </a:r>
          </a:p>
          <a:p>
            <a:pPr algn="l"/>
            <a:r>
              <a:rPr lang="en-US">
                <a:latin typeface="EuropeanComputerModern-RomanRegular10pt"/>
              </a:rPr>
              <a:t>and gain variations with patterns resembling </a:t>
            </a:r>
          </a:p>
          <a:p>
            <a:pPr algn="l"/>
            <a:r>
              <a:rPr lang="en-US">
                <a:latin typeface="EuropeanComputerModern-RomanRegular10pt"/>
              </a:rPr>
              <a:t>Moiré optical effect</a:t>
            </a:r>
            <a:endParaRPr lang="en-US" sz="800">
              <a:latin typeface="EuropeanComputerModern-RomanRegular10p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AF777-F288-53C8-9579-133FA0145699}"/>
              </a:ext>
            </a:extLst>
          </p:cNvPr>
          <p:cNvSpPr txBox="1"/>
          <p:nvPr/>
        </p:nvSpPr>
        <p:spPr>
          <a:xfrm>
            <a:off x="1650460" y="219034"/>
            <a:ext cx="9017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TIMEPIX gas detectors – issue #2 = alignment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D5B12-9A62-A37D-9680-06A93A9BE0EF}"/>
              </a:ext>
            </a:extLst>
          </p:cNvPr>
          <p:cNvSpPr txBox="1"/>
          <p:nvPr/>
        </p:nvSpPr>
        <p:spPr>
          <a:xfrm>
            <a:off x="4526749" y="4322246"/>
            <a:ext cx="59029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EuropeanComputerModern-RomanRegular10pt"/>
              </a:rPr>
              <a:t>To solve this issue a 1um thick Al grid was </a:t>
            </a:r>
            <a:r>
              <a:rPr lang="en-US">
                <a:solidFill>
                  <a:srgbClr val="FF0000"/>
                </a:solidFill>
                <a:latin typeface="EuropeanComputerModern-RomanRegular10pt"/>
              </a:rPr>
              <a:t>integrated on top of the TIMEPIX3 chip (InGrid)</a:t>
            </a:r>
          </a:p>
          <a:p>
            <a:r>
              <a:rPr lang="en-US">
                <a:latin typeface="EuropeanComputerModern-RomanRegular10pt"/>
              </a:rPr>
              <a:t> </a:t>
            </a:r>
          </a:p>
          <a:p>
            <a:r>
              <a:rPr lang="en-US">
                <a:latin typeface="EuropeanComputerModern-RomanRegular10pt"/>
              </a:rPr>
              <a:t>The grid was perfectly aligned to the TIMEPIX3 pads thanks to </a:t>
            </a:r>
            <a:r>
              <a:rPr lang="en-US">
                <a:solidFill>
                  <a:srgbClr val="FF0000"/>
                </a:solidFill>
                <a:latin typeface="EuropeanComputerModern-RomanRegular10pt"/>
              </a:rPr>
              <a:t>lithographic based technique carried on during the chip post-processing phase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D913B-F580-9226-B35A-B6F0D36CA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66"/>
          <a:stretch/>
        </p:blipFill>
        <p:spPr>
          <a:xfrm>
            <a:off x="7460971" y="1733792"/>
            <a:ext cx="2451413" cy="2382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5DAE8-9E40-3B96-BAB0-693D58D49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872206" y="4322247"/>
            <a:ext cx="2492271" cy="23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D899B6-EC0E-1768-2886-740AC31E4AD1}"/>
              </a:ext>
            </a:extLst>
          </p:cNvPr>
          <p:cNvSpPr txBox="1"/>
          <p:nvPr/>
        </p:nvSpPr>
        <p:spPr>
          <a:xfrm>
            <a:off x="1825558" y="228761"/>
            <a:ext cx="86576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A much simpler approach based on ERAMs</a:t>
            </a:r>
          </a:p>
          <a:p>
            <a:r>
              <a:rPr lang="en-GB" sz="3200">
                <a:solidFill>
                  <a:schemeClr val="accent1"/>
                </a:solidFill>
                <a:ea typeface="Arial" panose="020B0604020202020204" pitchFamily="34" charset="0"/>
              </a:rPr>
              <a:t>(Encapsulated Resistive Anode Modules)</a:t>
            </a:r>
          </a:p>
          <a:p>
            <a:r>
              <a:rPr lang="en-GB" sz="3200">
                <a:solidFill>
                  <a:srgbClr val="FF0000"/>
                </a:solidFill>
                <a:ea typeface="Arial" panose="020B0604020202020204" pitchFamily="34" charset="0"/>
              </a:rPr>
              <a:t>development for the T2K Near Detector TPCs </a:t>
            </a:r>
            <a:endParaRPr lang="en-GB" sz="32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31093-C056-0037-FBBB-413E99B32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7"/>
          <a:stretch/>
        </p:blipFill>
        <p:spPr>
          <a:xfrm>
            <a:off x="1825558" y="1798421"/>
            <a:ext cx="8494449" cy="4347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B91207-114F-DA08-94EE-9AF61FBA49CD}"/>
              </a:ext>
            </a:extLst>
          </p:cNvPr>
          <p:cNvSpPr/>
          <p:nvPr/>
        </p:nvSpPr>
        <p:spPr>
          <a:xfrm>
            <a:off x="7109692" y="3647873"/>
            <a:ext cx="3464274" cy="20038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3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6FA219-8BA9-FFBF-1154-5396F78C7921}"/>
              </a:ext>
            </a:extLst>
          </p:cNvPr>
          <p:cNvSpPr txBox="1"/>
          <p:nvPr/>
        </p:nvSpPr>
        <p:spPr>
          <a:xfrm>
            <a:off x="1684881" y="385154"/>
            <a:ext cx="897844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330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Charge spread on low resistivity foil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DC10B-F84B-845A-EF40-0D625546B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45"/>
          <a:stretch/>
        </p:blipFill>
        <p:spPr>
          <a:xfrm>
            <a:off x="8434365" y="1561153"/>
            <a:ext cx="2133212" cy="1404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FA8ED2-32FB-3F0E-D830-5FECE173040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13494" y="2721327"/>
            <a:ext cx="1915110" cy="524880"/>
          </a:xfrm>
          <a:prstGeom prst="rect">
            <a:avLst/>
          </a:prstGeom>
          <a:ln w="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E19E14-81B2-629E-0E5A-55D04E316258}"/>
              </a:ext>
            </a:extLst>
          </p:cNvPr>
          <p:cNvSpPr txBox="1"/>
          <p:nvPr/>
        </p:nvSpPr>
        <p:spPr>
          <a:xfrm>
            <a:off x="1944200" y="1721154"/>
            <a:ext cx="4371935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spc="-1">
                <a:solidFill>
                  <a:srgbClr val="FF0000"/>
                </a:solidFill>
                <a:latin typeface="Arial"/>
                <a:ea typeface="+mn-ea"/>
              </a:rPr>
              <a:t>Charge Spreading </a:t>
            </a:r>
            <a:r>
              <a:rPr lang="it-IT" sz="1350" spc="-1">
                <a:solidFill>
                  <a:prstClr val="black"/>
                </a:solidFill>
                <a:latin typeface="Arial"/>
                <a:ea typeface="+mn-ea"/>
              </a:rPr>
              <a:t>2D telegraph eqn. solution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spc="-1">
                <a:solidFill>
                  <a:prstClr val="black"/>
                </a:solidFill>
                <a:latin typeface="Arial"/>
                <a:ea typeface="+mn-ea"/>
              </a:rPr>
              <a:t>in O(RC) time scale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 spc="-1">
              <a:solidFill>
                <a:srgbClr val="FF0000"/>
              </a:solidFill>
              <a:latin typeface="Arial"/>
              <a:ea typeface="+mn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7D4F38-EBF2-7894-0C65-888B8A71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124" y="2190823"/>
            <a:ext cx="1526037" cy="320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DD392E-E294-289C-2B4E-763DA14F2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582" y="3343888"/>
            <a:ext cx="2908161" cy="742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5A6575-2537-5AC0-A93B-0ED2F3741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645" y="2677787"/>
            <a:ext cx="1635611" cy="611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045716-E575-4E96-5BC9-1A526E598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45"/>
          <a:stretch/>
        </p:blipFill>
        <p:spPr>
          <a:xfrm>
            <a:off x="6329709" y="1567616"/>
            <a:ext cx="2091081" cy="13766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F2E7E79-0815-03D5-F26B-97709E3C1F1B}"/>
              </a:ext>
            </a:extLst>
          </p:cNvPr>
          <p:cNvSpPr txBox="1"/>
          <p:nvPr/>
        </p:nvSpPr>
        <p:spPr>
          <a:xfrm>
            <a:off x="4670807" y="2328722"/>
            <a:ext cx="160319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spc="-1">
                <a:solidFill>
                  <a:srgbClr val="FF0000"/>
                </a:solidFill>
                <a:latin typeface="Arial"/>
                <a:ea typeface="+mn-ea"/>
              </a:rPr>
              <a:t>Gaussian spread</a:t>
            </a:r>
            <a:endParaRPr lang="it-IT" sz="1350" spc="-1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AFA9B32-55FD-AB0B-A71B-6608FCBCEED6}"/>
              </a:ext>
            </a:extLst>
          </p:cNvPr>
          <p:cNvSpPr/>
          <p:nvPr/>
        </p:nvSpPr>
        <p:spPr>
          <a:xfrm>
            <a:off x="3906908" y="2944232"/>
            <a:ext cx="270934" cy="1566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BCA6C91-7356-7F09-B712-6019CBB63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881" y="4367247"/>
            <a:ext cx="4172748" cy="13712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5D02AB-5FED-2410-C172-55C0E189E308}"/>
              </a:ext>
            </a:extLst>
          </p:cNvPr>
          <p:cNvSpPr txBox="1"/>
          <p:nvPr/>
        </p:nvSpPr>
        <p:spPr>
          <a:xfrm>
            <a:off x="7149340" y="4555445"/>
            <a:ext cx="218494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RC ~ O(100ns/mm</a:t>
            </a:r>
            <a:r>
              <a:rPr lang="en-US" sz="1350" spc="-1" baseline="3000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2 </a:t>
            </a:r>
            <a:r>
              <a:rPr lang="en-US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)</a:t>
            </a:r>
            <a:endParaRPr lang="en-US" sz="135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3505AF-C1B0-F03D-FA76-D262711E6513}"/>
              </a:ext>
            </a:extLst>
          </p:cNvPr>
          <p:cNvSpPr txBox="1"/>
          <p:nvPr/>
        </p:nvSpPr>
        <p:spPr>
          <a:xfrm>
            <a:off x="6228605" y="3389369"/>
            <a:ext cx="4152815" cy="369332"/>
          </a:xfrm>
          <a:custGeom>
            <a:avLst/>
            <a:gdLst>
              <a:gd name="connsiteX0" fmla="*/ 0 w 4152815"/>
              <a:gd name="connsiteY0" fmla="*/ 0 h 369332"/>
              <a:gd name="connsiteX1" fmla="*/ 551731 w 4152815"/>
              <a:gd name="connsiteY1" fmla="*/ 0 h 369332"/>
              <a:gd name="connsiteX2" fmla="*/ 1020406 w 4152815"/>
              <a:gd name="connsiteY2" fmla="*/ 0 h 369332"/>
              <a:gd name="connsiteX3" fmla="*/ 1530609 w 4152815"/>
              <a:gd name="connsiteY3" fmla="*/ 0 h 369332"/>
              <a:gd name="connsiteX4" fmla="*/ 2165396 w 4152815"/>
              <a:gd name="connsiteY4" fmla="*/ 0 h 369332"/>
              <a:gd name="connsiteX5" fmla="*/ 2717128 w 4152815"/>
              <a:gd name="connsiteY5" fmla="*/ 0 h 369332"/>
              <a:gd name="connsiteX6" fmla="*/ 3227331 w 4152815"/>
              <a:gd name="connsiteY6" fmla="*/ 0 h 369332"/>
              <a:gd name="connsiteX7" fmla="*/ 4152815 w 4152815"/>
              <a:gd name="connsiteY7" fmla="*/ 0 h 369332"/>
              <a:gd name="connsiteX8" fmla="*/ 4152815 w 4152815"/>
              <a:gd name="connsiteY8" fmla="*/ 369332 h 369332"/>
              <a:gd name="connsiteX9" fmla="*/ 3559556 w 4152815"/>
              <a:gd name="connsiteY9" fmla="*/ 369332 h 369332"/>
              <a:gd name="connsiteX10" fmla="*/ 3049353 w 4152815"/>
              <a:gd name="connsiteY10" fmla="*/ 369332 h 369332"/>
              <a:gd name="connsiteX11" fmla="*/ 2373037 w 4152815"/>
              <a:gd name="connsiteY11" fmla="*/ 369332 h 369332"/>
              <a:gd name="connsiteX12" fmla="*/ 1821306 w 4152815"/>
              <a:gd name="connsiteY12" fmla="*/ 369332 h 369332"/>
              <a:gd name="connsiteX13" fmla="*/ 1352631 w 4152815"/>
              <a:gd name="connsiteY13" fmla="*/ 369332 h 369332"/>
              <a:gd name="connsiteX14" fmla="*/ 717844 w 4152815"/>
              <a:gd name="connsiteY14" fmla="*/ 369332 h 369332"/>
              <a:gd name="connsiteX15" fmla="*/ 0 w 4152815"/>
              <a:gd name="connsiteY15" fmla="*/ 369332 h 369332"/>
              <a:gd name="connsiteX16" fmla="*/ 0 w 4152815"/>
              <a:gd name="connsiteY1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52815" h="369332" fill="none" extrusionOk="0">
                <a:moveTo>
                  <a:pt x="0" y="0"/>
                </a:moveTo>
                <a:cubicBezTo>
                  <a:pt x="261537" y="-39338"/>
                  <a:pt x="385057" y="35053"/>
                  <a:pt x="551731" y="0"/>
                </a:cubicBezTo>
                <a:cubicBezTo>
                  <a:pt x="718405" y="-35053"/>
                  <a:pt x="893842" y="40516"/>
                  <a:pt x="1020406" y="0"/>
                </a:cubicBezTo>
                <a:cubicBezTo>
                  <a:pt x="1146970" y="-40516"/>
                  <a:pt x="1293126" y="40810"/>
                  <a:pt x="1530609" y="0"/>
                </a:cubicBezTo>
                <a:cubicBezTo>
                  <a:pt x="1768092" y="-40810"/>
                  <a:pt x="1999831" y="7393"/>
                  <a:pt x="2165396" y="0"/>
                </a:cubicBezTo>
                <a:cubicBezTo>
                  <a:pt x="2330961" y="-7393"/>
                  <a:pt x="2555947" y="43080"/>
                  <a:pt x="2717128" y="0"/>
                </a:cubicBezTo>
                <a:cubicBezTo>
                  <a:pt x="2878309" y="-43080"/>
                  <a:pt x="3083314" y="18901"/>
                  <a:pt x="3227331" y="0"/>
                </a:cubicBezTo>
                <a:cubicBezTo>
                  <a:pt x="3371348" y="-18901"/>
                  <a:pt x="3965825" y="35436"/>
                  <a:pt x="4152815" y="0"/>
                </a:cubicBezTo>
                <a:cubicBezTo>
                  <a:pt x="4162273" y="157059"/>
                  <a:pt x="4139755" y="189560"/>
                  <a:pt x="4152815" y="369332"/>
                </a:cubicBezTo>
                <a:cubicBezTo>
                  <a:pt x="4025819" y="391279"/>
                  <a:pt x="3845025" y="315188"/>
                  <a:pt x="3559556" y="369332"/>
                </a:cubicBezTo>
                <a:cubicBezTo>
                  <a:pt x="3274087" y="423476"/>
                  <a:pt x="3157217" y="359375"/>
                  <a:pt x="3049353" y="369332"/>
                </a:cubicBezTo>
                <a:cubicBezTo>
                  <a:pt x="2941489" y="379289"/>
                  <a:pt x="2668132" y="347002"/>
                  <a:pt x="2373037" y="369332"/>
                </a:cubicBezTo>
                <a:cubicBezTo>
                  <a:pt x="2077942" y="391662"/>
                  <a:pt x="2067017" y="317673"/>
                  <a:pt x="1821306" y="369332"/>
                </a:cubicBezTo>
                <a:cubicBezTo>
                  <a:pt x="1575595" y="420991"/>
                  <a:pt x="1469212" y="316037"/>
                  <a:pt x="1352631" y="369332"/>
                </a:cubicBezTo>
                <a:cubicBezTo>
                  <a:pt x="1236050" y="422627"/>
                  <a:pt x="872291" y="298666"/>
                  <a:pt x="717844" y="369332"/>
                </a:cubicBezTo>
                <a:cubicBezTo>
                  <a:pt x="563397" y="439998"/>
                  <a:pt x="301981" y="345976"/>
                  <a:pt x="0" y="369332"/>
                </a:cubicBezTo>
                <a:cubicBezTo>
                  <a:pt x="-4874" y="252959"/>
                  <a:pt x="30731" y="108862"/>
                  <a:pt x="0" y="0"/>
                </a:cubicBezTo>
                <a:close/>
              </a:path>
              <a:path w="4152815" h="369332" stroke="0" extrusionOk="0">
                <a:moveTo>
                  <a:pt x="0" y="0"/>
                </a:moveTo>
                <a:cubicBezTo>
                  <a:pt x="166970" y="-12655"/>
                  <a:pt x="329904" y="26545"/>
                  <a:pt x="551731" y="0"/>
                </a:cubicBezTo>
                <a:cubicBezTo>
                  <a:pt x="773558" y="-26545"/>
                  <a:pt x="810934" y="36338"/>
                  <a:pt x="1020406" y="0"/>
                </a:cubicBezTo>
                <a:cubicBezTo>
                  <a:pt x="1229878" y="-36338"/>
                  <a:pt x="1428049" y="43469"/>
                  <a:pt x="1696722" y="0"/>
                </a:cubicBezTo>
                <a:cubicBezTo>
                  <a:pt x="1965395" y="-43469"/>
                  <a:pt x="2098027" y="30370"/>
                  <a:pt x="2248453" y="0"/>
                </a:cubicBezTo>
                <a:cubicBezTo>
                  <a:pt x="2398879" y="-30370"/>
                  <a:pt x="2641588" y="54377"/>
                  <a:pt x="2800184" y="0"/>
                </a:cubicBezTo>
                <a:cubicBezTo>
                  <a:pt x="2958780" y="-54377"/>
                  <a:pt x="3332556" y="31029"/>
                  <a:pt x="3476499" y="0"/>
                </a:cubicBezTo>
                <a:cubicBezTo>
                  <a:pt x="3620442" y="-31029"/>
                  <a:pt x="3977112" y="72351"/>
                  <a:pt x="4152815" y="0"/>
                </a:cubicBezTo>
                <a:cubicBezTo>
                  <a:pt x="4191889" y="170087"/>
                  <a:pt x="4108761" y="228284"/>
                  <a:pt x="4152815" y="369332"/>
                </a:cubicBezTo>
                <a:cubicBezTo>
                  <a:pt x="3903149" y="410003"/>
                  <a:pt x="3762624" y="336238"/>
                  <a:pt x="3642612" y="369332"/>
                </a:cubicBezTo>
                <a:cubicBezTo>
                  <a:pt x="3522600" y="402426"/>
                  <a:pt x="3306888" y="308734"/>
                  <a:pt x="3049353" y="369332"/>
                </a:cubicBezTo>
                <a:cubicBezTo>
                  <a:pt x="2791818" y="429930"/>
                  <a:pt x="2731262" y="333762"/>
                  <a:pt x="2456093" y="369332"/>
                </a:cubicBezTo>
                <a:cubicBezTo>
                  <a:pt x="2180924" y="404902"/>
                  <a:pt x="2043037" y="368716"/>
                  <a:pt x="1904362" y="369332"/>
                </a:cubicBezTo>
                <a:cubicBezTo>
                  <a:pt x="1765687" y="369948"/>
                  <a:pt x="1518077" y="343619"/>
                  <a:pt x="1228047" y="369332"/>
                </a:cubicBezTo>
                <a:cubicBezTo>
                  <a:pt x="938018" y="395045"/>
                  <a:pt x="692837" y="296234"/>
                  <a:pt x="551731" y="369332"/>
                </a:cubicBezTo>
                <a:cubicBezTo>
                  <a:pt x="410625" y="442430"/>
                  <a:pt x="137731" y="307974"/>
                  <a:pt x="0" y="369332"/>
                </a:cubicBezTo>
                <a:cubicBezTo>
                  <a:pt x="-38655" y="245768"/>
                  <a:pt x="11552" y="91692"/>
                  <a:pt x="0" y="0"/>
                </a:cubicBezTo>
                <a:close/>
              </a:path>
            </a:pathLst>
          </a:custGeom>
          <a:solidFill>
            <a:srgbClr val="FFFF00">
              <a:alpha val="29000"/>
            </a:srgbClr>
          </a:solidFill>
          <a:ln w="254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pc="-1">
              <a:solidFill>
                <a:prstClr val="black"/>
              </a:solidFill>
              <a:latin typeface="Arial"/>
              <a:ea typeface="Gill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B89E9C-B0D7-91D2-8755-8670D946E25E}"/>
              </a:ext>
            </a:extLst>
          </p:cNvPr>
          <p:cNvSpPr txBox="1"/>
          <p:nvPr/>
        </p:nvSpPr>
        <p:spPr>
          <a:xfrm>
            <a:off x="6249559" y="3429000"/>
            <a:ext cx="4257561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Final ERAM layout choice for series production: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 spc="-1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Considering pads of 11x10 </a:t>
            </a:r>
            <a:r>
              <a:rPr lang="en-US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mm</a:t>
            </a:r>
            <a:r>
              <a:rPr lang="en-US" sz="1350" spc="-1" baseline="3000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lang="it-IT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parameters </a:t>
            </a:r>
            <a:endParaRPr lang="en-US" sz="1350" spc="-1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400</a:t>
            </a: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k</a:t>
            </a:r>
            <a:r>
              <a:rPr lang="el-GR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Ω</a:t>
            </a: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/</a:t>
            </a:r>
            <a:r>
              <a:rPr lang="el-GR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□</a:t>
            </a: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DLC resistivity – low resistivity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150 </a:t>
            </a:r>
            <a:r>
              <a:rPr lang="en-US" sz="135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m</a:t>
            </a: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m thickness glue – C</a:t>
            </a:r>
            <a:r>
              <a:rPr lang="en-US" sz="1350" baseline="-2500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dlc-pad/gnd</a:t>
            </a: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~ O(20pF)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350" spc="-1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Trade-off optimal charge spread VS spark protection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spc="-1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Gain not affected by resistivity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spc="-1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(transparency to induced signals is guaranteed)</a:t>
            </a:r>
          </a:p>
        </p:txBody>
      </p:sp>
    </p:spTree>
    <p:extLst>
      <p:ext uri="{BB962C8B-B14F-4D97-AF65-F5344CB8AC3E}">
        <p14:creationId xmlns:p14="http://schemas.microsoft.com/office/powerpoint/2010/main" val="108988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CE924-9BBA-CBFA-BF49-760F371C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ABD334-E8FC-28C5-260F-5B3DDC817773}"/>
              </a:ext>
            </a:extLst>
          </p:cNvPr>
          <p:cNvSpPr txBox="1"/>
          <p:nvPr/>
        </p:nvSpPr>
        <p:spPr>
          <a:xfrm>
            <a:off x="674855" y="124337"/>
            <a:ext cx="9510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solidFill>
                  <a:srgbClr val="FF0000"/>
                </a:solidFill>
                <a:ea typeface="Arial" panose="020B0604020202020204" pitchFamily="34" charset="0"/>
                <a:sym typeface="Wingdings" panose="05000000000000000000" pitchFamily="2" charset="2"/>
              </a:rPr>
              <a:t>Coupling </a:t>
            </a:r>
            <a:r>
              <a:rPr lang="en-GB" sz="2800">
                <a:solidFill>
                  <a:srgbClr val="FF0000"/>
                </a:solidFill>
                <a:ea typeface="Arial" panose="020B0604020202020204" pitchFamily="34" charset="0"/>
              </a:rPr>
              <a:t>ERAM gaps to TIMEPIX4 chip =&gt; ERAMPIX</a:t>
            </a:r>
            <a:endParaRPr lang="en-GB" sz="2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63E937-C66F-4A0D-837F-4DCA5231C615}"/>
              </a:ext>
            </a:extLst>
          </p:cNvPr>
          <p:cNvSpPr/>
          <p:nvPr/>
        </p:nvSpPr>
        <p:spPr>
          <a:xfrm>
            <a:off x="2860368" y="2950875"/>
            <a:ext cx="4052790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TIMEPIX4 chip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DC086-C257-3668-C275-362025FF3623}"/>
              </a:ext>
            </a:extLst>
          </p:cNvPr>
          <p:cNvSpPr/>
          <p:nvPr/>
        </p:nvSpPr>
        <p:spPr>
          <a:xfrm>
            <a:off x="3137573" y="2891225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DFB7F-EB36-314D-B02F-B6F956EBC184}"/>
              </a:ext>
            </a:extLst>
          </p:cNvPr>
          <p:cNvSpPr/>
          <p:nvPr/>
        </p:nvSpPr>
        <p:spPr>
          <a:xfrm>
            <a:off x="3889742" y="2896141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B83A31-73BF-0EB6-657C-FA984907A2ED}"/>
              </a:ext>
            </a:extLst>
          </p:cNvPr>
          <p:cNvSpPr/>
          <p:nvPr/>
        </p:nvSpPr>
        <p:spPr>
          <a:xfrm>
            <a:off x="4641912" y="2881395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A87E73-A2C0-1506-9007-B7AB0F7E07E6}"/>
              </a:ext>
            </a:extLst>
          </p:cNvPr>
          <p:cNvSpPr/>
          <p:nvPr/>
        </p:nvSpPr>
        <p:spPr>
          <a:xfrm>
            <a:off x="5384249" y="2886313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8C386B-119A-E98F-CF25-0F4112D12C7A}"/>
              </a:ext>
            </a:extLst>
          </p:cNvPr>
          <p:cNvSpPr/>
          <p:nvPr/>
        </p:nvSpPr>
        <p:spPr>
          <a:xfrm>
            <a:off x="6146252" y="2891232"/>
            <a:ext cx="530942" cy="491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A16D68-445E-829B-FBD3-469FBF05AFD0}"/>
              </a:ext>
            </a:extLst>
          </p:cNvPr>
          <p:cNvGrpSpPr/>
          <p:nvPr/>
        </p:nvGrpSpPr>
        <p:grpSpPr>
          <a:xfrm>
            <a:off x="2314126" y="2266191"/>
            <a:ext cx="5186514" cy="498268"/>
            <a:chOff x="1788520" y="1936778"/>
            <a:chExt cx="5186514" cy="4982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F74C80-E40F-E226-3895-A5CEE03EDCBF}"/>
                </a:ext>
              </a:extLst>
            </p:cNvPr>
            <p:cNvSpPr/>
            <p:nvPr/>
          </p:nvSpPr>
          <p:spPr>
            <a:xfrm>
              <a:off x="1788520" y="2287258"/>
              <a:ext cx="5171766" cy="1477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24F35D-7C31-B819-E334-C30EB923EB5E}"/>
                </a:ext>
              </a:extLst>
            </p:cNvPr>
            <p:cNvSpPr/>
            <p:nvPr/>
          </p:nvSpPr>
          <p:spPr>
            <a:xfrm>
              <a:off x="1803268" y="2245886"/>
              <a:ext cx="5171766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10BD62-AF06-A7A0-5B76-6864BC70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520" y="1936778"/>
              <a:ext cx="5186514" cy="32768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9B0BB9-718D-C33A-5D6C-C9A3A662C1CD}"/>
                </a:ext>
              </a:extLst>
            </p:cNvPr>
            <p:cNvSpPr/>
            <p:nvPr/>
          </p:nvSpPr>
          <p:spPr>
            <a:xfrm>
              <a:off x="1788520" y="2127954"/>
              <a:ext cx="380446" cy="9587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1C4D1-C2D8-923C-478E-CA7668BC9E30}"/>
              </a:ext>
            </a:extLst>
          </p:cNvPr>
          <p:cNvCxnSpPr>
            <a:cxnSpLocks/>
          </p:cNvCxnSpPr>
          <p:nvPr/>
        </p:nvCxnSpPr>
        <p:spPr>
          <a:xfrm flipH="1" flipV="1">
            <a:off x="7500640" y="2631574"/>
            <a:ext cx="453994" cy="24982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21CA74B-5219-D951-17EF-EE435BB8B6F7}"/>
              </a:ext>
            </a:extLst>
          </p:cNvPr>
          <p:cNvSpPr txBox="1"/>
          <p:nvPr/>
        </p:nvSpPr>
        <p:spPr>
          <a:xfrm>
            <a:off x="7954635" y="2690565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DLC resistive layer</a:t>
            </a:r>
          </a:p>
          <a:p>
            <a:r>
              <a:rPr lang="en-US" sz="1400"/>
              <a:t>on 50 um of Kapton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9A2EF96-C15F-A295-6A4E-ADD80ECE3F47}"/>
              </a:ext>
            </a:extLst>
          </p:cNvPr>
          <p:cNvCxnSpPr>
            <a:cxnSpLocks/>
          </p:cNvCxnSpPr>
          <p:nvPr/>
        </p:nvCxnSpPr>
        <p:spPr>
          <a:xfrm flipH="1">
            <a:off x="6918282" y="2221802"/>
            <a:ext cx="1036352" cy="27793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0D8E71F-512A-CAA1-17C4-EC26868C2295}"/>
              </a:ext>
            </a:extLst>
          </p:cNvPr>
          <p:cNvSpPr txBox="1"/>
          <p:nvPr/>
        </p:nvSpPr>
        <p:spPr>
          <a:xfrm>
            <a:off x="7954634" y="1997678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128 um gap with SD45/18</a:t>
            </a:r>
          </a:p>
          <a:p>
            <a:r>
              <a:rPr lang="en-US" sz="1400"/>
              <a:t>woven stainless steel mesh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B6501F-4D9E-6A8A-97D6-96DB63E8DE99}"/>
              </a:ext>
            </a:extLst>
          </p:cNvPr>
          <p:cNvSpPr txBox="1"/>
          <p:nvPr/>
        </p:nvSpPr>
        <p:spPr>
          <a:xfrm>
            <a:off x="3601036" y="4288813"/>
            <a:ext cx="84424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Note </a:t>
            </a:r>
          </a:p>
          <a:p>
            <a:r>
              <a:rPr lang="en-US"/>
              <a:t>A) need (simple) system for tensioning the gap and to lay down it on the chip</a:t>
            </a:r>
          </a:p>
          <a:p>
            <a:r>
              <a:rPr lang="en-US"/>
              <a:t>B) must tune DLC resistivity to avoid charge spread too much (all over chip !)</a:t>
            </a:r>
          </a:p>
          <a:p>
            <a:r>
              <a:rPr lang="en-US"/>
              <a:t>     =&gt; easy development at CERN MPGD lab. – agreement with Rui de Oliveira</a:t>
            </a:r>
          </a:p>
          <a:p>
            <a:r>
              <a:rPr lang="en-US"/>
              <a:t>C) testing GAP coupling to chip by simple contact (no gluing) has advantages </a:t>
            </a:r>
          </a:p>
          <a:p>
            <a:r>
              <a:rPr lang="en-US"/>
              <a:t>    - does not affect induced signal </a:t>
            </a:r>
          </a:p>
          <a:p>
            <a:r>
              <a:rPr lang="en-US"/>
              <a:t>    - does allow testing on the same chip various GAPs with different</a:t>
            </a:r>
          </a:p>
          <a:p>
            <a:r>
              <a:rPr lang="en-US"/>
              <a:t>      configurations (mesh geom, DLC resistivity, gap distance mesh to DLC, …)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F41C8-D2F5-666A-5DFE-A08111F1EF52}"/>
              </a:ext>
            </a:extLst>
          </p:cNvPr>
          <p:cNvSpPr txBox="1"/>
          <p:nvPr/>
        </p:nvSpPr>
        <p:spPr>
          <a:xfrm>
            <a:off x="1349706" y="2372405"/>
            <a:ext cx="916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GAP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25E1E4-BD25-38F3-0A21-9F97A19979E7}"/>
              </a:ext>
            </a:extLst>
          </p:cNvPr>
          <p:cNvSpPr/>
          <p:nvPr/>
        </p:nvSpPr>
        <p:spPr>
          <a:xfrm>
            <a:off x="1859611" y="3556455"/>
            <a:ext cx="6054304" cy="3385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Chip Support and gap tensioning system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9C92DB-B550-B02D-8B04-792F382BEF78}"/>
              </a:ext>
            </a:extLst>
          </p:cNvPr>
          <p:cNvSpPr/>
          <p:nvPr/>
        </p:nvSpPr>
        <p:spPr>
          <a:xfrm flipH="1">
            <a:off x="7211502" y="2007839"/>
            <a:ext cx="108553" cy="1593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D1FAF0-940B-2C90-21AB-3153C5D54FF9}"/>
              </a:ext>
            </a:extLst>
          </p:cNvPr>
          <p:cNvSpPr/>
          <p:nvPr/>
        </p:nvSpPr>
        <p:spPr>
          <a:xfrm flipH="1">
            <a:off x="2520755" y="2032511"/>
            <a:ext cx="108553" cy="1558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1D5BD-F2DB-B4B1-1874-819C017FC639}"/>
              </a:ext>
            </a:extLst>
          </p:cNvPr>
          <p:cNvSpPr txBox="1"/>
          <p:nvPr/>
        </p:nvSpPr>
        <p:spPr>
          <a:xfrm>
            <a:off x="1171353" y="722453"/>
            <a:ext cx="106470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4032F8"/>
                </a:solidFill>
              </a:rPr>
              <a:t>Proof of principle of simple coupling of TIMEPIX4 with ERAM-like multiplication gap</a:t>
            </a:r>
          </a:p>
          <a:p>
            <a:r>
              <a:rPr lang="en-US"/>
              <a:t>1) DLC (Diamond-like-Carbon) resistive layer = chip protection against discharges </a:t>
            </a:r>
          </a:p>
          <a:p>
            <a:r>
              <a:rPr lang="en-US"/>
              <a:t>2) DLC layer with low resistivity = charge spread against efficiency non uniformity</a:t>
            </a:r>
          </a:p>
          <a:p>
            <a:r>
              <a:rPr lang="en-US"/>
              <a:t>3) Micromegas principle allowing low ion feedback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37531"/>
      </p:ext>
    </p:extLst>
  </p:cSld>
  <p:clrMapOvr>
    <a:masterClrMapping/>
  </p:clrMapOvr>
</p:sld>
</file>

<file path=ppt/theme/theme1.xml><?xml version="1.0" encoding="utf-8"?>
<a:theme xmlns:a="http://schemas.openxmlformats.org/drawingml/2006/main" name="3_galprop">
  <a:themeElements>
    <a:clrScheme name="3_galpr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galprop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galpr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alpr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galprop">
  <a:themeElements>
    <a:clrScheme name="4_galpr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galprop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galpr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alpr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alpr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alpr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alpr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alpr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alpr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galprop">
  <a:themeElements>
    <a:clrScheme name="5_galpr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galprop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galpr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galpr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alpr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galpr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galpr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galpr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galpr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22327</TotalTime>
  <Words>1644</Words>
  <Application>Microsoft Office PowerPoint</Application>
  <PresentationFormat>Widescreen</PresentationFormat>
  <Paragraphs>271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EuropeanComputerModern-RomanRegular10pt</vt:lpstr>
      <vt:lpstr>Aptos</vt:lpstr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3_galprop</vt:lpstr>
      <vt:lpstr>4_galprop</vt:lpstr>
      <vt:lpstr>5_galprop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INFN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marrocchesi</dc:creator>
  <cp:keywords/>
  <dc:description/>
  <cp:lastModifiedBy>gianmaria collazuol</cp:lastModifiedBy>
  <cp:revision>511</cp:revision>
  <cp:lastPrinted>2022-04-11T17:26:52Z</cp:lastPrinted>
  <dcterms:created xsi:type="dcterms:W3CDTF">2009-12-20T23:01:00Z</dcterms:created>
  <dcterms:modified xsi:type="dcterms:W3CDTF">2025-06-25T23:31:19Z</dcterms:modified>
  <cp:category/>
</cp:coreProperties>
</file>