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7.jpg" ContentType="image/jpg"/>
  <Override PartName="/ppt/comments/modernComment_105_3B6E2530.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7"/>
  </p:notesMasterIdLst>
  <p:sldIdLst>
    <p:sldId id="284" r:id="rId2"/>
    <p:sldId id="267" r:id="rId3"/>
    <p:sldId id="286" r:id="rId4"/>
    <p:sldId id="268" r:id="rId5"/>
    <p:sldId id="259" r:id="rId6"/>
    <p:sldId id="264" r:id="rId7"/>
    <p:sldId id="260" r:id="rId8"/>
    <p:sldId id="261" r:id="rId9"/>
    <p:sldId id="271" r:id="rId10"/>
    <p:sldId id="287" r:id="rId11"/>
    <p:sldId id="289" r:id="rId12"/>
    <p:sldId id="288" r:id="rId13"/>
    <p:sldId id="279" r:id="rId14"/>
    <p:sldId id="291" r:id="rId15"/>
    <p:sldId id="285"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120C3C4-CACF-116C-AA46-776EF7CEB454}" name="Romagnoni Marco" initials="MR" userId="S::rmgmrc@unife.it::600b7ba4-1562-4ca5-878e-d07e862a100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95FA7"/>
    <a:srgbClr val="A04F79"/>
    <a:srgbClr val="EB5B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0" autoAdjust="0"/>
    <p:restoredTop sz="94660"/>
  </p:normalViewPr>
  <p:slideViewPr>
    <p:cSldViewPr snapToGrid="0">
      <p:cViewPr varScale="1">
        <p:scale>
          <a:sx n="75" d="100"/>
          <a:sy n="75" d="100"/>
        </p:scale>
        <p:origin x="83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omments/modernComment_105_3B6E2530.xml><?xml version="1.0" encoding="utf-8"?>
<p188:cmLst xmlns:a="http://schemas.openxmlformats.org/drawingml/2006/main" xmlns:r="http://schemas.openxmlformats.org/officeDocument/2006/relationships" xmlns:p188="http://schemas.microsoft.com/office/powerpoint/2018/8/main">
  <p188:cm id="{D72E69A6-1E05-4AA4-9BA2-861826678C4B}" authorId="{7120C3C4-CACF-116C-AA46-776EF7CEB454}" created="2024-09-02T17:41:27.092">
    <ac:txMkLst xmlns:ac="http://schemas.microsoft.com/office/drawing/2013/main/command">
      <pc:docMk xmlns:pc="http://schemas.microsoft.com/office/powerpoint/2013/main/command"/>
      <pc:sldMk xmlns:pc="http://schemas.microsoft.com/office/powerpoint/2013/main/command" cId="997074224" sldId="261"/>
      <ac:spMk id="3" creationId="{E85C04DA-AD70-AC99-0549-6DC2EBBD129C}"/>
      <ac:txMk cp="221">
        <ac:context len="260" hash="861821517"/>
      </ac:txMk>
    </ac:txMkLst>
    <p188:pos x="6233160" y="1953895"/>
    <p188:txBody>
      <a:bodyPr/>
      <a:lstStyle/>
      <a:p>
        <a:r>
          <a:rPr lang="en-US"/>
          <a:t>If you think there is an interesting angle with behavior different wrt these two cases (50, 200 urad)</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34A60-E195-44B1-B2A7-21F5D36B514C}" type="datetimeFigureOut">
              <a:rPr lang="en-US" smtClean="0"/>
              <a:t>6/18/2025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BEEF03-7285-4074-9A59-9AA1E9813624}" type="slidenum">
              <a:rPr lang="en-US" smtClean="0"/>
              <a:t>‹N›</a:t>
            </a:fld>
            <a:endParaRPr lang="en-US"/>
          </a:p>
        </p:txBody>
      </p:sp>
    </p:spTree>
    <p:extLst>
      <p:ext uri="{BB962C8B-B14F-4D97-AF65-F5344CB8AC3E}">
        <p14:creationId xmlns:p14="http://schemas.microsoft.com/office/powerpoint/2010/main" val="3247468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1CBEEF03-7285-4074-9A59-9AA1E9813624}" type="slidenum">
              <a:rPr lang="en-US" smtClean="0"/>
              <a:t>4</a:t>
            </a:fld>
            <a:endParaRPr lang="en-US"/>
          </a:p>
        </p:txBody>
      </p:sp>
    </p:spTree>
    <p:extLst>
      <p:ext uri="{BB962C8B-B14F-4D97-AF65-F5344CB8AC3E}">
        <p14:creationId xmlns:p14="http://schemas.microsoft.com/office/powerpoint/2010/main" val="1085656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25348"/>
            <a:ext cx="10363200" cy="1829218"/>
          </a:xfrm>
          <a:prstGeom prst="rect">
            <a:avLst/>
          </a:prstGeom>
        </p:spPr>
        <p:txBody>
          <a:bodyPr anchor="b">
            <a:normAutofit/>
          </a:bodyPr>
          <a:lstStyle>
            <a:lvl1pPr algn="ctr">
              <a:defRPr sz="4400" b="0">
                <a:latin typeface="Arial" panose="020B0604020202020204" pitchFamily="34" charset="0"/>
                <a:cs typeface="Arial" panose="020B0604020202020204" pitchFamily="34" charset="0"/>
              </a:defRPr>
            </a:lvl1pPr>
          </a:lstStyle>
          <a:p>
            <a:r>
              <a:rPr lang="it-IT"/>
              <a:t>Fare clic per modificare lo stile del titolo dello schema</a:t>
            </a:r>
            <a:endParaRPr lang="en-GB" dirty="0"/>
          </a:p>
        </p:txBody>
      </p:sp>
      <p:sp>
        <p:nvSpPr>
          <p:cNvPr id="3" name="Subtitle 2"/>
          <p:cNvSpPr>
            <a:spLocks noGrp="1"/>
          </p:cNvSpPr>
          <p:nvPr>
            <p:ph type="subTitle" idx="1"/>
          </p:nvPr>
        </p:nvSpPr>
        <p:spPr>
          <a:xfrm>
            <a:off x="1524000" y="3624340"/>
            <a:ext cx="9144000" cy="1297134"/>
          </a:xfrm>
        </p:spPr>
        <p:txBody>
          <a:bodyPr>
            <a:normAutofit/>
          </a:bodyPr>
          <a:lstStyle>
            <a:lvl1pPr marL="0" indent="0" algn="ctr">
              <a:buNone/>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dirty="0"/>
          </a:p>
        </p:txBody>
      </p:sp>
      <p:pic>
        <p:nvPicPr>
          <p:cNvPr id="7" name="Image 3">
            <a:extLst>
              <a:ext uri="{FF2B5EF4-FFF2-40B4-BE49-F238E27FC236}">
                <a16:creationId xmlns:a16="http://schemas.microsoft.com/office/drawing/2014/main" id="{F5900F7E-F8A3-9A61-B338-3C71409C3422}"/>
              </a:ext>
            </a:extLst>
          </p:cNvPr>
          <p:cNvPicPr>
            <a:picLocks noChangeAspect="1"/>
          </p:cNvPicPr>
          <p:nvPr/>
        </p:nvPicPr>
        <p:blipFill>
          <a:blip r:embed="rId2"/>
          <a:stretch>
            <a:fillRect/>
          </a:stretch>
        </p:blipFill>
        <p:spPr>
          <a:xfrm>
            <a:off x="-3" y="1190365"/>
            <a:ext cx="12192000" cy="606547"/>
          </a:xfrm>
          <a:prstGeom prst="rect">
            <a:avLst/>
          </a:prstGeom>
          <a:effectLst>
            <a:outerShdw blurRad="305097" dist="228600" dir="5400000" sx="105000" sy="105000" algn="t" rotWithShape="0">
              <a:prstClr val="black">
                <a:alpha val="23000"/>
              </a:prstClr>
            </a:outerShdw>
          </a:effectLst>
        </p:spPr>
      </p:pic>
      <p:sp>
        <p:nvSpPr>
          <p:cNvPr id="10" name="Rectangle 9">
            <a:extLst>
              <a:ext uri="{FF2B5EF4-FFF2-40B4-BE49-F238E27FC236}">
                <a16:creationId xmlns:a16="http://schemas.microsoft.com/office/drawing/2014/main" id="{4BED016A-10EF-E122-50DB-4D0B647035E2}"/>
              </a:ext>
            </a:extLst>
          </p:cNvPr>
          <p:cNvSpPr/>
          <p:nvPr/>
        </p:nvSpPr>
        <p:spPr>
          <a:xfrm>
            <a:off x="-3" y="815887"/>
            <a:ext cx="12192001" cy="4512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5" name="Text Placeholder 14">
            <a:extLst>
              <a:ext uri="{FF2B5EF4-FFF2-40B4-BE49-F238E27FC236}">
                <a16:creationId xmlns:a16="http://schemas.microsoft.com/office/drawing/2014/main" id="{82872F48-6269-ACCA-9FA8-5C5E3A7940CD}"/>
              </a:ext>
            </a:extLst>
          </p:cNvPr>
          <p:cNvSpPr>
            <a:spLocks noGrp="1"/>
          </p:cNvSpPr>
          <p:nvPr>
            <p:ph type="body" sz="quarter" idx="11" hasCustomPrompt="1"/>
          </p:nvPr>
        </p:nvSpPr>
        <p:spPr>
          <a:xfrm>
            <a:off x="7344834" y="4971770"/>
            <a:ext cx="3932767" cy="606425"/>
          </a:xfrm>
        </p:spPr>
        <p:txBody>
          <a:bodyPr>
            <a:normAutofit/>
          </a:bodyPr>
          <a:lstStyle>
            <a:lvl1pPr marL="0" indent="0" algn="r">
              <a:buNone/>
              <a:defRPr sz="1600" i="1"/>
            </a:lvl1pPr>
          </a:lstStyle>
          <a:p>
            <a:pPr lvl="0"/>
            <a:r>
              <a:rPr lang="it-IT" dirty="0"/>
              <a:t>Author(s) Name(s) and Affiliation(s)</a:t>
            </a:r>
            <a:endParaRPr lang="en-GB" dirty="0"/>
          </a:p>
        </p:txBody>
      </p:sp>
      <p:sp>
        <p:nvSpPr>
          <p:cNvPr id="11" name="Picture Placeholder 4">
            <a:extLst>
              <a:ext uri="{FF2B5EF4-FFF2-40B4-BE49-F238E27FC236}">
                <a16:creationId xmlns:a16="http://schemas.microsoft.com/office/drawing/2014/main" id="{75BD859B-9DE4-CF54-83A5-9AA9B850CC17}"/>
              </a:ext>
            </a:extLst>
          </p:cNvPr>
          <p:cNvSpPr>
            <a:spLocks noGrp="1"/>
          </p:cNvSpPr>
          <p:nvPr>
            <p:ph type="pic" sz="quarter" idx="12" hasCustomPrompt="1"/>
          </p:nvPr>
        </p:nvSpPr>
        <p:spPr>
          <a:xfrm>
            <a:off x="10795240" y="220973"/>
            <a:ext cx="964719" cy="918196"/>
          </a:xfrm>
        </p:spPr>
        <p:txBody>
          <a:bodyPr>
            <a:normAutofit/>
          </a:bodyPr>
          <a:lstStyle>
            <a:lvl1pPr>
              <a:defRPr sz="1600"/>
            </a:lvl1pPr>
          </a:lstStyle>
          <a:p>
            <a:r>
              <a:rPr lang="it-IT" dirty="0"/>
              <a:t>Your logo</a:t>
            </a:r>
            <a:endParaRPr lang="en-GB" dirty="0"/>
          </a:p>
        </p:txBody>
      </p:sp>
      <p:pic>
        <p:nvPicPr>
          <p:cNvPr id="14" name="Image 20">
            <a:extLst>
              <a:ext uri="{FF2B5EF4-FFF2-40B4-BE49-F238E27FC236}">
                <a16:creationId xmlns:a16="http://schemas.microsoft.com/office/drawing/2014/main" id="{173FC052-D7B1-AEFC-B59B-21BF2DABC977}"/>
              </a:ext>
            </a:extLst>
          </p:cNvPr>
          <p:cNvPicPr>
            <a:picLocks noChangeAspect="1"/>
          </p:cNvPicPr>
          <p:nvPr/>
        </p:nvPicPr>
        <p:blipFill>
          <a:blip r:embed="rId3"/>
          <a:stretch>
            <a:fillRect/>
          </a:stretch>
        </p:blipFill>
        <p:spPr>
          <a:xfrm>
            <a:off x="91281" y="76273"/>
            <a:ext cx="2295079" cy="1222882"/>
          </a:xfrm>
          <a:prstGeom prst="rect">
            <a:avLst/>
          </a:prstGeom>
          <a:noFill/>
        </p:spPr>
      </p:pic>
      <p:pic>
        <p:nvPicPr>
          <p:cNvPr id="5" name="Picture 4">
            <a:extLst>
              <a:ext uri="{FF2B5EF4-FFF2-40B4-BE49-F238E27FC236}">
                <a16:creationId xmlns:a16="http://schemas.microsoft.com/office/drawing/2014/main" id="{7C7189D3-B678-4760-30C8-48F563E9BB37}"/>
              </a:ext>
            </a:extLst>
          </p:cNvPr>
          <p:cNvPicPr>
            <a:picLocks noChangeAspect="1"/>
          </p:cNvPicPr>
          <p:nvPr/>
        </p:nvPicPr>
        <p:blipFill>
          <a:blip r:embed="rId4"/>
          <a:stretch>
            <a:fillRect/>
          </a:stretch>
        </p:blipFill>
        <p:spPr>
          <a:xfrm>
            <a:off x="0" y="5636583"/>
            <a:ext cx="12192000" cy="1243584"/>
          </a:xfrm>
          <a:prstGeom prst="rect">
            <a:avLst/>
          </a:prstGeom>
        </p:spPr>
      </p:pic>
      <p:sp>
        <p:nvSpPr>
          <p:cNvPr id="17" name="TextBox 16">
            <a:extLst>
              <a:ext uri="{FF2B5EF4-FFF2-40B4-BE49-F238E27FC236}">
                <a16:creationId xmlns:a16="http://schemas.microsoft.com/office/drawing/2014/main" id="{FDB027B6-FAD3-85ED-6698-4047EB04D35D}"/>
              </a:ext>
            </a:extLst>
          </p:cNvPr>
          <p:cNvSpPr txBox="1"/>
          <p:nvPr/>
        </p:nvSpPr>
        <p:spPr>
          <a:xfrm>
            <a:off x="0" y="6664756"/>
            <a:ext cx="12191997" cy="238527"/>
          </a:xfrm>
          <a:prstGeom prst="rect">
            <a:avLst/>
          </a:prstGeom>
          <a:noFill/>
        </p:spPr>
        <p:txBody>
          <a:bodyPr wrap="square">
            <a:spAutoFit/>
          </a:bodyPr>
          <a:lstStyle/>
          <a:p>
            <a:pPr algn="ctr"/>
            <a:r>
              <a:rPr kumimoji="0" lang="en-US" altLang="en-US" sz="950" i="0" u="none" strike="noStrike" cap="none" normalizeH="0" baseline="0" dirty="0">
                <a:ln>
                  <a:noFill/>
                </a:ln>
                <a:solidFill>
                  <a:srgbClr val="FFFEEE"/>
                </a:solidFill>
                <a:effectLst/>
                <a:latin typeface="Arial Narrow" panose="020B0606020202030204" pitchFamily="34" charset="0"/>
                <a:cs typeface="Arial" panose="020B0604020202020204" pitchFamily="34" charset="0"/>
              </a:rPr>
              <a:t>Co-funded by the European Union (EU). Views and opinions expressed are however those of the author only and do not necessarily reflect those of the EU or European Research Executive Agency (REA). Neither the EU nor the REA can be held responsible for them.</a:t>
            </a:r>
            <a:endParaRPr lang="en-GB" sz="950" dirty="0">
              <a:latin typeface="Arial Narrow" panose="020B0606020202030204" pitchFamily="34" charset="0"/>
              <a:cs typeface="Arial" panose="020B0604020202020204" pitchFamily="34" charset="0"/>
            </a:endParaRPr>
          </a:p>
        </p:txBody>
      </p:sp>
      <p:pic>
        <p:nvPicPr>
          <p:cNvPr id="4" name="Picture 3" descr="A black background with white text&#10;&#10;Description automatically generated">
            <a:extLst>
              <a:ext uri="{FF2B5EF4-FFF2-40B4-BE49-F238E27FC236}">
                <a16:creationId xmlns:a16="http://schemas.microsoft.com/office/drawing/2014/main" id="{7B25CB35-9D20-5620-491E-A96FB655D8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14" y="5901440"/>
            <a:ext cx="3422541" cy="718033"/>
          </a:xfrm>
          <a:prstGeom prst="rect">
            <a:avLst/>
          </a:prstGeom>
        </p:spPr>
      </p:pic>
    </p:spTree>
    <p:extLst>
      <p:ext uri="{BB962C8B-B14F-4D97-AF65-F5344CB8AC3E}">
        <p14:creationId xmlns:p14="http://schemas.microsoft.com/office/powerpoint/2010/main" val="349032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22E5917-363B-A71A-2546-65FA55520B24}"/>
              </a:ext>
            </a:extLst>
          </p:cNvPr>
          <p:cNvSpPr/>
          <p:nvPr/>
        </p:nvSpPr>
        <p:spPr>
          <a:xfrm>
            <a:off x="11433717" y="6434254"/>
            <a:ext cx="758283" cy="4237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4" name="Image 12">
            <a:extLst>
              <a:ext uri="{FF2B5EF4-FFF2-40B4-BE49-F238E27FC236}">
                <a16:creationId xmlns:a16="http://schemas.microsoft.com/office/drawing/2014/main" id="{F4916F82-0970-A2D0-E83E-C828CFB3C184}"/>
              </a:ext>
            </a:extLst>
          </p:cNvPr>
          <p:cNvPicPr>
            <a:picLocks noChangeAspect="1"/>
          </p:cNvPicPr>
          <p:nvPr/>
        </p:nvPicPr>
        <p:blipFill>
          <a:blip r:embed="rId2"/>
          <a:stretch>
            <a:fillRect/>
          </a:stretch>
        </p:blipFill>
        <p:spPr>
          <a:xfrm flipV="1">
            <a:off x="233858" y="6385196"/>
            <a:ext cx="11716980" cy="132418"/>
          </a:xfrm>
          <a:prstGeom prst="rect">
            <a:avLst/>
          </a:prstGeom>
        </p:spPr>
      </p:pic>
      <p:sp>
        <p:nvSpPr>
          <p:cNvPr id="21" name="ZoneTexte 3">
            <a:extLst>
              <a:ext uri="{FF2B5EF4-FFF2-40B4-BE49-F238E27FC236}">
                <a16:creationId xmlns:a16="http://schemas.microsoft.com/office/drawing/2014/main" id="{CCCBB29A-511A-31E9-75B7-A496B79754B8}"/>
              </a:ext>
            </a:extLst>
          </p:cNvPr>
          <p:cNvSpPr txBox="1"/>
          <p:nvPr/>
        </p:nvSpPr>
        <p:spPr>
          <a:xfrm>
            <a:off x="1570624" y="5780739"/>
            <a:ext cx="9043446" cy="523220"/>
          </a:xfrm>
          <a:prstGeom prst="rect">
            <a:avLst/>
          </a:prstGeom>
          <a:noFill/>
        </p:spPr>
        <p:txBody>
          <a:bodyPr wrap="square" rtlCol="0">
            <a:spAutoFit/>
          </a:bodyPr>
          <a:lstStyle/>
          <a:p>
            <a:pPr algn="just"/>
            <a:r>
              <a:rPr lang="fr-FR" sz="1400" i="1" dirty="0">
                <a:solidFill>
                  <a:srgbClr val="222222"/>
                </a:solidFill>
                <a:effectLst/>
                <a:latin typeface="Arial Narrow" panose="020B0604020202020204" pitchFamily="34" charset="0"/>
                <a:cs typeface="Arial Narrow" panose="020B0604020202020204" pitchFamily="34" charset="0"/>
              </a:rPr>
              <a:t>Co-</a:t>
            </a:r>
            <a:r>
              <a:rPr lang="fr-FR" sz="1400" i="1" dirty="0" err="1">
                <a:solidFill>
                  <a:srgbClr val="222222"/>
                </a:solidFill>
                <a:effectLst/>
                <a:latin typeface="Arial Narrow" panose="020B0604020202020204" pitchFamily="34" charset="0"/>
                <a:cs typeface="Arial Narrow" panose="020B0604020202020204" pitchFamily="34" charset="0"/>
              </a:rPr>
              <a:t>funded</a:t>
            </a:r>
            <a:r>
              <a:rPr lang="fr-FR" sz="1400" i="1" dirty="0">
                <a:solidFill>
                  <a:srgbClr val="222222"/>
                </a:solidFill>
                <a:effectLst/>
                <a:latin typeface="Arial Narrow" panose="020B0604020202020204" pitchFamily="34" charset="0"/>
                <a:cs typeface="Arial Narrow" panose="020B0604020202020204" pitchFamily="34" charset="0"/>
              </a:rPr>
              <a:t> by the </a:t>
            </a:r>
            <a:r>
              <a:rPr lang="fr-FR" sz="1400" i="1" dirty="0" err="1">
                <a:solidFill>
                  <a:srgbClr val="222222"/>
                </a:solidFill>
                <a:effectLst/>
                <a:latin typeface="Arial Narrow" panose="020B0604020202020204" pitchFamily="34" charset="0"/>
                <a:cs typeface="Arial Narrow" panose="020B0604020202020204" pitchFamily="34" charset="0"/>
              </a:rPr>
              <a:t>European</a:t>
            </a:r>
            <a:r>
              <a:rPr lang="fr-FR" sz="1400" i="1" dirty="0">
                <a:solidFill>
                  <a:srgbClr val="222222"/>
                </a:solidFill>
                <a:effectLst/>
                <a:latin typeface="Arial Narrow" panose="020B0604020202020204" pitchFamily="34" charset="0"/>
                <a:cs typeface="Arial Narrow" panose="020B0604020202020204" pitchFamily="34" charset="0"/>
              </a:rPr>
              <a:t> Union (EU). </a:t>
            </a:r>
            <a:r>
              <a:rPr lang="fr-FR" sz="1400" i="1" dirty="0" err="1">
                <a:solidFill>
                  <a:srgbClr val="222222"/>
                </a:solidFill>
                <a:effectLst/>
                <a:latin typeface="Arial Narrow" panose="020B0604020202020204" pitchFamily="34" charset="0"/>
                <a:cs typeface="Arial Narrow" panose="020B0604020202020204" pitchFamily="34" charset="0"/>
              </a:rPr>
              <a:t>Views</a:t>
            </a:r>
            <a:r>
              <a:rPr lang="fr-FR" sz="1400" i="1" dirty="0">
                <a:solidFill>
                  <a:srgbClr val="222222"/>
                </a:solidFill>
                <a:effectLst/>
                <a:latin typeface="Arial Narrow" panose="020B0604020202020204" pitchFamily="34" charset="0"/>
                <a:cs typeface="Arial Narrow" panose="020B0604020202020204" pitchFamily="34" charset="0"/>
              </a:rPr>
              <a:t> and opinions </a:t>
            </a:r>
            <a:r>
              <a:rPr lang="fr-FR" sz="1400" i="1" dirty="0" err="1">
                <a:solidFill>
                  <a:srgbClr val="222222"/>
                </a:solidFill>
                <a:effectLst/>
                <a:latin typeface="Arial Narrow" panose="020B0604020202020204" pitchFamily="34" charset="0"/>
                <a:cs typeface="Arial Narrow" panose="020B0604020202020204" pitchFamily="34" charset="0"/>
              </a:rPr>
              <a:t>expressed</a:t>
            </a:r>
            <a:r>
              <a:rPr lang="fr-FR" sz="1400" i="1" dirty="0">
                <a:solidFill>
                  <a:srgbClr val="222222"/>
                </a:solidFill>
                <a:effectLst/>
                <a:latin typeface="Arial Narrow" panose="020B0604020202020204" pitchFamily="34" charset="0"/>
                <a:cs typeface="Arial Narrow" panose="020B0604020202020204" pitchFamily="34" charset="0"/>
              </a:rPr>
              <a:t> are </a:t>
            </a:r>
            <a:r>
              <a:rPr lang="fr-FR" sz="1400" i="1" dirty="0" err="1">
                <a:solidFill>
                  <a:srgbClr val="222222"/>
                </a:solidFill>
                <a:effectLst/>
                <a:latin typeface="Arial Narrow" panose="020B0604020202020204" pitchFamily="34" charset="0"/>
                <a:cs typeface="Arial Narrow" panose="020B0604020202020204" pitchFamily="34" charset="0"/>
              </a:rPr>
              <a:t>however</a:t>
            </a:r>
            <a:r>
              <a:rPr lang="fr-FR" sz="1400" i="1" dirty="0">
                <a:solidFill>
                  <a:srgbClr val="222222"/>
                </a:solidFill>
                <a:effectLst/>
                <a:latin typeface="Arial Narrow" panose="020B0604020202020204" pitchFamily="34" charset="0"/>
                <a:cs typeface="Arial Narrow" panose="020B0604020202020204" pitchFamily="34" charset="0"/>
              </a:rPr>
              <a:t> </a:t>
            </a:r>
            <a:r>
              <a:rPr lang="fr-FR" sz="1400" i="1" dirty="0" err="1">
                <a:solidFill>
                  <a:srgbClr val="222222"/>
                </a:solidFill>
                <a:effectLst/>
                <a:latin typeface="Arial Narrow" panose="020B0604020202020204" pitchFamily="34" charset="0"/>
                <a:cs typeface="Arial Narrow" panose="020B0604020202020204" pitchFamily="34" charset="0"/>
              </a:rPr>
              <a:t>those</a:t>
            </a:r>
            <a:r>
              <a:rPr lang="fr-FR" sz="1400" i="1" dirty="0">
                <a:solidFill>
                  <a:srgbClr val="222222"/>
                </a:solidFill>
                <a:effectLst/>
                <a:latin typeface="Arial Narrow" panose="020B0604020202020204" pitchFamily="34" charset="0"/>
                <a:cs typeface="Arial Narrow" panose="020B0604020202020204" pitchFamily="34" charset="0"/>
              </a:rPr>
              <a:t> of the </a:t>
            </a:r>
            <a:r>
              <a:rPr lang="fr-FR" sz="1400" i="1" dirty="0" err="1">
                <a:solidFill>
                  <a:srgbClr val="222222"/>
                </a:solidFill>
                <a:effectLst/>
                <a:latin typeface="Arial Narrow" panose="020B0604020202020204" pitchFamily="34" charset="0"/>
                <a:cs typeface="Arial Narrow" panose="020B0604020202020204" pitchFamily="34" charset="0"/>
              </a:rPr>
              <a:t>author</a:t>
            </a:r>
            <a:r>
              <a:rPr lang="fr-FR" sz="1400" i="1" dirty="0">
                <a:solidFill>
                  <a:srgbClr val="222222"/>
                </a:solidFill>
                <a:effectLst/>
                <a:latin typeface="Arial Narrow" panose="020B0604020202020204" pitchFamily="34" charset="0"/>
                <a:cs typeface="Arial Narrow" panose="020B0604020202020204" pitchFamily="34" charset="0"/>
              </a:rPr>
              <a:t>(s) </a:t>
            </a:r>
            <a:r>
              <a:rPr lang="fr-FR" sz="1400" i="1" dirty="0" err="1">
                <a:solidFill>
                  <a:srgbClr val="222222"/>
                </a:solidFill>
                <a:effectLst/>
                <a:latin typeface="Arial Narrow" panose="020B0604020202020204" pitchFamily="34" charset="0"/>
                <a:cs typeface="Arial Narrow" panose="020B0604020202020204" pitchFamily="34" charset="0"/>
              </a:rPr>
              <a:t>only</a:t>
            </a:r>
            <a:r>
              <a:rPr lang="fr-FR" sz="1400" i="1" dirty="0">
                <a:solidFill>
                  <a:srgbClr val="222222"/>
                </a:solidFill>
                <a:effectLst/>
                <a:latin typeface="Arial Narrow" panose="020B0604020202020204" pitchFamily="34" charset="0"/>
                <a:cs typeface="Arial Narrow" panose="020B0604020202020204" pitchFamily="34" charset="0"/>
              </a:rPr>
              <a:t> and do not </a:t>
            </a:r>
            <a:r>
              <a:rPr lang="fr-FR" sz="1400" i="1" dirty="0" err="1">
                <a:solidFill>
                  <a:srgbClr val="222222"/>
                </a:solidFill>
                <a:effectLst/>
                <a:latin typeface="Arial Narrow" panose="020B0604020202020204" pitchFamily="34" charset="0"/>
                <a:cs typeface="Arial Narrow" panose="020B0604020202020204" pitchFamily="34" charset="0"/>
              </a:rPr>
              <a:t>necessarily</a:t>
            </a:r>
            <a:r>
              <a:rPr lang="fr-FR" sz="1400" i="1" dirty="0">
                <a:solidFill>
                  <a:srgbClr val="222222"/>
                </a:solidFill>
                <a:effectLst/>
                <a:latin typeface="Arial Narrow" panose="020B0604020202020204" pitchFamily="34" charset="0"/>
                <a:cs typeface="Arial Narrow" panose="020B0604020202020204" pitchFamily="34" charset="0"/>
              </a:rPr>
              <a:t> </a:t>
            </a:r>
            <a:r>
              <a:rPr lang="fr-FR" sz="1400" i="1" dirty="0" err="1">
                <a:solidFill>
                  <a:srgbClr val="222222"/>
                </a:solidFill>
                <a:effectLst/>
                <a:latin typeface="Arial Narrow" panose="020B0604020202020204" pitchFamily="34" charset="0"/>
                <a:cs typeface="Arial Narrow" panose="020B0604020202020204" pitchFamily="34" charset="0"/>
              </a:rPr>
              <a:t>reflect</a:t>
            </a:r>
            <a:r>
              <a:rPr lang="fr-FR" sz="1400" i="1" dirty="0">
                <a:solidFill>
                  <a:srgbClr val="222222"/>
                </a:solidFill>
                <a:effectLst/>
                <a:latin typeface="Arial Narrow" panose="020B0604020202020204" pitchFamily="34" charset="0"/>
                <a:cs typeface="Arial Narrow" panose="020B0604020202020204" pitchFamily="34" charset="0"/>
              </a:rPr>
              <a:t> </a:t>
            </a:r>
            <a:r>
              <a:rPr lang="fr-FR" sz="1400" i="1" dirty="0" err="1">
                <a:solidFill>
                  <a:srgbClr val="222222"/>
                </a:solidFill>
                <a:effectLst/>
                <a:latin typeface="Arial Narrow" panose="020B0604020202020204" pitchFamily="34" charset="0"/>
                <a:cs typeface="Arial Narrow" panose="020B0604020202020204" pitchFamily="34" charset="0"/>
              </a:rPr>
              <a:t>those</a:t>
            </a:r>
            <a:r>
              <a:rPr lang="fr-FR" sz="1400" i="1" dirty="0">
                <a:solidFill>
                  <a:srgbClr val="222222"/>
                </a:solidFill>
                <a:effectLst/>
                <a:latin typeface="Arial Narrow" panose="020B0604020202020204" pitchFamily="34" charset="0"/>
                <a:cs typeface="Arial Narrow" panose="020B0604020202020204" pitchFamily="34" charset="0"/>
              </a:rPr>
              <a:t> of the EU or </a:t>
            </a:r>
            <a:r>
              <a:rPr lang="fr-FR" sz="1400" i="1" dirty="0" err="1">
                <a:solidFill>
                  <a:srgbClr val="222222"/>
                </a:solidFill>
                <a:effectLst/>
                <a:latin typeface="Arial Narrow" panose="020B0604020202020204" pitchFamily="34" charset="0"/>
                <a:cs typeface="Arial Narrow" panose="020B0604020202020204" pitchFamily="34" charset="0"/>
              </a:rPr>
              <a:t>European</a:t>
            </a:r>
            <a:r>
              <a:rPr lang="fr-FR" sz="1400" i="1" dirty="0">
                <a:solidFill>
                  <a:srgbClr val="222222"/>
                </a:solidFill>
                <a:effectLst/>
                <a:latin typeface="Arial Narrow" panose="020B0604020202020204" pitchFamily="34" charset="0"/>
                <a:cs typeface="Arial Narrow" panose="020B0604020202020204" pitchFamily="34" charset="0"/>
              </a:rPr>
              <a:t> </a:t>
            </a:r>
            <a:r>
              <a:rPr lang="fr-FR" sz="1400" i="1" dirty="0" err="1">
                <a:solidFill>
                  <a:srgbClr val="222222"/>
                </a:solidFill>
                <a:effectLst/>
                <a:latin typeface="Arial Narrow" panose="020B0604020202020204" pitchFamily="34" charset="0"/>
                <a:cs typeface="Arial Narrow" panose="020B0604020202020204" pitchFamily="34" charset="0"/>
              </a:rPr>
              <a:t>Research</a:t>
            </a:r>
            <a:r>
              <a:rPr lang="fr-FR" sz="1400" i="1" dirty="0">
                <a:solidFill>
                  <a:srgbClr val="222222"/>
                </a:solidFill>
                <a:effectLst/>
                <a:latin typeface="Arial Narrow" panose="020B0604020202020204" pitchFamily="34" charset="0"/>
                <a:cs typeface="Arial Narrow" panose="020B0604020202020204" pitchFamily="34" charset="0"/>
              </a:rPr>
              <a:t> </a:t>
            </a:r>
            <a:r>
              <a:rPr lang="fr-FR" sz="1400" i="1" dirty="0" err="1">
                <a:solidFill>
                  <a:srgbClr val="222222"/>
                </a:solidFill>
                <a:effectLst/>
                <a:latin typeface="Arial Narrow" panose="020B0604020202020204" pitchFamily="34" charset="0"/>
                <a:cs typeface="Arial Narrow" panose="020B0604020202020204" pitchFamily="34" charset="0"/>
              </a:rPr>
              <a:t>Executive</a:t>
            </a:r>
            <a:r>
              <a:rPr lang="fr-FR" sz="1400" i="1" dirty="0">
                <a:solidFill>
                  <a:srgbClr val="222222"/>
                </a:solidFill>
                <a:effectLst/>
                <a:latin typeface="Arial Narrow" panose="020B0604020202020204" pitchFamily="34" charset="0"/>
                <a:cs typeface="Arial Narrow" panose="020B0604020202020204" pitchFamily="34" charset="0"/>
              </a:rPr>
              <a:t> Agency (REA). </a:t>
            </a:r>
            <a:r>
              <a:rPr lang="fr-FR" sz="1400" i="1" dirty="0" err="1">
                <a:solidFill>
                  <a:srgbClr val="222222"/>
                </a:solidFill>
                <a:effectLst/>
                <a:latin typeface="Arial Narrow" panose="020B0604020202020204" pitchFamily="34" charset="0"/>
                <a:cs typeface="Arial Narrow" panose="020B0604020202020204" pitchFamily="34" charset="0"/>
              </a:rPr>
              <a:t>Neither</a:t>
            </a:r>
            <a:r>
              <a:rPr lang="fr-FR" sz="1400" i="1" dirty="0">
                <a:solidFill>
                  <a:srgbClr val="222222"/>
                </a:solidFill>
                <a:effectLst/>
                <a:latin typeface="Arial Narrow" panose="020B0604020202020204" pitchFamily="34" charset="0"/>
                <a:cs typeface="Arial Narrow" panose="020B0604020202020204" pitchFamily="34" charset="0"/>
              </a:rPr>
              <a:t> the EU </a:t>
            </a:r>
            <a:r>
              <a:rPr lang="fr-FR" sz="1400" i="1" dirty="0" err="1">
                <a:solidFill>
                  <a:srgbClr val="222222"/>
                </a:solidFill>
                <a:effectLst/>
                <a:latin typeface="Arial Narrow" panose="020B0604020202020204" pitchFamily="34" charset="0"/>
                <a:cs typeface="Arial Narrow" panose="020B0604020202020204" pitchFamily="34" charset="0"/>
              </a:rPr>
              <a:t>nor</a:t>
            </a:r>
            <a:r>
              <a:rPr lang="fr-FR" sz="1400" i="1" dirty="0">
                <a:solidFill>
                  <a:srgbClr val="222222"/>
                </a:solidFill>
                <a:effectLst/>
                <a:latin typeface="Arial Narrow" panose="020B0604020202020204" pitchFamily="34" charset="0"/>
                <a:cs typeface="Arial Narrow" panose="020B0604020202020204" pitchFamily="34" charset="0"/>
              </a:rPr>
              <a:t> the REA can </a:t>
            </a:r>
            <a:r>
              <a:rPr lang="fr-FR" sz="1400" i="1" dirty="0" err="1">
                <a:solidFill>
                  <a:srgbClr val="222222"/>
                </a:solidFill>
                <a:effectLst/>
                <a:latin typeface="Arial Narrow" panose="020B0604020202020204" pitchFamily="34" charset="0"/>
                <a:cs typeface="Arial Narrow" panose="020B0604020202020204" pitchFamily="34" charset="0"/>
              </a:rPr>
              <a:t>be</a:t>
            </a:r>
            <a:r>
              <a:rPr lang="fr-FR" sz="1400" i="1" dirty="0">
                <a:solidFill>
                  <a:srgbClr val="222222"/>
                </a:solidFill>
                <a:effectLst/>
                <a:latin typeface="Arial Narrow" panose="020B0604020202020204" pitchFamily="34" charset="0"/>
                <a:cs typeface="Arial Narrow" panose="020B0604020202020204" pitchFamily="34" charset="0"/>
              </a:rPr>
              <a:t> </a:t>
            </a:r>
            <a:r>
              <a:rPr lang="fr-FR" sz="1400" i="1" dirty="0" err="1">
                <a:solidFill>
                  <a:srgbClr val="222222"/>
                </a:solidFill>
                <a:effectLst/>
                <a:latin typeface="Arial Narrow" panose="020B0604020202020204" pitchFamily="34" charset="0"/>
                <a:cs typeface="Arial Narrow" panose="020B0604020202020204" pitchFamily="34" charset="0"/>
              </a:rPr>
              <a:t>held</a:t>
            </a:r>
            <a:r>
              <a:rPr lang="fr-FR" sz="1400" i="1" dirty="0">
                <a:solidFill>
                  <a:srgbClr val="222222"/>
                </a:solidFill>
                <a:effectLst/>
                <a:latin typeface="Arial Narrow" panose="020B0604020202020204" pitchFamily="34" charset="0"/>
                <a:cs typeface="Arial Narrow" panose="020B0604020202020204" pitchFamily="34" charset="0"/>
              </a:rPr>
              <a:t> </a:t>
            </a:r>
            <a:r>
              <a:rPr lang="fr-FR" sz="1400" i="1" dirty="0" err="1">
                <a:solidFill>
                  <a:srgbClr val="222222"/>
                </a:solidFill>
                <a:effectLst/>
                <a:latin typeface="Arial Narrow" panose="020B0604020202020204" pitchFamily="34" charset="0"/>
                <a:cs typeface="Arial Narrow" panose="020B0604020202020204" pitchFamily="34" charset="0"/>
              </a:rPr>
              <a:t>responsible</a:t>
            </a:r>
            <a:r>
              <a:rPr lang="fr-FR" sz="1400" i="1" dirty="0">
                <a:solidFill>
                  <a:srgbClr val="222222"/>
                </a:solidFill>
                <a:effectLst/>
                <a:latin typeface="Arial Narrow" panose="020B0604020202020204" pitchFamily="34" charset="0"/>
                <a:cs typeface="Arial Narrow" panose="020B0604020202020204" pitchFamily="34" charset="0"/>
              </a:rPr>
              <a:t> for </a:t>
            </a:r>
            <a:r>
              <a:rPr lang="fr-FR" sz="1400" i="1" dirty="0" err="1">
                <a:solidFill>
                  <a:srgbClr val="222222"/>
                </a:solidFill>
                <a:effectLst/>
                <a:latin typeface="Arial Narrow" panose="020B0604020202020204" pitchFamily="34" charset="0"/>
                <a:cs typeface="Arial Narrow" panose="020B0604020202020204" pitchFamily="34" charset="0"/>
              </a:rPr>
              <a:t>them</a:t>
            </a:r>
            <a:r>
              <a:rPr lang="fr-FR" sz="1400" i="1" dirty="0">
                <a:solidFill>
                  <a:srgbClr val="222222"/>
                </a:solidFill>
                <a:effectLst/>
                <a:latin typeface="Arial Narrow" panose="020B0604020202020204" pitchFamily="34" charset="0"/>
                <a:cs typeface="Arial Narrow" panose="020B0604020202020204" pitchFamily="34" charset="0"/>
              </a:rPr>
              <a:t>.</a:t>
            </a:r>
            <a:endParaRPr lang="fr-FR" sz="1400" i="1" dirty="0">
              <a:latin typeface="Arial Narrow" panose="020B0604020202020204" pitchFamily="34" charset="0"/>
              <a:cs typeface="Arial Narrow" panose="020B0604020202020204" pitchFamily="34" charset="0"/>
            </a:endParaRPr>
          </a:p>
        </p:txBody>
      </p:sp>
      <p:sp>
        <p:nvSpPr>
          <p:cNvPr id="11" name="Footer Placeholder 4">
            <a:extLst>
              <a:ext uri="{FF2B5EF4-FFF2-40B4-BE49-F238E27FC236}">
                <a16:creationId xmlns:a16="http://schemas.microsoft.com/office/drawing/2014/main" id="{F83D4257-748B-0395-8DDA-64696B5194A3}"/>
              </a:ext>
            </a:extLst>
          </p:cNvPr>
          <p:cNvSpPr>
            <a:spLocks noGrp="1"/>
          </p:cNvSpPr>
          <p:nvPr>
            <p:ph type="ftr" sz="quarter" idx="3"/>
          </p:nvPr>
        </p:nvSpPr>
        <p:spPr>
          <a:xfrm>
            <a:off x="1471961" y="6492875"/>
            <a:ext cx="9419994" cy="365125"/>
          </a:xfrm>
          <a:prstGeom prst="rect">
            <a:avLst/>
          </a:prstGeom>
        </p:spPr>
        <p:txBody>
          <a:bodyPr vert="horz" lIns="91440" tIns="45720" rIns="91440" bIns="45720" rtlCol="0" anchor="ctr"/>
          <a:lstStyle>
            <a:lvl1pPr algn="ctr">
              <a:defRPr sz="1200">
                <a:solidFill>
                  <a:schemeClr val="tx1">
                    <a:lumMod val="75000"/>
                    <a:lumOff val="25000"/>
                  </a:schemeClr>
                </a:solidFill>
                <a:latin typeface="Arial Narrow" panose="020B0606020202030204" pitchFamily="34" charset="0"/>
                <a:cs typeface="Arial" panose="020B0604020202020204" pitchFamily="34" charset="0"/>
              </a:defRPr>
            </a:lvl1pPr>
          </a:lstStyle>
          <a:p>
            <a:r>
              <a:rPr lang="en-US"/>
              <a:t>Channeling 2024, 9th September, Riccione, italy</a:t>
            </a:r>
          </a:p>
        </p:txBody>
      </p:sp>
      <p:grpSp>
        <p:nvGrpSpPr>
          <p:cNvPr id="2" name="Group 1">
            <a:extLst>
              <a:ext uri="{FF2B5EF4-FFF2-40B4-BE49-F238E27FC236}">
                <a16:creationId xmlns:a16="http://schemas.microsoft.com/office/drawing/2014/main" id="{E98BE7DC-D69D-A6B1-0123-E95D5927B47D}"/>
              </a:ext>
            </a:extLst>
          </p:cNvPr>
          <p:cNvGrpSpPr/>
          <p:nvPr/>
        </p:nvGrpSpPr>
        <p:grpSpPr>
          <a:xfrm>
            <a:off x="2074129" y="2386882"/>
            <a:ext cx="8215658" cy="2899637"/>
            <a:chOff x="318846" y="2369469"/>
            <a:chExt cx="8215658" cy="2899637"/>
          </a:xfrm>
        </p:grpSpPr>
        <p:pic>
          <p:nvPicPr>
            <p:cNvPr id="3" name="Image 2">
              <a:extLst>
                <a:ext uri="{FF2B5EF4-FFF2-40B4-BE49-F238E27FC236}">
                  <a16:creationId xmlns:a16="http://schemas.microsoft.com/office/drawing/2014/main" id="{2FF9FF18-5B67-7DB3-64CB-861F118D147D}"/>
                </a:ext>
              </a:extLst>
            </p:cNvPr>
            <p:cNvPicPr>
              <a:picLocks noChangeAspect="1"/>
            </p:cNvPicPr>
            <p:nvPr/>
          </p:nvPicPr>
          <p:blipFill>
            <a:blip r:embed="rId3"/>
            <a:stretch>
              <a:fillRect/>
            </a:stretch>
          </p:blipFill>
          <p:spPr>
            <a:xfrm>
              <a:off x="318846" y="2369469"/>
              <a:ext cx="5441972" cy="2899637"/>
            </a:xfrm>
            <a:prstGeom prst="rect">
              <a:avLst/>
            </a:prstGeom>
          </p:spPr>
        </p:pic>
        <p:pic>
          <p:nvPicPr>
            <p:cNvPr id="6" name="Picture 5" descr="A blue flag with yellow stars&#10;&#10;Description automatically generated">
              <a:extLst>
                <a:ext uri="{FF2B5EF4-FFF2-40B4-BE49-F238E27FC236}">
                  <a16:creationId xmlns:a16="http://schemas.microsoft.com/office/drawing/2014/main" id="{1CAFBAD7-4D60-ADC9-886B-D55A7209E9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0818" y="2396246"/>
              <a:ext cx="2773686" cy="2810262"/>
            </a:xfrm>
            <a:prstGeom prst="rect">
              <a:avLst/>
            </a:prstGeom>
          </p:spPr>
        </p:pic>
      </p:grpSp>
      <p:pic>
        <p:nvPicPr>
          <p:cNvPr id="7" name="Picture 6">
            <a:extLst>
              <a:ext uri="{FF2B5EF4-FFF2-40B4-BE49-F238E27FC236}">
                <a16:creationId xmlns:a16="http://schemas.microsoft.com/office/drawing/2014/main" id="{C8CE5DBB-B52D-4E71-F1EB-E96B681E4EDE}"/>
              </a:ext>
            </a:extLst>
          </p:cNvPr>
          <p:cNvPicPr>
            <a:picLocks noChangeAspect="1"/>
          </p:cNvPicPr>
          <p:nvPr userDrawn="1"/>
        </p:nvPicPr>
        <p:blipFill>
          <a:blip r:embed="rId5"/>
          <a:stretch>
            <a:fillRect/>
          </a:stretch>
        </p:blipFill>
        <p:spPr>
          <a:xfrm>
            <a:off x="-3653" y="0"/>
            <a:ext cx="12192000" cy="1889760"/>
          </a:xfrm>
          <a:prstGeom prst="rect">
            <a:avLst/>
          </a:prstGeom>
        </p:spPr>
      </p:pic>
    </p:spTree>
    <p:extLst>
      <p:ext uri="{BB962C8B-B14F-4D97-AF65-F5344CB8AC3E}">
        <p14:creationId xmlns:p14="http://schemas.microsoft.com/office/powerpoint/2010/main" val="291782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6EAD3C-7628-A02B-9ED8-8895FD903F1B}"/>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F6026F72-6EBA-23CF-1A07-4347F79AF49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7F01A86A-B350-F170-BBFD-25C51720E949}"/>
              </a:ext>
            </a:extLst>
          </p:cNvPr>
          <p:cNvSpPr>
            <a:spLocks noGrp="1"/>
          </p:cNvSpPr>
          <p:nvPr>
            <p:ph type="dt" sz="half" idx="10"/>
          </p:nvPr>
        </p:nvSpPr>
        <p:spPr/>
        <p:txBody>
          <a:bodyPr/>
          <a:lstStyle/>
          <a:p>
            <a:fld id="{57D30CCC-8D15-469A-A1D3-1D1CA37690FB}" type="datetime1">
              <a:rPr lang="en-US" smtClean="0"/>
              <a:t>6/18/2025</a:t>
            </a:fld>
            <a:endParaRPr lang="en-US"/>
          </a:p>
        </p:txBody>
      </p:sp>
      <p:sp>
        <p:nvSpPr>
          <p:cNvPr id="5" name="Segnaposto piè di pagina 4">
            <a:extLst>
              <a:ext uri="{FF2B5EF4-FFF2-40B4-BE49-F238E27FC236}">
                <a16:creationId xmlns:a16="http://schemas.microsoft.com/office/drawing/2014/main" id="{5B2DB015-4D32-04CD-B610-7A5FCB4A4D85}"/>
              </a:ext>
            </a:extLst>
          </p:cNvPr>
          <p:cNvSpPr>
            <a:spLocks noGrp="1"/>
          </p:cNvSpPr>
          <p:nvPr>
            <p:ph type="ftr" sz="quarter" idx="11"/>
          </p:nvPr>
        </p:nvSpPr>
        <p:spPr/>
        <p:txBody>
          <a:bodyPr/>
          <a:lstStyle/>
          <a:p>
            <a:r>
              <a:rPr lang="en-US"/>
              <a:t>Channeling 2024, 9th September, Riccione, italy</a:t>
            </a:r>
          </a:p>
        </p:txBody>
      </p:sp>
      <p:sp>
        <p:nvSpPr>
          <p:cNvPr id="6" name="Segnaposto numero diapositiva 5">
            <a:extLst>
              <a:ext uri="{FF2B5EF4-FFF2-40B4-BE49-F238E27FC236}">
                <a16:creationId xmlns:a16="http://schemas.microsoft.com/office/drawing/2014/main" id="{B1B1481C-7ACC-E20F-E9EF-2E09558E2E3F}"/>
              </a:ext>
            </a:extLst>
          </p:cNvPr>
          <p:cNvSpPr>
            <a:spLocks noGrp="1"/>
          </p:cNvSpPr>
          <p:nvPr>
            <p:ph type="sldNum" sz="quarter" idx="12"/>
          </p:nvPr>
        </p:nvSpPr>
        <p:spPr/>
        <p:txBody>
          <a:bodyPr/>
          <a:lstStyle/>
          <a:p>
            <a:fld id="{FEA350E5-ED0A-4008-9C43-5C78CC0109AE}" type="slidenum">
              <a:rPr lang="en-US" smtClean="0"/>
              <a:t>‹N›</a:t>
            </a:fld>
            <a:endParaRPr lang="en-US"/>
          </a:p>
        </p:txBody>
      </p:sp>
    </p:spTree>
    <p:extLst>
      <p:ext uri="{BB962C8B-B14F-4D97-AF65-F5344CB8AC3E}">
        <p14:creationId xmlns:p14="http://schemas.microsoft.com/office/powerpoint/2010/main" val="346691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r>
              <a:rPr lang="en-US"/>
              <a:t>Channeling 2024, 9th September, Riccione, italy</a:t>
            </a:r>
          </a:p>
        </p:txBody>
      </p:sp>
      <p:sp>
        <p:nvSpPr>
          <p:cNvPr id="6" name="Slide Number Placeholder 5"/>
          <p:cNvSpPr>
            <a:spLocks noGrp="1"/>
          </p:cNvSpPr>
          <p:nvPr>
            <p:ph type="sldNum" sz="quarter" idx="12"/>
          </p:nvPr>
        </p:nvSpPr>
        <p:spPr>
          <a:xfrm>
            <a:off x="10917871" y="6465458"/>
            <a:ext cx="1064941" cy="365125"/>
          </a:xfrm>
        </p:spPr>
        <p:txBody>
          <a:bodyPr/>
          <a:lstStyle/>
          <a:p>
            <a:fld id="{FEA350E5-ED0A-4008-9C43-5C78CC0109AE}" type="slidenum">
              <a:rPr lang="en-US" smtClean="0"/>
              <a:t>‹N›</a:t>
            </a:fld>
            <a:endParaRPr lang="en-US"/>
          </a:p>
        </p:txBody>
      </p:sp>
      <p:sp>
        <p:nvSpPr>
          <p:cNvPr id="4" name="Picture Placeholder 4">
            <a:extLst>
              <a:ext uri="{FF2B5EF4-FFF2-40B4-BE49-F238E27FC236}">
                <a16:creationId xmlns:a16="http://schemas.microsoft.com/office/drawing/2014/main" id="{F97F9CB4-CA90-2B0B-B65B-B6BDD353D3D6}"/>
              </a:ext>
            </a:extLst>
          </p:cNvPr>
          <p:cNvSpPr>
            <a:spLocks noGrp="1"/>
          </p:cNvSpPr>
          <p:nvPr>
            <p:ph type="pic" sz="quarter" idx="13" hasCustomPrompt="1"/>
          </p:nvPr>
        </p:nvSpPr>
        <p:spPr>
          <a:xfrm>
            <a:off x="10795240" y="220973"/>
            <a:ext cx="964719" cy="918196"/>
          </a:xfrm>
        </p:spPr>
        <p:txBody>
          <a:bodyPr>
            <a:normAutofit/>
          </a:bodyPr>
          <a:lstStyle>
            <a:lvl1pPr>
              <a:defRPr sz="1600"/>
            </a:lvl1pPr>
          </a:lstStyle>
          <a:p>
            <a:r>
              <a:rPr lang="it-IT" dirty="0"/>
              <a:t>Your logo</a:t>
            </a:r>
            <a:endParaRPr lang="en-GB" dirty="0"/>
          </a:p>
        </p:txBody>
      </p:sp>
      <p:sp>
        <p:nvSpPr>
          <p:cNvPr id="7" name="Title Placeholder 1">
            <a:extLst>
              <a:ext uri="{FF2B5EF4-FFF2-40B4-BE49-F238E27FC236}">
                <a16:creationId xmlns:a16="http://schemas.microsoft.com/office/drawing/2014/main" id="{4701A6D4-BD5E-D4A8-4152-DD0B01E8789B}"/>
              </a:ext>
            </a:extLst>
          </p:cNvPr>
          <p:cNvSpPr>
            <a:spLocks noGrp="1"/>
          </p:cNvSpPr>
          <p:nvPr>
            <p:ph type="title"/>
          </p:nvPr>
        </p:nvSpPr>
        <p:spPr>
          <a:xfrm>
            <a:off x="2409711" y="142021"/>
            <a:ext cx="7365780" cy="126755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Tree>
    <p:extLst>
      <p:ext uri="{BB962C8B-B14F-4D97-AF65-F5344CB8AC3E}">
        <p14:creationId xmlns:p14="http://schemas.microsoft.com/office/powerpoint/2010/main" val="18368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38195" y="1735554"/>
            <a:ext cx="10515600" cy="2386250"/>
          </a:xfrm>
          <a:prstGeom prst="rect">
            <a:avLst/>
          </a:prstGeom>
        </p:spPr>
        <p:txBody>
          <a:bodyPr anchor="b">
            <a:normAutofit/>
          </a:bodyPr>
          <a:lstStyle>
            <a:lvl1pPr algn="ct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195" y="4130257"/>
            <a:ext cx="10515600" cy="1500187"/>
          </a:xfrm>
        </p:spPr>
        <p:txBody>
          <a:bodyPr>
            <a:normAutofit/>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14" name="Rectangle 13">
            <a:extLst>
              <a:ext uri="{FF2B5EF4-FFF2-40B4-BE49-F238E27FC236}">
                <a16:creationId xmlns:a16="http://schemas.microsoft.com/office/drawing/2014/main" id="{A125D027-521D-DAA1-6565-80D751686EC7}"/>
              </a:ext>
            </a:extLst>
          </p:cNvPr>
          <p:cNvSpPr/>
          <p:nvPr/>
        </p:nvSpPr>
        <p:spPr>
          <a:xfrm>
            <a:off x="2393795" y="865736"/>
            <a:ext cx="9798207" cy="1803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7" name="Image 14">
            <a:extLst>
              <a:ext uri="{FF2B5EF4-FFF2-40B4-BE49-F238E27FC236}">
                <a16:creationId xmlns:a16="http://schemas.microsoft.com/office/drawing/2014/main" id="{3667249F-2B0D-FEEB-A1E8-462495EC0D9F}"/>
              </a:ext>
            </a:extLst>
          </p:cNvPr>
          <p:cNvPicPr>
            <a:picLocks noChangeAspect="1"/>
          </p:cNvPicPr>
          <p:nvPr/>
        </p:nvPicPr>
        <p:blipFill>
          <a:blip r:embed="rId2"/>
          <a:stretch>
            <a:fillRect/>
          </a:stretch>
        </p:blipFill>
        <p:spPr>
          <a:xfrm>
            <a:off x="0" y="5576184"/>
            <a:ext cx="12192000" cy="400550"/>
          </a:xfrm>
          <a:prstGeom prst="rect">
            <a:avLst/>
          </a:prstGeom>
        </p:spPr>
      </p:pic>
      <p:sp>
        <p:nvSpPr>
          <p:cNvPr id="18" name="Rectangle 17">
            <a:extLst>
              <a:ext uri="{FF2B5EF4-FFF2-40B4-BE49-F238E27FC236}">
                <a16:creationId xmlns:a16="http://schemas.microsoft.com/office/drawing/2014/main" id="{88954CCD-3EB0-0B77-DB27-43882107D6D0}"/>
              </a:ext>
            </a:extLst>
          </p:cNvPr>
          <p:cNvSpPr/>
          <p:nvPr/>
        </p:nvSpPr>
        <p:spPr>
          <a:xfrm>
            <a:off x="-5" y="6169003"/>
            <a:ext cx="12192001" cy="6889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Picture Placeholder 4">
            <a:extLst>
              <a:ext uri="{FF2B5EF4-FFF2-40B4-BE49-F238E27FC236}">
                <a16:creationId xmlns:a16="http://schemas.microsoft.com/office/drawing/2014/main" id="{F8E27C36-6D12-C27E-1D14-4A26E657FDFA}"/>
              </a:ext>
            </a:extLst>
          </p:cNvPr>
          <p:cNvSpPr>
            <a:spLocks noGrp="1"/>
          </p:cNvSpPr>
          <p:nvPr>
            <p:ph type="pic" sz="quarter" idx="12" hasCustomPrompt="1"/>
          </p:nvPr>
        </p:nvSpPr>
        <p:spPr>
          <a:xfrm>
            <a:off x="10795240" y="220973"/>
            <a:ext cx="964719" cy="918196"/>
          </a:xfrm>
        </p:spPr>
        <p:txBody>
          <a:bodyPr>
            <a:normAutofit/>
          </a:bodyPr>
          <a:lstStyle>
            <a:lvl1pPr>
              <a:defRPr sz="1600" b="1"/>
            </a:lvl1pPr>
          </a:lstStyle>
          <a:p>
            <a:r>
              <a:rPr lang="it-IT" dirty="0"/>
              <a:t>Your logo</a:t>
            </a:r>
            <a:endParaRPr lang="en-GB" dirty="0"/>
          </a:p>
        </p:txBody>
      </p:sp>
      <p:pic>
        <p:nvPicPr>
          <p:cNvPr id="6" name="Image 3">
            <a:extLst>
              <a:ext uri="{FF2B5EF4-FFF2-40B4-BE49-F238E27FC236}">
                <a16:creationId xmlns:a16="http://schemas.microsoft.com/office/drawing/2014/main" id="{230CEEB4-BC26-E5A6-73FF-25E3643B9832}"/>
              </a:ext>
            </a:extLst>
          </p:cNvPr>
          <p:cNvPicPr>
            <a:picLocks noChangeAspect="1"/>
          </p:cNvPicPr>
          <p:nvPr/>
        </p:nvPicPr>
        <p:blipFill>
          <a:blip r:embed="rId3"/>
          <a:stretch>
            <a:fillRect/>
          </a:stretch>
        </p:blipFill>
        <p:spPr>
          <a:xfrm>
            <a:off x="-3" y="1190365"/>
            <a:ext cx="12192000" cy="606547"/>
          </a:xfrm>
          <a:prstGeom prst="rect">
            <a:avLst/>
          </a:prstGeom>
          <a:effectLst>
            <a:outerShdw blurRad="305097" dist="228600" dir="5400000" sx="105000" sy="105000" algn="t" rotWithShape="0">
              <a:prstClr val="black">
                <a:alpha val="23000"/>
              </a:prstClr>
            </a:outerShdw>
          </a:effectLst>
        </p:spPr>
      </p:pic>
      <p:pic>
        <p:nvPicPr>
          <p:cNvPr id="5" name="Picture 4" descr="A blue text on a black background&#10;&#10;Description automatically generated">
            <a:extLst>
              <a:ext uri="{FF2B5EF4-FFF2-40B4-BE49-F238E27FC236}">
                <a16:creationId xmlns:a16="http://schemas.microsoft.com/office/drawing/2014/main" id="{EE70FDAC-8649-F5DD-F3F7-233DBF5211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566" y="5992265"/>
            <a:ext cx="3608693" cy="757086"/>
          </a:xfrm>
          <a:prstGeom prst="rect">
            <a:avLst/>
          </a:prstGeom>
        </p:spPr>
      </p:pic>
    </p:spTree>
    <p:extLst>
      <p:ext uri="{BB962C8B-B14F-4D97-AF65-F5344CB8AC3E}">
        <p14:creationId xmlns:p14="http://schemas.microsoft.com/office/powerpoint/2010/main" val="3636529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ue contenuti">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Footer Placeholder 5"/>
          <p:cNvSpPr>
            <a:spLocks noGrp="1"/>
          </p:cNvSpPr>
          <p:nvPr>
            <p:ph type="ftr" sz="quarter" idx="11"/>
          </p:nvPr>
        </p:nvSpPr>
        <p:spPr/>
        <p:txBody>
          <a:bodyPr/>
          <a:lstStyle/>
          <a:p>
            <a:r>
              <a:rPr lang="en-US"/>
              <a:t>Channeling 2024, 9th September, Riccione, italy</a:t>
            </a:r>
          </a:p>
        </p:txBody>
      </p:sp>
      <p:sp>
        <p:nvSpPr>
          <p:cNvPr id="7" name="Slide Number Placeholder 6"/>
          <p:cNvSpPr>
            <a:spLocks noGrp="1"/>
          </p:cNvSpPr>
          <p:nvPr>
            <p:ph type="sldNum" sz="quarter" idx="12"/>
          </p:nvPr>
        </p:nvSpPr>
        <p:spPr/>
        <p:txBody>
          <a:bodyPr/>
          <a:lstStyle/>
          <a:p>
            <a:fld id="{FEA350E5-ED0A-4008-9C43-5C78CC0109AE}" type="slidenum">
              <a:rPr lang="en-US" smtClean="0"/>
              <a:t>‹N›</a:t>
            </a:fld>
            <a:endParaRPr lang="en-US"/>
          </a:p>
        </p:txBody>
      </p:sp>
      <p:sp>
        <p:nvSpPr>
          <p:cNvPr id="2" name="Picture Placeholder 4">
            <a:extLst>
              <a:ext uri="{FF2B5EF4-FFF2-40B4-BE49-F238E27FC236}">
                <a16:creationId xmlns:a16="http://schemas.microsoft.com/office/drawing/2014/main" id="{8C1698E8-746F-B2EA-C28C-EF7BCB48C26B}"/>
              </a:ext>
            </a:extLst>
          </p:cNvPr>
          <p:cNvSpPr>
            <a:spLocks noGrp="1"/>
          </p:cNvSpPr>
          <p:nvPr>
            <p:ph type="pic" sz="quarter" idx="13" hasCustomPrompt="1"/>
          </p:nvPr>
        </p:nvSpPr>
        <p:spPr>
          <a:xfrm>
            <a:off x="10795240" y="220973"/>
            <a:ext cx="964719" cy="918196"/>
          </a:xfrm>
        </p:spPr>
        <p:txBody>
          <a:bodyPr>
            <a:normAutofit/>
          </a:bodyPr>
          <a:lstStyle>
            <a:lvl1pPr>
              <a:defRPr sz="1600"/>
            </a:lvl1pPr>
          </a:lstStyle>
          <a:p>
            <a:r>
              <a:rPr lang="it-IT" dirty="0"/>
              <a:t>Your logo</a:t>
            </a:r>
            <a:endParaRPr lang="en-GB" dirty="0"/>
          </a:p>
        </p:txBody>
      </p:sp>
      <p:sp>
        <p:nvSpPr>
          <p:cNvPr id="5" name="Title Placeholder 1">
            <a:extLst>
              <a:ext uri="{FF2B5EF4-FFF2-40B4-BE49-F238E27FC236}">
                <a16:creationId xmlns:a16="http://schemas.microsoft.com/office/drawing/2014/main" id="{6A27D965-89B3-40F9-260D-C27CEE795ADE}"/>
              </a:ext>
            </a:extLst>
          </p:cNvPr>
          <p:cNvSpPr>
            <a:spLocks noGrp="1"/>
          </p:cNvSpPr>
          <p:nvPr>
            <p:ph type="title"/>
          </p:nvPr>
        </p:nvSpPr>
        <p:spPr>
          <a:xfrm>
            <a:off x="2409711" y="142021"/>
            <a:ext cx="7365780" cy="126755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Tree>
    <p:extLst>
      <p:ext uri="{BB962C8B-B14F-4D97-AF65-F5344CB8AC3E}">
        <p14:creationId xmlns:p14="http://schemas.microsoft.com/office/powerpoint/2010/main" val="597232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1"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Footer Placeholder 7"/>
          <p:cNvSpPr>
            <a:spLocks noGrp="1"/>
          </p:cNvSpPr>
          <p:nvPr>
            <p:ph type="ftr" sz="quarter" idx="11"/>
          </p:nvPr>
        </p:nvSpPr>
        <p:spPr/>
        <p:txBody>
          <a:bodyPr/>
          <a:lstStyle/>
          <a:p>
            <a:r>
              <a:rPr lang="en-US"/>
              <a:t>Channeling 2024, 9th September, Riccione, italy</a:t>
            </a:r>
          </a:p>
        </p:txBody>
      </p:sp>
      <p:sp>
        <p:nvSpPr>
          <p:cNvPr id="9" name="Slide Number Placeholder 8"/>
          <p:cNvSpPr>
            <a:spLocks noGrp="1"/>
          </p:cNvSpPr>
          <p:nvPr>
            <p:ph type="sldNum" sz="quarter" idx="12"/>
          </p:nvPr>
        </p:nvSpPr>
        <p:spPr/>
        <p:txBody>
          <a:bodyPr/>
          <a:lstStyle/>
          <a:p>
            <a:fld id="{FEA350E5-ED0A-4008-9C43-5C78CC0109AE}" type="slidenum">
              <a:rPr lang="en-US" smtClean="0"/>
              <a:t>‹N›</a:t>
            </a:fld>
            <a:endParaRPr lang="en-US"/>
          </a:p>
        </p:txBody>
      </p:sp>
      <p:sp>
        <p:nvSpPr>
          <p:cNvPr id="2" name="Picture Placeholder 4">
            <a:extLst>
              <a:ext uri="{FF2B5EF4-FFF2-40B4-BE49-F238E27FC236}">
                <a16:creationId xmlns:a16="http://schemas.microsoft.com/office/drawing/2014/main" id="{C17A5670-279A-D983-4F4E-0B4674DD5A54}"/>
              </a:ext>
            </a:extLst>
          </p:cNvPr>
          <p:cNvSpPr>
            <a:spLocks noGrp="1"/>
          </p:cNvSpPr>
          <p:nvPr>
            <p:ph type="pic" sz="quarter" idx="13" hasCustomPrompt="1"/>
          </p:nvPr>
        </p:nvSpPr>
        <p:spPr>
          <a:xfrm>
            <a:off x="10795240" y="220973"/>
            <a:ext cx="964719" cy="918196"/>
          </a:xfrm>
        </p:spPr>
        <p:txBody>
          <a:bodyPr>
            <a:normAutofit/>
          </a:bodyPr>
          <a:lstStyle>
            <a:lvl1pPr>
              <a:defRPr sz="1600"/>
            </a:lvl1pPr>
          </a:lstStyle>
          <a:p>
            <a:r>
              <a:rPr lang="it-IT" dirty="0"/>
              <a:t>Your logo</a:t>
            </a:r>
            <a:endParaRPr lang="en-GB" dirty="0"/>
          </a:p>
        </p:txBody>
      </p:sp>
      <p:sp>
        <p:nvSpPr>
          <p:cNvPr id="10" name="Title Placeholder 1">
            <a:extLst>
              <a:ext uri="{FF2B5EF4-FFF2-40B4-BE49-F238E27FC236}">
                <a16:creationId xmlns:a16="http://schemas.microsoft.com/office/drawing/2014/main" id="{DB7ABE9D-A4A7-B09E-C802-8DBD30AEF222}"/>
              </a:ext>
            </a:extLst>
          </p:cNvPr>
          <p:cNvSpPr>
            <a:spLocks noGrp="1"/>
          </p:cNvSpPr>
          <p:nvPr>
            <p:ph type="title"/>
          </p:nvPr>
        </p:nvSpPr>
        <p:spPr>
          <a:xfrm>
            <a:off x="2409711" y="142021"/>
            <a:ext cx="7365780" cy="126755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Tree>
    <p:extLst>
      <p:ext uri="{BB962C8B-B14F-4D97-AF65-F5344CB8AC3E}">
        <p14:creationId xmlns:p14="http://schemas.microsoft.com/office/powerpoint/2010/main" val="2161030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90" y="1681163"/>
            <a:ext cx="1051242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839789" y="2505075"/>
            <a:ext cx="10512420"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Footer Placeholder 7"/>
          <p:cNvSpPr>
            <a:spLocks noGrp="1"/>
          </p:cNvSpPr>
          <p:nvPr>
            <p:ph type="ftr" sz="quarter" idx="11"/>
          </p:nvPr>
        </p:nvSpPr>
        <p:spPr/>
        <p:txBody>
          <a:bodyPr/>
          <a:lstStyle/>
          <a:p>
            <a:r>
              <a:rPr lang="en-US"/>
              <a:t>Channeling 2024, 9th September, Riccione, italy</a:t>
            </a:r>
          </a:p>
        </p:txBody>
      </p:sp>
      <p:sp>
        <p:nvSpPr>
          <p:cNvPr id="9" name="Slide Number Placeholder 8"/>
          <p:cNvSpPr>
            <a:spLocks noGrp="1"/>
          </p:cNvSpPr>
          <p:nvPr>
            <p:ph type="sldNum" sz="quarter" idx="12"/>
          </p:nvPr>
        </p:nvSpPr>
        <p:spPr/>
        <p:txBody>
          <a:bodyPr/>
          <a:lstStyle/>
          <a:p>
            <a:fld id="{FEA350E5-ED0A-4008-9C43-5C78CC0109AE}" type="slidenum">
              <a:rPr lang="en-US" smtClean="0"/>
              <a:t>‹N›</a:t>
            </a:fld>
            <a:endParaRPr lang="en-US"/>
          </a:p>
        </p:txBody>
      </p:sp>
      <p:sp>
        <p:nvSpPr>
          <p:cNvPr id="2" name="Picture Placeholder 4">
            <a:extLst>
              <a:ext uri="{FF2B5EF4-FFF2-40B4-BE49-F238E27FC236}">
                <a16:creationId xmlns:a16="http://schemas.microsoft.com/office/drawing/2014/main" id="{D2C60F5A-6254-53AE-9466-8A3B4E3A4419}"/>
              </a:ext>
            </a:extLst>
          </p:cNvPr>
          <p:cNvSpPr>
            <a:spLocks noGrp="1"/>
          </p:cNvSpPr>
          <p:nvPr>
            <p:ph type="pic" sz="quarter" idx="13" hasCustomPrompt="1"/>
          </p:nvPr>
        </p:nvSpPr>
        <p:spPr>
          <a:xfrm>
            <a:off x="10795240" y="220973"/>
            <a:ext cx="964719" cy="918196"/>
          </a:xfrm>
        </p:spPr>
        <p:txBody>
          <a:bodyPr>
            <a:normAutofit/>
          </a:bodyPr>
          <a:lstStyle>
            <a:lvl1pPr>
              <a:defRPr sz="1600"/>
            </a:lvl1pPr>
          </a:lstStyle>
          <a:p>
            <a:r>
              <a:rPr lang="it-IT" dirty="0"/>
              <a:t>Your logo</a:t>
            </a:r>
            <a:endParaRPr lang="en-GB" dirty="0"/>
          </a:p>
        </p:txBody>
      </p:sp>
      <p:sp>
        <p:nvSpPr>
          <p:cNvPr id="6" name="Title Placeholder 1">
            <a:extLst>
              <a:ext uri="{FF2B5EF4-FFF2-40B4-BE49-F238E27FC236}">
                <a16:creationId xmlns:a16="http://schemas.microsoft.com/office/drawing/2014/main" id="{F54EEEED-C519-3F13-D4E1-F0A5687390BD}"/>
              </a:ext>
            </a:extLst>
          </p:cNvPr>
          <p:cNvSpPr>
            <a:spLocks noGrp="1"/>
          </p:cNvSpPr>
          <p:nvPr>
            <p:ph type="title"/>
          </p:nvPr>
        </p:nvSpPr>
        <p:spPr>
          <a:xfrm>
            <a:off x="2409711" y="142021"/>
            <a:ext cx="7365780" cy="126755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Tree>
    <p:extLst>
      <p:ext uri="{BB962C8B-B14F-4D97-AF65-F5344CB8AC3E}">
        <p14:creationId xmlns:p14="http://schemas.microsoft.com/office/powerpoint/2010/main" val="2882926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Channeling 2024, 9th September, Riccione, italy</a:t>
            </a:r>
          </a:p>
        </p:txBody>
      </p:sp>
      <p:sp>
        <p:nvSpPr>
          <p:cNvPr id="4" name="Slide Number Placeholder 3"/>
          <p:cNvSpPr>
            <a:spLocks noGrp="1"/>
          </p:cNvSpPr>
          <p:nvPr>
            <p:ph type="sldNum" sz="quarter" idx="12"/>
          </p:nvPr>
        </p:nvSpPr>
        <p:spPr/>
        <p:txBody>
          <a:bodyPr/>
          <a:lstStyle/>
          <a:p>
            <a:fld id="{FEA350E5-ED0A-4008-9C43-5C78CC0109AE}" type="slidenum">
              <a:rPr lang="en-US" smtClean="0"/>
              <a:t>‹N›</a:t>
            </a:fld>
            <a:endParaRPr lang="en-US"/>
          </a:p>
        </p:txBody>
      </p:sp>
      <p:sp>
        <p:nvSpPr>
          <p:cNvPr id="2" name="Picture Placeholder 4">
            <a:extLst>
              <a:ext uri="{FF2B5EF4-FFF2-40B4-BE49-F238E27FC236}">
                <a16:creationId xmlns:a16="http://schemas.microsoft.com/office/drawing/2014/main" id="{635B2A27-4993-2A0B-D094-E2A81318CDE8}"/>
              </a:ext>
            </a:extLst>
          </p:cNvPr>
          <p:cNvSpPr>
            <a:spLocks noGrp="1"/>
          </p:cNvSpPr>
          <p:nvPr>
            <p:ph type="pic" sz="quarter" idx="13" hasCustomPrompt="1"/>
          </p:nvPr>
        </p:nvSpPr>
        <p:spPr>
          <a:xfrm>
            <a:off x="10795240" y="220973"/>
            <a:ext cx="964719" cy="918196"/>
          </a:xfrm>
        </p:spPr>
        <p:txBody>
          <a:bodyPr>
            <a:normAutofit/>
          </a:bodyPr>
          <a:lstStyle>
            <a:lvl1pPr>
              <a:defRPr sz="1600"/>
            </a:lvl1pPr>
          </a:lstStyle>
          <a:p>
            <a:r>
              <a:rPr lang="it-IT" dirty="0"/>
              <a:t>Your logo</a:t>
            </a:r>
            <a:endParaRPr lang="en-GB" dirty="0"/>
          </a:p>
        </p:txBody>
      </p:sp>
      <p:sp>
        <p:nvSpPr>
          <p:cNvPr id="7" name="Title Placeholder 1">
            <a:extLst>
              <a:ext uri="{FF2B5EF4-FFF2-40B4-BE49-F238E27FC236}">
                <a16:creationId xmlns:a16="http://schemas.microsoft.com/office/drawing/2014/main" id="{F2EE1D34-1CDD-32C6-8A2A-FAB23C213565}"/>
              </a:ext>
            </a:extLst>
          </p:cNvPr>
          <p:cNvSpPr>
            <a:spLocks noGrp="1"/>
          </p:cNvSpPr>
          <p:nvPr>
            <p:ph type="title"/>
          </p:nvPr>
        </p:nvSpPr>
        <p:spPr>
          <a:xfrm>
            <a:off x="2409711" y="142021"/>
            <a:ext cx="7365780" cy="126755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Tree>
    <p:extLst>
      <p:ext uri="{BB962C8B-B14F-4D97-AF65-F5344CB8AC3E}">
        <p14:creationId xmlns:p14="http://schemas.microsoft.com/office/powerpoint/2010/main" val="4087428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to con didascalia">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0012" y="1482726"/>
            <a:ext cx="6172200" cy="4873625"/>
          </a:xfrm>
        </p:spPr>
        <p:txBody>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6" name="Footer Placeholder 5"/>
          <p:cNvSpPr>
            <a:spLocks noGrp="1"/>
          </p:cNvSpPr>
          <p:nvPr>
            <p:ph type="ftr" sz="quarter" idx="11"/>
          </p:nvPr>
        </p:nvSpPr>
        <p:spPr/>
        <p:txBody>
          <a:bodyPr/>
          <a:lstStyle/>
          <a:p>
            <a:r>
              <a:rPr lang="en-US"/>
              <a:t>Channeling 2024, 9th September, Riccione, italy</a:t>
            </a:r>
          </a:p>
        </p:txBody>
      </p:sp>
      <p:sp>
        <p:nvSpPr>
          <p:cNvPr id="7" name="Slide Number Placeholder 6"/>
          <p:cNvSpPr>
            <a:spLocks noGrp="1"/>
          </p:cNvSpPr>
          <p:nvPr>
            <p:ph type="sldNum" sz="quarter" idx="12"/>
          </p:nvPr>
        </p:nvSpPr>
        <p:spPr/>
        <p:txBody>
          <a:bodyPr/>
          <a:lstStyle/>
          <a:p>
            <a:fld id="{FEA350E5-ED0A-4008-9C43-5C78CC0109AE}" type="slidenum">
              <a:rPr lang="en-US" smtClean="0"/>
              <a:t>‹N›</a:t>
            </a:fld>
            <a:endParaRPr lang="en-US"/>
          </a:p>
        </p:txBody>
      </p:sp>
      <p:sp>
        <p:nvSpPr>
          <p:cNvPr id="8" name="Title 1">
            <a:extLst>
              <a:ext uri="{FF2B5EF4-FFF2-40B4-BE49-F238E27FC236}">
                <a16:creationId xmlns:a16="http://schemas.microsoft.com/office/drawing/2014/main" id="{F49AC1C2-6573-E8F5-1B73-66A5976DD0FA}"/>
              </a:ext>
            </a:extLst>
          </p:cNvPr>
          <p:cNvSpPr>
            <a:spLocks noGrp="1"/>
          </p:cNvSpPr>
          <p:nvPr>
            <p:ph type="title"/>
          </p:nvPr>
        </p:nvSpPr>
        <p:spPr>
          <a:xfrm>
            <a:off x="838200" y="1482726"/>
            <a:ext cx="3932237" cy="1062037"/>
          </a:xfrm>
          <a:prstGeom prst="rect">
            <a:avLst/>
          </a:prstGeom>
        </p:spPr>
        <p:txBody>
          <a:bodyPr anchor="b">
            <a:normAutofit/>
          </a:bodyPr>
          <a:lstStyle>
            <a:lvl1pPr>
              <a:defRPr sz="2000" b="1"/>
            </a:lvl1pPr>
          </a:lstStyle>
          <a:p>
            <a:r>
              <a:rPr lang="it-IT"/>
              <a:t>Fare clic per modificare lo stile del titolo dello schema</a:t>
            </a:r>
            <a:endParaRPr lang="en-US" dirty="0"/>
          </a:p>
        </p:txBody>
      </p:sp>
      <p:sp>
        <p:nvSpPr>
          <p:cNvPr id="9" name="Text Placeholder 3">
            <a:extLst>
              <a:ext uri="{FF2B5EF4-FFF2-40B4-BE49-F238E27FC236}">
                <a16:creationId xmlns:a16="http://schemas.microsoft.com/office/drawing/2014/main" id="{7BE36B74-A996-2CD7-DD78-D4DA305F8329}"/>
              </a:ext>
            </a:extLst>
          </p:cNvPr>
          <p:cNvSpPr>
            <a:spLocks noGrp="1"/>
          </p:cNvSpPr>
          <p:nvPr>
            <p:ph type="body" sz="half" idx="2"/>
          </p:nvPr>
        </p:nvSpPr>
        <p:spPr>
          <a:xfrm>
            <a:off x="838200" y="254476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11" name="Text Placeholder 4">
            <a:extLst>
              <a:ext uri="{FF2B5EF4-FFF2-40B4-BE49-F238E27FC236}">
                <a16:creationId xmlns:a16="http://schemas.microsoft.com/office/drawing/2014/main" id="{D87E7501-1163-5C74-AF7F-E97E4539AC5B}"/>
              </a:ext>
            </a:extLst>
          </p:cNvPr>
          <p:cNvSpPr>
            <a:spLocks noGrp="1"/>
          </p:cNvSpPr>
          <p:nvPr>
            <p:ph type="body" sz="quarter" idx="13" hasCustomPrompt="1"/>
          </p:nvPr>
        </p:nvSpPr>
        <p:spPr>
          <a:xfrm>
            <a:off x="2355696" y="152483"/>
            <a:ext cx="7408824" cy="1325563"/>
          </a:xfrm>
        </p:spPr>
        <p:txBody>
          <a:bodyPr>
            <a:normAutofit/>
          </a:bodyPr>
          <a:lstStyle>
            <a:lvl1pPr marL="0" indent="0" algn="ctr">
              <a:buNone/>
              <a:defRPr sz="3600"/>
            </a:lvl1pPr>
            <a:lvl4pPr marL="1371600" indent="0" algn="ctr">
              <a:buNone/>
              <a:defRPr sz="3600"/>
            </a:lvl4pPr>
          </a:lstStyle>
          <a:p>
            <a:pPr lvl="0"/>
            <a:r>
              <a:rPr lang="it-IT" dirty="0"/>
              <a:t>Slide Title</a:t>
            </a:r>
            <a:endParaRPr lang="en-GB" dirty="0"/>
          </a:p>
        </p:txBody>
      </p:sp>
      <p:sp>
        <p:nvSpPr>
          <p:cNvPr id="4" name="Picture Placeholder 4">
            <a:extLst>
              <a:ext uri="{FF2B5EF4-FFF2-40B4-BE49-F238E27FC236}">
                <a16:creationId xmlns:a16="http://schemas.microsoft.com/office/drawing/2014/main" id="{E4AA02F2-9109-4800-75E0-E3918C0D1F09}"/>
              </a:ext>
            </a:extLst>
          </p:cNvPr>
          <p:cNvSpPr>
            <a:spLocks noGrp="1"/>
          </p:cNvSpPr>
          <p:nvPr>
            <p:ph type="pic" sz="quarter" idx="14" hasCustomPrompt="1"/>
          </p:nvPr>
        </p:nvSpPr>
        <p:spPr>
          <a:xfrm>
            <a:off x="10795240" y="220973"/>
            <a:ext cx="964719" cy="918196"/>
          </a:xfrm>
        </p:spPr>
        <p:txBody>
          <a:bodyPr>
            <a:normAutofit/>
          </a:bodyPr>
          <a:lstStyle>
            <a:lvl1pPr>
              <a:defRPr sz="1600"/>
            </a:lvl1pPr>
          </a:lstStyle>
          <a:p>
            <a:r>
              <a:rPr lang="it-IT" dirty="0"/>
              <a:t>Your logo</a:t>
            </a:r>
            <a:endParaRPr lang="en-GB" dirty="0"/>
          </a:p>
        </p:txBody>
      </p:sp>
    </p:spTree>
    <p:extLst>
      <p:ext uri="{BB962C8B-B14F-4D97-AF65-F5344CB8AC3E}">
        <p14:creationId xmlns:p14="http://schemas.microsoft.com/office/powerpoint/2010/main" val="162171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8200" y="1482726"/>
            <a:ext cx="3932237" cy="1062037"/>
          </a:xfrm>
          <a:prstGeom prst="rect">
            <a:avLst/>
          </a:prstGeom>
        </p:spPr>
        <p:txBody>
          <a:bodyPr anchor="b">
            <a:normAutofit/>
          </a:bodyPr>
          <a:lstStyle>
            <a:lvl1pPr>
              <a:defRPr sz="2000" b="1"/>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180012" y="1482726"/>
            <a:ext cx="6172200" cy="4873625"/>
          </a:xfrm>
        </p:spPr>
        <p:txBody>
          <a:bodyPr anchor="t">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38200" y="254476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Footer Placeholder 5"/>
          <p:cNvSpPr>
            <a:spLocks noGrp="1"/>
          </p:cNvSpPr>
          <p:nvPr>
            <p:ph type="ftr" sz="quarter" idx="11"/>
          </p:nvPr>
        </p:nvSpPr>
        <p:spPr/>
        <p:txBody>
          <a:bodyPr/>
          <a:lstStyle/>
          <a:p>
            <a:r>
              <a:rPr lang="en-US"/>
              <a:t>Channeling 2024, 9th September, Riccione, italy</a:t>
            </a:r>
          </a:p>
        </p:txBody>
      </p:sp>
      <p:sp>
        <p:nvSpPr>
          <p:cNvPr id="7" name="Slide Number Placeholder 6"/>
          <p:cNvSpPr>
            <a:spLocks noGrp="1"/>
          </p:cNvSpPr>
          <p:nvPr>
            <p:ph type="sldNum" sz="quarter" idx="12"/>
          </p:nvPr>
        </p:nvSpPr>
        <p:spPr/>
        <p:txBody>
          <a:bodyPr/>
          <a:lstStyle/>
          <a:p>
            <a:fld id="{FEA350E5-ED0A-4008-9C43-5C78CC0109AE}" type="slidenum">
              <a:rPr lang="en-US" smtClean="0"/>
              <a:t>‹N›</a:t>
            </a:fld>
            <a:endParaRPr lang="en-US"/>
          </a:p>
        </p:txBody>
      </p:sp>
      <p:sp>
        <p:nvSpPr>
          <p:cNvPr id="9" name="Text Placeholder 4">
            <a:extLst>
              <a:ext uri="{FF2B5EF4-FFF2-40B4-BE49-F238E27FC236}">
                <a16:creationId xmlns:a16="http://schemas.microsoft.com/office/drawing/2014/main" id="{D08786CB-E1F4-439A-5528-1599FF881722}"/>
              </a:ext>
            </a:extLst>
          </p:cNvPr>
          <p:cNvSpPr>
            <a:spLocks noGrp="1"/>
          </p:cNvSpPr>
          <p:nvPr>
            <p:ph type="body" sz="quarter" idx="13" hasCustomPrompt="1"/>
          </p:nvPr>
        </p:nvSpPr>
        <p:spPr>
          <a:xfrm>
            <a:off x="2355696" y="152483"/>
            <a:ext cx="7408824" cy="1325563"/>
          </a:xfrm>
        </p:spPr>
        <p:txBody>
          <a:bodyPr>
            <a:normAutofit/>
          </a:bodyPr>
          <a:lstStyle>
            <a:lvl1pPr marL="0" indent="0" algn="ctr">
              <a:buNone/>
              <a:defRPr sz="3600"/>
            </a:lvl1pPr>
            <a:lvl4pPr marL="1371600" indent="0" algn="ctr">
              <a:buNone/>
              <a:defRPr sz="3600"/>
            </a:lvl4pPr>
          </a:lstStyle>
          <a:p>
            <a:pPr lvl="0"/>
            <a:r>
              <a:rPr lang="it-IT" dirty="0"/>
              <a:t>Slide Title</a:t>
            </a:r>
            <a:endParaRPr lang="en-GB" dirty="0"/>
          </a:p>
        </p:txBody>
      </p:sp>
      <p:sp>
        <p:nvSpPr>
          <p:cNvPr id="8" name="Picture Placeholder 4">
            <a:extLst>
              <a:ext uri="{FF2B5EF4-FFF2-40B4-BE49-F238E27FC236}">
                <a16:creationId xmlns:a16="http://schemas.microsoft.com/office/drawing/2014/main" id="{65509DED-E106-6B66-CA6C-F1B97E84829D}"/>
              </a:ext>
            </a:extLst>
          </p:cNvPr>
          <p:cNvSpPr>
            <a:spLocks noGrp="1"/>
          </p:cNvSpPr>
          <p:nvPr>
            <p:ph type="pic" sz="quarter" idx="14" hasCustomPrompt="1"/>
          </p:nvPr>
        </p:nvSpPr>
        <p:spPr>
          <a:xfrm>
            <a:off x="10795240" y="220973"/>
            <a:ext cx="964719" cy="918196"/>
          </a:xfrm>
        </p:spPr>
        <p:txBody>
          <a:bodyPr>
            <a:normAutofit/>
          </a:bodyPr>
          <a:lstStyle>
            <a:lvl1pPr>
              <a:defRPr sz="1600"/>
            </a:lvl1pPr>
          </a:lstStyle>
          <a:p>
            <a:r>
              <a:rPr lang="it-IT" dirty="0"/>
              <a:t>Your logo</a:t>
            </a:r>
            <a:endParaRPr lang="en-GB" dirty="0"/>
          </a:p>
        </p:txBody>
      </p:sp>
    </p:spTree>
    <p:extLst>
      <p:ext uri="{BB962C8B-B14F-4D97-AF65-F5344CB8AC3E}">
        <p14:creationId xmlns:p14="http://schemas.microsoft.com/office/powerpoint/2010/main" val="137182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09711" y="142021"/>
            <a:ext cx="7365780" cy="1267554"/>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9917" y="6490164"/>
            <a:ext cx="1392044" cy="365125"/>
          </a:xfrm>
          <a:prstGeom prst="rect">
            <a:avLst/>
          </a:prstGeom>
        </p:spPr>
        <p:txBody>
          <a:bodyPr vert="horz" lIns="91440" tIns="45720" rIns="91440" bIns="45720" rtlCol="0" anchor="ctr"/>
          <a:lstStyle>
            <a:lvl1pPr algn="l">
              <a:defRPr sz="1200">
                <a:solidFill>
                  <a:schemeClr val="tx1">
                    <a:tint val="75000"/>
                  </a:schemeClr>
                </a:solidFill>
                <a:latin typeface="Arial Narrow" panose="020B0606020202030204" pitchFamily="34" charset="0"/>
              </a:defRPr>
            </a:lvl1pPr>
          </a:lstStyle>
          <a:p>
            <a:fld id="{F9CC7593-66F8-4CB0-9C3A-8CE0AA0EC0DC}" type="datetime1">
              <a:rPr lang="en-US" smtClean="0"/>
              <a:t>6/18/2025</a:t>
            </a:fld>
            <a:endParaRPr lang="en-US"/>
          </a:p>
        </p:txBody>
      </p:sp>
      <p:sp>
        <p:nvSpPr>
          <p:cNvPr id="5" name="Footer Placeholder 4"/>
          <p:cNvSpPr>
            <a:spLocks noGrp="1"/>
          </p:cNvSpPr>
          <p:nvPr>
            <p:ph type="ftr" sz="quarter" idx="3"/>
          </p:nvPr>
        </p:nvSpPr>
        <p:spPr>
          <a:xfrm>
            <a:off x="1471961" y="6492875"/>
            <a:ext cx="9419994" cy="365125"/>
          </a:xfrm>
          <a:prstGeom prst="rect">
            <a:avLst/>
          </a:prstGeom>
        </p:spPr>
        <p:txBody>
          <a:bodyPr vert="horz" lIns="91440" tIns="45720" rIns="91440" bIns="45720" rtlCol="0" anchor="ctr"/>
          <a:lstStyle>
            <a:lvl1pPr algn="ctr">
              <a:defRPr sz="1200">
                <a:solidFill>
                  <a:schemeClr val="tx1">
                    <a:lumMod val="75000"/>
                    <a:lumOff val="25000"/>
                  </a:schemeClr>
                </a:solidFill>
                <a:latin typeface="Arial Narrow" panose="020B0606020202030204" pitchFamily="34" charset="0"/>
                <a:cs typeface="Arial" panose="020B0604020202020204" pitchFamily="34" charset="0"/>
              </a:defRPr>
            </a:lvl1pPr>
          </a:lstStyle>
          <a:p>
            <a:r>
              <a:rPr lang="en-US"/>
              <a:t>Channeling 2024, 9th September, Riccione, italy</a:t>
            </a:r>
          </a:p>
        </p:txBody>
      </p:sp>
      <p:sp>
        <p:nvSpPr>
          <p:cNvPr id="6" name="Slide Number Placeholder 5"/>
          <p:cNvSpPr>
            <a:spLocks noGrp="1"/>
          </p:cNvSpPr>
          <p:nvPr>
            <p:ph type="sldNum" sz="quarter" idx="4"/>
          </p:nvPr>
        </p:nvSpPr>
        <p:spPr>
          <a:xfrm>
            <a:off x="10891955" y="6465458"/>
            <a:ext cx="1064941"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Arial Narrow" panose="020B0606020202030204" pitchFamily="34" charset="0"/>
                <a:cs typeface="Arial" panose="020B0604020202020204" pitchFamily="34" charset="0"/>
              </a:defRPr>
            </a:lvl1pPr>
          </a:lstStyle>
          <a:p>
            <a:fld id="{FEA350E5-ED0A-4008-9C43-5C78CC0109AE}" type="slidenum">
              <a:rPr lang="en-US" smtClean="0"/>
              <a:t>‹N›</a:t>
            </a:fld>
            <a:endParaRPr lang="en-US"/>
          </a:p>
        </p:txBody>
      </p:sp>
      <p:pic>
        <p:nvPicPr>
          <p:cNvPr id="9" name="Image 9">
            <a:extLst>
              <a:ext uri="{FF2B5EF4-FFF2-40B4-BE49-F238E27FC236}">
                <a16:creationId xmlns:a16="http://schemas.microsoft.com/office/drawing/2014/main" id="{4F989853-E7F3-AF69-738F-BF7B3A4E5E35}"/>
              </a:ext>
            </a:extLst>
          </p:cNvPr>
          <p:cNvPicPr>
            <a:picLocks noChangeAspect="1"/>
          </p:cNvPicPr>
          <p:nvPr/>
        </p:nvPicPr>
        <p:blipFill>
          <a:blip r:embed="rId13"/>
          <a:stretch>
            <a:fillRect/>
          </a:stretch>
        </p:blipFill>
        <p:spPr>
          <a:xfrm flipV="1">
            <a:off x="234111" y="1308111"/>
            <a:ext cx="11716980" cy="132418"/>
          </a:xfrm>
          <a:prstGeom prst="rect">
            <a:avLst/>
          </a:prstGeom>
        </p:spPr>
      </p:pic>
      <p:pic>
        <p:nvPicPr>
          <p:cNvPr id="10" name="Image 6">
            <a:extLst>
              <a:ext uri="{FF2B5EF4-FFF2-40B4-BE49-F238E27FC236}">
                <a16:creationId xmlns:a16="http://schemas.microsoft.com/office/drawing/2014/main" id="{7B19F8C0-C547-2051-6E3C-A69D1DD51106}"/>
              </a:ext>
            </a:extLst>
          </p:cNvPr>
          <p:cNvPicPr>
            <a:picLocks/>
          </p:cNvPicPr>
          <p:nvPr/>
        </p:nvPicPr>
        <p:blipFill>
          <a:blip r:embed="rId13"/>
          <a:stretch>
            <a:fillRect/>
          </a:stretch>
        </p:blipFill>
        <p:spPr>
          <a:xfrm flipV="1">
            <a:off x="233861" y="6423216"/>
            <a:ext cx="11125200" cy="125730"/>
          </a:xfrm>
          <a:prstGeom prst="rect">
            <a:avLst/>
          </a:prstGeom>
        </p:spPr>
      </p:pic>
      <p:pic>
        <p:nvPicPr>
          <p:cNvPr id="7" name="Image 20">
            <a:extLst>
              <a:ext uri="{FF2B5EF4-FFF2-40B4-BE49-F238E27FC236}">
                <a16:creationId xmlns:a16="http://schemas.microsoft.com/office/drawing/2014/main" id="{EA9F3CFE-6272-1245-E1C6-A1B82DFA61D7}"/>
              </a:ext>
            </a:extLst>
          </p:cNvPr>
          <p:cNvPicPr>
            <a:picLocks noChangeAspect="1"/>
          </p:cNvPicPr>
          <p:nvPr/>
        </p:nvPicPr>
        <p:blipFill>
          <a:blip r:embed="rId14"/>
          <a:stretch>
            <a:fillRect/>
          </a:stretch>
        </p:blipFill>
        <p:spPr>
          <a:xfrm>
            <a:off x="91281" y="68967"/>
            <a:ext cx="2295079" cy="1222882"/>
          </a:xfrm>
          <a:prstGeom prst="rect">
            <a:avLst/>
          </a:prstGeom>
          <a:noFill/>
        </p:spPr>
      </p:pic>
      <p:pic>
        <p:nvPicPr>
          <p:cNvPr id="12" name="Image 3">
            <a:extLst>
              <a:ext uri="{FF2B5EF4-FFF2-40B4-BE49-F238E27FC236}">
                <a16:creationId xmlns:a16="http://schemas.microsoft.com/office/drawing/2014/main" id="{DC499DB9-C767-5160-2AC8-B271CD4A8332}"/>
              </a:ext>
            </a:extLst>
          </p:cNvPr>
          <p:cNvPicPr>
            <a:picLocks noChangeAspect="1"/>
          </p:cNvPicPr>
          <p:nvPr/>
        </p:nvPicPr>
        <p:blipFill>
          <a:blip r:embed="rId15"/>
          <a:stretch>
            <a:fillRect/>
          </a:stretch>
        </p:blipFill>
        <p:spPr>
          <a:xfrm rot="21067063" flipH="1">
            <a:off x="11571297" y="6381319"/>
            <a:ext cx="520700" cy="533400"/>
          </a:xfrm>
          <a:prstGeom prst="rect">
            <a:avLst/>
          </a:prstGeom>
        </p:spPr>
      </p:pic>
    </p:spTree>
    <p:extLst>
      <p:ext uri="{BB962C8B-B14F-4D97-AF65-F5344CB8AC3E}">
        <p14:creationId xmlns:p14="http://schemas.microsoft.com/office/powerpoint/2010/main" val="41319032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Lst>
  <p:hf hdr="0" ftr="0"/>
  <p:txStyles>
    <p:titleStyle>
      <a:lvl1pPr algn="ctr"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sv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hyperlink" Target="https://doi.org/10.1016/j.nima.2025.170385" TargetMode="External"/><Relationship Id="rId2" Type="http://schemas.openxmlformats.org/officeDocument/2006/relationships/image" Target="../media/image25.png"/><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05_3B6E2530.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7038FF-3E25-2603-6750-1F950CA625C8}"/>
              </a:ext>
            </a:extLst>
          </p:cNvPr>
          <p:cNvSpPr>
            <a:spLocks noGrp="1"/>
          </p:cNvSpPr>
          <p:nvPr>
            <p:ph type="ctrTitle"/>
          </p:nvPr>
        </p:nvSpPr>
        <p:spPr>
          <a:xfrm>
            <a:off x="2668931" y="2499026"/>
            <a:ext cx="10363200" cy="1829218"/>
          </a:xfrm>
        </p:spPr>
        <p:txBody>
          <a:bodyPr>
            <a:normAutofit/>
          </a:bodyPr>
          <a:lstStyle/>
          <a:p>
            <a:r>
              <a:rPr lang="en-US" sz="4800" b="1" dirty="0"/>
              <a:t>RD MUCOL</a:t>
            </a:r>
          </a:p>
        </p:txBody>
      </p:sp>
      <p:sp>
        <p:nvSpPr>
          <p:cNvPr id="4" name="Segnaposto testo 3">
            <a:extLst>
              <a:ext uri="{FF2B5EF4-FFF2-40B4-BE49-F238E27FC236}">
                <a16:creationId xmlns:a16="http://schemas.microsoft.com/office/drawing/2014/main" id="{A4A80474-EEA7-3CC5-E00C-F80E8E4C493A}"/>
              </a:ext>
            </a:extLst>
          </p:cNvPr>
          <p:cNvSpPr>
            <a:spLocks noGrp="1"/>
          </p:cNvSpPr>
          <p:nvPr>
            <p:ph type="body" sz="quarter" idx="11"/>
          </p:nvPr>
        </p:nvSpPr>
        <p:spPr>
          <a:xfrm>
            <a:off x="7957946" y="5008762"/>
            <a:ext cx="3932767" cy="606425"/>
          </a:xfrm>
        </p:spPr>
        <p:txBody>
          <a:bodyPr/>
          <a:lstStyle/>
          <a:p>
            <a:r>
              <a:rPr lang="en-US" dirty="0"/>
              <a:t>M. Romagnoni</a:t>
            </a:r>
            <a:br>
              <a:rPr lang="en-US" dirty="0"/>
            </a:br>
            <a:r>
              <a:rPr lang="en-US" dirty="0"/>
              <a:t>rmgmrc@unife.it</a:t>
            </a:r>
          </a:p>
        </p:txBody>
      </p:sp>
      <p:pic>
        <p:nvPicPr>
          <p:cNvPr id="6" name="Immagine 5" descr="Immagine che contiene Carattere, testo, logo, Elementi grafici&#10;&#10;Descrizione generata automaticamente">
            <a:extLst>
              <a:ext uri="{FF2B5EF4-FFF2-40B4-BE49-F238E27FC236}">
                <a16:creationId xmlns:a16="http://schemas.microsoft.com/office/drawing/2014/main" id="{5E9AF9EE-9685-A454-24BE-F45A9C32F3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0" y="0"/>
            <a:ext cx="2155737" cy="1196577"/>
          </a:xfrm>
          <a:prstGeom prst="rect">
            <a:avLst/>
          </a:prstGeom>
        </p:spPr>
      </p:pic>
      <p:pic>
        <p:nvPicPr>
          <p:cNvPr id="7" name="Elemento grafico 6">
            <a:extLst>
              <a:ext uri="{FF2B5EF4-FFF2-40B4-BE49-F238E27FC236}">
                <a16:creationId xmlns:a16="http://schemas.microsoft.com/office/drawing/2014/main" id="{AF9526C5-CEA9-8E86-2FDF-C451D813661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17777" y="17426"/>
            <a:ext cx="2532754" cy="1127076"/>
          </a:xfrm>
          <a:prstGeom prst="rect">
            <a:avLst/>
          </a:prstGeom>
        </p:spPr>
      </p:pic>
      <p:pic>
        <p:nvPicPr>
          <p:cNvPr id="8" name="Immagine 7" descr="Immagine che contiene schizzo, disegno&#10;&#10;Il contenuto generato dall'IA potrebbe non essere corretto.">
            <a:extLst>
              <a:ext uri="{FF2B5EF4-FFF2-40B4-BE49-F238E27FC236}">
                <a16:creationId xmlns:a16="http://schemas.microsoft.com/office/drawing/2014/main" id="{CC9ABCA7-BB72-CFE3-E0BB-FDA11CF9972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093520"/>
            <a:ext cx="3488297" cy="3488297"/>
          </a:xfrm>
          <a:prstGeom prst="rect">
            <a:avLst/>
          </a:prstGeom>
        </p:spPr>
      </p:pic>
    </p:spTree>
    <p:extLst>
      <p:ext uri="{BB962C8B-B14F-4D97-AF65-F5344CB8AC3E}">
        <p14:creationId xmlns:p14="http://schemas.microsoft.com/office/powerpoint/2010/main" val="9327110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58F1D6-0B3E-A2B4-F88D-08140E2E366D}"/>
              </a:ext>
            </a:extLst>
          </p:cNvPr>
          <p:cNvSpPr>
            <a:spLocks noGrp="1"/>
          </p:cNvSpPr>
          <p:nvPr>
            <p:ph type="title"/>
          </p:nvPr>
        </p:nvSpPr>
        <p:spPr>
          <a:xfrm>
            <a:off x="2409710" y="142021"/>
            <a:ext cx="7933169" cy="1267554"/>
          </a:xfrm>
        </p:spPr>
        <p:txBody>
          <a:bodyPr/>
          <a:lstStyle/>
          <a:p>
            <a:r>
              <a:rPr lang="en-US" dirty="0"/>
              <a:t>Large angle deflection μ+ (200μrad)</a:t>
            </a:r>
          </a:p>
        </p:txBody>
      </p:sp>
      <p:sp>
        <p:nvSpPr>
          <p:cNvPr id="8" name="Segnaposto numero diapositiva 7">
            <a:extLst>
              <a:ext uri="{FF2B5EF4-FFF2-40B4-BE49-F238E27FC236}">
                <a16:creationId xmlns:a16="http://schemas.microsoft.com/office/drawing/2014/main" id="{CCE5888F-B0B3-A7B4-1049-B65A3B40570C}"/>
              </a:ext>
            </a:extLst>
          </p:cNvPr>
          <p:cNvSpPr>
            <a:spLocks noGrp="1"/>
          </p:cNvSpPr>
          <p:nvPr>
            <p:ph type="sldNum" sz="quarter" idx="12"/>
          </p:nvPr>
        </p:nvSpPr>
        <p:spPr/>
        <p:txBody>
          <a:bodyPr/>
          <a:lstStyle/>
          <a:p>
            <a:fld id="{FEA350E5-ED0A-4008-9C43-5C78CC0109AE}" type="slidenum">
              <a:rPr lang="en-US" smtClean="0"/>
              <a:t>10</a:t>
            </a:fld>
            <a:endParaRPr lang="en-US"/>
          </a:p>
        </p:txBody>
      </p:sp>
      <p:pic>
        <p:nvPicPr>
          <p:cNvPr id="14" name="Immagine 13">
            <a:extLst>
              <a:ext uri="{FF2B5EF4-FFF2-40B4-BE49-F238E27FC236}">
                <a16:creationId xmlns:a16="http://schemas.microsoft.com/office/drawing/2014/main" id="{3F762CE4-AD9B-C38F-4552-1E0473FEE9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01449" y="1841254"/>
            <a:ext cx="9582304" cy="4206073"/>
          </a:xfrm>
          <a:prstGeom prst="rect">
            <a:avLst/>
          </a:prstGeom>
        </p:spPr>
      </p:pic>
      <p:sp>
        <p:nvSpPr>
          <p:cNvPr id="16" name="CasellaDiTesto 15">
            <a:extLst>
              <a:ext uri="{FF2B5EF4-FFF2-40B4-BE49-F238E27FC236}">
                <a16:creationId xmlns:a16="http://schemas.microsoft.com/office/drawing/2014/main" id="{C92BED54-3B73-1711-C742-FE0C07A28918}"/>
              </a:ext>
            </a:extLst>
          </p:cNvPr>
          <p:cNvSpPr txBox="1"/>
          <p:nvPr/>
        </p:nvSpPr>
        <p:spPr>
          <a:xfrm>
            <a:off x="6660509" y="6044195"/>
            <a:ext cx="423144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Optimal R between 15-20m</a:t>
            </a:r>
          </a:p>
        </p:txBody>
      </p:sp>
      <p:sp>
        <p:nvSpPr>
          <p:cNvPr id="18" name="CasellaDiTesto 17">
            <a:extLst>
              <a:ext uri="{FF2B5EF4-FFF2-40B4-BE49-F238E27FC236}">
                <a16:creationId xmlns:a16="http://schemas.microsoft.com/office/drawing/2014/main" id="{4CAAEEAE-740F-BD30-81DB-3ED342EB7C60}"/>
              </a:ext>
            </a:extLst>
          </p:cNvPr>
          <p:cNvSpPr txBox="1"/>
          <p:nvPr/>
        </p:nvSpPr>
        <p:spPr>
          <a:xfrm>
            <a:off x="1109666" y="6040557"/>
            <a:ext cx="5120121" cy="369332"/>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Better single pass efficiency with planar channeling </a:t>
            </a:r>
          </a:p>
        </p:txBody>
      </p:sp>
      <p:sp>
        <p:nvSpPr>
          <p:cNvPr id="19" name="CasellaDiTesto 18">
            <a:extLst>
              <a:ext uri="{FF2B5EF4-FFF2-40B4-BE49-F238E27FC236}">
                <a16:creationId xmlns:a16="http://schemas.microsoft.com/office/drawing/2014/main" id="{64DCC7F0-9FAF-AF84-C400-9F4B36A34D34}"/>
              </a:ext>
            </a:extLst>
          </p:cNvPr>
          <p:cNvSpPr txBox="1"/>
          <p:nvPr/>
        </p:nvSpPr>
        <p:spPr>
          <a:xfrm>
            <a:off x="1109666" y="1436946"/>
            <a:ext cx="512012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t>(111) plane</a:t>
            </a:r>
          </a:p>
        </p:txBody>
      </p:sp>
      <p:sp>
        <p:nvSpPr>
          <p:cNvPr id="20" name="CasellaDiTesto 19">
            <a:extLst>
              <a:ext uri="{FF2B5EF4-FFF2-40B4-BE49-F238E27FC236}">
                <a16:creationId xmlns:a16="http://schemas.microsoft.com/office/drawing/2014/main" id="{C70CF63C-FBC1-6D8F-7B1C-84EA006E1190}"/>
              </a:ext>
            </a:extLst>
          </p:cNvPr>
          <p:cNvSpPr txBox="1"/>
          <p:nvPr/>
        </p:nvSpPr>
        <p:spPr>
          <a:xfrm>
            <a:off x="6092601" y="1475054"/>
            <a:ext cx="512012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t>&lt;110&gt; axis</a:t>
            </a:r>
          </a:p>
        </p:txBody>
      </p:sp>
      <p:grpSp>
        <p:nvGrpSpPr>
          <p:cNvPr id="3" name="Gruppo 2">
            <a:extLst>
              <a:ext uri="{FF2B5EF4-FFF2-40B4-BE49-F238E27FC236}">
                <a16:creationId xmlns:a16="http://schemas.microsoft.com/office/drawing/2014/main" id="{605B8135-A2A2-4C1D-087F-CFBC58533167}"/>
              </a:ext>
            </a:extLst>
          </p:cNvPr>
          <p:cNvGrpSpPr/>
          <p:nvPr/>
        </p:nvGrpSpPr>
        <p:grpSpPr>
          <a:xfrm>
            <a:off x="10916666" y="3259668"/>
            <a:ext cx="1109448" cy="1080000"/>
            <a:chOff x="8776232" y="4102948"/>
            <a:chExt cx="1109448" cy="1080000"/>
          </a:xfrm>
        </p:grpSpPr>
        <p:pic>
          <p:nvPicPr>
            <p:cNvPr id="4" name="Picture 4">
              <a:extLst>
                <a:ext uri="{FF2B5EF4-FFF2-40B4-BE49-F238E27FC236}">
                  <a16:creationId xmlns:a16="http://schemas.microsoft.com/office/drawing/2014/main" id="{F2D794C8-206D-3508-B427-7B5E2920851B}"/>
                </a:ext>
              </a:extLst>
            </p:cNvPr>
            <p:cNvPicPr>
              <a:picLocks/>
            </p:cNvPicPr>
            <p:nvPr/>
          </p:nvPicPr>
          <p:blipFill>
            <a:blip r:embed="rId3"/>
            <a:srcRect t="26103"/>
            <a:stretch/>
          </p:blipFill>
          <p:spPr>
            <a:xfrm>
              <a:off x="8776232" y="4102948"/>
              <a:ext cx="1109448" cy="1080000"/>
            </a:xfrm>
            <a:prstGeom prst="rect">
              <a:avLst/>
            </a:prstGeom>
            <a:scene3d>
              <a:camera prst="orthographicFront"/>
              <a:lightRig rig="threePt" dir="t"/>
            </a:scene3d>
            <a:sp3d>
              <a:bevelT/>
            </a:sp3d>
          </p:spPr>
        </p:pic>
        <p:sp>
          <p:nvSpPr>
            <p:cNvPr id="5" name="CasellaDiTesto 4">
              <a:extLst>
                <a:ext uri="{FF2B5EF4-FFF2-40B4-BE49-F238E27FC236}">
                  <a16:creationId xmlns:a16="http://schemas.microsoft.com/office/drawing/2014/main" id="{56727851-11C0-EFCE-F701-ED4B333BF735}"/>
                </a:ext>
              </a:extLst>
            </p:cNvPr>
            <p:cNvSpPr txBox="1"/>
            <p:nvPr/>
          </p:nvSpPr>
          <p:spPr>
            <a:xfrm>
              <a:off x="8776232" y="4181283"/>
              <a:ext cx="1109448" cy="923330"/>
            </a:xfrm>
            <a:prstGeom prst="rect">
              <a:avLst/>
            </a:prstGeom>
            <a:noFill/>
          </p:spPr>
          <p:txBody>
            <a:bodyPr wrap="square">
              <a:spAutoFit/>
            </a:bodyPr>
            <a:lstStyle/>
            <a:p>
              <a:pPr algn="ctr"/>
              <a:r>
                <a:rPr lang="en-US" b="1" dirty="0">
                  <a:solidFill>
                    <a:schemeClr val="bg1"/>
                  </a:solidFill>
                </a:rPr>
                <a:t>Courtesy</a:t>
              </a:r>
              <a:br>
                <a:rPr lang="en-US" b="1" dirty="0">
                  <a:solidFill>
                    <a:schemeClr val="bg1"/>
                  </a:solidFill>
                </a:rPr>
              </a:br>
              <a:r>
                <a:rPr lang="en-US" b="1" dirty="0">
                  <a:solidFill>
                    <a:schemeClr val="bg1"/>
                  </a:solidFill>
                </a:rPr>
                <a:t> of </a:t>
              </a:r>
              <a:br>
                <a:rPr lang="en-US" b="1" dirty="0">
                  <a:solidFill>
                    <a:schemeClr val="bg1"/>
                  </a:solidFill>
                </a:rPr>
              </a:br>
              <a:r>
                <a:rPr lang="en-US" b="1" dirty="0">
                  <a:solidFill>
                    <a:schemeClr val="bg1"/>
                  </a:solidFill>
                </a:rPr>
                <a:t>I. </a:t>
              </a:r>
              <a:r>
                <a:rPr lang="en-US" b="1" dirty="0" err="1">
                  <a:solidFill>
                    <a:schemeClr val="bg1"/>
                  </a:solidFill>
                </a:rPr>
                <a:t>Kyryllin</a:t>
              </a:r>
              <a:endParaRPr lang="en-US" b="1" dirty="0">
                <a:solidFill>
                  <a:schemeClr val="bg1"/>
                </a:solidFill>
              </a:endParaRPr>
            </a:p>
          </p:txBody>
        </p:sp>
      </p:grpSp>
      <p:sp>
        <p:nvSpPr>
          <p:cNvPr id="6" name="Segnaposto data 5">
            <a:extLst>
              <a:ext uri="{FF2B5EF4-FFF2-40B4-BE49-F238E27FC236}">
                <a16:creationId xmlns:a16="http://schemas.microsoft.com/office/drawing/2014/main" id="{8DD37C50-7210-B92E-AC65-C04E22F5DDCB}"/>
              </a:ext>
            </a:extLst>
          </p:cNvPr>
          <p:cNvSpPr>
            <a:spLocks noGrp="1"/>
          </p:cNvSpPr>
          <p:nvPr>
            <p:ph type="dt" sz="half" idx="10"/>
          </p:nvPr>
        </p:nvSpPr>
        <p:spPr/>
        <p:txBody>
          <a:bodyPr/>
          <a:lstStyle/>
          <a:p>
            <a:fld id="{5CDB6BA5-38F3-4469-B9C1-5A0496F71D23}" type="datetime1">
              <a:rPr lang="en-US" smtClean="0"/>
              <a:t>6/18/2025</a:t>
            </a:fld>
            <a:endParaRPr lang="en-US"/>
          </a:p>
        </p:txBody>
      </p:sp>
    </p:spTree>
    <p:extLst>
      <p:ext uri="{BB962C8B-B14F-4D97-AF65-F5344CB8AC3E}">
        <p14:creationId xmlns:p14="http://schemas.microsoft.com/office/powerpoint/2010/main" val="1493763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58F1D6-0B3E-A2B4-F88D-08140E2E366D}"/>
              </a:ext>
            </a:extLst>
          </p:cNvPr>
          <p:cNvSpPr>
            <a:spLocks noGrp="1"/>
          </p:cNvSpPr>
          <p:nvPr>
            <p:ph type="title"/>
          </p:nvPr>
        </p:nvSpPr>
        <p:spPr>
          <a:xfrm>
            <a:off x="2409710" y="142021"/>
            <a:ext cx="7933169" cy="1267554"/>
          </a:xfrm>
        </p:spPr>
        <p:txBody>
          <a:bodyPr/>
          <a:lstStyle/>
          <a:p>
            <a:r>
              <a:rPr lang="en-US" dirty="0"/>
              <a:t>Small angle deflection μ- (50μrad)</a:t>
            </a:r>
          </a:p>
        </p:txBody>
      </p:sp>
      <p:sp>
        <p:nvSpPr>
          <p:cNvPr id="8" name="Segnaposto numero diapositiva 7">
            <a:extLst>
              <a:ext uri="{FF2B5EF4-FFF2-40B4-BE49-F238E27FC236}">
                <a16:creationId xmlns:a16="http://schemas.microsoft.com/office/drawing/2014/main" id="{CCE5888F-B0B3-A7B4-1049-B65A3B40570C}"/>
              </a:ext>
            </a:extLst>
          </p:cNvPr>
          <p:cNvSpPr>
            <a:spLocks noGrp="1"/>
          </p:cNvSpPr>
          <p:nvPr>
            <p:ph type="sldNum" sz="quarter" idx="12"/>
          </p:nvPr>
        </p:nvSpPr>
        <p:spPr/>
        <p:txBody>
          <a:bodyPr/>
          <a:lstStyle/>
          <a:p>
            <a:fld id="{FEA350E5-ED0A-4008-9C43-5C78CC0109AE}" type="slidenum">
              <a:rPr lang="en-US" smtClean="0"/>
              <a:t>11</a:t>
            </a:fld>
            <a:endParaRPr lang="en-US"/>
          </a:p>
        </p:txBody>
      </p:sp>
      <p:pic>
        <p:nvPicPr>
          <p:cNvPr id="14" name="Immagine 13">
            <a:extLst>
              <a:ext uri="{FF2B5EF4-FFF2-40B4-BE49-F238E27FC236}">
                <a16:creationId xmlns:a16="http://schemas.microsoft.com/office/drawing/2014/main" id="{3F762CE4-AD9B-C38F-4552-1E0473FEE9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17701" y="1862174"/>
            <a:ext cx="9549800" cy="4164232"/>
          </a:xfrm>
          <a:prstGeom prst="rect">
            <a:avLst/>
          </a:prstGeom>
        </p:spPr>
      </p:pic>
      <p:sp>
        <p:nvSpPr>
          <p:cNvPr id="16" name="CasellaDiTesto 15">
            <a:extLst>
              <a:ext uri="{FF2B5EF4-FFF2-40B4-BE49-F238E27FC236}">
                <a16:creationId xmlns:a16="http://schemas.microsoft.com/office/drawing/2014/main" id="{C92BED54-3B73-1711-C742-FE0C07A28918}"/>
              </a:ext>
            </a:extLst>
          </p:cNvPr>
          <p:cNvSpPr txBox="1"/>
          <p:nvPr/>
        </p:nvSpPr>
        <p:spPr>
          <a:xfrm>
            <a:off x="6660509" y="6044195"/>
            <a:ext cx="423144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Optimal R between 20-25m</a:t>
            </a:r>
          </a:p>
        </p:txBody>
      </p:sp>
      <p:sp>
        <p:nvSpPr>
          <p:cNvPr id="18" name="CasellaDiTesto 17">
            <a:extLst>
              <a:ext uri="{FF2B5EF4-FFF2-40B4-BE49-F238E27FC236}">
                <a16:creationId xmlns:a16="http://schemas.microsoft.com/office/drawing/2014/main" id="{4CAAEEAE-740F-BD30-81DB-3ED342EB7C60}"/>
              </a:ext>
            </a:extLst>
          </p:cNvPr>
          <p:cNvSpPr txBox="1"/>
          <p:nvPr/>
        </p:nvSpPr>
        <p:spPr>
          <a:xfrm>
            <a:off x="1109666" y="6040557"/>
            <a:ext cx="5120121" cy="369332"/>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Better single pass efficiency with planar channeling </a:t>
            </a:r>
          </a:p>
        </p:txBody>
      </p:sp>
      <p:sp>
        <p:nvSpPr>
          <p:cNvPr id="19" name="CasellaDiTesto 18">
            <a:extLst>
              <a:ext uri="{FF2B5EF4-FFF2-40B4-BE49-F238E27FC236}">
                <a16:creationId xmlns:a16="http://schemas.microsoft.com/office/drawing/2014/main" id="{64DCC7F0-9FAF-AF84-C400-9F4B36A34D34}"/>
              </a:ext>
            </a:extLst>
          </p:cNvPr>
          <p:cNvSpPr txBox="1"/>
          <p:nvPr/>
        </p:nvSpPr>
        <p:spPr>
          <a:xfrm>
            <a:off x="1109666" y="1436946"/>
            <a:ext cx="512012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t>(111) plane</a:t>
            </a:r>
          </a:p>
        </p:txBody>
      </p:sp>
      <p:sp>
        <p:nvSpPr>
          <p:cNvPr id="20" name="CasellaDiTesto 19">
            <a:extLst>
              <a:ext uri="{FF2B5EF4-FFF2-40B4-BE49-F238E27FC236}">
                <a16:creationId xmlns:a16="http://schemas.microsoft.com/office/drawing/2014/main" id="{C70CF63C-FBC1-6D8F-7B1C-84EA006E1190}"/>
              </a:ext>
            </a:extLst>
          </p:cNvPr>
          <p:cNvSpPr txBox="1"/>
          <p:nvPr/>
        </p:nvSpPr>
        <p:spPr>
          <a:xfrm>
            <a:off x="6092601" y="1475054"/>
            <a:ext cx="512012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t>&lt;110&gt; axis</a:t>
            </a:r>
          </a:p>
        </p:txBody>
      </p:sp>
      <p:grpSp>
        <p:nvGrpSpPr>
          <p:cNvPr id="25" name="Gruppo 24">
            <a:extLst>
              <a:ext uri="{FF2B5EF4-FFF2-40B4-BE49-F238E27FC236}">
                <a16:creationId xmlns:a16="http://schemas.microsoft.com/office/drawing/2014/main" id="{2C8BBCD7-F52E-BAA4-1C01-D9DE45576877}"/>
              </a:ext>
            </a:extLst>
          </p:cNvPr>
          <p:cNvGrpSpPr/>
          <p:nvPr/>
        </p:nvGrpSpPr>
        <p:grpSpPr>
          <a:xfrm>
            <a:off x="10916666" y="3259668"/>
            <a:ext cx="1109448" cy="1080000"/>
            <a:chOff x="8776232" y="4102948"/>
            <a:chExt cx="1109448" cy="1080000"/>
          </a:xfrm>
        </p:grpSpPr>
        <p:pic>
          <p:nvPicPr>
            <p:cNvPr id="22" name="Picture 4">
              <a:extLst>
                <a:ext uri="{FF2B5EF4-FFF2-40B4-BE49-F238E27FC236}">
                  <a16:creationId xmlns:a16="http://schemas.microsoft.com/office/drawing/2014/main" id="{E69CDD93-BCD8-63DD-7B30-031ED5583362}"/>
                </a:ext>
              </a:extLst>
            </p:cNvPr>
            <p:cNvPicPr>
              <a:picLocks/>
            </p:cNvPicPr>
            <p:nvPr/>
          </p:nvPicPr>
          <p:blipFill>
            <a:blip r:embed="rId3"/>
            <a:srcRect t="26103"/>
            <a:stretch/>
          </p:blipFill>
          <p:spPr>
            <a:xfrm>
              <a:off x="8776232" y="4102948"/>
              <a:ext cx="1109448" cy="1080000"/>
            </a:xfrm>
            <a:prstGeom prst="rect">
              <a:avLst/>
            </a:prstGeom>
            <a:scene3d>
              <a:camera prst="orthographicFront"/>
              <a:lightRig rig="threePt" dir="t"/>
            </a:scene3d>
            <a:sp3d>
              <a:bevelT/>
            </a:sp3d>
          </p:spPr>
        </p:pic>
        <p:sp>
          <p:nvSpPr>
            <p:cNvPr id="24" name="CasellaDiTesto 23">
              <a:extLst>
                <a:ext uri="{FF2B5EF4-FFF2-40B4-BE49-F238E27FC236}">
                  <a16:creationId xmlns:a16="http://schemas.microsoft.com/office/drawing/2014/main" id="{97BA1807-2954-190E-B2CF-B2F8F9F3617A}"/>
                </a:ext>
              </a:extLst>
            </p:cNvPr>
            <p:cNvSpPr txBox="1"/>
            <p:nvPr/>
          </p:nvSpPr>
          <p:spPr>
            <a:xfrm>
              <a:off x="8776232" y="4181283"/>
              <a:ext cx="1109448" cy="923330"/>
            </a:xfrm>
            <a:prstGeom prst="rect">
              <a:avLst/>
            </a:prstGeom>
            <a:noFill/>
          </p:spPr>
          <p:txBody>
            <a:bodyPr wrap="square">
              <a:spAutoFit/>
            </a:bodyPr>
            <a:lstStyle/>
            <a:p>
              <a:pPr algn="ctr"/>
              <a:r>
                <a:rPr lang="en-US" b="1" dirty="0">
                  <a:solidFill>
                    <a:schemeClr val="bg1"/>
                  </a:solidFill>
                </a:rPr>
                <a:t>Courtesy</a:t>
              </a:r>
              <a:br>
                <a:rPr lang="en-US" b="1" dirty="0">
                  <a:solidFill>
                    <a:schemeClr val="bg1"/>
                  </a:solidFill>
                </a:rPr>
              </a:br>
              <a:r>
                <a:rPr lang="en-US" b="1" dirty="0">
                  <a:solidFill>
                    <a:schemeClr val="bg1"/>
                  </a:solidFill>
                </a:rPr>
                <a:t> of </a:t>
              </a:r>
              <a:br>
                <a:rPr lang="en-US" b="1" dirty="0">
                  <a:solidFill>
                    <a:schemeClr val="bg1"/>
                  </a:solidFill>
                </a:rPr>
              </a:br>
              <a:r>
                <a:rPr lang="en-US" b="1" dirty="0">
                  <a:solidFill>
                    <a:schemeClr val="bg1"/>
                  </a:solidFill>
                </a:rPr>
                <a:t>I. </a:t>
              </a:r>
              <a:r>
                <a:rPr lang="en-US" b="1" dirty="0" err="1">
                  <a:solidFill>
                    <a:schemeClr val="bg1"/>
                  </a:solidFill>
                </a:rPr>
                <a:t>Kyryllin</a:t>
              </a:r>
              <a:endParaRPr lang="en-US" b="1" dirty="0">
                <a:solidFill>
                  <a:schemeClr val="bg1"/>
                </a:solidFill>
              </a:endParaRPr>
            </a:p>
          </p:txBody>
        </p:sp>
      </p:grpSp>
      <p:sp>
        <p:nvSpPr>
          <p:cNvPr id="3" name="Segnaposto data 2">
            <a:extLst>
              <a:ext uri="{FF2B5EF4-FFF2-40B4-BE49-F238E27FC236}">
                <a16:creationId xmlns:a16="http://schemas.microsoft.com/office/drawing/2014/main" id="{751A5225-5589-E2C1-18A6-03BDA498C656}"/>
              </a:ext>
            </a:extLst>
          </p:cNvPr>
          <p:cNvSpPr>
            <a:spLocks noGrp="1"/>
          </p:cNvSpPr>
          <p:nvPr>
            <p:ph type="dt" sz="half" idx="10"/>
          </p:nvPr>
        </p:nvSpPr>
        <p:spPr/>
        <p:txBody>
          <a:bodyPr/>
          <a:lstStyle/>
          <a:p>
            <a:fld id="{58CF1A29-AC27-4044-981F-86863D970480}" type="datetime1">
              <a:rPr lang="en-US" smtClean="0"/>
              <a:t>6/18/2025</a:t>
            </a:fld>
            <a:endParaRPr lang="en-US"/>
          </a:p>
        </p:txBody>
      </p:sp>
    </p:spTree>
    <p:extLst>
      <p:ext uri="{BB962C8B-B14F-4D97-AF65-F5344CB8AC3E}">
        <p14:creationId xmlns:p14="http://schemas.microsoft.com/office/powerpoint/2010/main" val="1414866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58F1D6-0B3E-A2B4-F88D-08140E2E366D}"/>
              </a:ext>
            </a:extLst>
          </p:cNvPr>
          <p:cNvSpPr>
            <a:spLocks noGrp="1"/>
          </p:cNvSpPr>
          <p:nvPr>
            <p:ph type="title"/>
          </p:nvPr>
        </p:nvSpPr>
        <p:spPr>
          <a:xfrm>
            <a:off x="2409710" y="142021"/>
            <a:ext cx="7933169" cy="1267554"/>
          </a:xfrm>
        </p:spPr>
        <p:txBody>
          <a:bodyPr/>
          <a:lstStyle/>
          <a:p>
            <a:r>
              <a:rPr lang="en-US" dirty="0"/>
              <a:t>Small angle deflection μ+ (50μrad)</a:t>
            </a:r>
          </a:p>
        </p:txBody>
      </p:sp>
      <p:sp>
        <p:nvSpPr>
          <p:cNvPr id="8" name="Segnaposto numero diapositiva 7">
            <a:extLst>
              <a:ext uri="{FF2B5EF4-FFF2-40B4-BE49-F238E27FC236}">
                <a16:creationId xmlns:a16="http://schemas.microsoft.com/office/drawing/2014/main" id="{CCE5888F-B0B3-A7B4-1049-B65A3B40570C}"/>
              </a:ext>
            </a:extLst>
          </p:cNvPr>
          <p:cNvSpPr>
            <a:spLocks noGrp="1"/>
          </p:cNvSpPr>
          <p:nvPr>
            <p:ph type="sldNum" sz="quarter" idx="12"/>
          </p:nvPr>
        </p:nvSpPr>
        <p:spPr/>
        <p:txBody>
          <a:bodyPr/>
          <a:lstStyle/>
          <a:p>
            <a:fld id="{FEA350E5-ED0A-4008-9C43-5C78CC0109AE}" type="slidenum">
              <a:rPr lang="en-US" smtClean="0"/>
              <a:t>12</a:t>
            </a:fld>
            <a:endParaRPr lang="en-US"/>
          </a:p>
        </p:txBody>
      </p:sp>
      <p:pic>
        <p:nvPicPr>
          <p:cNvPr id="14" name="Immagine 13">
            <a:extLst>
              <a:ext uri="{FF2B5EF4-FFF2-40B4-BE49-F238E27FC236}">
                <a16:creationId xmlns:a16="http://schemas.microsoft.com/office/drawing/2014/main" id="{3F762CE4-AD9B-C38F-4552-1E0473FEE9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17701" y="1841254"/>
            <a:ext cx="9549800" cy="4206073"/>
          </a:xfrm>
          <a:prstGeom prst="rect">
            <a:avLst/>
          </a:prstGeom>
        </p:spPr>
      </p:pic>
      <p:sp>
        <p:nvSpPr>
          <p:cNvPr id="16" name="CasellaDiTesto 15">
            <a:extLst>
              <a:ext uri="{FF2B5EF4-FFF2-40B4-BE49-F238E27FC236}">
                <a16:creationId xmlns:a16="http://schemas.microsoft.com/office/drawing/2014/main" id="{C92BED54-3B73-1711-C742-FE0C07A28918}"/>
              </a:ext>
            </a:extLst>
          </p:cNvPr>
          <p:cNvSpPr txBox="1"/>
          <p:nvPr/>
        </p:nvSpPr>
        <p:spPr>
          <a:xfrm>
            <a:off x="6660509" y="6044195"/>
            <a:ext cx="423144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Optimal R between 15-20m</a:t>
            </a:r>
          </a:p>
        </p:txBody>
      </p:sp>
      <p:sp>
        <p:nvSpPr>
          <p:cNvPr id="18" name="CasellaDiTesto 17">
            <a:extLst>
              <a:ext uri="{FF2B5EF4-FFF2-40B4-BE49-F238E27FC236}">
                <a16:creationId xmlns:a16="http://schemas.microsoft.com/office/drawing/2014/main" id="{4CAAEEAE-740F-BD30-81DB-3ED342EB7C60}"/>
              </a:ext>
            </a:extLst>
          </p:cNvPr>
          <p:cNvSpPr txBox="1"/>
          <p:nvPr/>
        </p:nvSpPr>
        <p:spPr>
          <a:xfrm>
            <a:off x="1109666" y="6040557"/>
            <a:ext cx="5120121" cy="369332"/>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Better single pass efficiency with planar channeling </a:t>
            </a:r>
          </a:p>
        </p:txBody>
      </p:sp>
      <p:sp>
        <p:nvSpPr>
          <p:cNvPr id="19" name="CasellaDiTesto 18">
            <a:extLst>
              <a:ext uri="{FF2B5EF4-FFF2-40B4-BE49-F238E27FC236}">
                <a16:creationId xmlns:a16="http://schemas.microsoft.com/office/drawing/2014/main" id="{64DCC7F0-9FAF-AF84-C400-9F4B36A34D34}"/>
              </a:ext>
            </a:extLst>
          </p:cNvPr>
          <p:cNvSpPr txBox="1"/>
          <p:nvPr/>
        </p:nvSpPr>
        <p:spPr>
          <a:xfrm>
            <a:off x="1109666" y="1436946"/>
            <a:ext cx="512012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t>(111) plane</a:t>
            </a:r>
          </a:p>
        </p:txBody>
      </p:sp>
      <p:sp>
        <p:nvSpPr>
          <p:cNvPr id="20" name="CasellaDiTesto 19">
            <a:extLst>
              <a:ext uri="{FF2B5EF4-FFF2-40B4-BE49-F238E27FC236}">
                <a16:creationId xmlns:a16="http://schemas.microsoft.com/office/drawing/2014/main" id="{C70CF63C-FBC1-6D8F-7B1C-84EA006E1190}"/>
              </a:ext>
            </a:extLst>
          </p:cNvPr>
          <p:cNvSpPr txBox="1"/>
          <p:nvPr/>
        </p:nvSpPr>
        <p:spPr>
          <a:xfrm>
            <a:off x="6092601" y="1475054"/>
            <a:ext cx="512012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t>&lt;110&gt; axis</a:t>
            </a:r>
          </a:p>
        </p:txBody>
      </p:sp>
      <p:grpSp>
        <p:nvGrpSpPr>
          <p:cNvPr id="25" name="Gruppo 24">
            <a:extLst>
              <a:ext uri="{FF2B5EF4-FFF2-40B4-BE49-F238E27FC236}">
                <a16:creationId xmlns:a16="http://schemas.microsoft.com/office/drawing/2014/main" id="{2C8BBCD7-F52E-BAA4-1C01-D9DE45576877}"/>
              </a:ext>
            </a:extLst>
          </p:cNvPr>
          <p:cNvGrpSpPr/>
          <p:nvPr/>
        </p:nvGrpSpPr>
        <p:grpSpPr>
          <a:xfrm>
            <a:off x="10916666" y="3259668"/>
            <a:ext cx="1109448" cy="1080000"/>
            <a:chOff x="8776232" y="4102948"/>
            <a:chExt cx="1109448" cy="1080000"/>
          </a:xfrm>
        </p:grpSpPr>
        <p:pic>
          <p:nvPicPr>
            <p:cNvPr id="22" name="Picture 4">
              <a:extLst>
                <a:ext uri="{FF2B5EF4-FFF2-40B4-BE49-F238E27FC236}">
                  <a16:creationId xmlns:a16="http://schemas.microsoft.com/office/drawing/2014/main" id="{E69CDD93-BCD8-63DD-7B30-031ED5583362}"/>
                </a:ext>
              </a:extLst>
            </p:cNvPr>
            <p:cNvPicPr>
              <a:picLocks/>
            </p:cNvPicPr>
            <p:nvPr/>
          </p:nvPicPr>
          <p:blipFill>
            <a:blip r:embed="rId3"/>
            <a:srcRect t="26103"/>
            <a:stretch/>
          </p:blipFill>
          <p:spPr>
            <a:xfrm>
              <a:off x="8776232" y="4102948"/>
              <a:ext cx="1109448" cy="1080000"/>
            </a:xfrm>
            <a:prstGeom prst="rect">
              <a:avLst/>
            </a:prstGeom>
            <a:scene3d>
              <a:camera prst="orthographicFront"/>
              <a:lightRig rig="threePt" dir="t"/>
            </a:scene3d>
            <a:sp3d>
              <a:bevelT/>
            </a:sp3d>
          </p:spPr>
        </p:pic>
        <p:sp>
          <p:nvSpPr>
            <p:cNvPr id="24" name="CasellaDiTesto 23">
              <a:extLst>
                <a:ext uri="{FF2B5EF4-FFF2-40B4-BE49-F238E27FC236}">
                  <a16:creationId xmlns:a16="http://schemas.microsoft.com/office/drawing/2014/main" id="{97BA1807-2954-190E-B2CF-B2F8F9F3617A}"/>
                </a:ext>
              </a:extLst>
            </p:cNvPr>
            <p:cNvSpPr txBox="1"/>
            <p:nvPr/>
          </p:nvSpPr>
          <p:spPr>
            <a:xfrm>
              <a:off x="8776232" y="4181283"/>
              <a:ext cx="1109448" cy="923330"/>
            </a:xfrm>
            <a:prstGeom prst="rect">
              <a:avLst/>
            </a:prstGeom>
            <a:noFill/>
          </p:spPr>
          <p:txBody>
            <a:bodyPr wrap="square">
              <a:spAutoFit/>
            </a:bodyPr>
            <a:lstStyle/>
            <a:p>
              <a:pPr algn="ctr"/>
              <a:r>
                <a:rPr lang="en-US" b="1" dirty="0">
                  <a:solidFill>
                    <a:schemeClr val="bg1"/>
                  </a:solidFill>
                </a:rPr>
                <a:t>Courtesy</a:t>
              </a:r>
              <a:br>
                <a:rPr lang="en-US" b="1" dirty="0">
                  <a:solidFill>
                    <a:schemeClr val="bg1"/>
                  </a:solidFill>
                </a:rPr>
              </a:br>
              <a:r>
                <a:rPr lang="en-US" b="1" dirty="0">
                  <a:solidFill>
                    <a:schemeClr val="bg1"/>
                  </a:solidFill>
                </a:rPr>
                <a:t> of </a:t>
              </a:r>
              <a:br>
                <a:rPr lang="en-US" b="1" dirty="0">
                  <a:solidFill>
                    <a:schemeClr val="bg1"/>
                  </a:solidFill>
                </a:rPr>
              </a:br>
              <a:r>
                <a:rPr lang="en-US" b="1" dirty="0">
                  <a:solidFill>
                    <a:schemeClr val="bg1"/>
                  </a:solidFill>
                </a:rPr>
                <a:t>I. </a:t>
              </a:r>
              <a:r>
                <a:rPr lang="en-US" b="1" dirty="0" err="1">
                  <a:solidFill>
                    <a:schemeClr val="bg1"/>
                  </a:solidFill>
                </a:rPr>
                <a:t>Kyryllin</a:t>
              </a:r>
              <a:endParaRPr lang="en-US" b="1" dirty="0">
                <a:solidFill>
                  <a:schemeClr val="bg1"/>
                </a:solidFill>
              </a:endParaRPr>
            </a:p>
          </p:txBody>
        </p:sp>
      </p:grpSp>
      <p:sp>
        <p:nvSpPr>
          <p:cNvPr id="3" name="Segnaposto data 2">
            <a:extLst>
              <a:ext uri="{FF2B5EF4-FFF2-40B4-BE49-F238E27FC236}">
                <a16:creationId xmlns:a16="http://schemas.microsoft.com/office/drawing/2014/main" id="{F28992EE-769D-286D-479D-BD723CECF89C}"/>
              </a:ext>
            </a:extLst>
          </p:cNvPr>
          <p:cNvSpPr>
            <a:spLocks noGrp="1"/>
          </p:cNvSpPr>
          <p:nvPr>
            <p:ph type="dt" sz="half" idx="10"/>
          </p:nvPr>
        </p:nvSpPr>
        <p:spPr/>
        <p:txBody>
          <a:bodyPr/>
          <a:lstStyle/>
          <a:p>
            <a:fld id="{69ACFEA4-2FC4-4D7B-A5EE-DDB2FA9A7ECB}" type="datetime1">
              <a:rPr lang="en-US" smtClean="0"/>
              <a:t>6/18/2025</a:t>
            </a:fld>
            <a:endParaRPr lang="en-US"/>
          </a:p>
        </p:txBody>
      </p:sp>
    </p:spTree>
    <p:extLst>
      <p:ext uri="{BB962C8B-B14F-4D97-AF65-F5344CB8AC3E}">
        <p14:creationId xmlns:p14="http://schemas.microsoft.com/office/powerpoint/2010/main" val="2308458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57C23FA8-033E-557B-8D6C-543855D9FD6F}"/>
              </a:ext>
            </a:extLst>
          </p:cNvPr>
          <p:cNvSpPr>
            <a:spLocks noGrp="1"/>
          </p:cNvSpPr>
          <p:nvPr>
            <p:ph type="sldNum" sz="quarter" idx="12"/>
          </p:nvPr>
        </p:nvSpPr>
        <p:spPr/>
        <p:txBody>
          <a:bodyPr/>
          <a:lstStyle/>
          <a:p>
            <a:fld id="{FEA350E5-ED0A-4008-9C43-5C78CC0109AE}" type="slidenum">
              <a:rPr lang="en-US" smtClean="0"/>
              <a:t>13</a:t>
            </a:fld>
            <a:endParaRPr lang="en-US"/>
          </a:p>
        </p:txBody>
      </p:sp>
      <p:sp>
        <p:nvSpPr>
          <p:cNvPr id="2" name="Titolo 1">
            <a:extLst>
              <a:ext uri="{FF2B5EF4-FFF2-40B4-BE49-F238E27FC236}">
                <a16:creationId xmlns:a16="http://schemas.microsoft.com/office/drawing/2014/main" id="{855B79BC-CC7F-7C51-8543-B553C6BD285C}"/>
              </a:ext>
            </a:extLst>
          </p:cNvPr>
          <p:cNvSpPr>
            <a:spLocks noGrp="1"/>
          </p:cNvSpPr>
          <p:nvPr>
            <p:ph type="title"/>
          </p:nvPr>
        </p:nvSpPr>
        <p:spPr>
          <a:xfrm>
            <a:off x="2473508" y="142021"/>
            <a:ext cx="7933169" cy="1267554"/>
          </a:xfrm>
        </p:spPr>
        <p:txBody>
          <a:bodyPr/>
          <a:lstStyle/>
          <a:p>
            <a:r>
              <a:rPr lang="en-US" dirty="0"/>
              <a:t>Planar vs Axial</a:t>
            </a:r>
          </a:p>
        </p:txBody>
      </p:sp>
      <p:pic>
        <p:nvPicPr>
          <p:cNvPr id="8" name="Immagine 7">
            <a:extLst>
              <a:ext uri="{FF2B5EF4-FFF2-40B4-BE49-F238E27FC236}">
                <a16:creationId xmlns:a16="http://schemas.microsoft.com/office/drawing/2014/main" id="{6BEF29BA-E305-C20D-7B80-D5048397D963}"/>
              </a:ext>
            </a:extLst>
          </p:cNvPr>
          <p:cNvPicPr>
            <a:picLocks noChangeAspect="1"/>
          </p:cNvPicPr>
          <p:nvPr/>
        </p:nvPicPr>
        <p:blipFill>
          <a:blip r:embed="rId2"/>
          <a:stretch>
            <a:fillRect/>
          </a:stretch>
        </p:blipFill>
        <p:spPr>
          <a:xfrm>
            <a:off x="0" y="1830165"/>
            <a:ext cx="5874395" cy="3847857"/>
          </a:xfrm>
          <a:prstGeom prst="rect">
            <a:avLst/>
          </a:prstGeom>
        </p:spPr>
      </p:pic>
      <p:sp>
        <p:nvSpPr>
          <p:cNvPr id="11" name="CasellaDiTesto 10">
            <a:extLst>
              <a:ext uri="{FF2B5EF4-FFF2-40B4-BE49-F238E27FC236}">
                <a16:creationId xmlns:a16="http://schemas.microsoft.com/office/drawing/2014/main" id="{0B5FC9C8-DC97-33BA-6E3A-B7659D427AE5}"/>
              </a:ext>
            </a:extLst>
          </p:cNvPr>
          <p:cNvSpPr txBox="1"/>
          <p:nvPr/>
        </p:nvSpPr>
        <p:spPr>
          <a:xfrm>
            <a:off x="3482931" y="5911702"/>
            <a:ext cx="6140302" cy="369332"/>
          </a:xfrm>
          <a:prstGeom prst="rect">
            <a:avLst/>
          </a:prstGeom>
          <a:noFill/>
        </p:spPr>
        <p:txBody>
          <a:bodyPr wrap="square">
            <a:spAutoFit/>
          </a:bodyPr>
          <a:lstStyle/>
          <a:p>
            <a:r>
              <a:rPr lang="en-US" dirty="0">
                <a:hlinkClick r:id="rId3" tooltip="Persistent link using digital object identifier"/>
              </a:rPr>
              <a:t>https://doi.org/10.1016/j.nima.2025.170385</a:t>
            </a:r>
            <a:endParaRPr lang="en-US" dirty="0"/>
          </a:p>
        </p:txBody>
      </p:sp>
      <p:pic>
        <p:nvPicPr>
          <p:cNvPr id="13" name="Immagine 12">
            <a:extLst>
              <a:ext uri="{FF2B5EF4-FFF2-40B4-BE49-F238E27FC236}">
                <a16:creationId xmlns:a16="http://schemas.microsoft.com/office/drawing/2014/main" id="{28990E1D-0FDE-66DA-27DA-33148B62AB0B}"/>
              </a:ext>
            </a:extLst>
          </p:cNvPr>
          <p:cNvPicPr>
            <a:picLocks noChangeAspect="1"/>
          </p:cNvPicPr>
          <p:nvPr/>
        </p:nvPicPr>
        <p:blipFill>
          <a:blip r:embed="rId4"/>
          <a:stretch>
            <a:fillRect/>
          </a:stretch>
        </p:blipFill>
        <p:spPr>
          <a:xfrm>
            <a:off x="5652464" y="1988306"/>
            <a:ext cx="5935648" cy="3806556"/>
          </a:xfrm>
          <a:prstGeom prst="rect">
            <a:avLst/>
          </a:prstGeom>
        </p:spPr>
      </p:pic>
      <p:sp>
        <p:nvSpPr>
          <p:cNvPr id="14" name="CasellaDiTesto 13">
            <a:extLst>
              <a:ext uri="{FF2B5EF4-FFF2-40B4-BE49-F238E27FC236}">
                <a16:creationId xmlns:a16="http://schemas.microsoft.com/office/drawing/2014/main" id="{D51677B9-5751-7D57-4805-42A538AE1291}"/>
              </a:ext>
            </a:extLst>
          </p:cNvPr>
          <p:cNvSpPr txBox="1"/>
          <p:nvPr/>
        </p:nvSpPr>
        <p:spPr>
          <a:xfrm>
            <a:off x="701040" y="1635760"/>
            <a:ext cx="4968240" cy="369332"/>
          </a:xfrm>
          <a:prstGeom prst="rect">
            <a:avLst/>
          </a:prstGeom>
          <a:noFill/>
        </p:spPr>
        <p:txBody>
          <a:bodyPr wrap="square" rtlCol="0">
            <a:spAutoFit/>
          </a:bodyPr>
          <a:lstStyle/>
          <a:p>
            <a:pPr algn="ctr"/>
            <a:r>
              <a:rPr lang="en-US" dirty="0"/>
              <a:t>PLANAR CASE</a:t>
            </a:r>
          </a:p>
        </p:txBody>
      </p:sp>
      <p:sp>
        <p:nvSpPr>
          <p:cNvPr id="15" name="CasellaDiTesto 14">
            <a:extLst>
              <a:ext uri="{FF2B5EF4-FFF2-40B4-BE49-F238E27FC236}">
                <a16:creationId xmlns:a16="http://schemas.microsoft.com/office/drawing/2014/main" id="{84587F9C-04E2-BB71-5C97-DFEEF22115A8}"/>
              </a:ext>
            </a:extLst>
          </p:cNvPr>
          <p:cNvSpPr txBox="1"/>
          <p:nvPr/>
        </p:nvSpPr>
        <p:spPr>
          <a:xfrm>
            <a:off x="6370320" y="1678005"/>
            <a:ext cx="4968240" cy="369332"/>
          </a:xfrm>
          <a:prstGeom prst="rect">
            <a:avLst/>
          </a:prstGeom>
          <a:noFill/>
        </p:spPr>
        <p:txBody>
          <a:bodyPr wrap="square" rtlCol="0">
            <a:spAutoFit/>
          </a:bodyPr>
          <a:lstStyle/>
          <a:p>
            <a:pPr algn="ctr"/>
            <a:r>
              <a:rPr lang="en-US" dirty="0"/>
              <a:t>AXIAL CASE</a:t>
            </a:r>
          </a:p>
        </p:txBody>
      </p:sp>
      <p:sp>
        <p:nvSpPr>
          <p:cNvPr id="16" name="Segnaposto data 15">
            <a:extLst>
              <a:ext uri="{FF2B5EF4-FFF2-40B4-BE49-F238E27FC236}">
                <a16:creationId xmlns:a16="http://schemas.microsoft.com/office/drawing/2014/main" id="{1B253EEA-2F43-3BDB-8362-84989180BACB}"/>
              </a:ext>
            </a:extLst>
          </p:cNvPr>
          <p:cNvSpPr>
            <a:spLocks noGrp="1"/>
          </p:cNvSpPr>
          <p:nvPr>
            <p:ph type="dt" sz="half" idx="10"/>
          </p:nvPr>
        </p:nvSpPr>
        <p:spPr/>
        <p:txBody>
          <a:bodyPr/>
          <a:lstStyle/>
          <a:p>
            <a:fld id="{86FF8B09-8B03-40E3-A9AE-58EBEB530929}" type="datetime1">
              <a:rPr lang="en-US" smtClean="0"/>
              <a:t>6/18/2025</a:t>
            </a:fld>
            <a:endParaRPr lang="en-US"/>
          </a:p>
        </p:txBody>
      </p:sp>
    </p:spTree>
    <p:extLst>
      <p:ext uri="{BB962C8B-B14F-4D97-AF65-F5344CB8AC3E}">
        <p14:creationId xmlns:p14="http://schemas.microsoft.com/office/powerpoint/2010/main" val="4092062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075109-F3C2-1162-45BD-2C73FFD036FF}"/>
              </a:ext>
            </a:extLst>
          </p:cNvPr>
          <p:cNvSpPr>
            <a:spLocks noGrp="1"/>
          </p:cNvSpPr>
          <p:nvPr>
            <p:ph type="title"/>
          </p:nvPr>
        </p:nvSpPr>
        <p:spPr/>
        <p:txBody>
          <a:bodyPr/>
          <a:lstStyle/>
          <a:p>
            <a:r>
              <a:rPr lang="en-US" dirty="0"/>
              <a:t>Next year </a:t>
            </a:r>
          </a:p>
        </p:txBody>
      </p:sp>
      <p:sp>
        <p:nvSpPr>
          <p:cNvPr id="3" name="Segnaposto contenuto 2">
            <a:extLst>
              <a:ext uri="{FF2B5EF4-FFF2-40B4-BE49-F238E27FC236}">
                <a16:creationId xmlns:a16="http://schemas.microsoft.com/office/drawing/2014/main" id="{6FB446CF-BF98-9B4F-6859-B393D995CD15}"/>
              </a:ext>
            </a:extLst>
          </p:cNvPr>
          <p:cNvSpPr>
            <a:spLocks noGrp="1"/>
          </p:cNvSpPr>
          <p:nvPr>
            <p:ph idx="1"/>
          </p:nvPr>
        </p:nvSpPr>
        <p:spPr>
          <a:xfrm>
            <a:off x="838200" y="1860698"/>
            <a:ext cx="4866756" cy="3955312"/>
          </a:xfrm>
        </p:spPr>
        <p:txBody>
          <a:bodyPr/>
          <a:lstStyle/>
          <a:p>
            <a:r>
              <a:rPr lang="en-US" dirty="0"/>
              <a:t>Study on other coherent effect for primary beam AND beam induced background (incoherent pairs)</a:t>
            </a:r>
          </a:p>
          <a:p>
            <a:endParaRPr lang="en-US" dirty="0"/>
          </a:p>
          <a:p>
            <a:r>
              <a:rPr lang="en-US" dirty="0"/>
              <a:t>Collaboration with </a:t>
            </a:r>
            <a:r>
              <a:rPr lang="en-US" dirty="0" err="1"/>
              <a:t>testbeam</a:t>
            </a:r>
            <a:r>
              <a:rPr lang="en-US" dirty="0"/>
              <a:t> of other groups (</a:t>
            </a:r>
            <a:r>
              <a:rPr lang="en-US" dirty="0" err="1"/>
              <a:t>sj</a:t>
            </a:r>
            <a:r>
              <a:rPr lang="en-US" dirty="0"/>
              <a:t>)</a:t>
            </a:r>
          </a:p>
          <a:p>
            <a:endParaRPr lang="en-US" dirty="0"/>
          </a:p>
          <a:p>
            <a:r>
              <a:rPr lang="en-US" dirty="0"/>
              <a:t>No services required</a:t>
            </a:r>
          </a:p>
          <a:p>
            <a:endParaRPr lang="en-US" dirty="0"/>
          </a:p>
          <a:p>
            <a:endParaRPr lang="en-US" dirty="0"/>
          </a:p>
          <a:p>
            <a:endParaRPr lang="en-US" dirty="0"/>
          </a:p>
        </p:txBody>
      </p:sp>
      <p:sp>
        <p:nvSpPr>
          <p:cNvPr id="5" name="Segnaposto numero diapositiva 4">
            <a:extLst>
              <a:ext uri="{FF2B5EF4-FFF2-40B4-BE49-F238E27FC236}">
                <a16:creationId xmlns:a16="http://schemas.microsoft.com/office/drawing/2014/main" id="{955B3E26-5CD9-0D94-65F0-54A532D3FF44}"/>
              </a:ext>
            </a:extLst>
          </p:cNvPr>
          <p:cNvSpPr>
            <a:spLocks noGrp="1"/>
          </p:cNvSpPr>
          <p:nvPr>
            <p:ph type="sldNum" sz="quarter" idx="12"/>
          </p:nvPr>
        </p:nvSpPr>
        <p:spPr/>
        <p:txBody>
          <a:bodyPr/>
          <a:lstStyle/>
          <a:p>
            <a:fld id="{FEA350E5-ED0A-4008-9C43-5C78CC0109AE}" type="slidenum">
              <a:rPr lang="en-US" smtClean="0"/>
              <a:t>14</a:t>
            </a:fld>
            <a:endParaRPr lang="en-US"/>
          </a:p>
        </p:txBody>
      </p:sp>
      <p:pic>
        <p:nvPicPr>
          <p:cNvPr id="6" name="Immagine 5">
            <a:extLst>
              <a:ext uri="{FF2B5EF4-FFF2-40B4-BE49-F238E27FC236}">
                <a16:creationId xmlns:a16="http://schemas.microsoft.com/office/drawing/2014/main" id="{679AE941-F5F3-3FD9-7870-D537C4425098}"/>
              </a:ext>
            </a:extLst>
          </p:cNvPr>
          <p:cNvPicPr>
            <a:picLocks noChangeAspect="1"/>
          </p:cNvPicPr>
          <p:nvPr/>
        </p:nvPicPr>
        <p:blipFill>
          <a:blip r:embed="rId2"/>
          <a:srcRect b="5958"/>
          <a:stretch/>
        </p:blipFill>
        <p:spPr>
          <a:xfrm>
            <a:off x="6487044" y="2870791"/>
            <a:ext cx="4866756" cy="2698583"/>
          </a:xfrm>
          <a:prstGeom prst="rect">
            <a:avLst/>
          </a:prstGeom>
        </p:spPr>
      </p:pic>
      <p:sp>
        <p:nvSpPr>
          <p:cNvPr id="7" name="Segnaposto data 6">
            <a:extLst>
              <a:ext uri="{FF2B5EF4-FFF2-40B4-BE49-F238E27FC236}">
                <a16:creationId xmlns:a16="http://schemas.microsoft.com/office/drawing/2014/main" id="{4DA2CF20-4C5A-452D-2FF6-2C50D0E80AC1}"/>
              </a:ext>
            </a:extLst>
          </p:cNvPr>
          <p:cNvSpPr>
            <a:spLocks noGrp="1"/>
          </p:cNvSpPr>
          <p:nvPr>
            <p:ph type="dt" sz="half" idx="10"/>
          </p:nvPr>
        </p:nvSpPr>
        <p:spPr/>
        <p:txBody>
          <a:bodyPr/>
          <a:lstStyle/>
          <a:p>
            <a:fld id="{4DD5DB39-87BA-4201-BFBA-D1456B61F54A}" type="datetime1">
              <a:rPr lang="en-US" smtClean="0"/>
              <a:t>6/18/2025</a:t>
            </a:fld>
            <a:endParaRPr lang="en-US"/>
          </a:p>
        </p:txBody>
      </p:sp>
    </p:spTree>
    <p:extLst>
      <p:ext uri="{BB962C8B-B14F-4D97-AF65-F5344CB8AC3E}">
        <p14:creationId xmlns:p14="http://schemas.microsoft.com/office/powerpoint/2010/main" val="3195570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686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90BE3C-E75E-82DB-CE29-2699208AA5B2}"/>
              </a:ext>
            </a:extLst>
          </p:cNvPr>
          <p:cNvSpPr>
            <a:spLocks noGrp="1"/>
          </p:cNvSpPr>
          <p:nvPr>
            <p:ph type="title"/>
          </p:nvPr>
        </p:nvSpPr>
        <p:spPr/>
        <p:txBody>
          <a:bodyPr/>
          <a:lstStyle/>
          <a:p>
            <a:r>
              <a:rPr lang="en-US" dirty="0"/>
              <a:t>Colliders high energy frontier </a:t>
            </a:r>
          </a:p>
        </p:txBody>
      </p:sp>
      <p:sp>
        <p:nvSpPr>
          <p:cNvPr id="3" name="Segnaposto contenuto 2">
            <a:extLst>
              <a:ext uri="{FF2B5EF4-FFF2-40B4-BE49-F238E27FC236}">
                <a16:creationId xmlns:a16="http://schemas.microsoft.com/office/drawing/2014/main" id="{A36CFA06-0564-4414-01C1-F9B7181C535E}"/>
              </a:ext>
            </a:extLst>
          </p:cNvPr>
          <p:cNvSpPr>
            <a:spLocks noGrp="1"/>
          </p:cNvSpPr>
          <p:nvPr>
            <p:ph idx="1"/>
          </p:nvPr>
        </p:nvSpPr>
        <p:spPr/>
        <p:txBody>
          <a:bodyPr/>
          <a:lstStyle/>
          <a:p>
            <a:r>
              <a:rPr lang="en-US" dirty="0"/>
              <a:t>The evolution of high energy collider have exploited electron (positron), proton (anti-proton)</a:t>
            </a:r>
            <a:endParaRPr lang="en-US" sz="1400" dirty="0"/>
          </a:p>
          <a:p>
            <a:r>
              <a:rPr lang="en-US" dirty="0"/>
              <a:t>Electron/positron:</a:t>
            </a:r>
          </a:p>
          <a:p>
            <a:pPr lvl="1"/>
            <a:r>
              <a:rPr lang="en-US" dirty="0"/>
              <a:t>Circular Collider: limit on maximum energy (</a:t>
            </a:r>
            <a:r>
              <a:rPr lang="en-US" dirty="0" err="1"/>
              <a:t>FCCee</a:t>
            </a:r>
            <a:r>
              <a:rPr lang="en-US" dirty="0"/>
              <a:t>, CCC)</a:t>
            </a:r>
          </a:p>
          <a:p>
            <a:pPr lvl="1"/>
            <a:r>
              <a:rPr lang="en-US" dirty="0"/>
              <a:t>Linear Collider: single pass acceleration and single collision (ILC, CLIC) </a:t>
            </a:r>
          </a:p>
          <a:p>
            <a:r>
              <a:rPr lang="en-US" dirty="0"/>
              <a:t>Hadron :</a:t>
            </a:r>
          </a:p>
          <a:p>
            <a:pPr lvl="1"/>
            <a:r>
              <a:rPr lang="en-US" dirty="0"/>
              <a:t>Particle Internal structure: </a:t>
            </a:r>
            <a:r>
              <a:rPr lang="en-US" dirty="0" err="1"/>
              <a:t>E</a:t>
            </a:r>
            <a:r>
              <a:rPr lang="en-US" baseline="-25000" dirty="0" err="1"/>
              <a:t>cm</a:t>
            </a:r>
            <a:r>
              <a:rPr lang="en-US" dirty="0"/>
              <a:t> divided between </a:t>
            </a:r>
            <a:r>
              <a:rPr lang="en-US" dirty="0" err="1"/>
              <a:t>partons</a:t>
            </a:r>
            <a:r>
              <a:rPr lang="en-US" dirty="0"/>
              <a:t> (LHC,FCC-</a:t>
            </a:r>
            <a:r>
              <a:rPr lang="en-US" dirty="0" err="1"/>
              <a:t>hh</a:t>
            </a:r>
            <a:r>
              <a:rPr lang="en-US" dirty="0"/>
              <a:t>)</a:t>
            </a:r>
          </a:p>
          <a:p>
            <a:pPr lvl="1"/>
            <a:endParaRPr lang="en-US" dirty="0"/>
          </a:p>
          <a:p>
            <a:pPr lvl="1"/>
            <a:endParaRPr lang="en-US" dirty="0"/>
          </a:p>
        </p:txBody>
      </p:sp>
      <p:sp>
        <p:nvSpPr>
          <p:cNvPr id="5" name="Segnaposto numero diapositiva 4">
            <a:extLst>
              <a:ext uri="{FF2B5EF4-FFF2-40B4-BE49-F238E27FC236}">
                <a16:creationId xmlns:a16="http://schemas.microsoft.com/office/drawing/2014/main" id="{BC88D161-1BDD-BF02-0B2B-CED233C6F673}"/>
              </a:ext>
            </a:extLst>
          </p:cNvPr>
          <p:cNvSpPr>
            <a:spLocks noGrp="1"/>
          </p:cNvSpPr>
          <p:nvPr>
            <p:ph type="sldNum" sz="quarter" idx="12"/>
          </p:nvPr>
        </p:nvSpPr>
        <p:spPr/>
        <p:txBody>
          <a:bodyPr/>
          <a:lstStyle/>
          <a:p>
            <a:fld id="{FEA350E5-ED0A-4008-9C43-5C78CC0109AE}" type="slidenum">
              <a:rPr lang="en-US" smtClean="0"/>
              <a:t>2</a:t>
            </a:fld>
            <a:endParaRPr lang="en-US"/>
          </a:p>
        </p:txBody>
      </p:sp>
      <p:grpSp>
        <p:nvGrpSpPr>
          <p:cNvPr id="12" name="Gruppo 11">
            <a:extLst>
              <a:ext uri="{FF2B5EF4-FFF2-40B4-BE49-F238E27FC236}">
                <a16:creationId xmlns:a16="http://schemas.microsoft.com/office/drawing/2014/main" id="{1F5EBAD8-CC10-EB98-BC49-DB5114F3C89D}"/>
              </a:ext>
            </a:extLst>
          </p:cNvPr>
          <p:cNvGrpSpPr/>
          <p:nvPr/>
        </p:nvGrpSpPr>
        <p:grpSpPr>
          <a:xfrm>
            <a:off x="1818640" y="4754563"/>
            <a:ext cx="8554720" cy="1209357"/>
            <a:chOff x="1818640" y="4754563"/>
            <a:chExt cx="8554720" cy="1209357"/>
          </a:xfrm>
        </p:grpSpPr>
        <p:pic>
          <p:nvPicPr>
            <p:cNvPr id="11" name="Picture 4">
              <a:extLst>
                <a:ext uri="{FF2B5EF4-FFF2-40B4-BE49-F238E27FC236}">
                  <a16:creationId xmlns:a16="http://schemas.microsoft.com/office/drawing/2014/main" id="{DF332545-1478-64C4-CD0D-65E107A3A406}"/>
                </a:ext>
              </a:extLst>
            </p:cNvPr>
            <p:cNvPicPr>
              <a:picLocks/>
            </p:cNvPicPr>
            <p:nvPr/>
          </p:nvPicPr>
          <p:blipFill>
            <a:blip r:embed="rId2"/>
            <a:srcRect t="26103"/>
            <a:stretch/>
          </p:blipFill>
          <p:spPr>
            <a:xfrm>
              <a:off x="1818640" y="4754563"/>
              <a:ext cx="8554720" cy="1209357"/>
            </a:xfrm>
            <a:prstGeom prst="rect">
              <a:avLst/>
            </a:prstGeom>
            <a:scene3d>
              <a:camera prst="orthographicFront"/>
              <a:lightRig rig="threePt" dir="t"/>
            </a:scene3d>
            <a:sp3d>
              <a:bevelT/>
            </a:sp3d>
          </p:spPr>
        </p:pic>
        <p:sp>
          <p:nvSpPr>
            <p:cNvPr id="6" name="Rettangolo 5">
              <a:extLst>
                <a:ext uri="{FF2B5EF4-FFF2-40B4-BE49-F238E27FC236}">
                  <a16:creationId xmlns:a16="http://schemas.microsoft.com/office/drawing/2014/main" id="{D2481ED9-26FF-C890-CA84-7A1509088725}"/>
                </a:ext>
              </a:extLst>
            </p:cNvPr>
            <p:cNvSpPr/>
            <p:nvPr/>
          </p:nvSpPr>
          <p:spPr>
            <a:xfrm>
              <a:off x="1818640" y="4773930"/>
              <a:ext cx="8554720" cy="11887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Using heavier fundamental particles such as  Muon can overcome limitations of both e-/e+ and hadronic machines </a:t>
              </a:r>
            </a:p>
          </p:txBody>
        </p:sp>
      </p:grpSp>
      <p:sp>
        <p:nvSpPr>
          <p:cNvPr id="7" name="Segnaposto data 6">
            <a:extLst>
              <a:ext uri="{FF2B5EF4-FFF2-40B4-BE49-F238E27FC236}">
                <a16:creationId xmlns:a16="http://schemas.microsoft.com/office/drawing/2014/main" id="{1F26430C-011F-A883-1789-2569E3EB3C32}"/>
              </a:ext>
            </a:extLst>
          </p:cNvPr>
          <p:cNvSpPr>
            <a:spLocks noGrp="1"/>
          </p:cNvSpPr>
          <p:nvPr>
            <p:ph type="dt" sz="half" idx="10"/>
          </p:nvPr>
        </p:nvSpPr>
        <p:spPr/>
        <p:txBody>
          <a:bodyPr/>
          <a:lstStyle/>
          <a:p>
            <a:fld id="{01BE3BA3-5C23-47A5-95B2-E4DB4243C39F}" type="datetime1">
              <a:rPr lang="en-US" smtClean="0"/>
              <a:t>6/18/2025</a:t>
            </a:fld>
            <a:endParaRPr lang="en-US"/>
          </a:p>
        </p:txBody>
      </p:sp>
    </p:spTree>
    <p:extLst>
      <p:ext uri="{BB962C8B-B14F-4D97-AF65-F5344CB8AC3E}">
        <p14:creationId xmlns:p14="http://schemas.microsoft.com/office/powerpoint/2010/main" val="3728144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90BE3C-E75E-82DB-CE29-2699208AA5B2}"/>
              </a:ext>
            </a:extLst>
          </p:cNvPr>
          <p:cNvSpPr>
            <a:spLocks noGrp="1"/>
          </p:cNvSpPr>
          <p:nvPr>
            <p:ph type="title"/>
          </p:nvPr>
        </p:nvSpPr>
        <p:spPr/>
        <p:txBody>
          <a:bodyPr/>
          <a:lstStyle/>
          <a:p>
            <a:r>
              <a:rPr lang="en-US" dirty="0"/>
              <a:t>Muon Collider  </a:t>
            </a:r>
          </a:p>
        </p:txBody>
      </p:sp>
      <p:sp>
        <p:nvSpPr>
          <p:cNvPr id="3" name="Segnaposto contenuto 2">
            <a:extLst>
              <a:ext uri="{FF2B5EF4-FFF2-40B4-BE49-F238E27FC236}">
                <a16:creationId xmlns:a16="http://schemas.microsoft.com/office/drawing/2014/main" id="{A36CFA06-0564-4414-01C1-F9B7181C535E}"/>
              </a:ext>
            </a:extLst>
          </p:cNvPr>
          <p:cNvSpPr>
            <a:spLocks noGrp="1"/>
          </p:cNvSpPr>
          <p:nvPr>
            <p:ph idx="1"/>
          </p:nvPr>
        </p:nvSpPr>
        <p:spPr>
          <a:xfrm>
            <a:off x="838200" y="1825625"/>
            <a:ext cx="4659602" cy="4351338"/>
          </a:xfrm>
        </p:spPr>
        <p:txBody>
          <a:bodyPr>
            <a:normAutofit fontScale="92500" lnSpcReduction="10000"/>
          </a:bodyPr>
          <a:lstStyle/>
          <a:p>
            <a:r>
              <a:rPr lang="en-US" dirty="0"/>
              <a:t>Being more massive than electrons (positrons) radiation losses are reduced by a factor </a:t>
            </a:r>
            <a:r>
              <a:rPr lang="en-US" b="1" dirty="0"/>
              <a:t>10</a:t>
            </a:r>
            <a:r>
              <a:rPr lang="en-US" b="1" baseline="30000" dirty="0"/>
              <a:t>9</a:t>
            </a:r>
            <a:r>
              <a:rPr lang="en-US" dirty="0"/>
              <a:t>  </a:t>
            </a:r>
          </a:p>
          <a:p>
            <a:endParaRPr lang="en-US" dirty="0"/>
          </a:p>
          <a:p>
            <a:r>
              <a:rPr lang="en-US" dirty="0"/>
              <a:t>Being fundamental particle, all </a:t>
            </a:r>
            <a:r>
              <a:rPr lang="en-US" dirty="0" err="1"/>
              <a:t>E</a:t>
            </a:r>
            <a:r>
              <a:rPr lang="en-US" baseline="-25000" dirty="0" err="1"/>
              <a:t>cm</a:t>
            </a:r>
            <a:r>
              <a:rPr lang="en-US" baseline="-25000" dirty="0"/>
              <a:t> </a:t>
            </a:r>
            <a:r>
              <a:rPr lang="en-US" dirty="0"/>
              <a:t>energy available in collision</a:t>
            </a:r>
          </a:p>
          <a:p>
            <a:endParaRPr lang="en-US" dirty="0"/>
          </a:p>
          <a:p>
            <a:r>
              <a:rPr lang="en-US" dirty="0"/>
              <a:t>High potential for physics studies and efficient luminosity vs energy scaling </a:t>
            </a:r>
          </a:p>
          <a:p>
            <a:endParaRPr lang="en-US" dirty="0"/>
          </a:p>
          <a:p>
            <a:r>
              <a:rPr lang="en-US" dirty="0"/>
              <a:t>More compact collider </a:t>
            </a:r>
            <a:r>
              <a:rPr lang="en-US" dirty="0" err="1"/>
              <a:t>wrt</a:t>
            </a:r>
            <a:r>
              <a:rPr lang="en-US" dirty="0"/>
              <a:t> hadron and e+/e- case</a:t>
            </a:r>
          </a:p>
        </p:txBody>
      </p:sp>
      <p:sp>
        <p:nvSpPr>
          <p:cNvPr id="5" name="Segnaposto numero diapositiva 4">
            <a:extLst>
              <a:ext uri="{FF2B5EF4-FFF2-40B4-BE49-F238E27FC236}">
                <a16:creationId xmlns:a16="http://schemas.microsoft.com/office/drawing/2014/main" id="{BC88D161-1BDD-BF02-0B2B-CED233C6F673}"/>
              </a:ext>
            </a:extLst>
          </p:cNvPr>
          <p:cNvSpPr>
            <a:spLocks noGrp="1"/>
          </p:cNvSpPr>
          <p:nvPr>
            <p:ph type="sldNum" sz="quarter" idx="12"/>
          </p:nvPr>
        </p:nvSpPr>
        <p:spPr/>
        <p:txBody>
          <a:bodyPr/>
          <a:lstStyle/>
          <a:p>
            <a:fld id="{FEA350E5-ED0A-4008-9C43-5C78CC0109AE}" type="slidenum">
              <a:rPr lang="en-US" smtClean="0"/>
              <a:t>3</a:t>
            </a:fld>
            <a:endParaRPr lang="en-US"/>
          </a:p>
        </p:txBody>
      </p:sp>
      <p:pic>
        <p:nvPicPr>
          <p:cNvPr id="6" name="object 17">
            <a:extLst>
              <a:ext uri="{FF2B5EF4-FFF2-40B4-BE49-F238E27FC236}">
                <a16:creationId xmlns:a16="http://schemas.microsoft.com/office/drawing/2014/main" id="{C2B8BDC8-4FCC-C8C6-7B43-EDB68A4E90CC}"/>
              </a:ext>
            </a:extLst>
          </p:cNvPr>
          <p:cNvPicPr/>
          <p:nvPr/>
        </p:nvPicPr>
        <p:blipFill>
          <a:blip r:embed="rId2" cstate="print"/>
          <a:stretch>
            <a:fillRect/>
          </a:stretch>
        </p:blipFill>
        <p:spPr>
          <a:xfrm>
            <a:off x="5594525" y="1964479"/>
            <a:ext cx="6362371" cy="3973492"/>
          </a:xfrm>
          <a:prstGeom prst="rect">
            <a:avLst/>
          </a:prstGeom>
        </p:spPr>
      </p:pic>
      <p:sp>
        <p:nvSpPr>
          <p:cNvPr id="8" name="CasellaDiTesto 7">
            <a:extLst>
              <a:ext uri="{FF2B5EF4-FFF2-40B4-BE49-F238E27FC236}">
                <a16:creationId xmlns:a16="http://schemas.microsoft.com/office/drawing/2014/main" id="{F6F9FEC1-4C53-0688-505B-C1C5A904718B}"/>
              </a:ext>
            </a:extLst>
          </p:cNvPr>
          <p:cNvSpPr txBox="1"/>
          <p:nvPr/>
        </p:nvSpPr>
        <p:spPr>
          <a:xfrm>
            <a:off x="5862628" y="5937971"/>
            <a:ext cx="6094268" cy="276999"/>
          </a:xfrm>
          <a:prstGeom prst="rect">
            <a:avLst/>
          </a:prstGeom>
          <a:noFill/>
        </p:spPr>
        <p:txBody>
          <a:bodyPr wrap="square">
            <a:spAutoFit/>
          </a:bodyPr>
          <a:lstStyle/>
          <a:p>
            <a:pPr marL="12700" algn="ctr">
              <a:lnSpc>
                <a:spcPct val="100000"/>
              </a:lnSpc>
              <a:spcBef>
                <a:spcPts val="100"/>
              </a:spcBef>
            </a:pPr>
            <a:r>
              <a:rPr lang="en-US" sz="1200" b="1" dirty="0">
                <a:latin typeface="Calibri"/>
                <a:cs typeface="Calibri"/>
              </a:rPr>
              <a:t>Thomas</a:t>
            </a:r>
            <a:r>
              <a:rPr lang="en-US" sz="1200" b="1" spc="-40" dirty="0">
                <a:latin typeface="Calibri"/>
                <a:cs typeface="Calibri"/>
              </a:rPr>
              <a:t> </a:t>
            </a:r>
            <a:r>
              <a:rPr lang="en-US" sz="1200" b="1" dirty="0" err="1">
                <a:latin typeface="Calibri"/>
                <a:cs typeface="Calibri"/>
              </a:rPr>
              <a:t>Roser</a:t>
            </a:r>
            <a:r>
              <a:rPr lang="en-US" sz="1200" b="1" spc="-30" dirty="0">
                <a:latin typeface="Calibri"/>
                <a:cs typeface="Calibri"/>
              </a:rPr>
              <a:t> </a:t>
            </a:r>
            <a:r>
              <a:rPr lang="en-US" sz="1200" b="1" dirty="0">
                <a:latin typeface="Calibri"/>
                <a:cs typeface="Calibri"/>
              </a:rPr>
              <a:t>et</a:t>
            </a:r>
            <a:r>
              <a:rPr lang="en-US" sz="1200" b="1" spc="-25" dirty="0">
                <a:latin typeface="Calibri"/>
                <a:cs typeface="Calibri"/>
              </a:rPr>
              <a:t> </a:t>
            </a:r>
            <a:r>
              <a:rPr lang="en-US" sz="1200" b="1" dirty="0">
                <a:latin typeface="Calibri"/>
                <a:cs typeface="Calibri"/>
              </a:rPr>
              <a:t>al.,</a:t>
            </a:r>
            <a:r>
              <a:rPr lang="en-US" sz="1200" b="1" spc="-35" dirty="0">
                <a:latin typeface="Calibri"/>
                <a:cs typeface="Calibri"/>
              </a:rPr>
              <a:t> </a:t>
            </a:r>
            <a:r>
              <a:rPr lang="en-US" sz="1200" b="1" u="sng" dirty="0">
                <a:solidFill>
                  <a:srgbClr val="0563C1"/>
                </a:solidFill>
                <a:uFill>
                  <a:solidFill>
                    <a:srgbClr val="0563C1"/>
                  </a:solidFill>
                </a:uFill>
                <a:latin typeface="Calibri"/>
                <a:cs typeface="Calibri"/>
              </a:rPr>
              <a:t>Report</a:t>
            </a:r>
            <a:r>
              <a:rPr lang="en-US" sz="1200" b="1" u="sng" spc="-25" dirty="0">
                <a:solidFill>
                  <a:srgbClr val="0563C1"/>
                </a:solidFill>
                <a:uFill>
                  <a:solidFill>
                    <a:srgbClr val="0563C1"/>
                  </a:solidFill>
                </a:uFill>
                <a:latin typeface="Calibri"/>
                <a:cs typeface="Calibri"/>
              </a:rPr>
              <a:t> </a:t>
            </a:r>
            <a:r>
              <a:rPr lang="en-US" sz="1200" b="1" u="sng" dirty="0">
                <a:solidFill>
                  <a:srgbClr val="0563C1"/>
                </a:solidFill>
                <a:uFill>
                  <a:solidFill>
                    <a:srgbClr val="0563C1"/>
                  </a:solidFill>
                </a:uFill>
                <a:latin typeface="Calibri"/>
                <a:cs typeface="Calibri"/>
              </a:rPr>
              <a:t>of</a:t>
            </a:r>
            <a:r>
              <a:rPr lang="en-US" sz="1200" b="1" u="sng" spc="-25" dirty="0">
                <a:solidFill>
                  <a:srgbClr val="0563C1"/>
                </a:solidFill>
                <a:uFill>
                  <a:solidFill>
                    <a:srgbClr val="0563C1"/>
                  </a:solidFill>
                </a:uFill>
                <a:latin typeface="Calibri"/>
                <a:cs typeface="Calibri"/>
              </a:rPr>
              <a:t> </a:t>
            </a:r>
            <a:r>
              <a:rPr lang="en-US" sz="1200" b="1" u="sng" dirty="0">
                <a:solidFill>
                  <a:srgbClr val="0563C1"/>
                </a:solidFill>
                <a:uFill>
                  <a:solidFill>
                    <a:srgbClr val="0563C1"/>
                  </a:solidFill>
                </a:uFill>
                <a:latin typeface="Calibri"/>
                <a:cs typeface="Calibri"/>
              </a:rPr>
              <a:t>the</a:t>
            </a:r>
            <a:r>
              <a:rPr lang="en-US" sz="1200" b="1" u="sng" spc="-35" dirty="0">
                <a:solidFill>
                  <a:srgbClr val="0563C1"/>
                </a:solidFill>
                <a:uFill>
                  <a:solidFill>
                    <a:srgbClr val="0563C1"/>
                  </a:solidFill>
                </a:uFill>
                <a:latin typeface="Calibri"/>
                <a:cs typeface="Calibri"/>
              </a:rPr>
              <a:t> </a:t>
            </a:r>
            <a:r>
              <a:rPr lang="en-US" sz="1200" b="1" u="sng" dirty="0">
                <a:solidFill>
                  <a:srgbClr val="0563C1"/>
                </a:solidFill>
                <a:uFill>
                  <a:solidFill>
                    <a:srgbClr val="0563C1"/>
                  </a:solidFill>
                </a:uFill>
                <a:latin typeface="Calibri"/>
                <a:cs typeface="Calibri"/>
              </a:rPr>
              <a:t>Snowmass</a:t>
            </a:r>
            <a:r>
              <a:rPr lang="en-US" sz="1200" b="1" u="sng" spc="-35" dirty="0">
                <a:solidFill>
                  <a:srgbClr val="0563C1"/>
                </a:solidFill>
                <a:uFill>
                  <a:solidFill>
                    <a:srgbClr val="0563C1"/>
                  </a:solidFill>
                </a:uFill>
                <a:latin typeface="Calibri"/>
                <a:cs typeface="Calibri"/>
              </a:rPr>
              <a:t> </a:t>
            </a:r>
            <a:r>
              <a:rPr lang="en-US" sz="1200" b="1" u="sng" dirty="0">
                <a:solidFill>
                  <a:srgbClr val="0563C1"/>
                </a:solidFill>
                <a:uFill>
                  <a:solidFill>
                    <a:srgbClr val="0563C1"/>
                  </a:solidFill>
                </a:uFill>
                <a:latin typeface="Calibri"/>
                <a:cs typeface="Calibri"/>
              </a:rPr>
              <a:t>2021</a:t>
            </a:r>
            <a:r>
              <a:rPr lang="en-US" sz="1200" b="1" u="sng" spc="-30" dirty="0">
                <a:solidFill>
                  <a:srgbClr val="0563C1"/>
                </a:solidFill>
                <a:uFill>
                  <a:solidFill>
                    <a:srgbClr val="0563C1"/>
                  </a:solidFill>
                </a:uFill>
                <a:latin typeface="Calibri"/>
                <a:cs typeface="Calibri"/>
              </a:rPr>
              <a:t> </a:t>
            </a:r>
            <a:r>
              <a:rPr lang="en-US" sz="1200" b="1" u="sng" dirty="0">
                <a:solidFill>
                  <a:srgbClr val="0563C1"/>
                </a:solidFill>
                <a:uFill>
                  <a:solidFill>
                    <a:srgbClr val="0563C1"/>
                  </a:solidFill>
                </a:uFill>
                <a:latin typeface="Calibri"/>
                <a:cs typeface="Calibri"/>
              </a:rPr>
              <a:t>Collider</a:t>
            </a:r>
            <a:r>
              <a:rPr lang="en-US" sz="1200" b="1" u="sng" spc="-35" dirty="0">
                <a:solidFill>
                  <a:srgbClr val="0563C1"/>
                </a:solidFill>
                <a:uFill>
                  <a:solidFill>
                    <a:srgbClr val="0563C1"/>
                  </a:solidFill>
                </a:uFill>
                <a:latin typeface="Calibri"/>
                <a:cs typeface="Calibri"/>
              </a:rPr>
              <a:t> </a:t>
            </a:r>
            <a:r>
              <a:rPr lang="en-US" sz="1200" b="1" u="sng" spc="-10" dirty="0">
                <a:solidFill>
                  <a:srgbClr val="0563C1"/>
                </a:solidFill>
                <a:uFill>
                  <a:solidFill>
                    <a:srgbClr val="0563C1"/>
                  </a:solidFill>
                </a:uFill>
                <a:latin typeface="Calibri"/>
                <a:cs typeface="Calibri"/>
              </a:rPr>
              <a:t>Implementation</a:t>
            </a:r>
            <a:r>
              <a:rPr lang="en-US" sz="1200" b="1" u="sng" spc="-30" dirty="0">
                <a:solidFill>
                  <a:srgbClr val="0563C1"/>
                </a:solidFill>
                <a:uFill>
                  <a:solidFill>
                    <a:srgbClr val="0563C1"/>
                  </a:solidFill>
                </a:uFill>
                <a:latin typeface="Calibri"/>
                <a:cs typeface="Calibri"/>
              </a:rPr>
              <a:t> </a:t>
            </a:r>
            <a:r>
              <a:rPr lang="en-US" sz="1200" b="1" u="sng" spc="-20" dirty="0">
                <a:solidFill>
                  <a:srgbClr val="0563C1"/>
                </a:solidFill>
                <a:uFill>
                  <a:solidFill>
                    <a:srgbClr val="0563C1"/>
                  </a:solidFill>
                </a:uFill>
                <a:latin typeface="Calibri"/>
                <a:cs typeface="Calibri"/>
              </a:rPr>
              <a:t>Task</a:t>
            </a:r>
            <a:r>
              <a:rPr lang="en-US" sz="1200" b="1" u="sng" spc="-30" dirty="0">
                <a:solidFill>
                  <a:srgbClr val="0563C1"/>
                </a:solidFill>
                <a:uFill>
                  <a:solidFill>
                    <a:srgbClr val="0563C1"/>
                  </a:solidFill>
                </a:uFill>
                <a:latin typeface="Calibri"/>
                <a:cs typeface="Calibri"/>
              </a:rPr>
              <a:t> </a:t>
            </a:r>
            <a:r>
              <a:rPr lang="en-US" sz="1200" b="1" u="sng" dirty="0">
                <a:solidFill>
                  <a:srgbClr val="0563C1"/>
                </a:solidFill>
                <a:uFill>
                  <a:solidFill>
                    <a:srgbClr val="0563C1"/>
                  </a:solidFill>
                </a:uFill>
                <a:latin typeface="Calibri"/>
                <a:cs typeface="Calibri"/>
              </a:rPr>
              <a:t>Force</a:t>
            </a:r>
            <a:endParaRPr lang="en-US" sz="1200" dirty="0">
              <a:latin typeface="Calibri"/>
              <a:cs typeface="Calibri"/>
            </a:endParaRPr>
          </a:p>
        </p:txBody>
      </p:sp>
      <p:sp>
        <p:nvSpPr>
          <p:cNvPr id="7" name="Segnaposto data 6">
            <a:extLst>
              <a:ext uri="{FF2B5EF4-FFF2-40B4-BE49-F238E27FC236}">
                <a16:creationId xmlns:a16="http://schemas.microsoft.com/office/drawing/2014/main" id="{FDFF3BAF-BE85-059A-245A-D972AE2DCA46}"/>
              </a:ext>
            </a:extLst>
          </p:cNvPr>
          <p:cNvSpPr>
            <a:spLocks noGrp="1"/>
          </p:cNvSpPr>
          <p:nvPr>
            <p:ph type="dt" sz="half" idx="10"/>
          </p:nvPr>
        </p:nvSpPr>
        <p:spPr/>
        <p:txBody>
          <a:bodyPr/>
          <a:lstStyle/>
          <a:p>
            <a:fld id="{1873334E-4589-409E-9507-BE16FCCCB315}" type="datetime1">
              <a:rPr lang="en-US" smtClean="0"/>
              <a:t>6/18/2025</a:t>
            </a:fld>
            <a:endParaRPr lang="en-US"/>
          </a:p>
        </p:txBody>
      </p:sp>
    </p:spTree>
    <p:extLst>
      <p:ext uri="{BB962C8B-B14F-4D97-AF65-F5344CB8AC3E}">
        <p14:creationId xmlns:p14="http://schemas.microsoft.com/office/powerpoint/2010/main" val="3199266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3">
            <a:extLst>
              <a:ext uri="{FF2B5EF4-FFF2-40B4-BE49-F238E27FC236}">
                <a16:creationId xmlns:a16="http://schemas.microsoft.com/office/drawing/2014/main" id="{4E6A97D7-81B0-4CA4-07A0-4FCE3931FB39}"/>
              </a:ext>
            </a:extLst>
          </p:cNvPr>
          <p:cNvPicPr>
            <a:picLocks noChangeAspect="1"/>
          </p:cNvPicPr>
          <p:nvPr/>
        </p:nvPicPr>
        <p:blipFill>
          <a:blip r:embed="rId3" cstate="print"/>
          <a:stretch>
            <a:fillRect/>
          </a:stretch>
        </p:blipFill>
        <p:spPr>
          <a:xfrm>
            <a:off x="2525443" y="1689490"/>
            <a:ext cx="9419994" cy="4392137"/>
          </a:xfrm>
          <a:prstGeom prst="rect">
            <a:avLst/>
          </a:prstGeom>
        </p:spPr>
      </p:pic>
      <p:sp>
        <p:nvSpPr>
          <p:cNvPr id="2" name="Titolo 1">
            <a:extLst>
              <a:ext uri="{FF2B5EF4-FFF2-40B4-BE49-F238E27FC236}">
                <a16:creationId xmlns:a16="http://schemas.microsoft.com/office/drawing/2014/main" id="{1A90BE3C-E75E-82DB-CE29-2699208AA5B2}"/>
              </a:ext>
            </a:extLst>
          </p:cNvPr>
          <p:cNvSpPr>
            <a:spLocks noGrp="1"/>
          </p:cNvSpPr>
          <p:nvPr>
            <p:ph type="title"/>
          </p:nvPr>
        </p:nvSpPr>
        <p:spPr/>
        <p:txBody>
          <a:bodyPr/>
          <a:lstStyle/>
          <a:p>
            <a:r>
              <a:rPr lang="en-US" dirty="0"/>
              <a:t>Muon Collider Schematic</a:t>
            </a:r>
          </a:p>
        </p:txBody>
      </p:sp>
      <p:sp>
        <p:nvSpPr>
          <p:cNvPr id="3" name="Segnaposto contenuto 2">
            <a:extLst>
              <a:ext uri="{FF2B5EF4-FFF2-40B4-BE49-F238E27FC236}">
                <a16:creationId xmlns:a16="http://schemas.microsoft.com/office/drawing/2014/main" id="{A36CFA06-0564-4414-01C1-F9B7181C535E}"/>
              </a:ext>
            </a:extLst>
          </p:cNvPr>
          <p:cNvSpPr>
            <a:spLocks noGrp="1"/>
          </p:cNvSpPr>
          <p:nvPr>
            <p:ph idx="1"/>
          </p:nvPr>
        </p:nvSpPr>
        <p:spPr>
          <a:xfrm>
            <a:off x="838200" y="1774825"/>
            <a:ext cx="5745480" cy="4351338"/>
          </a:xfrm>
        </p:spPr>
        <p:txBody>
          <a:bodyPr>
            <a:normAutofit/>
          </a:bodyPr>
          <a:lstStyle/>
          <a:p>
            <a:endParaRPr lang="en-US" dirty="0"/>
          </a:p>
          <a:p>
            <a:pPr marL="0" indent="0">
              <a:buNone/>
            </a:pPr>
            <a:r>
              <a:rPr lang="en-US" dirty="0"/>
              <a:t>First stage at </a:t>
            </a:r>
            <a:r>
              <a:rPr lang="en-US" dirty="0" err="1"/>
              <a:t>E</a:t>
            </a:r>
            <a:r>
              <a:rPr lang="en-US" baseline="-25000" dirty="0" err="1"/>
              <a:t>cm</a:t>
            </a:r>
            <a:r>
              <a:rPr lang="en-US" dirty="0"/>
              <a:t>= 3TeV, followed by a scale up to  </a:t>
            </a:r>
            <a:r>
              <a:rPr lang="en-US" dirty="0" err="1"/>
              <a:t>E</a:t>
            </a:r>
            <a:r>
              <a:rPr lang="en-US" baseline="-25000" dirty="0" err="1"/>
              <a:t>cm</a:t>
            </a:r>
            <a:r>
              <a:rPr lang="en-US" dirty="0"/>
              <a:t>=10TeV (only collider ring not re-usable)</a:t>
            </a:r>
          </a:p>
          <a:p>
            <a:pPr marL="0" indent="0">
              <a:buNone/>
            </a:pPr>
            <a:r>
              <a:rPr lang="en-US" dirty="0"/>
              <a:t>Footprint ~30km circumference </a:t>
            </a:r>
          </a:p>
        </p:txBody>
      </p:sp>
      <p:sp>
        <p:nvSpPr>
          <p:cNvPr id="5" name="Segnaposto numero diapositiva 4">
            <a:extLst>
              <a:ext uri="{FF2B5EF4-FFF2-40B4-BE49-F238E27FC236}">
                <a16:creationId xmlns:a16="http://schemas.microsoft.com/office/drawing/2014/main" id="{BDE35DB6-AC3C-E119-BC63-62F39C1CF78A}"/>
              </a:ext>
            </a:extLst>
          </p:cNvPr>
          <p:cNvSpPr>
            <a:spLocks noGrp="1"/>
          </p:cNvSpPr>
          <p:nvPr>
            <p:ph type="sldNum" sz="quarter" idx="12"/>
          </p:nvPr>
        </p:nvSpPr>
        <p:spPr/>
        <p:txBody>
          <a:bodyPr/>
          <a:lstStyle/>
          <a:p>
            <a:fld id="{FEA350E5-ED0A-4008-9C43-5C78CC0109AE}" type="slidenum">
              <a:rPr lang="en-US" smtClean="0"/>
              <a:t>4</a:t>
            </a:fld>
            <a:endParaRPr lang="en-US"/>
          </a:p>
        </p:txBody>
      </p:sp>
      <p:sp>
        <p:nvSpPr>
          <p:cNvPr id="6" name="Segnaposto data 5">
            <a:extLst>
              <a:ext uri="{FF2B5EF4-FFF2-40B4-BE49-F238E27FC236}">
                <a16:creationId xmlns:a16="http://schemas.microsoft.com/office/drawing/2014/main" id="{3E990E50-B778-C321-7BD0-F04C138140D7}"/>
              </a:ext>
            </a:extLst>
          </p:cNvPr>
          <p:cNvSpPr>
            <a:spLocks noGrp="1"/>
          </p:cNvSpPr>
          <p:nvPr>
            <p:ph type="dt" sz="half" idx="10"/>
          </p:nvPr>
        </p:nvSpPr>
        <p:spPr/>
        <p:txBody>
          <a:bodyPr/>
          <a:lstStyle/>
          <a:p>
            <a:fld id="{3FF32FF5-D995-4DAE-AF28-33939D33D573}" type="datetime1">
              <a:rPr lang="en-US" smtClean="0"/>
              <a:t>6/18/2025</a:t>
            </a:fld>
            <a:endParaRPr lang="en-US"/>
          </a:p>
        </p:txBody>
      </p:sp>
    </p:spTree>
    <p:extLst>
      <p:ext uri="{BB962C8B-B14F-4D97-AF65-F5344CB8AC3E}">
        <p14:creationId xmlns:p14="http://schemas.microsoft.com/office/powerpoint/2010/main" val="3090588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A90BE3C-E75E-82DB-CE29-2699208AA5B2}"/>
              </a:ext>
            </a:extLst>
          </p:cNvPr>
          <p:cNvSpPr>
            <a:spLocks noGrp="1"/>
          </p:cNvSpPr>
          <p:nvPr>
            <p:ph type="title"/>
          </p:nvPr>
        </p:nvSpPr>
        <p:spPr>
          <a:xfrm>
            <a:off x="2409710" y="142021"/>
            <a:ext cx="8248129" cy="1267554"/>
          </a:xfrm>
        </p:spPr>
        <p:txBody>
          <a:bodyPr/>
          <a:lstStyle/>
          <a:p>
            <a:r>
              <a:rPr lang="en-US" dirty="0"/>
              <a:t>Beam Collimation with bent crystals</a:t>
            </a:r>
          </a:p>
        </p:txBody>
      </p:sp>
      <p:sp>
        <p:nvSpPr>
          <p:cNvPr id="3" name="Segnaposto contenuto 2">
            <a:extLst>
              <a:ext uri="{FF2B5EF4-FFF2-40B4-BE49-F238E27FC236}">
                <a16:creationId xmlns:a16="http://schemas.microsoft.com/office/drawing/2014/main" id="{A36CFA06-0564-4414-01C1-F9B7181C535E}"/>
              </a:ext>
            </a:extLst>
          </p:cNvPr>
          <p:cNvSpPr>
            <a:spLocks noGrp="1"/>
          </p:cNvSpPr>
          <p:nvPr>
            <p:ph idx="1"/>
          </p:nvPr>
        </p:nvSpPr>
        <p:spPr/>
        <p:txBody>
          <a:bodyPr/>
          <a:lstStyle/>
          <a:p>
            <a:r>
              <a:rPr lang="en-US" dirty="0"/>
              <a:t>Bent crystal are powerful tool to deflect high energy particles</a:t>
            </a:r>
          </a:p>
          <a:p>
            <a:endParaRPr lang="en-US" dirty="0"/>
          </a:p>
          <a:p>
            <a:r>
              <a:rPr lang="en-US" dirty="0"/>
              <a:t>Test at LHC proved effectiveness at TeV scale for positive particles</a:t>
            </a:r>
          </a:p>
          <a:p>
            <a:endParaRPr lang="en-US" dirty="0"/>
          </a:p>
          <a:p>
            <a:r>
              <a:rPr lang="en-US" dirty="0"/>
              <a:t>Can muon in a future muon collider be efficiently deflected by bent crystal?  </a:t>
            </a:r>
          </a:p>
        </p:txBody>
      </p:sp>
      <p:sp>
        <p:nvSpPr>
          <p:cNvPr id="6" name="Segnaposto numero diapositiva 5">
            <a:extLst>
              <a:ext uri="{FF2B5EF4-FFF2-40B4-BE49-F238E27FC236}">
                <a16:creationId xmlns:a16="http://schemas.microsoft.com/office/drawing/2014/main" id="{505D5BAB-49F1-87F1-B451-3FF218B2AFDC}"/>
              </a:ext>
            </a:extLst>
          </p:cNvPr>
          <p:cNvSpPr>
            <a:spLocks noGrp="1"/>
          </p:cNvSpPr>
          <p:nvPr>
            <p:ph type="sldNum" sz="quarter" idx="12"/>
          </p:nvPr>
        </p:nvSpPr>
        <p:spPr/>
        <p:txBody>
          <a:bodyPr/>
          <a:lstStyle/>
          <a:p>
            <a:fld id="{FEA350E5-ED0A-4008-9C43-5C78CC0109AE}" type="slidenum">
              <a:rPr lang="en-US" smtClean="0"/>
              <a:t>5</a:t>
            </a:fld>
            <a:endParaRPr lang="en-US"/>
          </a:p>
        </p:txBody>
      </p:sp>
      <p:grpSp>
        <p:nvGrpSpPr>
          <p:cNvPr id="7" name="Gruppo 6">
            <a:extLst>
              <a:ext uri="{FF2B5EF4-FFF2-40B4-BE49-F238E27FC236}">
                <a16:creationId xmlns:a16="http://schemas.microsoft.com/office/drawing/2014/main" id="{9F34C448-DF8F-E762-E387-AE5ACD01AB54}"/>
              </a:ext>
            </a:extLst>
          </p:cNvPr>
          <p:cNvGrpSpPr/>
          <p:nvPr/>
        </p:nvGrpSpPr>
        <p:grpSpPr>
          <a:xfrm>
            <a:off x="1818640" y="4444469"/>
            <a:ext cx="8554720" cy="1209357"/>
            <a:chOff x="1818640" y="4754563"/>
            <a:chExt cx="8554720" cy="1209357"/>
          </a:xfrm>
        </p:grpSpPr>
        <p:pic>
          <p:nvPicPr>
            <p:cNvPr id="8" name="Picture 4">
              <a:extLst>
                <a:ext uri="{FF2B5EF4-FFF2-40B4-BE49-F238E27FC236}">
                  <a16:creationId xmlns:a16="http://schemas.microsoft.com/office/drawing/2014/main" id="{0F50D628-2F6D-833F-C1F2-27EBC6A89873}"/>
                </a:ext>
              </a:extLst>
            </p:cNvPr>
            <p:cNvPicPr>
              <a:picLocks/>
            </p:cNvPicPr>
            <p:nvPr/>
          </p:nvPicPr>
          <p:blipFill>
            <a:blip r:embed="rId2"/>
            <a:srcRect t="26103"/>
            <a:stretch/>
          </p:blipFill>
          <p:spPr>
            <a:xfrm>
              <a:off x="1818640" y="4754563"/>
              <a:ext cx="8554720" cy="1209357"/>
            </a:xfrm>
            <a:prstGeom prst="rect">
              <a:avLst/>
            </a:prstGeom>
            <a:scene3d>
              <a:camera prst="orthographicFront"/>
              <a:lightRig rig="threePt" dir="t"/>
            </a:scene3d>
            <a:sp3d>
              <a:bevelT/>
            </a:sp3d>
          </p:spPr>
        </p:pic>
        <p:sp>
          <p:nvSpPr>
            <p:cNvPr id="9" name="Rettangolo 8">
              <a:extLst>
                <a:ext uri="{FF2B5EF4-FFF2-40B4-BE49-F238E27FC236}">
                  <a16:creationId xmlns:a16="http://schemas.microsoft.com/office/drawing/2014/main" id="{669131A7-7D4E-F40E-5B1F-C0D00EB05248}"/>
                </a:ext>
              </a:extLst>
            </p:cNvPr>
            <p:cNvSpPr/>
            <p:nvPr/>
          </p:nvSpPr>
          <p:spPr>
            <a:xfrm>
              <a:off x="1818640" y="4773930"/>
              <a:ext cx="8554720" cy="118872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NEW CHALLENGE: STEERING OF NEGATIVE PARTICLE</a:t>
              </a:r>
            </a:p>
          </p:txBody>
        </p:sp>
      </p:grpSp>
      <p:sp>
        <p:nvSpPr>
          <p:cNvPr id="4" name="Segnaposto data 3">
            <a:extLst>
              <a:ext uri="{FF2B5EF4-FFF2-40B4-BE49-F238E27FC236}">
                <a16:creationId xmlns:a16="http://schemas.microsoft.com/office/drawing/2014/main" id="{53ACE000-E23A-CE7E-BFBA-62386A18A0FB}"/>
              </a:ext>
            </a:extLst>
          </p:cNvPr>
          <p:cNvSpPr>
            <a:spLocks noGrp="1"/>
          </p:cNvSpPr>
          <p:nvPr>
            <p:ph type="dt" sz="half" idx="10"/>
          </p:nvPr>
        </p:nvSpPr>
        <p:spPr/>
        <p:txBody>
          <a:bodyPr/>
          <a:lstStyle/>
          <a:p>
            <a:fld id="{989BF659-188D-4198-85B8-447D048C0F56}" type="datetime1">
              <a:rPr lang="en-US" smtClean="0"/>
              <a:t>6/18/2025</a:t>
            </a:fld>
            <a:endParaRPr lang="en-US"/>
          </a:p>
        </p:txBody>
      </p:sp>
    </p:spTree>
    <p:extLst>
      <p:ext uri="{BB962C8B-B14F-4D97-AF65-F5344CB8AC3E}">
        <p14:creationId xmlns:p14="http://schemas.microsoft.com/office/powerpoint/2010/main" val="341006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88340" y="74168"/>
            <a:ext cx="9289415" cy="208279"/>
          </a:xfrm>
          <a:prstGeom prst="rect">
            <a:avLst/>
          </a:prstGeom>
        </p:spPr>
        <p:txBody>
          <a:bodyPr vert="horz" wrap="square" lIns="0" tIns="12700" rIns="0" bIns="0" rtlCol="0">
            <a:spAutoFit/>
          </a:bodyPr>
          <a:lstStyle/>
          <a:p>
            <a:pPr marL="12700">
              <a:lnSpc>
                <a:spcPct val="100000"/>
              </a:lnSpc>
              <a:spcBef>
                <a:spcPts val="100"/>
              </a:spcBef>
              <a:tabLst>
                <a:tab pos="7256145" algn="l"/>
              </a:tabLst>
            </a:pPr>
            <a:r>
              <a:rPr sz="1200" dirty="0">
                <a:solidFill>
                  <a:srgbClr val="FFFFFF"/>
                </a:solidFill>
                <a:latin typeface="Arial"/>
                <a:cs typeface="Arial"/>
              </a:rPr>
              <a:t>May</a:t>
            </a:r>
            <a:r>
              <a:rPr sz="1200" spc="-15" dirty="0">
                <a:solidFill>
                  <a:srgbClr val="FFFFFF"/>
                </a:solidFill>
                <a:latin typeface="Arial"/>
                <a:cs typeface="Arial"/>
              </a:rPr>
              <a:t> </a:t>
            </a:r>
            <a:r>
              <a:rPr sz="1200" dirty="0">
                <a:solidFill>
                  <a:srgbClr val="FFFFFF"/>
                </a:solidFill>
                <a:latin typeface="Arial"/>
                <a:cs typeface="Arial"/>
              </a:rPr>
              <a:t>29,</a:t>
            </a:r>
            <a:r>
              <a:rPr sz="1200" spc="-20" dirty="0">
                <a:solidFill>
                  <a:srgbClr val="FFFFFF"/>
                </a:solidFill>
                <a:latin typeface="Arial"/>
                <a:cs typeface="Arial"/>
              </a:rPr>
              <a:t> 2024</a:t>
            </a:r>
            <a:r>
              <a:rPr sz="1200" dirty="0">
                <a:solidFill>
                  <a:srgbClr val="FFFFFF"/>
                </a:solidFill>
                <a:latin typeface="Arial"/>
                <a:cs typeface="Arial"/>
              </a:rPr>
              <a:t>	Laura</a:t>
            </a:r>
            <a:r>
              <a:rPr sz="1200" spc="-50" dirty="0">
                <a:solidFill>
                  <a:srgbClr val="FFFFFF"/>
                </a:solidFill>
                <a:latin typeface="Arial"/>
                <a:cs typeface="Arial"/>
              </a:rPr>
              <a:t> </a:t>
            </a:r>
            <a:r>
              <a:rPr sz="1200" dirty="0">
                <a:solidFill>
                  <a:srgbClr val="FFFFFF"/>
                </a:solidFill>
                <a:latin typeface="Arial"/>
                <a:cs typeface="Arial"/>
              </a:rPr>
              <a:t>Bandiera,</a:t>
            </a:r>
            <a:r>
              <a:rPr sz="1200" spc="-55" dirty="0">
                <a:solidFill>
                  <a:srgbClr val="FFFFFF"/>
                </a:solidFill>
                <a:latin typeface="Arial"/>
                <a:cs typeface="Arial"/>
              </a:rPr>
              <a:t> </a:t>
            </a:r>
            <a:r>
              <a:rPr sz="1200" dirty="0">
                <a:solidFill>
                  <a:srgbClr val="FFFFFF"/>
                </a:solidFill>
                <a:latin typeface="Arial"/>
                <a:cs typeface="Arial"/>
              </a:rPr>
              <a:t>INFN</a:t>
            </a:r>
            <a:r>
              <a:rPr sz="1200" spc="-10" dirty="0">
                <a:solidFill>
                  <a:srgbClr val="FFFFFF"/>
                </a:solidFill>
                <a:latin typeface="Arial"/>
                <a:cs typeface="Arial"/>
              </a:rPr>
              <a:t> Ferrara</a:t>
            </a:r>
            <a:endParaRPr sz="1200">
              <a:latin typeface="Arial"/>
              <a:cs typeface="Arial"/>
            </a:endParaRPr>
          </a:p>
        </p:txBody>
      </p:sp>
      <p:sp>
        <p:nvSpPr>
          <p:cNvPr id="4" name="object 4"/>
          <p:cNvSpPr txBox="1"/>
          <p:nvPr/>
        </p:nvSpPr>
        <p:spPr>
          <a:xfrm>
            <a:off x="10238740" y="57403"/>
            <a:ext cx="125095" cy="239395"/>
          </a:xfrm>
          <a:prstGeom prst="rect">
            <a:avLst/>
          </a:prstGeom>
        </p:spPr>
        <p:txBody>
          <a:bodyPr vert="horz" wrap="square" lIns="0" tIns="12700" rIns="0" bIns="0" rtlCol="0">
            <a:spAutoFit/>
          </a:bodyPr>
          <a:lstStyle/>
          <a:p>
            <a:pPr marL="12700">
              <a:lnSpc>
                <a:spcPct val="100000"/>
              </a:lnSpc>
              <a:spcBef>
                <a:spcPts val="100"/>
              </a:spcBef>
            </a:pPr>
            <a:r>
              <a:rPr sz="1400" b="1" spc="-50" dirty="0">
                <a:solidFill>
                  <a:srgbClr val="FFFFFF"/>
                </a:solidFill>
                <a:latin typeface="Arial"/>
                <a:cs typeface="Arial"/>
              </a:rPr>
              <a:t>9</a:t>
            </a:r>
            <a:endParaRPr sz="1400">
              <a:latin typeface="Arial"/>
              <a:cs typeface="Arial"/>
            </a:endParaRPr>
          </a:p>
        </p:txBody>
      </p:sp>
      <p:pic>
        <p:nvPicPr>
          <p:cNvPr id="7" name="object 7"/>
          <p:cNvPicPr/>
          <p:nvPr/>
        </p:nvPicPr>
        <p:blipFill>
          <a:blip r:embed="rId2" cstate="print"/>
          <a:stretch>
            <a:fillRect/>
          </a:stretch>
        </p:blipFill>
        <p:spPr>
          <a:xfrm>
            <a:off x="6770824" y="3917154"/>
            <a:ext cx="5186072" cy="2548304"/>
          </a:xfrm>
          <a:prstGeom prst="rect">
            <a:avLst/>
          </a:prstGeom>
        </p:spPr>
      </p:pic>
      <p:sp>
        <p:nvSpPr>
          <p:cNvPr id="14" name="Titolo 13">
            <a:extLst>
              <a:ext uri="{FF2B5EF4-FFF2-40B4-BE49-F238E27FC236}">
                <a16:creationId xmlns:a16="http://schemas.microsoft.com/office/drawing/2014/main" id="{93A4B1A3-4B4B-C681-7B66-E2E11BA06320}"/>
              </a:ext>
            </a:extLst>
          </p:cNvPr>
          <p:cNvSpPr>
            <a:spLocks noGrp="1"/>
          </p:cNvSpPr>
          <p:nvPr>
            <p:ph type="title"/>
          </p:nvPr>
        </p:nvSpPr>
        <p:spPr/>
        <p:txBody>
          <a:bodyPr/>
          <a:lstStyle/>
          <a:p>
            <a:r>
              <a:rPr lang="en-US" dirty="0"/>
              <a:t>Negative particle steering</a:t>
            </a:r>
          </a:p>
        </p:txBody>
      </p:sp>
      <p:sp>
        <p:nvSpPr>
          <p:cNvPr id="15" name="CasellaDiTesto 14">
            <a:extLst>
              <a:ext uri="{FF2B5EF4-FFF2-40B4-BE49-F238E27FC236}">
                <a16:creationId xmlns:a16="http://schemas.microsoft.com/office/drawing/2014/main" id="{2862D34C-5829-0D10-EBE4-8631915CDE5A}"/>
              </a:ext>
            </a:extLst>
          </p:cNvPr>
          <p:cNvSpPr txBox="1"/>
          <p:nvPr/>
        </p:nvSpPr>
        <p:spPr>
          <a:xfrm>
            <a:off x="688340" y="1815885"/>
            <a:ext cx="6220460"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Planar channeling is significantly less efficient for negative particles, as incoherent scattering with atomic nuclei is enhanced instead of being suppressed.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Axial Stochastic Deflection was first proposed by </a:t>
            </a:r>
            <a:r>
              <a:rPr lang="az-Cyrl-AZ" sz="2000" dirty="0">
                <a:latin typeface="Arial" panose="020B0604020202020204" pitchFamily="34" charset="0"/>
                <a:cs typeface="Arial" panose="020B0604020202020204" pitchFamily="34" charset="0"/>
              </a:rPr>
              <a:t>А.А. </a:t>
            </a:r>
            <a:r>
              <a:rPr lang="en-US" sz="2000" dirty="0" err="1">
                <a:latin typeface="Arial" panose="020B0604020202020204" pitchFamily="34" charset="0"/>
                <a:cs typeface="Arial" panose="020B0604020202020204" pitchFamily="34" charset="0"/>
              </a:rPr>
              <a:t>Greenenko</a:t>
            </a:r>
            <a:r>
              <a:rPr lang="en-US" sz="2000" dirty="0">
                <a:latin typeface="Arial" panose="020B0604020202020204" pitchFamily="34" charset="0"/>
                <a:cs typeface="Arial" panose="020B0604020202020204" pitchFamily="34" charset="0"/>
              </a:rPr>
              <a:t> and N.F. </a:t>
            </a:r>
            <a:r>
              <a:rPr lang="en-US" sz="2000" dirty="0" err="1">
                <a:latin typeface="Arial" panose="020B0604020202020204" pitchFamily="34" charset="0"/>
                <a:cs typeface="Arial" panose="020B0604020202020204" pitchFamily="34" charset="0"/>
              </a:rPr>
              <a:t>Shul’ga</a:t>
            </a:r>
            <a:r>
              <a:rPr lang="en-US" sz="2000" dirty="0">
                <a:latin typeface="Arial" panose="020B0604020202020204" pitchFamily="34" charset="0"/>
                <a:cs typeface="Arial" panose="020B0604020202020204" pitchFamily="34" charset="0"/>
              </a:rPr>
              <a:t> in 1991 </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Experimentally observed by H8-RD22/UA9 collaboration at CERN in 2008 for protons and in 2009 for </a:t>
            </a:r>
            <a:r>
              <a:rPr lang="el-GR" sz="2000" dirty="0">
                <a:latin typeface="Arial" panose="020B0604020202020204" pitchFamily="34" charset="0"/>
                <a:cs typeface="Arial" panose="020B0604020202020204" pitchFamily="34" charset="0"/>
              </a:rPr>
              <a:t>π</a:t>
            </a:r>
            <a:r>
              <a:rPr lang="el-GR" sz="2000" baseline="30000" dirty="0">
                <a:latin typeface="Arial" panose="020B0604020202020204" pitchFamily="34" charset="0"/>
                <a:cs typeface="Arial" panose="020B0604020202020204" pitchFamily="34" charset="0"/>
              </a:rPr>
              <a:t>–</a:t>
            </a:r>
            <a:r>
              <a:rPr lang="it-IT" sz="20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mesons</a:t>
            </a: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The mechanism involve over-barrier motion: particles scattering converge stochastically along the axis direction. Efficient for both positive and negative particles </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
        <p:nvSpPr>
          <p:cNvPr id="16" name="Segnaposto numero diapositiva 15">
            <a:extLst>
              <a:ext uri="{FF2B5EF4-FFF2-40B4-BE49-F238E27FC236}">
                <a16:creationId xmlns:a16="http://schemas.microsoft.com/office/drawing/2014/main" id="{B8613063-A7C4-C8FD-F21F-C1B9D29206C0}"/>
              </a:ext>
            </a:extLst>
          </p:cNvPr>
          <p:cNvSpPr>
            <a:spLocks noGrp="1"/>
          </p:cNvSpPr>
          <p:nvPr>
            <p:ph type="sldNum" sz="quarter" idx="12"/>
          </p:nvPr>
        </p:nvSpPr>
        <p:spPr/>
        <p:txBody>
          <a:bodyPr/>
          <a:lstStyle/>
          <a:p>
            <a:fld id="{FEA350E5-ED0A-4008-9C43-5C78CC0109AE}" type="slidenum">
              <a:rPr lang="en-US" smtClean="0"/>
              <a:t>6</a:t>
            </a:fld>
            <a:endParaRPr lang="en-US"/>
          </a:p>
        </p:txBody>
      </p:sp>
      <p:pic>
        <p:nvPicPr>
          <p:cNvPr id="19" name="object 35">
            <a:extLst>
              <a:ext uri="{FF2B5EF4-FFF2-40B4-BE49-F238E27FC236}">
                <a16:creationId xmlns:a16="http://schemas.microsoft.com/office/drawing/2014/main" id="{338A327D-12BA-A9EE-D22A-1E76033D1D87}"/>
              </a:ext>
            </a:extLst>
          </p:cNvPr>
          <p:cNvPicPr>
            <a:picLocks noChangeAspect="1"/>
          </p:cNvPicPr>
          <p:nvPr/>
        </p:nvPicPr>
        <p:blipFill>
          <a:blip r:embed="rId3" cstate="print"/>
          <a:stretch>
            <a:fillRect/>
          </a:stretch>
        </p:blipFill>
        <p:spPr>
          <a:xfrm>
            <a:off x="7559952" y="1409575"/>
            <a:ext cx="3936910" cy="2410585"/>
          </a:xfrm>
          <a:prstGeom prst="rect">
            <a:avLst/>
          </a:prstGeom>
        </p:spPr>
      </p:pic>
      <p:sp>
        <p:nvSpPr>
          <p:cNvPr id="2" name="Segnaposto data 1">
            <a:extLst>
              <a:ext uri="{FF2B5EF4-FFF2-40B4-BE49-F238E27FC236}">
                <a16:creationId xmlns:a16="http://schemas.microsoft.com/office/drawing/2014/main" id="{E45B0AC6-FD92-3DC0-6D27-16AEA2103871}"/>
              </a:ext>
            </a:extLst>
          </p:cNvPr>
          <p:cNvSpPr>
            <a:spLocks noGrp="1"/>
          </p:cNvSpPr>
          <p:nvPr>
            <p:ph type="dt" sz="half" idx="10"/>
          </p:nvPr>
        </p:nvSpPr>
        <p:spPr/>
        <p:txBody>
          <a:bodyPr/>
          <a:lstStyle/>
          <a:p>
            <a:fld id="{6CCD0CB2-458E-4164-88F3-0677207E7195}" type="datetime1">
              <a:rPr lang="en-US" smtClean="0"/>
              <a:t>6/18/2025</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13C0D6-AF75-02E5-9C9B-4FEC466999AD}"/>
              </a:ext>
            </a:extLst>
          </p:cNvPr>
          <p:cNvSpPr>
            <a:spLocks noGrp="1"/>
          </p:cNvSpPr>
          <p:nvPr>
            <p:ph type="title"/>
          </p:nvPr>
        </p:nvSpPr>
        <p:spPr>
          <a:xfrm>
            <a:off x="2409710" y="142021"/>
            <a:ext cx="9547185" cy="1267554"/>
          </a:xfrm>
        </p:spPr>
        <p:txBody>
          <a:bodyPr anchor="ctr">
            <a:normAutofit/>
          </a:bodyPr>
          <a:lstStyle/>
          <a:p>
            <a:r>
              <a:rPr lang="en-US" dirty="0"/>
              <a:t>Axial Stochastic Deflection </a:t>
            </a:r>
            <a:br>
              <a:rPr lang="en-US" dirty="0"/>
            </a:br>
            <a:r>
              <a:rPr lang="en-US" dirty="0"/>
              <a:t>and Planar channeling</a:t>
            </a:r>
          </a:p>
        </p:txBody>
      </p:sp>
      <p:sp>
        <p:nvSpPr>
          <p:cNvPr id="3" name="Segnaposto contenuto 2">
            <a:extLst>
              <a:ext uri="{FF2B5EF4-FFF2-40B4-BE49-F238E27FC236}">
                <a16:creationId xmlns:a16="http://schemas.microsoft.com/office/drawing/2014/main" id="{1B8FFC15-6FFF-F3C8-DC6C-5188A848F9B8}"/>
              </a:ext>
            </a:extLst>
          </p:cNvPr>
          <p:cNvSpPr>
            <a:spLocks noGrp="1"/>
          </p:cNvSpPr>
          <p:nvPr>
            <p:ph idx="1"/>
          </p:nvPr>
        </p:nvSpPr>
        <p:spPr>
          <a:xfrm>
            <a:off x="838200" y="1825625"/>
            <a:ext cx="5162550" cy="4351338"/>
          </a:xfrm>
        </p:spPr>
        <p:txBody>
          <a:bodyPr>
            <a:normAutofit/>
          </a:bodyPr>
          <a:lstStyle/>
          <a:p>
            <a:r>
              <a:rPr lang="en-US" dirty="0"/>
              <a:t>Negative particles in planar channeling exploit weaker potential and more incoherent nuclear scattering </a:t>
            </a:r>
            <a:r>
              <a:rPr lang="en-US" dirty="0" err="1"/>
              <a:t>wrt</a:t>
            </a:r>
            <a:r>
              <a:rPr lang="en-US" dirty="0"/>
              <a:t> positive case</a:t>
            </a:r>
          </a:p>
          <a:p>
            <a:r>
              <a:rPr lang="en-US" dirty="0"/>
              <a:t>Stochastic axial deflection has the potential to steer efficiently both negative and positive particles </a:t>
            </a:r>
          </a:p>
          <a:p>
            <a:r>
              <a:rPr lang="en-US" dirty="0"/>
              <a:t>Maximum deflection angle scale with different power law: </a:t>
            </a:r>
            <a:br>
              <a:rPr lang="en-US" dirty="0"/>
            </a:br>
            <a:r>
              <a:rPr lang="en-US" dirty="0"/>
              <a:t>        E</a:t>
            </a:r>
            <a:r>
              <a:rPr lang="en-US" baseline="30000" dirty="0"/>
              <a:t>-0.075 </a:t>
            </a:r>
            <a:r>
              <a:rPr lang="en-US" dirty="0"/>
              <a:t>(planar) vs E</a:t>
            </a:r>
            <a:r>
              <a:rPr lang="en-US" baseline="30000" dirty="0"/>
              <a:t>-0.25</a:t>
            </a:r>
            <a:r>
              <a:rPr lang="en-US" dirty="0"/>
              <a:t> (axial) </a:t>
            </a:r>
          </a:p>
        </p:txBody>
      </p:sp>
      <p:sp>
        <p:nvSpPr>
          <p:cNvPr id="7" name="Segnaposto numero diapositiva 6">
            <a:extLst>
              <a:ext uri="{FF2B5EF4-FFF2-40B4-BE49-F238E27FC236}">
                <a16:creationId xmlns:a16="http://schemas.microsoft.com/office/drawing/2014/main" id="{CE5803A8-4D54-2AEE-9560-521A07CEED86}"/>
              </a:ext>
            </a:extLst>
          </p:cNvPr>
          <p:cNvSpPr>
            <a:spLocks noGrp="1"/>
          </p:cNvSpPr>
          <p:nvPr>
            <p:ph type="sldNum" sz="quarter" idx="12"/>
          </p:nvPr>
        </p:nvSpPr>
        <p:spPr>
          <a:xfrm>
            <a:off x="10891955" y="6465458"/>
            <a:ext cx="1064941" cy="365125"/>
          </a:xfrm>
        </p:spPr>
        <p:txBody>
          <a:bodyPr anchor="ctr">
            <a:normAutofit/>
          </a:bodyPr>
          <a:lstStyle/>
          <a:p>
            <a:pPr>
              <a:spcAft>
                <a:spcPts val="600"/>
              </a:spcAft>
            </a:pPr>
            <a:fld id="{FEA350E5-ED0A-4008-9C43-5C78CC0109AE}" type="slidenum">
              <a:rPr lang="en-US" smtClean="0"/>
              <a:pPr>
                <a:spcAft>
                  <a:spcPts val="600"/>
                </a:spcAft>
              </a:pPr>
              <a:t>7</a:t>
            </a:fld>
            <a:endParaRPr lang="en-US"/>
          </a:p>
        </p:txBody>
      </p:sp>
      <p:pic>
        <p:nvPicPr>
          <p:cNvPr id="11" name="Immagine 10">
            <a:extLst>
              <a:ext uri="{FF2B5EF4-FFF2-40B4-BE49-F238E27FC236}">
                <a16:creationId xmlns:a16="http://schemas.microsoft.com/office/drawing/2014/main" id="{C2641899-C684-7886-9AC1-0607EA556F5C}"/>
              </a:ext>
            </a:extLst>
          </p:cNvPr>
          <p:cNvPicPr>
            <a:picLocks noChangeAspect="1"/>
          </p:cNvPicPr>
          <p:nvPr/>
        </p:nvPicPr>
        <p:blipFill>
          <a:blip r:embed="rId2"/>
          <a:srcRect l="8627" r="13068" b="-2"/>
          <a:stretch/>
        </p:blipFill>
        <p:spPr>
          <a:xfrm>
            <a:off x="6191250" y="1825625"/>
            <a:ext cx="5162550" cy="4351338"/>
          </a:xfrm>
          <a:prstGeom prst="rect">
            <a:avLst/>
          </a:prstGeom>
          <a:noFill/>
        </p:spPr>
      </p:pic>
      <p:sp>
        <p:nvSpPr>
          <p:cNvPr id="4" name="Segnaposto data 3">
            <a:extLst>
              <a:ext uri="{FF2B5EF4-FFF2-40B4-BE49-F238E27FC236}">
                <a16:creationId xmlns:a16="http://schemas.microsoft.com/office/drawing/2014/main" id="{E66178C0-C057-66E7-1F11-7899706604AD}"/>
              </a:ext>
            </a:extLst>
          </p:cNvPr>
          <p:cNvSpPr>
            <a:spLocks noGrp="1"/>
          </p:cNvSpPr>
          <p:nvPr>
            <p:ph type="dt" sz="half" idx="10"/>
          </p:nvPr>
        </p:nvSpPr>
        <p:spPr/>
        <p:txBody>
          <a:bodyPr/>
          <a:lstStyle/>
          <a:p>
            <a:fld id="{3E1BD8CA-BAE3-46B6-99D8-722A0528C8CF}" type="datetime1">
              <a:rPr lang="en-US" smtClean="0"/>
              <a:t>6/18/2025</a:t>
            </a:fld>
            <a:endParaRPr lang="en-US"/>
          </a:p>
        </p:txBody>
      </p:sp>
    </p:spTree>
    <p:extLst>
      <p:ext uri="{BB962C8B-B14F-4D97-AF65-F5344CB8AC3E}">
        <p14:creationId xmlns:p14="http://schemas.microsoft.com/office/powerpoint/2010/main" val="134373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58F1D6-0B3E-A2B4-F88D-08140E2E366D}"/>
              </a:ext>
            </a:extLst>
          </p:cNvPr>
          <p:cNvSpPr>
            <a:spLocks noGrp="1"/>
          </p:cNvSpPr>
          <p:nvPr>
            <p:ph type="title"/>
          </p:nvPr>
        </p:nvSpPr>
        <p:spPr>
          <a:xfrm>
            <a:off x="2409710" y="142021"/>
            <a:ext cx="9383971" cy="1267554"/>
          </a:xfrm>
        </p:spPr>
        <p:txBody>
          <a:bodyPr/>
          <a:lstStyle/>
          <a:p>
            <a:r>
              <a:rPr lang="en-US" dirty="0"/>
              <a:t>Comparison of planar and axial stochastic deflection at 1 TeV</a:t>
            </a:r>
          </a:p>
        </p:txBody>
      </p:sp>
      <p:sp>
        <p:nvSpPr>
          <p:cNvPr id="3" name="Segnaposto contenuto 2">
            <a:extLst>
              <a:ext uri="{FF2B5EF4-FFF2-40B4-BE49-F238E27FC236}">
                <a16:creationId xmlns:a16="http://schemas.microsoft.com/office/drawing/2014/main" id="{E85C04DA-AD70-AC99-0549-6DC2EBBD129C}"/>
              </a:ext>
            </a:extLst>
          </p:cNvPr>
          <p:cNvSpPr>
            <a:spLocks noGrp="1"/>
          </p:cNvSpPr>
          <p:nvPr>
            <p:ph idx="1"/>
          </p:nvPr>
        </p:nvSpPr>
        <p:spPr>
          <a:xfrm>
            <a:off x="838200" y="2303145"/>
            <a:ext cx="10515600" cy="4351338"/>
          </a:xfrm>
        </p:spPr>
        <p:txBody>
          <a:bodyPr/>
          <a:lstStyle/>
          <a:p>
            <a:r>
              <a:rPr lang="en-US" dirty="0"/>
              <a:t>A large simulation campaign has been carried out with both muon and anti-muon of 1 TeV/c momentum</a:t>
            </a:r>
          </a:p>
          <a:p>
            <a:endParaRPr lang="en-US" dirty="0"/>
          </a:p>
          <a:p>
            <a:r>
              <a:rPr lang="en-US" dirty="0"/>
              <a:t>Optimal radius of curvature has been obtained for deflection angles from 2 </a:t>
            </a:r>
            <a:r>
              <a:rPr lang="en-US" dirty="0" err="1"/>
              <a:t>μrad</a:t>
            </a:r>
            <a:r>
              <a:rPr lang="en-US" dirty="0"/>
              <a:t> up to 200 </a:t>
            </a:r>
            <a:r>
              <a:rPr lang="en-US" dirty="0" err="1"/>
              <a:t>μrad</a:t>
            </a:r>
            <a:endParaRPr lang="en-US" dirty="0"/>
          </a:p>
          <a:p>
            <a:endParaRPr lang="en-US" dirty="0"/>
          </a:p>
          <a:p>
            <a:r>
              <a:rPr lang="en-US" dirty="0"/>
              <a:t>Cases for 200μrad, 50μrad are presented as example in this work </a:t>
            </a:r>
          </a:p>
        </p:txBody>
      </p:sp>
      <p:sp>
        <p:nvSpPr>
          <p:cNvPr id="5" name="Segnaposto numero diapositiva 4">
            <a:extLst>
              <a:ext uri="{FF2B5EF4-FFF2-40B4-BE49-F238E27FC236}">
                <a16:creationId xmlns:a16="http://schemas.microsoft.com/office/drawing/2014/main" id="{A5A5FD5C-A799-FC48-79A1-AF5960F2DE9E}"/>
              </a:ext>
            </a:extLst>
          </p:cNvPr>
          <p:cNvSpPr>
            <a:spLocks noGrp="1"/>
          </p:cNvSpPr>
          <p:nvPr>
            <p:ph type="sldNum" sz="quarter" idx="12"/>
          </p:nvPr>
        </p:nvSpPr>
        <p:spPr/>
        <p:txBody>
          <a:bodyPr/>
          <a:lstStyle/>
          <a:p>
            <a:fld id="{FEA350E5-ED0A-4008-9C43-5C78CC0109AE}" type="slidenum">
              <a:rPr lang="en-US" smtClean="0"/>
              <a:t>8</a:t>
            </a:fld>
            <a:endParaRPr lang="en-US"/>
          </a:p>
        </p:txBody>
      </p:sp>
      <p:sp>
        <p:nvSpPr>
          <p:cNvPr id="6" name="Segnaposto data 5">
            <a:extLst>
              <a:ext uri="{FF2B5EF4-FFF2-40B4-BE49-F238E27FC236}">
                <a16:creationId xmlns:a16="http://schemas.microsoft.com/office/drawing/2014/main" id="{CB5510E4-349B-7541-C4BF-5B117BD3CE0E}"/>
              </a:ext>
            </a:extLst>
          </p:cNvPr>
          <p:cNvSpPr>
            <a:spLocks noGrp="1"/>
          </p:cNvSpPr>
          <p:nvPr>
            <p:ph type="dt" sz="half" idx="10"/>
          </p:nvPr>
        </p:nvSpPr>
        <p:spPr/>
        <p:txBody>
          <a:bodyPr/>
          <a:lstStyle/>
          <a:p>
            <a:fld id="{E9068B6B-8397-45B9-9242-AFB961EBB884}" type="datetime1">
              <a:rPr lang="en-US" smtClean="0"/>
              <a:t>6/18/2025</a:t>
            </a:fld>
            <a:endParaRPr lang="en-US"/>
          </a:p>
        </p:txBody>
      </p:sp>
    </p:spTree>
    <p:extLst>
      <p:ext uri="{BB962C8B-B14F-4D97-AF65-F5344CB8AC3E}">
        <p14:creationId xmlns:p14="http://schemas.microsoft.com/office/powerpoint/2010/main" val="997074224"/>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58F1D6-0B3E-A2B4-F88D-08140E2E366D}"/>
              </a:ext>
            </a:extLst>
          </p:cNvPr>
          <p:cNvSpPr>
            <a:spLocks noGrp="1"/>
          </p:cNvSpPr>
          <p:nvPr>
            <p:ph type="title"/>
          </p:nvPr>
        </p:nvSpPr>
        <p:spPr/>
        <p:txBody>
          <a:bodyPr/>
          <a:lstStyle/>
          <a:p>
            <a:r>
              <a:rPr lang="en-US" dirty="0"/>
              <a:t>Large angle deflection μ- (200μrad)</a:t>
            </a:r>
          </a:p>
        </p:txBody>
      </p:sp>
      <p:sp>
        <p:nvSpPr>
          <p:cNvPr id="8" name="Segnaposto numero diapositiva 7">
            <a:extLst>
              <a:ext uri="{FF2B5EF4-FFF2-40B4-BE49-F238E27FC236}">
                <a16:creationId xmlns:a16="http://schemas.microsoft.com/office/drawing/2014/main" id="{CCE5888F-B0B3-A7B4-1049-B65A3B40570C}"/>
              </a:ext>
            </a:extLst>
          </p:cNvPr>
          <p:cNvSpPr>
            <a:spLocks noGrp="1"/>
          </p:cNvSpPr>
          <p:nvPr>
            <p:ph type="sldNum" sz="quarter" idx="12"/>
          </p:nvPr>
        </p:nvSpPr>
        <p:spPr/>
        <p:txBody>
          <a:bodyPr/>
          <a:lstStyle/>
          <a:p>
            <a:fld id="{FEA350E5-ED0A-4008-9C43-5C78CC0109AE}" type="slidenum">
              <a:rPr lang="en-US" smtClean="0"/>
              <a:t>9</a:t>
            </a:fld>
            <a:endParaRPr lang="en-US"/>
          </a:p>
        </p:txBody>
      </p:sp>
      <p:pic>
        <p:nvPicPr>
          <p:cNvPr id="14" name="Immagine 13">
            <a:extLst>
              <a:ext uri="{FF2B5EF4-FFF2-40B4-BE49-F238E27FC236}">
                <a16:creationId xmlns:a16="http://schemas.microsoft.com/office/drawing/2014/main" id="{3F762CE4-AD9B-C38F-4552-1E0473FEE9B1}"/>
              </a:ext>
            </a:extLst>
          </p:cNvPr>
          <p:cNvPicPr>
            <a:picLocks noChangeAspect="1"/>
          </p:cNvPicPr>
          <p:nvPr/>
        </p:nvPicPr>
        <p:blipFill>
          <a:blip r:embed="rId2"/>
          <a:stretch>
            <a:fillRect/>
          </a:stretch>
        </p:blipFill>
        <p:spPr>
          <a:xfrm>
            <a:off x="1275334" y="1841254"/>
            <a:ext cx="9634534" cy="4206073"/>
          </a:xfrm>
          <a:prstGeom prst="rect">
            <a:avLst/>
          </a:prstGeom>
        </p:spPr>
      </p:pic>
      <p:sp>
        <p:nvSpPr>
          <p:cNvPr id="16" name="CasellaDiTesto 15">
            <a:extLst>
              <a:ext uri="{FF2B5EF4-FFF2-40B4-BE49-F238E27FC236}">
                <a16:creationId xmlns:a16="http://schemas.microsoft.com/office/drawing/2014/main" id="{C92BED54-3B73-1711-C742-FE0C07A28918}"/>
              </a:ext>
            </a:extLst>
          </p:cNvPr>
          <p:cNvSpPr txBox="1"/>
          <p:nvPr/>
        </p:nvSpPr>
        <p:spPr>
          <a:xfrm>
            <a:off x="6660509" y="6044195"/>
            <a:ext cx="4231446"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Optimal radius of curvature for R ~6-7m</a:t>
            </a:r>
          </a:p>
        </p:txBody>
      </p:sp>
      <p:sp>
        <p:nvSpPr>
          <p:cNvPr id="18" name="CasellaDiTesto 17">
            <a:extLst>
              <a:ext uri="{FF2B5EF4-FFF2-40B4-BE49-F238E27FC236}">
                <a16:creationId xmlns:a16="http://schemas.microsoft.com/office/drawing/2014/main" id="{4CAAEEAE-740F-BD30-81DB-3ED342EB7C60}"/>
              </a:ext>
            </a:extLst>
          </p:cNvPr>
          <p:cNvSpPr txBox="1"/>
          <p:nvPr/>
        </p:nvSpPr>
        <p:spPr>
          <a:xfrm>
            <a:off x="1109666" y="6040557"/>
            <a:ext cx="5120121" cy="369332"/>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ctr"/>
            <a:r>
              <a:rPr lang="en-US" dirty="0"/>
              <a:t>Better single pass efficiency with planar channeling </a:t>
            </a:r>
          </a:p>
        </p:txBody>
      </p:sp>
      <p:sp>
        <p:nvSpPr>
          <p:cNvPr id="19" name="CasellaDiTesto 18">
            <a:extLst>
              <a:ext uri="{FF2B5EF4-FFF2-40B4-BE49-F238E27FC236}">
                <a16:creationId xmlns:a16="http://schemas.microsoft.com/office/drawing/2014/main" id="{64DCC7F0-9FAF-AF84-C400-9F4B36A34D34}"/>
              </a:ext>
            </a:extLst>
          </p:cNvPr>
          <p:cNvSpPr txBox="1"/>
          <p:nvPr/>
        </p:nvSpPr>
        <p:spPr>
          <a:xfrm>
            <a:off x="1109666" y="1436946"/>
            <a:ext cx="512012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t>(111) plane</a:t>
            </a:r>
          </a:p>
        </p:txBody>
      </p:sp>
      <p:sp>
        <p:nvSpPr>
          <p:cNvPr id="20" name="CasellaDiTesto 19">
            <a:extLst>
              <a:ext uri="{FF2B5EF4-FFF2-40B4-BE49-F238E27FC236}">
                <a16:creationId xmlns:a16="http://schemas.microsoft.com/office/drawing/2014/main" id="{C70CF63C-FBC1-6D8F-7B1C-84EA006E1190}"/>
              </a:ext>
            </a:extLst>
          </p:cNvPr>
          <p:cNvSpPr txBox="1"/>
          <p:nvPr/>
        </p:nvSpPr>
        <p:spPr>
          <a:xfrm>
            <a:off x="6092601" y="1475054"/>
            <a:ext cx="512012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t>&lt;110&gt; axis</a:t>
            </a:r>
          </a:p>
        </p:txBody>
      </p:sp>
      <p:grpSp>
        <p:nvGrpSpPr>
          <p:cNvPr id="26" name="Gruppo 25">
            <a:extLst>
              <a:ext uri="{FF2B5EF4-FFF2-40B4-BE49-F238E27FC236}">
                <a16:creationId xmlns:a16="http://schemas.microsoft.com/office/drawing/2014/main" id="{88ABB611-EE25-F0D4-4CA5-7A84A1FE9314}"/>
              </a:ext>
            </a:extLst>
          </p:cNvPr>
          <p:cNvGrpSpPr/>
          <p:nvPr/>
        </p:nvGrpSpPr>
        <p:grpSpPr>
          <a:xfrm>
            <a:off x="10916666" y="3259668"/>
            <a:ext cx="1109448" cy="1080000"/>
            <a:chOff x="8776232" y="4102948"/>
            <a:chExt cx="1109448" cy="1080000"/>
          </a:xfrm>
        </p:grpSpPr>
        <p:pic>
          <p:nvPicPr>
            <p:cNvPr id="27" name="Picture 4">
              <a:extLst>
                <a:ext uri="{FF2B5EF4-FFF2-40B4-BE49-F238E27FC236}">
                  <a16:creationId xmlns:a16="http://schemas.microsoft.com/office/drawing/2014/main" id="{1F53C7C7-B163-A547-58C6-27BB5B81F145}"/>
                </a:ext>
              </a:extLst>
            </p:cNvPr>
            <p:cNvPicPr>
              <a:picLocks/>
            </p:cNvPicPr>
            <p:nvPr/>
          </p:nvPicPr>
          <p:blipFill>
            <a:blip r:embed="rId3"/>
            <a:srcRect t="26103"/>
            <a:stretch/>
          </p:blipFill>
          <p:spPr>
            <a:xfrm>
              <a:off x="8776232" y="4102948"/>
              <a:ext cx="1109448" cy="1080000"/>
            </a:xfrm>
            <a:prstGeom prst="rect">
              <a:avLst/>
            </a:prstGeom>
            <a:scene3d>
              <a:camera prst="orthographicFront"/>
              <a:lightRig rig="threePt" dir="t"/>
            </a:scene3d>
            <a:sp3d>
              <a:bevelT/>
            </a:sp3d>
          </p:spPr>
        </p:pic>
        <p:sp>
          <p:nvSpPr>
            <p:cNvPr id="28" name="CasellaDiTesto 27">
              <a:extLst>
                <a:ext uri="{FF2B5EF4-FFF2-40B4-BE49-F238E27FC236}">
                  <a16:creationId xmlns:a16="http://schemas.microsoft.com/office/drawing/2014/main" id="{E6D08BE0-2A7A-5045-AE5A-51006FFAA176}"/>
                </a:ext>
              </a:extLst>
            </p:cNvPr>
            <p:cNvSpPr txBox="1"/>
            <p:nvPr/>
          </p:nvSpPr>
          <p:spPr>
            <a:xfrm>
              <a:off x="8776232" y="4181283"/>
              <a:ext cx="1109448" cy="923330"/>
            </a:xfrm>
            <a:prstGeom prst="rect">
              <a:avLst/>
            </a:prstGeom>
            <a:noFill/>
          </p:spPr>
          <p:txBody>
            <a:bodyPr wrap="square">
              <a:spAutoFit/>
            </a:bodyPr>
            <a:lstStyle/>
            <a:p>
              <a:pPr algn="ctr"/>
              <a:r>
                <a:rPr lang="en-US" b="1" dirty="0">
                  <a:solidFill>
                    <a:schemeClr val="bg1"/>
                  </a:solidFill>
                </a:rPr>
                <a:t>Courtesy</a:t>
              </a:r>
              <a:br>
                <a:rPr lang="en-US" b="1" dirty="0">
                  <a:solidFill>
                    <a:schemeClr val="bg1"/>
                  </a:solidFill>
                </a:rPr>
              </a:br>
              <a:r>
                <a:rPr lang="en-US" b="1" dirty="0">
                  <a:solidFill>
                    <a:schemeClr val="bg1"/>
                  </a:solidFill>
                </a:rPr>
                <a:t> of </a:t>
              </a:r>
              <a:br>
                <a:rPr lang="en-US" b="1" dirty="0">
                  <a:solidFill>
                    <a:schemeClr val="bg1"/>
                  </a:solidFill>
                </a:rPr>
              </a:br>
              <a:r>
                <a:rPr lang="en-US" b="1" dirty="0">
                  <a:solidFill>
                    <a:schemeClr val="bg1"/>
                  </a:solidFill>
                </a:rPr>
                <a:t>I. </a:t>
              </a:r>
              <a:r>
                <a:rPr lang="en-US" b="1" dirty="0" err="1">
                  <a:solidFill>
                    <a:schemeClr val="bg1"/>
                  </a:solidFill>
                </a:rPr>
                <a:t>Kyryllin</a:t>
              </a:r>
              <a:endParaRPr lang="en-US" b="1" dirty="0">
                <a:solidFill>
                  <a:schemeClr val="bg1"/>
                </a:solidFill>
              </a:endParaRPr>
            </a:p>
          </p:txBody>
        </p:sp>
      </p:grpSp>
      <p:sp>
        <p:nvSpPr>
          <p:cNvPr id="3" name="Segnaposto data 2">
            <a:extLst>
              <a:ext uri="{FF2B5EF4-FFF2-40B4-BE49-F238E27FC236}">
                <a16:creationId xmlns:a16="http://schemas.microsoft.com/office/drawing/2014/main" id="{8FE11F76-757B-9CED-FCD3-DFE0DF4DE470}"/>
              </a:ext>
            </a:extLst>
          </p:cNvPr>
          <p:cNvSpPr>
            <a:spLocks noGrp="1"/>
          </p:cNvSpPr>
          <p:nvPr>
            <p:ph type="dt" sz="half" idx="10"/>
          </p:nvPr>
        </p:nvSpPr>
        <p:spPr/>
        <p:txBody>
          <a:bodyPr/>
          <a:lstStyle/>
          <a:p>
            <a:fld id="{E45694E0-5DF2-4C55-BC18-C66FA9A36E02}" type="datetime1">
              <a:rPr lang="en-US" smtClean="0"/>
              <a:t>6/18/2025</a:t>
            </a:fld>
            <a:endParaRPr lang="en-US"/>
          </a:p>
        </p:txBody>
      </p:sp>
    </p:spTree>
    <p:extLst>
      <p:ext uri="{BB962C8B-B14F-4D97-AF65-F5344CB8AC3E}">
        <p14:creationId xmlns:p14="http://schemas.microsoft.com/office/powerpoint/2010/main" val="2030221093"/>
      </p:ext>
    </p:extLst>
  </p:cSld>
  <p:clrMapOvr>
    <a:masterClrMapping/>
  </p:clrMapOvr>
</p:sld>
</file>

<file path=ppt/theme/theme1.xml><?xml version="1.0" encoding="utf-8"?>
<a:theme xmlns:a="http://schemas.openxmlformats.org/drawingml/2006/main" name="MuCol_PPT_Co-funded_16-9">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Col_PPT_Co-funded_16-9" id="{2C9B4D2D-8AF6-4D0C-A757-B1C066BE0C18}" vid="{2F38F07E-2C16-4756-B2FA-583C32395504}"/>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MuCol_PPT_Co-funded_16-9</Template>
  <TotalTime>5226</TotalTime>
  <Words>668</Words>
  <Application>Microsoft Office PowerPoint</Application>
  <PresentationFormat>Widescreen</PresentationFormat>
  <Paragraphs>112</Paragraphs>
  <Slides>15</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Aptos</vt:lpstr>
      <vt:lpstr>Arial</vt:lpstr>
      <vt:lpstr>Arial Narrow</vt:lpstr>
      <vt:lpstr>Calibri</vt:lpstr>
      <vt:lpstr>MuCol_PPT_Co-funded_16-9</vt:lpstr>
      <vt:lpstr>RD MUCOL</vt:lpstr>
      <vt:lpstr>Colliders high energy frontier </vt:lpstr>
      <vt:lpstr>Muon Collider  </vt:lpstr>
      <vt:lpstr>Muon Collider Schematic</vt:lpstr>
      <vt:lpstr>Beam Collimation with bent crystals</vt:lpstr>
      <vt:lpstr>Negative particle steering</vt:lpstr>
      <vt:lpstr>Axial Stochastic Deflection  and Planar channeling</vt:lpstr>
      <vt:lpstr>Comparison of planar and axial stochastic deflection at 1 TeV</vt:lpstr>
      <vt:lpstr>Large angle deflection μ- (200μrad)</vt:lpstr>
      <vt:lpstr>Large angle deflection μ+ (200μrad)</vt:lpstr>
      <vt:lpstr>Small angle deflection μ- (50μrad)</vt:lpstr>
      <vt:lpstr>Small angle deflection μ+ (50μrad)</vt:lpstr>
      <vt:lpstr>Planar vs Axial</vt:lpstr>
      <vt:lpstr>Next year </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Romagnoni Marco</dc:creator>
  <cp:lastModifiedBy>Marco Romagnoni</cp:lastModifiedBy>
  <cp:revision>24</cp:revision>
  <dcterms:created xsi:type="dcterms:W3CDTF">2024-09-02T16:16:00Z</dcterms:created>
  <dcterms:modified xsi:type="dcterms:W3CDTF">2025-06-18T08:15:27Z</dcterms:modified>
</cp:coreProperties>
</file>