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80" r:id="rId3"/>
    <p:sldId id="259" r:id="rId4"/>
    <p:sldId id="260" r:id="rId5"/>
    <p:sldId id="284" r:id="rId6"/>
    <p:sldId id="265" r:id="rId7"/>
    <p:sldId id="282" r:id="rId8"/>
    <p:sldId id="285" r:id="rId9"/>
    <p:sldId id="286" r:id="rId10"/>
    <p:sldId id="28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6AA172-A0CB-416E-B89F-6EE390153EC0}" v="2" dt="2025-06-18T09:10:33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9" autoAdjust="0"/>
    <p:restoredTop sz="94660"/>
  </p:normalViewPr>
  <p:slideViewPr>
    <p:cSldViewPr snapToGrid="0">
      <p:cViewPr varScale="1">
        <p:scale>
          <a:sx n="85" d="100"/>
          <a:sy n="85" d="100"/>
        </p:scale>
        <p:origin x="405" y="103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e Fiorina" userId="29e0e8e82f5ad00c" providerId="LiveId" clId="{E36AA172-A0CB-416E-B89F-6EE390153EC0}"/>
    <pc:docChg chg="custSel addSld modSld">
      <pc:chgData name="Davide Fiorina" userId="29e0e8e82f5ad00c" providerId="LiveId" clId="{E36AA172-A0CB-416E-B89F-6EE390153EC0}" dt="2025-06-18T09:19:25.647" v="460" actId="20577"/>
      <pc:docMkLst>
        <pc:docMk/>
      </pc:docMkLst>
      <pc:sldChg chg="modSp mod">
        <pc:chgData name="Davide Fiorina" userId="29e0e8e82f5ad00c" providerId="LiveId" clId="{E36AA172-A0CB-416E-B89F-6EE390153EC0}" dt="2025-06-17T13:55:11.369" v="0" actId="1076"/>
        <pc:sldMkLst>
          <pc:docMk/>
          <pc:sldMk cId="3878149500" sldId="280"/>
        </pc:sldMkLst>
        <pc:spChg chg="mod">
          <ac:chgData name="Davide Fiorina" userId="29e0e8e82f5ad00c" providerId="LiveId" clId="{E36AA172-A0CB-416E-B89F-6EE390153EC0}" dt="2025-06-17T13:55:11.369" v="0" actId="1076"/>
          <ac:spMkLst>
            <pc:docMk/>
            <pc:sldMk cId="3878149500" sldId="280"/>
            <ac:spMk id="10" creationId="{15BE5D79-D45A-31C5-C5BC-F00E9BE8AEE7}"/>
          </ac:spMkLst>
        </pc:spChg>
      </pc:sldChg>
      <pc:sldChg chg="modSp mod">
        <pc:chgData name="Davide Fiorina" userId="29e0e8e82f5ad00c" providerId="LiveId" clId="{E36AA172-A0CB-416E-B89F-6EE390153EC0}" dt="2025-06-18T07:12:14.094" v="148" actId="20577"/>
        <pc:sldMkLst>
          <pc:docMk/>
          <pc:sldMk cId="3278525752" sldId="284"/>
        </pc:sldMkLst>
        <pc:spChg chg="mod">
          <ac:chgData name="Davide Fiorina" userId="29e0e8e82f5ad00c" providerId="LiveId" clId="{E36AA172-A0CB-416E-B89F-6EE390153EC0}" dt="2025-06-18T07:12:14.094" v="148" actId="20577"/>
          <ac:spMkLst>
            <pc:docMk/>
            <pc:sldMk cId="3278525752" sldId="284"/>
            <ac:spMk id="15" creationId="{DF685B6C-BE47-534E-DFAE-5451763324D1}"/>
          </ac:spMkLst>
        </pc:spChg>
      </pc:sldChg>
      <pc:sldChg chg="addSp modSp mod">
        <pc:chgData name="Davide Fiorina" userId="29e0e8e82f5ad00c" providerId="LiveId" clId="{E36AA172-A0CB-416E-B89F-6EE390153EC0}" dt="2025-06-18T09:19:25.647" v="460" actId="20577"/>
        <pc:sldMkLst>
          <pc:docMk/>
          <pc:sldMk cId="1482610188" sldId="285"/>
        </pc:sldMkLst>
        <pc:spChg chg="add mod">
          <ac:chgData name="Davide Fiorina" userId="29e0e8e82f5ad00c" providerId="LiveId" clId="{E36AA172-A0CB-416E-B89F-6EE390153EC0}" dt="2025-06-18T09:19:25.647" v="460" actId="20577"/>
          <ac:spMkLst>
            <pc:docMk/>
            <pc:sldMk cId="1482610188" sldId="285"/>
            <ac:spMk id="7" creationId="{84D166C1-8C3F-28F3-5D0D-7A2FE4449326}"/>
          </ac:spMkLst>
        </pc:spChg>
        <pc:spChg chg="mod ord">
          <ac:chgData name="Davide Fiorina" userId="29e0e8e82f5ad00c" providerId="LiveId" clId="{E36AA172-A0CB-416E-B89F-6EE390153EC0}" dt="2025-06-17T15:48:25.545" v="53" actId="20577"/>
          <ac:spMkLst>
            <pc:docMk/>
            <pc:sldMk cId="1482610188" sldId="285"/>
            <ac:spMk id="11" creationId="{34BD09FA-44B7-43BB-40DB-1A1D35B25DB6}"/>
          </ac:spMkLst>
        </pc:spChg>
        <pc:picChg chg="add mod">
          <ac:chgData name="Davide Fiorina" userId="29e0e8e82f5ad00c" providerId="LiveId" clId="{E36AA172-A0CB-416E-B89F-6EE390153EC0}" dt="2025-06-17T15:48:16.363" v="46" actId="14100"/>
          <ac:picMkLst>
            <pc:docMk/>
            <pc:sldMk cId="1482610188" sldId="285"/>
            <ac:picMk id="12" creationId="{F4303188-3745-B0FA-5C42-69589AEDABAC}"/>
          </ac:picMkLst>
        </pc:picChg>
      </pc:sldChg>
      <pc:sldChg chg="add">
        <pc:chgData name="Davide Fiorina" userId="29e0e8e82f5ad00c" providerId="LiveId" clId="{E36AA172-A0CB-416E-B89F-6EE390153EC0}" dt="2025-06-18T09:10:25.918" v="149"/>
        <pc:sldMkLst>
          <pc:docMk/>
          <pc:sldMk cId="2497795570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D1489-38F9-45A3-95A7-B51663FDF6E2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23470-BCA2-457F-8777-56CC6B599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3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alphaModFix amt="7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06628"/>
            <a:ext cx="10363200" cy="3071592"/>
          </a:xfrm>
        </p:spPr>
        <p:txBody>
          <a:bodyPr anchor="ctr" anchorCtr="0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1085" y="4687125"/>
            <a:ext cx="9144000" cy="9324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 b="1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BE9A-7DE6-48C2-8694-85BF72D38944}" type="datetime1">
              <a:rPr lang="it-IT" smtClean="0"/>
              <a:t>18/06/2025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ogo with black and orange squares&#10;&#10;Description automatically generated">
            <a:extLst>
              <a:ext uri="{FF2B5EF4-FFF2-40B4-BE49-F238E27FC236}">
                <a16:creationId xmlns:a16="http://schemas.microsoft.com/office/drawing/2014/main" id="{CD7E4329-C699-CB62-7096-71358EE314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9" t="5563" r="15952" b="-158"/>
          <a:stretch/>
        </p:blipFill>
        <p:spPr>
          <a:xfrm>
            <a:off x="90837" y="54803"/>
            <a:ext cx="1011289" cy="991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 descr="A logo with blue letters and a circle&#10;&#10;Description automatically generated">
            <a:extLst>
              <a:ext uri="{FF2B5EF4-FFF2-40B4-BE49-F238E27FC236}">
                <a16:creationId xmlns:a16="http://schemas.microsoft.com/office/drawing/2014/main" id="{DD0069A7-69F3-D38B-0E0A-9101E06C89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16" t="-7638" r="-8457" b="-3717"/>
          <a:stretch/>
        </p:blipFill>
        <p:spPr>
          <a:xfrm>
            <a:off x="10688185" y="54803"/>
            <a:ext cx="1429133" cy="10053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7237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12DA-7CF3-48D6-9A07-292A964DB4E2}" type="datetime1">
              <a:rPr lang="it-IT" smtClean="0"/>
              <a:t>18/06/2025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2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C374-BA4B-40B2-AA43-B49CA97C98E1}" type="datetime1">
              <a:rPr lang="it-IT" smtClean="0"/>
              <a:t>18/06/2025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5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8A8495-72D8-4FFE-B679-962EC4CFD795}"/>
              </a:ext>
            </a:extLst>
          </p:cNvPr>
          <p:cNvSpPr/>
          <p:nvPr/>
        </p:nvSpPr>
        <p:spPr>
          <a:xfrm>
            <a:off x="0" y="655608"/>
            <a:ext cx="12192000" cy="6178036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9A8E-328B-41FD-BE94-737931AE4624}" type="datetime1">
              <a:rPr lang="it-IT" smtClean="0"/>
              <a:t>18/06/2025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9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2635"/>
            <a:ext cx="10515600" cy="2852737"/>
          </a:xfrm>
        </p:spPr>
        <p:txBody>
          <a:bodyPr anchor="ctr" anchorCtr="0">
            <a:normAutofit/>
          </a:bodyPr>
          <a:lstStyle>
            <a:lvl1pPr algn="ctr">
              <a:defRPr sz="495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D98F-C37C-4A07-812B-A393E96284C6}" type="datetime1">
              <a:rPr lang="it-IT" smtClean="0"/>
              <a:t>18/06/2025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0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7789-ED98-4176-8754-24010DD16D5A}" type="datetime1">
              <a:rPr lang="it-IT" smtClean="0"/>
              <a:t>18/06/2025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DF08-9F85-442F-8F0F-72B9BD5EAA1A}" type="datetime1">
              <a:rPr lang="it-IT" smtClean="0"/>
              <a:t>18/06/2025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7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B2F0-CC88-44A2-BE87-0CDDD9E72AC9}" type="datetime1">
              <a:rPr lang="it-IT" smtClean="0"/>
              <a:t>18/06/2025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B0CA2AE0-0777-46C2-9994-A4E3FB6E60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019354"/>
            <a:ext cx="12192000" cy="5691423"/>
          </a:xfr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7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3397-6CC7-44D2-8E34-35FC3A9BB11C}" type="datetime1">
              <a:rPr lang="it-IT" smtClean="0"/>
              <a:t>18/06/2025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892468F5-78C5-48D8-BCCB-6758B85FC5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019354"/>
            <a:ext cx="12192000" cy="5691423"/>
          </a:xfr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3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CDAF-0027-4E98-93AE-F8A6D5B9326E}" type="datetime1">
              <a:rPr lang="it-IT" smtClean="0"/>
              <a:t>18/06/2025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9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7778-63F1-4E07-B08B-0741B85CF450}" type="datetime1">
              <a:rPr lang="it-IT" smtClean="0"/>
              <a:t>18/06/2025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2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4356"/>
            <a:ext cx="12192000" cy="562240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46981"/>
            <a:ext cx="12191999" cy="6186663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67070"/>
            <a:ext cx="2743200" cy="145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1200" b="1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fld id="{5110EABD-713D-4A9A-A262-D2EA872E6DEC}" type="datetime1">
              <a:rPr lang="it-IT" smtClean="0"/>
              <a:t>18/06/2025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67070"/>
            <a:ext cx="4114800" cy="145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it-IT" sz="1200" b="1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667646"/>
            <a:ext cx="2743200" cy="145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b="1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fld id="{F734A04E-7092-42E3-AD6A-424614B5E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6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Rokkitt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bg2">
              <a:lumMod val="1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bg2">
              <a:lumMod val="1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bg2">
              <a:lumMod val="1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400" kern="1200" dirty="0" smtClean="0">
          <a:solidFill>
            <a:schemeClr val="bg2">
              <a:lumMod val="1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400" kern="1200" dirty="0">
          <a:solidFill>
            <a:schemeClr val="bg2">
              <a:lumMod val="1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C7D60-3E61-5BF3-6574-858B7F4A51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CYGNO04 </a:t>
            </a:r>
            <a:br>
              <a:rPr lang="it-IT" dirty="0"/>
            </a:br>
            <a:r>
              <a:rPr lang="it-IT" dirty="0"/>
              <a:t>Technical Coordinator Report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C028B5-04A8-E9F9-CB7E-F90C172790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Davide Fiorina – GSSI &amp; INFN LNGS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C9BCF-EFCD-02B1-FFE3-711BD343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4364-05C2-423B-9D58-8EFA9FC76286}" type="datetime1">
              <a:rPr lang="it-IT" smtClean="0"/>
              <a:t>18/06/2025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9D36C-D3CC-BCBC-A4AE-34C615AD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AA2C7-4AE7-FF27-73E5-976B73075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22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DCA8A-1911-ABF5-9179-F7851DFB4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BACKUP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C575E-59F8-8428-84AF-3A88A000E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D98F-C37C-4A07-812B-A393E96284C6}" type="datetime1">
              <a:rPr lang="it-IT" smtClean="0"/>
              <a:t>18/06/2025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581E14-E2E7-6353-8819-4A56D7F19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AF4F1-5775-08C1-55B3-4EE5F34F6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6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AF1E0-9FF5-849D-367D-AFA7BCB8C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EC324-4F2A-8823-A7B2-EEA710866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CYGNO04 </a:t>
            </a:r>
            <a:r>
              <a:rPr lang="it-IT" dirty="0" err="1"/>
              <a:t>Gantt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6814A-ADD9-2243-C960-88D199CD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98B0-EFA9-4BDC-99DF-E80C63F9DF47}" type="datetime1">
              <a:rPr lang="it-IT" smtClean="0"/>
              <a:t>18/06/2025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C88B0A-64E3-2FE7-D614-EB21C3AFB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88394-BEF7-9DF0-78E2-F6B485404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91D2DA-EA75-29EB-AEA9-019CBEAF2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4" y="749803"/>
            <a:ext cx="10994468" cy="5760482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9AB3E538-CDB6-31EB-104B-C52A641E7653}"/>
              </a:ext>
            </a:extLst>
          </p:cNvPr>
          <p:cNvSpPr/>
          <p:nvPr/>
        </p:nvSpPr>
        <p:spPr>
          <a:xfrm>
            <a:off x="2597663" y="4100715"/>
            <a:ext cx="186346" cy="177679"/>
          </a:xfrm>
          <a:prstGeom prst="star5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D1DDE1C2-57A2-8853-3596-62BFF5729AFA}"/>
              </a:ext>
            </a:extLst>
          </p:cNvPr>
          <p:cNvSpPr/>
          <p:nvPr/>
        </p:nvSpPr>
        <p:spPr>
          <a:xfrm>
            <a:off x="3651462" y="2949770"/>
            <a:ext cx="186346" cy="177679"/>
          </a:xfrm>
          <a:prstGeom prst="star5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91D167DE-C122-0632-C684-DFADA88DD393}"/>
              </a:ext>
            </a:extLst>
          </p:cNvPr>
          <p:cNvSpPr/>
          <p:nvPr/>
        </p:nvSpPr>
        <p:spPr>
          <a:xfrm>
            <a:off x="3837808" y="4227113"/>
            <a:ext cx="186346" cy="177679"/>
          </a:xfrm>
          <a:prstGeom prst="star5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FE653615-9E22-BC68-8429-DB72AA7AE080}"/>
              </a:ext>
            </a:extLst>
          </p:cNvPr>
          <p:cNvSpPr/>
          <p:nvPr/>
        </p:nvSpPr>
        <p:spPr>
          <a:xfrm>
            <a:off x="3383497" y="4713204"/>
            <a:ext cx="186346" cy="177679"/>
          </a:xfrm>
          <a:prstGeom prst="star5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27C57576-8494-3B8E-5A34-87D89249BF68}"/>
              </a:ext>
            </a:extLst>
          </p:cNvPr>
          <p:cNvSpPr/>
          <p:nvPr/>
        </p:nvSpPr>
        <p:spPr>
          <a:xfrm>
            <a:off x="5165349" y="4802043"/>
            <a:ext cx="186346" cy="177679"/>
          </a:xfrm>
          <a:prstGeom prst="star5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31BC1B5A-D997-204B-35DA-79B9185B36D7}"/>
              </a:ext>
            </a:extLst>
          </p:cNvPr>
          <p:cNvSpPr/>
          <p:nvPr/>
        </p:nvSpPr>
        <p:spPr>
          <a:xfrm>
            <a:off x="5638439" y="1734541"/>
            <a:ext cx="186346" cy="177679"/>
          </a:xfrm>
          <a:prstGeom prst="star5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F5084BBB-8515-4900-B192-7FEFC629C8E9}"/>
              </a:ext>
            </a:extLst>
          </p:cNvPr>
          <p:cNvSpPr/>
          <p:nvPr/>
        </p:nvSpPr>
        <p:spPr>
          <a:xfrm>
            <a:off x="3825167" y="2341974"/>
            <a:ext cx="186346" cy="177679"/>
          </a:xfrm>
          <a:prstGeom prst="star5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6182A711-2B1B-3F5F-F043-1D2E74BC911E}"/>
              </a:ext>
            </a:extLst>
          </p:cNvPr>
          <p:cNvSpPr/>
          <p:nvPr/>
        </p:nvSpPr>
        <p:spPr>
          <a:xfrm>
            <a:off x="5638439" y="2481373"/>
            <a:ext cx="186346" cy="177679"/>
          </a:xfrm>
          <a:prstGeom prst="star5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42C1E9C9-F244-4B2E-1F46-16065FACA8FA}"/>
              </a:ext>
            </a:extLst>
          </p:cNvPr>
          <p:cNvSpPr/>
          <p:nvPr/>
        </p:nvSpPr>
        <p:spPr>
          <a:xfrm>
            <a:off x="5909654" y="5244797"/>
            <a:ext cx="186346" cy="177679"/>
          </a:xfrm>
          <a:prstGeom prst="star5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9C4A9E-EF0C-A87B-9708-43D0320135C6}"/>
              </a:ext>
            </a:extLst>
          </p:cNvPr>
          <p:cNvSpPr/>
          <p:nvPr/>
        </p:nvSpPr>
        <p:spPr>
          <a:xfrm>
            <a:off x="5456064" y="3126003"/>
            <a:ext cx="186347" cy="177679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74B44D-D95C-4FC6-36EF-D0D3C41058DF}"/>
              </a:ext>
            </a:extLst>
          </p:cNvPr>
          <p:cNvSpPr/>
          <p:nvPr/>
        </p:nvSpPr>
        <p:spPr>
          <a:xfrm>
            <a:off x="6050497" y="3251321"/>
            <a:ext cx="186347" cy="177679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452E9-BB52-8274-DD7A-A452F2409F71}"/>
              </a:ext>
            </a:extLst>
          </p:cNvPr>
          <p:cNvSpPr/>
          <p:nvPr/>
        </p:nvSpPr>
        <p:spPr>
          <a:xfrm>
            <a:off x="5452092" y="3426294"/>
            <a:ext cx="186347" cy="177679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C3F74A-1D8A-29BE-118E-8B8F6095A242}"/>
              </a:ext>
            </a:extLst>
          </p:cNvPr>
          <p:cNvSpPr/>
          <p:nvPr/>
        </p:nvSpPr>
        <p:spPr>
          <a:xfrm>
            <a:off x="5452092" y="4411032"/>
            <a:ext cx="186347" cy="177679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E411B4-09DC-700F-A059-32249542784E}"/>
              </a:ext>
            </a:extLst>
          </p:cNvPr>
          <p:cNvSpPr/>
          <p:nvPr/>
        </p:nvSpPr>
        <p:spPr>
          <a:xfrm>
            <a:off x="7584068" y="3688542"/>
            <a:ext cx="186347" cy="177679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FAEA8E-6B64-DD05-1961-549659F7BD73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5653065" y="3206174"/>
            <a:ext cx="851111" cy="4334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05C543D-F237-B2A5-1F63-E8CEA2E06BFE}"/>
              </a:ext>
            </a:extLst>
          </p:cNvPr>
          <p:cNvSpPr/>
          <p:nvPr/>
        </p:nvSpPr>
        <p:spPr>
          <a:xfrm>
            <a:off x="6504176" y="3121668"/>
            <a:ext cx="186347" cy="177679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6A5A6DA-3C93-D4DC-74F0-C895CB3DE5D4}"/>
              </a:ext>
            </a:extLst>
          </p:cNvPr>
          <p:cNvCxnSpPr>
            <a:cxnSpLocks/>
          </p:cNvCxnSpPr>
          <p:nvPr/>
        </p:nvCxnSpPr>
        <p:spPr>
          <a:xfrm>
            <a:off x="6216620" y="3359809"/>
            <a:ext cx="583779" cy="8668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B56D4CE5-63B7-B607-78CD-16B207DBB800}"/>
              </a:ext>
            </a:extLst>
          </p:cNvPr>
          <p:cNvSpPr/>
          <p:nvPr/>
        </p:nvSpPr>
        <p:spPr>
          <a:xfrm>
            <a:off x="6795343" y="3279638"/>
            <a:ext cx="186347" cy="177679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53CB163-2EF4-6D82-D6BD-B2F0F3E3D352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5648009" y="3509171"/>
            <a:ext cx="128023" cy="7423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3D0C7D2-C1E9-2632-1976-395B77C55E2C}"/>
              </a:ext>
            </a:extLst>
          </p:cNvPr>
          <p:cNvSpPr/>
          <p:nvPr/>
        </p:nvSpPr>
        <p:spPr>
          <a:xfrm>
            <a:off x="5776032" y="3420331"/>
            <a:ext cx="186347" cy="177679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25ACB05-1FA6-9AF3-9645-FFBAD8A8CCFE}"/>
              </a:ext>
            </a:extLst>
          </p:cNvPr>
          <p:cNvCxnSpPr>
            <a:cxnSpLocks/>
          </p:cNvCxnSpPr>
          <p:nvPr/>
        </p:nvCxnSpPr>
        <p:spPr>
          <a:xfrm>
            <a:off x="7765449" y="3773048"/>
            <a:ext cx="633164" cy="4333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015B4128-1C27-0FFB-9444-2EC88B88F147}"/>
              </a:ext>
            </a:extLst>
          </p:cNvPr>
          <p:cNvSpPr/>
          <p:nvPr/>
        </p:nvSpPr>
        <p:spPr>
          <a:xfrm>
            <a:off x="8437615" y="3679881"/>
            <a:ext cx="186347" cy="177679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3E01C4E-E699-6394-C1B3-39E996C76BA9}"/>
              </a:ext>
            </a:extLst>
          </p:cNvPr>
          <p:cNvCxnSpPr>
            <a:cxnSpLocks/>
          </p:cNvCxnSpPr>
          <p:nvPr/>
        </p:nvCxnSpPr>
        <p:spPr>
          <a:xfrm>
            <a:off x="5648009" y="4495829"/>
            <a:ext cx="990780" cy="4042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8EC5CDB6-0EB6-6363-C897-D6D2C7A8F04A}"/>
              </a:ext>
            </a:extLst>
          </p:cNvPr>
          <p:cNvSpPr/>
          <p:nvPr/>
        </p:nvSpPr>
        <p:spPr>
          <a:xfrm>
            <a:off x="6638789" y="4427689"/>
            <a:ext cx="186347" cy="177679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D04C422-8BFD-8B13-303A-AE198664C060}"/>
              </a:ext>
            </a:extLst>
          </p:cNvPr>
          <p:cNvCxnSpPr>
            <a:cxnSpLocks/>
          </p:cNvCxnSpPr>
          <p:nvPr/>
        </p:nvCxnSpPr>
        <p:spPr>
          <a:xfrm>
            <a:off x="8623962" y="3543372"/>
            <a:ext cx="0" cy="450699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65E2804-6F6A-79FC-C87B-F8B0905094EF}"/>
              </a:ext>
            </a:extLst>
          </p:cNvPr>
          <p:cNvCxnSpPr/>
          <p:nvPr/>
        </p:nvCxnSpPr>
        <p:spPr>
          <a:xfrm>
            <a:off x="8662965" y="3921953"/>
            <a:ext cx="824838" cy="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BF908E9-E2DA-76D5-CAFF-64F41E66EB2D}"/>
              </a:ext>
            </a:extLst>
          </p:cNvPr>
          <p:cNvSpPr txBox="1"/>
          <p:nvPr/>
        </p:nvSpPr>
        <p:spPr>
          <a:xfrm>
            <a:off x="8589609" y="3457317"/>
            <a:ext cx="1718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u="sng" dirty="0">
                <a:solidFill>
                  <a:schemeClr val="bg2">
                    <a:lumMod val="10000"/>
                  </a:schemeClr>
                </a:solidFill>
              </a:rPr>
              <a:t>Start of 1 </a:t>
            </a:r>
            <a:r>
              <a:rPr lang="it-IT" sz="800" b="1" u="sng" dirty="0" err="1">
                <a:solidFill>
                  <a:schemeClr val="bg2">
                    <a:lumMod val="10000"/>
                  </a:schemeClr>
                </a:solidFill>
              </a:rPr>
              <a:t>year</a:t>
            </a:r>
            <a:r>
              <a:rPr lang="it-IT" sz="800" b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800" b="1" u="sng" dirty="0" err="1">
                <a:solidFill>
                  <a:schemeClr val="bg2">
                    <a:lumMod val="10000"/>
                  </a:schemeClr>
                </a:solidFill>
              </a:rPr>
              <a:t>Datataking</a:t>
            </a:r>
            <a:endParaRPr lang="en-US" sz="800" b="1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03A1010-E2A5-55D4-E28D-9CEB2D40C02E}"/>
              </a:ext>
            </a:extLst>
          </p:cNvPr>
          <p:cNvSpPr/>
          <p:nvPr/>
        </p:nvSpPr>
        <p:spPr>
          <a:xfrm>
            <a:off x="6659240" y="3552033"/>
            <a:ext cx="186347" cy="177679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1150C34-CD89-D279-44EC-4765160A58A5}"/>
              </a:ext>
            </a:extLst>
          </p:cNvPr>
          <p:cNvCxnSpPr>
            <a:cxnSpLocks/>
            <a:stCxn id="56" idx="3"/>
            <a:endCxn id="58" idx="1"/>
          </p:cNvCxnSpPr>
          <p:nvPr/>
        </p:nvCxnSpPr>
        <p:spPr>
          <a:xfrm flipV="1">
            <a:off x="6845587" y="3634980"/>
            <a:ext cx="570139" cy="5893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C2E42F1D-EA00-8DED-9285-E3BC7FA6FB3B}"/>
              </a:ext>
            </a:extLst>
          </p:cNvPr>
          <p:cNvSpPr/>
          <p:nvPr/>
        </p:nvSpPr>
        <p:spPr>
          <a:xfrm>
            <a:off x="7415726" y="3546140"/>
            <a:ext cx="186347" cy="177679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265E2E8-4DA0-8056-7E3E-B27754EAE987}"/>
              </a:ext>
            </a:extLst>
          </p:cNvPr>
          <p:cNvSpPr txBox="1"/>
          <p:nvPr/>
        </p:nvSpPr>
        <p:spPr>
          <a:xfrm>
            <a:off x="8706301" y="2058887"/>
            <a:ext cx="334052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2">
                    <a:lumMod val="10000"/>
                  </a:schemeClr>
                </a:solidFill>
              </a:rPr>
              <a:t>An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</a:rPr>
              <a:t>average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</a:rPr>
              <a:t> delay of </a:t>
            </a:r>
            <a:r>
              <a:rPr lang="it-IT" b="1" u="sng" dirty="0">
                <a:solidFill>
                  <a:schemeClr val="bg2">
                    <a:lumMod val="10000"/>
                  </a:schemeClr>
                </a:solidFill>
              </a:rPr>
              <a:t>6 </a:t>
            </a:r>
            <a:r>
              <a:rPr lang="it-IT" b="1" u="sng" dirty="0" err="1">
                <a:solidFill>
                  <a:schemeClr val="bg2">
                    <a:lumMod val="10000"/>
                  </a:schemeClr>
                </a:solidFill>
              </a:rPr>
              <a:t>months</a:t>
            </a:r>
            <a:r>
              <a:rPr lang="it-IT" b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</a:rPr>
              <a:t>accumulated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</a:rPr>
              <a:t>mostly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</a:rPr>
              <a:t>because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</a:rPr>
              <a:t> of detector design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0726D75-EECD-9C0F-5897-8A76232A37CC}"/>
              </a:ext>
            </a:extLst>
          </p:cNvPr>
          <p:cNvSpPr txBox="1"/>
          <p:nvPr/>
        </p:nvSpPr>
        <p:spPr>
          <a:xfrm>
            <a:off x="6888516" y="4343758"/>
            <a:ext cx="184812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b="1" dirty="0" err="1">
                <a:solidFill>
                  <a:schemeClr val="bg2">
                    <a:lumMod val="10000"/>
                  </a:schemeClr>
                </a:solidFill>
              </a:rPr>
              <a:t>Collateral</a:t>
            </a:r>
            <a:r>
              <a:rPr lang="it-IT" sz="1100" b="1" dirty="0">
                <a:solidFill>
                  <a:schemeClr val="bg2">
                    <a:lumMod val="10000"/>
                  </a:schemeClr>
                </a:solidFill>
              </a:rPr>
              <a:t> delay </a:t>
            </a:r>
            <a:endParaRPr lang="en-US" sz="11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BE5D79-D45A-31C5-C5BC-F00E9BE8AEE7}"/>
              </a:ext>
            </a:extLst>
          </p:cNvPr>
          <p:cNvSpPr txBox="1"/>
          <p:nvPr/>
        </p:nvSpPr>
        <p:spPr>
          <a:xfrm rot="21095752">
            <a:off x="169211" y="918824"/>
            <a:ext cx="57239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solidFill>
                  <a:srgbClr val="7030A0"/>
                </a:solidFill>
              </a:rPr>
              <a:t>Start on first </a:t>
            </a:r>
            <a:r>
              <a:rPr lang="it-IT" b="1" u="sng" dirty="0" err="1">
                <a:solidFill>
                  <a:srgbClr val="7030A0"/>
                </a:solidFill>
              </a:rPr>
              <a:t>trimester</a:t>
            </a:r>
            <a:r>
              <a:rPr lang="it-IT" b="1" u="sng" dirty="0">
                <a:solidFill>
                  <a:srgbClr val="7030A0"/>
                </a:solidFill>
              </a:rPr>
              <a:t> of 2026 and </a:t>
            </a:r>
            <a:r>
              <a:rPr lang="it-IT" b="1" u="sng" dirty="0" err="1">
                <a:solidFill>
                  <a:srgbClr val="7030A0"/>
                </a:solidFill>
              </a:rPr>
              <a:t>decommisisoing</a:t>
            </a:r>
            <a:r>
              <a:rPr lang="it-IT" b="1" u="sng" dirty="0">
                <a:solidFill>
                  <a:srgbClr val="7030A0"/>
                </a:solidFill>
              </a:rPr>
              <a:t> end of 2027 </a:t>
            </a:r>
            <a:r>
              <a:rPr lang="it-IT" b="1" u="sng" dirty="0" err="1">
                <a:solidFill>
                  <a:srgbClr val="7030A0"/>
                </a:solidFill>
              </a:rPr>
              <a:t>as</a:t>
            </a:r>
            <a:r>
              <a:rPr lang="it-IT" b="1" u="sng" dirty="0">
                <a:solidFill>
                  <a:srgbClr val="7030A0"/>
                </a:solidFill>
              </a:rPr>
              <a:t> </a:t>
            </a:r>
            <a:r>
              <a:rPr lang="it-IT" b="1" u="sng" dirty="0" err="1">
                <a:solidFill>
                  <a:srgbClr val="7030A0"/>
                </a:solidFill>
              </a:rPr>
              <a:t>requested</a:t>
            </a:r>
            <a:r>
              <a:rPr lang="it-IT" b="1" u="sng" dirty="0">
                <a:solidFill>
                  <a:srgbClr val="7030A0"/>
                </a:solidFill>
              </a:rPr>
              <a:t> by CSN2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CE40BE1-DCB0-1ED0-0977-FAA43CE351C1}"/>
              </a:ext>
            </a:extLst>
          </p:cNvPr>
          <p:cNvSpPr/>
          <p:nvPr/>
        </p:nvSpPr>
        <p:spPr>
          <a:xfrm>
            <a:off x="4979003" y="4994259"/>
            <a:ext cx="186346" cy="177679"/>
          </a:xfrm>
          <a:prstGeom prst="star5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598121B7-2A8D-2799-ADE1-214796B1DA30}"/>
              </a:ext>
            </a:extLst>
          </p:cNvPr>
          <p:cNvSpPr/>
          <p:nvPr/>
        </p:nvSpPr>
        <p:spPr>
          <a:xfrm>
            <a:off x="5789745" y="3407377"/>
            <a:ext cx="186346" cy="177679"/>
          </a:xfrm>
          <a:prstGeom prst="star5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58B872-96AB-435E-AEBF-35DD65B11E11}"/>
              </a:ext>
            </a:extLst>
          </p:cNvPr>
          <p:cNvSpPr/>
          <p:nvPr/>
        </p:nvSpPr>
        <p:spPr>
          <a:xfrm>
            <a:off x="6050225" y="5448254"/>
            <a:ext cx="186347" cy="177679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33A2879-A348-2265-84B4-6A797DCA072F}"/>
              </a:ext>
            </a:extLst>
          </p:cNvPr>
          <p:cNvCxnSpPr>
            <a:cxnSpLocks/>
          </p:cNvCxnSpPr>
          <p:nvPr/>
        </p:nvCxnSpPr>
        <p:spPr>
          <a:xfrm>
            <a:off x="6257023" y="5533051"/>
            <a:ext cx="247153" cy="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08BACD2-4B52-AF50-1245-556BEA85AA6B}"/>
              </a:ext>
            </a:extLst>
          </p:cNvPr>
          <p:cNvSpPr/>
          <p:nvPr/>
        </p:nvSpPr>
        <p:spPr>
          <a:xfrm>
            <a:off x="6489596" y="5448254"/>
            <a:ext cx="186347" cy="177679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4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39231-8E2C-DD01-FE53-77B99133D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HallF</a:t>
            </a:r>
            <a:r>
              <a:rPr lang="it-IT" dirty="0"/>
              <a:t> </a:t>
            </a:r>
            <a:r>
              <a:rPr lang="it-IT" dirty="0" err="1"/>
              <a:t>Infrastructure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E7132-FC61-6E4E-58BF-4EAD0C508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9CA2-E81D-4412-BC25-8869BCB1628A}" type="datetime1">
              <a:rPr lang="it-IT" smtClean="0"/>
              <a:t>18/06/2025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6EC6A-03E4-DCC0-FB05-2D23FE98A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27487-D501-FBE3-18FE-D52D4DF2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6FBA3C-4DBE-FAFB-5500-2DA3E8BCB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7" y="732232"/>
            <a:ext cx="12132446" cy="490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6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1063-B73B-CB2B-22A0-AC10CCA1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Mechanical</a:t>
            </a:r>
            <a:r>
              <a:rPr lang="it-IT" dirty="0"/>
              <a:t> Layout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28334-E37D-9F48-FD78-FE6B9B4C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05B1-CDBA-49F2-AC49-9B747D1D636E}" type="datetime1">
              <a:rPr lang="it-IT" smtClean="0"/>
              <a:t>18/06/2025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C93B96-2309-87F4-2AD4-90BC0E5B8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3934C-8EBE-6C88-A28D-47878517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F7CDBE-91C8-44F3-A8F7-F4B804E9C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" y="674788"/>
            <a:ext cx="12091316" cy="56165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D96D5D-E389-7896-52C1-E3B8BD11F2D2}"/>
              </a:ext>
            </a:extLst>
          </p:cNvPr>
          <p:cNvSpPr txBox="1"/>
          <p:nvPr/>
        </p:nvSpPr>
        <p:spPr>
          <a:xfrm>
            <a:off x="495837" y="2054180"/>
            <a:ext cx="1539025" cy="9541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u="sng" dirty="0">
                <a:solidFill>
                  <a:schemeClr val="bg1"/>
                </a:solidFill>
              </a:rPr>
              <a:t>Tirreno Side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628D84-DA3A-C6F7-41EE-891ED081EF08}"/>
              </a:ext>
            </a:extLst>
          </p:cNvPr>
          <p:cNvSpPr txBox="1"/>
          <p:nvPr/>
        </p:nvSpPr>
        <p:spPr>
          <a:xfrm>
            <a:off x="8961549" y="2753932"/>
            <a:ext cx="1644203" cy="9541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u="sng" dirty="0">
                <a:solidFill>
                  <a:schemeClr val="bg1"/>
                </a:solidFill>
              </a:rPr>
              <a:t>Adriatico Side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75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0994-E444-A6D7-3193-343AB257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Inner Detector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1918C0-E5BB-7F91-9D99-1EE3F57D0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9A8E-328B-41FD-BE94-737931AE4624}" type="datetime1">
              <a:rPr lang="it-IT" smtClean="0"/>
              <a:t>18/06/2025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963B83-E7F6-7DA0-6918-68E05B506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CD743-6BD6-41D2-180A-066DEE13F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44CA36-A33D-E02B-6504-477C83F27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566" y="661383"/>
            <a:ext cx="1883184" cy="2722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972883-DE84-55F0-9A19-A791D1FCB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0" y="661383"/>
            <a:ext cx="3489299" cy="38341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E7BEE9-CC81-1C23-BDA2-39C0531C9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0" y="4495581"/>
            <a:ext cx="4809109" cy="20882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A96AFC-B294-9E42-96CC-B67EBAE8A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821" y="4356743"/>
            <a:ext cx="3183718" cy="22687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CEC63D-8C31-098A-2404-376D0FA853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3368" y="6045693"/>
            <a:ext cx="3705953" cy="5234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A092E5-CCC6-F5EF-FA1B-C4282C659D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0082" y="2954701"/>
            <a:ext cx="2756396" cy="30417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685B6C-BE47-534E-DFAE-5451763324D1}"/>
              </a:ext>
            </a:extLst>
          </p:cNvPr>
          <p:cNvSpPr txBox="1"/>
          <p:nvPr/>
        </p:nvSpPr>
        <p:spPr>
          <a:xfrm>
            <a:off x="3527808" y="685129"/>
            <a:ext cx="67660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CYGNO </a:t>
            </a:r>
            <a:r>
              <a:rPr lang="it-IT" sz="1400" dirty="0" err="1"/>
              <a:t>needs</a:t>
            </a:r>
            <a:r>
              <a:rPr lang="it-IT" sz="1400" dirty="0"/>
              <a:t> 6 GEM </a:t>
            </a:r>
            <a:r>
              <a:rPr lang="it-IT" sz="1400" dirty="0" err="1"/>
              <a:t>foils</a:t>
            </a:r>
            <a:r>
              <a:rPr lang="it-IT" sz="1400" dirty="0"/>
              <a:t>, </a:t>
            </a:r>
            <a:r>
              <a:rPr lang="it-IT" sz="1400" dirty="0" err="1"/>
              <a:t>we</a:t>
            </a:r>
            <a:r>
              <a:rPr lang="it-IT" sz="1400" dirty="0"/>
              <a:t> </a:t>
            </a:r>
            <a:r>
              <a:rPr lang="it-IT" sz="1400" dirty="0" err="1"/>
              <a:t>bought</a:t>
            </a:r>
            <a:r>
              <a:rPr lang="it-IT" sz="1400" dirty="0"/>
              <a:t> 8 </a:t>
            </a:r>
            <a:r>
              <a:rPr lang="it-IT" sz="1400" dirty="0" err="1"/>
              <a:t>foils</a:t>
            </a: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4 </a:t>
            </a:r>
            <a:r>
              <a:rPr lang="it-IT" sz="1400" dirty="0" err="1"/>
              <a:t>foils</a:t>
            </a:r>
            <a:r>
              <a:rPr lang="it-IT" sz="1400" dirty="0"/>
              <a:t> with random </a:t>
            </a:r>
            <a:r>
              <a:rPr lang="it-IT" sz="1400" dirty="0" err="1"/>
              <a:t>segmentation</a:t>
            </a:r>
            <a:r>
              <a:rPr lang="it-IT" sz="1400" dirty="0"/>
              <a:t> (one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oxidized</a:t>
            </a:r>
            <a:r>
              <a:rPr lang="it-IT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4 </a:t>
            </a:r>
            <a:r>
              <a:rPr lang="it-IT" sz="1400" dirty="0" err="1"/>
              <a:t>foils</a:t>
            </a:r>
            <a:r>
              <a:rPr lang="it-IT" sz="1400" dirty="0"/>
              <a:t> with standard </a:t>
            </a:r>
            <a:r>
              <a:rPr lang="it-IT" sz="1400" dirty="0" err="1"/>
              <a:t>segmentation</a:t>
            </a:r>
            <a:r>
              <a:rPr lang="it-IT" sz="1400" dirty="0"/>
              <a:t> (one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oxidized</a:t>
            </a:r>
            <a:r>
              <a:rPr lang="it-IT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dirty="0" err="1">
                <a:sym typeface="Wingdings" panose="05000000000000000000" pitchFamily="2" charset="2"/>
              </a:rPr>
              <a:t>Additonaly</a:t>
            </a:r>
            <a:r>
              <a:rPr lang="it-IT" sz="1400" dirty="0">
                <a:sym typeface="Wingdings" panose="05000000000000000000" pitchFamily="2" charset="2"/>
              </a:rPr>
              <a:t> </a:t>
            </a:r>
            <a:r>
              <a:rPr lang="it-IT" sz="1400" dirty="0" err="1">
                <a:sym typeface="Wingdings" panose="05000000000000000000" pitchFamily="2" charset="2"/>
              </a:rPr>
              <a:t>GEMs</a:t>
            </a:r>
            <a:r>
              <a:rPr lang="it-IT" sz="1400" dirty="0">
                <a:sym typeface="Wingdings" panose="05000000000000000000" pitchFamily="2" charset="2"/>
              </a:rPr>
              <a:t> to </a:t>
            </a:r>
            <a:r>
              <a:rPr lang="it-IT" sz="1400" dirty="0" err="1">
                <a:sym typeface="Wingdings" panose="05000000000000000000" pitchFamily="2" charset="2"/>
              </a:rPr>
              <a:t>have</a:t>
            </a:r>
            <a:r>
              <a:rPr lang="it-IT" sz="1400" dirty="0">
                <a:sym typeface="Wingdings" panose="05000000000000000000" pitchFamily="2" charset="2"/>
              </a:rPr>
              <a:t> 3x </a:t>
            </a:r>
            <a:r>
              <a:rPr lang="it-IT" sz="1400" dirty="0" err="1">
                <a:sym typeface="Wingdings" panose="05000000000000000000" pitchFamily="2" charset="2"/>
              </a:rPr>
              <a:t>stack</a:t>
            </a:r>
            <a:r>
              <a:rPr lang="it-IT" sz="1400" dirty="0">
                <a:sym typeface="Wingdings" panose="05000000000000000000" pitchFamily="2" charset="2"/>
              </a:rPr>
              <a:t> of random </a:t>
            </a:r>
            <a:r>
              <a:rPr lang="it-IT" sz="1400" dirty="0" err="1">
                <a:sym typeface="Wingdings" panose="05000000000000000000" pitchFamily="2" charset="2"/>
              </a:rPr>
              <a:t>segmented</a:t>
            </a:r>
            <a:r>
              <a:rPr lang="it-IT" sz="1400" dirty="0">
                <a:sym typeface="Wingdings" panose="05000000000000000000" pitchFamily="2" charset="2"/>
              </a:rPr>
              <a:t> GEM</a:t>
            </a:r>
            <a:endParaRPr lang="it-IT" sz="1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C937C4-3867-5E05-AA81-CF6D3E6156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0213" y="2305457"/>
            <a:ext cx="1603161" cy="20304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5BA992-8AB9-4D65-15EC-48E581CC0C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2039" y="2284644"/>
            <a:ext cx="1627906" cy="203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25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51547-FCCE-5846-3B92-9A52A7FA7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EF4A-E0C3-1DDD-BE4B-DB9132B2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Copper Vessel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DE2410-398C-C09D-0978-6E2C10E2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5557-2940-4A39-87C9-ED27C6615766}" type="datetime1">
              <a:rPr lang="it-IT" smtClean="0"/>
              <a:t>18/06/2025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8504A9-6E1D-2DFC-6EA6-A4C2EB28C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EFD67-62DA-798A-1917-5718FD5E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241B45-31E9-8C41-E846-9E90B7BE1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207" y="1802770"/>
            <a:ext cx="2699742" cy="3481466"/>
          </a:xfrm>
          <a:prstGeom prst="rect">
            <a:avLst/>
          </a:prstGeom>
        </p:spPr>
      </p:pic>
      <p:pic>
        <p:nvPicPr>
          <p:cNvPr id="8" name="Picture 7" descr="A drawing of a machine&#10;&#10;AI-generated content may be incorrect.">
            <a:extLst>
              <a:ext uri="{FF2B5EF4-FFF2-40B4-BE49-F238E27FC236}">
                <a16:creationId xmlns:a16="http://schemas.microsoft.com/office/drawing/2014/main" id="{D1C73246-1A19-05AF-65B9-1CC1BF9F5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4" y="723720"/>
            <a:ext cx="6353906" cy="40999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E62015-77CA-DA95-1A16-128D4D374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344" y="4407763"/>
            <a:ext cx="2436165" cy="21883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E6BE40-59CD-A4B9-EFD3-DEFD42237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1491" y="1802770"/>
            <a:ext cx="2571018" cy="22665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5232A7-48A4-3C7E-D410-737FDF2988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4061" y="5356593"/>
            <a:ext cx="2118035" cy="147705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09CA8B0-4DB5-D6BB-A1CB-2BEFBEBCFE57}"/>
              </a:ext>
            </a:extLst>
          </p:cNvPr>
          <p:cNvSpPr txBox="1"/>
          <p:nvPr/>
        </p:nvSpPr>
        <p:spPr>
          <a:xfrm>
            <a:off x="6582792" y="723720"/>
            <a:ext cx="5424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83Kr for </a:t>
            </a:r>
            <a:r>
              <a:rPr lang="it-IT" dirty="0" err="1"/>
              <a:t>whole</a:t>
            </a:r>
            <a:r>
              <a:rPr lang="it-IT" dirty="0"/>
              <a:t> detector </a:t>
            </a:r>
            <a:r>
              <a:rPr lang="it-IT" dirty="0" err="1"/>
              <a:t>response</a:t>
            </a:r>
            <a:r>
              <a:rPr lang="it-IT" dirty="0"/>
              <a:t> (</a:t>
            </a:r>
            <a:r>
              <a:rPr lang="it-IT" dirty="0" err="1"/>
              <a:t>monthly</a:t>
            </a:r>
            <a:r>
              <a:rPr lang="it-IT" dirty="0"/>
              <a:t>)</a:t>
            </a:r>
          </a:p>
          <a:p>
            <a:r>
              <a:rPr lang="it-IT" dirty="0"/>
              <a:t>55Fe for z </a:t>
            </a:r>
            <a:r>
              <a:rPr lang="it-IT" dirty="0" err="1"/>
              <a:t>response</a:t>
            </a:r>
            <a:r>
              <a:rPr lang="it-IT" dirty="0"/>
              <a:t> (</a:t>
            </a:r>
            <a:r>
              <a:rPr lang="it-IT" dirty="0" err="1"/>
              <a:t>daily</a:t>
            </a:r>
            <a:r>
              <a:rPr lang="it-IT" dirty="0"/>
              <a:t>)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6F9AFD-69CC-9BAB-DA53-3AC4A671492A}"/>
              </a:ext>
            </a:extLst>
          </p:cNvPr>
          <p:cNvSpPr txBox="1"/>
          <p:nvPr/>
        </p:nvSpPr>
        <p:spPr>
          <a:xfrm>
            <a:off x="97654" y="5029200"/>
            <a:ext cx="195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HV gas flange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9C5696-2627-5C71-0403-B758C48B9E0B}"/>
              </a:ext>
            </a:extLst>
          </p:cNvPr>
          <p:cNvSpPr txBox="1"/>
          <p:nvPr/>
        </p:nvSpPr>
        <p:spPr>
          <a:xfrm>
            <a:off x="4134114" y="5284236"/>
            <a:ext cx="195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PMT flange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DDF166-6B20-669B-25FC-742AF7B9BDAD}"/>
              </a:ext>
            </a:extLst>
          </p:cNvPr>
          <p:cNvSpPr txBox="1"/>
          <p:nvPr/>
        </p:nvSpPr>
        <p:spPr>
          <a:xfrm>
            <a:off x="4678403" y="792174"/>
            <a:ext cx="195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Source flange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CDE8344-2250-013E-CE28-957995A05047}"/>
              </a:ext>
            </a:extLst>
          </p:cNvPr>
          <p:cNvCxnSpPr>
            <a:stCxn id="23" idx="0"/>
          </p:cNvCxnSpPr>
          <p:nvPr/>
        </p:nvCxnSpPr>
        <p:spPr>
          <a:xfrm flipV="1">
            <a:off x="1074198" y="4008268"/>
            <a:ext cx="297402" cy="10209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60E9A4-8EFD-89F9-02F3-6A7591BDD40F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2050742" y="3004954"/>
            <a:ext cx="3059916" cy="227928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5819CC6-1116-1F49-FBAC-9CF036A556EA}"/>
              </a:ext>
            </a:extLst>
          </p:cNvPr>
          <p:cNvCxnSpPr>
            <a:cxnSpLocks/>
          </p:cNvCxnSpPr>
          <p:nvPr/>
        </p:nvCxnSpPr>
        <p:spPr>
          <a:xfrm flipH="1">
            <a:off x="3236547" y="1161506"/>
            <a:ext cx="2413579" cy="1187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F826C32-B5FF-1CF0-87E4-198224E470DD}"/>
              </a:ext>
            </a:extLst>
          </p:cNvPr>
          <p:cNvSpPr txBox="1"/>
          <p:nvPr/>
        </p:nvSpPr>
        <p:spPr>
          <a:xfrm>
            <a:off x="2050742" y="5398532"/>
            <a:ext cx="195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Camera flange</a:t>
            </a:r>
            <a:endParaRPr lang="en-US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2F18084-C0D7-9645-409D-15C2010B7EBB}"/>
              </a:ext>
            </a:extLst>
          </p:cNvPr>
          <p:cNvCxnSpPr>
            <a:cxnSpLocks/>
            <a:stCxn id="35" idx="0"/>
          </p:cNvCxnSpPr>
          <p:nvPr/>
        </p:nvCxnSpPr>
        <p:spPr>
          <a:xfrm flipH="1" flipV="1">
            <a:off x="1880044" y="3653161"/>
            <a:ext cx="1147242" cy="174537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026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47870-08CE-7DAC-0634-C2693835B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204FA-BE1B-6AE4-732A-2A8A63817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Gas </a:t>
            </a:r>
            <a:r>
              <a:rPr lang="it-IT" dirty="0" err="1"/>
              <a:t>distribution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DCF0E2-6F62-75DB-991B-44CD2882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2D09-9BFA-418C-B35E-FDDF92923B90}" type="datetime1">
              <a:rPr lang="it-IT" smtClean="0"/>
              <a:t>18/06/2025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2CF56-C4B8-9D1F-7762-DBA7CA632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094A1-5FA0-9A6C-898E-A42A0583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AE1CBC-60A4-E6B9-2C5C-E95D4942A410}"/>
              </a:ext>
            </a:extLst>
          </p:cNvPr>
          <p:cNvSpPr/>
          <p:nvPr/>
        </p:nvSpPr>
        <p:spPr>
          <a:xfrm>
            <a:off x="2674493" y="1186842"/>
            <a:ext cx="5898524" cy="361318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8C6093-86BC-5C28-EF4A-D6D25CF76161}"/>
              </a:ext>
            </a:extLst>
          </p:cNvPr>
          <p:cNvSpPr/>
          <p:nvPr/>
        </p:nvSpPr>
        <p:spPr>
          <a:xfrm>
            <a:off x="3266222" y="1842868"/>
            <a:ext cx="4694064" cy="237262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2930A1-A344-CBD9-97D6-6E366B7D5FB2}"/>
              </a:ext>
            </a:extLst>
          </p:cNvPr>
          <p:cNvCxnSpPr/>
          <p:nvPr/>
        </p:nvCxnSpPr>
        <p:spPr>
          <a:xfrm>
            <a:off x="3569940" y="2180974"/>
            <a:ext cx="0" cy="162492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56B49C-D437-7B5B-E842-C28205403C08}"/>
              </a:ext>
            </a:extLst>
          </p:cNvPr>
          <p:cNvCxnSpPr/>
          <p:nvPr/>
        </p:nvCxnSpPr>
        <p:spPr>
          <a:xfrm>
            <a:off x="5559807" y="2180974"/>
            <a:ext cx="0" cy="162492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FF6EE4-5493-7FEC-E99E-374F89EB834E}"/>
              </a:ext>
            </a:extLst>
          </p:cNvPr>
          <p:cNvCxnSpPr/>
          <p:nvPr/>
        </p:nvCxnSpPr>
        <p:spPr>
          <a:xfrm>
            <a:off x="7567009" y="2180973"/>
            <a:ext cx="0" cy="162492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C16A8F-C7BA-9B2B-5978-EAA7DF601726}"/>
              </a:ext>
            </a:extLst>
          </p:cNvPr>
          <p:cNvCxnSpPr>
            <a:cxnSpLocks/>
          </p:cNvCxnSpPr>
          <p:nvPr/>
        </p:nvCxnSpPr>
        <p:spPr>
          <a:xfrm>
            <a:off x="3605331" y="2287788"/>
            <a:ext cx="191908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7B509B-DB90-6E24-25DF-924BC7CCE540}"/>
              </a:ext>
            </a:extLst>
          </p:cNvPr>
          <p:cNvCxnSpPr>
            <a:cxnSpLocks/>
          </p:cNvCxnSpPr>
          <p:nvPr/>
        </p:nvCxnSpPr>
        <p:spPr>
          <a:xfrm>
            <a:off x="3605331" y="3696558"/>
            <a:ext cx="191908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D66FD1-C31D-F2C5-2F39-0B609C338D3A}"/>
              </a:ext>
            </a:extLst>
          </p:cNvPr>
          <p:cNvCxnSpPr>
            <a:cxnSpLocks/>
          </p:cNvCxnSpPr>
          <p:nvPr/>
        </p:nvCxnSpPr>
        <p:spPr>
          <a:xfrm>
            <a:off x="5595198" y="2287788"/>
            <a:ext cx="191908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33FD08-4612-9D9E-EBB7-EFF4ADAC429F}"/>
              </a:ext>
            </a:extLst>
          </p:cNvPr>
          <p:cNvCxnSpPr>
            <a:cxnSpLocks/>
          </p:cNvCxnSpPr>
          <p:nvPr/>
        </p:nvCxnSpPr>
        <p:spPr>
          <a:xfrm>
            <a:off x="5595198" y="3696558"/>
            <a:ext cx="191908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25B69E5-7E4C-692D-0797-C8B1E6B509AC}"/>
              </a:ext>
            </a:extLst>
          </p:cNvPr>
          <p:cNvSpPr txBox="1"/>
          <p:nvPr/>
        </p:nvSpPr>
        <p:spPr>
          <a:xfrm>
            <a:off x="4804669" y="2877303"/>
            <a:ext cx="1040076" cy="322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Cathode</a:t>
            </a:r>
            <a:endParaRPr lang="en-US" sz="12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78C6D1-00E3-7923-83FB-BF1D106BCDEF}"/>
              </a:ext>
            </a:extLst>
          </p:cNvPr>
          <p:cNvSpPr txBox="1"/>
          <p:nvPr/>
        </p:nvSpPr>
        <p:spPr>
          <a:xfrm>
            <a:off x="3340616" y="3831036"/>
            <a:ext cx="1040076" cy="322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GEM</a:t>
            </a:r>
            <a:endParaRPr lang="en-US" sz="12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969CFC-9A77-B658-4D75-B50FCFD634EB}"/>
              </a:ext>
            </a:extLst>
          </p:cNvPr>
          <p:cNvSpPr txBox="1"/>
          <p:nvPr/>
        </p:nvSpPr>
        <p:spPr>
          <a:xfrm>
            <a:off x="7277374" y="3775607"/>
            <a:ext cx="1040076" cy="322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GEM</a:t>
            </a:r>
            <a:endParaRPr lang="en-US" sz="1200" b="1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6AB71EA-1B79-1560-382E-A1BCCE5FE799}"/>
              </a:ext>
            </a:extLst>
          </p:cNvPr>
          <p:cNvCxnSpPr>
            <a:cxnSpLocks/>
          </p:cNvCxnSpPr>
          <p:nvPr/>
        </p:nvCxnSpPr>
        <p:spPr>
          <a:xfrm flipV="1">
            <a:off x="5676764" y="5668144"/>
            <a:ext cx="0" cy="703858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D8FAA20F-4B94-D0DE-BA4C-3D0045E578BA}"/>
              </a:ext>
            </a:extLst>
          </p:cNvPr>
          <p:cNvSpPr txBox="1"/>
          <p:nvPr/>
        </p:nvSpPr>
        <p:spPr>
          <a:xfrm>
            <a:off x="4693078" y="5816992"/>
            <a:ext cx="86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92D050"/>
                </a:solidFill>
              </a:rPr>
              <a:t>6mm</a:t>
            </a:r>
            <a:endParaRPr lang="en-US" b="1" dirty="0">
              <a:solidFill>
                <a:srgbClr val="92D050"/>
              </a:solidFill>
            </a:endParaRPr>
          </a:p>
        </p:txBody>
      </p:sp>
      <p:cxnSp>
        <p:nvCxnSpPr>
          <p:cNvPr id="121" name="Straight Arrow Connector 28">
            <a:extLst>
              <a:ext uri="{FF2B5EF4-FFF2-40B4-BE49-F238E27FC236}">
                <a16:creationId xmlns:a16="http://schemas.microsoft.com/office/drawing/2014/main" id="{64340C15-C3C4-3072-1D4F-71EFCF8375AA}"/>
              </a:ext>
            </a:extLst>
          </p:cNvPr>
          <p:cNvCxnSpPr>
            <a:cxnSpLocks/>
          </p:cNvCxnSpPr>
          <p:nvPr/>
        </p:nvCxnSpPr>
        <p:spPr>
          <a:xfrm flipV="1">
            <a:off x="5351067" y="1660493"/>
            <a:ext cx="0" cy="36474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36">
            <a:extLst>
              <a:ext uri="{FF2B5EF4-FFF2-40B4-BE49-F238E27FC236}">
                <a16:creationId xmlns:a16="http://schemas.microsoft.com/office/drawing/2014/main" id="{7153DC0E-ADFA-2956-7529-CCCCD2F72AF8}"/>
              </a:ext>
            </a:extLst>
          </p:cNvPr>
          <p:cNvSpPr/>
          <p:nvPr/>
        </p:nvSpPr>
        <p:spPr>
          <a:xfrm>
            <a:off x="5252783" y="2371910"/>
            <a:ext cx="190116" cy="180824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34AB97B4-445E-5623-6E1E-2D35CD7EA4FE}"/>
              </a:ext>
            </a:extLst>
          </p:cNvPr>
          <p:cNvSpPr/>
          <p:nvPr/>
        </p:nvSpPr>
        <p:spPr>
          <a:xfrm>
            <a:off x="5224874" y="3330366"/>
            <a:ext cx="190116" cy="180824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12EAAF9-BD1E-FA10-A3D0-495994ED8CEB}"/>
              </a:ext>
            </a:extLst>
          </p:cNvPr>
          <p:cNvSpPr txBox="1"/>
          <p:nvPr/>
        </p:nvSpPr>
        <p:spPr>
          <a:xfrm>
            <a:off x="7946277" y="1878019"/>
            <a:ext cx="1040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/>
              <a:t>Capillary</a:t>
            </a:r>
            <a:endParaRPr lang="en-US" sz="1200" b="1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ADF599-0E3F-88CF-B1B8-076C7AFE710E}"/>
              </a:ext>
            </a:extLst>
          </p:cNvPr>
          <p:cNvCxnSpPr>
            <a:cxnSpLocks/>
          </p:cNvCxnSpPr>
          <p:nvPr/>
        </p:nvCxnSpPr>
        <p:spPr>
          <a:xfrm>
            <a:off x="2352521" y="3023139"/>
            <a:ext cx="643943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8D36A5C-31D1-1DF1-DCC6-3466A98BF002}"/>
              </a:ext>
            </a:extLst>
          </p:cNvPr>
          <p:cNvCxnSpPr>
            <a:cxnSpLocks/>
          </p:cNvCxnSpPr>
          <p:nvPr/>
        </p:nvCxnSpPr>
        <p:spPr>
          <a:xfrm flipH="1" flipV="1">
            <a:off x="8254197" y="3023139"/>
            <a:ext cx="848380" cy="1544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90A406-7A0E-2A76-4A5E-9AF4CA17FCE3}"/>
              </a:ext>
            </a:extLst>
          </p:cNvPr>
          <p:cNvCxnSpPr>
            <a:cxnSpLocks/>
          </p:cNvCxnSpPr>
          <p:nvPr/>
        </p:nvCxnSpPr>
        <p:spPr>
          <a:xfrm flipV="1">
            <a:off x="2352521" y="2977397"/>
            <a:ext cx="0" cy="2697853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AC68756-159C-AA50-52F2-27306BB6FFB5}"/>
              </a:ext>
            </a:extLst>
          </p:cNvPr>
          <p:cNvCxnSpPr>
            <a:cxnSpLocks/>
          </p:cNvCxnSpPr>
          <p:nvPr/>
        </p:nvCxnSpPr>
        <p:spPr>
          <a:xfrm>
            <a:off x="5622226" y="5668144"/>
            <a:ext cx="3581855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B13280F-02B5-EDCA-500A-3124F7C95217}"/>
              </a:ext>
            </a:extLst>
          </p:cNvPr>
          <p:cNvCxnSpPr>
            <a:cxnSpLocks/>
          </p:cNvCxnSpPr>
          <p:nvPr/>
        </p:nvCxnSpPr>
        <p:spPr>
          <a:xfrm flipH="1">
            <a:off x="2281687" y="5675250"/>
            <a:ext cx="3395077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83D640-2EF4-B7B6-0598-CF2CE5219D10}"/>
              </a:ext>
            </a:extLst>
          </p:cNvPr>
          <p:cNvCxnSpPr>
            <a:cxnSpLocks/>
          </p:cNvCxnSpPr>
          <p:nvPr/>
        </p:nvCxnSpPr>
        <p:spPr>
          <a:xfrm flipH="1" flipV="1">
            <a:off x="9093238" y="3023139"/>
            <a:ext cx="9339" cy="263790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AB48AD6-81A7-58F6-3E76-18C84EB604A6}"/>
              </a:ext>
            </a:extLst>
          </p:cNvPr>
          <p:cNvCxnSpPr>
            <a:cxnSpLocks/>
          </p:cNvCxnSpPr>
          <p:nvPr/>
        </p:nvCxnSpPr>
        <p:spPr>
          <a:xfrm flipH="1" flipV="1">
            <a:off x="7793878" y="2180973"/>
            <a:ext cx="403597" cy="1101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CE80076-707A-9E3C-590B-95A13F3B48DE}"/>
              </a:ext>
            </a:extLst>
          </p:cNvPr>
          <p:cNvCxnSpPr>
            <a:cxnSpLocks/>
          </p:cNvCxnSpPr>
          <p:nvPr/>
        </p:nvCxnSpPr>
        <p:spPr>
          <a:xfrm flipH="1" flipV="1">
            <a:off x="7776183" y="2475719"/>
            <a:ext cx="403597" cy="1101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572ADA5-2D68-EA7C-CFB3-CDCDF502300D}"/>
              </a:ext>
            </a:extLst>
          </p:cNvPr>
          <p:cNvCxnSpPr>
            <a:cxnSpLocks/>
          </p:cNvCxnSpPr>
          <p:nvPr/>
        </p:nvCxnSpPr>
        <p:spPr>
          <a:xfrm flipH="1" flipV="1">
            <a:off x="7793878" y="2758516"/>
            <a:ext cx="403597" cy="1101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CDDD071-5097-8038-E060-CA5917A3C3E0}"/>
              </a:ext>
            </a:extLst>
          </p:cNvPr>
          <p:cNvCxnSpPr>
            <a:cxnSpLocks/>
          </p:cNvCxnSpPr>
          <p:nvPr/>
        </p:nvCxnSpPr>
        <p:spPr>
          <a:xfrm flipH="1" flipV="1">
            <a:off x="7762174" y="2957032"/>
            <a:ext cx="403597" cy="1101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498C43D-0B30-0D34-1A5A-269F66DDE6CB}"/>
              </a:ext>
            </a:extLst>
          </p:cNvPr>
          <p:cNvCxnSpPr>
            <a:cxnSpLocks/>
          </p:cNvCxnSpPr>
          <p:nvPr/>
        </p:nvCxnSpPr>
        <p:spPr>
          <a:xfrm flipH="1" flipV="1">
            <a:off x="7744479" y="3251778"/>
            <a:ext cx="403597" cy="1101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EF9FECB-3936-8D92-AB8C-1477BEA86E7B}"/>
              </a:ext>
            </a:extLst>
          </p:cNvPr>
          <p:cNvCxnSpPr>
            <a:cxnSpLocks/>
          </p:cNvCxnSpPr>
          <p:nvPr/>
        </p:nvCxnSpPr>
        <p:spPr>
          <a:xfrm flipH="1" flipV="1">
            <a:off x="7762174" y="3534575"/>
            <a:ext cx="403597" cy="1101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86A238F-6F1B-C481-9FE0-702581B15FB7}"/>
              </a:ext>
            </a:extLst>
          </p:cNvPr>
          <p:cNvCxnSpPr/>
          <p:nvPr/>
        </p:nvCxnSpPr>
        <p:spPr>
          <a:xfrm>
            <a:off x="8197475" y="2180973"/>
            <a:ext cx="0" cy="136461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DB2A962-43B9-C0AD-63A5-3E008EECD871}"/>
              </a:ext>
            </a:extLst>
          </p:cNvPr>
          <p:cNvGrpSpPr/>
          <p:nvPr/>
        </p:nvGrpSpPr>
        <p:grpSpPr>
          <a:xfrm flipH="1">
            <a:off x="2983973" y="2302274"/>
            <a:ext cx="481692" cy="1364614"/>
            <a:chOff x="979729" y="2742726"/>
            <a:chExt cx="452996" cy="1364614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F61ADF1-E4A8-62C3-20E3-BE231E22E6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9128" y="2742726"/>
              <a:ext cx="403597" cy="11012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B22003E-1525-472D-4F34-D2718CB560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1433" y="3037472"/>
              <a:ext cx="403597" cy="11012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509B9911-1755-C2EB-9077-287C68CBFF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9128" y="3320269"/>
              <a:ext cx="403597" cy="11012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5FD63D20-6BAE-661F-DA2D-64A5034BFA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7424" y="3518785"/>
              <a:ext cx="403597" cy="11012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E3ACC1D-4A95-B193-F11F-CDEB09DE51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9729" y="3813531"/>
              <a:ext cx="403597" cy="11012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B807962F-390A-F1A4-D468-789677D9B7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7424" y="4096328"/>
              <a:ext cx="403597" cy="11012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2C187C0-B020-EDD7-33F3-1615C458C2DC}"/>
              </a:ext>
            </a:extLst>
          </p:cNvPr>
          <p:cNvCxnSpPr/>
          <p:nvPr/>
        </p:nvCxnSpPr>
        <p:spPr>
          <a:xfrm>
            <a:off x="2983973" y="2302274"/>
            <a:ext cx="0" cy="136461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5EAA6656-F359-CAE9-20EA-0191B490EBE6}"/>
              </a:ext>
            </a:extLst>
          </p:cNvPr>
          <p:cNvSpPr txBox="1"/>
          <p:nvPr/>
        </p:nvSpPr>
        <p:spPr>
          <a:xfrm>
            <a:off x="2555056" y="1908489"/>
            <a:ext cx="1040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/>
              <a:t>Capillary</a:t>
            </a:r>
            <a:endParaRPr lang="en-US" sz="1200" b="1" dirty="0"/>
          </a:p>
        </p:txBody>
      </p:sp>
      <p:cxnSp>
        <p:nvCxnSpPr>
          <p:cNvPr id="65" name="Straight Arrow Connector 28">
            <a:extLst>
              <a:ext uri="{FF2B5EF4-FFF2-40B4-BE49-F238E27FC236}">
                <a16:creationId xmlns:a16="http://schemas.microsoft.com/office/drawing/2014/main" id="{F8785989-DD4C-4E1D-9BCC-B9C173AEE7C8}"/>
              </a:ext>
            </a:extLst>
          </p:cNvPr>
          <p:cNvCxnSpPr>
            <a:cxnSpLocks/>
          </p:cNvCxnSpPr>
          <p:nvPr/>
        </p:nvCxnSpPr>
        <p:spPr>
          <a:xfrm flipV="1">
            <a:off x="5350420" y="1641000"/>
            <a:ext cx="0" cy="36474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28">
            <a:extLst>
              <a:ext uri="{FF2B5EF4-FFF2-40B4-BE49-F238E27FC236}">
                <a16:creationId xmlns:a16="http://schemas.microsoft.com/office/drawing/2014/main" id="{8C33BCED-0213-1DC5-9B84-50325B05661B}"/>
              </a:ext>
            </a:extLst>
          </p:cNvPr>
          <p:cNvCxnSpPr>
            <a:cxnSpLocks/>
          </p:cNvCxnSpPr>
          <p:nvPr/>
        </p:nvCxnSpPr>
        <p:spPr>
          <a:xfrm flipH="1">
            <a:off x="5324057" y="3905847"/>
            <a:ext cx="3" cy="4700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28">
            <a:extLst>
              <a:ext uri="{FF2B5EF4-FFF2-40B4-BE49-F238E27FC236}">
                <a16:creationId xmlns:a16="http://schemas.microsoft.com/office/drawing/2014/main" id="{E482519F-7F1C-A7A6-E6BD-5A13BEF3A5C1}"/>
              </a:ext>
            </a:extLst>
          </p:cNvPr>
          <p:cNvCxnSpPr>
            <a:cxnSpLocks/>
          </p:cNvCxnSpPr>
          <p:nvPr/>
        </p:nvCxnSpPr>
        <p:spPr>
          <a:xfrm flipV="1">
            <a:off x="5324057" y="4362344"/>
            <a:ext cx="903206" cy="1357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28">
            <a:extLst>
              <a:ext uri="{FF2B5EF4-FFF2-40B4-BE49-F238E27FC236}">
                <a16:creationId xmlns:a16="http://schemas.microsoft.com/office/drawing/2014/main" id="{ECECEDF9-330A-736C-2E7F-F968CFBB2FB2}"/>
              </a:ext>
            </a:extLst>
          </p:cNvPr>
          <p:cNvCxnSpPr>
            <a:cxnSpLocks/>
          </p:cNvCxnSpPr>
          <p:nvPr/>
        </p:nvCxnSpPr>
        <p:spPr>
          <a:xfrm>
            <a:off x="5343917" y="1647333"/>
            <a:ext cx="883346" cy="969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28">
            <a:extLst>
              <a:ext uri="{FF2B5EF4-FFF2-40B4-BE49-F238E27FC236}">
                <a16:creationId xmlns:a16="http://schemas.microsoft.com/office/drawing/2014/main" id="{2F0A52DB-7D68-91FB-3A61-F568AB9BC27B}"/>
              </a:ext>
            </a:extLst>
          </p:cNvPr>
          <p:cNvCxnSpPr>
            <a:cxnSpLocks/>
          </p:cNvCxnSpPr>
          <p:nvPr/>
        </p:nvCxnSpPr>
        <p:spPr>
          <a:xfrm flipV="1">
            <a:off x="6203934" y="1669931"/>
            <a:ext cx="2748" cy="2677558"/>
          </a:xfrm>
          <a:prstGeom prst="straightConnector1">
            <a:avLst/>
          </a:prstGeom>
          <a:ln w="57150">
            <a:solidFill>
              <a:srgbClr val="92D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28">
            <a:extLst>
              <a:ext uri="{FF2B5EF4-FFF2-40B4-BE49-F238E27FC236}">
                <a16:creationId xmlns:a16="http://schemas.microsoft.com/office/drawing/2014/main" id="{B8555B58-7CB0-0001-DC27-95B7BF44E8A9}"/>
              </a:ext>
            </a:extLst>
          </p:cNvPr>
          <p:cNvCxnSpPr>
            <a:cxnSpLocks/>
          </p:cNvCxnSpPr>
          <p:nvPr/>
        </p:nvCxnSpPr>
        <p:spPr>
          <a:xfrm>
            <a:off x="5309611" y="2410870"/>
            <a:ext cx="883346" cy="969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28">
            <a:extLst>
              <a:ext uri="{FF2B5EF4-FFF2-40B4-BE49-F238E27FC236}">
                <a16:creationId xmlns:a16="http://schemas.microsoft.com/office/drawing/2014/main" id="{4FE067FA-D21D-9365-8269-A1836EC6D355}"/>
              </a:ext>
            </a:extLst>
          </p:cNvPr>
          <p:cNvCxnSpPr>
            <a:cxnSpLocks/>
          </p:cNvCxnSpPr>
          <p:nvPr/>
        </p:nvCxnSpPr>
        <p:spPr>
          <a:xfrm flipV="1">
            <a:off x="5409277" y="3378181"/>
            <a:ext cx="797404" cy="1479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28">
            <a:extLst>
              <a:ext uri="{FF2B5EF4-FFF2-40B4-BE49-F238E27FC236}">
                <a16:creationId xmlns:a16="http://schemas.microsoft.com/office/drawing/2014/main" id="{006811FB-820C-7E94-7FA4-78A784980580}"/>
              </a:ext>
            </a:extLst>
          </p:cNvPr>
          <p:cNvCxnSpPr>
            <a:cxnSpLocks/>
            <a:endCxn id="95" idx="1"/>
          </p:cNvCxnSpPr>
          <p:nvPr/>
        </p:nvCxnSpPr>
        <p:spPr>
          <a:xfrm flipV="1">
            <a:off x="1180730" y="1480797"/>
            <a:ext cx="1967185" cy="1616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28">
            <a:extLst>
              <a:ext uri="{FF2B5EF4-FFF2-40B4-BE49-F238E27FC236}">
                <a16:creationId xmlns:a16="http://schemas.microsoft.com/office/drawing/2014/main" id="{7272CEBD-4E51-4965-5A46-1B4042E324D3}"/>
              </a:ext>
            </a:extLst>
          </p:cNvPr>
          <p:cNvCxnSpPr>
            <a:cxnSpLocks/>
          </p:cNvCxnSpPr>
          <p:nvPr/>
        </p:nvCxnSpPr>
        <p:spPr>
          <a:xfrm>
            <a:off x="8276951" y="4622201"/>
            <a:ext cx="1790327" cy="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249EB041-85E3-6C03-F5E0-8C6AFF07BDA0}"/>
              </a:ext>
            </a:extLst>
          </p:cNvPr>
          <p:cNvSpPr txBox="1"/>
          <p:nvPr/>
        </p:nvSpPr>
        <p:spPr>
          <a:xfrm>
            <a:off x="6197220" y="818097"/>
            <a:ext cx="1040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Out PMMA</a:t>
            </a:r>
            <a:endParaRPr lang="en-US" sz="1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9F08F5D-1808-E8E8-97E3-097DA86D2111}"/>
              </a:ext>
            </a:extLst>
          </p:cNvPr>
          <p:cNvSpPr txBox="1"/>
          <p:nvPr/>
        </p:nvSpPr>
        <p:spPr>
          <a:xfrm>
            <a:off x="3147915" y="1342297"/>
            <a:ext cx="1040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IN Vessel</a:t>
            </a:r>
            <a:endParaRPr lang="en-US" sz="1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E2681A7-EB46-30A2-C6D2-479E3FF63089}"/>
              </a:ext>
            </a:extLst>
          </p:cNvPr>
          <p:cNvSpPr txBox="1"/>
          <p:nvPr/>
        </p:nvSpPr>
        <p:spPr>
          <a:xfrm>
            <a:off x="9546569" y="4717597"/>
            <a:ext cx="1040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OUT Vessel</a:t>
            </a:r>
            <a:endParaRPr lang="en-US" sz="1200" b="1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A409DF5-582D-0192-56DB-20AC323FC0D3}"/>
              </a:ext>
            </a:extLst>
          </p:cNvPr>
          <p:cNvCxnSpPr>
            <a:cxnSpLocks/>
          </p:cNvCxnSpPr>
          <p:nvPr/>
        </p:nvCxnSpPr>
        <p:spPr>
          <a:xfrm>
            <a:off x="6203934" y="1739249"/>
            <a:ext cx="3157569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F2C9997-B6CD-9949-BEB1-41AA6B0EFAE0}"/>
              </a:ext>
            </a:extLst>
          </p:cNvPr>
          <p:cNvSpPr txBox="1"/>
          <p:nvPr/>
        </p:nvSpPr>
        <p:spPr>
          <a:xfrm>
            <a:off x="8633485" y="1327304"/>
            <a:ext cx="1040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OUT PMMA</a:t>
            </a:r>
            <a:endParaRPr lang="en-US" sz="12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F69BC6-06F9-67BD-EBA0-0A2A30529B16}"/>
              </a:ext>
            </a:extLst>
          </p:cNvPr>
          <p:cNvSpPr txBox="1"/>
          <p:nvPr/>
        </p:nvSpPr>
        <p:spPr>
          <a:xfrm>
            <a:off x="8821554" y="1776808"/>
            <a:ext cx="189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He/CF4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516784-7FA9-39F3-02DE-5F36E24006A1}"/>
              </a:ext>
            </a:extLst>
          </p:cNvPr>
          <p:cNvSpPr txBox="1"/>
          <p:nvPr/>
        </p:nvSpPr>
        <p:spPr>
          <a:xfrm>
            <a:off x="9516382" y="4098160"/>
            <a:ext cx="189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N2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7AA25B6-DD4D-BAC0-CFC1-7C0F626D298B}"/>
              </a:ext>
            </a:extLst>
          </p:cNvPr>
          <p:cNvSpPr txBox="1"/>
          <p:nvPr/>
        </p:nvSpPr>
        <p:spPr>
          <a:xfrm>
            <a:off x="1088590" y="1143086"/>
            <a:ext cx="189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N2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B18F6A-CCF0-E372-A687-D6B59C9506D8}"/>
              </a:ext>
            </a:extLst>
          </p:cNvPr>
          <p:cNvSpPr txBox="1"/>
          <p:nvPr/>
        </p:nvSpPr>
        <p:spPr>
          <a:xfrm>
            <a:off x="142043" y="2486731"/>
            <a:ext cx="1876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Liquid </a:t>
            </a:r>
            <a:r>
              <a:rPr lang="it-IT" dirty="0" err="1"/>
              <a:t>nitrogen</a:t>
            </a:r>
            <a:r>
              <a:rPr lang="it-IT" dirty="0"/>
              <a:t> dewar in </a:t>
            </a:r>
            <a:r>
              <a:rPr lang="it-IT" dirty="0" err="1"/>
              <a:t>HallB</a:t>
            </a:r>
            <a:r>
              <a:rPr lang="it-IT" dirty="0"/>
              <a:t> with </a:t>
            </a:r>
            <a:r>
              <a:rPr lang="it-IT" dirty="0" err="1"/>
              <a:t>gasificator</a:t>
            </a:r>
            <a:r>
              <a:rPr lang="it-IT" dirty="0"/>
              <a:t> and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93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C77D-F2D8-B503-AB28-9125DE835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CYGNO04++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689640-76B7-A104-A1AC-BDF098F0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9A8E-328B-41FD-BE94-737931AE4624}" type="datetime1">
              <a:rPr lang="it-IT" smtClean="0"/>
              <a:t>18/06/2025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B2B08-53C6-6194-8990-E042AEC92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5682C-543F-AF8D-0567-CB8597C0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3ADF77-8C81-1D5D-F90A-4E48DFC80B22}"/>
              </a:ext>
            </a:extLst>
          </p:cNvPr>
          <p:cNvSpPr txBox="1"/>
          <p:nvPr/>
        </p:nvSpPr>
        <p:spPr>
          <a:xfrm>
            <a:off x="48827" y="754602"/>
            <a:ext cx="10724225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List of </a:t>
            </a:r>
            <a:r>
              <a:rPr lang="it-IT" dirty="0" err="1"/>
              <a:t>possible</a:t>
            </a:r>
            <a:r>
              <a:rPr lang="it-IT" dirty="0"/>
              <a:t> upgrades and </a:t>
            </a:r>
            <a:r>
              <a:rPr lang="it-IT" dirty="0" err="1"/>
              <a:t>possible</a:t>
            </a:r>
            <a:r>
              <a:rPr lang="it-IT" dirty="0"/>
              <a:t> ‘costs’:</a:t>
            </a:r>
          </a:p>
          <a:p>
            <a:endParaRPr lang="en-US" sz="500" dirty="0"/>
          </a:p>
          <a:p>
            <a:r>
              <a:rPr lang="en-US" b="1" dirty="0">
                <a:solidFill>
                  <a:srgbClr val="FF0000"/>
                </a:solidFill>
              </a:rPr>
              <a:t>Low cost </a:t>
            </a:r>
            <a:r>
              <a:rPr lang="en-US" b="1" dirty="0"/>
              <a:t>i.e. no touching the detector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H-rich gas (H, iC4H10 or CH4)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New flammable gas system (~100k€)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Or just add water (2.6% volume is 100RH at 900mbar 20°C)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2x Larger Drift field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New PS (~20k€)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Fine pitch opaque GEMs (~10k€ before assembly otherwise in medium)</a:t>
            </a:r>
          </a:p>
          <a:p>
            <a:endParaRPr lang="en-US" sz="1600" dirty="0"/>
          </a:p>
          <a:p>
            <a:r>
              <a:rPr lang="en-US" b="1" dirty="0">
                <a:solidFill>
                  <a:srgbClr val="FF0000"/>
                </a:solidFill>
              </a:rPr>
              <a:t>Medium cost </a:t>
            </a:r>
            <a:r>
              <a:rPr lang="en-US" b="1" dirty="0"/>
              <a:t>i.e. changing the inner detector </a:t>
            </a:r>
            <a:r>
              <a:rPr lang="en-US" dirty="0"/>
              <a:t>(~100k€)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ITO for light enhancement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Large custom </a:t>
            </a:r>
            <a:r>
              <a:rPr lang="en-US" sz="1600" dirty="0" err="1"/>
              <a:t>quartz+ITO</a:t>
            </a:r>
            <a:r>
              <a:rPr lang="en-US" sz="1600" dirty="0"/>
              <a:t> window (~50k€)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Several 10k€ for electronics if strip readout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New PS (~10k€ )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Larger gas pressure</a:t>
            </a:r>
          </a:p>
          <a:p>
            <a:endParaRPr lang="en-US" sz="1600" dirty="0"/>
          </a:p>
          <a:p>
            <a:r>
              <a:rPr lang="en-US" b="1" dirty="0">
                <a:solidFill>
                  <a:srgbClr val="FF0000"/>
                </a:solidFill>
              </a:rPr>
              <a:t>High cost </a:t>
            </a:r>
            <a:r>
              <a:rPr lang="en-US" b="1" dirty="0"/>
              <a:t>i.e. changing a lot more </a:t>
            </a:r>
            <a:r>
              <a:rPr lang="en-US" dirty="0"/>
              <a:t>(several 100k€)</a:t>
            </a:r>
            <a:endParaRPr lang="en-US" b="1" dirty="0"/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Primary scintillation detection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Not sure if possible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Thousands of </a:t>
            </a:r>
            <a:r>
              <a:rPr lang="en-US" sz="1600" dirty="0" err="1"/>
              <a:t>SiPM</a:t>
            </a:r>
            <a:r>
              <a:rPr lang="en-US" sz="1600" dirty="0"/>
              <a:t> channels in between field cage rings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GEM signal readout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New HV distribution and readout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1207D6-0CBB-AB6D-9D5C-E5670E1A0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620" y="690210"/>
            <a:ext cx="3332010" cy="27999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457AC9-7CD3-AC30-73AA-FE4E2ADD1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921" y="3428544"/>
            <a:ext cx="3332010" cy="32419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C58A13-A817-2CEE-E0CF-71415AE069A3}"/>
              </a:ext>
            </a:extLst>
          </p:cNvPr>
          <p:cNvSpPr txBox="1"/>
          <p:nvPr/>
        </p:nvSpPr>
        <p:spPr>
          <a:xfrm>
            <a:off x="10164525" y="1004552"/>
            <a:ext cx="121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Pure gas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303188-3745-B0FA-5C42-69589AEDA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6921" y="3439026"/>
            <a:ext cx="3325024" cy="32280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BD09FA-44B7-43BB-40DB-1A1D35B25DB6}"/>
              </a:ext>
            </a:extLst>
          </p:cNvPr>
          <p:cNvSpPr txBox="1"/>
          <p:nvPr/>
        </p:nvSpPr>
        <p:spPr>
          <a:xfrm>
            <a:off x="9698139" y="3724660"/>
            <a:ext cx="214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400ppm O2</a:t>
            </a:r>
          </a:p>
          <a:p>
            <a:r>
              <a:rPr lang="it-IT"/>
              <a:t>2.</a:t>
            </a:r>
            <a:r>
              <a:rPr lang="it-IT" dirty="0"/>
              <a:t>6</a:t>
            </a:r>
            <a:r>
              <a:rPr lang="it-IT"/>
              <a:t>% </a:t>
            </a:r>
            <a:r>
              <a:rPr lang="it-IT" dirty="0"/>
              <a:t>H2O (sature)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166C1-8C3F-28F3-5D0D-7A2FE4449326}"/>
              </a:ext>
            </a:extLst>
          </p:cNvPr>
          <p:cNvSpPr txBox="1"/>
          <p:nvPr/>
        </p:nvSpPr>
        <p:spPr>
          <a:xfrm>
            <a:off x="115806" y="822126"/>
            <a:ext cx="11960387" cy="547842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5000" b="1" dirty="0">
                <a:solidFill>
                  <a:srgbClr val="FF0000"/>
                </a:solidFill>
              </a:rPr>
              <a:t>DISCLAIMER</a:t>
            </a:r>
          </a:p>
          <a:p>
            <a:pPr marL="685800" indent="-685800" algn="ctr">
              <a:buFontTx/>
              <a:buChar char="-"/>
            </a:pPr>
            <a:r>
              <a:rPr lang="it-IT" sz="5000" u="sng" dirty="0"/>
              <a:t>End of </a:t>
            </a:r>
            <a:r>
              <a:rPr lang="it-IT" sz="5000" u="sng" dirty="0" err="1"/>
              <a:t>September</a:t>
            </a:r>
            <a:r>
              <a:rPr lang="it-IT" sz="5000" u="sng" dirty="0"/>
              <a:t> </a:t>
            </a:r>
            <a:r>
              <a:rPr lang="it-IT" sz="5000" dirty="0"/>
              <a:t>Start of CYGNO04 </a:t>
            </a:r>
            <a:r>
              <a:rPr lang="it-IT" sz="5000" dirty="0" err="1"/>
              <a:t>precommissioning</a:t>
            </a:r>
            <a:r>
              <a:rPr lang="it-IT" sz="5000" dirty="0"/>
              <a:t> in LNF</a:t>
            </a:r>
          </a:p>
          <a:p>
            <a:pPr marL="685800" indent="-685800" algn="ctr">
              <a:buFontTx/>
              <a:buChar char="-"/>
            </a:pPr>
            <a:r>
              <a:rPr lang="it-IT" sz="5000" u="sng" dirty="0"/>
              <a:t>End of the </a:t>
            </a:r>
            <a:r>
              <a:rPr lang="it-IT" sz="5000" u="sng" dirty="0" err="1"/>
              <a:t>year</a:t>
            </a:r>
            <a:r>
              <a:rPr lang="it-IT" sz="5000" u="sng" dirty="0"/>
              <a:t> </a:t>
            </a:r>
            <a:r>
              <a:rPr lang="it-IT" sz="5000" dirty="0"/>
              <a:t>detector </a:t>
            </a:r>
            <a:r>
              <a:rPr lang="it-IT" sz="5000" dirty="0" err="1"/>
              <a:t>installation</a:t>
            </a:r>
            <a:r>
              <a:rPr lang="it-IT" sz="5000" dirty="0"/>
              <a:t> underground</a:t>
            </a:r>
          </a:p>
          <a:p>
            <a:pPr marL="685800" indent="-685800" algn="ctr">
              <a:buFontTx/>
              <a:buChar char="-"/>
            </a:pPr>
            <a:r>
              <a:rPr lang="it-IT" sz="5000" dirty="0"/>
              <a:t> </a:t>
            </a:r>
            <a:r>
              <a:rPr lang="it-IT" sz="5000" u="sng" dirty="0" err="1"/>
              <a:t>Beginning</a:t>
            </a:r>
            <a:r>
              <a:rPr lang="it-IT" sz="5000" u="sng" dirty="0"/>
              <a:t> of 2026 </a:t>
            </a:r>
            <a:r>
              <a:rPr lang="it-IT" sz="5000" dirty="0"/>
              <a:t>start of </a:t>
            </a:r>
            <a:r>
              <a:rPr lang="it-IT" sz="5000" dirty="0" err="1"/>
              <a:t>commissioning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482610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CE869-0FA4-5732-D79E-B33E912B3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7177B-40C3-3B27-D2E4-53FAF12C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CYGNO04++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D17FBE-2E99-E08D-D294-FE0CA967C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9A8E-328B-41FD-BE94-737931AE4624}" type="datetime1">
              <a:rPr lang="it-IT" smtClean="0"/>
              <a:t>18/06/2025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25598-762E-8717-F1ED-7508A70B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Fiorina - GSSI &amp; INFN LNGS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CF577-E7C1-C924-4193-186B0A74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A04E-7092-42E3-AD6A-424614B5EC8D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81D98-57A6-6D19-8075-BEC2FB633411}"/>
              </a:ext>
            </a:extLst>
          </p:cNvPr>
          <p:cNvSpPr txBox="1"/>
          <p:nvPr/>
        </p:nvSpPr>
        <p:spPr>
          <a:xfrm>
            <a:off x="48827" y="754602"/>
            <a:ext cx="10724225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List of </a:t>
            </a:r>
            <a:r>
              <a:rPr lang="it-IT" dirty="0" err="1"/>
              <a:t>possible</a:t>
            </a:r>
            <a:r>
              <a:rPr lang="it-IT" dirty="0"/>
              <a:t> upgrades and </a:t>
            </a:r>
            <a:r>
              <a:rPr lang="it-IT" dirty="0" err="1"/>
              <a:t>possible</a:t>
            </a:r>
            <a:r>
              <a:rPr lang="it-IT" dirty="0"/>
              <a:t> ‘costs’:</a:t>
            </a:r>
          </a:p>
          <a:p>
            <a:endParaRPr lang="en-US" sz="500" dirty="0"/>
          </a:p>
          <a:p>
            <a:r>
              <a:rPr lang="en-US" b="1" dirty="0">
                <a:solidFill>
                  <a:srgbClr val="FF0000"/>
                </a:solidFill>
              </a:rPr>
              <a:t>Low cost </a:t>
            </a:r>
            <a:r>
              <a:rPr lang="en-US" b="1" dirty="0"/>
              <a:t>i.e. no touching the detector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H-rich gas (H, iC4H10 or CH4)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New flammable gas system (~100k€)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Or just add water (2.6% volume is 100RH at 900mbar 20°C)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2x Larger Drift field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New PS (~20k€)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Fine pitch opaque GEMs (~10k€ before assembly otherwise in medium)</a:t>
            </a:r>
          </a:p>
          <a:p>
            <a:endParaRPr lang="en-US" sz="1600" dirty="0"/>
          </a:p>
          <a:p>
            <a:r>
              <a:rPr lang="en-US" b="1" dirty="0">
                <a:solidFill>
                  <a:srgbClr val="FF0000"/>
                </a:solidFill>
              </a:rPr>
              <a:t>Medium cost </a:t>
            </a:r>
            <a:r>
              <a:rPr lang="en-US" b="1" dirty="0"/>
              <a:t>i.e. changing the inner detector </a:t>
            </a:r>
            <a:r>
              <a:rPr lang="en-US" dirty="0"/>
              <a:t>(~100k€)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ITO for light enhancement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Large custom </a:t>
            </a:r>
            <a:r>
              <a:rPr lang="en-US" sz="1600" dirty="0" err="1"/>
              <a:t>quartz+ITO</a:t>
            </a:r>
            <a:r>
              <a:rPr lang="en-US" sz="1600" dirty="0"/>
              <a:t> window (~50k€)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Several 10k€ for electronics if strip readout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New PS (~10k€ )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Larger gas pressure</a:t>
            </a:r>
          </a:p>
          <a:p>
            <a:endParaRPr lang="en-US" sz="1600" dirty="0"/>
          </a:p>
          <a:p>
            <a:r>
              <a:rPr lang="en-US" b="1" dirty="0">
                <a:solidFill>
                  <a:srgbClr val="FF0000"/>
                </a:solidFill>
              </a:rPr>
              <a:t>High cost </a:t>
            </a:r>
            <a:r>
              <a:rPr lang="en-US" b="1" dirty="0"/>
              <a:t>i.e. changing a lot more </a:t>
            </a:r>
            <a:r>
              <a:rPr lang="en-US" dirty="0"/>
              <a:t>(several 100k€)</a:t>
            </a:r>
            <a:endParaRPr lang="en-US" b="1" dirty="0"/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Primary scintillation detection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Not sure if possible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Thousands of </a:t>
            </a:r>
            <a:r>
              <a:rPr lang="en-US" sz="1600" dirty="0" err="1"/>
              <a:t>SiPM</a:t>
            </a:r>
            <a:r>
              <a:rPr lang="en-US" sz="1600" dirty="0"/>
              <a:t> channels in between field cage rings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GEM signal readout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New HV distribution and readout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45192B-CA19-7559-9315-8C3B36E53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620" y="690210"/>
            <a:ext cx="3332010" cy="27999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5EDFD5-691F-5D11-FCB4-A00104985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921" y="3428544"/>
            <a:ext cx="3332010" cy="32419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E63A0A-1B13-8C73-0BEE-019AB262DC30}"/>
              </a:ext>
            </a:extLst>
          </p:cNvPr>
          <p:cNvSpPr txBox="1"/>
          <p:nvPr/>
        </p:nvSpPr>
        <p:spPr>
          <a:xfrm>
            <a:off x="10164525" y="1004552"/>
            <a:ext cx="121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Pure gas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588EA4-9CAD-8BA9-2E09-1F07D2BA2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6921" y="3439026"/>
            <a:ext cx="3325024" cy="32280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BFF4C5-9DDF-F13F-4C14-5741366DC8B6}"/>
              </a:ext>
            </a:extLst>
          </p:cNvPr>
          <p:cNvSpPr txBox="1"/>
          <p:nvPr/>
        </p:nvSpPr>
        <p:spPr>
          <a:xfrm>
            <a:off x="9698139" y="3724660"/>
            <a:ext cx="214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400ppm O2</a:t>
            </a:r>
          </a:p>
          <a:p>
            <a:r>
              <a:rPr lang="it-IT"/>
              <a:t>2.</a:t>
            </a:r>
            <a:r>
              <a:rPr lang="it-IT" dirty="0"/>
              <a:t>6</a:t>
            </a:r>
            <a:r>
              <a:rPr lang="it-IT"/>
              <a:t>% </a:t>
            </a:r>
            <a:r>
              <a:rPr lang="it-IT" dirty="0"/>
              <a:t>H2O (sature)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9557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Custom 2">
      <a:dk1>
        <a:srgbClr val="0000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kkitt"/>
        <a:ea typeface=""/>
        <a:cs typeface=""/>
      </a:majorFont>
      <a:minorFont>
        <a:latin typeface="Roboto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SSI_templateTest.potm" id="{07B4AACC-6A3F-4FE2-9DC7-7DDD28F3B8A3}" vid="{90885414-1744-4092-914B-E2C7976D3F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GSSI_templateTest</Template>
  <TotalTime>4177</TotalTime>
  <Words>610</Words>
  <Application>Microsoft Office PowerPoint</Application>
  <PresentationFormat>Widescreen</PresentationFormat>
  <Paragraphs>128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Roboto</vt:lpstr>
      <vt:lpstr>Rokkitt</vt:lpstr>
      <vt:lpstr>Wingdings</vt:lpstr>
      <vt:lpstr>Presentation1</vt:lpstr>
      <vt:lpstr>CYGNO04  Technical Coordinator Report</vt:lpstr>
      <vt:lpstr>CYGNO04 Gantt</vt:lpstr>
      <vt:lpstr>HallF Infrastructure</vt:lpstr>
      <vt:lpstr>Mechanical Layout</vt:lpstr>
      <vt:lpstr>Inner Detector</vt:lpstr>
      <vt:lpstr>Copper Vessel</vt:lpstr>
      <vt:lpstr>Gas distribution</vt:lpstr>
      <vt:lpstr>CYGNO04++</vt:lpstr>
      <vt:lpstr>CYGNO04++</vt:lpstr>
      <vt:lpstr>BACKUP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Davide Fiorina</dc:creator>
  <cp:lastModifiedBy>Davide Fiorina</cp:lastModifiedBy>
  <cp:revision>106</cp:revision>
  <dcterms:created xsi:type="dcterms:W3CDTF">2025-01-30T14:28:15Z</dcterms:created>
  <dcterms:modified xsi:type="dcterms:W3CDTF">2025-06-18T09:19:31Z</dcterms:modified>
</cp:coreProperties>
</file>