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90" r:id="rId3"/>
    <p:sldId id="301" r:id="rId4"/>
    <p:sldId id="272" r:id="rId5"/>
    <p:sldId id="303" r:id="rId6"/>
    <p:sldId id="304" r:id="rId7"/>
    <p:sldId id="306" r:id="rId8"/>
    <p:sldId id="312" r:id="rId9"/>
    <p:sldId id="284" r:id="rId10"/>
    <p:sldId id="285" r:id="rId11"/>
    <p:sldId id="311" r:id="rId12"/>
    <p:sldId id="293" r:id="rId13"/>
    <p:sldId id="296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96" autoAdjust="0"/>
  </p:normalViewPr>
  <p:slideViewPr>
    <p:cSldViewPr snapToGrid="0" snapToObjects="1">
      <p:cViewPr>
        <p:scale>
          <a:sx n="76" d="100"/>
          <a:sy n="76" d="100"/>
        </p:scale>
        <p:origin x="-2480" y="-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98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4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91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4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5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85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80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72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4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468B-78D3-6A47-85DA-C305CD487E6C}" type="datetimeFigureOut">
              <a:rPr lang="it-IT" smtClean="0"/>
              <a:t>04/07/25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62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58090" y="3838096"/>
            <a:ext cx="44731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dirty="0">
                <a:solidFill>
                  <a:srgbClr val="3366FF"/>
                </a:solidFill>
              </a:rPr>
              <a:t>Consiglio di Sezione 03</a:t>
            </a:r>
            <a:r>
              <a:rPr lang="it-IT" sz="2400" dirty="0" smtClean="0">
                <a:solidFill>
                  <a:srgbClr val="3366FF"/>
                </a:solidFill>
              </a:rPr>
              <a:t> luglio 2025</a:t>
            </a:r>
            <a:endParaRPr lang="it-IT" sz="2400" dirty="0">
              <a:solidFill>
                <a:srgbClr val="3366FF"/>
              </a:solidFill>
            </a:endParaRPr>
          </a:p>
          <a:p>
            <a:pPr algn="ctr"/>
            <a:r>
              <a:rPr lang="it-IT" sz="2400" dirty="0" smtClean="0">
                <a:solidFill>
                  <a:srgbClr val="3366FF"/>
                </a:solidFill>
              </a:rPr>
              <a:t>Cosimo Pastore</a:t>
            </a:r>
            <a:endParaRPr lang="it-IT" sz="2400" dirty="0">
              <a:solidFill>
                <a:srgbClr val="3366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87509" y="1976560"/>
            <a:ext cx="8159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0090"/>
                </a:solidFill>
              </a:rPr>
              <a:t>Richieste degli esperimenti al Servizio Officina Meccanica per l’anno 2026</a:t>
            </a:r>
            <a:endParaRPr lang="it-IT" sz="3200" b="1" dirty="0">
              <a:solidFill>
                <a:srgbClr val="000090"/>
              </a:solidFill>
            </a:endParaRPr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6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8718" y="1227860"/>
            <a:ext cx="86989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err="1" smtClean="0">
                <a:solidFill>
                  <a:srgbClr val="FF0000"/>
                </a:solidFill>
              </a:rPr>
              <a:t>ePIC</a:t>
            </a:r>
            <a:r>
              <a:rPr lang="it-IT" sz="2000" b="1" dirty="0" smtClean="0">
                <a:solidFill>
                  <a:srgbClr val="FF0000"/>
                </a:solidFill>
              </a:rPr>
              <a:t>-</a:t>
            </a:r>
            <a:r>
              <a:rPr lang="it-IT" sz="2000" dirty="0">
                <a:solidFill>
                  <a:srgbClr val="000000"/>
                </a:solidFill>
              </a:rPr>
              <a:t>SVT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Meccanica necessaria per la costruzione </a:t>
            </a:r>
            <a:r>
              <a:rPr lang="it-IT" sz="2000" dirty="0">
                <a:solidFill>
                  <a:srgbClr val="000000"/>
                </a:solidFill>
              </a:rPr>
              <a:t>prototipi </a:t>
            </a:r>
            <a:r>
              <a:rPr lang="it-IT" sz="2000" dirty="0" smtClean="0">
                <a:solidFill>
                  <a:srgbClr val="000000"/>
                </a:solidFill>
              </a:rPr>
              <a:t>L0</a:t>
            </a:r>
            <a:r>
              <a:rPr lang="it-IT" sz="2000" dirty="0">
                <a:solidFill>
                  <a:srgbClr val="000000"/>
                </a:solidFill>
              </a:rPr>
              <a:t>-L1 </a:t>
            </a:r>
            <a:r>
              <a:rPr lang="it-IT" sz="2000" dirty="0" smtClean="0">
                <a:solidFill>
                  <a:srgbClr val="000000"/>
                </a:solidFill>
              </a:rPr>
              <a:t>(incluso modello con </a:t>
            </a:r>
            <a:r>
              <a:rPr lang="it-IT" sz="2000" dirty="0" err="1" smtClean="0">
                <a:solidFill>
                  <a:srgbClr val="000000"/>
                </a:solidFill>
              </a:rPr>
              <a:t>heaters</a:t>
            </a:r>
            <a:r>
              <a:rPr lang="it-IT" sz="2000" dirty="0" smtClean="0">
                <a:solidFill>
                  <a:srgbClr val="000000"/>
                </a:solidFill>
              </a:rPr>
              <a:t> e versioni più evolute</a:t>
            </a:r>
            <a:r>
              <a:rPr lang="it-IT" sz="2000" dirty="0" smtClean="0"/>
              <a:t>)</a:t>
            </a:r>
            <a:endParaRPr lang="it-IT" sz="2000" dirty="0">
              <a:solidFill>
                <a:srgbClr val="000000"/>
              </a:solidFill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Meccanica per il piegament0/assemblaggio dei prototipi L2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mesi-persona  </a:t>
            </a:r>
            <a:endParaRPr lang="it-IT" sz="2000" b="1" dirty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LUNA</a:t>
            </a:r>
          </a:p>
          <a:p>
            <a:pPr algn="just"/>
            <a:r>
              <a:rPr lang="it-IT" sz="2000" dirty="0" smtClean="0"/>
              <a:t>Costruzione di una struttura </a:t>
            </a:r>
            <a:r>
              <a:rPr lang="it-IT" sz="2000" dirty="0"/>
              <a:t>di supporto della seconda linea di fascio e del gas target della </a:t>
            </a:r>
            <a:r>
              <a:rPr lang="it-IT" sz="2000" dirty="0" err="1"/>
              <a:t>Ion</a:t>
            </a:r>
            <a:r>
              <a:rPr lang="it-IT" sz="2000" dirty="0"/>
              <a:t> Beam </a:t>
            </a:r>
            <a:r>
              <a:rPr lang="it-IT" sz="2000" dirty="0" err="1"/>
              <a:t>Facility</a:t>
            </a:r>
            <a:endParaRPr lang="it-IT" sz="2000" dirty="0"/>
          </a:p>
          <a:p>
            <a:pPr algn="just"/>
            <a:r>
              <a:rPr lang="it-IT" sz="2000" u="sng" dirty="0" smtClean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mese-persona </a:t>
            </a:r>
            <a:r>
              <a:rPr lang="it-IT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-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0.5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8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1964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3300" y="960468"/>
            <a:ext cx="89176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SHINE</a:t>
            </a:r>
            <a:endParaRPr lang="it-IT" sz="2000" dirty="0"/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elementi meccanici per il setup sperimentale </a:t>
            </a:r>
            <a:r>
              <a:rPr lang="it-IT" sz="1600" dirty="0">
                <a:solidFill>
                  <a:srgbClr val="000000"/>
                </a:solidFill>
              </a:rPr>
              <a:t>(accoppiamento laser e tubo a raggi X, supporto ed accoppiamento scintillatori e PMT</a:t>
            </a:r>
            <a:r>
              <a:rPr lang="it-IT" sz="1600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mese-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 </a:t>
            </a:r>
            <a:endParaRPr lang="it-IT" sz="2000" dirty="0">
              <a:solidFill>
                <a:srgbClr val="008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SPOC</a:t>
            </a:r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dirty="0" smtClean="0">
                <a:highlight>
                  <a:srgbClr val="FFFF00"/>
                </a:highlight>
              </a:rPr>
              <a:t>Meccanica di supporto del prototipo finale del rivelatore raggi gamma </a:t>
            </a:r>
            <a:r>
              <a:rPr lang="nl-NL" sz="2000" dirty="0">
                <a:highlight>
                  <a:srgbClr val="FFFF00"/>
                </a:highlight>
              </a:rPr>
              <a:t>SPECT</a:t>
            </a:r>
            <a:endParaRPr lang="it-IT" sz="2000" dirty="0" smtClean="0">
              <a:highlight>
                <a:srgbClr val="FFFF00"/>
              </a:highlight>
            </a:endParaRP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 mese-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-0.5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QUERIS</a:t>
            </a:r>
          </a:p>
          <a:p>
            <a:pPr algn="just"/>
            <a:r>
              <a:rPr lang="it-IT" sz="2000" dirty="0" smtClean="0"/>
              <a:t>Realizzazione </a:t>
            </a:r>
            <a:r>
              <a:rPr lang="it-IT" sz="2000" dirty="0"/>
              <a:t>di parti meccaniche custom, sistemi di schermatura della radiazione setup optoelettronici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0.5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mese-persona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??</a:t>
            </a: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</a:rPr>
              <a:t>TANGO_RD</a:t>
            </a:r>
            <a:endParaRPr lang="en-US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dirty="0" err="1"/>
              <a:t>Costruzione</a:t>
            </a:r>
            <a:r>
              <a:rPr lang="en-US" sz="2000" dirty="0"/>
              <a:t> </a:t>
            </a:r>
            <a:r>
              <a:rPr lang="en-US" sz="2000" dirty="0" err="1"/>
              <a:t>componenti</a:t>
            </a:r>
            <a:r>
              <a:rPr lang="en-US" sz="2000" dirty="0"/>
              <a:t> </a:t>
            </a:r>
            <a:r>
              <a:rPr lang="en-US" sz="2000" dirty="0" err="1"/>
              <a:t>meccanici</a:t>
            </a:r>
            <a:r>
              <a:rPr lang="en-US" sz="2000" dirty="0"/>
              <a:t> per la realizzazione di </a:t>
            </a:r>
            <a:r>
              <a:rPr lang="en-US" sz="2000" dirty="0" smtClean="0"/>
              <a:t>rivelatore </a:t>
            </a:r>
            <a:r>
              <a:rPr lang="it-IT" sz="2000" dirty="0"/>
              <a:t>che impieghi miscele standard e </a:t>
            </a:r>
            <a:r>
              <a:rPr lang="it-IT" sz="2000" dirty="0" smtClean="0"/>
              <a:t>ecologiche</a:t>
            </a:r>
          </a:p>
          <a:p>
            <a:pPr algn="just"/>
            <a:r>
              <a:rPr lang="it-IT" sz="2000" u="sng" dirty="0" smtClean="0"/>
              <a:t>Stima</a:t>
            </a:r>
            <a:r>
              <a:rPr lang="it-IT" sz="2000" u="sng" dirty="0"/>
              <a:t>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0.5 mese-persona </a:t>
            </a:r>
          </a:p>
          <a:p>
            <a:pPr algn="just"/>
            <a:endParaRPr lang="it-IT" sz="2000" b="1" u="sng" dirty="0">
              <a:solidFill>
                <a:srgbClr val="FF00FF"/>
              </a:solidFill>
              <a:highlight>
                <a:srgbClr val="FFFF00"/>
              </a:highlight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V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9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96916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730297"/>
              </p:ext>
            </p:extLst>
          </p:nvPr>
        </p:nvGraphicFramePr>
        <p:xfrm>
          <a:off x="27024" y="1287516"/>
          <a:ext cx="9044575" cy="4887103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1297117"/>
                <a:gridCol w="3390477"/>
                <a:gridCol w="2127199"/>
                <a:gridCol w="12299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77">
                <a:tc rowSpan="7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CMS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u="none" dirty="0" smtClean="0"/>
                        <a:t>GEM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4 m.p</a:t>
                      </a: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(-1.5 </a:t>
                      </a:r>
                      <a:r>
                        <a:rPr lang="es-ES_tradnl" sz="1800" b="1" dirty="0" err="1" smtClean="0">
                          <a:solidFill>
                            <a:srgbClr val="FF0000"/>
                          </a:solidFill>
                        </a:rPr>
                        <a:t>cern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3.5 </a:t>
                      </a:r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m.p.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b="1" u="none" dirty="0" err="1" smtClean="0"/>
                        <a:t>Tracker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 -0.5</a:t>
                      </a:r>
                      <a:endParaRPr lang="es-ES_tradnl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RPC                   </a:t>
                      </a: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4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(-1 </a:t>
                      </a:r>
                      <a:r>
                        <a:rPr lang="es-ES_tradnl" sz="1800" b="1" dirty="0" err="1" smtClean="0">
                          <a:solidFill>
                            <a:srgbClr val="FF0000"/>
                          </a:solidFill>
                        </a:rPr>
                        <a:t>cern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4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Calibri"/>
                        </a:rPr>
                        <a:t>RD_MuCOL</a:t>
                      </a:r>
                      <a:endParaRPr lang="it-IT" sz="1800" b="1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1.5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46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800" b="1" i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libri"/>
                          <a:cs typeface="Calibri"/>
                        </a:rPr>
                        <a:t> RD_FCC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LHCb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HYPER-K </a:t>
                      </a:r>
                      <a:endParaRPr lang="it-IT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3.5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NUSES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err="1" smtClean="0">
                          <a:solidFill>
                            <a:srgbClr val="FF0000"/>
                          </a:solidFill>
                        </a:rPr>
                        <a:t>SpaceItUp</a:t>
                      </a:r>
                      <a:r>
                        <a:rPr lang="en-US" sz="18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mr-IN" sz="1800" b="1" u="sng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sz="1800" b="1" u="sng" dirty="0" smtClean="0">
                          <a:solidFill>
                            <a:srgbClr val="FF0000"/>
                          </a:solidFill>
                        </a:rPr>
                        <a:t> ASI</a:t>
                      </a: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HERD_DMP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CTA</a:t>
                      </a:r>
                      <a:endParaRPr lang="it-IT" sz="1800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FERMI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10 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4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15259"/>
              </p:ext>
            </p:extLst>
          </p:nvPr>
        </p:nvGraphicFramePr>
        <p:xfrm>
          <a:off x="27024" y="1153820"/>
          <a:ext cx="9044575" cy="4315909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4855904"/>
                <a:gridCol w="1419339"/>
                <a:gridCol w="176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29">
                <a:tc rowSpan="2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KM3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SPB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6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-1.5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QUASIMODO</a:t>
                      </a:r>
                      <a:endParaRPr lang="it-IT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ePIC</a:t>
                      </a: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LUNA 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  <a:endParaRPr lang="es-ES_tradnl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SHINE</a:t>
                      </a:r>
                      <a:endParaRPr lang="it-IT" sz="1800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8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SPOC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008000"/>
                          </a:solidFill>
                        </a:rPr>
                        <a:t>1 m.p</a:t>
                      </a:r>
                      <a:r>
                        <a:rPr lang="es-ES_tradnl" sz="1600" b="1" dirty="0" smtClean="0">
                          <a:solidFill>
                            <a:srgbClr val="008000"/>
                          </a:solidFill>
                        </a:rPr>
                        <a:t>. </a:t>
                      </a:r>
                      <a:r>
                        <a:rPr lang="es-ES_tradnl" sz="16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QUERIS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TANGO_RD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11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90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51581"/>
              </p:ext>
            </p:extLst>
          </p:nvPr>
        </p:nvGraphicFramePr>
        <p:xfrm>
          <a:off x="199434" y="2837340"/>
          <a:ext cx="8789724" cy="307847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159075"/>
                <a:gridCol w="3508890"/>
                <a:gridCol w="21217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TABELLA RIEPILOGATIVA RICHIESTE</a:t>
                      </a:r>
                      <a:endParaRPr lang="it-IT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DISPONIBILITA’</a:t>
                      </a:r>
                      <a:endParaRPr lang="it-IT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(7.5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800" b="1" baseline="0" dirty="0" err="1" smtClean="0">
                          <a:solidFill>
                            <a:schemeClr val="tx1"/>
                          </a:solidFill>
                        </a:rPr>
                        <a:t>missione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-5.5 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</a:rPr>
                        <a:t>(2.5</a:t>
                      </a:r>
                      <a:r>
                        <a:rPr lang="it-IT" sz="1600" u="sng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@CERN)</a:t>
                      </a:r>
                      <a:endParaRPr lang="it-IT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11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  <a:endParaRPr lang="es-ES_tradn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200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s-ES_tradnl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III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200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V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200" b="1" dirty="0" smtClean="0">
                          <a:solidFill>
                            <a:srgbClr val="FF0000"/>
                          </a:solidFill>
                        </a:rPr>
                        <a:t>-0.5</a:t>
                      </a:r>
                      <a:endParaRPr lang="es-ES_tradnl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TOT.</a:t>
                      </a:r>
                      <a:r>
                        <a:rPr lang="it-IT" sz="2200" b="1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RICHIESTE</a:t>
                      </a:r>
                      <a:endParaRPr lang="it-IT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3366FF"/>
                          </a:solidFill>
                        </a:rPr>
                        <a:t>40</a:t>
                      </a:r>
                      <a:r>
                        <a:rPr lang="it-IT" sz="2800" b="1" baseline="0" dirty="0" smtClean="0">
                          <a:solidFill>
                            <a:srgbClr val="3366FF"/>
                          </a:solidFill>
                        </a:rPr>
                        <a:t> </a:t>
                      </a:r>
                      <a:r>
                        <a:rPr lang="es-ES_tradnl" sz="2800" b="1" dirty="0" smtClean="0">
                          <a:solidFill>
                            <a:srgbClr val="3366FF"/>
                          </a:solidFill>
                        </a:rPr>
                        <a:t>m.p.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800" b="1" dirty="0" smtClean="0">
                          <a:solidFill>
                            <a:srgbClr val="008000"/>
                          </a:solidFill>
                        </a:rPr>
                        <a:t>30 m.p.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-1364" y="918895"/>
            <a:ext cx="9040650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rgbClr val="FF0000"/>
                </a:solidFill>
              </a:rPr>
              <a:t>Composizione del Servizio:</a:t>
            </a:r>
          </a:p>
          <a:p>
            <a:pPr algn="ctr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b="1" u="sng" dirty="0" smtClean="0"/>
              <a:t>Aldo </a:t>
            </a:r>
            <a:r>
              <a:rPr lang="it-IT" b="1" u="sng" dirty="0" err="1" smtClean="0"/>
              <a:t>Andriani</a:t>
            </a:r>
            <a:r>
              <a:rPr lang="it-IT" b="1" u="sng" dirty="0" smtClean="0"/>
              <a:t>(4), Michele Franco(10)</a:t>
            </a:r>
            <a:r>
              <a:rPr lang="it-IT" b="1" dirty="0" smtClean="0"/>
              <a:t>, </a:t>
            </a:r>
            <a:r>
              <a:rPr lang="it-IT" b="1" u="sng" dirty="0" smtClean="0"/>
              <a:t>Nicola </a:t>
            </a:r>
            <a:r>
              <a:rPr lang="it-IT" b="1" u="sng" dirty="0" err="1" smtClean="0"/>
              <a:t>Lacalamita</a:t>
            </a:r>
            <a:r>
              <a:rPr lang="it-IT" b="1" u="sng" dirty="0" smtClean="0"/>
              <a:t>(10)</a:t>
            </a:r>
            <a:r>
              <a:rPr lang="it-IT" dirty="0" smtClean="0"/>
              <a:t>, </a:t>
            </a:r>
            <a:r>
              <a:rPr lang="it-IT" b="1" u="sng" dirty="0" smtClean="0">
                <a:solidFill>
                  <a:srgbClr val="008000"/>
                </a:solidFill>
              </a:rPr>
              <a:t>Francesca </a:t>
            </a:r>
            <a:r>
              <a:rPr lang="it-IT" b="1" u="sng" dirty="0" err="1" smtClean="0">
                <a:solidFill>
                  <a:srgbClr val="008000"/>
                </a:solidFill>
              </a:rPr>
              <a:t>Tatone</a:t>
            </a:r>
            <a:r>
              <a:rPr lang="it-IT" b="1" u="sng" dirty="0" smtClean="0">
                <a:solidFill>
                  <a:srgbClr val="008000"/>
                </a:solidFill>
              </a:rPr>
              <a:t>*</a:t>
            </a:r>
            <a:r>
              <a:rPr lang="it-IT" b="1" u="sng" dirty="0" smtClean="0">
                <a:solidFill>
                  <a:srgbClr val="000000"/>
                </a:solidFill>
              </a:rPr>
              <a:t>, </a:t>
            </a:r>
            <a:r>
              <a:rPr lang="it-IT" b="1" u="sng" dirty="0" smtClean="0">
                <a:solidFill>
                  <a:srgbClr val="0000FF"/>
                </a:solidFill>
              </a:rPr>
              <a:t>Domenico </a:t>
            </a:r>
            <a:r>
              <a:rPr lang="it-IT" b="1" u="sng" dirty="0">
                <a:solidFill>
                  <a:srgbClr val="0000FF"/>
                </a:solidFill>
              </a:rPr>
              <a:t>Dell’Olio(</a:t>
            </a:r>
            <a:r>
              <a:rPr lang="it-IT" b="1" u="sng">
                <a:solidFill>
                  <a:srgbClr val="0000FF"/>
                </a:solidFill>
              </a:rPr>
              <a:t>UNIBA</a:t>
            </a:r>
            <a:r>
              <a:rPr lang="it-IT" b="1" u="sng" smtClean="0">
                <a:solidFill>
                  <a:srgbClr val="0000FF"/>
                </a:solidFill>
              </a:rPr>
              <a:t>)(6)</a:t>
            </a:r>
            <a:endParaRPr lang="it-IT" b="1" u="sng" dirty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12                  </a:t>
            </a:r>
            <a:endParaRPr lang="it-IT" sz="1600" i="1" dirty="0"/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6270" y="2182965"/>
            <a:ext cx="41497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u="sng" dirty="0" smtClean="0">
                <a:solidFill>
                  <a:srgbClr val="008000"/>
                </a:solidFill>
              </a:rPr>
              <a:t>* </a:t>
            </a:r>
            <a:r>
              <a:rPr lang="it-IT" sz="1600" b="1" dirty="0" smtClean="0">
                <a:solidFill>
                  <a:srgbClr val="008000"/>
                </a:solidFill>
              </a:rPr>
              <a:t>TD</a:t>
            </a:r>
            <a:r>
              <a:rPr lang="it-IT" sz="1600" b="1" dirty="0">
                <a:solidFill>
                  <a:srgbClr val="008000"/>
                </a:solidFill>
              </a:rPr>
              <a:t>-</a:t>
            </a:r>
            <a:r>
              <a:rPr lang="it-IT" sz="1600" b="1" dirty="0" smtClean="0">
                <a:solidFill>
                  <a:srgbClr val="008000"/>
                </a:solidFill>
              </a:rPr>
              <a:t>PNRR </a:t>
            </a:r>
            <a:r>
              <a:rPr lang="de-DE" sz="1600" b="1" dirty="0">
                <a:solidFill>
                  <a:srgbClr val="008000"/>
                </a:solidFill>
              </a:rPr>
              <a:t>KM3NET</a:t>
            </a:r>
            <a:r>
              <a:rPr lang="it-IT" sz="1600" b="1" dirty="0" smtClean="0">
                <a:solidFill>
                  <a:srgbClr val="008000"/>
                </a:solidFill>
              </a:rPr>
              <a:t>, </a:t>
            </a:r>
            <a:r>
              <a:rPr lang="it-IT" sz="1600" b="1" dirty="0">
                <a:solidFill>
                  <a:srgbClr val="008000"/>
                </a:solidFill>
              </a:rPr>
              <a:t>fino al 30 </a:t>
            </a:r>
            <a:r>
              <a:rPr lang="it-IT" sz="1600" b="1" dirty="0" smtClean="0">
                <a:solidFill>
                  <a:srgbClr val="008000"/>
                </a:solidFill>
              </a:rPr>
              <a:t>novembre 2025</a:t>
            </a:r>
            <a:endParaRPr lang="it-IT" sz="16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85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85011" y="2023592"/>
            <a:ext cx="7484117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>
                <a:solidFill>
                  <a:srgbClr val="FF0000"/>
                </a:solidFill>
              </a:rPr>
              <a:t>Composizione del Servizio</a:t>
            </a:r>
          </a:p>
          <a:p>
            <a:pPr algn="ctr"/>
            <a:endParaRPr lang="it-IT" sz="2400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sz="2000" b="1" u="sng" dirty="0" smtClean="0"/>
              <a:t>Aldo </a:t>
            </a:r>
            <a:r>
              <a:rPr lang="it-IT" sz="2000" b="1" u="sng" dirty="0" err="1" smtClean="0"/>
              <a:t>Andriani</a:t>
            </a:r>
            <a:r>
              <a:rPr lang="it-IT" sz="2000" b="1" u="sng" smtClean="0"/>
              <a:t>, Michele </a:t>
            </a:r>
            <a:r>
              <a:rPr lang="it-IT" sz="2000" b="1" u="sng" dirty="0" smtClean="0"/>
              <a:t>Franco</a:t>
            </a:r>
            <a:r>
              <a:rPr lang="it-IT" sz="2000" b="1" dirty="0" smtClean="0"/>
              <a:t>, </a:t>
            </a:r>
            <a:r>
              <a:rPr lang="it-IT" sz="2000" b="1" u="sng" dirty="0" smtClean="0"/>
              <a:t>Nicola </a:t>
            </a:r>
            <a:r>
              <a:rPr lang="it-IT" sz="2000" b="1" u="sng" dirty="0" err="1" smtClean="0"/>
              <a:t>Lacalamita</a:t>
            </a:r>
            <a:r>
              <a:rPr lang="it-IT" sz="2000" dirty="0" smtClean="0"/>
              <a:t>,</a:t>
            </a:r>
            <a:r>
              <a:rPr lang="it-IT" sz="2000" b="1" dirty="0">
                <a:solidFill>
                  <a:srgbClr val="000000"/>
                </a:solidFill>
              </a:rPr>
              <a:t> </a:t>
            </a:r>
            <a:r>
              <a:rPr lang="it-IT" sz="2000" b="1" u="sng" dirty="0" smtClean="0">
                <a:solidFill>
                  <a:srgbClr val="008000"/>
                </a:solidFill>
              </a:rPr>
              <a:t>Francesca </a:t>
            </a:r>
            <a:r>
              <a:rPr lang="it-IT" sz="2000" b="1" u="sng" dirty="0" err="1" smtClean="0">
                <a:solidFill>
                  <a:srgbClr val="008000"/>
                </a:solidFill>
              </a:rPr>
              <a:t>Tatone</a:t>
            </a:r>
            <a:r>
              <a:rPr lang="it-IT" sz="2000" b="1" u="sng" dirty="0" smtClean="0">
                <a:solidFill>
                  <a:srgbClr val="008000"/>
                </a:solidFill>
              </a:rPr>
              <a:t>*</a:t>
            </a:r>
            <a:r>
              <a:rPr lang="it-IT" sz="2000" b="1" u="sng" dirty="0" smtClean="0">
                <a:solidFill>
                  <a:srgbClr val="000000"/>
                </a:solidFill>
              </a:rPr>
              <a:t>, </a:t>
            </a:r>
            <a:r>
              <a:rPr lang="it-IT" sz="2000" b="1" u="sng" dirty="0" smtClean="0">
                <a:solidFill>
                  <a:srgbClr val="0000FF"/>
                </a:solidFill>
              </a:rPr>
              <a:t>Domenico Dell’Olio (UNIBA)</a:t>
            </a:r>
            <a:endParaRPr lang="it-IT" sz="2000" b="1" u="sng" dirty="0" smtClean="0">
              <a:solidFill>
                <a:srgbClr val="00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85011" y="6052490"/>
            <a:ext cx="41985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u="sng" dirty="0" smtClean="0">
                <a:solidFill>
                  <a:srgbClr val="008000"/>
                </a:solidFill>
              </a:rPr>
              <a:t>* </a:t>
            </a:r>
            <a:r>
              <a:rPr lang="it-IT" sz="1600" b="1" dirty="0" smtClean="0">
                <a:solidFill>
                  <a:srgbClr val="008000"/>
                </a:solidFill>
              </a:rPr>
              <a:t>TD</a:t>
            </a:r>
            <a:r>
              <a:rPr lang="it-IT" sz="1600" b="1" dirty="0">
                <a:solidFill>
                  <a:srgbClr val="008000"/>
                </a:solidFill>
              </a:rPr>
              <a:t>-</a:t>
            </a:r>
            <a:r>
              <a:rPr lang="it-IT" sz="1600" b="1" dirty="0" smtClean="0">
                <a:solidFill>
                  <a:srgbClr val="008000"/>
                </a:solidFill>
              </a:rPr>
              <a:t>PNRR </a:t>
            </a:r>
            <a:r>
              <a:rPr lang="de-DE" sz="1600" b="1" dirty="0">
                <a:solidFill>
                  <a:srgbClr val="008000"/>
                </a:solidFill>
              </a:rPr>
              <a:t>KM3NET</a:t>
            </a:r>
            <a:r>
              <a:rPr lang="it-IT" sz="1600" b="1" dirty="0" smtClean="0">
                <a:solidFill>
                  <a:srgbClr val="008000"/>
                </a:solidFill>
              </a:rPr>
              <a:t> , </a:t>
            </a:r>
            <a:r>
              <a:rPr lang="it-IT" sz="1600" b="1" dirty="0">
                <a:solidFill>
                  <a:srgbClr val="008000"/>
                </a:solidFill>
              </a:rPr>
              <a:t>fino al 30 </a:t>
            </a:r>
            <a:r>
              <a:rPr lang="it-IT" sz="1600" b="1" dirty="0" smtClean="0">
                <a:solidFill>
                  <a:srgbClr val="008000"/>
                </a:solidFill>
              </a:rPr>
              <a:t>novembre </a:t>
            </a:r>
            <a:r>
              <a:rPr lang="it-IT" sz="1600" b="1" dirty="0">
                <a:solidFill>
                  <a:srgbClr val="008000"/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63422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6722" y="1524353"/>
            <a:ext cx="87825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RD_MuColl</a:t>
            </a:r>
            <a:r>
              <a:rPr lang="it-IT" sz="2000" dirty="0" smtClean="0">
                <a:highlight>
                  <a:srgbClr val="FFFF00"/>
                </a:highlight>
              </a:rPr>
              <a:t> </a:t>
            </a: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Modifica dell’attuale struttura </a:t>
            </a:r>
            <a:r>
              <a:rPr lang="it-IT" sz="2000" dirty="0"/>
              <a:t>di supporto per rivelatori MPGD + assorbitori + elettronica di </a:t>
            </a:r>
            <a:r>
              <a:rPr lang="it-IT" sz="2000" dirty="0" smtClean="0"/>
              <a:t>lettura.  </a:t>
            </a:r>
            <a:r>
              <a:rPr lang="it-IT" sz="2000" dirty="0" smtClean="0">
                <a:solidFill>
                  <a:srgbClr val="000000"/>
                </a:solidFill>
              </a:rPr>
              <a:t>(Realizzazione di una nuova struttura per lo studio delle camere con i raggi cosmici)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</a:endParaRP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1.5 mesi-persona 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-0.5</a:t>
            </a:r>
            <a:endParaRPr lang="it-IT" sz="2000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9" name="Immagine 8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97555" y="4052435"/>
            <a:ext cx="869310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TRACKER</a:t>
            </a:r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nuovi </a:t>
            </a:r>
            <a:r>
              <a:rPr lang="it-IT" sz="2000" dirty="0" err="1" smtClean="0"/>
              <a:t>tool</a:t>
            </a:r>
            <a:r>
              <a:rPr lang="it-IT" sz="2000" dirty="0" smtClean="0"/>
              <a:t>/jig di assemblaggio per la produzione dei moduli.</a:t>
            </a:r>
          </a:p>
          <a:p>
            <a:pPr algn="just"/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mesi-persona 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-0.5</a:t>
            </a:r>
            <a:endParaRPr lang="it-IT" sz="2000" u="sng" dirty="0">
              <a:solidFill>
                <a:srgbClr val="FF0000"/>
              </a:solidFill>
            </a:endParaRPr>
          </a:p>
          <a:p>
            <a:pPr algn="just"/>
            <a:endParaRPr lang="it-IT" sz="2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>
                <a:solidFill>
                  <a:srgbClr val="000000"/>
                </a:solidFill>
              </a:rPr>
              <a:t>CdS_03 luglio 2025_ C. Pastore                                                                         </a:t>
            </a:r>
            <a:r>
              <a:rPr lang="it-IT" sz="1600" i="1" dirty="0">
                <a:solidFill>
                  <a:srgbClr val="000000"/>
                </a:solidFill>
              </a:rPr>
              <a:t>1</a:t>
            </a:r>
            <a:r>
              <a:rPr lang="it-IT" sz="1600" i="1" dirty="0" smtClean="0">
                <a:solidFill>
                  <a:srgbClr val="000000"/>
                </a:solidFill>
              </a:rPr>
              <a:t>                  </a:t>
            </a:r>
            <a:endParaRPr lang="it-IT" sz="16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1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249333" y="1072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8" name="Immagine 7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7555" y="1408482"/>
            <a:ext cx="88417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RPC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/>
              <a:t>riparazione RPC, supporto ai test di longevità dei rivelatori effettuati alla GIF++, estrazione camere e servizi Y1, test RPC a GIF++ con </a:t>
            </a:r>
            <a:r>
              <a:rPr lang="it-IT" sz="2000" dirty="0" smtClean="0"/>
              <a:t>Ecogas</a:t>
            </a:r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4 mesi-persona 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@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CERN 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-1</a:t>
            </a:r>
            <a:endParaRPr lang="it-IT" sz="2000" u="sng" dirty="0" smtClean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GEM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costruzione </a:t>
            </a:r>
            <a:r>
              <a:rPr lang="it-IT" sz="2000" dirty="0"/>
              <a:t>e supporto al setup per i test dei rivelatori (con fasci o magnete),  </a:t>
            </a:r>
            <a:r>
              <a:rPr lang="it-IT" sz="2000" dirty="0" err="1"/>
              <a:t>refurbishment</a:t>
            </a:r>
            <a:r>
              <a:rPr lang="it-IT" sz="2000" dirty="0"/>
              <a:t> GE1/1, preparazione dei servizi per il test di ME0 in HGCAL a P5, costruzione dei </a:t>
            </a:r>
            <a:r>
              <a:rPr lang="it-IT" sz="2000" dirty="0" err="1"/>
              <a:t>tools</a:t>
            </a:r>
            <a:r>
              <a:rPr lang="it-IT" sz="2000" dirty="0"/>
              <a:t> e dello </a:t>
            </a:r>
            <a:r>
              <a:rPr lang="it-IT" sz="2000" dirty="0" err="1"/>
              <a:t>storage</a:t>
            </a:r>
            <a:r>
              <a:rPr lang="it-IT" sz="2000" dirty="0"/>
              <a:t> per ME0, costruzione dello </a:t>
            </a:r>
            <a:r>
              <a:rPr lang="it-IT" sz="2000" dirty="0" err="1"/>
              <a:t>storage</a:t>
            </a:r>
            <a:r>
              <a:rPr lang="it-IT" sz="2000" dirty="0"/>
              <a:t> per i rivelatori di GE1/1 </a:t>
            </a:r>
            <a:r>
              <a:rPr lang="it-IT" sz="2000" dirty="0" smtClean="0"/>
              <a:t>estratti </a:t>
            </a:r>
            <a:r>
              <a:rPr lang="it-IT" sz="2000" dirty="0" smtClean="0">
                <a:solidFill>
                  <a:srgbClr val="008000"/>
                </a:solidFill>
              </a:rPr>
              <a:t>(3.5 m.p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@CERN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/>
          </a:p>
          <a:p>
            <a:pPr marL="185738" indent="-185738" algn="just">
              <a:buFont typeface="Arial"/>
              <a:buChar char="•"/>
            </a:pPr>
            <a:r>
              <a:rPr lang="it-IT" sz="2000" dirty="0"/>
              <a:t>Realizzazione </a:t>
            </a:r>
            <a:r>
              <a:rPr lang="it-IT" sz="2000" dirty="0" err="1"/>
              <a:t>tool</a:t>
            </a:r>
            <a:r>
              <a:rPr lang="it-IT" sz="2000" dirty="0"/>
              <a:t> </a:t>
            </a:r>
            <a:r>
              <a:rPr lang="it-IT" sz="2000" dirty="0" smtClean="0"/>
              <a:t>assemblaggio </a:t>
            </a:r>
            <a:r>
              <a:rPr lang="it-IT" sz="2000" dirty="0"/>
              <a:t>per costruzione</a:t>
            </a:r>
            <a:r>
              <a:rPr lang="it-IT" sz="2000" dirty="0" smtClean="0"/>
              <a:t> ME0 </a:t>
            </a:r>
            <a:r>
              <a:rPr lang="it-IT" sz="2000" dirty="0" smtClean="0">
                <a:solidFill>
                  <a:srgbClr val="008000"/>
                </a:solidFill>
              </a:rPr>
              <a:t>(0.5 m.p)</a:t>
            </a:r>
          </a:p>
          <a:p>
            <a:pPr algn="just"/>
            <a:r>
              <a:rPr lang="it-IT" sz="2000" u="sng" dirty="0" smtClean="0"/>
              <a:t>Stima</a:t>
            </a:r>
            <a:r>
              <a:rPr lang="it-IT" sz="2000" u="sng" dirty="0"/>
              <a:t>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4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(3.5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@CERN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)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-1.5</a:t>
            </a:r>
            <a:endParaRPr lang="it-IT" sz="2000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2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7834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71840" y="998960"/>
            <a:ext cx="86671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RD_FCC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componenti meccanici per vari prototipi di camera a a </a:t>
            </a:r>
            <a:r>
              <a:rPr lang="it-IT" sz="2000" dirty="0" err="1"/>
              <a:t>drift</a:t>
            </a:r>
            <a:r>
              <a:rPr lang="it-IT" sz="2000" dirty="0"/>
              <a:t> </a:t>
            </a:r>
            <a:r>
              <a:rPr lang="it-IT" sz="2000" dirty="0" smtClean="0"/>
              <a:t>(collaborazione </a:t>
            </a:r>
            <a:r>
              <a:rPr lang="it-IT" sz="2000" dirty="0"/>
              <a:t>INFN Lecce</a:t>
            </a:r>
            <a:r>
              <a:rPr lang="it-IT" sz="2000" dirty="0" smtClean="0"/>
              <a:t>)</a:t>
            </a:r>
            <a:endParaRPr lang="it-IT" sz="2000" u="sng" dirty="0">
              <a:solidFill>
                <a:srgbClr val="3366FF"/>
              </a:solidFill>
            </a:endParaRPr>
          </a:p>
          <a:p>
            <a:pPr algn="just"/>
            <a:r>
              <a:rPr lang="it-IT" sz="2000" u="sng" dirty="0">
                <a:solidFill>
                  <a:srgbClr val="000000"/>
                </a:solidFill>
              </a:rPr>
              <a:t>Stima:</a:t>
            </a:r>
            <a:r>
              <a:rPr lang="it-IT" sz="2000" u="sng" dirty="0">
                <a:solidFill>
                  <a:srgbClr val="3366FF"/>
                </a:solidFill>
              </a:rPr>
              <a:t>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mesi-persona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-0.5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 err="1" smtClean="0">
                <a:solidFill>
                  <a:srgbClr val="FF0000"/>
                </a:solidFill>
              </a:rPr>
              <a:t>LHCb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struttura meccanica per set-up </a:t>
            </a:r>
            <a:r>
              <a:rPr lang="it-IT" sz="2000" dirty="0" err="1"/>
              <a:t>muRWell</a:t>
            </a:r>
            <a:r>
              <a:rPr lang="it-IT" sz="2000" dirty="0"/>
              <a:t> + </a:t>
            </a:r>
            <a:r>
              <a:rPr lang="it-IT" sz="2000" dirty="0" smtClean="0"/>
              <a:t>box</a:t>
            </a: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-0.5</a:t>
            </a:r>
            <a:endParaRPr lang="it-IT" sz="2000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3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07780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2" y="971479"/>
            <a:ext cx="899053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</a:rPr>
              <a:t>HYPER-K </a:t>
            </a:r>
            <a:r>
              <a:rPr lang="it-IT" sz="2200" b="1" dirty="0" smtClean="0">
                <a:solidFill>
                  <a:srgbClr val="FF0000"/>
                </a:solidFill>
              </a:rPr>
              <a:t>(</a:t>
            </a:r>
            <a:r>
              <a:rPr lang="hu-HU" sz="2200" b="1" dirty="0">
                <a:solidFill>
                  <a:srgbClr val="FF0000"/>
                </a:solidFill>
              </a:rPr>
              <a:t>TPCs</a:t>
            </a:r>
            <a:r>
              <a:rPr lang="it-IT" sz="2200" b="1" dirty="0" smtClean="0">
                <a:solidFill>
                  <a:srgbClr val="FF0000"/>
                </a:solidFill>
              </a:rPr>
              <a:t>)</a:t>
            </a:r>
            <a:r>
              <a:rPr lang="it-IT" sz="22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>
              <a:buFont typeface="Arial"/>
              <a:buChar char="•"/>
            </a:pPr>
            <a:r>
              <a:rPr lang="it-IT" sz="2000" dirty="0" smtClean="0"/>
              <a:t>Meccanica </a:t>
            </a:r>
            <a:r>
              <a:rPr lang="it-IT" sz="2000" dirty="0"/>
              <a:t>di supporto e movimentazione per test beam della TPC “</a:t>
            </a:r>
            <a:r>
              <a:rPr lang="it-IT" sz="2000" dirty="0" err="1"/>
              <a:t>spare</a:t>
            </a:r>
            <a:r>
              <a:rPr lang="it-IT" sz="2000" dirty="0"/>
              <a:t>” su fascio al CERN 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008000"/>
                </a:solidFill>
              </a:rPr>
              <a:t>(0.5  </a:t>
            </a:r>
            <a:r>
              <a:rPr lang="it-IT" sz="2000" dirty="0" err="1">
                <a:solidFill>
                  <a:srgbClr val="008000"/>
                </a:solidFill>
              </a:rPr>
              <a:t>m.p</a:t>
            </a:r>
            <a:r>
              <a:rPr lang="it-IT" sz="2000" dirty="0" err="1" smtClean="0">
                <a:solidFill>
                  <a:srgbClr val="008000"/>
                </a:solidFill>
              </a:rPr>
              <a:t>.</a:t>
            </a:r>
            <a:r>
              <a:rPr lang="it-IT" sz="2000" dirty="0" smtClean="0">
                <a:solidFill>
                  <a:srgbClr val="008000"/>
                </a:solidFill>
              </a:rPr>
              <a:t> </a:t>
            </a:r>
            <a:r>
              <a:rPr lang="it-IT" sz="2000" dirty="0">
                <a:solidFill>
                  <a:srgbClr val="008000"/>
                </a:solidFill>
              </a:rPr>
              <a:t>@ CERN) </a:t>
            </a:r>
            <a:r>
              <a:rPr lang="it-IT" sz="1600" dirty="0"/>
              <a:t>(Rinviato dal 2025 , causa incidente alla neutrino </a:t>
            </a:r>
            <a:r>
              <a:rPr lang="it-IT" sz="1600" dirty="0" err="1"/>
              <a:t>platform</a:t>
            </a:r>
            <a:r>
              <a:rPr lang="it-IT" sz="1600" dirty="0"/>
              <a:t>)</a:t>
            </a:r>
          </a:p>
          <a:p>
            <a:pPr algn="just"/>
            <a:endParaRPr lang="it-IT" sz="2000" b="1" dirty="0" smtClean="0">
              <a:solidFill>
                <a:srgbClr val="008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DRD1 </a:t>
            </a:r>
            <a:r>
              <a:rPr lang="it-IT" sz="2000" b="1" dirty="0" smtClean="0">
                <a:solidFill>
                  <a:srgbClr val="000000"/>
                </a:solidFill>
              </a:rPr>
              <a:t>(</a:t>
            </a:r>
            <a:r>
              <a:rPr lang="it-IT" sz="2000" b="1" dirty="0" err="1" smtClean="0">
                <a:solidFill>
                  <a:srgbClr val="000000"/>
                </a:solidFill>
              </a:rPr>
              <a:t>AIDAInnova</a:t>
            </a:r>
            <a:r>
              <a:rPr lang="it-IT" sz="2000" b="1" dirty="0" smtClean="0">
                <a:solidFill>
                  <a:srgbClr val="000000"/>
                </a:solidFill>
              </a:rPr>
              <a:t>)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1600" dirty="0"/>
              <a:t>(</a:t>
            </a:r>
            <a:r>
              <a:rPr lang="it-IT" sz="1600" dirty="0" err="1"/>
              <a:t>attivita’</a:t>
            </a:r>
            <a:r>
              <a:rPr lang="it-IT" sz="1600" dirty="0"/>
              <a:t> Laboratorio T2K-TPC , sinergica con RD-</a:t>
            </a:r>
            <a:r>
              <a:rPr lang="it-IT" sz="1600" dirty="0" err="1"/>
              <a:t>Mucol</a:t>
            </a:r>
            <a:r>
              <a:rPr lang="it-IT" sz="1600" dirty="0"/>
              <a:t>)</a:t>
            </a:r>
          </a:p>
          <a:p>
            <a:pPr marL="184150" indent="-184150" algn="just">
              <a:buFont typeface="Arial"/>
              <a:buChar char="•"/>
            </a:pPr>
            <a:r>
              <a:rPr lang="it-IT" sz="2000" dirty="0"/>
              <a:t>R</a:t>
            </a:r>
            <a:r>
              <a:rPr lang="it-IT" sz="2000" dirty="0" smtClean="0"/>
              <a:t>ealizzazione di un </a:t>
            </a:r>
            <a:r>
              <a:rPr lang="it-IT" sz="2000" dirty="0"/>
              <a:t>tavolo e supporti per il sistema di </a:t>
            </a:r>
            <a:r>
              <a:rPr lang="it-IT" sz="2000" dirty="0" err="1"/>
              <a:t>readout</a:t>
            </a:r>
            <a:r>
              <a:rPr lang="it-IT" sz="2000" dirty="0"/>
              <a:t> ottico della TPC   </a:t>
            </a:r>
            <a:endParaRPr lang="it-IT" sz="2000" dirty="0" smtClean="0"/>
          </a:p>
          <a:p>
            <a:pPr marL="184150" indent="-184150" algn="just">
              <a:buFont typeface="Arial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una Field Cage da inserire nel vessel e possibili </a:t>
            </a:r>
            <a:r>
              <a:rPr lang="it-IT" sz="2000" dirty="0" smtClean="0"/>
              <a:t>modifiche </a:t>
            </a:r>
            <a:r>
              <a:rPr lang="it-IT" sz="2000" dirty="0"/>
              <a:t>alle flange del vessel </a:t>
            </a:r>
            <a:r>
              <a:rPr lang="it-IT" sz="2000" dirty="0" smtClean="0"/>
              <a:t>esistente</a:t>
            </a:r>
          </a:p>
          <a:p>
            <a:pPr marL="184150" indent="-184150" algn="just">
              <a:buFont typeface="Arial"/>
              <a:buChar char="•"/>
            </a:pPr>
            <a:r>
              <a:rPr lang="it-IT" sz="2000" dirty="0" smtClean="0"/>
              <a:t>Realizzazione di un </a:t>
            </a:r>
            <a:r>
              <a:rPr lang="it-IT" sz="2000" dirty="0" err="1" smtClean="0"/>
              <a:t>rack</a:t>
            </a:r>
            <a:r>
              <a:rPr lang="it-IT" sz="2000" dirty="0" smtClean="0"/>
              <a:t> per la distribuzione dei gas alla TPC</a:t>
            </a:r>
            <a:endParaRPr lang="it-IT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84150" indent="-184150">
              <a:buFont typeface="Arial"/>
              <a:buChar char="•"/>
            </a:pP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</a:rPr>
              <a:t>3.5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mesi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r>
              <a:rPr lang="it-IT" sz="2000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 ( 0.5 </a:t>
            </a:r>
            <a:r>
              <a:rPr lang="it-IT" sz="2000" dirty="0" err="1" smtClean="0"/>
              <a:t>m.p.</a:t>
            </a:r>
            <a:r>
              <a:rPr lang="it-IT" sz="2000" dirty="0" smtClean="0"/>
              <a:t> @ CERN) </a:t>
            </a:r>
            <a:r>
              <a:rPr lang="it-IT" sz="2000" dirty="0" smtClean="0">
                <a:solidFill>
                  <a:srgbClr val="FF0000"/>
                </a:solidFill>
              </a:rPr>
              <a:t>-1</a:t>
            </a:r>
            <a:endParaRPr lang="it-IT" sz="2000" dirty="0">
              <a:solidFill>
                <a:srgbClr val="FF0000"/>
              </a:solidFill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4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759525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931411"/>
            <a:ext cx="90899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NUSES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 smtClean="0"/>
              <a:t>Lavorazioni meccaniche su </a:t>
            </a:r>
            <a:r>
              <a:rPr lang="it-IT" sz="2000" dirty="0"/>
              <a:t>fibre modello di qualifica e di </a:t>
            </a:r>
            <a:r>
              <a:rPr lang="it-IT" sz="2000" dirty="0" smtClean="0"/>
              <a:t>volo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 </a:t>
            </a:r>
            <a:endParaRPr lang="it-IT" sz="2000" dirty="0"/>
          </a:p>
          <a:p>
            <a:r>
              <a:rPr lang="en-US" sz="2000" b="1" u="sng" dirty="0" err="1">
                <a:solidFill>
                  <a:srgbClr val="FF0000"/>
                </a:solidFill>
              </a:rPr>
              <a:t>SpaceItUp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mr-IN" sz="2000" b="1" u="sng" dirty="0" smtClean="0">
                <a:solidFill>
                  <a:srgbClr val="FF0000"/>
                </a:solidFill>
              </a:rPr>
              <a:t>–</a:t>
            </a:r>
            <a:r>
              <a:rPr lang="en-US" sz="2000" b="1" u="sng" dirty="0" smtClean="0">
                <a:solidFill>
                  <a:srgbClr val="FF0000"/>
                </a:solidFill>
              </a:rPr>
              <a:t> </a:t>
            </a:r>
            <a:r>
              <a:rPr lang="mr-IN" sz="1600" b="1" u="sng" dirty="0">
                <a:solidFill>
                  <a:srgbClr val="000000"/>
                </a:solidFill>
              </a:rPr>
              <a:t>ASI/PNRR</a:t>
            </a:r>
            <a:r>
              <a:rPr lang="it-IT" sz="1600" b="1" u="sng" dirty="0" smtClean="0">
                <a:solidFill>
                  <a:srgbClr val="000000"/>
                </a:solidFill>
              </a:rPr>
              <a:t> </a:t>
            </a:r>
          </a:p>
          <a:p>
            <a:r>
              <a:rPr lang="it-IT" sz="2000" dirty="0"/>
              <a:t>Realizzazione di supporti meccanici per </a:t>
            </a:r>
            <a:r>
              <a:rPr lang="it-IT" sz="2000" dirty="0" err="1"/>
              <a:t>RadMon</a:t>
            </a:r>
            <a:r>
              <a:rPr lang="it-IT" sz="2000" dirty="0"/>
              <a:t>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u="sng" dirty="0"/>
          </a:p>
          <a:p>
            <a:r>
              <a:rPr lang="it-IT" sz="2000" b="1" dirty="0" smtClean="0">
                <a:solidFill>
                  <a:srgbClr val="FF0000"/>
                </a:solidFill>
              </a:rPr>
              <a:t>HERD_DMP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 smtClean="0"/>
              <a:t>Realizzazione </a:t>
            </a:r>
            <a:r>
              <a:rPr lang="it-IT" sz="2000" dirty="0"/>
              <a:t>supporto per test al CERN del nuovo prototipo </a:t>
            </a:r>
            <a:r>
              <a:rPr lang="it-IT" sz="2000" dirty="0" smtClean="0"/>
              <a:t>PSD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b="1" dirty="0">
              <a:solidFill>
                <a:srgbClr val="008000"/>
              </a:solidFill>
            </a:endParaRPr>
          </a:p>
          <a:p>
            <a:r>
              <a:rPr lang="it-IT" sz="2000" dirty="0" smtClean="0"/>
              <a:t>Supporto attività per componenti da utilizzarsi al test beam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 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CTA</a:t>
            </a:r>
            <a:endParaRPr lang="it-IT" sz="2000" dirty="0"/>
          </a:p>
          <a:p>
            <a:r>
              <a:rPr lang="it-IT" sz="2000" dirty="0"/>
              <a:t>Realizzazione di supporti di </a:t>
            </a:r>
            <a:r>
              <a:rPr lang="it-IT" sz="2000" dirty="0" err="1"/>
              <a:t>SiPM</a:t>
            </a:r>
            <a:r>
              <a:rPr lang="it-IT" sz="2000" dirty="0"/>
              <a:t> e relativa elettronica per test di laboratorio </a:t>
            </a:r>
            <a:r>
              <a:rPr lang="it-IT" sz="2000" dirty="0" smtClean="0">
                <a:solidFill>
                  <a:srgbClr val="008000"/>
                </a:solidFill>
              </a:rPr>
              <a:t>(</a:t>
            </a:r>
            <a:r>
              <a:rPr lang="it-IT" sz="2000" dirty="0">
                <a:solidFill>
                  <a:srgbClr val="008000"/>
                </a:solidFill>
              </a:rPr>
              <a:t>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endParaRPr lang="it-IT" sz="2000" dirty="0" smtClean="0">
              <a:solidFill>
                <a:srgbClr val="008000"/>
              </a:solidFill>
            </a:endParaRPr>
          </a:p>
          <a:p>
            <a:r>
              <a:rPr lang="it-IT" sz="2000" b="1" dirty="0" smtClean="0">
                <a:solidFill>
                  <a:srgbClr val="FF0000"/>
                </a:solidFill>
              </a:rPr>
              <a:t>FERMI</a:t>
            </a:r>
          </a:p>
          <a:p>
            <a:pPr marL="342900" indent="-342900">
              <a:buFont typeface="Arial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ADAPT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/>
              <a:t>Lavorazioni </a:t>
            </a:r>
            <a:r>
              <a:rPr lang="it-IT" sz="2000" dirty="0" err="1"/>
              <a:t>tile</a:t>
            </a:r>
            <a:r>
              <a:rPr lang="it-IT" sz="2000" dirty="0"/>
              <a:t> prototipo ACD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 </a:t>
            </a:r>
            <a:r>
              <a:rPr lang="it-IT" sz="2000" dirty="0" smtClean="0">
                <a:solidFill>
                  <a:srgbClr val="FF0000"/>
                </a:solidFill>
              </a:rPr>
              <a:t>-1</a:t>
            </a:r>
          </a:p>
          <a:p>
            <a:pPr marL="342900" indent="-342900">
              <a:buFont typeface="Arial"/>
              <a:buChar char="•"/>
            </a:pPr>
            <a:r>
              <a:rPr lang="hr-HR" sz="2000" b="1" dirty="0" smtClean="0">
                <a:solidFill>
                  <a:srgbClr val="FF0000"/>
                </a:solidFill>
              </a:rPr>
              <a:t>NewAstrogam </a:t>
            </a:r>
          </a:p>
          <a:p>
            <a:r>
              <a:rPr lang="it-IT" sz="2000" dirty="0"/>
              <a:t>Realizzazione Jig di montaggio silici </a:t>
            </a:r>
            <a:r>
              <a:rPr lang="it-IT" sz="2000" dirty="0" smtClean="0"/>
              <a:t>doppia faccia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endParaRPr lang="it-IT" sz="2000" dirty="0" smtClean="0"/>
          </a:p>
          <a:p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7.5 mesi-persona </a:t>
            </a:r>
            <a:r>
              <a:rPr lang="it-IT" sz="2000" dirty="0" smtClean="0"/>
              <a:t>(</a:t>
            </a:r>
            <a:r>
              <a:rPr lang="it-IT" sz="2000" dirty="0" smtClean="0">
                <a:solidFill>
                  <a:srgbClr val="008000"/>
                </a:solidFill>
              </a:rPr>
              <a:t>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 @CERN</a:t>
            </a:r>
            <a:r>
              <a:rPr lang="it-IT" sz="2000" dirty="0" smtClean="0"/>
              <a:t>)</a:t>
            </a:r>
            <a:endParaRPr lang="it-IT" sz="2000" dirty="0"/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5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67698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1048395"/>
            <a:ext cx="908995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KM3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 smtClean="0"/>
              <a:t>Realizzazione di </a:t>
            </a:r>
            <a:r>
              <a:rPr lang="it-IT" sz="2000" dirty="0"/>
              <a:t>componenti meccanici del base </a:t>
            </a:r>
            <a:r>
              <a:rPr lang="it-IT" sz="2000" dirty="0" err="1"/>
              <a:t>module</a:t>
            </a:r>
            <a:r>
              <a:rPr lang="it-IT" sz="2000" dirty="0"/>
              <a:t> in seguito alla introduzione di </a:t>
            </a:r>
            <a:r>
              <a:rPr lang="it-IT" sz="2000" dirty="0" smtClean="0"/>
              <a:t>un nuovo </a:t>
            </a:r>
            <a:r>
              <a:rPr lang="it-IT" sz="2000" dirty="0" err="1"/>
              <a:t>transceiver</a:t>
            </a:r>
            <a:r>
              <a:rPr lang="it-IT" sz="2000" dirty="0"/>
              <a:t> elettro-ottico su una scheda. Questo comporterà anche la revisione della </a:t>
            </a:r>
            <a:r>
              <a:rPr lang="it-IT" sz="2000" dirty="0" smtClean="0"/>
              <a:t>consueta catena </a:t>
            </a:r>
            <a:r>
              <a:rPr lang="it-IT" sz="2000" dirty="0"/>
              <a:t>di progettazione-validazione-finalizzazione</a:t>
            </a:r>
            <a:r>
              <a:rPr lang="it-IT" sz="2000" dirty="0" smtClean="0"/>
              <a:t>.</a:t>
            </a:r>
          </a:p>
          <a:p>
            <a:endParaRPr lang="it-IT" sz="2000" u="sng" dirty="0"/>
          </a:p>
          <a:p>
            <a:r>
              <a:rPr lang="it-IT" sz="2000" u="sng" dirty="0"/>
              <a:t> 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3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u="sng" dirty="0" smtClean="0">
                <a:solidFill>
                  <a:srgbClr val="FF0000"/>
                </a:solidFill>
                <a:highlight>
                  <a:srgbClr val="FFFF00"/>
                </a:highlight>
              </a:rPr>
              <a:t>-1</a:t>
            </a:r>
          </a:p>
          <a:p>
            <a:endParaRPr lang="it-IT" sz="2000" u="sng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SPB2</a:t>
            </a:r>
          </a:p>
          <a:p>
            <a:pPr algn="just"/>
            <a:r>
              <a:rPr lang="it-IT" sz="2000" dirty="0" smtClean="0"/>
              <a:t>Realizzazione</a:t>
            </a:r>
            <a:r>
              <a:rPr lang="it-IT" sz="2000" dirty="0"/>
              <a:t> </a:t>
            </a:r>
            <a:r>
              <a:rPr lang="it-IT" sz="2000" dirty="0" smtClean="0"/>
              <a:t>(rilavorazione) </a:t>
            </a:r>
            <a:r>
              <a:rPr lang="it-IT" sz="2000" dirty="0"/>
              <a:t>della meccanica per i componenti del piano focale del telescopio del prossimo volo di pallone di lunga </a:t>
            </a:r>
            <a:r>
              <a:rPr lang="it-IT" sz="2000" dirty="0" smtClean="0"/>
              <a:t>durata</a:t>
            </a:r>
            <a:r>
              <a:rPr lang="it-IT" sz="2000" dirty="0"/>
              <a:t> </a:t>
            </a:r>
            <a:r>
              <a:rPr lang="it-IT" sz="2000" dirty="0" smtClean="0"/>
              <a:t>PBR </a:t>
            </a:r>
            <a:endParaRPr lang="it-IT" sz="2000" dirty="0"/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0.5 mesi-persona </a:t>
            </a:r>
            <a:r>
              <a:rPr lang="it-IT" sz="2000" dirty="0"/>
              <a:t>                    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6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5690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B45B4081-B261-44EC-BD7A-822878BE74F5}"/>
              </a:ext>
            </a:extLst>
          </p:cNvPr>
          <p:cNvSpPr txBox="1"/>
          <p:nvPr/>
        </p:nvSpPr>
        <p:spPr>
          <a:xfrm>
            <a:off x="54041" y="917912"/>
            <a:ext cx="908995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                                                            ALICE</a:t>
            </a:r>
            <a:r>
              <a:rPr lang="it-IT" sz="2400" dirty="0" smtClean="0"/>
              <a:t> </a:t>
            </a:r>
          </a:p>
          <a:p>
            <a:pPr algn="just"/>
            <a:r>
              <a:rPr lang="it-IT" sz="2000" b="1" dirty="0" smtClean="0">
                <a:solidFill>
                  <a:srgbClr val="0000FF"/>
                </a:solidFill>
              </a:rPr>
              <a:t>ITS3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 smtClean="0"/>
              <a:t>Realizzazione di un setup con galleria del vento per misure di resistenza meccanica dei wire-bonding 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 </a:t>
            </a:r>
            <a:r>
              <a:rPr lang="it-IT" sz="2000" dirty="0" smtClean="0">
                <a:solidFill>
                  <a:srgbClr val="FF0000"/>
                </a:solidFill>
              </a:rPr>
              <a:t>-0.5</a:t>
            </a:r>
            <a:endParaRPr lang="it-IT" sz="2000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0000FF"/>
                </a:solidFill>
              </a:rPr>
              <a:t>ALICE3</a:t>
            </a:r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del setup da vuoto </a:t>
            </a:r>
            <a:r>
              <a:rPr lang="it-IT" sz="2000" dirty="0" smtClean="0"/>
              <a:t>per il prototipo  del </a:t>
            </a:r>
            <a:r>
              <a:rPr lang="it-IT" sz="2000" dirty="0"/>
              <a:t>rivelatore IRIS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>
                <a:solidFill>
                  <a:srgbClr val="008000"/>
                </a:solidFill>
              </a:rPr>
              <a:t>m.p</a:t>
            </a:r>
            <a:r>
              <a:rPr lang="it-IT" sz="2000" dirty="0" err="1" smtClean="0">
                <a:solidFill>
                  <a:srgbClr val="008000"/>
                </a:solidFill>
              </a:rPr>
              <a:t>.</a:t>
            </a:r>
            <a:r>
              <a:rPr lang="it-IT" sz="2000" dirty="0" smtClean="0">
                <a:solidFill>
                  <a:srgbClr val="008000"/>
                </a:solidFill>
              </a:rPr>
              <a:t>) </a:t>
            </a:r>
            <a:r>
              <a:rPr lang="it-IT" sz="2000" dirty="0" smtClean="0">
                <a:solidFill>
                  <a:srgbClr val="FF0000"/>
                </a:solidFill>
              </a:rPr>
              <a:t>-1</a:t>
            </a:r>
          </a:p>
          <a:p>
            <a:pPr algn="just"/>
            <a:r>
              <a:rPr lang="it-IT" sz="2000" dirty="0" smtClean="0"/>
              <a:t>Costruzione di componenti meccanici per la definizione delle procedure di assemblaggio dei moduli Middle-</a:t>
            </a:r>
            <a:r>
              <a:rPr lang="it-IT" sz="2000" dirty="0" err="1" smtClean="0"/>
              <a:t>layer</a:t>
            </a:r>
            <a:r>
              <a:rPr lang="it-IT" sz="2000" dirty="0" smtClean="0"/>
              <a:t>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 smtClean="0"/>
          </a:p>
          <a:p>
            <a:pPr algn="just"/>
            <a:r>
              <a:rPr lang="it-IT" sz="2000" dirty="0" smtClean="0"/>
              <a:t>Costruzione di prototipi </a:t>
            </a:r>
            <a:r>
              <a:rPr lang="it-IT" sz="2000" dirty="0"/>
              <a:t>del modulo del </a:t>
            </a:r>
            <a:r>
              <a:rPr lang="it-IT" sz="2000" dirty="0" smtClean="0"/>
              <a:t>RICH</a:t>
            </a:r>
            <a:r>
              <a:rPr lang="it-IT" sz="2000" dirty="0" smtClean="0">
                <a:solidFill>
                  <a:srgbClr val="FF00FF"/>
                </a:solidFill>
              </a:rPr>
              <a:t>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>
                <a:solidFill>
                  <a:srgbClr val="008000"/>
                </a:solidFill>
              </a:rPr>
              <a:t>m.p</a:t>
            </a:r>
            <a:r>
              <a:rPr lang="it-IT" sz="2000" dirty="0" err="1" smtClean="0">
                <a:solidFill>
                  <a:srgbClr val="008000"/>
                </a:solidFill>
              </a:rPr>
              <a:t>.</a:t>
            </a:r>
            <a:r>
              <a:rPr lang="it-IT" sz="2000" dirty="0" smtClean="0">
                <a:solidFill>
                  <a:srgbClr val="008000"/>
                </a:solidFill>
              </a:rPr>
              <a:t> ) </a:t>
            </a:r>
          </a:p>
          <a:p>
            <a:pPr algn="just"/>
            <a:r>
              <a:rPr lang="it-IT" sz="2000" dirty="0" smtClean="0">
                <a:solidFill>
                  <a:srgbClr val="008000"/>
                </a:solidFill>
              </a:rPr>
              <a:t> 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6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endParaRPr lang="it-IT" sz="2000" u="sng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QUASIMODO</a:t>
            </a:r>
            <a:endParaRPr lang="it-IT" sz="2000" b="1" dirty="0" smtClean="0">
              <a:solidFill>
                <a:srgbClr val="000000"/>
              </a:solidFill>
            </a:endParaRPr>
          </a:p>
          <a:p>
            <a:pPr algn="just"/>
            <a:r>
              <a:rPr lang="it-IT" sz="2000" dirty="0" smtClean="0"/>
              <a:t>Realizzazione di componenti meccanici per l’assemblaggio di moduli A9 con sensori di </a:t>
            </a:r>
            <a:r>
              <a:rPr lang="it-IT" sz="2000" dirty="0" smtClean="0">
                <a:solidFill>
                  <a:srgbClr val="000000"/>
                </a:solidFill>
              </a:rPr>
              <a:t>grandi dimensioni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- 2026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2025_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7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3549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44227</TotalTime>
  <Words>1244</Words>
  <Application>Microsoft Macintosh PowerPoint</Application>
  <PresentationFormat>Presentazione su schermo (4:3)</PresentationFormat>
  <Paragraphs>210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MAC ..</dc:creator>
  <cp:lastModifiedBy>MAC ..</cp:lastModifiedBy>
  <cp:revision>662</cp:revision>
  <dcterms:created xsi:type="dcterms:W3CDTF">2020-07-13T16:10:22Z</dcterms:created>
  <dcterms:modified xsi:type="dcterms:W3CDTF">2025-07-04T11:00:48Z</dcterms:modified>
</cp:coreProperties>
</file>