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58" r:id="rId3"/>
    <p:sldId id="296" r:id="rId4"/>
    <p:sldId id="297" r:id="rId5"/>
    <p:sldId id="290" r:id="rId6"/>
    <p:sldId id="271" r:id="rId7"/>
    <p:sldId id="281" r:id="rId8"/>
    <p:sldId id="293" r:id="rId9"/>
    <p:sldId id="289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5"/>
    <p:restoredTop sz="94226" autoAdjust="0"/>
  </p:normalViewPr>
  <p:slideViewPr>
    <p:cSldViewPr snapToGrid="0" snapToObjects="1">
      <p:cViewPr varScale="1">
        <p:scale>
          <a:sx n="120" d="100"/>
          <a:sy n="120" d="100"/>
        </p:scale>
        <p:origin x="12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E2DAB-91B8-5448-B965-0DD589079B2F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86FB8-7132-9948-A061-F2FB257D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64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28AF-DD71-2543-A05F-4E30CF6D01B6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98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6256C-BF99-064D-8B46-346EA04FCE5B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83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0E52-8597-6F46-A916-E52C29D794CC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94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A60-C72A-DB42-96D0-6EF1F0F0257E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91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F72B-4143-E045-92CC-301CFD7FAC75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47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DE83-2424-AE4D-8B24-B153B9E4BC58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55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266A-7C8F-3A48-816A-17C06810ECB3}" type="datetime1">
              <a:rPr lang="it-IT" smtClean="0"/>
              <a:t>03/07/25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85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6079-6F47-E442-A175-06E8D9882A77}" type="datetime1">
              <a:rPr lang="it-IT" smtClean="0"/>
              <a:t>03/07/25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80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E013-4875-6240-9F12-5EE892AA287D}" type="datetime1">
              <a:rPr lang="it-IT" smtClean="0"/>
              <a:t>03/07/25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5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9B48-6D5E-394F-9B34-E59B715BA2DF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72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159B-2293-604F-BE82-E641C8412BF3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47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FEA8C-2F8B-E948-BEB1-B21F9CB971F3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CdS- Richiesta servizio 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C927A-1C94-B544-A0CE-738D11E7F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62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70131" y="5525353"/>
            <a:ext cx="4461671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i="1" dirty="0">
                <a:solidFill>
                  <a:srgbClr val="002060"/>
                </a:solidFill>
              </a:rPr>
              <a:t>Consiglio di Sezione 03 luglio 2025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Giovanni Francesco Ciani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359918" y="3876468"/>
            <a:ext cx="8159360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</a:rPr>
              <a:t>Richieste degli esperimenti al Servizio Alte Tecnologie per l’anno 2026</a:t>
            </a:r>
          </a:p>
        </p:txBody>
      </p:sp>
      <p:pic>
        <p:nvPicPr>
          <p:cNvPr id="7" name="Immagine 6" descr="Schermata 2021-07-12 alle 10.29.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54041" y="16391"/>
            <a:ext cx="1192430" cy="73212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BBFFF0-091D-3188-B2B9-40215A64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20C4B3-B39E-219E-9E15-CA1B393F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6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1FEE61-55D6-3A48-C6D4-90D76FBF91E6}"/>
              </a:ext>
            </a:extLst>
          </p:cNvPr>
          <p:cNvSpPr txBox="1"/>
          <p:nvPr/>
        </p:nvSpPr>
        <p:spPr>
          <a:xfrm>
            <a:off x="3110157" y="87998"/>
            <a:ext cx="3754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Servizio Alte Tecnologie- Attività dell’ultimo anno </a:t>
            </a:r>
          </a:p>
        </p:txBody>
      </p:sp>
      <p:pic>
        <p:nvPicPr>
          <p:cNvPr id="16" name="Immagine 15" descr="Immagine che contiene elettronica, interno, muro, elettronico&#10;&#10;Descrizione generata automaticamente">
            <a:extLst>
              <a:ext uri="{FF2B5EF4-FFF2-40B4-BE49-F238E27FC236}">
                <a16:creationId xmlns:a16="http://schemas.microsoft.com/office/drawing/2014/main" id="{ECB746AD-41B9-081C-A9F9-C10FC558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8762" y="333863"/>
            <a:ext cx="1747927" cy="1310945"/>
          </a:xfrm>
          <a:prstGeom prst="rect">
            <a:avLst/>
          </a:prstGeom>
        </p:spPr>
      </p:pic>
      <p:pic>
        <p:nvPicPr>
          <p:cNvPr id="20" name="Immagine 19" descr="Immagine che contiene Rettangolo, muro, marrone, interno&#10;&#10;Descrizione generata automaticamente">
            <a:extLst>
              <a:ext uri="{FF2B5EF4-FFF2-40B4-BE49-F238E27FC236}">
                <a16:creationId xmlns:a16="http://schemas.microsoft.com/office/drawing/2014/main" id="{34EF1366-E28E-8A09-46AC-F5299B20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006" y="3938030"/>
            <a:ext cx="1332389" cy="999292"/>
          </a:xfrm>
          <a:prstGeom prst="rect">
            <a:avLst/>
          </a:prstGeom>
        </p:spPr>
      </p:pic>
      <p:pic>
        <p:nvPicPr>
          <p:cNvPr id="22" name="Immagine 21" descr="Immagine che contiene interno, muro&#10;&#10;Descrizione generata automaticamente">
            <a:extLst>
              <a:ext uri="{FF2B5EF4-FFF2-40B4-BE49-F238E27FC236}">
                <a16:creationId xmlns:a16="http://schemas.microsoft.com/office/drawing/2014/main" id="{B76B0A2E-6475-4C06-9458-58D0E7533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60093" y="2174632"/>
            <a:ext cx="1726590" cy="1294943"/>
          </a:xfrm>
          <a:prstGeom prst="rect">
            <a:avLst/>
          </a:prstGeom>
        </p:spPr>
      </p:pic>
      <p:pic>
        <p:nvPicPr>
          <p:cNvPr id="28" name="Immagine 27" descr="Immagine che contiene arte, modello, Simmetria, cerchio&#10;&#10;Descrizione generata automaticamente">
            <a:extLst>
              <a:ext uri="{FF2B5EF4-FFF2-40B4-BE49-F238E27FC236}">
                <a16:creationId xmlns:a16="http://schemas.microsoft.com/office/drawing/2014/main" id="{7E661322-EEF7-733B-D38A-C6E644E5E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419" y="3685399"/>
            <a:ext cx="1063853" cy="141847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ED1F2B6-6C65-D2A9-32FA-43CB61258E18}"/>
              </a:ext>
            </a:extLst>
          </p:cNvPr>
          <p:cNvSpPr txBox="1"/>
          <p:nvPr/>
        </p:nvSpPr>
        <p:spPr>
          <a:xfrm>
            <a:off x="1433142" y="123984"/>
            <a:ext cx="7034711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1 CMS</a:t>
            </a:r>
            <a:br>
              <a:rPr lang="it-IT" sz="1350" dirty="0"/>
            </a:b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Riqualificazione del processo di </a:t>
            </a:r>
            <a:r>
              <a:rPr lang="it-IT" sz="1350" dirty="0" err="1"/>
              <a:t>bonding</a:t>
            </a:r>
            <a:r>
              <a:rPr lang="it-IT" sz="1350" dirty="0"/>
              <a:t> a seguito della manutenzione sulla G5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Completata la fase di preproduzione, con l’assemblaggio e la microsaldatura di 5 moduli. Iniziata la pipeline test con la produzione di 7 moduli  di fila</a:t>
            </a:r>
            <a:br>
              <a:rPr lang="it-IT" sz="1350" dirty="0"/>
            </a:br>
            <a:r>
              <a:rPr lang="it-IT" sz="1350" dirty="0"/>
              <a:t> 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A34496B-FEFE-096F-98C1-97310F179756}"/>
              </a:ext>
            </a:extLst>
          </p:cNvPr>
          <p:cNvSpPr txBox="1"/>
          <p:nvPr/>
        </p:nvSpPr>
        <p:spPr>
          <a:xfrm>
            <a:off x="1397221" y="1490896"/>
            <a:ext cx="6218573" cy="1131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2 ALICE- ITS3 &amp; EPIC-SVT</a:t>
            </a:r>
            <a:br>
              <a:rPr lang="it-IT" sz="1350" dirty="0"/>
            </a:b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Test di piegamento di silici di grandi dimensioni (L0 e L1)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Costruzione del prototipo  BBM6, test dissipazione calore eseguito al CERN</a:t>
            </a:r>
            <a:br>
              <a:rPr lang="it-IT" sz="1350" dirty="0"/>
            </a:br>
            <a:r>
              <a:rPr lang="it-IT" sz="1350" dirty="0"/>
              <a:t> 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65B2AC6-7352-8650-2E24-A2053268547A}"/>
              </a:ext>
            </a:extLst>
          </p:cNvPr>
          <p:cNvSpPr txBox="1"/>
          <p:nvPr/>
        </p:nvSpPr>
        <p:spPr>
          <a:xfrm>
            <a:off x="1413641" y="2641041"/>
            <a:ext cx="5735609" cy="1131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3 </a:t>
            </a:r>
            <a:r>
              <a:rPr lang="it-IT" sz="1350" b="1" dirty="0" err="1"/>
              <a:t>LHCb</a:t>
            </a:r>
            <a:br>
              <a:rPr lang="it-IT" sz="1350" dirty="0"/>
            </a:b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Assemblaggio e saldatura di FATIC 3 su rispettive PCB (20 moduli x 4 chip) testati al CERN a fine novembre</a:t>
            </a:r>
            <a:br>
              <a:rPr lang="it-IT" sz="1350" dirty="0"/>
            </a:br>
            <a:r>
              <a:rPr lang="it-IT" sz="1350" dirty="0"/>
              <a:t> 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A92D3EB-EDF8-C4B5-793C-FC4B7213759C}"/>
              </a:ext>
            </a:extLst>
          </p:cNvPr>
          <p:cNvSpPr txBox="1"/>
          <p:nvPr/>
        </p:nvSpPr>
        <p:spPr>
          <a:xfrm>
            <a:off x="1270907" y="3818944"/>
            <a:ext cx="380598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4 CTA+</a:t>
            </a:r>
            <a:br>
              <a:rPr lang="it-IT" sz="1350" dirty="0"/>
            </a:b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Assemblaggio e saldatura di matrici di </a:t>
            </a:r>
            <a:r>
              <a:rPr lang="it-IT" sz="1350" dirty="0" err="1"/>
              <a:t>SipM</a:t>
            </a:r>
            <a:br>
              <a:rPr lang="it-IT" sz="1350" dirty="0"/>
            </a:br>
            <a:r>
              <a:rPr lang="it-IT" sz="1350" dirty="0"/>
              <a:t> 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561392F-E1DE-375D-7898-B1ECC5A5350E}"/>
              </a:ext>
            </a:extLst>
          </p:cNvPr>
          <p:cNvSpPr txBox="1"/>
          <p:nvPr/>
        </p:nvSpPr>
        <p:spPr>
          <a:xfrm>
            <a:off x="5234569" y="3922341"/>
            <a:ext cx="2727936" cy="1131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5 Collaborazione con </a:t>
            </a:r>
            <a:r>
              <a:rPr lang="it-IT" sz="1350" b="1" dirty="0" err="1"/>
              <a:t>Unisalento</a:t>
            </a:r>
            <a:br>
              <a:rPr lang="it-IT" sz="1350" dirty="0"/>
            </a:b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Saldatura di chip per applicazioni biomedicali. Test in corso presso </a:t>
            </a:r>
            <a:r>
              <a:rPr lang="it-IT" sz="1350" dirty="0" err="1"/>
              <a:t>Unisalento</a:t>
            </a:r>
            <a:endParaRPr lang="it-IT" sz="135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245D325-D2F1-F912-5583-987B598465E4}"/>
              </a:ext>
            </a:extLst>
          </p:cNvPr>
          <p:cNvSpPr txBox="1"/>
          <p:nvPr/>
        </p:nvSpPr>
        <p:spPr>
          <a:xfrm>
            <a:off x="78949" y="161780"/>
            <a:ext cx="352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1</a:t>
            </a:r>
            <a:endParaRPr lang="it-IT" sz="135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7D0874B-F47C-1563-48E3-FD68E86B780D}"/>
              </a:ext>
            </a:extLst>
          </p:cNvPr>
          <p:cNvSpPr txBox="1"/>
          <p:nvPr/>
        </p:nvSpPr>
        <p:spPr>
          <a:xfrm>
            <a:off x="1112377" y="2194896"/>
            <a:ext cx="32076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/>
              <a:t>3</a:t>
            </a:r>
            <a:endParaRPr lang="it-IT" sz="135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33D1FF5-C0C6-2838-4CF3-851FC24644E2}"/>
              </a:ext>
            </a:extLst>
          </p:cNvPr>
          <p:cNvSpPr txBox="1"/>
          <p:nvPr/>
        </p:nvSpPr>
        <p:spPr>
          <a:xfrm>
            <a:off x="431116" y="3783842"/>
            <a:ext cx="467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4</a:t>
            </a:r>
            <a:endParaRPr lang="it-IT" sz="135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34F1A50-247B-1513-7A43-1B55E385593C}"/>
              </a:ext>
            </a:extLst>
          </p:cNvPr>
          <p:cNvSpPr txBox="1"/>
          <p:nvPr/>
        </p:nvSpPr>
        <p:spPr>
          <a:xfrm>
            <a:off x="7964359" y="4797820"/>
            <a:ext cx="491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5</a:t>
            </a:r>
            <a:endParaRPr lang="it-IT" sz="1350" dirty="0"/>
          </a:p>
        </p:txBody>
      </p:sp>
      <p:pic>
        <p:nvPicPr>
          <p:cNvPr id="2" name="Immagine 1" descr="Immagine che contiene interno, Attrezzature mediche, muro, ospedale&#10;&#10;Descrizione generata automaticamente">
            <a:extLst>
              <a:ext uri="{FF2B5EF4-FFF2-40B4-BE49-F238E27FC236}">
                <a16:creationId xmlns:a16="http://schemas.microsoft.com/office/drawing/2014/main" id="{60B871AE-4161-40D0-5A26-D70F4A944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37" y="1194532"/>
            <a:ext cx="1469824" cy="1959766"/>
          </a:xfrm>
          <a:prstGeom prst="rect">
            <a:avLst/>
          </a:prstGeom>
        </p:spPr>
      </p:pic>
      <p:pic>
        <p:nvPicPr>
          <p:cNvPr id="3" name="Immagine 2" descr="Immagine che contiene strumento, Attrezzature mediche, forniture per ufficio, interno&#10;&#10;Descrizione generata automaticamente">
            <a:extLst>
              <a:ext uri="{FF2B5EF4-FFF2-40B4-BE49-F238E27FC236}">
                <a16:creationId xmlns:a16="http://schemas.microsoft.com/office/drawing/2014/main" id="{6A043537-2DD1-83AE-AD78-48DBA342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300699" y="5165617"/>
            <a:ext cx="1742045" cy="130653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F078C2C-B0E6-B445-66BA-36377340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0" y="4947861"/>
            <a:ext cx="1007542" cy="17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ADE563-58A3-F135-AD99-D97569D17549}"/>
              </a:ext>
            </a:extLst>
          </p:cNvPr>
          <p:cNvSpPr txBox="1"/>
          <p:nvPr/>
        </p:nvSpPr>
        <p:spPr>
          <a:xfrm>
            <a:off x="4084873" y="5557274"/>
            <a:ext cx="39237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6 Nunes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Incollaggi di moduli per fibre scintillanti</a:t>
            </a:r>
          </a:p>
        </p:txBody>
      </p:sp>
    </p:spTree>
    <p:extLst>
      <p:ext uri="{BB962C8B-B14F-4D97-AF65-F5344CB8AC3E}">
        <p14:creationId xmlns:p14="http://schemas.microsoft.com/office/powerpoint/2010/main" val="34023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264A8D-F48A-A8B8-7701-C8A711065B16}"/>
              </a:ext>
            </a:extLst>
          </p:cNvPr>
          <p:cNvSpPr txBox="1"/>
          <p:nvPr/>
        </p:nvSpPr>
        <p:spPr>
          <a:xfrm>
            <a:off x="3306605" y="92259"/>
            <a:ext cx="2923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Servizio Alte Tecnologie- Attività 2025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3CC407-811F-C756-760C-DD319F3D8FB5}"/>
              </a:ext>
            </a:extLst>
          </p:cNvPr>
          <p:cNvSpPr txBox="1"/>
          <p:nvPr/>
        </p:nvSpPr>
        <p:spPr>
          <a:xfrm>
            <a:off x="398368" y="1278713"/>
            <a:ext cx="8396381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endParaRPr lang="it-IT" sz="135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8E26B7-D025-AC03-BD2D-F9804549738A}"/>
              </a:ext>
            </a:extLst>
          </p:cNvPr>
          <p:cNvSpPr txBox="1"/>
          <p:nvPr/>
        </p:nvSpPr>
        <p:spPr>
          <a:xfrm>
            <a:off x="450210" y="1315157"/>
            <a:ext cx="39303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Test di Assemblaggio e saldatura di </a:t>
            </a:r>
            <a:r>
              <a:rPr lang="it-IT" sz="1350" dirty="0" err="1"/>
              <a:t>stack</a:t>
            </a:r>
            <a:r>
              <a:rPr lang="it-IT" sz="1350" dirty="0"/>
              <a:t> a 8 livelli </a:t>
            </a:r>
          </a:p>
          <a:p>
            <a:r>
              <a:rPr lang="it-IT" sz="1350" dirty="0"/>
              <a:t>di ALPIDE per sviluppo di una camera Compton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A060D7D-B4A0-78BD-AA4A-D8487E58C787}"/>
              </a:ext>
            </a:extLst>
          </p:cNvPr>
          <p:cNvSpPr txBox="1"/>
          <p:nvPr/>
        </p:nvSpPr>
        <p:spPr>
          <a:xfrm>
            <a:off x="4760567" y="1332997"/>
            <a:ext cx="38244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350" dirty="0"/>
              <a:t>Assemblaggio e saldatura di </a:t>
            </a:r>
            <a:r>
              <a:rPr lang="it-IT" sz="1350" dirty="0" err="1"/>
              <a:t>Aplide</a:t>
            </a:r>
            <a:r>
              <a:rPr lang="it-IT" sz="1350" dirty="0"/>
              <a:t> per Sonda Intraoperatoria. Primi test positivi. A breve test presso la ITEL di Ruvo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5D44E3-D297-E355-AF37-CD6AD7459BB4}"/>
              </a:ext>
            </a:extLst>
          </p:cNvPr>
          <p:cNvSpPr txBox="1"/>
          <p:nvPr/>
        </p:nvSpPr>
        <p:spPr>
          <a:xfrm>
            <a:off x="450210" y="5447488"/>
            <a:ext cx="8495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Regolamento accessi in Camera Pulita è stato diffuso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Pagina del Servizio Alte Tecnologie in costruzione (grazie Angelo Ceres): vi invito ad inviare i contributi delle attività </a:t>
            </a:r>
            <a:br>
              <a:rPr lang="it-IT" sz="1350" dirty="0"/>
            </a:br>
            <a:r>
              <a:rPr lang="it-IT" sz="1350" dirty="0"/>
              <a:t>in svolgimento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Manutenzione della </a:t>
            </a:r>
            <a:r>
              <a:rPr lang="it-IT" sz="1350" dirty="0" err="1"/>
              <a:t>bondatrice</a:t>
            </a:r>
            <a:r>
              <a:rPr lang="it-IT" sz="1350" dirty="0"/>
              <a:t> G5 e corso intermediate eseguito da Ciani, Sala, </a:t>
            </a:r>
            <a:r>
              <a:rPr lang="it-IT" sz="1350" dirty="0" err="1"/>
              <a:t>Martiratonna</a:t>
            </a:r>
            <a:r>
              <a:rPr lang="it-IT" sz="1350" dirty="0"/>
              <a:t>, </a:t>
            </a:r>
            <a:r>
              <a:rPr lang="it-IT" sz="1350" dirty="0" err="1"/>
              <a:t>Morga</a:t>
            </a:r>
            <a:endParaRPr lang="it-IT" sz="135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4E26B7-2D82-A8EE-27D7-BBD4695B5FA4}"/>
              </a:ext>
            </a:extLst>
          </p:cNvPr>
          <p:cNvSpPr txBox="1"/>
          <p:nvPr/>
        </p:nvSpPr>
        <p:spPr>
          <a:xfrm>
            <a:off x="603379" y="5100115"/>
            <a:ext cx="1687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VARIE ED EVENTUALI</a:t>
            </a:r>
          </a:p>
        </p:txBody>
      </p:sp>
      <p:pic>
        <p:nvPicPr>
          <p:cNvPr id="3" name="Immagine 2" descr="Immagine che contiene testo, schermata, interno, arte&#10;&#10;Descrizione generata automaticamente">
            <a:extLst>
              <a:ext uri="{FF2B5EF4-FFF2-40B4-BE49-F238E27FC236}">
                <a16:creationId xmlns:a16="http://schemas.microsoft.com/office/drawing/2014/main" id="{E0893714-D681-103C-BE9B-29B38D13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835" y="2341527"/>
            <a:ext cx="1753540" cy="2338054"/>
          </a:xfrm>
          <a:prstGeom prst="rect">
            <a:avLst/>
          </a:prstGeom>
        </p:spPr>
      </p:pic>
      <p:pic>
        <p:nvPicPr>
          <p:cNvPr id="5" name="Immagine 4" descr="Immagine che contiene elettronica, muro, Ingegneria elettronica, Impianto elettrico&#10;&#10;Descrizione generata automaticamente">
            <a:extLst>
              <a:ext uri="{FF2B5EF4-FFF2-40B4-BE49-F238E27FC236}">
                <a16:creationId xmlns:a16="http://schemas.microsoft.com/office/drawing/2014/main" id="{0044B496-F50C-86E2-BB56-97E5EDA3B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1770" y="2054404"/>
            <a:ext cx="1654692" cy="2206256"/>
          </a:xfrm>
          <a:prstGeom prst="rect">
            <a:avLst/>
          </a:prstGeom>
        </p:spPr>
      </p:pic>
      <p:pic>
        <p:nvPicPr>
          <p:cNvPr id="10" name="Immagine 9" descr="Immagine che contiene Visualizzatore, testo, schermo, monitor&#10;&#10;Descrizione generata automaticamente">
            <a:extLst>
              <a:ext uri="{FF2B5EF4-FFF2-40B4-BE49-F238E27FC236}">
                <a16:creationId xmlns:a16="http://schemas.microsoft.com/office/drawing/2014/main" id="{DE36FBB8-4CB4-37F9-AA0E-D65595D0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417" r="3" b="1822"/>
          <a:stretch>
            <a:fillRect/>
          </a:stretch>
        </p:blipFill>
        <p:spPr>
          <a:xfrm>
            <a:off x="6519077" y="2667886"/>
            <a:ext cx="2226555" cy="2011695"/>
          </a:xfrm>
          <a:prstGeom prst="rect">
            <a:avLst/>
          </a:prstGeom>
        </p:spPr>
      </p:pic>
      <p:pic>
        <p:nvPicPr>
          <p:cNvPr id="15" name="Immagine 14" descr="Immagine che contiene circuito, Ingegneria elettronica, elettronica, Componente elettrico&#10;&#10;Descrizione generata automaticamente">
            <a:extLst>
              <a:ext uri="{FF2B5EF4-FFF2-40B4-BE49-F238E27FC236}">
                <a16:creationId xmlns:a16="http://schemas.microsoft.com/office/drawing/2014/main" id="{8507ECB2-1728-F6C0-5B8E-30252594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511" r="-3" b="9400"/>
          <a:stretch>
            <a:fillRect/>
          </a:stretch>
        </p:blipFill>
        <p:spPr>
          <a:xfrm>
            <a:off x="475032" y="1827344"/>
            <a:ext cx="2468992" cy="19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8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A86B28-6E21-3BDD-C5C8-40FE813C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Costi della camera pulita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3C412F-6405-BE0E-F07C-0DA3CA5C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CdS- Richiesta servizio AT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544B8A-3259-16A3-D536-89BDC70F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4</a:t>
            </a:fld>
            <a:endParaRPr lang="it-IT"/>
          </a:p>
        </p:txBody>
      </p:sp>
      <p:pic>
        <p:nvPicPr>
          <p:cNvPr id="11" name="Segnaposto contenuto 10" descr="Immagine che contiene testo, ricevuta, schermata, numero&#10;&#10;Descrizione generata automaticamente">
            <a:extLst>
              <a:ext uri="{FF2B5EF4-FFF2-40B4-BE49-F238E27FC236}">
                <a16:creationId xmlns:a16="http://schemas.microsoft.com/office/drawing/2014/main" id="{D1DA30FC-1296-7A6B-60D3-7032DB0AD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23422"/>
            <a:ext cx="8229600" cy="3479518"/>
          </a:xfrm>
        </p:spPr>
      </p:pic>
    </p:spTree>
    <p:extLst>
      <p:ext uri="{BB962C8B-B14F-4D97-AF65-F5344CB8AC3E}">
        <p14:creationId xmlns:p14="http://schemas.microsoft.com/office/powerpoint/2010/main" val="203712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rmata 2021-07-12 alle 10.29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149734" y="271573"/>
            <a:ext cx="1667126" cy="10235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085" y="2503898"/>
            <a:ext cx="497590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Composizione del Servizio</a:t>
            </a:r>
          </a:p>
          <a:p>
            <a:pPr>
              <a:lnSpc>
                <a:spcPct val="80000"/>
              </a:lnSpc>
            </a:pPr>
            <a:r>
              <a:rPr lang="it-IT" dirty="0"/>
              <a:t>	</a:t>
            </a:r>
          </a:p>
          <a:p>
            <a:pPr>
              <a:lnSpc>
                <a:spcPct val="80000"/>
              </a:lnSpc>
            </a:pPr>
            <a:r>
              <a:rPr lang="it-IT" sz="2000" b="1" dirty="0"/>
              <a:t>Giuliano Sala</a:t>
            </a:r>
          </a:p>
          <a:p>
            <a:pPr>
              <a:lnSpc>
                <a:spcPct val="80000"/>
              </a:lnSpc>
            </a:pPr>
            <a:r>
              <a:rPr lang="it-IT" sz="2000" b="1" dirty="0"/>
              <a:t>Sabino Martiradonna</a:t>
            </a:r>
            <a:br>
              <a:rPr lang="it-IT" sz="2000" b="1" dirty="0"/>
            </a:br>
            <a:r>
              <a:rPr lang="it-IT" sz="2000" b="1" dirty="0"/>
              <a:t>Vito Porcelli (Borsista da Aprile 2025)</a:t>
            </a:r>
          </a:p>
          <a:p>
            <a:pPr>
              <a:lnSpc>
                <a:spcPct val="80000"/>
              </a:lnSpc>
            </a:pPr>
            <a:endParaRPr lang="it-IT" sz="2000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000" b="1" dirty="0">
                <a:solidFill>
                  <a:srgbClr val="000000"/>
                </a:solidFill>
              </a:rPr>
              <a:t>Disponibilità di 28/30 mesi persona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26705E3-10D5-1A2A-5522-D8E98189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43798"/>
            <a:ext cx="2895600" cy="365125"/>
          </a:xfrm>
        </p:spPr>
        <p:txBody>
          <a:bodyPr/>
          <a:lstStyle/>
          <a:p>
            <a:r>
              <a:rPr lang="it-IT" dirty="0" err="1"/>
              <a:t>CdS</a:t>
            </a:r>
            <a:r>
              <a:rPr lang="it-IT" dirty="0"/>
              <a:t>- Richiesta servizio AT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AAF0E0-A844-2E13-2616-BDE00948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 descr="Immagine che contiene interno, vestiti, Attrezzature mediche, persona&#10;&#10;Descrizione generata automaticamente">
            <a:extLst>
              <a:ext uri="{FF2B5EF4-FFF2-40B4-BE49-F238E27FC236}">
                <a16:creationId xmlns:a16="http://schemas.microsoft.com/office/drawing/2014/main" id="{5E9E6111-0543-6B0A-38FA-26CB5A7DC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212" b="-3"/>
          <a:stretch/>
        </p:blipFill>
        <p:spPr>
          <a:xfrm rot="5400000">
            <a:off x="5168029" y="3117999"/>
            <a:ext cx="3908808" cy="358451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Immagine 9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7B150DFF-BB74-4CB5-9B14-349D6688B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057" y="1514242"/>
            <a:ext cx="1941325" cy="42012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Immagine 2" descr="Immagine che contiene interno, Attrezzature mediche, muro, ospedale&#10;&#10;Descrizione generata automaticamente">
            <a:extLst>
              <a:ext uri="{FF2B5EF4-FFF2-40B4-BE49-F238E27FC236}">
                <a16:creationId xmlns:a16="http://schemas.microsoft.com/office/drawing/2014/main" id="{2A62EB1D-047B-24F6-289A-9520E0FF3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285" y="-45822"/>
            <a:ext cx="2462196" cy="3282929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63422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350041" y="586855"/>
            <a:ext cx="2401025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9A88F7F-D834-52A9-9B46-ABB953A5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371600" y="1984248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CdS- Richiesta servizio AT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7694" y="649480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highlight>
                  <a:srgbClr val="FFFF00"/>
                </a:highlight>
              </a:rPr>
              <a:t>CMS </a:t>
            </a:r>
            <a:br>
              <a:rPr lang="en-US" sz="2400" b="1" dirty="0">
                <a:highlight>
                  <a:srgbClr val="FFFF00"/>
                </a:highlight>
              </a:rPr>
            </a:br>
            <a:r>
              <a:rPr lang="en-US" sz="2400" b="0" i="0" u="none" strike="noStrike" dirty="0" err="1">
                <a:effectLst/>
              </a:rPr>
              <a:t>Assemblaggio</a:t>
            </a:r>
            <a:r>
              <a:rPr lang="en-US" sz="2400" b="0" i="0" u="none" strike="noStrike" dirty="0">
                <a:effectLst/>
              </a:rPr>
              <a:t> e </a:t>
            </a:r>
            <a:r>
              <a:rPr lang="en-US" sz="2400" b="0" i="0" u="none" strike="noStrike" dirty="0" err="1">
                <a:effectLst/>
              </a:rPr>
              <a:t>saldatura</a:t>
            </a:r>
            <a:r>
              <a:rPr lang="en-US" sz="2400" b="0" i="0" u="none" strike="noStrike" dirty="0">
                <a:effectLst/>
              </a:rPr>
              <a:t> moduli per </a:t>
            </a:r>
            <a:r>
              <a:rPr lang="en-US" sz="2400" b="0" i="0" u="none" strike="noStrike" dirty="0" err="1">
                <a:effectLst/>
              </a:rPr>
              <a:t>produzione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tracciatore</a:t>
            </a:r>
            <a:endParaRPr lang="en-US" sz="2400" u="sng" dirty="0">
              <a:highlight>
                <a:srgbClr val="FFFF00"/>
              </a:highligh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highlight>
                  <a:srgbClr val="00FF00"/>
                </a:highlight>
              </a:rPr>
              <a:t>20 </a:t>
            </a:r>
            <a:r>
              <a:rPr lang="en-US" sz="2400" u="sng" dirty="0" err="1">
                <a:highlight>
                  <a:srgbClr val="00FF00"/>
                </a:highlight>
              </a:rPr>
              <a:t>mesi</a:t>
            </a:r>
            <a:r>
              <a:rPr lang="en-US" sz="2400" u="sng" dirty="0">
                <a:highlight>
                  <a:srgbClr val="00FF00"/>
                </a:highlight>
              </a:rPr>
              <a:t>-persona</a:t>
            </a:r>
            <a:endParaRPr lang="en-US" sz="2400" dirty="0">
              <a:highlight>
                <a:srgbClr val="00FF00"/>
              </a:highlight>
            </a:endParaRPr>
          </a:p>
          <a:p>
            <a:pPr marL="34290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u="none" strike="noStrike" dirty="0">
              <a:effectLst/>
            </a:endParaRP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 u="none" strike="noStrike" dirty="0" err="1">
                <a:effectLst/>
              </a:rPr>
              <a:t>Costruzione</a:t>
            </a:r>
            <a:r>
              <a:rPr lang="en-US" sz="2400" b="0" i="0" u="none" strike="noStrike" dirty="0">
                <a:effectLst/>
              </a:rPr>
              <a:t> moduli GEM-ME0</a:t>
            </a:r>
            <a:endParaRPr lang="en-US" sz="2400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highlight>
                  <a:srgbClr val="00FF00"/>
                </a:highlight>
              </a:rPr>
              <a:t>1 mese-persona (</a:t>
            </a:r>
            <a:r>
              <a:rPr lang="en-US" sz="2400" u="sng" dirty="0" err="1">
                <a:highlight>
                  <a:srgbClr val="00FF00"/>
                </a:highlight>
              </a:rPr>
              <a:t>tendenzialmente</a:t>
            </a:r>
            <a:r>
              <a:rPr lang="en-US" sz="2400" u="sng" dirty="0">
                <a:highlight>
                  <a:srgbClr val="00FF00"/>
                </a:highlight>
              </a:rPr>
              <a:t> solo </a:t>
            </a:r>
            <a:r>
              <a:rPr lang="en-US" sz="2400" u="sng" dirty="0" err="1">
                <a:highlight>
                  <a:srgbClr val="00FF00"/>
                </a:highlight>
              </a:rPr>
              <a:t>spazio</a:t>
            </a:r>
            <a:r>
              <a:rPr lang="en-US" sz="2400" u="sng" dirty="0">
                <a:highlight>
                  <a:srgbClr val="00FF00"/>
                </a:highlight>
              </a:rPr>
              <a:t>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highlight>
                <a:srgbClr val="00FF00"/>
              </a:highlight>
            </a:endParaRPr>
          </a:p>
          <a:p>
            <a:pPr marL="34290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 err="1">
                <a:highlight>
                  <a:srgbClr val="FFFF00"/>
                </a:highlight>
              </a:rPr>
              <a:t>Super_K</a:t>
            </a:r>
            <a:br>
              <a:rPr lang="en-US" sz="2400" u="sng" dirty="0">
                <a:highlight>
                  <a:srgbClr val="FFFF00"/>
                </a:highlight>
              </a:rPr>
            </a:br>
            <a:endParaRPr lang="en-US" sz="2400" u="sng" dirty="0">
              <a:highlight>
                <a:srgbClr val="FFFF00"/>
              </a:highlight>
            </a:endParaRP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 err="1"/>
              <a:t>Assemblaggio</a:t>
            </a:r>
            <a:r>
              <a:rPr lang="en-US" sz="2400" u="sng" dirty="0"/>
              <a:t> di 2 </a:t>
            </a:r>
            <a:r>
              <a:rPr lang="en-US" sz="2400" u="sng" dirty="0" err="1"/>
              <a:t>thickGEM</a:t>
            </a:r>
            <a:r>
              <a:rPr lang="en-US" sz="2400" u="sng" dirty="0"/>
              <a:t> di circa 30cm di </a:t>
            </a:r>
            <a:r>
              <a:rPr lang="en-US" sz="2400" u="sng" dirty="0" err="1"/>
              <a:t>diametro</a:t>
            </a:r>
            <a:br>
              <a:rPr lang="en-US" sz="2400" u="sng" dirty="0"/>
            </a:br>
            <a:br>
              <a:rPr lang="en-US" sz="2400" u="sng" dirty="0"/>
            </a:br>
            <a:r>
              <a:rPr lang="en-US" sz="2400" u="sng" dirty="0">
                <a:highlight>
                  <a:srgbClr val="00FF00"/>
                </a:highlight>
              </a:rPr>
              <a:t>0.5 mese-persona (</a:t>
            </a:r>
            <a:r>
              <a:rPr lang="en-US" sz="2400" u="sng" dirty="0" err="1">
                <a:highlight>
                  <a:srgbClr val="00FF00"/>
                </a:highlight>
              </a:rPr>
              <a:t>tendenzialmente</a:t>
            </a:r>
            <a:r>
              <a:rPr lang="en-US" sz="2400" u="sng" dirty="0">
                <a:highlight>
                  <a:srgbClr val="00FF00"/>
                </a:highlight>
              </a:rPr>
              <a:t> solo </a:t>
            </a:r>
            <a:r>
              <a:rPr lang="en-US" sz="2400" u="sng" dirty="0" err="1">
                <a:highlight>
                  <a:srgbClr val="00FF00"/>
                </a:highlight>
              </a:rPr>
              <a:t>spazio</a:t>
            </a:r>
            <a:r>
              <a:rPr lang="en-US" sz="2400" u="sng" dirty="0">
                <a:highlight>
                  <a:srgbClr val="00FF00"/>
                </a:highlight>
              </a:rPr>
              <a:t>)</a:t>
            </a: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endParaRPr lang="en-US" sz="2400" u="sng" dirty="0"/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highlight>
                  <a:srgbClr val="FFFF00"/>
                </a:highlight>
              </a:rPr>
              <a:t>LHCb</a:t>
            </a:r>
            <a:endParaRPr lang="en-US" sz="2400" u="sng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Incollaggio</a:t>
            </a:r>
            <a:r>
              <a:rPr lang="en-US" sz="2400" dirty="0"/>
              <a:t> e </a:t>
            </a:r>
            <a:r>
              <a:rPr lang="en-US" sz="2400" dirty="0" err="1"/>
              <a:t>saldatura</a:t>
            </a:r>
            <a:r>
              <a:rPr lang="en-US" sz="2400" dirty="0"/>
              <a:t> di </a:t>
            </a:r>
            <a:r>
              <a:rPr lang="en-US" sz="2400" b="1" dirty="0"/>
              <a:t>200</a:t>
            </a:r>
            <a:r>
              <a:rPr lang="en-US" sz="2400" dirty="0"/>
              <a:t> chip </a:t>
            </a:r>
            <a:r>
              <a:rPr lang="en-US" sz="2400" dirty="0" err="1"/>
              <a:t>prodotti</a:t>
            </a:r>
            <a:r>
              <a:rPr lang="en-US" sz="2400" dirty="0"/>
              <a:t> dal </a:t>
            </a:r>
            <a:r>
              <a:rPr lang="en-US" sz="2400" dirty="0" err="1"/>
              <a:t>servizio</a:t>
            </a:r>
            <a:r>
              <a:rPr lang="en-US" sz="2400" dirty="0"/>
              <a:t> </a:t>
            </a:r>
            <a:r>
              <a:rPr lang="en-US" sz="2400" dirty="0" err="1"/>
              <a:t>elettronica</a:t>
            </a:r>
            <a:endParaRPr lang="en-US" sz="2400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highlight>
                  <a:srgbClr val="00FF00"/>
                </a:highlight>
              </a:rPr>
              <a:t>Per </a:t>
            </a:r>
            <a:r>
              <a:rPr lang="en-US" sz="2400" u="sng" dirty="0" err="1">
                <a:highlight>
                  <a:srgbClr val="00FF00"/>
                </a:highlight>
              </a:rPr>
              <a:t>farne</a:t>
            </a:r>
            <a:r>
              <a:rPr lang="en-US" sz="2400" u="sng" dirty="0">
                <a:highlight>
                  <a:srgbClr val="00FF00"/>
                </a:highlight>
              </a:rPr>
              <a:t> 20 ci </a:t>
            </a:r>
            <a:r>
              <a:rPr lang="en-US" sz="2400" u="sng" dirty="0" err="1">
                <a:highlight>
                  <a:srgbClr val="00FF00"/>
                </a:highlight>
              </a:rPr>
              <a:t>abbiamo</a:t>
            </a:r>
            <a:r>
              <a:rPr lang="en-US" sz="2400" u="sng" dirty="0">
                <a:highlight>
                  <a:srgbClr val="00FF00"/>
                </a:highlight>
              </a:rPr>
              <a:t> </a:t>
            </a:r>
            <a:r>
              <a:rPr lang="en-US" sz="2400" u="sng" dirty="0" err="1">
                <a:highlight>
                  <a:srgbClr val="00FF00"/>
                </a:highlight>
              </a:rPr>
              <a:t>messo</a:t>
            </a:r>
            <a:r>
              <a:rPr lang="en-US" sz="2400" u="sng" dirty="0">
                <a:highlight>
                  <a:srgbClr val="00FF00"/>
                </a:highlight>
              </a:rPr>
              <a:t> 3 </a:t>
            </a:r>
            <a:r>
              <a:rPr lang="en-US" sz="2400" u="sng" dirty="0" err="1">
                <a:highlight>
                  <a:srgbClr val="00FF00"/>
                </a:highlight>
              </a:rPr>
              <a:t>settimane</a:t>
            </a:r>
            <a:r>
              <a:rPr lang="en-US" sz="2400" u="sng" dirty="0">
                <a:highlight>
                  <a:srgbClr val="00FF00"/>
                </a:highlight>
              </a:rPr>
              <a:t> in </a:t>
            </a:r>
            <a:r>
              <a:rPr lang="en-US" sz="2400" u="sng" dirty="0" err="1">
                <a:highlight>
                  <a:srgbClr val="00FF00"/>
                </a:highlight>
              </a:rPr>
              <a:t>passato</a:t>
            </a:r>
            <a:r>
              <a:rPr lang="en-US" sz="2400" u="sng" dirty="0">
                <a:highlight>
                  <a:srgbClr val="00FF00"/>
                </a:highlight>
              </a:rPr>
              <a:t>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2400" u="sng" dirty="0">
              <a:highlight>
                <a:srgbClr val="00FF00"/>
              </a:highlight>
            </a:endParaRPr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highlight>
                  <a:srgbClr val="FFFF00"/>
                </a:highlight>
              </a:rPr>
              <a:t>FCC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Test di </a:t>
            </a:r>
            <a:r>
              <a:rPr lang="en-US" sz="2400" dirty="0" err="1"/>
              <a:t>fili</a:t>
            </a:r>
            <a:r>
              <a:rPr lang="en-US" sz="2400" dirty="0"/>
              <a:t> </a:t>
            </a:r>
            <a:br>
              <a:rPr lang="en-US" sz="2400" dirty="0">
                <a:highlight>
                  <a:srgbClr val="00FF00"/>
                </a:highlight>
              </a:rPr>
            </a:br>
            <a:endParaRPr lang="en-US" sz="2400" dirty="0">
              <a:highlight>
                <a:srgbClr val="00FF00"/>
              </a:highlight>
            </a:endParaRP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highlight>
                  <a:srgbClr val="00FF00"/>
                </a:highlight>
              </a:rPr>
              <a:t>0.5 mese-persona (</a:t>
            </a:r>
            <a:r>
              <a:rPr lang="en-US" sz="2400" u="sng" dirty="0" err="1">
                <a:highlight>
                  <a:srgbClr val="00FF00"/>
                </a:highlight>
              </a:rPr>
              <a:t>tendenzialmente</a:t>
            </a:r>
            <a:r>
              <a:rPr lang="en-US" sz="2400" u="sng" dirty="0">
                <a:highlight>
                  <a:srgbClr val="00FF00"/>
                </a:highlight>
              </a:rPr>
              <a:t> solo </a:t>
            </a:r>
            <a:r>
              <a:rPr lang="en-US" sz="2400" u="sng" dirty="0" err="1">
                <a:highlight>
                  <a:srgbClr val="00FF00"/>
                </a:highlight>
              </a:rPr>
              <a:t>spazio</a:t>
            </a:r>
            <a:r>
              <a:rPr lang="en-US" sz="2400" u="sng" dirty="0">
                <a:highlight>
                  <a:srgbClr val="00FF00"/>
                </a:highlight>
              </a:rPr>
              <a:t>)</a:t>
            </a: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endParaRPr lang="en-US" sz="2400" u="sng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0031EB3-258F-EA49-19DA-D4EDAA9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31C927A-1C94-B544-A0CE-738D11E7F6CD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Dito Puntato Segno Di Mano Numero Uno - Immagini vettoriali stock e altre  immagini di Illustrazione - Illustrazione, Mano umana, Numero 1 - iStock">
            <a:extLst>
              <a:ext uri="{FF2B5EF4-FFF2-40B4-BE49-F238E27FC236}">
                <a16:creationId xmlns:a16="http://schemas.microsoft.com/office/drawing/2014/main" id="{C0E67235-CBA7-DF47-0B0F-0D94ED63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8" y="3250729"/>
            <a:ext cx="2602268" cy="33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Schermata 2021-07-12 alle 10.29.27.png">
            <a:extLst>
              <a:ext uri="{FF2B5EF4-FFF2-40B4-BE49-F238E27FC236}">
                <a16:creationId xmlns:a16="http://schemas.microsoft.com/office/drawing/2014/main" id="{67CED8F0-817D-52D3-5B18-487463D7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522569" y="357031"/>
            <a:ext cx="1983223" cy="12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252733B-4CB3-D6A7-EEF9-4D38317F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371600" y="2002536"/>
            <a:ext cx="30861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CdS- Richiesta servizio AT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29F708-CA6E-C1BA-40E5-671626C4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31C927A-1C94-B544-A0CE-738D11E7F6CD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 descr="Schermata 2021-07-12 alle 10.29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6475228" y="218807"/>
            <a:ext cx="1983223" cy="1217661"/>
          </a:xfrm>
          <a:prstGeom prst="rect">
            <a:avLst/>
          </a:prstGeom>
        </p:spPr>
      </p:pic>
      <p:pic>
        <p:nvPicPr>
          <p:cNvPr id="1026" name="Picture 2" descr="Vettoriale stockMano con due dita in alto. Vittoria o simbolo di pace.  Vettore di ©UncleLeo #202614724">
            <a:extLst>
              <a:ext uri="{FF2B5EF4-FFF2-40B4-BE49-F238E27FC236}">
                <a16:creationId xmlns:a16="http://schemas.microsoft.com/office/drawing/2014/main" id="{FA50CF3A-9399-8B73-C01A-6AC1E6EB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27" y="80781"/>
            <a:ext cx="1412745" cy="14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286221-F95C-F2BC-2253-CCDD2D39E131}"/>
              </a:ext>
            </a:extLst>
          </p:cNvPr>
          <p:cNvSpPr txBox="1"/>
          <p:nvPr/>
        </p:nvSpPr>
        <p:spPr>
          <a:xfrm>
            <a:off x="4380613" y="1852177"/>
            <a:ext cx="4577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sz="1800" u="none" strike="noStrike" dirty="0">
                <a:effectLst/>
                <a:highlight>
                  <a:srgbClr val="FFFF00"/>
                </a:highlight>
              </a:rPr>
              <a:t>CTA</a:t>
            </a:r>
            <a:endParaRPr lang="it-IT" b="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>
                <a:effectLst/>
              </a:rPr>
              <a:t>Ispezione e riparazione </a:t>
            </a:r>
            <a:r>
              <a:rPr lang="it-IT" sz="1800" u="none" strike="noStrike" dirty="0" err="1">
                <a:effectLst/>
              </a:rPr>
              <a:t>SiPM</a:t>
            </a:r>
            <a:r>
              <a:rPr lang="it-IT" sz="1800" u="none" strike="noStrike" dirty="0">
                <a:effectLst/>
              </a:rPr>
              <a:t> (</a:t>
            </a:r>
            <a:r>
              <a:rPr lang="it-IT" sz="1800" u="none" strike="noStrike" dirty="0" err="1">
                <a:effectLst/>
              </a:rPr>
              <a:t>wire</a:t>
            </a:r>
            <a:r>
              <a:rPr lang="it-IT" sz="1800" u="none" strike="noStrike" dirty="0">
                <a:effectLst/>
              </a:rPr>
              <a:t> </a:t>
            </a:r>
            <a:r>
              <a:rPr lang="it-IT" sz="1800" u="none" strike="noStrike" dirty="0" err="1">
                <a:effectLst/>
              </a:rPr>
              <a:t>bonding</a:t>
            </a:r>
            <a:r>
              <a:rPr lang="it-IT" sz="1800" u="none" strike="noStrike" dirty="0">
                <a:effectLst/>
              </a:rPr>
              <a:t>)</a:t>
            </a:r>
            <a:endParaRPr lang="it-IT" b="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1 mese persona</a:t>
            </a:r>
          </a:p>
          <a:p>
            <a:pPr algn="ctr" fontAlgn="b"/>
            <a:endParaRPr lang="it-IT" b="0" i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B5991A-CFC0-D42A-EDF9-F9547F70887B}"/>
              </a:ext>
            </a:extLst>
          </p:cNvPr>
          <p:cNvSpPr txBox="1"/>
          <p:nvPr/>
        </p:nvSpPr>
        <p:spPr>
          <a:xfrm>
            <a:off x="-64819" y="2405320"/>
            <a:ext cx="4636817" cy="121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sz="1800" u="none" strike="noStrike" dirty="0">
                <a:effectLst/>
                <a:highlight>
                  <a:srgbClr val="FFFF00"/>
                </a:highlight>
              </a:rPr>
              <a:t>HERD_DMP</a:t>
            </a:r>
          </a:p>
          <a:p>
            <a:pPr algn="ctr" fontAlgn="b"/>
            <a:r>
              <a:rPr lang="it-IT" sz="1800" u="none" strike="noStrike" dirty="0">
                <a:effectLst/>
              </a:rPr>
              <a:t>Incollaggi/montaggi di precisione di elementi del nuovo prototipo PSD</a:t>
            </a:r>
          </a:p>
          <a:p>
            <a:pPr algn="ctr" fontAlgn="b"/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1 mese persona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A8C4DD-6052-26F5-4C13-CA0DCA887E0E}"/>
              </a:ext>
            </a:extLst>
          </p:cNvPr>
          <p:cNvSpPr txBox="1"/>
          <p:nvPr/>
        </p:nvSpPr>
        <p:spPr>
          <a:xfrm>
            <a:off x="-162658" y="4046903"/>
            <a:ext cx="4582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sz="1800" u="none" strike="noStrike" dirty="0">
                <a:effectLst/>
                <a:highlight>
                  <a:srgbClr val="FFFF00"/>
                </a:highlight>
              </a:rPr>
              <a:t>NUSES</a:t>
            </a:r>
          </a:p>
          <a:p>
            <a:pPr algn="ctr" fontAlgn="b"/>
            <a:r>
              <a:rPr lang="it-IT" sz="1800" u="none" strike="noStrike" dirty="0">
                <a:effectLst/>
              </a:rPr>
              <a:t>Incollaggio fibre in camera pulita</a:t>
            </a:r>
          </a:p>
          <a:p>
            <a:pPr algn="ctr" fontAlgn="b"/>
            <a:r>
              <a:rPr lang="it-IT" dirty="0">
                <a:highlight>
                  <a:srgbClr val="00FF00"/>
                </a:highlight>
              </a:rPr>
              <a:t>1</a:t>
            </a:r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 mesi persona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893CEE9-1E8C-8E53-A56D-6A83C542ABC6}"/>
              </a:ext>
            </a:extLst>
          </p:cNvPr>
          <p:cNvSpPr txBox="1"/>
          <p:nvPr/>
        </p:nvSpPr>
        <p:spPr>
          <a:xfrm>
            <a:off x="4366811" y="5036265"/>
            <a:ext cx="4774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sz="1800" u="none" strike="noStrike" dirty="0" err="1">
                <a:effectLst/>
                <a:highlight>
                  <a:srgbClr val="FFFF00"/>
                </a:highlight>
              </a:rPr>
              <a:t>SpaceItUp</a:t>
            </a:r>
            <a:r>
              <a:rPr lang="it-IT" sz="1800" u="none" strike="noStrike" dirty="0">
                <a:effectLst/>
                <a:highlight>
                  <a:srgbClr val="FFFF00"/>
                </a:highlight>
              </a:rPr>
              <a:t> - ASI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>
                <a:effectLst/>
              </a:rPr>
              <a:t>Attività di incollaggio di </a:t>
            </a:r>
            <a:r>
              <a:rPr lang="it-IT" sz="1800" u="none" strike="noStrike" dirty="0" err="1">
                <a:effectLst/>
              </a:rPr>
              <a:t>SiPM</a:t>
            </a:r>
            <a:r>
              <a:rPr lang="it-IT" sz="1800" u="none" strike="noStrike" dirty="0">
                <a:effectLst/>
              </a:rPr>
              <a:t> su scintillatori per </a:t>
            </a:r>
            <a:r>
              <a:rPr lang="it-IT" sz="1800" u="none" strike="noStrike" dirty="0" err="1">
                <a:effectLst/>
              </a:rPr>
              <a:t>RadMon</a:t>
            </a:r>
            <a:endParaRPr lang="it-IT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1 mese persona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FC370D-05AE-01BA-44AC-83BE9A4942D5}"/>
              </a:ext>
            </a:extLst>
          </p:cNvPr>
          <p:cNvSpPr txBox="1"/>
          <p:nvPr/>
        </p:nvSpPr>
        <p:spPr>
          <a:xfrm>
            <a:off x="4470990" y="3381327"/>
            <a:ext cx="4774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sz="1800" u="none" strike="noStrike" dirty="0">
                <a:effectLst/>
                <a:highlight>
                  <a:srgbClr val="FFFF00"/>
                </a:highlight>
              </a:rPr>
              <a:t>ADAPT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 err="1">
                <a:effectLst/>
              </a:rPr>
              <a:t>Wrapping</a:t>
            </a:r>
            <a:r>
              <a:rPr lang="it-IT" sz="1800" u="none" strike="noStrike" dirty="0">
                <a:effectLst/>
              </a:rPr>
              <a:t> </a:t>
            </a:r>
            <a:r>
              <a:rPr lang="it-IT" sz="1800" u="none" strike="noStrike" dirty="0" err="1">
                <a:effectLst/>
              </a:rPr>
              <a:t>tile</a:t>
            </a:r>
            <a:r>
              <a:rPr lang="it-IT" sz="1800" u="none" strike="noStrike" dirty="0">
                <a:effectLst/>
              </a:rPr>
              <a:t> ACD di volo</a:t>
            </a:r>
            <a:endParaRPr lang="it-IT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 fontAlgn="b"/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2 mesi persona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9C0F18-4B3E-840C-6D38-58413D8CAE51}"/>
              </a:ext>
            </a:extLst>
          </p:cNvPr>
          <p:cNvSpPr txBox="1"/>
          <p:nvPr/>
        </p:nvSpPr>
        <p:spPr>
          <a:xfrm>
            <a:off x="-121184" y="5840961"/>
            <a:ext cx="4582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it-IT" dirty="0">
                <a:highlight>
                  <a:srgbClr val="FFFF00"/>
                </a:highlight>
              </a:rPr>
              <a:t>New </a:t>
            </a:r>
            <a:r>
              <a:rPr lang="it-IT" dirty="0" err="1">
                <a:highlight>
                  <a:srgbClr val="FFFF00"/>
                </a:highlight>
              </a:rPr>
              <a:t>Astrogam</a:t>
            </a:r>
            <a:endParaRPr lang="it-IT" sz="1800" u="none" strike="noStrike" dirty="0">
              <a:effectLst/>
              <a:highlight>
                <a:srgbClr val="FFFF00"/>
              </a:highlight>
            </a:endParaRPr>
          </a:p>
          <a:p>
            <a:pPr algn="ctr" rtl="0" fontAlgn="b"/>
            <a:r>
              <a:rPr lang="it-IT" b="0" dirty="0">
                <a:effectLst/>
                <a:latin typeface="Calibri" panose="020F0502020204030204" pitchFamily="34" charset="0"/>
              </a:rPr>
              <a:t>Incollaggio e </a:t>
            </a:r>
            <a:r>
              <a:rPr lang="it-IT" b="0" dirty="0" err="1">
                <a:effectLst/>
                <a:latin typeface="Calibri" panose="020F0502020204030204" pitchFamily="34" charset="0"/>
              </a:rPr>
              <a:t>bonding</a:t>
            </a:r>
            <a:r>
              <a:rPr lang="it-IT" b="0" dirty="0">
                <a:effectLst/>
                <a:latin typeface="Calibri" panose="020F0502020204030204" pitchFamily="34" charset="0"/>
              </a:rPr>
              <a:t> Silici Doppia Faccia</a:t>
            </a:r>
          </a:p>
          <a:p>
            <a:pPr algn="ctr" fontAlgn="b"/>
            <a:r>
              <a:rPr lang="it-IT" dirty="0">
                <a:highlight>
                  <a:srgbClr val="00FF00"/>
                </a:highlight>
              </a:rPr>
              <a:t>2</a:t>
            </a:r>
            <a:r>
              <a:rPr lang="it-IT" sz="1800" u="none" strike="noStrike" dirty="0">
                <a:effectLst/>
                <a:highlight>
                  <a:srgbClr val="00FF00"/>
                </a:highlight>
              </a:rPr>
              <a:t> mesi persona</a:t>
            </a:r>
            <a:endParaRPr lang="it-IT" sz="1800" b="0" i="0" u="none" strike="noStrike" dirty="0">
              <a:solidFill>
                <a:srgbClr val="000000"/>
              </a:solidFill>
              <a:effectLst/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4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350041" y="586855"/>
            <a:ext cx="2401025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9A88F7F-D834-52A9-9B46-ABB953A5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371600" y="1984248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CdS- Richiesta servizio AT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0031EB3-258F-EA49-19DA-D4EDAA9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31C927A-1C94-B544-A0CE-738D11E7F6CD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Vettoriale stockMano del fumetto umano che mostra tre dita di ©Noedelhap  #144679431">
            <a:extLst>
              <a:ext uri="{FF2B5EF4-FFF2-40B4-BE49-F238E27FC236}">
                <a16:creationId xmlns:a16="http://schemas.microsoft.com/office/drawing/2014/main" id="{70B28469-66F6-FE4C-288E-87FC9B7F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8" y="3014752"/>
            <a:ext cx="2609872" cy="26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09FCE7-A214-E6A8-26D4-F15938542B53}"/>
              </a:ext>
            </a:extLst>
          </p:cNvPr>
          <p:cNvSpPr txBox="1"/>
          <p:nvPr/>
        </p:nvSpPr>
        <p:spPr>
          <a:xfrm>
            <a:off x="3626784" y="766716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it-IT" b="1" dirty="0">
                <a:highlight>
                  <a:srgbClr val="FFFF00"/>
                </a:highlight>
              </a:rPr>
              <a:t>ALICE-ITS3</a:t>
            </a:r>
            <a:br>
              <a:rPr lang="it-IT" dirty="0">
                <a:highlight>
                  <a:srgbClr val="FFFF00"/>
                </a:highlight>
              </a:rPr>
            </a:br>
            <a:br>
              <a:rPr kumimoji="0" lang="it-IT" i="0" u="none" strike="noStrike" kern="1200" cap="none" spc="0" normalizeH="0" baseline="0" noProof="0" dirty="0">
                <a:ln>
                  <a:noFill/>
                </a:ln>
                <a:solidFill>
                  <a:srgbClr val="2C363A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lang="en-US" i="0" u="none" strike="noStrike" dirty="0" err="1">
                <a:effectLst/>
              </a:rPr>
              <a:t>Assemblaggio</a:t>
            </a:r>
            <a:r>
              <a:rPr lang="en-US" i="0" u="none" strike="noStrike" dirty="0">
                <a:effectLst/>
              </a:rPr>
              <a:t> e </a:t>
            </a:r>
            <a:r>
              <a:rPr lang="en-US" i="0" u="none" strike="noStrike" dirty="0" err="1">
                <a:effectLst/>
              </a:rPr>
              <a:t>saldatura</a:t>
            </a:r>
            <a:r>
              <a:rPr lang="en-US" i="0" u="none" strike="noStrike" dirty="0">
                <a:effectLst/>
              </a:rPr>
              <a:t> + test </a:t>
            </a:r>
            <a:r>
              <a:rPr lang="en-US" dirty="0"/>
              <a:t>con </a:t>
            </a:r>
            <a:r>
              <a:rPr lang="en-US" dirty="0" err="1"/>
              <a:t>flussaggio</a:t>
            </a:r>
            <a:r>
              <a:rPr lang="en-US" dirty="0"/>
              <a:t> aria in “mini galleria del </a:t>
            </a:r>
            <a:r>
              <a:rPr lang="en-US" dirty="0" err="1"/>
              <a:t>vento</a:t>
            </a:r>
            <a:r>
              <a:rPr lang="en-US" dirty="0"/>
              <a:t>”</a:t>
            </a:r>
            <a:r>
              <a:rPr lang="en-US" i="0" u="none" strike="noStrike" dirty="0">
                <a:effectLst/>
              </a:rPr>
              <a:t> </a:t>
            </a:r>
            <a:endParaRPr lang="en-US" u="sng" dirty="0">
              <a:highlight>
                <a:srgbClr val="FFFF00"/>
              </a:highligh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highlight>
                  <a:srgbClr val="00FF00"/>
                </a:highlight>
              </a:rPr>
              <a:t>2 </a:t>
            </a:r>
            <a:r>
              <a:rPr lang="en-US" u="sng" dirty="0" err="1">
                <a:highlight>
                  <a:srgbClr val="00FF00"/>
                </a:highlight>
              </a:rPr>
              <a:t>mesi</a:t>
            </a:r>
            <a:r>
              <a:rPr lang="en-US" u="sng" dirty="0">
                <a:highlight>
                  <a:srgbClr val="00FF00"/>
                </a:highlight>
              </a:rPr>
              <a:t>-persona</a:t>
            </a:r>
            <a:br>
              <a:rPr lang="en-US" u="sng" dirty="0">
                <a:highlight>
                  <a:srgbClr val="00FF00"/>
                </a:highlight>
              </a:rPr>
            </a:br>
            <a:endParaRPr lang="en-US" u="sng" dirty="0">
              <a:highlight>
                <a:srgbClr val="00FF00"/>
              </a:highligh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it-IT" b="1" dirty="0">
                <a:highlight>
                  <a:srgbClr val="FFFF00"/>
                </a:highlight>
              </a:rPr>
              <a:t>ALICE-3</a:t>
            </a:r>
            <a:endParaRPr lang="en-US" b="1" dirty="0">
              <a:highlight>
                <a:srgbClr val="FFFF00"/>
              </a:highlight>
            </a:endParaRP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r>
              <a:rPr lang="it-IT" dirty="0"/>
              <a:t>Definizione procedure di assemblaggio moduli Middle-</a:t>
            </a:r>
            <a:r>
              <a:rPr lang="it-IT" dirty="0" err="1"/>
              <a:t>layer</a:t>
            </a:r>
            <a:br>
              <a:rPr lang="it-IT" dirty="0"/>
            </a:br>
            <a:r>
              <a:rPr lang="en-US" u="sng" dirty="0">
                <a:highlight>
                  <a:srgbClr val="00FF00"/>
                </a:highlight>
              </a:rPr>
              <a:t>1 </a:t>
            </a:r>
            <a:r>
              <a:rPr lang="en-US" u="sng" dirty="0" err="1">
                <a:highlight>
                  <a:srgbClr val="00FF00"/>
                </a:highlight>
              </a:rPr>
              <a:t>mesi</a:t>
            </a:r>
            <a:r>
              <a:rPr lang="en-US" u="sng" dirty="0">
                <a:highlight>
                  <a:srgbClr val="00FF00"/>
                </a:highlight>
              </a:rPr>
              <a:t>-persona</a:t>
            </a:r>
            <a:endParaRPr lang="en-US" i="0" u="none" strike="noStrike" dirty="0">
              <a:effectLst/>
              <a:highlight>
                <a:srgbClr val="FFFF00"/>
              </a:highlight>
            </a:endParaRPr>
          </a:p>
          <a:p>
            <a:pPr marL="114300" lvl="0" algn="ctr" defTabSz="914400">
              <a:lnSpc>
                <a:spcPct val="90000"/>
              </a:lnSpc>
              <a:spcAft>
                <a:spcPts val="600"/>
              </a:spcAft>
            </a:pPr>
            <a:endParaRPr lang="en-US" b="1" i="0" u="none" strike="noStrike" dirty="0">
              <a:effectLst/>
              <a:highlight>
                <a:srgbClr val="FFFF00"/>
              </a:highlight>
            </a:endParaRPr>
          </a:p>
          <a:p>
            <a:pPr marL="114300"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i="0" u="none" strike="noStrike" dirty="0">
                <a:effectLst/>
                <a:highlight>
                  <a:srgbClr val="FFFF00"/>
                </a:highlight>
              </a:rPr>
              <a:t>EPIC</a:t>
            </a:r>
            <a:br>
              <a:rPr lang="en-US" i="0" u="none" strike="noStrike" dirty="0">
                <a:effectLst/>
              </a:rPr>
            </a:br>
            <a:r>
              <a:rPr lang="en-US" i="0" u="none" strike="noStrike" dirty="0">
                <a:effectLst/>
              </a:rPr>
              <a:t>-</a:t>
            </a:r>
            <a:r>
              <a:rPr lang="en-US" i="0" u="none" strike="noStrike" dirty="0" err="1">
                <a:effectLst/>
              </a:rPr>
              <a:t>Prototipi</a:t>
            </a:r>
            <a:r>
              <a:rPr lang="en-US" i="0" u="none" strike="noStrike" dirty="0">
                <a:effectLst/>
              </a:rPr>
              <a:t> L0-L1, </a:t>
            </a:r>
            <a:r>
              <a:rPr lang="en-US" i="0" u="none" strike="noStrike" dirty="0" err="1">
                <a:effectLst/>
              </a:rPr>
              <a:t>incluso</a:t>
            </a:r>
            <a:r>
              <a:rPr lang="en-US" i="0" u="none" strike="noStrike" dirty="0">
                <a:effectLst/>
              </a:rPr>
              <a:t> </a:t>
            </a:r>
            <a:r>
              <a:rPr lang="en-US" i="0" u="none" strike="noStrike" dirty="0" err="1">
                <a:effectLst/>
              </a:rPr>
              <a:t>modello</a:t>
            </a:r>
            <a:r>
              <a:rPr lang="en-US" i="0" u="none" strike="noStrike" dirty="0">
                <a:effectLst/>
              </a:rPr>
              <a:t> </a:t>
            </a:r>
            <a:r>
              <a:rPr lang="en-US" i="0" u="none" strike="noStrike" dirty="0" err="1">
                <a:effectLst/>
              </a:rPr>
              <a:t>integrante</a:t>
            </a:r>
            <a:r>
              <a:rPr lang="en-US" i="0" u="none" strike="noStrike" dirty="0">
                <a:effectLst/>
              </a:rPr>
              <a:t> heaters e version</a:t>
            </a:r>
            <a:r>
              <a:rPr lang="en-US" dirty="0"/>
              <a:t> </a:t>
            </a:r>
            <a:r>
              <a:rPr lang="en-US" i="0" u="none" strike="noStrike" dirty="0" err="1">
                <a:effectLst/>
              </a:rPr>
              <a:t>più</a:t>
            </a:r>
            <a:r>
              <a:rPr lang="en-US" i="0" u="none" strike="noStrike" dirty="0">
                <a:effectLst/>
              </a:rPr>
              <a:t> evolute</a:t>
            </a:r>
            <a:br>
              <a:rPr lang="en-US" i="0" u="none" strike="noStrike" dirty="0">
                <a:effectLst/>
              </a:rPr>
            </a:br>
            <a:r>
              <a:rPr lang="en-US" i="0" u="none" strike="noStrike" dirty="0">
                <a:effectLst/>
              </a:rPr>
              <a:t>-</a:t>
            </a:r>
            <a:r>
              <a:rPr lang="it-IT" dirty="0"/>
              <a:t>Studi piegamento/assemblaggio L2</a:t>
            </a:r>
            <a:endParaRPr lang="en-US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highlight>
                  <a:srgbClr val="00FF00"/>
                </a:highlight>
              </a:rPr>
              <a:t>4 </a:t>
            </a:r>
            <a:r>
              <a:rPr lang="en-US" u="sng" dirty="0" err="1">
                <a:highlight>
                  <a:srgbClr val="00FF00"/>
                </a:highlight>
              </a:rPr>
              <a:t>mesi</a:t>
            </a:r>
            <a:r>
              <a:rPr lang="en-US" u="sng" dirty="0">
                <a:highlight>
                  <a:srgbClr val="00FF00"/>
                </a:highlight>
              </a:rPr>
              <a:t>-persona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u="sng" dirty="0">
              <a:highlight>
                <a:srgbClr val="00FF00"/>
              </a:highligh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highlight>
                  <a:srgbClr val="FFFF00"/>
                </a:highlight>
              </a:rPr>
              <a:t>PRIN</a:t>
            </a:r>
          </a:p>
          <a:p>
            <a:pPr marL="114300" algn="ctr" defTabSz="914400">
              <a:lnSpc>
                <a:spcPct val="90000"/>
              </a:lnSpc>
              <a:spcAft>
                <a:spcPts val="600"/>
              </a:spcAft>
            </a:pPr>
            <a:r>
              <a:rPr lang="it-IT" dirty="0">
                <a:effectLst/>
                <a:latin typeface="Helvetica" pitchFamily="2" charset="0"/>
              </a:rPr>
              <a:t>Assemblaggio moduli A9 meccanici con sensori di grandi dimensioni e sviluppo tool di </a:t>
            </a:r>
            <a:r>
              <a:rPr lang="it-IT" dirty="0" err="1">
                <a:effectLst/>
                <a:latin typeface="Helvetica" pitchFamily="2" charset="0"/>
              </a:rPr>
              <a:t>handling</a:t>
            </a:r>
            <a:r>
              <a:rPr lang="it-IT" dirty="0">
                <a:effectLst/>
                <a:latin typeface="Helvetica" pitchFamily="2" charset="0"/>
              </a:rPr>
              <a:t> degli stessi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highlight>
                  <a:srgbClr val="00FF00"/>
                </a:highlight>
              </a:rPr>
              <a:t>1 </a:t>
            </a:r>
            <a:r>
              <a:rPr lang="en-US" u="sng" dirty="0" err="1">
                <a:highlight>
                  <a:srgbClr val="00FF00"/>
                </a:highlight>
              </a:rPr>
              <a:t>mesi</a:t>
            </a:r>
            <a:r>
              <a:rPr lang="en-US" u="sng" dirty="0">
                <a:highlight>
                  <a:srgbClr val="00FF00"/>
                </a:highlight>
              </a:rPr>
              <a:t>-persona</a:t>
            </a:r>
          </a:p>
          <a:p>
            <a:pPr marL="34290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pic>
        <p:nvPicPr>
          <p:cNvPr id="6" name="Immagine 5" descr="Schermata 2021-07-12 alle 10.29.27.png">
            <a:extLst>
              <a:ext uri="{FF2B5EF4-FFF2-40B4-BE49-F238E27FC236}">
                <a16:creationId xmlns:a16="http://schemas.microsoft.com/office/drawing/2014/main" id="{3DF7E912-59BA-422C-7AAD-F900D4219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522569" y="436290"/>
            <a:ext cx="1983223" cy="12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30488"/>
              </p:ext>
            </p:extLst>
          </p:nvPr>
        </p:nvGraphicFramePr>
        <p:xfrm>
          <a:off x="1246471" y="616581"/>
          <a:ext cx="7661097" cy="5907416"/>
        </p:xfrm>
        <a:graphic>
          <a:graphicData uri="http://schemas.openxmlformats.org/drawingml/2006/table">
            <a:tbl>
              <a:tblPr firstRow="1" lastRow="1" bandRow="1">
                <a:tableStyleId>{2D5ABB26-0587-4C30-8999-92F81FD0307C}</a:tableStyleId>
              </a:tblPr>
              <a:tblGrid>
                <a:gridCol w="107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061">
                  <a:extLst>
                    <a:ext uri="{9D8B030D-6E8A-4147-A177-3AD203B41FA5}">
                      <a16:colId xmlns:a16="http://schemas.microsoft.com/office/drawing/2014/main" val="2155689458"/>
                    </a:ext>
                  </a:extLst>
                </a:gridCol>
              </a:tblGrid>
              <a:tr h="64120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GRUPPO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SIGLA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RICHIESTA (</a:t>
                      </a:r>
                      <a:r>
                        <a:rPr lang="it-IT" sz="1400" b="1" dirty="0" err="1">
                          <a:solidFill>
                            <a:srgbClr val="FF0000"/>
                          </a:solidFill>
                        </a:rPr>
                        <a:t>m.p.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Assegnazione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768">
                <a:tc rowSpan="5"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CMS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u="none" dirty="0"/>
                        <a:t>GEM</a:t>
                      </a:r>
                      <a:endParaRPr lang="it-IT" sz="1200" b="0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36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200" b="1" u="none" dirty="0" err="1"/>
                        <a:t>Tracker</a:t>
                      </a:r>
                      <a:endParaRPr lang="it-IT" sz="1200" b="0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rgbClr val="00B0F0"/>
                          </a:solidFill>
                          <a:effectLst/>
                        </a:rPr>
                        <a:t>LHCb</a:t>
                      </a:r>
                      <a:endParaRPr lang="it-IT" sz="1400" b="1" u="none" strike="noStrike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it-IT" sz="1600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Super k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041610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FCC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492135"/>
                  </a:ext>
                </a:extLst>
              </a:tr>
              <a:tr h="319715">
                <a:tc rowSpan="6"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FF0000"/>
                          </a:solidFill>
                        </a:rPr>
                        <a:t>II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HERD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ADAPT</a:t>
                      </a:r>
                      <a:endParaRPr lang="it-IT" sz="14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NUSES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 err="1">
                          <a:solidFill>
                            <a:srgbClr val="00B0F0"/>
                          </a:solidFill>
                        </a:rPr>
                        <a:t>SpaceItUp</a:t>
                      </a:r>
                      <a:r>
                        <a:rPr lang="en-US" sz="1400" b="1" u="none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mr-IN" sz="1400" b="1" u="none" dirty="0">
                          <a:solidFill>
                            <a:srgbClr val="00B0F0"/>
                          </a:solidFill>
                        </a:rPr>
                        <a:t>–</a:t>
                      </a:r>
                      <a:r>
                        <a:rPr lang="en-US" sz="1400" b="1" u="none" dirty="0">
                          <a:solidFill>
                            <a:srgbClr val="00B0F0"/>
                          </a:solidFill>
                        </a:rPr>
                        <a:t> ASI</a:t>
                      </a:r>
                      <a:r>
                        <a:rPr lang="it-IT" sz="1400" b="1" u="none" dirty="0">
                          <a:solidFill>
                            <a:srgbClr val="00B0F0"/>
                          </a:solidFill>
                        </a:rPr>
                        <a:t>     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CTA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85256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New </a:t>
                      </a:r>
                      <a:r>
                        <a:rPr lang="it-IT" sz="1400" b="1" dirty="0" err="1">
                          <a:solidFill>
                            <a:srgbClr val="00B0F0"/>
                          </a:solidFill>
                        </a:rPr>
                        <a:t>astrogam</a:t>
                      </a:r>
                      <a:endParaRPr lang="it-IT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116220"/>
                  </a:ext>
                </a:extLst>
              </a:tr>
              <a:tr h="319715">
                <a:tc rowSpan="4"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FF0000"/>
                          </a:solidFill>
                        </a:rPr>
                        <a:t>III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ALICE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dirty="0">
                          <a:effectLst/>
                        </a:rPr>
                        <a:t>ALICE-ITS3</a:t>
                      </a:r>
                      <a:endParaRPr lang="it-IT" sz="14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811225"/>
                  </a:ext>
                </a:extLst>
              </a:tr>
              <a:tr h="21513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dirty="0">
                          <a:effectLst/>
                        </a:rPr>
                        <a:t>ALICE 3</a:t>
                      </a:r>
                      <a:endParaRPr lang="it-IT" sz="14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397077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EPIC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234906"/>
                  </a:ext>
                </a:extLst>
              </a:tr>
              <a:tr h="31971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00B0F0"/>
                          </a:solidFill>
                        </a:rPr>
                        <a:t>PRIN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241002"/>
                  </a:ext>
                </a:extLst>
              </a:tr>
              <a:tr h="44672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FF0000"/>
                          </a:solidFill>
                        </a:rPr>
                        <a:t>TOT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FF"/>
                          </a:solidFill>
                        </a:rPr>
                        <a:t> 41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1" dirty="0">
                        <a:solidFill>
                          <a:srgbClr val="FF00FF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466841"/>
                  </a:ext>
                </a:extLst>
              </a:tr>
            </a:tbl>
          </a:graphicData>
        </a:graphic>
      </p:graphicFrame>
      <p:pic>
        <p:nvPicPr>
          <p:cNvPr id="5" name="Immagine 4" descr="Schermata 2021-07-12 alle 10.29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6949" r="41042" b="32842"/>
          <a:stretch/>
        </p:blipFill>
        <p:spPr>
          <a:xfrm>
            <a:off x="54041" y="16391"/>
            <a:ext cx="1192430" cy="73212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378187" y="103230"/>
            <a:ext cx="76610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b="1" dirty="0" err="1">
                <a:solidFill>
                  <a:srgbClr val="FF0000"/>
                </a:solidFill>
              </a:rPr>
              <a:t>Recap</a:t>
            </a:r>
            <a:r>
              <a:rPr lang="it-IT" sz="2600" b="1" dirty="0">
                <a:solidFill>
                  <a:srgbClr val="FF0000"/>
                </a:solidFill>
              </a:rPr>
              <a:t> delle richieste  </a:t>
            </a:r>
            <a:r>
              <a:rPr lang="it-IT" sz="2600" b="1" dirty="0">
                <a:solidFill>
                  <a:srgbClr val="000090"/>
                </a:solidFill>
              </a:rPr>
              <a:t>-</a:t>
            </a:r>
            <a:r>
              <a:rPr lang="it-IT" sz="2600" b="1" dirty="0">
                <a:solidFill>
                  <a:srgbClr val="FF0000"/>
                </a:solidFill>
              </a:rPr>
              <a:t> </a:t>
            </a:r>
            <a:r>
              <a:rPr lang="it-IT" sz="2600" b="1" dirty="0">
                <a:solidFill>
                  <a:srgbClr val="000090"/>
                </a:solidFill>
              </a:rPr>
              <a:t>Servizio Alte Tecnologie - 2026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1BB5AC1-3530-1B1C-34F9-3A3083C6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927A-1C94-B544-A0CE-738D11E7F6CD}" type="slidenum">
              <a:rPr lang="it-IT" smtClean="0"/>
              <a:t>9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20EA5F8-C123-A6C1-5A23-2F618B7B0C0E}"/>
              </a:ext>
            </a:extLst>
          </p:cNvPr>
          <p:cNvSpPr/>
          <p:nvPr/>
        </p:nvSpPr>
        <p:spPr>
          <a:xfrm>
            <a:off x="1720105" y="2475449"/>
            <a:ext cx="696669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Senza considerare urgenze e priorità improvvise</a:t>
            </a:r>
          </a:p>
        </p:txBody>
      </p:sp>
    </p:spTree>
    <p:extLst>
      <p:ext uri="{BB962C8B-B14F-4D97-AF65-F5344CB8AC3E}">
        <p14:creationId xmlns:p14="http://schemas.microsoft.com/office/powerpoint/2010/main" val="20424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27452</TotalTime>
  <Words>610</Words>
  <Application>Microsoft Macintosh PowerPoint</Application>
  <PresentationFormat>Presentazione su schermo (4:3)</PresentationFormat>
  <Paragraphs>152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Courier New</vt:lpstr>
      <vt:lpstr>Helvetica</vt:lpstr>
      <vt:lpstr>Tema di Office</vt:lpstr>
      <vt:lpstr>Presentazione standard di PowerPoint</vt:lpstr>
      <vt:lpstr>Presentazione standard di PowerPoint</vt:lpstr>
      <vt:lpstr>Presentazione standard di PowerPoint</vt:lpstr>
      <vt:lpstr>Costi della camera pulita 2024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MAC ..</dc:creator>
  <cp:lastModifiedBy>Giovanni Francesco Ciani</cp:lastModifiedBy>
  <cp:revision>433</cp:revision>
  <dcterms:created xsi:type="dcterms:W3CDTF">2020-07-13T16:10:22Z</dcterms:created>
  <dcterms:modified xsi:type="dcterms:W3CDTF">2025-07-03T09:11:08Z</dcterms:modified>
</cp:coreProperties>
</file>