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6" r:id="rId3"/>
    <p:sldId id="271" r:id="rId4"/>
    <p:sldId id="275" r:id="rId5"/>
    <p:sldId id="274" r:id="rId6"/>
    <p:sldId id="280" r:id="rId7"/>
    <p:sldId id="268" r:id="rId8"/>
    <p:sldId id="277" r:id="rId9"/>
    <p:sldId id="262" r:id="rId10"/>
    <p:sldId id="264" r:id="rId11"/>
    <p:sldId id="267" r:id="rId12"/>
    <p:sldId id="273" r:id="rId13"/>
    <p:sldId id="261" r:id="rId14"/>
    <p:sldId id="260" r:id="rId15"/>
    <p:sldId id="259" r:id="rId16"/>
    <p:sldId id="278" r:id="rId17"/>
    <p:sldId id="279" r:id="rId18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6197"/>
  </p:normalViewPr>
  <p:slideViewPr>
    <p:cSldViewPr snapToGrid="0">
      <p:cViewPr varScale="1">
        <p:scale>
          <a:sx n="119" d="100"/>
          <a:sy n="119" d="100"/>
        </p:scale>
        <p:origin x="312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4C139-2CC1-7FB5-92EE-5D19F95B8E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B74220-4745-724F-4F6E-63F14DF3EC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FE65C-D8D5-BC41-DE0F-DEEEE437C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3A450-3416-964A-8964-E97FC72EEAE6}" type="datetimeFigureOut">
              <a:rPr lang="en-US" smtClean="0"/>
              <a:t>5/25/25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ED0EE-5E28-F517-F739-15072D6C4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2FE51-9DE6-2A37-4781-F663638A9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83E9-0588-4543-81E4-33463534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434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A901D-233F-4B1C-AD48-7263365D7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E1E081-BF9F-BB4A-3CA9-7E4DF68EF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655E1-6FD9-BCC6-D7A0-F3A7BA053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3A450-3416-964A-8964-E97FC72EEAE6}" type="datetimeFigureOut">
              <a:rPr lang="en-US" smtClean="0"/>
              <a:t>5/25/25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60B127-B045-0D3B-7F29-B3A1346E3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34B699-742D-EC6C-B146-DAB1E918E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83E9-0588-4543-81E4-33463534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07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B7557D-8200-A8BC-AE7A-F5281AFD5C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77531E-30EA-CAC1-748D-FF5238603C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BA88DA-7BB3-0B4F-4B66-009DEB98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3A450-3416-964A-8964-E97FC72EEAE6}" type="datetimeFigureOut">
              <a:rPr lang="en-US" smtClean="0"/>
              <a:t>5/25/25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BF014C-039D-73C1-6B2A-27710D9AF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4700F-ADCE-367C-98B6-F5A974EF0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83E9-0588-4543-81E4-33463534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525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C2B39-BC01-61F4-DFFD-115DD0109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44535-C21D-34A0-9099-5104FFB31D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9C934-0879-26F7-EF92-AAB06ACC2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3A450-3416-964A-8964-E97FC72EEAE6}" type="datetimeFigureOut">
              <a:rPr lang="en-US" smtClean="0"/>
              <a:t>5/25/25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99666-371B-245A-65CB-02B93F037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1A5FAC-4C61-C1C5-AE43-1E35EBC4E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83E9-0588-4543-81E4-33463534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116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76375-52AE-55A9-3D0D-7F6BA243E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DE328B-82E7-41F3-E390-0B4545EC0F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D7CBA7-19C2-BC30-D957-660D3F906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3A450-3416-964A-8964-E97FC72EEAE6}" type="datetimeFigureOut">
              <a:rPr lang="en-US" smtClean="0"/>
              <a:t>5/25/25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D25DEC-2B06-1725-119D-3D7B3C7AD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D4DAA9-9FC8-9CC6-3048-1F13B22C7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83E9-0588-4543-81E4-33463534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760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B20BE-A035-0904-5EF8-D6E4019BB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2DB4A-5A82-2708-1175-1E0D5DD1C2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8D1C31-6A8C-931E-72ED-439A85B68F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179FB4-EEB4-088F-1710-217CC4379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3A450-3416-964A-8964-E97FC72EEAE6}" type="datetimeFigureOut">
              <a:rPr lang="en-US" smtClean="0"/>
              <a:t>5/25/25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DE7C18-A350-FD5F-74C2-45024200D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2F98D1-5939-43AD-D6E0-34674597A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83E9-0588-4543-81E4-33463534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704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1D1B2-4E83-4BDA-93A9-A29C52E95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646991-3145-5DFE-597B-E81D8BD622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49678D-8980-89D6-0FB0-E9D181D1C4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0ED337-1666-3527-CA2C-AF274ED996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495C80-8650-AFAD-6A52-F9BF886425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20BF37-B84F-6FD8-0023-FD47A690A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3A450-3416-964A-8964-E97FC72EEAE6}" type="datetimeFigureOut">
              <a:rPr lang="en-US" smtClean="0"/>
              <a:t>5/25/25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C0B50D-2A04-065F-DFBF-D87405B34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08C270-E6DC-FDC6-E832-83908AFF6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83E9-0588-4543-81E4-33463534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145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06C5B-76D7-3D1C-94D1-565FBE942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E31ED1-0B4C-23A2-3E03-E18AB6680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3A450-3416-964A-8964-E97FC72EEAE6}" type="datetimeFigureOut">
              <a:rPr lang="en-US" smtClean="0"/>
              <a:t>5/25/25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64259B-4E62-5DBD-037A-74DE012D7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2A05D5-9B8A-3ACF-C6D5-424C6CC90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83E9-0588-4543-81E4-33463534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330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98A85A-929B-1413-BC50-29D96F3A7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3A450-3416-964A-8964-E97FC72EEAE6}" type="datetimeFigureOut">
              <a:rPr lang="en-US" smtClean="0"/>
              <a:t>5/25/25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C6B1F0-83E8-56F7-1E8A-7BBB2E62D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B00779-8513-FD7D-54E8-9E4FE6228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83E9-0588-4543-81E4-33463534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016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DAA0F-72FA-A293-E15A-394C3213B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1F42E-8262-A2EB-A454-5EAD8D197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0BD0F1-0C41-F317-B1FD-84E9C9A15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BB05B8-5729-9100-EEF9-C05C096BB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3A450-3416-964A-8964-E97FC72EEAE6}" type="datetimeFigureOut">
              <a:rPr lang="en-US" smtClean="0"/>
              <a:t>5/25/25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45BC33-4231-1C60-6BC5-A80906F29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03F0F1-AEE7-5581-442A-3FDE6BA8E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83E9-0588-4543-81E4-33463534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797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527CC-8451-177E-C32D-9B83CA749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282A54-3D78-456D-CC2F-1289BA4A04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F11B37-E406-123C-CDE8-522479C0B3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8F2E9A-E786-F6CE-542B-E21531EE1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3A450-3416-964A-8964-E97FC72EEAE6}" type="datetimeFigureOut">
              <a:rPr lang="en-US" smtClean="0"/>
              <a:t>5/25/25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2527C9-FE3B-7FE3-B81A-754B4C8F9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771213-16D2-B04F-C6C2-35CE579D5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83E9-0588-4543-81E4-33463534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940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128280-59ED-4E54-452E-EFA6C74D1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38974C-89F0-2BAF-858C-C807F404A2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0B4DD4-03D5-7F53-C576-725FB42C6B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3A450-3416-964A-8964-E97FC72EEAE6}" type="datetimeFigureOut">
              <a:rPr lang="en-US" smtClean="0"/>
              <a:t>5/25/25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6C133E-5517-C46D-3A48-546B47F9A9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5BBBF-6B5A-18AF-2595-333EFF4B02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FA83E9-0588-4543-81E4-33463534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94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hyperlink" Target="https://indico.cern.ch/event/1460367/overview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1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6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6.emf"/><Relationship Id="rId5" Type="http://schemas.openxmlformats.org/officeDocument/2006/relationships/image" Target="../media/image15.emf"/><Relationship Id="rId10" Type="http://schemas.openxmlformats.org/officeDocument/2006/relationships/image" Target="../media/image38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EFE93E-3BD6-2EA8-F381-BB522DB917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053763" cy="2928470"/>
          </a:xfrm>
        </p:spPr>
        <p:txBody>
          <a:bodyPr anchor="b">
            <a:normAutofit/>
          </a:bodyPr>
          <a:lstStyle/>
          <a:p>
            <a:pPr algn="l"/>
            <a:r>
              <a:rPr lang="en-US" sz="4800" dirty="0">
                <a:solidFill>
                  <a:srgbClr val="FFFFFF"/>
                </a:solidFill>
                <a:latin typeface="Chalkduster" panose="03050602040202020205" pitchFamily="66" charset="77"/>
              </a:rPr>
              <a:t>Neutrino physics at low energy (0,2 – 5.0 GeV)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2338A7-C2B0-51A4-723B-8B66927960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682" y="4870824"/>
            <a:ext cx="10005951" cy="1458258"/>
          </a:xfrm>
        </p:spPr>
        <p:txBody>
          <a:bodyPr anchor="ctr">
            <a:normAutofit/>
          </a:bodyPr>
          <a:lstStyle/>
          <a:p>
            <a:pPr algn="l"/>
            <a:r>
              <a:rPr lang="en-US" dirty="0"/>
              <a:t>M.G. Catanesi, INFN Bari</a:t>
            </a:r>
          </a:p>
          <a:p>
            <a:pPr algn="l"/>
            <a:r>
              <a:rPr lang="en-US" dirty="0"/>
              <a:t>RD_MUCOL , 5 </a:t>
            </a:r>
            <a:r>
              <a:rPr lang="en-US" dirty="0" err="1"/>
              <a:t>Dicembre</a:t>
            </a:r>
            <a:r>
              <a:rPr lang="en-US" dirty="0"/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3893460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B8BADC9-FBF0-57E1-3B57-F8769FA7B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Chalkduster" panose="03050602040202020205" pitchFamily="66" charset="77"/>
              </a:rPr>
              <a:t>Why we need good models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88F037-A51C-9D27-ECFF-66A0436931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45" r="569"/>
          <a:stretch/>
        </p:blipFill>
        <p:spPr>
          <a:xfrm>
            <a:off x="1054347" y="1250730"/>
            <a:ext cx="9172220" cy="52526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34C9AF-8720-0FD4-72CF-2597BA9ED058}"/>
              </a:ext>
            </a:extLst>
          </p:cNvPr>
          <p:cNvSpPr txBox="1"/>
          <p:nvPr/>
        </p:nvSpPr>
        <p:spPr>
          <a:xfrm>
            <a:off x="6915807" y="6134054"/>
            <a:ext cx="3741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S. </a:t>
            </a:r>
            <a:r>
              <a:rPr lang="en-US" dirty="0" err="1"/>
              <a:t>Bolognesi</a:t>
            </a:r>
            <a:r>
              <a:rPr lang="en-US" dirty="0"/>
              <a:t> –Jennifer Meeting</a:t>
            </a:r>
          </a:p>
        </p:txBody>
      </p:sp>
    </p:spTree>
    <p:extLst>
      <p:ext uri="{BB962C8B-B14F-4D97-AF65-F5344CB8AC3E}">
        <p14:creationId xmlns:p14="http://schemas.microsoft.com/office/powerpoint/2010/main" val="2825198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585C3-49EB-B81E-0648-A845D4336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600" dirty="0">
                <a:solidFill>
                  <a:srgbClr val="002060"/>
                </a:solidFill>
                <a:effectLst/>
                <a:latin typeface="Chalkduster" panose="03050602040202020205" pitchFamily="66" charset="77"/>
              </a:rPr>
              <a:t>What do we need to measure? </a:t>
            </a:r>
            <a:br>
              <a:rPr lang="en-GB" sz="3600" dirty="0">
                <a:solidFill>
                  <a:srgbClr val="002060"/>
                </a:solidFill>
                <a:effectLst/>
                <a:latin typeface="Chalkduster" panose="03050602040202020205" pitchFamily="66" charset="77"/>
              </a:rPr>
            </a:br>
            <a:endParaRPr lang="en-US" sz="3600" dirty="0">
              <a:solidFill>
                <a:srgbClr val="002060"/>
              </a:solidFill>
              <a:latin typeface="Chalkduster" panose="03050602040202020205" pitchFamily="66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168264-196B-7207-379D-E9153B2FD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94250"/>
            <a:ext cx="10344807" cy="472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9417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B8C83-5D95-BFFC-0177-35ADE3329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11415620" cy="1226594"/>
          </a:xfrm>
          <a:noFill/>
        </p:spPr>
        <p:txBody>
          <a:bodyPr anchor="ctr">
            <a:norm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Chalkduster" panose="03050602040202020205" pitchFamily="66" charset="77"/>
              </a:rPr>
              <a:t>Why a HP-TPC with optical readout as neutrino detector at low energy </a:t>
            </a:r>
            <a:r>
              <a:rPr lang="en-US" sz="3200" dirty="0">
                <a:solidFill>
                  <a:srgbClr val="002060"/>
                </a:solidFill>
                <a:latin typeface="Chalkduster" panose="03050602040202020205" pitchFamily="66" charset="77"/>
              </a:rPr>
              <a:t> (below 1GeV)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64D29-C4C1-4832-2F98-D97782E8B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203" y="1226596"/>
            <a:ext cx="6072696" cy="3345404"/>
          </a:xfrm>
        </p:spPr>
        <p:txBody>
          <a:bodyPr>
            <a:normAutofit/>
          </a:bodyPr>
          <a:lstStyle/>
          <a:p>
            <a:pPr marL="0" indent="0" defTabSz="658368">
              <a:spcBef>
                <a:spcPts val="720"/>
              </a:spcBef>
              <a:buNone/>
            </a:pPr>
            <a:endParaRPr lang="en-CH" altLang="en-CH" sz="2016" u="sng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marL="329184" indent="-329184" defTabSz="658368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CH" altLang="en-CH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Target = detector </a:t>
            </a:r>
          </a:p>
          <a:p>
            <a:pPr marL="329184" indent="-329184" defTabSz="658368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CH" altLang="en-CH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3D reconstruction capabilities. </a:t>
            </a:r>
          </a:p>
          <a:p>
            <a:pPr marL="329184" indent="-329184" defTabSz="658368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CH" altLang="en-CH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Possibility to exchange targets</a:t>
            </a:r>
            <a:r>
              <a:rPr lang="en-CH" altLang="en-CH" sz="1700" dirty="0"/>
              <a:t> changing gas</a:t>
            </a:r>
            <a:endParaRPr lang="en-CH" altLang="en-CH" sz="17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29184" indent="-329184" defTabSz="658368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CH" altLang="en-CH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low density → low thresholds </a:t>
            </a:r>
          </a:p>
          <a:p>
            <a:pPr marL="329184" indent="-329184" defTabSz="658368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CH" altLang="en-CH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excellent PID capabilities. </a:t>
            </a:r>
          </a:p>
          <a:p>
            <a:pPr marL="329184" indent="-329184" defTabSz="658368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CH" altLang="en-CH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Almost uniform 4π acceptance. </a:t>
            </a:r>
          </a:p>
          <a:p>
            <a:pPr marL="329184" indent="-329184" defTabSz="658368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CH" altLang="en-CH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low number of interactions → requires </a:t>
            </a:r>
            <a:r>
              <a:rPr lang="en-CH" altLang="en-CH" sz="17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high pressure </a:t>
            </a:r>
            <a:r>
              <a:rPr lang="en-CH" altLang="en-CH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large volume. </a:t>
            </a:r>
          </a:p>
          <a:p>
            <a:pPr marL="329184" indent="-329184" defTabSz="658368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CH" altLang="en-CH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requires in addition a magnet to measure momentum and to distinguish between neutrinos and anti-neutrinos </a:t>
            </a:r>
          </a:p>
          <a:p>
            <a:pPr marL="329184" indent="-329184" defTabSz="658368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CH" sz="1700" dirty="0"/>
              <a:t>V</a:t>
            </a:r>
            <a:r>
              <a:rPr lang="en-CH" altLang="en-CH" sz="1700" dirty="0"/>
              <a:t>ery large volumes require low cost per readout channel (pixel)</a:t>
            </a:r>
            <a:endParaRPr lang="en-CH" altLang="en-CH" sz="17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0416B5-DB62-B851-82A5-6B59F1ACB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2961" y="2790936"/>
            <a:ext cx="4288476" cy="3718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E1E3DA-3548-366D-2045-5167682501CE}"/>
              </a:ext>
            </a:extLst>
          </p:cNvPr>
          <p:cNvSpPr txBox="1"/>
          <p:nvPr/>
        </p:nvSpPr>
        <p:spPr>
          <a:xfrm>
            <a:off x="6814062" y="6175244"/>
            <a:ext cx="4768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58368">
              <a:spcAft>
                <a:spcPts val="600"/>
              </a:spcAft>
            </a:pPr>
            <a:r>
              <a:rPr lang="en-US" sz="1600" b="1" i="1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Differences within models are at low KE and are </a:t>
            </a:r>
            <a:r>
              <a:rPr lang="en-US" sz="1600" b="1" i="1" u="sng" dirty="0"/>
              <a:t>below the threshold </a:t>
            </a:r>
            <a:r>
              <a:rPr lang="en-US" sz="1600" b="1" i="1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a liquid argon device</a:t>
            </a:r>
            <a:endParaRPr lang="en-US" sz="1600" b="1" i="1" u="sng" dirty="0"/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28B9BC9B-08C2-5A9D-C205-E8DFA481C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5975" y="559825"/>
            <a:ext cx="3916405" cy="22047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EC699F-35DE-0ADA-A534-D0E19370A9C1}"/>
              </a:ext>
            </a:extLst>
          </p:cNvPr>
          <p:cNvSpPr txBox="1"/>
          <p:nvPr/>
        </p:nvSpPr>
        <p:spPr>
          <a:xfrm>
            <a:off x="8385975" y="2736134"/>
            <a:ext cx="3941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 neutrino interaction in the T2K near detector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0EA5CA-F57A-3B75-2381-A139C50751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4340" y="4754823"/>
            <a:ext cx="2171660" cy="19115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44AD3E9-5B99-B614-AAA5-A81B6D703295}"/>
              </a:ext>
            </a:extLst>
          </p:cNvPr>
          <p:cNvSpPr txBox="1"/>
          <p:nvPr/>
        </p:nvSpPr>
        <p:spPr>
          <a:xfrm>
            <a:off x="142823" y="4971949"/>
            <a:ext cx="3404212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i="1" dirty="0"/>
              <a:t>The flow of neutrinos at low energy produced by a  demonstrator at CERN can fit very well the requirements for a neutrino’s X-sec experiments </a:t>
            </a:r>
          </a:p>
        </p:txBody>
      </p:sp>
    </p:spTree>
    <p:extLst>
      <p:ext uri="{BB962C8B-B14F-4D97-AF65-F5344CB8AC3E}">
        <p14:creationId xmlns:p14="http://schemas.microsoft.com/office/powerpoint/2010/main" val="38390319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9AF40-AED7-C18F-C405-BCB047A8B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200" dirty="0">
                <a:solidFill>
                  <a:srgbClr val="3333B2"/>
                </a:solidFill>
                <a:effectLst/>
                <a:latin typeface="Chalkduster" panose="03050602040202020205" pitchFamily="66" charset="77"/>
              </a:rPr>
              <a:t>HPTPC with optical readout</a:t>
            </a:r>
            <a:br>
              <a:rPr lang="en-GB" sz="3200" dirty="0">
                <a:solidFill>
                  <a:srgbClr val="3333B2"/>
                </a:solidFill>
                <a:effectLst/>
                <a:latin typeface="Chalkduster" panose="03050602040202020205" pitchFamily="66" charset="77"/>
              </a:rPr>
            </a:br>
            <a:r>
              <a:rPr lang="en-GB" sz="3200" dirty="0">
                <a:solidFill>
                  <a:srgbClr val="3333B2"/>
                </a:solidFill>
                <a:effectLst/>
                <a:latin typeface="Chalkduster" panose="03050602040202020205" pitchFamily="66" charset="77"/>
              </a:rPr>
              <a:t>(a possible “great” improvement) </a:t>
            </a:r>
            <a:endParaRPr lang="en-US" sz="3200" dirty="0">
              <a:latin typeface="Chalkduster" panose="03050602040202020205" pitchFamily="66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21E711-9BE1-AE00-9E67-3DA5658D0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400" y="1923995"/>
            <a:ext cx="2852628" cy="41692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FC3100-CD16-BC27-4589-54ADC2521250}"/>
              </a:ext>
            </a:extLst>
          </p:cNvPr>
          <p:cNvSpPr txBox="1"/>
          <p:nvPr/>
        </p:nvSpPr>
        <p:spPr>
          <a:xfrm>
            <a:off x="4672337" y="1690688"/>
            <a:ext cx="72892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GB" sz="1800" dirty="0">
                <a:effectLst/>
                <a:latin typeface="SFSS1095"/>
              </a:rPr>
              <a:t>Primary ionisations in the drift region are guided to the amplification region by an electric field </a:t>
            </a:r>
            <a:endParaRPr lang="en-GB" dirty="0"/>
          </a:p>
          <a:p>
            <a:pPr marL="285750" indent="-285750">
              <a:buFont typeface="Wingdings" pitchFamily="2" charset="2"/>
              <a:buChar char="Ø"/>
            </a:pPr>
            <a:r>
              <a:rPr lang="en-GB" sz="1800" dirty="0">
                <a:effectLst/>
                <a:latin typeface="SFSS1095"/>
              </a:rPr>
              <a:t>Amplification produces electrons and photons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1800" dirty="0">
                <a:effectLst/>
                <a:latin typeface="SFSS1095"/>
              </a:rPr>
              <a:t>Cameras image the amplification region and record a 2D projection of the electroluminescence photon </a:t>
            </a:r>
            <a:endParaRPr lang="en-GB" dirty="0"/>
          </a:p>
          <a:p>
            <a:pPr marL="285750" indent="-285750">
              <a:buFont typeface="Wingdings" pitchFamily="2" charset="2"/>
              <a:buChar char="Ø"/>
            </a:pPr>
            <a:r>
              <a:rPr lang="en-GB" sz="1800" dirty="0">
                <a:effectLst/>
                <a:latin typeface="SFSS1095"/>
              </a:rPr>
              <a:t>Highly segmented readout (</a:t>
            </a:r>
            <a:r>
              <a:rPr lang="en-GB" sz="1800" dirty="0">
                <a:effectLst/>
                <a:latin typeface="CMSY10"/>
              </a:rPr>
              <a:t>∼ </a:t>
            </a:r>
            <a:r>
              <a:rPr lang="en-GB" sz="1800" dirty="0">
                <a:effectLst/>
                <a:latin typeface="SFSS1095"/>
              </a:rPr>
              <a:t>100 </a:t>
            </a:r>
            <a:r>
              <a:rPr lang="en-GB" sz="1800" dirty="0">
                <a:effectLst/>
                <a:latin typeface="CMSY10"/>
              </a:rPr>
              <a:t>× </a:t>
            </a:r>
            <a:r>
              <a:rPr lang="en-GB" sz="1800" dirty="0">
                <a:effectLst/>
                <a:latin typeface="SFSS1095"/>
              </a:rPr>
              <a:t>100 </a:t>
            </a:r>
            <a:r>
              <a:rPr lang="el-GR" sz="1800" dirty="0">
                <a:effectLst/>
                <a:latin typeface="SFSS1095"/>
              </a:rPr>
              <a:t>μ</a:t>
            </a:r>
            <a:r>
              <a:rPr lang="en-GB" sz="1800" dirty="0">
                <a:effectLst/>
                <a:latin typeface="SFSS1095"/>
              </a:rPr>
              <a:t>m</a:t>
            </a:r>
            <a:r>
              <a:rPr lang="en-GB" sz="1800" baseline="30000" dirty="0">
                <a:effectLst/>
                <a:latin typeface="SFSS0800"/>
              </a:rPr>
              <a:t>2</a:t>
            </a:r>
            <a:r>
              <a:rPr lang="en-GB" sz="1800" dirty="0">
                <a:effectLst/>
                <a:latin typeface="SFSS1095"/>
              </a:rPr>
              <a:t>) at low cost per pixel possible </a:t>
            </a:r>
            <a:endParaRPr lang="en-GB" dirty="0"/>
          </a:p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8920462-F59D-831A-2C24-C0F23EFF8F62}"/>
              </a:ext>
            </a:extLst>
          </p:cNvPr>
          <p:cNvCxnSpPr/>
          <p:nvPr/>
        </p:nvCxnSpPr>
        <p:spPr>
          <a:xfrm>
            <a:off x="3829232" y="3794158"/>
            <a:ext cx="7868093" cy="0"/>
          </a:xfrm>
          <a:prstGeom prst="line">
            <a:avLst/>
          </a:prstGeom>
          <a:ln w="161925" cmpd="dbl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C946D7D-A4BF-427B-2112-38B8ABDFF5A2}"/>
              </a:ext>
            </a:extLst>
          </p:cNvPr>
          <p:cNvSpPr txBox="1"/>
          <p:nvPr/>
        </p:nvSpPr>
        <p:spPr>
          <a:xfrm>
            <a:off x="3922646" y="4008607"/>
            <a:ext cx="76812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effectLst/>
                <a:latin typeface="SFSS1095"/>
              </a:rPr>
              <a:t>Current CCD cameras do not allow to access the longitudinal coordinate due to their slow readout speed </a:t>
            </a:r>
            <a:endParaRPr lang="en-GB" dirty="0"/>
          </a:p>
          <a:p>
            <a:r>
              <a:rPr lang="en-GB" sz="1800" dirty="0">
                <a:effectLst/>
                <a:latin typeface="SFSS1095"/>
              </a:rPr>
              <a:t>The goal is to combine optical and charge readout </a:t>
            </a:r>
            <a:r>
              <a:rPr lang="en-GB" sz="1800" dirty="0">
                <a:effectLst/>
                <a:latin typeface="SFSS1095"/>
                <a:sym typeface="Wingdings" pitchFamily="2" charset="2"/>
              </a:rPr>
              <a:t></a:t>
            </a:r>
            <a:r>
              <a:rPr lang="en-GB" sz="1800" dirty="0">
                <a:effectLst/>
                <a:latin typeface="SFSS1095"/>
              </a:rPr>
              <a:t>Full 3D tracking information </a:t>
            </a:r>
            <a:r>
              <a:rPr lang="en-GB" dirty="0">
                <a:latin typeface="SFSS1095"/>
              </a:rPr>
              <a:t>(</a:t>
            </a:r>
            <a:r>
              <a:rPr lang="en-GB" sz="1800" dirty="0">
                <a:effectLst/>
                <a:latin typeface="SFSS1095"/>
              </a:rPr>
              <a:t>since the longitudinal coordinate can be reconstructed from charge signals ) </a:t>
            </a:r>
            <a:r>
              <a:rPr lang="en-GB" sz="1800" dirty="0">
                <a:effectLst/>
                <a:latin typeface="SFSS1095"/>
                <a:sym typeface="Wingdings" pitchFamily="2" charset="2"/>
              </a:rPr>
              <a:t> (</a:t>
            </a:r>
            <a:r>
              <a:rPr lang="en-GB" sz="1800" dirty="0" err="1">
                <a:effectLst/>
                <a:latin typeface="SFSS1095"/>
                <a:sym typeface="Wingdings" pitchFamily="2" charset="2"/>
              </a:rPr>
              <a:t>TimePix</a:t>
            </a:r>
            <a:r>
              <a:rPr lang="en-GB" sz="1800" dirty="0">
                <a:effectLst/>
                <a:latin typeface="SFSS1095"/>
                <a:sym typeface="Wingdings" pitchFamily="2" charset="2"/>
              </a:rPr>
              <a:t> or SIPM array)</a:t>
            </a:r>
            <a:endParaRPr lang="en-GB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6E38BD-1AD5-404A-DF40-0388D6EDC720}"/>
              </a:ext>
            </a:extLst>
          </p:cNvPr>
          <p:cNvSpPr txBox="1"/>
          <p:nvPr/>
        </p:nvSpPr>
        <p:spPr>
          <a:xfrm>
            <a:off x="2680643" y="5562929"/>
            <a:ext cx="9280985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NB: optical readout is also of great interest for for the beam instrumentation case:</a:t>
            </a:r>
          </a:p>
          <a:p>
            <a:r>
              <a:rPr lang="en-US" dirty="0">
                <a:solidFill>
                  <a:srgbClr val="002060"/>
                </a:solidFill>
              </a:rPr>
              <a:t>	1)  reduction of the budget material along the beam line</a:t>
            </a:r>
          </a:p>
          <a:p>
            <a:r>
              <a:rPr lang="en-US" dirty="0">
                <a:solidFill>
                  <a:srgbClr val="002060"/>
                </a:solidFill>
              </a:rPr>
              <a:t>	2) readout optimization </a:t>
            </a:r>
            <a:r>
              <a:rPr lang="en-US" dirty="0">
                <a:solidFill>
                  <a:srgbClr val="002060"/>
                </a:solidFill>
                <a:sym typeface="Wingdings" pitchFamily="2" charset="2"/>
              </a:rPr>
              <a:t> low gas amplification factor  high density of tracks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2509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00C23-3252-F0D8-8E8E-2085DEEA4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halkduster" panose="03050602040202020205" pitchFamily="66" charset="77"/>
              </a:rPr>
              <a:t>Different Gas mixtures for neutrino scattering experiments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6A5426-67FA-A212-7527-BF63B9A98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099" y="2140495"/>
            <a:ext cx="4892675" cy="43523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26E6D5-6611-5556-0F49-AB0E3729AE95}"/>
              </a:ext>
            </a:extLst>
          </p:cNvPr>
          <p:cNvSpPr txBox="1"/>
          <p:nvPr/>
        </p:nvSpPr>
        <p:spPr>
          <a:xfrm>
            <a:off x="5911934" y="1690688"/>
            <a:ext cx="55863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SFSS1095"/>
              </a:rPr>
              <a:t>New </a:t>
            </a:r>
            <a:r>
              <a:rPr lang="el-GR" sz="1800" dirty="0">
                <a:effectLst/>
                <a:latin typeface="CMMI10"/>
              </a:rPr>
              <a:t>ν</a:t>
            </a:r>
            <a:r>
              <a:rPr lang="el-GR" sz="1800" dirty="0">
                <a:effectLst/>
                <a:latin typeface="SFSS1095"/>
              </a:rPr>
              <a:t>-</a:t>
            </a:r>
            <a:r>
              <a:rPr lang="en-GB" sz="1800" dirty="0">
                <a:effectLst/>
                <a:latin typeface="SFSS1095"/>
              </a:rPr>
              <a:t>hydrogen scattering measurements are much desired for flux constraints and nucleon cross section (input for Osc</a:t>
            </a:r>
            <a:r>
              <a:rPr lang="en-GB" dirty="0">
                <a:latin typeface="SFSS1095"/>
              </a:rPr>
              <a:t>illation </a:t>
            </a:r>
            <a:r>
              <a:rPr lang="en-GB" sz="1800" dirty="0">
                <a:effectLst/>
                <a:latin typeface="SFSS1095"/>
              </a:rPr>
              <a:t> Analysis)</a:t>
            </a:r>
            <a:endParaRPr lang="en-GB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SFSS1095"/>
              </a:rPr>
              <a:t>Hydrogen rich gas mixtures in a high pressure TPC could provide  new data of </a:t>
            </a:r>
            <a:r>
              <a:rPr lang="el-GR" sz="1800" dirty="0">
                <a:effectLst/>
                <a:latin typeface="CMMI10"/>
              </a:rPr>
              <a:t>ν</a:t>
            </a:r>
            <a:r>
              <a:rPr lang="el-GR" sz="1800" dirty="0">
                <a:effectLst/>
                <a:latin typeface="SFSS1095"/>
              </a:rPr>
              <a:t>-</a:t>
            </a:r>
            <a:r>
              <a:rPr lang="en-GB" sz="1800" dirty="0">
                <a:effectLst/>
                <a:latin typeface="SFRM1095"/>
              </a:rPr>
              <a:t>H </a:t>
            </a:r>
            <a:r>
              <a:rPr lang="en-GB" sz="1800" dirty="0">
                <a:effectLst/>
                <a:latin typeface="SFSS1095"/>
              </a:rPr>
              <a:t>scattering </a:t>
            </a:r>
            <a:endParaRPr lang="en-GB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SFSS1095"/>
              </a:rPr>
              <a:t>T2K experience + MC simulations tell us that in a HP-TPC 95 </a:t>
            </a:r>
            <a:r>
              <a:rPr lang="en-GB" sz="1800" dirty="0">
                <a:effectLst/>
                <a:latin typeface="CMSS10"/>
              </a:rPr>
              <a:t>% </a:t>
            </a:r>
            <a:r>
              <a:rPr lang="en-GB" sz="1800" dirty="0">
                <a:effectLst/>
                <a:latin typeface="SFSS1095"/>
              </a:rPr>
              <a:t>purity for the extraction of </a:t>
            </a:r>
            <a:r>
              <a:rPr lang="el-GR" sz="1800" dirty="0">
                <a:effectLst/>
                <a:latin typeface="CMMI10"/>
              </a:rPr>
              <a:t>ν</a:t>
            </a:r>
            <a:r>
              <a:rPr lang="el-GR" sz="1800" dirty="0">
                <a:effectLst/>
                <a:latin typeface="SFSS1095"/>
              </a:rPr>
              <a:t>-</a:t>
            </a:r>
            <a:r>
              <a:rPr lang="en-GB" sz="1800" dirty="0">
                <a:effectLst/>
                <a:latin typeface="SFRM1095"/>
              </a:rPr>
              <a:t>H </a:t>
            </a:r>
            <a:r>
              <a:rPr lang="en-GB" sz="1800" dirty="0">
                <a:effectLst/>
                <a:latin typeface="SFSS1095"/>
              </a:rPr>
              <a:t>interactions could be achieved with </a:t>
            </a:r>
            <a:r>
              <a:rPr lang="en-GB" sz="1800" dirty="0">
                <a:effectLst/>
                <a:latin typeface="SFRM1095"/>
              </a:rPr>
              <a:t>He</a:t>
            </a:r>
            <a:r>
              <a:rPr lang="en-GB" sz="1800" dirty="0">
                <a:effectLst/>
                <a:latin typeface="SFSS1095"/>
              </a:rPr>
              <a:t>-</a:t>
            </a:r>
            <a:r>
              <a:rPr lang="en-GB" sz="1800" dirty="0">
                <a:effectLst/>
                <a:latin typeface="SFRM1095"/>
              </a:rPr>
              <a:t>CH</a:t>
            </a:r>
            <a:r>
              <a:rPr lang="en-GB" sz="1800" dirty="0">
                <a:effectLst/>
                <a:latin typeface="SFSS0800"/>
              </a:rPr>
              <a:t>4 </a:t>
            </a:r>
            <a:r>
              <a:rPr lang="en-GB" sz="1800" dirty="0">
                <a:effectLst/>
                <a:latin typeface="SFSS1095"/>
              </a:rPr>
              <a:t>(50-50)or </a:t>
            </a:r>
            <a:r>
              <a:rPr lang="en-GB" sz="1800" dirty="0">
                <a:effectLst/>
                <a:latin typeface="SFRM1095"/>
              </a:rPr>
              <a:t>He</a:t>
            </a:r>
            <a:r>
              <a:rPr lang="en-GB" sz="1800" dirty="0">
                <a:effectLst/>
                <a:latin typeface="SFSS1095"/>
              </a:rPr>
              <a:t>-</a:t>
            </a:r>
            <a:r>
              <a:rPr lang="en-GB" sz="1800" dirty="0">
                <a:effectLst/>
                <a:latin typeface="SFRM1095"/>
              </a:rPr>
              <a:t>C</a:t>
            </a:r>
            <a:r>
              <a:rPr lang="en-GB" sz="1800" dirty="0">
                <a:effectLst/>
                <a:latin typeface="SFSS0800"/>
              </a:rPr>
              <a:t>2</a:t>
            </a:r>
            <a:r>
              <a:rPr lang="en-GB" sz="1800" dirty="0">
                <a:effectLst/>
                <a:latin typeface="SFRM1095"/>
              </a:rPr>
              <a:t>H</a:t>
            </a:r>
            <a:r>
              <a:rPr lang="en-GB" sz="1800" dirty="0">
                <a:effectLst/>
                <a:latin typeface="SFSS0800"/>
              </a:rPr>
              <a:t>6 </a:t>
            </a:r>
            <a:r>
              <a:rPr lang="en-GB" sz="1800" dirty="0">
                <a:effectLst/>
                <a:latin typeface="SFSS1095"/>
              </a:rPr>
              <a:t>(50-50) </a:t>
            </a:r>
            <a:r>
              <a:rPr lang="en-CH" sz="1800" dirty="0">
                <a:solidFill>
                  <a:srgbClr val="3333B2"/>
                </a:solidFill>
                <a:effectLst/>
                <a:latin typeface="MSAM10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SFSS1095"/>
              </a:rPr>
              <a:t>Research needed to find the ideal mixture, which still allows  for safe and stable operation of a TPC </a:t>
            </a:r>
            <a:endParaRPr lang="en-GB" dirty="0">
              <a:effectLst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E787CD-994E-D5E7-8B2E-05985BDD7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100" y="4798666"/>
            <a:ext cx="3811971" cy="16942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1DED84-CFAB-B571-2BAF-CE78A06EDAD9}"/>
              </a:ext>
            </a:extLst>
          </p:cNvPr>
          <p:cNvSpPr txBox="1"/>
          <p:nvPr/>
        </p:nvSpPr>
        <p:spPr>
          <a:xfrm>
            <a:off x="7378262" y="6492875"/>
            <a:ext cx="2448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Bubbles chambers data</a:t>
            </a:r>
          </a:p>
        </p:txBody>
      </p:sp>
    </p:spTree>
    <p:extLst>
      <p:ext uri="{BB962C8B-B14F-4D97-AF65-F5344CB8AC3E}">
        <p14:creationId xmlns:p14="http://schemas.microsoft.com/office/powerpoint/2010/main" val="2243520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85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2B3290A-D3BF-4B87-B55B-FD9A98B49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9030" cy="1576446"/>
            <a:chOff x="0" y="0"/>
            <a:chExt cx="12192002" cy="157644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33A715A-0686-440A-8F40-441B42A660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H="1">
              <a:off x="2" y="0"/>
              <a:ext cx="12191998" cy="1575955"/>
            </a:xfrm>
            <a:prstGeom prst="rect">
              <a:avLst/>
            </a:prstGeom>
            <a:gradFill>
              <a:gsLst>
                <a:gs pos="0">
                  <a:srgbClr val="000000">
                    <a:alpha val="96000"/>
                  </a:srgbClr>
                </a:gs>
                <a:gs pos="100000">
                  <a:schemeClr val="accent1">
                    <a:lumMod val="75000"/>
                  </a:schemeClr>
                </a:gs>
              </a:gsLst>
              <a:lin ang="8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761657F-19F2-425B-B7E9-0118CD13C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07778" y="-5307778"/>
              <a:ext cx="1576446" cy="12192002"/>
            </a:xfrm>
            <a:prstGeom prst="rect">
              <a:avLst/>
            </a:prstGeom>
            <a:gradFill>
              <a:gsLst>
                <a:gs pos="45000">
                  <a:schemeClr val="accent1">
                    <a:alpha val="0"/>
                  </a:schemeClr>
                </a:gs>
                <a:gs pos="99000">
                  <a:srgbClr val="000000">
                    <a:alpha val="74000"/>
                  </a:srgb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27B6634-79D3-4EDD-A77A-1065D6F3A4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25434" y="0"/>
              <a:ext cx="4303422" cy="1575461"/>
            </a:xfrm>
            <a:prstGeom prst="rect">
              <a:avLst/>
            </a:prstGeom>
            <a:gradFill>
              <a:gsLst>
                <a:gs pos="0">
                  <a:schemeClr val="accent1">
                    <a:alpha val="17000"/>
                  </a:schemeClr>
                </a:gs>
                <a:gs pos="74000">
                  <a:schemeClr val="accent1">
                    <a:lumMod val="50000"/>
                    <a:alpha val="0"/>
                  </a:schemeClr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29EBA3C7-6CBE-A41C-749D-169012888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8" y="319314"/>
            <a:ext cx="9477377" cy="103051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Chalkduster" panose="03050602040202020205" pitchFamily="66" charset="77"/>
              </a:rPr>
              <a:t>Number of events (example)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591C8A-035C-D189-F886-5B479695D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572" y="2050595"/>
            <a:ext cx="4362276" cy="26173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AAE9F4-AF96-5F5E-5D99-1C807C54B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7671" y="2178062"/>
            <a:ext cx="4600354" cy="24095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ECDDF7-181A-D1DF-853E-DBD2CAF01B9E}"/>
              </a:ext>
            </a:extLst>
          </p:cNvPr>
          <p:cNvSpPr txBox="1"/>
          <p:nvPr/>
        </p:nvSpPr>
        <p:spPr>
          <a:xfrm>
            <a:off x="1371598" y="5070346"/>
            <a:ext cx="9496427" cy="13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</a:rPr>
              <a:t>As a cross-section experiment, HP-TPC allows to change the nuclear target addressing nuclear uncertainties systematics.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801633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A100F-7EB6-289F-EB12-AED351BBA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877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halkduster" panose="03050602040202020205" pitchFamily="66" charset="77"/>
              </a:rPr>
              <a:t>The Demonstrator will produce a large number of muons/neutrinos of 200 MeV or less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11C1D5-9E34-D936-F9DB-99386A86F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421689"/>
            <a:ext cx="5130800" cy="2374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9FF7F0-2418-D45A-D0DE-AE47C0AF0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779" y="3918169"/>
            <a:ext cx="6640497" cy="2374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34C5EA-4B66-2E65-B813-C17876F0C1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4347" y="4364737"/>
            <a:ext cx="2171660" cy="19115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F0F1AB1-C931-A940-5D46-751FF460AB61}"/>
              </a:ext>
            </a:extLst>
          </p:cNvPr>
          <p:cNvSpPr txBox="1"/>
          <p:nvPr/>
        </p:nvSpPr>
        <p:spPr>
          <a:xfrm>
            <a:off x="7803056" y="6293069"/>
            <a:ext cx="4290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Concept for a neutrino X-sec measurement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130FE70-4665-2C43-AA94-2E7FDC300B3B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6096000" y="5320528"/>
            <a:ext cx="2198347" cy="794522"/>
          </a:xfrm>
          <a:prstGeom prst="straightConnector1">
            <a:avLst/>
          </a:prstGeom>
          <a:ln w="698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EE61423-4E61-A8B1-52E0-82F6F1E8EE2D}"/>
              </a:ext>
            </a:extLst>
          </p:cNvPr>
          <p:cNvSpPr txBox="1"/>
          <p:nvPr/>
        </p:nvSpPr>
        <p:spPr>
          <a:xfrm>
            <a:off x="6589268" y="1108644"/>
            <a:ext cx="37886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Great advantage respect to a traditional neutrino beam but to match the physics goal it requires:</a:t>
            </a:r>
          </a:p>
          <a:p>
            <a:endParaRPr lang="en-US" dirty="0"/>
          </a:p>
          <a:p>
            <a:pPr marL="342900" indent="-342900">
              <a:buAutoNum type="arabicParenR"/>
            </a:pPr>
            <a:r>
              <a:rPr lang="en-US" dirty="0"/>
              <a:t>Muons from 200 MeV =&gt; 1 -1,5 GeV (acceleration phase (linear ?)</a:t>
            </a:r>
          </a:p>
          <a:p>
            <a:pPr marL="342900" indent="-342900">
              <a:buAutoNum type="arabicParenR"/>
            </a:pPr>
            <a:r>
              <a:rPr lang="en-US" dirty="0"/>
              <a:t>A decay tunnel (100 m ) </a:t>
            </a:r>
          </a:p>
          <a:p>
            <a:pPr marL="342900" indent="-342900">
              <a:buAutoNum type="arabicParenR"/>
            </a:pPr>
            <a:r>
              <a:rPr lang="en-US" dirty="0"/>
              <a:t>A limited space to host the detector (compact design)</a:t>
            </a:r>
          </a:p>
          <a:p>
            <a:pPr marL="342900" indent="-342900">
              <a:buAutoNum type="arabicParenR"/>
            </a:pPr>
            <a:r>
              <a:rPr lang="en-US" dirty="0"/>
              <a:t>Location :An existing tunnel can be used at CERN ? (&lt; 1km tunnel)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9BC9FC5-CAAA-8397-0F43-16DCF7119BB7}"/>
              </a:ext>
            </a:extLst>
          </p:cNvPr>
          <p:cNvSpPr/>
          <p:nvPr/>
        </p:nvSpPr>
        <p:spPr>
          <a:xfrm>
            <a:off x="3220252" y="5879592"/>
            <a:ext cx="1717508" cy="2354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129BE0D-A989-C448-C857-79D9E5BF8874}"/>
              </a:ext>
            </a:extLst>
          </p:cNvPr>
          <p:cNvCxnSpPr>
            <a:cxnSpLocks/>
          </p:cNvCxnSpPr>
          <p:nvPr/>
        </p:nvCxnSpPr>
        <p:spPr>
          <a:xfrm flipH="1">
            <a:off x="5833872" y="1560020"/>
            <a:ext cx="832104" cy="2804717"/>
          </a:xfrm>
          <a:prstGeom prst="straightConnector1">
            <a:avLst/>
          </a:prstGeom>
          <a:ln w="698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D9121CE-D6C8-9D44-19A7-EA7C63FA0C60}"/>
              </a:ext>
            </a:extLst>
          </p:cNvPr>
          <p:cNvSpPr txBox="1"/>
          <p:nvPr/>
        </p:nvSpPr>
        <p:spPr>
          <a:xfrm>
            <a:off x="3924340" y="5614476"/>
            <a:ext cx="801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1+2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A97BE1-B61B-4FDA-926D-884C2BDE49A3}"/>
              </a:ext>
            </a:extLst>
          </p:cNvPr>
          <p:cNvSpPr txBox="1"/>
          <p:nvPr/>
        </p:nvSpPr>
        <p:spPr>
          <a:xfrm>
            <a:off x="5833872" y="581191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121087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D17F4-7257-328A-EA76-8AF22DD06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6192" y="95885"/>
            <a:ext cx="7070344" cy="915035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halkduster" panose="03050602040202020205" pitchFamily="66" charset="77"/>
              </a:rPr>
              <a:t>Conclusioni</a:t>
            </a:r>
            <a:endParaRPr lang="en-US" sz="3200" dirty="0">
              <a:solidFill>
                <a:srgbClr val="002060"/>
              </a:solidFill>
              <a:latin typeface="Chalkduster" panose="03050602040202020205" pitchFamily="66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9702E-A703-E98F-B3DB-D76B446E2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2968" y="1087120"/>
            <a:ext cx="6910832" cy="4351338"/>
          </a:xfrm>
        </p:spPr>
        <p:txBody>
          <a:bodyPr>
            <a:normAutofit fontScale="55000" lnSpcReduction="20000"/>
          </a:bodyPr>
          <a:lstStyle/>
          <a:p>
            <a:r>
              <a:rPr lang="en-US" i="1" dirty="0"/>
              <a:t>La </a:t>
            </a:r>
            <a:r>
              <a:rPr lang="en-US" i="1" dirty="0" err="1"/>
              <a:t>realizzazione</a:t>
            </a:r>
            <a:r>
              <a:rPr lang="en-US" i="1" dirty="0"/>
              <a:t> del </a:t>
            </a:r>
            <a:r>
              <a:rPr lang="en-US" i="1" dirty="0" err="1"/>
              <a:t>dimostratore</a:t>
            </a:r>
            <a:r>
              <a:rPr lang="en-US" i="1" dirty="0"/>
              <a:t> </a:t>
            </a:r>
            <a:r>
              <a:rPr lang="en-US" i="1" dirty="0" err="1"/>
              <a:t>apre</a:t>
            </a:r>
            <a:r>
              <a:rPr lang="en-US" i="1" dirty="0"/>
              <a:t> per la prima volta la </a:t>
            </a:r>
            <a:r>
              <a:rPr lang="en-US" i="1" dirty="0" err="1"/>
              <a:t>possibilita</a:t>
            </a:r>
            <a:r>
              <a:rPr lang="en-US" i="1" dirty="0"/>
              <a:t>’ di </a:t>
            </a:r>
            <a:r>
              <a:rPr lang="en-US" i="1" dirty="0" err="1"/>
              <a:t>misurare</a:t>
            </a:r>
            <a:r>
              <a:rPr lang="en-US" i="1" dirty="0"/>
              <a:t> </a:t>
            </a:r>
            <a:r>
              <a:rPr lang="en-US" i="1" dirty="0" err="1"/>
              <a:t>eventi</a:t>
            </a:r>
            <a:r>
              <a:rPr lang="en-US" i="1" dirty="0"/>
              <a:t> di neutrino </a:t>
            </a:r>
            <a:r>
              <a:rPr lang="en-US" i="1" dirty="0" err="1"/>
              <a:t>generati</a:t>
            </a:r>
            <a:r>
              <a:rPr lang="en-US" i="1" dirty="0"/>
              <a:t> dal </a:t>
            </a:r>
            <a:r>
              <a:rPr lang="en-US" i="1" dirty="0" err="1"/>
              <a:t>decadimento</a:t>
            </a:r>
            <a:r>
              <a:rPr lang="en-US" i="1" dirty="0"/>
              <a:t> di </a:t>
            </a:r>
            <a:r>
              <a:rPr lang="en-US" i="1" dirty="0" err="1"/>
              <a:t>muoni</a:t>
            </a:r>
            <a:r>
              <a:rPr lang="en-US" i="1" dirty="0"/>
              <a:t> </a:t>
            </a:r>
            <a:r>
              <a:rPr lang="en-US" i="1" dirty="0" err="1"/>
              <a:t>focalizzati</a:t>
            </a:r>
            <a:r>
              <a:rPr lang="en-US" i="1" dirty="0"/>
              <a:t>  (il </a:t>
            </a:r>
            <a:r>
              <a:rPr lang="en-US" i="1" dirty="0" err="1"/>
              <a:t>sogno</a:t>
            </a:r>
            <a:r>
              <a:rPr lang="en-US" i="1" dirty="0"/>
              <a:t> di tutti i </a:t>
            </a:r>
            <a:r>
              <a:rPr lang="en-US" i="1" dirty="0" err="1"/>
              <a:t>fisici</a:t>
            </a:r>
            <a:r>
              <a:rPr lang="en-US" i="1" dirty="0"/>
              <a:t> del neutrino)</a:t>
            </a:r>
          </a:p>
          <a:p>
            <a:r>
              <a:rPr lang="en-US" i="1" dirty="0"/>
              <a:t>Gia solo la </a:t>
            </a:r>
            <a:r>
              <a:rPr lang="en-US" i="1" dirty="0" err="1"/>
              <a:t>misura</a:t>
            </a:r>
            <a:r>
              <a:rPr lang="en-US" i="1" dirty="0"/>
              <a:t> di </a:t>
            </a:r>
            <a:r>
              <a:rPr lang="en-US" i="1" dirty="0" err="1"/>
              <a:t>alcuni</a:t>
            </a:r>
            <a:r>
              <a:rPr lang="en-US" i="1" dirty="0"/>
              <a:t> di </a:t>
            </a:r>
            <a:r>
              <a:rPr lang="en-US" i="1" dirty="0" err="1"/>
              <a:t>questi</a:t>
            </a:r>
            <a:r>
              <a:rPr lang="en-US" i="1" dirty="0"/>
              <a:t> </a:t>
            </a:r>
            <a:r>
              <a:rPr lang="en-US" i="1" dirty="0" err="1"/>
              <a:t>eventi</a:t>
            </a:r>
            <a:r>
              <a:rPr lang="en-US" i="1" dirty="0"/>
              <a:t> </a:t>
            </a:r>
            <a:r>
              <a:rPr lang="en-US" i="1" dirty="0" err="1"/>
              <a:t>rappresenterebbe</a:t>
            </a:r>
            <a:r>
              <a:rPr lang="en-US" i="1" dirty="0"/>
              <a:t> </a:t>
            </a:r>
            <a:r>
              <a:rPr lang="en-US" i="1" dirty="0" err="1"/>
              <a:t>una</a:t>
            </a:r>
            <a:r>
              <a:rPr lang="en-US" i="1" dirty="0"/>
              <a:t> </a:t>
            </a:r>
            <a:r>
              <a:rPr lang="en-US" i="1" dirty="0" err="1"/>
              <a:t>novita</a:t>
            </a:r>
            <a:r>
              <a:rPr lang="en-US" i="1" dirty="0"/>
              <a:t>’ </a:t>
            </a:r>
            <a:r>
              <a:rPr lang="en-US" i="1" dirty="0" err="1"/>
              <a:t>importante</a:t>
            </a:r>
            <a:endParaRPr lang="en-US" i="1" dirty="0"/>
          </a:p>
          <a:p>
            <a:r>
              <a:rPr lang="en-US" i="1" dirty="0"/>
              <a:t>Se fosse </a:t>
            </a:r>
            <a:r>
              <a:rPr lang="en-US" i="1" dirty="0" err="1"/>
              <a:t>possibile</a:t>
            </a:r>
            <a:r>
              <a:rPr lang="en-US" i="1" dirty="0"/>
              <a:t> </a:t>
            </a:r>
            <a:r>
              <a:rPr lang="en-US" i="1" dirty="0" err="1"/>
              <a:t>aumentare</a:t>
            </a:r>
            <a:r>
              <a:rPr lang="en-US" i="1" dirty="0"/>
              <a:t> </a:t>
            </a:r>
            <a:r>
              <a:rPr lang="en-US" i="1" dirty="0" err="1"/>
              <a:t>anche</a:t>
            </a:r>
            <a:r>
              <a:rPr lang="en-US" i="1" dirty="0"/>
              <a:t> solo di un </a:t>
            </a:r>
            <a:r>
              <a:rPr lang="en-US" i="1" dirty="0" err="1"/>
              <a:t>fattore</a:t>
            </a:r>
            <a:r>
              <a:rPr lang="en-US" i="1" dirty="0"/>
              <a:t> 2 o 3 </a:t>
            </a:r>
            <a:r>
              <a:rPr lang="en-US" i="1" dirty="0" err="1"/>
              <a:t>l’energia</a:t>
            </a:r>
            <a:r>
              <a:rPr lang="en-US" i="1" dirty="0"/>
              <a:t> </a:t>
            </a:r>
            <a:r>
              <a:rPr lang="en-US" i="1" dirty="0" err="1"/>
              <a:t>dei</a:t>
            </a:r>
            <a:r>
              <a:rPr lang="en-US" i="1" dirty="0"/>
              <a:t> </a:t>
            </a:r>
            <a:r>
              <a:rPr lang="en-US" i="1" dirty="0" err="1"/>
              <a:t>muoni</a:t>
            </a:r>
            <a:r>
              <a:rPr lang="en-US" i="1" dirty="0"/>
              <a:t> </a:t>
            </a:r>
            <a:r>
              <a:rPr lang="en-US" i="1" dirty="0" err="1"/>
              <a:t>prodotti</a:t>
            </a:r>
            <a:r>
              <a:rPr lang="en-US" i="1" dirty="0"/>
              <a:t> dal </a:t>
            </a:r>
            <a:r>
              <a:rPr lang="en-US" i="1" dirty="0" err="1"/>
              <a:t>dimostratore</a:t>
            </a:r>
            <a:r>
              <a:rPr lang="en-US" i="1" dirty="0"/>
              <a:t> </a:t>
            </a:r>
            <a:r>
              <a:rPr lang="en-US" i="1" dirty="0" err="1"/>
              <a:t>sarebbe</a:t>
            </a:r>
            <a:r>
              <a:rPr lang="en-US" i="1" dirty="0"/>
              <a:t> </a:t>
            </a:r>
            <a:r>
              <a:rPr lang="en-US" i="1" dirty="0" err="1"/>
              <a:t>possibile</a:t>
            </a:r>
            <a:r>
              <a:rPr lang="en-US" i="1" dirty="0"/>
              <a:t> </a:t>
            </a:r>
            <a:r>
              <a:rPr lang="en-US" i="1" dirty="0" err="1"/>
              <a:t>ottenere</a:t>
            </a:r>
            <a:r>
              <a:rPr lang="en-US" i="1" dirty="0"/>
              <a:t> </a:t>
            </a:r>
            <a:r>
              <a:rPr lang="en-US" i="1" dirty="0" err="1"/>
              <a:t>dei</a:t>
            </a:r>
            <a:r>
              <a:rPr lang="en-US" i="1" dirty="0"/>
              <a:t> </a:t>
            </a:r>
            <a:r>
              <a:rPr lang="en-US" i="1" dirty="0" err="1"/>
              <a:t>risultati</a:t>
            </a:r>
            <a:r>
              <a:rPr lang="en-US" i="1" dirty="0"/>
              <a:t> di </a:t>
            </a:r>
            <a:r>
              <a:rPr lang="en-US" i="1" dirty="0" err="1"/>
              <a:t>fisica</a:t>
            </a:r>
            <a:r>
              <a:rPr lang="en-US" i="1" dirty="0"/>
              <a:t> </a:t>
            </a:r>
            <a:r>
              <a:rPr lang="en-US" i="1" dirty="0" err="1"/>
              <a:t>dei</a:t>
            </a:r>
            <a:r>
              <a:rPr lang="en-US" i="1" dirty="0"/>
              <a:t> </a:t>
            </a:r>
            <a:r>
              <a:rPr lang="en-US" i="1" dirty="0" err="1"/>
              <a:t>neutrini</a:t>
            </a:r>
            <a:r>
              <a:rPr lang="en-US" i="1" dirty="0"/>
              <a:t> di </a:t>
            </a:r>
            <a:r>
              <a:rPr lang="en-US" i="1" dirty="0" err="1"/>
              <a:t>tutto</a:t>
            </a:r>
            <a:r>
              <a:rPr lang="en-US" i="1" dirty="0"/>
              <a:t> rispetto, </a:t>
            </a:r>
            <a:r>
              <a:rPr lang="en-US" i="1" dirty="0" err="1"/>
              <a:t>utilizzando</a:t>
            </a:r>
            <a:r>
              <a:rPr lang="en-US" i="1" dirty="0"/>
              <a:t> un detector </a:t>
            </a:r>
            <a:r>
              <a:rPr lang="en-US" i="1" dirty="0" err="1"/>
              <a:t>relativamente</a:t>
            </a:r>
            <a:r>
              <a:rPr lang="en-US" i="1" dirty="0"/>
              <a:t> </a:t>
            </a:r>
            <a:r>
              <a:rPr lang="en-US" i="1" dirty="0" err="1"/>
              <a:t>compatto</a:t>
            </a:r>
            <a:r>
              <a:rPr lang="en-US" i="1" dirty="0"/>
              <a:t>. </a:t>
            </a:r>
          </a:p>
          <a:p>
            <a:r>
              <a:rPr lang="en-US" i="1" dirty="0"/>
              <a:t>Se fosse </a:t>
            </a:r>
            <a:r>
              <a:rPr lang="en-US" i="1" dirty="0" err="1"/>
              <a:t>possibile</a:t>
            </a:r>
            <a:r>
              <a:rPr lang="en-US" i="1" dirty="0"/>
              <a:t> </a:t>
            </a:r>
            <a:r>
              <a:rPr lang="en-US" i="1" dirty="0" err="1"/>
              <a:t>trovare</a:t>
            </a:r>
            <a:r>
              <a:rPr lang="en-US" i="1" dirty="0"/>
              <a:t> </a:t>
            </a:r>
            <a:r>
              <a:rPr lang="en-US" i="1" dirty="0" err="1"/>
              <a:t>una</a:t>
            </a:r>
            <a:r>
              <a:rPr lang="en-US" i="1" dirty="0"/>
              <a:t> “location” al CERN per </a:t>
            </a:r>
            <a:r>
              <a:rPr lang="en-US" i="1" dirty="0" err="1"/>
              <a:t>ospitare</a:t>
            </a:r>
            <a:r>
              <a:rPr lang="en-US" i="1" dirty="0"/>
              <a:t> </a:t>
            </a:r>
            <a:r>
              <a:rPr lang="en-US" i="1" dirty="0" err="1"/>
              <a:t>una</a:t>
            </a:r>
            <a:r>
              <a:rPr lang="en-US" i="1" dirty="0"/>
              <a:t> </a:t>
            </a:r>
            <a:r>
              <a:rPr lang="en-US" i="1" dirty="0" err="1"/>
              <a:t>linea</a:t>
            </a:r>
            <a:r>
              <a:rPr lang="en-US" i="1" dirty="0"/>
              <a:t> di fascio </a:t>
            </a:r>
            <a:r>
              <a:rPr lang="en-US" i="1" dirty="0" err="1"/>
              <a:t>che</a:t>
            </a:r>
            <a:r>
              <a:rPr lang="en-US" i="1" dirty="0"/>
              <a:t> </a:t>
            </a:r>
            <a:r>
              <a:rPr lang="en-US" i="1" dirty="0" err="1"/>
              <a:t>contenesse</a:t>
            </a:r>
            <a:r>
              <a:rPr lang="en-US" i="1" dirty="0"/>
              <a:t> </a:t>
            </a:r>
            <a:r>
              <a:rPr lang="en-US" i="1" dirty="0" err="1"/>
              <a:t>oltre</a:t>
            </a:r>
            <a:r>
              <a:rPr lang="en-US" i="1" dirty="0"/>
              <a:t> il </a:t>
            </a:r>
            <a:r>
              <a:rPr lang="en-US" i="1" dirty="0" err="1"/>
              <a:t>dimostratore</a:t>
            </a:r>
            <a:r>
              <a:rPr lang="en-US" i="1" dirty="0"/>
              <a:t> , un piccolo </a:t>
            </a:r>
            <a:r>
              <a:rPr lang="en-US" i="1" dirty="0" err="1"/>
              <a:t>acceleratore</a:t>
            </a:r>
            <a:r>
              <a:rPr lang="en-US" i="1" dirty="0"/>
              <a:t> </a:t>
            </a:r>
            <a:r>
              <a:rPr lang="en-US" i="1" dirty="0" err="1"/>
              <a:t>lineare</a:t>
            </a:r>
            <a:r>
              <a:rPr lang="en-US" i="1" dirty="0"/>
              <a:t> e il tunnel di </a:t>
            </a:r>
            <a:r>
              <a:rPr lang="en-US" i="1" dirty="0" err="1"/>
              <a:t>decadimento</a:t>
            </a:r>
            <a:r>
              <a:rPr lang="en-US" i="1" dirty="0"/>
              <a:t> </a:t>
            </a:r>
            <a:r>
              <a:rPr lang="en-US" i="1" dirty="0" err="1"/>
              <a:t>dei</a:t>
            </a:r>
            <a:r>
              <a:rPr lang="en-US" i="1" dirty="0"/>
              <a:t> </a:t>
            </a:r>
            <a:r>
              <a:rPr lang="en-US" i="1" dirty="0" err="1"/>
              <a:t>muoni</a:t>
            </a:r>
            <a:r>
              <a:rPr lang="en-US" i="1" dirty="0"/>
              <a:t>) </a:t>
            </a:r>
            <a:r>
              <a:rPr lang="en-US" i="1" dirty="0" err="1"/>
              <a:t>sarebbe</a:t>
            </a:r>
            <a:r>
              <a:rPr lang="en-US" i="1" dirty="0"/>
              <a:t> un plus.</a:t>
            </a:r>
          </a:p>
          <a:p>
            <a:r>
              <a:rPr lang="en-US" i="1" dirty="0"/>
              <a:t>A </a:t>
            </a:r>
            <a:r>
              <a:rPr lang="en-US" i="1" dirty="0" err="1"/>
              <a:t>questo</a:t>
            </a:r>
            <a:r>
              <a:rPr lang="en-US" i="1" dirty="0"/>
              <a:t> punto se </a:t>
            </a:r>
            <a:r>
              <a:rPr lang="en-US" i="1" dirty="0" err="1"/>
              <a:t>vogliamo</a:t>
            </a:r>
            <a:r>
              <a:rPr lang="en-US" i="1" dirty="0"/>
              <a:t> </a:t>
            </a:r>
            <a:r>
              <a:rPr lang="en-US" i="1" dirty="0" err="1"/>
              <a:t>provare</a:t>
            </a:r>
            <a:r>
              <a:rPr lang="en-US" i="1" dirty="0"/>
              <a:t> a </a:t>
            </a:r>
            <a:r>
              <a:rPr lang="en-US" i="1" dirty="0" err="1"/>
              <a:t>studiare</a:t>
            </a:r>
            <a:r>
              <a:rPr lang="en-US" i="1" dirty="0"/>
              <a:t> </a:t>
            </a:r>
            <a:r>
              <a:rPr lang="en-US" i="1" dirty="0" err="1"/>
              <a:t>seriamente</a:t>
            </a:r>
            <a:r>
              <a:rPr lang="en-US" i="1" dirty="0"/>
              <a:t> </a:t>
            </a:r>
            <a:r>
              <a:rPr lang="en-US" i="1" dirty="0" err="1"/>
              <a:t>questa</a:t>
            </a:r>
            <a:r>
              <a:rPr lang="en-US" i="1" dirty="0"/>
              <a:t> </a:t>
            </a:r>
            <a:r>
              <a:rPr lang="en-US" i="1" dirty="0" err="1"/>
              <a:t>ipotesi</a:t>
            </a:r>
            <a:r>
              <a:rPr lang="en-US" i="1" dirty="0"/>
              <a:t> e’ </a:t>
            </a:r>
            <a:r>
              <a:rPr lang="en-US" i="1" dirty="0" err="1"/>
              <a:t>importante</a:t>
            </a:r>
            <a:r>
              <a:rPr lang="en-US" i="1" dirty="0"/>
              <a:t> </a:t>
            </a:r>
            <a:r>
              <a:rPr lang="en-US" i="1" dirty="0" err="1"/>
              <a:t>passare</a:t>
            </a:r>
            <a:r>
              <a:rPr lang="en-US" i="1" dirty="0"/>
              <a:t> a </a:t>
            </a:r>
            <a:r>
              <a:rPr lang="en-US" i="1" dirty="0" err="1"/>
              <a:t>una</a:t>
            </a:r>
            <a:r>
              <a:rPr lang="en-US" i="1" dirty="0"/>
              <a:t> </a:t>
            </a:r>
            <a:r>
              <a:rPr lang="en-US" i="1" dirty="0" err="1"/>
              <a:t>fase</a:t>
            </a:r>
            <a:r>
              <a:rPr lang="en-US" i="1" dirty="0"/>
              <a:t> piu </a:t>
            </a:r>
            <a:r>
              <a:rPr lang="en-US" i="1" dirty="0" err="1"/>
              <a:t>quantitativa</a:t>
            </a:r>
            <a:r>
              <a:rPr lang="en-US" i="1" dirty="0"/>
              <a:t> </a:t>
            </a:r>
            <a:r>
              <a:rPr lang="en-US" i="1" dirty="0" err="1"/>
              <a:t>che</a:t>
            </a:r>
            <a:r>
              <a:rPr lang="en-US" i="1" dirty="0"/>
              <a:t> ci </a:t>
            </a:r>
            <a:r>
              <a:rPr lang="en-US" i="1" dirty="0" err="1"/>
              <a:t>permetta</a:t>
            </a:r>
            <a:r>
              <a:rPr lang="en-US" i="1" dirty="0"/>
              <a:t> di </a:t>
            </a:r>
            <a:r>
              <a:rPr lang="en-US" i="1" dirty="0" err="1"/>
              <a:t>ottimizzare</a:t>
            </a:r>
            <a:r>
              <a:rPr lang="en-US" i="1" dirty="0"/>
              <a:t> </a:t>
            </a:r>
            <a:r>
              <a:rPr lang="en-US" i="1" dirty="0" err="1"/>
              <a:t>caratteristiche</a:t>
            </a:r>
            <a:r>
              <a:rPr lang="en-US" i="1" dirty="0"/>
              <a:t> del fascio e del detector. La </a:t>
            </a:r>
            <a:r>
              <a:rPr lang="en-US" i="1" dirty="0" err="1"/>
              <a:t>collaborazione</a:t>
            </a:r>
            <a:r>
              <a:rPr lang="en-US" i="1" dirty="0"/>
              <a:t> con i </a:t>
            </a:r>
            <a:r>
              <a:rPr lang="en-US" i="1" dirty="0" err="1"/>
              <a:t>colleghi</a:t>
            </a:r>
            <a:r>
              <a:rPr lang="en-US" i="1" dirty="0"/>
              <a:t> </a:t>
            </a:r>
            <a:r>
              <a:rPr lang="en-US" i="1" dirty="0" err="1"/>
              <a:t>della</a:t>
            </a:r>
            <a:r>
              <a:rPr lang="en-US" i="1" dirty="0"/>
              <a:t> </a:t>
            </a:r>
            <a:r>
              <a:rPr lang="en-US" i="1" dirty="0" err="1"/>
              <a:t>macchina</a:t>
            </a:r>
            <a:r>
              <a:rPr lang="en-US" i="1" dirty="0"/>
              <a:t> e’ </a:t>
            </a:r>
            <a:r>
              <a:rPr lang="en-US" i="1" dirty="0" err="1"/>
              <a:t>fondamentale</a:t>
            </a:r>
            <a:endParaRPr lang="en-US" i="1" dirty="0"/>
          </a:p>
          <a:p>
            <a:r>
              <a:rPr lang="en-US" i="1" dirty="0"/>
              <a:t>Il 23-24 </a:t>
            </a:r>
            <a:r>
              <a:rPr lang="en-US" i="1" dirty="0" err="1"/>
              <a:t>gennaio</a:t>
            </a:r>
            <a:r>
              <a:rPr lang="en-US" i="1" dirty="0"/>
              <a:t> 2025 e’ </a:t>
            </a:r>
            <a:r>
              <a:rPr lang="en-US" i="1" dirty="0" err="1"/>
              <a:t>previsto</a:t>
            </a:r>
            <a:r>
              <a:rPr lang="en-US" i="1" dirty="0"/>
              <a:t> un workshop al CERN </a:t>
            </a:r>
            <a:r>
              <a:rPr lang="en-US" i="1" dirty="0" err="1"/>
              <a:t>su</a:t>
            </a:r>
            <a:r>
              <a:rPr lang="en-US" i="1" dirty="0"/>
              <a:t> </a:t>
            </a:r>
            <a:r>
              <a:rPr lang="en-US" i="1" dirty="0" err="1"/>
              <a:t>futuri</a:t>
            </a:r>
            <a:r>
              <a:rPr lang="en-US" i="1" dirty="0"/>
              <a:t> </a:t>
            </a:r>
            <a:r>
              <a:rPr lang="en-US" i="1" dirty="0" err="1"/>
              <a:t>esperimenti</a:t>
            </a:r>
            <a:r>
              <a:rPr lang="en-US" i="1" dirty="0"/>
              <a:t> neutrino al CERN. </a:t>
            </a:r>
            <a:r>
              <a:rPr lang="en-US" i="1" dirty="0">
                <a:hlinkClick r:id="rId2"/>
              </a:rPr>
              <a:t>https://indico.cern.ch/event/1460367/overview</a:t>
            </a:r>
            <a:r>
              <a:rPr lang="en-US" i="1" dirty="0"/>
              <a:t> </a:t>
            </a:r>
            <a:r>
              <a:rPr lang="en-US" i="1" dirty="0" err="1"/>
              <a:t>che</a:t>
            </a:r>
            <a:r>
              <a:rPr lang="en-US" i="1" dirty="0"/>
              <a:t> </a:t>
            </a:r>
            <a:r>
              <a:rPr lang="en-US" i="1" dirty="0" err="1"/>
              <a:t>riguarda</a:t>
            </a:r>
            <a:r>
              <a:rPr lang="en-US" i="1" dirty="0"/>
              <a:t> </a:t>
            </a:r>
            <a:r>
              <a:rPr lang="en-US" i="1" dirty="0" err="1"/>
              <a:t>proposte</a:t>
            </a:r>
            <a:r>
              <a:rPr lang="en-US" i="1" dirty="0"/>
              <a:t> per fasci di neutrino al CERN . Al </a:t>
            </a:r>
            <a:r>
              <a:rPr lang="en-US" i="1" dirty="0" err="1"/>
              <a:t>momento</a:t>
            </a:r>
            <a:r>
              <a:rPr lang="en-US" i="1" dirty="0"/>
              <a:t> (a </a:t>
            </a:r>
            <a:r>
              <a:rPr lang="en-US" i="1" dirty="0" err="1"/>
              <a:t>parte</a:t>
            </a:r>
            <a:r>
              <a:rPr lang="en-US" i="1" dirty="0"/>
              <a:t> </a:t>
            </a:r>
            <a:r>
              <a:rPr lang="en-US" i="1" dirty="0" err="1"/>
              <a:t>Nustorm</a:t>
            </a:r>
            <a:r>
              <a:rPr lang="en-US" i="1" dirty="0"/>
              <a:t>) non </a:t>
            </a:r>
            <a:r>
              <a:rPr lang="en-US" i="1" dirty="0" err="1"/>
              <a:t>c’e</a:t>
            </a:r>
            <a:r>
              <a:rPr lang="en-US" i="1" dirty="0"/>
              <a:t>’ </a:t>
            </a:r>
            <a:r>
              <a:rPr lang="en-US" i="1" dirty="0" err="1"/>
              <a:t>nulla</a:t>
            </a:r>
            <a:r>
              <a:rPr lang="en-US" i="1" dirty="0"/>
              <a:t> di </a:t>
            </a:r>
            <a:r>
              <a:rPr lang="en-US" i="1" dirty="0" err="1"/>
              <a:t>collegato</a:t>
            </a:r>
            <a:r>
              <a:rPr lang="en-US" i="1" dirty="0"/>
              <a:t> al muon collider</a:t>
            </a:r>
          </a:p>
          <a:p>
            <a:endParaRPr lang="en-US" i="1" dirty="0"/>
          </a:p>
          <a:p>
            <a:endParaRPr lang="en-US" dirty="0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F70258F8-3794-590B-0B28-DE53127F72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736B1722-8F29-7BC8-F320-8E4B8FB8F1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A room with a large machine&#10;&#10;Description automatically generated">
            <a:extLst>
              <a:ext uri="{FF2B5EF4-FFF2-40B4-BE49-F238E27FC236}">
                <a16:creationId xmlns:a16="http://schemas.microsoft.com/office/drawing/2014/main" id="{A91006D1-D5E7-E49C-04A2-74CBEA7486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5608" b="6705"/>
          <a:stretch/>
        </p:blipFill>
        <p:spPr>
          <a:xfrm>
            <a:off x="691896" y="460247"/>
            <a:ext cx="3669792" cy="57843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27CF2C-0F3D-D8C1-7EDB-23129CCBCDD0}"/>
              </a:ext>
            </a:extLst>
          </p:cNvPr>
          <p:cNvSpPr txBox="1"/>
          <p:nvPr/>
        </p:nvSpPr>
        <p:spPr>
          <a:xfrm>
            <a:off x="914400" y="6244614"/>
            <a:ext cx="3310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Prototipo</a:t>
            </a:r>
            <a:r>
              <a:rPr lang="en-US" dirty="0"/>
              <a:t> di HP-TPC </a:t>
            </a:r>
          </a:p>
        </p:txBody>
      </p:sp>
    </p:spTree>
    <p:extLst>
      <p:ext uri="{BB962C8B-B14F-4D97-AF65-F5344CB8AC3E}">
        <p14:creationId xmlns:p14="http://schemas.microsoft.com/office/powerpoint/2010/main" val="1700337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A100F-7EB6-289F-EB12-AED351BBA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877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halkduster" panose="03050602040202020205" pitchFamily="66" charset="77"/>
              </a:rPr>
              <a:t>The Demonstrator will produce a large number of muons/neutrinos of 200 MeV or less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11C1D5-9E34-D936-F9DB-99386A86F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421689"/>
            <a:ext cx="5130800" cy="2374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9FF7F0-2418-D45A-D0DE-AE47C0AF0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73" y="3969459"/>
            <a:ext cx="6640497" cy="2374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34C5EA-4B66-2E65-B813-C17876F0C1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4347" y="4364737"/>
            <a:ext cx="2171660" cy="19115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F0F1AB1-C931-A940-5D46-751FF460AB61}"/>
              </a:ext>
            </a:extLst>
          </p:cNvPr>
          <p:cNvSpPr txBox="1"/>
          <p:nvPr/>
        </p:nvSpPr>
        <p:spPr>
          <a:xfrm>
            <a:off x="7803056" y="6293069"/>
            <a:ext cx="4290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Concept for a neutrino X-sec measurement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130FE70-4665-2C43-AA94-2E7FDC300B3B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6096000" y="5320528"/>
            <a:ext cx="2198347" cy="794522"/>
          </a:xfrm>
          <a:prstGeom prst="straightConnector1">
            <a:avLst/>
          </a:prstGeom>
          <a:ln w="698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EE61423-4E61-A8B1-52E0-82F6F1E8EE2D}"/>
              </a:ext>
            </a:extLst>
          </p:cNvPr>
          <p:cNvSpPr txBox="1"/>
          <p:nvPr/>
        </p:nvSpPr>
        <p:spPr>
          <a:xfrm>
            <a:off x="6589268" y="1108644"/>
            <a:ext cx="37886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Great advantage respect to a traditional neutrino beam but to match the physics goal it requires:</a:t>
            </a:r>
          </a:p>
          <a:p>
            <a:endParaRPr lang="en-US" dirty="0"/>
          </a:p>
          <a:p>
            <a:pPr marL="342900" indent="-342900">
              <a:buAutoNum type="arabicParenR"/>
            </a:pPr>
            <a:r>
              <a:rPr lang="en-US" dirty="0"/>
              <a:t>Muons from 200 MeV =&gt; 1 -1,5 GeV (acceleration phase (linear ?)</a:t>
            </a:r>
          </a:p>
          <a:p>
            <a:pPr marL="342900" indent="-342900">
              <a:buAutoNum type="arabicParenR"/>
            </a:pPr>
            <a:r>
              <a:rPr lang="en-US" dirty="0"/>
              <a:t>A decay tunnel (100 m ) </a:t>
            </a:r>
          </a:p>
          <a:p>
            <a:pPr marL="342900" indent="-342900">
              <a:buAutoNum type="arabicParenR"/>
            </a:pPr>
            <a:r>
              <a:rPr lang="en-US" dirty="0"/>
              <a:t>A limited space to host the detector (compact design)</a:t>
            </a:r>
          </a:p>
          <a:p>
            <a:pPr marL="342900" indent="-342900">
              <a:buAutoNum type="arabicParenR"/>
            </a:pPr>
            <a:r>
              <a:rPr lang="en-US" dirty="0"/>
              <a:t>Location :An existing tunnel can be used at CERN ? (&lt; 1km tunnel)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9BC9FC5-CAAA-8397-0F43-16DCF7119BB7}"/>
              </a:ext>
            </a:extLst>
          </p:cNvPr>
          <p:cNvSpPr/>
          <p:nvPr/>
        </p:nvSpPr>
        <p:spPr>
          <a:xfrm>
            <a:off x="3220252" y="5879592"/>
            <a:ext cx="1717508" cy="2354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129BE0D-A989-C448-C857-79D9E5BF8874}"/>
              </a:ext>
            </a:extLst>
          </p:cNvPr>
          <p:cNvCxnSpPr>
            <a:cxnSpLocks/>
          </p:cNvCxnSpPr>
          <p:nvPr/>
        </p:nvCxnSpPr>
        <p:spPr>
          <a:xfrm flipH="1">
            <a:off x="5757164" y="1468137"/>
            <a:ext cx="832104" cy="2804717"/>
          </a:xfrm>
          <a:prstGeom prst="straightConnector1">
            <a:avLst/>
          </a:prstGeom>
          <a:ln w="698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D9121CE-D6C8-9D44-19A7-EA7C63FA0C60}"/>
              </a:ext>
            </a:extLst>
          </p:cNvPr>
          <p:cNvSpPr txBox="1"/>
          <p:nvPr/>
        </p:nvSpPr>
        <p:spPr>
          <a:xfrm>
            <a:off x="3924340" y="5614476"/>
            <a:ext cx="801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1+2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A97BE1-B61B-4FDA-926D-884C2BDE49A3}"/>
              </a:ext>
            </a:extLst>
          </p:cNvPr>
          <p:cNvSpPr txBox="1"/>
          <p:nvPr/>
        </p:nvSpPr>
        <p:spPr>
          <a:xfrm>
            <a:off x="5833872" y="581191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18647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B23603-40F3-A459-A95A-AD9FDBA1BB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266"/>
          <a:stretch/>
        </p:blipFill>
        <p:spPr>
          <a:xfrm>
            <a:off x="13138" y="1064667"/>
            <a:ext cx="6647186" cy="28613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D9EDFE-9A2E-E6C8-A25D-02CB589D3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6057" y="947347"/>
            <a:ext cx="4655886" cy="297869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E6B7396-61E3-CEC3-EB26-D18E83897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076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Chalkduster" panose="03050602040202020205" pitchFamily="66" charset="77"/>
              </a:rPr>
              <a:t>Future Neutrino Oscillation Experiments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E522191-8AAB-59BB-CAF0-4BDFB0A5A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6931" y="4300226"/>
            <a:ext cx="9199179" cy="222819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La </a:t>
            </a:r>
            <a:r>
              <a:rPr lang="en-US" dirty="0" err="1"/>
              <a:t>sensibilita</a:t>
            </a:r>
            <a:r>
              <a:rPr lang="en-US" dirty="0"/>
              <a:t>’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futuri</a:t>
            </a:r>
            <a:r>
              <a:rPr lang="en-US" dirty="0"/>
              <a:t> </a:t>
            </a:r>
            <a:r>
              <a:rPr lang="en-US" dirty="0" err="1"/>
              <a:t>esperimenti</a:t>
            </a:r>
            <a:r>
              <a:rPr lang="en-US" dirty="0"/>
              <a:t> di </a:t>
            </a:r>
            <a:r>
              <a:rPr lang="en-US" dirty="0" err="1"/>
              <a:t>oscillazione</a:t>
            </a:r>
            <a:r>
              <a:rPr lang="en-US" dirty="0"/>
              <a:t> di neutrino </a:t>
            </a:r>
            <a:r>
              <a:rPr lang="en-US" dirty="0" err="1"/>
              <a:t>dipende</a:t>
            </a:r>
            <a:r>
              <a:rPr lang="en-US" dirty="0"/>
              <a:t> fortemente </a:t>
            </a:r>
            <a:r>
              <a:rPr lang="en-US" dirty="0" err="1"/>
              <a:t>dalla</a:t>
            </a:r>
            <a:r>
              <a:rPr lang="en-US" dirty="0"/>
              <a:t> </a:t>
            </a:r>
            <a:r>
              <a:rPr lang="en-US" dirty="0" err="1"/>
              <a:t>capacita</a:t>
            </a:r>
            <a:r>
              <a:rPr lang="en-US" dirty="0"/>
              <a:t>’ di </a:t>
            </a:r>
            <a:r>
              <a:rPr lang="en-US" dirty="0" err="1"/>
              <a:t>ridurre</a:t>
            </a:r>
            <a:r>
              <a:rPr lang="en-US" dirty="0"/>
              <a:t> </a:t>
            </a:r>
            <a:r>
              <a:rPr lang="en-US" dirty="0" err="1"/>
              <a:t>l’impatto</a:t>
            </a:r>
            <a:r>
              <a:rPr lang="en-US" dirty="0"/>
              <a:t> </a:t>
            </a:r>
            <a:r>
              <a:rPr lang="en-US" dirty="0" err="1"/>
              <a:t>degli</a:t>
            </a:r>
            <a:r>
              <a:rPr lang="en-US" dirty="0"/>
              <a:t> </a:t>
            </a:r>
            <a:r>
              <a:rPr lang="en-US" dirty="0" err="1"/>
              <a:t>errori</a:t>
            </a:r>
            <a:r>
              <a:rPr lang="en-US" dirty="0"/>
              <a:t> </a:t>
            </a:r>
            <a:r>
              <a:rPr lang="en-US" dirty="0" err="1"/>
              <a:t>sistematici</a:t>
            </a:r>
            <a:r>
              <a:rPr lang="en-US" dirty="0"/>
              <a:t> </a:t>
            </a:r>
            <a:r>
              <a:rPr lang="en-US" dirty="0" err="1"/>
              <a:t>nell’ordine</a:t>
            </a:r>
            <a:r>
              <a:rPr lang="en-US" dirty="0"/>
              <a:t> del %.</a:t>
            </a:r>
          </a:p>
          <a:p>
            <a:r>
              <a:rPr lang="en-US" dirty="0"/>
              <a:t>Le </a:t>
            </a:r>
            <a:r>
              <a:rPr lang="en-US" dirty="0" err="1"/>
              <a:t>incertezze</a:t>
            </a:r>
            <a:r>
              <a:rPr lang="en-US" dirty="0"/>
              <a:t> </a:t>
            </a:r>
            <a:r>
              <a:rPr lang="en-US" dirty="0" err="1"/>
              <a:t>nelle</a:t>
            </a:r>
            <a:r>
              <a:rPr lang="en-US" dirty="0"/>
              <a:t> </a:t>
            </a:r>
            <a:r>
              <a:rPr lang="en-US" i="1" dirty="0" err="1">
                <a:solidFill>
                  <a:srgbClr val="002060"/>
                </a:solidFill>
              </a:rPr>
              <a:t>misure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delle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sezioni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d’urto</a:t>
            </a:r>
            <a:r>
              <a:rPr lang="en-US" i="1" dirty="0">
                <a:solidFill>
                  <a:srgbClr val="002060"/>
                </a:solidFill>
              </a:rPr>
              <a:t> a </a:t>
            </a:r>
            <a:r>
              <a:rPr lang="en-US" i="1" dirty="0" err="1">
                <a:solidFill>
                  <a:srgbClr val="002060"/>
                </a:solidFill>
              </a:rPr>
              <a:t>bassa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energia</a:t>
            </a:r>
            <a:r>
              <a:rPr lang="en-US" i="1" dirty="0">
                <a:solidFill>
                  <a:srgbClr val="002060"/>
                </a:solidFill>
              </a:rPr>
              <a:t> (0.2-5 GeV/c)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/>
              <a:t>e  </a:t>
            </a:r>
            <a:r>
              <a:rPr lang="en-US" dirty="0" err="1"/>
              <a:t>nei</a:t>
            </a:r>
            <a:r>
              <a:rPr lang="en-US" dirty="0"/>
              <a:t> </a:t>
            </a:r>
            <a:r>
              <a:rPr lang="en-US" i="1" dirty="0" err="1">
                <a:solidFill>
                  <a:srgbClr val="002060"/>
                </a:solidFill>
              </a:rPr>
              <a:t>modelli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montecarlo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dirty="0" err="1"/>
              <a:t>incidono</a:t>
            </a:r>
            <a:r>
              <a:rPr lang="en-US" dirty="0"/>
              <a:t> </a:t>
            </a:r>
            <a:r>
              <a:rPr lang="en-US" dirty="0" err="1"/>
              <a:t>nell’estrapolazione</a:t>
            </a:r>
            <a:r>
              <a:rPr lang="en-US" dirty="0"/>
              <a:t>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flussi</a:t>
            </a:r>
            <a:r>
              <a:rPr lang="en-US" dirty="0"/>
              <a:t> </a:t>
            </a:r>
            <a:r>
              <a:rPr lang="en-US" dirty="0" err="1"/>
              <a:t>dai</a:t>
            </a:r>
            <a:r>
              <a:rPr lang="en-US" dirty="0"/>
              <a:t> Near Detector (ND) ai Far Detector (FD) , </a:t>
            </a:r>
            <a:r>
              <a:rPr lang="en-US" dirty="0" err="1"/>
              <a:t>limitandone</a:t>
            </a:r>
            <a:r>
              <a:rPr lang="en-US" dirty="0"/>
              <a:t> la </a:t>
            </a:r>
            <a:r>
              <a:rPr lang="en-US" dirty="0" err="1"/>
              <a:t>precisione</a:t>
            </a:r>
            <a:r>
              <a:rPr lang="en-US" dirty="0"/>
              <a:t>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risultati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242A38-0B3D-592C-3164-5009BA5E23DB}"/>
              </a:ext>
            </a:extLst>
          </p:cNvPr>
          <p:cNvSpPr txBox="1"/>
          <p:nvPr/>
        </p:nvSpPr>
        <p:spPr>
          <a:xfrm>
            <a:off x="838200" y="1244838"/>
            <a:ext cx="977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HyperK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10314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22381-A9A2-C51A-30C0-B9B46D99B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75" y="1"/>
            <a:ext cx="7244255" cy="777766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002060"/>
                </a:solidFill>
                <a:latin typeface="Chalkduster" panose="03050602040202020205" pitchFamily="66" charset="77"/>
              </a:rPr>
              <a:t>Neutrino Beams (0.2-5.0 GeV)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52C810B-7C86-AC26-B6FC-DAF897B4C8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476" y="1493728"/>
            <a:ext cx="5715000" cy="1460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E72C77-D7FE-6EEB-E345-A21542D54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9976" y="3122394"/>
            <a:ext cx="2809610" cy="3320448"/>
          </a:xfrm>
          <a:prstGeom prst="rect">
            <a:avLst/>
          </a:prstGeom>
        </p:spPr>
      </p:pic>
      <p:pic>
        <p:nvPicPr>
          <p:cNvPr id="7" name="Picture 6" descr="A graph of mathematical equations&#10;&#10;Description automatically generated">
            <a:extLst>
              <a:ext uri="{FF2B5EF4-FFF2-40B4-BE49-F238E27FC236}">
                <a16:creationId xmlns:a16="http://schemas.microsoft.com/office/drawing/2014/main" id="{0813C2EF-3781-18D8-9D5A-1F0A736BA2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08" y="3066886"/>
            <a:ext cx="2533882" cy="22973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868DBB-DBB4-A180-BC65-C0B24D5F8E24}"/>
              </a:ext>
            </a:extLst>
          </p:cNvPr>
          <p:cNvSpPr txBox="1"/>
          <p:nvPr/>
        </p:nvSpPr>
        <p:spPr>
          <a:xfrm>
            <a:off x="315310" y="5570483"/>
            <a:ext cx="22807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 GeV protons</a:t>
            </a:r>
          </a:p>
          <a:p>
            <a:r>
              <a:rPr lang="en-US" dirty="0"/>
              <a:t>L=300 Km</a:t>
            </a:r>
          </a:p>
          <a:p>
            <a:r>
              <a:rPr lang="en-US" dirty="0" err="1"/>
              <a:t>E</a:t>
            </a:r>
            <a:r>
              <a:rPr lang="en-US" baseline="-25000" dirty="0" err="1"/>
              <a:t>peak</a:t>
            </a:r>
            <a:r>
              <a:rPr lang="en-US" dirty="0"/>
              <a:t> = 600 MeV/c</a:t>
            </a:r>
          </a:p>
          <a:p>
            <a:r>
              <a:rPr lang="en-US" dirty="0"/>
              <a:t>Off-axis</a:t>
            </a:r>
          </a:p>
        </p:txBody>
      </p:sp>
      <p:pic>
        <p:nvPicPr>
          <p:cNvPr id="9" name="Immagine 10">
            <a:extLst>
              <a:ext uri="{FF2B5EF4-FFF2-40B4-BE49-F238E27FC236}">
                <a16:creationId xmlns:a16="http://schemas.microsoft.com/office/drawing/2014/main" id="{ED759CC9-88E5-45FC-EE52-32BD4633A4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4526" y="1680436"/>
            <a:ext cx="5437710" cy="13255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C0252D-9202-AA22-C6BE-73575EFF1F9E}"/>
              </a:ext>
            </a:extLst>
          </p:cNvPr>
          <p:cNvSpPr txBox="1"/>
          <p:nvPr/>
        </p:nvSpPr>
        <p:spPr>
          <a:xfrm>
            <a:off x="6568966" y="3015250"/>
            <a:ext cx="52432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60-120 GeV protons</a:t>
            </a:r>
          </a:p>
          <a:p>
            <a:r>
              <a:rPr lang="en-US" dirty="0"/>
              <a:t>L=1300 Km</a:t>
            </a:r>
          </a:p>
          <a:p>
            <a:r>
              <a:rPr lang="en-US" dirty="0" err="1"/>
              <a:t>E</a:t>
            </a:r>
            <a:r>
              <a:rPr lang="en-US" baseline="-25000" dirty="0" err="1"/>
              <a:t>peak</a:t>
            </a:r>
            <a:r>
              <a:rPr lang="en-US" dirty="0"/>
              <a:t> = 2-4 GeV/c</a:t>
            </a:r>
          </a:p>
          <a:p>
            <a:r>
              <a:rPr lang="en-US" dirty="0"/>
              <a:t>Wide on Axis</a:t>
            </a:r>
          </a:p>
        </p:txBody>
      </p:sp>
      <p:pic>
        <p:nvPicPr>
          <p:cNvPr id="11" name="Immagine 8">
            <a:extLst>
              <a:ext uri="{FF2B5EF4-FFF2-40B4-BE49-F238E27FC236}">
                <a16:creationId xmlns:a16="http://schemas.microsoft.com/office/drawing/2014/main" id="{571BD522-FC92-D85F-A17E-DAD21760A7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8966" y="4420600"/>
            <a:ext cx="2323054" cy="2299765"/>
          </a:xfrm>
          <a:prstGeom prst="rect">
            <a:avLst/>
          </a:prstGeom>
        </p:spPr>
      </p:pic>
      <p:pic>
        <p:nvPicPr>
          <p:cNvPr id="12" name="Immagine 9">
            <a:extLst>
              <a:ext uri="{FF2B5EF4-FFF2-40B4-BE49-F238E27FC236}">
                <a16:creationId xmlns:a16="http://schemas.microsoft.com/office/drawing/2014/main" id="{E4682665-02E5-BB08-3BB2-C3C36BF070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0601" y="4382554"/>
            <a:ext cx="2323053" cy="229976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DCCB1A1-8942-7D5D-9FB8-2DD859FBEDDD}"/>
              </a:ext>
            </a:extLst>
          </p:cNvPr>
          <p:cNvSpPr txBox="1"/>
          <p:nvPr/>
        </p:nvSpPr>
        <p:spPr>
          <a:xfrm>
            <a:off x="2133600" y="1082566"/>
            <a:ext cx="1965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T2K/Hyper-K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E567C5-A9D7-2118-B436-D424B19EE2E0}"/>
              </a:ext>
            </a:extLst>
          </p:cNvPr>
          <p:cNvSpPr txBox="1"/>
          <p:nvPr/>
        </p:nvSpPr>
        <p:spPr>
          <a:xfrm>
            <a:off x="8451296" y="1144129"/>
            <a:ext cx="739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Dune </a:t>
            </a:r>
          </a:p>
        </p:txBody>
      </p:sp>
    </p:spTree>
    <p:extLst>
      <p:ext uri="{BB962C8B-B14F-4D97-AF65-F5344CB8AC3E}">
        <p14:creationId xmlns:p14="http://schemas.microsoft.com/office/powerpoint/2010/main" val="2348060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D8DEA-B582-3C7E-316F-9963CF5C1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296" y="112878"/>
            <a:ext cx="3954518" cy="906626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Chalkduster" panose="03050602040202020205" pitchFamily="66" charset="77"/>
              </a:rPr>
              <a:t>X-Sections</a:t>
            </a:r>
            <a:r>
              <a:rPr lang="en-US" dirty="0">
                <a:latin typeface="Chalkduster" panose="03050602040202020205" pitchFamily="66" charset="77"/>
              </a:rPr>
              <a:t>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DD0A6AE-ECD5-F0C1-7594-52461EA8BC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8086" y="913049"/>
            <a:ext cx="4940024" cy="5842902"/>
          </a:xfrm>
          <a:prstGeom prst="rect">
            <a:avLst/>
          </a:prstGeom>
        </p:spPr>
      </p:pic>
      <p:pic>
        <p:nvPicPr>
          <p:cNvPr id="5" name="Immagine 11">
            <a:extLst>
              <a:ext uri="{FF2B5EF4-FFF2-40B4-BE49-F238E27FC236}">
                <a16:creationId xmlns:a16="http://schemas.microsoft.com/office/drawing/2014/main" id="{CD810883-A72F-4ED4-C351-000901FA8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6972" y="1149109"/>
            <a:ext cx="2914571" cy="2838792"/>
          </a:xfrm>
          <a:prstGeom prst="rect">
            <a:avLst/>
          </a:prstGeom>
        </p:spPr>
      </p:pic>
      <p:pic>
        <p:nvPicPr>
          <p:cNvPr id="6" name="Immagine 12">
            <a:extLst>
              <a:ext uri="{FF2B5EF4-FFF2-40B4-BE49-F238E27FC236}">
                <a16:creationId xmlns:a16="http://schemas.microsoft.com/office/drawing/2014/main" id="{6ECCB423-154D-BB0F-EC96-76B8E5CBEF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2076" y="3641534"/>
            <a:ext cx="2914570" cy="272220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56A9A47-6DB3-0CD7-D787-7FD958CC0DB7}"/>
              </a:ext>
            </a:extLst>
          </p:cNvPr>
          <p:cNvGrpSpPr/>
          <p:nvPr/>
        </p:nvGrpSpPr>
        <p:grpSpPr>
          <a:xfrm>
            <a:off x="4970528" y="1058460"/>
            <a:ext cx="3433515" cy="2838791"/>
            <a:chOff x="2244000" y="165882"/>
            <a:chExt cx="4000859" cy="271314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8932267-81F1-1847-3940-D7C0921AC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2944719" y="-465027"/>
              <a:ext cx="2669231" cy="393104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A1D567F-E787-386A-DB01-218F3C9DFDE5}"/>
                    </a:ext>
                  </a:extLst>
                </p:cNvPr>
                <p:cNvSpPr txBox="1"/>
                <p:nvPr/>
              </p:nvSpPr>
              <p:spPr>
                <a:xfrm>
                  <a:off x="2244000" y="2509694"/>
                  <a:ext cx="227709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GB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0.68</m:t>
                      </m:r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21</m:t>
                          </m:r>
                        </m:sup>
                      </m:sSup>
                    </m:oMath>
                  </a14:m>
                  <a:r>
                    <a:rPr lang="en-US" dirty="0">
                      <a:solidFill>
                        <a:schemeClr val="bg1"/>
                      </a:solidFill>
                    </a:rPr>
                    <a:t> POT / year</a:t>
                  </a: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5773B6B9-A59E-2DE8-B6BF-C61C543FBE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44000" y="2509694"/>
                  <a:ext cx="2277098" cy="369332"/>
                </a:xfrm>
                <a:prstGeom prst="rect">
                  <a:avLst/>
                </a:prstGeom>
                <a:blipFill>
                  <a:blip r:embed="rId10"/>
                  <a:stretch>
                    <a:fillRect t="-6667" r="-1111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6FF1D74-9FD4-3198-ABE7-1872F1E8F781}"/>
              </a:ext>
            </a:extLst>
          </p:cNvPr>
          <p:cNvGrpSpPr/>
          <p:nvPr/>
        </p:nvGrpSpPr>
        <p:grpSpPr>
          <a:xfrm>
            <a:off x="4999160" y="3834500"/>
            <a:ext cx="3541986" cy="2529243"/>
            <a:chOff x="8123553" y="137711"/>
            <a:chExt cx="3959590" cy="270131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EF925D3-5296-97D3-1338-D1C1F3C83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5400000">
              <a:off x="8783000" y="-493198"/>
              <a:ext cx="2669233" cy="393105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D185D7C-808C-F67F-845F-B195F4E2562B}"/>
                    </a:ext>
                  </a:extLst>
                </p:cNvPr>
                <p:cNvSpPr txBox="1"/>
                <p:nvPr/>
              </p:nvSpPr>
              <p:spPr>
                <a:xfrm>
                  <a:off x="8123553" y="2469697"/>
                  <a:ext cx="227652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GB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GB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.03</m:t>
                      </m:r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21</m:t>
                          </m:r>
                        </m:sup>
                      </m:sSup>
                    </m:oMath>
                  </a14:m>
                  <a:r>
                    <a:rPr lang="en-US" dirty="0">
                      <a:solidFill>
                        <a:schemeClr val="bg1"/>
                      </a:solidFill>
                    </a:rPr>
                    <a:t> POT / year</a:t>
                  </a: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1F1DC02-519D-D111-65CB-AE0CEF808F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23553" y="2469697"/>
                  <a:ext cx="2276521" cy="369332"/>
                </a:xfrm>
                <a:prstGeom prst="rect">
                  <a:avLst/>
                </a:prstGeom>
                <a:blipFill>
                  <a:blip r:embed="rId7"/>
                  <a:stretch>
                    <a:fillRect t="-6667" r="-1667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DC4B49FC-69E8-9CEB-4FD9-452F2D69753C}"/>
              </a:ext>
            </a:extLst>
          </p:cNvPr>
          <p:cNvSpPr/>
          <p:nvPr/>
        </p:nvSpPr>
        <p:spPr>
          <a:xfrm>
            <a:off x="4922151" y="1058460"/>
            <a:ext cx="3618995" cy="5310884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BE3684-A88E-CE99-865B-C4E63E75CDB2}"/>
              </a:ext>
            </a:extLst>
          </p:cNvPr>
          <p:cNvSpPr/>
          <p:nvPr/>
        </p:nvSpPr>
        <p:spPr>
          <a:xfrm>
            <a:off x="8752076" y="1058460"/>
            <a:ext cx="3324310" cy="5305283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B6EB1C-3517-6ADF-6927-96FB79EABC72}"/>
              </a:ext>
            </a:extLst>
          </p:cNvPr>
          <p:cNvSpPr txBox="1"/>
          <p:nvPr/>
        </p:nvSpPr>
        <p:spPr>
          <a:xfrm>
            <a:off x="6017372" y="566191"/>
            <a:ext cx="1665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Hyper-K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B21BDE-D6D8-4BCA-3FC0-A32E378D6724}"/>
              </a:ext>
            </a:extLst>
          </p:cNvPr>
          <p:cNvSpPr txBox="1"/>
          <p:nvPr/>
        </p:nvSpPr>
        <p:spPr>
          <a:xfrm>
            <a:off x="9858703" y="566191"/>
            <a:ext cx="1051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DUNE</a:t>
            </a:r>
          </a:p>
        </p:txBody>
      </p:sp>
    </p:spTree>
    <p:extLst>
      <p:ext uri="{BB962C8B-B14F-4D97-AF65-F5344CB8AC3E}">
        <p14:creationId xmlns:p14="http://schemas.microsoft.com/office/powerpoint/2010/main" val="4035979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E57F19B-3E36-1F7E-09E9-7E8E4CCCD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84048"/>
            <a:ext cx="7950040" cy="595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08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42B724-6F30-7113-3FD7-64E8F24008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58" r="896"/>
          <a:stretch/>
        </p:blipFill>
        <p:spPr>
          <a:xfrm>
            <a:off x="441434" y="672661"/>
            <a:ext cx="10174014" cy="56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04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6C3F5E-DFB1-0E4F-E543-EC40B0080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81" y="4221705"/>
            <a:ext cx="5651665" cy="204942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832EEB-4801-23C7-8D4B-94604455CE12}"/>
              </a:ext>
            </a:extLst>
          </p:cNvPr>
          <p:cNvSpPr txBox="1"/>
          <p:nvPr/>
        </p:nvSpPr>
        <p:spPr>
          <a:xfrm>
            <a:off x="1422954" y="1747520"/>
            <a:ext cx="327152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4000" dirty="0">
                <a:solidFill>
                  <a:srgbClr val="002060"/>
                </a:solidFill>
                <a:latin typeface="Symbol" pitchFamily="2" charset="2"/>
              </a:rPr>
              <a:t>n</a:t>
            </a:r>
            <a:r>
              <a:rPr lang="en-US" sz="4000" baseline="-25000" dirty="0">
                <a:solidFill>
                  <a:srgbClr val="002060"/>
                </a:solidFill>
                <a:latin typeface="+mj-lt"/>
              </a:rPr>
              <a:t>e </a:t>
            </a:r>
            <a:r>
              <a:rPr lang="en-US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Chalkduster" panose="03050602040202020205" pitchFamily="66" charset="77"/>
              </a:rPr>
              <a:t>X-section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6D8D51-3177-4E45-6AC6-E8DCAAE78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120" y="302133"/>
            <a:ext cx="5325745" cy="46156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10B58E-A331-B5B0-F8AA-F276CBAC3366}"/>
              </a:ext>
            </a:extLst>
          </p:cNvPr>
          <p:cNvSpPr txBox="1"/>
          <p:nvPr/>
        </p:nvSpPr>
        <p:spPr>
          <a:xfrm>
            <a:off x="5884546" y="5139015"/>
            <a:ext cx="4459686" cy="86177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Symbol" pitchFamily="2" charset="2"/>
              </a:rPr>
              <a:t>n</a:t>
            </a:r>
            <a:r>
              <a:rPr lang="en-US" sz="2400" baseline="-25000" dirty="0">
                <a:solidFill>
                  <a:srgbClr val="002060"/>
                </a:solidFill>
                <a:latin typeface="+mj-lt"/>
              </a:rPr>
              <a:t>e 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Chalkduster" panose="03050602040202020205" pitchFamily="66" charset="77"/>
              </a:rPr>
              <a:t>Tag (E&gt; 2GeV )</a:t>
            </a:r>
          </a:p>
        </p:txBody>
      </p:sp>
    </p:spTree>
    <p:extLst>
      <p:ext uri="{BB962C8B-B14F-4D97-AF65-F5344CB8AC3E}">
        <p14:creationId xmlns:p14="http://schemas.microsoft.com/office/powerpoint/2010/main" val="3442618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DD1C28-A292-785C-61D4-3C14AFD5F3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090" r="2672" b="1645"/>
          <a:stretch/>
        </p:blipFill>
        <p:spPr>
          <a:xfrm>
            <a:off x="244355" y="1397876"/>
            <a:ext cx="11390597" cy="50134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0220EB-8992-121E-6E5B-B436CD315ACB}"/>
              </a:ext>
            </a:extLst>
          </p:cNvPr>
          <p:cNvSpPr txBox="1">
            <a:spLocks/>
          </p:cNvSpPr>
          <p:nvPr/>
        </p:nvSpPr>
        <p:spPr>
          <a:xfrm>
            <a:off x="115613" y="446690"/>
            <a:ext cx="9249103" cy="951186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rgbClr val="002060"/>
                </a:solidFill>
                <a:latin typeface="Chalkduster" panose="03050602040202020205" pitchFamily="66" charset="77"/>
              </a:rPr>
              <a:t> </a:t>
            </a:r>
            <a:r>
              <a:rPr lang="en-GB" sz="5800" dirty="0">
                <a:solidFill>
                  <a:srgbClr val="002060"/>
                </a:solidFill>
                <a:latin typeface="Chalkduster" panose="03050602040202020205" pitchFamily="66" charset="77"/>
              </a:rPr>
              <a:t>Cosa </a:t>
            </a:r>
            <a:r>
              <a:rPr lang="en-GB" sz="5800" dirty="0" err="1">
                <a:solidFill>
                  <a:srgbClr val="002060"/>
                </a:solidFill>
                <a:latin typeface="Chalkduster" panose="03050602040202020205" pitchFamily="66" charset="77"/>
              </a:rPr>
              <a:t>bisogna</a:t>
            </a:r>
            <a:r>
              <a:rPr lang="en-GB" sz="5800" dirty="0">
                <a:solidFill>
                  <a:srgbClr val="002060"/>
                </a:solidFill>
                <a:latin typeface="Chalkduster" panose="03050602040202020205" pitchFamily="66" charset="77"/>
              </a:rPr>
              <a:t> </a:t>
            </a:r>
            <a:r>
              <a:rPr lang="en-GB" sz="5800" dirty="0" err="1">
                <a:solidFill>
                  <a:srgbClr val="002060"/>
                </a:solidFill>
                <a:latin typeface="Chalkduster" panose="03050602040202020205" pitchFamily="66" charset="77"/>
              </a:rPr>
              <a:t>misurare</a:t>
            </a:r>
            <a:r>
              <a:rPr lang="en-GB" sz="5800" dirty="0">
                <a:solidFill>
                  <a:srgbClr val="002060"/>
                </a:solidFill>
                <a:latin typeface="Chalkduster" panose="03050602040202020205" pitchFamily="66" charset="77"/>
              </a:rPr>
              <a:t>? </a:t>
            </a:r>
            <a:br>
              <a:rPr lang="en-GB" sz="5800" dirty="0">
                <a:solidFill>
                  <a:srgbClr val="002060"/>
                </a:solidFill>
                <a:latin typeface="Chalkduster" panose="03050602040202020205" pitchFamily="66" charset="77"/>
              </a:rPr>
            </a:br>
            <a:endParaRPr lang="en-US" sz="5800" dirty="0">
              <a:solidFill>
                <a:srgbClr val="002060"/>
              </a:solidFill>
              <a:latin typeface="Chalkduster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102582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38843</TotalTime>
  <Words>1006</Words>
  <Application>Microsoft Macintosh PowerPoint</Application>
  <PresentationFormat>Widescreen</PresentationFormat>
  <Paragraphs>91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CMMI10</vt:lpstr>
      <vt:lpstr>CMSS10</vt:lpstr>
      <vt:lpstr>CMSY10</vt:lpstr>
      <vt:lpstr>MSAM10</vt:lpstr>
      <vt:lpstr>SFRM1095</vt:lpstr>
      <vt:lpstr>SFSS0800</vt:lpstr>
      <vt:lpstr>SFSS1095</vt:lpstr>
      <vt:lpstr>Arial</vt:lpstr>
      <vt:lpstr>Calibri</vt:lpstr>
      <vt:lpstr>Calibri Light</vt:lpstr>
      <vt:lpstr>Cambria Math</vt:lpstr>
      <vt:lpstr>Chalkduster</vt:lpstr>
      <vt:lpstr>Symbol</vt:lpstr>
      <vt:lpstr>Wingdings</vt:lpstr>
      <vt:lpstr>Office Theme</vt:lpstr>
      <vt:lpstr>Neutrino physics at low energy (0,2 – 5.0 GeV)</vt:lpstr>
      <vt:lpstr>The Demonstrator will produce a large number of muons/neutrinos of 200 MeV or less</vt:lpstr>
      <vt:lpstr>Future Neutrino Oscillation Experiments </vt:lpstr>
      <vt:lpstr>Neutrino Beams (0.2-5.0 GeV) </vt:lpstr>
      <vt:lpstr>X-Sections </vt:lpstr>
      <vt:lpstr>PowerPoint Presentation</vt:lpstr>
      <vt:lpstr>PowerPoint Presentation</vt:lpstr>
      <vt:lpstr>PowerPoint Presentation</vt:lpstr>
      <vt:lpstr>PowerPoint Presentation</vt:lpstr>
      <vt:lpstr>Why we need good models ?</vt:lpstr>
      <vt:lpstr>What do we need to measure?  </vt:lpstr>
      <vt:lpstr>Why a HP-TPC with optical readout as neutrino detector at low energy  (below 1GeV) </vt:lpstr>
      <vt:lpstr>HPTPC with optical readout (a possible “great” improvement) </vt:lpstr>
      <vt:lpstr>Different Gas mixtures for neutrino scattering experiments</vt:lpstr>
      <vt:lpstr>Number of events (example) </vt:lpstr>
      <vt:lpstr>The Demonstrator will produce a large number of muons/neutrinos of 200 MeV or less</vt:lpstr>
      <vt:lpstr>Conclusioni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a TPC ?</dc:title>
  <dc:creator>Maria Gabriella Catanesi</dc:creator>
  <cp:lastModifiedBy>Maria Gabriella Catanesi</cp:lastModifiedBy>
  <cp:revision>49</cp:revision>
  <dcterms:created xsi:type="dcterms:W3CDTF">2023-08-22T13:21:03Z</dcterms:created>
  <dcterms:modified xsi:type="dcterms:W3CDTF">2025-06-03T10:25:49Z</dcterms:modified>
</cp:coreProperties>
</file>