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20"/>
  </p:notesMasterIdLst>
  <p:sldIdLst>
    <p:sldId id="268" r:id="rId2"/>
    <p:sldId id="328" r:id="rId3"/>
    <p:sldId id="288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08" r:id="rId18"/>
    <p:sldId id="314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/>
    <p:restoredTop sz="74448"/>
  </p:normalViewPr>
  <p:slideViewPr>
    <p:cSldViewPr snapToGrid="0">
      <p:cViewPr varScale="1">
        <p:scale>
          <a:sx n="80" d="100"/>
          <a:sy n="80" d="100"/>
        </p:scale>
        <p:origin x="174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B5DA3-C46E-7846-9CDF-4089E9606EC8}" type="datetimeFigureOut">
              <a:rPr lang="it-IT" smtClean="0"/>
              <a:t>14/04/25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5B8C5-F098-EC44-A9C9-32C90EE33B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83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34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039F2-EB85-B91B-EC9E-C8B8E9C96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8A2571-4D87-D512-873C-A3F1E4FF4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CF765AD-0E71-C918-C833-51F963164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384406-628D-9413-6497-EB3186EBB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021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E2A4F-8DF3-66B8-2E2B-2A47E2B57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F9BF9C0-3DDA-761E-5FCF-E5E7622B30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08125B4-3115-B478-CE7C-B98B83210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B95D7E-999B-783E-DD2A-2C7F6465D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964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48DA8-C94F-9A35-3E26-058D1D1A4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41B3D19-5BF5-6946-2151-21E42E074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D968E9C-FF25-3501-3246-CECC7F5AE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005E76-4A10-E2C9-3209-152CB7B24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642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EC7AE-B62A-58DF-4951-7601B8863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0A2B16E-4B53-4409-7D3C-1983896AA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3AF06D4-A123-7579-4EE2-2F4CAE2E95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E94D4D-CFCD-E233-2216-27CF0313F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537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17E0E-A466-2EC3-D270-A8AE4B981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973236D-A442-141A-E8A2-5CA3A02771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4B8759-D6F0-CF46-DFEA-33E99A512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729A44-1B3F-886B-18D8-0E00FEFC1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043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17731-F7FC-9C57-3381-50181B8E0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5089F6F-5210-7250-9DDC-CA2564D3A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3E4972E-5D2F-ADA2-4BDC-DE80321CB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HZETRN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space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radiation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transport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code.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It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is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a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deterministic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radiation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transport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code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capable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of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calculating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the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transport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of the large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variety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and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broad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energy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spectra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of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particles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found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in the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space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environment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through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shielding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materials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i="0" u="none" strike="noStrike" dirty="0">
              <a:solidFill>
                <a:srgbClr val="373737"/>
              </a:solidFill>
              <a:effectLst/>
              <a:latin typeface="Arimo"/>
            </a:endParaRPr>
          </a:p>
          <a:p>
            <a:pPr>
              <a:buNone/>
            </a:pP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This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GCR model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is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based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on fitting the</a:t>
            </a:r>
          </a:p>
          <a:p>
            <a:pPr>
              <a:buNone/>
            </a:pP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existing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balloon and satellite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measured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energy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spectra</a:t>
            </a:r>
            <a:endParaRPr lang="it-IT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from 1954 to 1992 and more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recent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measurements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from</a:t>
            </a:r>
          </a:p>
          <a:p>
            <a:pPr>
              <a:buNone/>
            </a:pP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the Advanced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Composition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Explorer satellite from 1997 to</a:t>
            </a:r>
          </a:p>
          <a:p>
            <a:pPr>
              <a:buNone/>
            </a:pP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2002 with the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stationary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Fokker–Planck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equation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.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This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fit</a:t>
            </a:r>
            <a:endParaRPr lang="it-IT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solves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the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diffusion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convection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, and energy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loss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boundary</a:t>
            </a:r>
            <a:endParaRPr lang="it-IT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value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problem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and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obtains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an estimate of the appropriate</a:t>
            </a:r>
          </a:p>
          <a:p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diffusion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coefficient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578B7D-1AB2-E4E7-4D6A-1AB66177B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229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05775-1E36-E716-E9B1-1E81FB68A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6B1A374-55A6-8D91-3B55-D3E81F56C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AC78C8C-BDA1-5254-6940-00FEAA317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HZETRN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space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radiation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transport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code.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It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is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a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deterministic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radiation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transport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code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capable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of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calculating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the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transport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of the large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variety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and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broad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energy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spectra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of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particles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found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in the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space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environment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through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shielding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 </a:t>
            </a:r>
            <a:r>
              <a:rPr lang="it-IT" b="0" i="0" u="none" strike="noStrike" dirty="0" err="1">
                <a:solidFill>
                  <a:srgbClr val="373737"/>
                </a:solidFill>
                <a:effectLst/>
                <a:latin typeface="Arimo"/>
              </a:rPr>
              <a:t>materials</a:t>
            </a:r>
            <a:r>
              <a:rPr lang="it-IT" b="0" i="0" u="none" strike="noStrike" dirty="0">
                <a:solidFill>
                  <a:srgbClr val="373737"/>
                </a:solidFill>
                <a:effectLst/>
                <a:latin typeface="Arimo"/>
              </a:rPr>
              <a:t>.</a:t>
            </a: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24AC56-252E-D089-181F-BC759168C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639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92BE2-F7EA-74CB-0B70-1118FE96B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CC9038A-B23E-EC1B-8F8B-F031FC981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53A3830-A3D3-CCAE-6FA5-BF7944C22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Mars-GRAM 2001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is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based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 on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topography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 from the Mars Orbiter Laser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Altimeter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 (MOLA) and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includes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 new MGCM data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at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 the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topographic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surface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. A new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auxiliary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program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allows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 Mars-GRAM output to be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used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 to compute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shortwave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 (solar) and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longwave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 (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thermal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)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radiation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at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 the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surface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 and top of </a:t>
            </a:r>
            <a:r>
              <a:rPr lang="it-IT" b="0" i="0" u="none" strike="noStrike" dirty="0" err="1">
                <a:effectLst/>
                <a:latin typeface="Roboto" panose="020F0502020204030204" pitchFamily="34" charset="0"/>
              </a:rPr>
              <a:t>atmosphere</a:t>
            </a:r>
            <a:r>
              <a:rPr lang="it-IT" b="0" i="0" u="none" strike="noStrike" dirty="0">
                <a:effectLst/>
                <a:latin typeface="Roboto" panose="020F0502020204030204" pitchFamily="34" charset="0"/>
              </a:rPr>
              <a:t>..</a:t>
            </a:r>
          </a:p>
          <a:p>
            <a:pPr>
              <a:buNone/>
            </a:pPr>
            <a:r>
              <a:rPr lang="it-IT" dirty="0">
                <a:effectLst/>
                <a:latin typeface="Helvetica Neue" panose="02000503000000020004" pitchFamily="2" charset="0"/>
              </a:rPr>
              <a:t>The Mars Global Reference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Atmospheric</a:t>
            </a:r>
            <a:r>
              <a:rPr lang="it-IT" dirty="0">
                <a:effectLst/>
                <a:latin typeface="Helvetica Neue" panose="02000503000000020004" pitchFamily="2" charset="0"/>
              </a:rPr>
              <a:t> Model (Mars-GRAM)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is</a:t>
            </a:r>
            <a:r>
              <a:rPr lang="it-IT" dirty="0">
                <a:effectLst/>
                <a:latin typeface="Helvetica Neue" panose="02000503000000020004" pitchFamily="2" charset="0"/>
              </a:rPr>
              <a:t> an engineering-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oriented</a:t>
            </a:r>
            <a:r>
              <a:rPr lang="it-IT" dirty="0">
                <a:effectLst/>
                <a:latin typeface="Helvetica Neue" panose="02000503000000020004" pitchFamily="2" charset="0"/>
              </a:rPr>
              <a:t> model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that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provides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this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critical</a:t>
            </a:r>
            <a:r>
              <a:rPr lang="it-IT" dirty="0">
                <a:effectLst/>
                <a:latin typeface="Helvetica Neue" panose="02000503000000020004" pitchFamily="2" charset="0"/>
              </a:rPr>
              <a:t> information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based</a:t>
            </a:r>
            <a:r>
              <a:rPr lang="it-IT" dirty="0">
                <a:effectLst/>
                <a:latin typeface="Helvetica Neue" panose="02000503000000020004" pitchFamily="2" charset="0"/>
              </a:rPr>
              <a:t> on data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tables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derived</a:t>
            </a:r>
            <a:r>
              <a:rPr lang="it-IT" dirty="0">
                <a:effectLst/>
                <a:latin typeface="Helvetica Neue" panose="02000503000000020004" pitchFamily="2" charset="0"/>
              </a:rPr>
              <a:t> from output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results</a:t>
            </a:r>
            <a:r>
              <a:rPr lang="it-IT" dirty="0">
                <a:effectLst/>
                <a:latin typeface="Helvetica Neue" panose="02000503000000020004" pitchFamily="2" charset="0"/>
              </a:rPr>
              <a:t> from the NASA Ames Mars General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Circulation</a:t>
            </a:r>
            <a:r>
              <a:rPr lang="it-IT" dirty="0">
                <a:effectLst/>
                <a:latin typeface="Helvetica Neue" panose="02000503000000020004" pitchFamily="2" charset="0"/>
              </a:rPr>
              <a:t> Model (MGCM), and the University of Michigan Mars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Thermospheric</a:t>
            </a:r>
            <a:r>
              <a:rPr lang="it-IT" dirty="0">
                <a:effectLst/>
                <a:latin typeface="Helvetica Neue" panose="02000503000000020004" pitchFamily="2" charset="0"/>
              </a:rPr>
              <a:t> General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Circulation</a:t>
            </a:r>
            <a:r>
              <a:rPr lang="it-IT" dirty="0">
                <a:effectLst/>
                <a:latin typeface="Helvetica Neue" panose="02000503000000020004" pitchFamily="2" charset="0"/>
              </a:rPr>
              <a:t> Model (MTGCM). Mars-GRAM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is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designed</a:t>
            </a:r>
            <a:r>
              <a:rPr lang="it-IT" dirty="0">
                <a:effectLst/>
                <a:latin typeface="Helvetica Neue" panose="02000503000000020004" pitchFamily="2" charset="0"/>
              </a:rPr>
              <a:t> to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offer</a:t>
            </a:r>
            <a:r>
              <a:rPr lang="it-IT" dirty="0">
                <a:effectLst/>
                <a:latin typeface="Helvetica Neue" panose="02000503000000020004" pitchFamily="2" charset="0"/>
              </a:rPr>
              <a:t> mission planners the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flexibility</a:t>
            </a:r>
            <a:r>
              <a:rPr lang="it-IT" dirty="0">
                <a:effectLst/>
                <a:latin typeface="Helvetica Neue" panose="02000503000000020004" pitchFamily="2" charset="0"/>
              </a:rPr>
              <a:t> to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select</a:t>
            </a:r>
            <a:r>
              <a:rPr lang="it-IT" dirty="0">
                <a:effectLst/>
                <a:latin typeface="Helvetica Neue" panose="02000503000000020004" pitchFamily="2" charset="0"/>
              </a:rPr>
              <a:t> input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parameters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such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as</a:t>
            </a:r>
            <a:r>
              <a:rPr lang="it-IT" dirty="0">
                <a:effectLst/>
                <a:latin typeface="Helvetica Neue" panose="02000503000000020004" pitchFamily="2" charset="0"/>
              </a:rPr>
              <a:t> time,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latitude</a:t>
            </a:r>
            <a:r>
              <a:rPr lang="it-IT" dirty="0">
                <a:effectLst/>
                <a:latin typeface="Helvetica Neue" panose="02000503000000020004" pitchFamily="2" charset="0"/>
              </a:rPr>
              <a:t>,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longitude</a:t>
            </a:r>
            <a:r>
              <a:rPr lang="it-IT" dirty="0">
                <a:effectLst/>
                <a:latin typeface="Helvetica Neue" panose="02000503000000020004" pitchFamily="2" charset="0"/>
              </a:rPr>
              <a:t>, and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dust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level</a:t>
            </a:r>
            <a:r>
              <a:rPr lang="it-IT" dirty="0">
                <a:effectLst/>
                <a:latin typeface="Helvetica Neue" panose="02000503000000020004" pitchFamily="2" charset="0"/>
              </a:rPr>
              <a:t>. Mars-GRAM outputs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mean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values</a:t>
            </a:r>
            <a:r>
              <a:rPr lang="it-IT" dirty="0">
                <a:effectLst/>
                <a:latin typeface="Helvetica Neue" panose="02000503000000020004" pitchFamily="2" charset="0"/>
              </a:rPr>
              <a:t> for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atmospheric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density</a:t>
            </a:r>
            <a:r>
              <a:rPr lang="it-IT" dirty="0">
                <a:effectLst/>
                <a:latin typeface="Helvetica Neue" panose="02000503000000020004" pitchFamily="2" charset="0"/>
              </a:rPr>
              <a:t>, temperature, pressure,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winds</a:t>
            </a:r>
            <a:r>
              <a:rPr lang="it-IT" dirty="0">
                <a:effectLst/>
                <a:latin typeface="Helvetica Neue" panose="02000503000000020004" pitchFamily="2" charset="0"/>
              </a:rPr>
              <a:t>, and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constituents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along</a:t>
            </a:r>
            <a:r>
              <a:rPr lang="it-IT" dirty="0">
                <a:effectLst/>
                <a:latin typeface="Helvetica Neue" panose="02000503000000020004" pitchFamily="2" charset="0"/>
              </a:rPr>
              <a:t> a user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defined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path</a:t>
            </a:r>
            <a:r>
              <a:rPr lang="it-IT" dirty="0">
                <a:effectLst/>
                <a:latin typeface="Helvetica Neue" panose="02000503000000020004" pitchFamily="2" charset="0"/>
              </a:rPr>
              <a:t>. Mars-GRAM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also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provides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winds</a:t>
            </a:r>
            <a:r>
              <a:rPr lang="it-IT" dirty="0">
                <a:effectLst/>
                <a:latin typeface="Helvetica Neue" panose="02000503000000020004" pitchFamily="2" charset="0"/>
              </a:rPr>
              <a:t> and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density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dispersions</a:t>
            </a:r>
            <a:r>
              <a:rPr lang="it-IT" dirty="0">
                <a:effectLst/>
                <a:latin typeface="Helvetica Neue" panose="02000503000000020004" pitchFamily="2" charset="0"/>
              </a:rPr>
              <a:t>.</a:t>
            </a:r>
            <a:r>
              <a:rPr lang="en-US" sz="1200" b="0" strike="noStrike" spc="-1" dirty="0">
                <a:latin typeface="Arial"/>
              </a:rPr>
              <a:t>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A36CEF-1EC3-FC25-574A-4392CB941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287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46488-3A19-FBF6-04CB-40252C84E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113523C-A5F6-86B1-784A-C70CCAEC2C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7465540-CF72-2BEE-2437-B8257592F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F37F48-F345-05A0-6DFB-F3F6B5B5D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67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9A61F-498B-33DE-02CE-39E45B70A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F472C1-0A87-7211-7E47-F85040A9D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7AC2B2F-9747-0B66-E069-42078ABCF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CB98B0-E8C3-A162-7250-9C63AC8E8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12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1E473-D51E-CC0F-70F1-892B99F34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4060543-B630-D013-4876-91F515E87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84FFE7C-5BD0-FC9A-1877-6F279ECC3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On the top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lateral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particle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number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distributions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on ground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level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are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shown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while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on the bottom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this</a:t>
            </a:r>
            <a:endParaRPr lang="it-IT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isshown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for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longitudinal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profiles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15A655-3F2E-DE75-6AE4-88E0ABDEE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37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0589B-8431-6D3D-9E6A-1BC423723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DCAA76D-AEB3-D8AD-A87A-1780B035D1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3254F85-C7DD-5B49-D509-94EBC4445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8E50BA-0E0A-DBE1-B7BF-67F9DA43C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15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D4502-3D71-5227-1990-35A466F53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4019591-114E-96FB-0FE0-61BD17D866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DD3A3EC-FB2B-13F9-1962-5958492FD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0F9A81-B193-11BD-7A8A-765E36960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68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94DE3-33A2-190F-D6E7-6A3A8F0BF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89A110F-D96D-8D40-4B82-8C06F4303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130EF8C-CAEF-B86F-F7F6-570154105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A271B4-DB89-D0A5-2841-D41023D7F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953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17592-A0B7-6BA8-A729-84829286E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6560045-516E-BF2B-BB37-1CE04B478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52B79CD-50C4-CDAD-CDE7-FA38B9C2B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615970-60AD-2BD8-B2DD-A9F2E79FB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447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24865-EA20-C196-D79E-3BB138863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F963C6A-9485-40D6-A662-8C5F6DB36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800E7D1-F694-CAAE-A8F1-20FE9BFC5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77D019-C78C-7ED2-DD83-6A6D15551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75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F8D13-DC3E-1E45-2AC7-2ADCCBFB3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BEDF3B2-5955-85D0-2571-458DA5248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C318227-A684-05AB-C33C-BA3D3639A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096D8E-A669-285B-D618-3AE516E85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5B8C5-F098-EC44-A9C9-32C90EE33B9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65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3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4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9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7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4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0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4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9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5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0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4/14/25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otivi colorati nel cielo">
            <a:extLst>
              <a:ext uri="{FF2B5EF4-FFF2-40B4-BE49-F238E27FC236}">
                <a16:creationId xmlns:a16="http://schemas.microsoft.com/office/drawing/2014/main" id="{EE9F3F4B-6044-7FF3-12BC-C615DE8047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7" b="9239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13B575B-F189-CF56-6806-DDC311579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46" y="398982"/>
            <a:ext cx="2820332" cy="1185986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9CFF72C5-7C7C-2845-2B11-67740A354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66" y="2033900"/>
            <a:ext cx="11750467" cy="2323731"/>
          </a:xfrm>
        </p:spPr>
        <p:txBody>
          <a:bodyPr anchor="b">
            <a:normAutofit/>
          </a:bodyPr>
          <a:lstStyle/>
          <a:p>
            <a:pPr algn="l"/>
            <a:r>
              <a:rPr lang="it-IT" sz="4400" cap="small" dirty="0" err="1"/>
              <a:t>Radiation</a:t>
            </a:r>
            <a:r>
              <a:rPr lang="it-IT" sz="4400" cap="small" dirty="0"/>
              <a:t> </a:t>
            </a:r>
            <a:r>
              <a:rPr lang="it-IT" sz="4400" cap="small" dirty="0" err="1"/>
              <a:t>environment</a:t>
            </a:r>
            <a:r>
              <a:rPr lang="it-IT" sz="4400" cap="small" dirty="0"/>
              <a:t> on </a:t>
            </a:r>
            <a:r>
              <a:rPr lang="it-IT" sz="4400" cap="small" dirty="0" err="1"/>
              <a:t>mars</a:t>
            </a:r>
            <a:endParaRPr lang="it-IT" sz="4400" cap="small" dirty="0"/>
          </a:p>
        </p:txBody>
      </p:sp>
    </p:spTree>
    <p:extLst>
      <p:ext uri="{BB962C8B-B14F-4D97-AF65-F5344CB8AC3E}">
        <p14:creationId xmlns:p14="http://schemas.microsoft.com/office/powerpoint/2010/main" val="42054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26D58F-F9BE-3539-C614-2EE44628D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885B4228-3FD4-1121-9BC2-034E5C626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236E44D-B1C8-C3B0-E6F6-30AB63655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943557"/>
            <a:ext cx="6232616" cy="509738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9094852-81DF-63A9-6377-A85184E11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943557"/>
            <a:ext cx="6016231" cy="50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5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83C5D9-E8C1-56F7-EC42-2DDF83AF6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B24E316E-CEC0-ED76-57F2-5FBE5504A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AFF7FE6-50AC-0780-1C38-4F8B377EB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337" y="817374"/>
            <a:ext cx="6162322" cy="506190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2D767F0-CA6C-2640-1C14-A4B844858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786" y="817374"/>
            <a:ext cx="6074290" cy="506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5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580BD-4F0C-6B59-AFF7-2AB09C975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284A9599-7DF8-5987-E95F-340C50A13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9B1906D-02CF-6834-4003-1CC5E1D95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807" y="946047"/>
            <a:ext cx="5980368" cy="492246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7FE345E-0C8F-8599-936C-9FCFF41C0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7562"/>
            <a:ext cx="6095982" cy="494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9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B86D5C-BEEC-3A47-0053-FB2324EF8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C648DE83-35FE-A80F-F236-FFA4944AC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CE3672E-7975-84CC-2DE4-710F23624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57" y="272174"/>
            <a:ext cx="5510925" cy="426352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B52D55-8877-5BEF-DB9F-966236B73F22}"/>
              </a:ext>
            </a:extLst>
          </p:cNvPr>
          <p:cNvSpPr txBox="1"/>
          <p:nvPr/>
        </p:nvSpPr>
        <p:spPr>
          <a:xfrm>
            <a:off x="211957" y="272174"/>
            <a:ext cx="12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Earth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48D274F-E3AD-44D4-319D-40FD56DC5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090" y="3501891"/>
            <a:ext cx="4522953" cy="336404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0E85A10-C184-1466-04BB-D7F4E2BE1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703" y="94821"/>
            <a:ext cx="4407339" cy="321368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59BF242-EC14-5B16-6307-26D252351E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4841" y="304440"/>
            <a:ext cx="965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3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ABC9B-85FE-F4E9-9DA7-24D9F580F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878DC877-4129-3481-FB38-5D173D6FE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6C3D9C1-2CFF-9C13-C7D7-0BCD8755E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891" y="20661"/>
            <a:ext cx="4040571" cy="352910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74F767C-CC92-1CD5-2F2B-E01C068E1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0976" y="209597"/>
            <a:ext cx="965200" cy="1524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4DB2C92-E311-9103-9DD9-135353A7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4021" y="3497169"/>
            <a:ext cx="4512441" cy="334017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237CAB1-A561-6B4D-4DE4-558A5FE064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538" y="695519"/>
            <a:ext cx="6689834" cy="546696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63BAC4-A1B7-0C4D-E741-0213AF840555}"/>
              </a:ext>
            </a:extLst>
          </p:cNvPr>
          <p:cNvSpPr txBox="1"/>
          <p:nvPr/>
        </p:nvSpPr>
        <p:spPr>
          <a:xfrm>
            <a:off x="195538" y="695519"/>
            <a:ext cx="12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Earth</a:t>
            </a:r>
          </a:p>
        </p:txBody>
      </p:sp>
    </p:spTree>
    <p:extLst>
      <p:ext uri="{BB962C8B-B14F-4D97-AF65-F5344CB8AC3E}">
        <p14:creationId xmlns:p14="http://schemas.microsoft.com/office/powerpoint/2010/main" val="2807124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BBEFAF-A531-6B4A-506F-378493E05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3CF00459-6B0E-61AE-1207-B650D1BF68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sp>
        <p:nvSpPr>
          <p:cNvPr id="3" name="Titolo 5">
            <a:extLst>
              <a:ext uri="{FF2B5EF4-FFF2-40B4-BE49-F238E27FC236}">
                <a16:creationId xmlns:a16="http://schemas.microsoft.com/office/drawing/2014/main" id="{080097A6-BC18-38A6-B6F0-5519A49AC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37" y="167240"/>
            <a:ext cx="11614484" cy="1078426"/>
          </a:xfrm>
        </p:spPr>
        <p:txBody>
          <a:bodyPr>
            <a:normAutofit fontScale="90000"/>
          </a:bodyPr>
          <a:lstStyle/>
          <a:p>
            <a:r>
              <a:rPr lang="it-IT" sz="4000" dirty="0" err="1"/>
              <a:t>Oltaris</a:t>
            </a:r>
            <a:r>
              <a:rPr lang="it-IT" sz="4000" dirty="0"/>
              <a:t>: On-Line Tool for the </a:t>
            </a:r>
            <a:r>
              <a:rPr lang="it-IT" sz="4000" dirty="0" err="1"/>
              <a:t>Assessment</a:t>
            </a:r>
            <a:r>
              <a:rPr lang="it-IT" sz="4000" dirty="0"/>
              <a:t> of </a:t>
            </a:r>
            <a:r>
              <a:rPr lang="it-IT" sz="4000" dirty="0" err="1"/>
              <a:t>Radiation</a:t>
            </a:r>
            <a:r>
              <a:rPr lang="it-IT" sz="4000" dirty="0"/>
              <a:t> In Space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0D56E8-419C-0342-85BA-B6C1C204C1CE}"/>
              </a:ext>
            </a:extLst>
          </p:cNvPr>
          <p:cNvSpPr txBox="1"/>
          <p:nvPr/>
        </p:nvSpPr>
        <p:spPr>
          <a:xfrm>
            <a:off x="0" y="1245666"/>
            <a:ext cx="62564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2000" dirty="0">
                <a:solidFill>
                  <a:srgbClr val="000000"/>
                </a:solidFill>
              </a:rPr>
              <a:t>È un </a:t>
            </a:r>
            <a:r>
              <a:rPr lang="it-IT" sz="2000" dirty="0">
                <a:solidFill>
                  <a:srgbClr val="000000"/>
                </a:solidFill>
                <a:effectLst/>
              </a:rPr>
              <a:t>tool online che permette di studiare gli effetti della radiazione nello spazio basato sul codice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 HZETRN (High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</a:rPr>
              <a:t>Charge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 and Energy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</a:rPr>
              <a:t>Transport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) della NASA. </a:t>
            </a:r>
            <a:endParaRPr lang="it-IT" sz="2000" dirty="0">
              <a:effectLst/>
            </a:endParaRPr>
          </a:p>
          <a:p>
            <a:pPr>
              <a:spcAft>
                <a:spcPts val="375"/>
              </a:spcAft>
              <a:buNone/>
            </a:pPr>
            <a:endParaRPr lang="it-IT" sz="2000" dirty="0"/>
          </a:p>
          <a:p>
            <a:pPr>
              <a:spcAft>
                <a:spcPts val="375"/>
              </a:spcAft>
              <a:buNone/>
            </a:pPr>
            <a:endParaRPr lang="it-IT" sz="2000" dirty="0"/>
          </a:p>
          <a:p>
            <a:pPr>
              <a:spcAft>
                <a:spcPts val="375"/>
              </a:spcAft>
              <a:buNone/>
            </a:pPr>
            <a:r>
              <a:rPr lang="it-IT" sz="2000" dirty="0">
                <a:effectLst/>
              </a:rPr>
              <a:t>Modello Raggi Cosmici Galattici: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</a:rPr>
              <a:t>Badhwar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-O'Neill (</a:t>
            </a:r>
            <a:r>
              <a:rPr lang="it-IT" sz="2000" dirty="0">
                <a:effectLst/>
              </a:rPr>
              <a:t>BO-20)</a:t>
            </a:r>
          </a:p>
          <a:p>
            <a:pPr>
              <a:spcAft>
                <a:spcPts val="375"/>
              </a:spcAft>
              <a:buNone/>
            </a:pPr>
            <a:r>
              <a:rPr lang="it-IT" sz="2000" dirty="0">
                <a:effectLst/>
              </a:rPr>
              <a:t>Date</a:t>
            </a:r>
            <a:r>
              <a:rPr lang="it-IT" sz="2000" dirty="0"/>
              <a:t>: </a:t>
            </a:r>
            <a:r>
              <a:rPr lang="it-IT" sz="2000" dirty="0" err="1">
                <a:effectLst/>
              </a:rPr>
              <a:t>January</a:t>
            </a:r>
            <a:r>
              <a:rPr lang="it-IT" sz="2000" dirty="0">
                <a:effectLst/>
              </a:rPr>
              <a:t> 1, 2022 to </a:t>
            </a:r>
            <a:r>
              <a:rPr lang="it-IT" sz="2000" dirty="0" err="1">
                <a:effectLst/>
              </a:rPr>
              <a:t>January</a:t>
            </a:r>
            <a:r>
              <a:rPr lang="it-IT" sz="2000" dirty="0">
                <a:effectLst/>
              </a:rPr>
              <a:t> 1, 2023</a:t>
            </a:r>
          </a:p>
          <a:p>
            <a:pPr>
              <a:spcAft>
                <a:spcPts val="375"/>
              </a:spcAft>
              <a:buNone/>
            </a:pPr>
            <a:r>
              <a:rPr lang="it-IT" sz="2000" dirty="0">
                <a:effectLst/>
              </a:rPr>
              <a:t>Durata Missione: </a:t>
            </a:r>
            <a:r>
              <a:rPr lang="it-IT" sz="2000" dirty="0"/>
              <a:t> </a:t>
            </a:r>
            <a:r>
              <a:rPr lang="it-IT" sz="2000" dirty="0">
                <a:effectLst/>
              </a:rPr>
              <a:t>365.0 days</a:t>
            </a:r>
          </a:p>
          <a:p>
            <a:pPr>
              <a:spcAft>
                <a:spcPts val="375"/>
              </a:spcAft>
              <a:buNone/>
            </a:pPr>
            <a:r>
              <a:rPr lang="it-IT" sz="2000" dirty="0">
                <a:effectLst/>
              </a:rPr>
              <a:t>Modello Atmosfera: </a:t>
            </a:r>
            <a:r>
              <a:rPr lang="it-IT" sz="2000" dirty="0"/>
              <a:t> </a:t>
            </a:r>
            <a:r>
              <a:rPr lang="it-IT" sz="2000" dirty="0" err="1">
                <a:effectLst/>
              </a:rPr>
              <a:t>MarsGram</a:t>
            </a:r>
            <a:r>
              <a:rPr lang="it-IT" sz="2000" dirty="0">
                <a:effectLst/>
              </a:rPr>
              <a:t> (MGRAM)  </a:t>
            </a:r>
          </a:p>
          <a:p>
            <a:pPr>
              <a:spcAft>
                <a:spcPts val="375"/>
              </a:spcAft>
              <a:buNone/>
            </a:pPr>
            <a:r>
              <a:rPr lang="it-IT" sz="2000" dirty="0">
                <a:effectLst/>
              </a:rPr>
              <a:t>Altitudine = 0.0 km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36DFE82-47B7-A3C7-CD8D-7A3B116ED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170" y="1999645"/>
            <a:ext cx="5098709" cy="331029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F8DCE33-C04E-4513-BF8A-B7D8E2321DEE}"/>
              </a:ext>
            </a:extLst>
          </p:cNvPr>
          <p:cNvSpPr txBox="1"/>
          <p:nvPr/>
        </p:nvSpPr>
        <p:spPr>
          <a:xfrm>
            <a:off x="6859170" y="5417585"/>
            <a:ext cx="5332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375"/>
              </a:spcAft>
            </a:pP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Energy 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unit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 (EU*) 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is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 MeV for 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photon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, electron, and 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positron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; EU* 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is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 MeV/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amu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 for 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all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other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particles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397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9B481F-C3CD-1F1F-1AB1-BC0C1987D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E2D3C9CB-EAA6-79E7-C11A-8C985E1F4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97D65F6-5779-A024-96D7-80A93CE05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73" y="1406743"/>
            <a:ext cx="5936476" cy="388769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3D962CE-4BB5-8CA4-85F0-D6B1B6396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134" y="1406743"/>
            <a:ext cx="5906493" cy="388769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07FA1B-EF0E-2101-3155-CC84FF1BDC53}"/>
              </a:ext>
            </a:extLst>
          </p:cNvPr>
          <p:cNvSpPr txBox="1"/>
          <p:nvPr/>
        </p:nvSpPr>
        <p:spPr>
          <a:xfrm>
            <a:off x="142373" y="5566611"/>
            <a:ext cx="1105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Energy 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unit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 (EU*) 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is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 MeV for 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photon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, electron, and 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positron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; EU* 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is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 MeV/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amu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 for 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all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other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it-IT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particles</a:t>
            </a:r>
            <a:r>
              <a:rPr lang="it-IT" b="0" i="0" u="none" strike="noStrike" dirty="0">
                <a:solidFill>
                  <a:srgbClr val="212529"/>
                </a:solidFill>
                <a:effectLst/>
                <a:latin typeface="system-u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49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A1BAB-9AC1-655E-A902-7D02371C5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Picture 1" descr="Motivi colorati nel cielo">
            <a:extLst>
              <a:ext uri="{FF2B5EF4-FFF2-40B4-BE49-F238E27FC236}">
                <a16:creationId xmlns:a16="http://schemas.microsoft.com/office/drawing/2014/main" id="{DD4D3DF2-B93B-2EF6-DC0D-BC58E7AAB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70D2551-3E13-07D5-8CD2-A8463F16F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776" y="-5350"/>
            <a:ext cx="8141801" cy="1536387"/>
          </a:xfrm>
        </p:spPr>
        <p:txBody>
          <a:bodyPr>
            <a:normAutofit/>
          </a:bodyPr>
          <a:lstStyle/>
          <a:p>
            <a:r>
              <a:rPr lang="it-IT" b="1" dirty="0"/>
              <a:t>PLANETOCOSMICS/SPENVIS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9AE366-8227-C9AC-07A6-C86B0775E13E}"/>
              </a:ext>
            </a:extLst>
          </p:cNvPr>
          <p:cNvSpPr txBox="1"/>
          <p:nvPr/>
        </p:nvSpPr>
        <p:spPr>
          <a:xfrm>
            <a:off x="1" y="2536772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noProof="0" dirty="0" err="1">
                <a:effectLst/>
              </a:rPr>
              <a:t>Limitazioni</a:t>
            </a:r>
            <a:r>
              <a:rPr lang="en-GB" sz="2000" noProof="0" dirty="0">
                <a:effectLst/>
              </a:rPr>
              <a:t> </a:t>
            </a:r>
            <a:r>
              <a:rPr lang="en-GB" sz="2000" noProof="0" dirty="0" err="1">
                <a:effectLst/>
              </a:rPr>
              <a:t>dovute</a:t>
            </a:r>
            <a:r>
              <a:rPr lang="en-GB" sz="2000" noProof="0" dirty="0">
                <a:effectLst/>
              </a:rPr>
              <a:t> al </a:t>
            </a:r>
            <a:r>
              <a:rPr lang="en-GB" sz="2000" noProof="0" dirty="0" err="1">
                <a:effectLst/>
              </a:rPr>
              <a:t>fatto</a:t>
            </a:r>
            <a:r>
              <a:rPr lang="en-GB" sz="2000" noProof="0" dirty="0">
                <a:effectLst/>
              </a:rPr>
              <a:t> </a:t>
            </a:r>
            <a:r>
              <a:rPr lang="en-GB" sz="2000" noProof="0" dirty="0" err="1">
                <a:effectLst/>
              </a:rPr>
              <a:t>che</a:t>
            </a:r>
            <a:r>
              <a:rPr lang="en-GB" sz="2000" noProof="0" dirty="0">
                <a:effectLst/>
              </a:rPr>
              <a:t> </a:t>
            </a:r>
            <a:r>
              <a:rPr lang="en-GB" sz="2000" noProof="0" dirty="0" err="1">
                <a:effectLst/>
              </a:rPr>
              <a:t>attualmente</a:t>
            </a:r>
            <a:r>
              <a:rPr lang="en-GB" sz="2000" noProof="0" dirty="0">
                <a:effectLst/>
              </a:rPr>
              <a:t> il software </a:t>
            </a:r>
            <a:r>
              <a:rPr lang="en-GB" sz="2000" noProof="0" dirty="0" err="1">
                <a:effectLst/>
              </a:rPr>
              <a:t>è</a:t>
            </a:r>
            <a:r>
              <a:rPr lang="en-GB" sz="2000" noProof="0" dirty="0">
                <a:effectLst/>
              </a:rPr>
              <a:t> </a:t>
            </a:r>
            <a:r>
              <a:rPr lang="en-GB" sz="2000" noProof="0" dirty="0" err="1">
                <a:effectLst/>
              </a:rPr>
              <a:t>utilizzabile</a:t>
            </a:r>
            <a:r>
              <a:rPr lang="en-GB" sz="2000" noProof="0" dirty="0">
                <a:effectLst/>
              </a:rPr>
              <a:t> </a:t>
            </a:r>
            <a:r>
              <a:rPr lang="en-GB" sz="2000" noProof="0" dirty="0" err="1">
                <a:effectLst/>
              </a:rPr>
              <a:t>soltanto</a:t>
            </a:r>
            <a:r>
              <a:rPr lang="en-GB" sz="2000" noProof="0" dirty="0">
                <a:effectLst/>
              </a:rPr>
              <a:t>  </a:t>
            </a:r>
            <a:r>
              <a:rPr lang="en-GB" sz="2000" noProof="0" dirty="0" err="1">
                <a:effectLst/>
              </a:rPr>
              <a:t>attraverso</a:t>
            </a:r>
            <a:r>
              <a:rPr lang="en-GB" sz="2000" noProof="0" dirty="0">
                <a:effectLst/>
              </a:rPr>
              <a:t> il server 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</a:rPr>
              <a:t>SPENVIS.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noProof="0" dirty="0">
                <a:solidFill>
                  <a:srgbClr val="000000"/>
                </a:solidFill>
              </a:rPr>
              <a:t>Di</a:t>
            </a:r>
            <a:r>
              <a:rPr lang="it-IT" sz="2000" dirty="0" err="1">
                <a:solidFill>
                  <a:srgbClr val="000000"/>
                </a:solidFill>
              </a:rPr>
              <a:t>fficoltà</a:t>
            </a:r>
            <a:r>
              <a:rPr lang="it-IT" sz="2000" dirty="0">
                <a:solidFill>
                  <a:srgbClr val="000000"/>
                </a:solidFill>
              </a:rPr>
              <a:t> di interpretazione dell’output della simulazione</a:t>
            </a:r>
            <a:endParaRPr lang="en-GB" sz="2000" noProof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noProof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1904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2C3A4-6967-2605-0867-FA58B092C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52AEA19E-9743-166A-18CF-D6C1B9F771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1"/>
            <a:ext cx="12191982" cy="6880644"/>
          </a:xfrm>
          <a:prstGeom prst="rect">
            <a:avLst/>
          </a:prstGeom>
        </p:spPr>
      </p:pic>
      <p:sp>
        <p:nvSpPr>
          <p:cNvPr id="23" name="Titolo 22">
            <a:extLst>
              <a:ext uri="{FF2B5EF4-FFF2-40B4-BE49-F238E27FC236}">
                <a16:creationId xmlns:a16="http://schemas.microsoft.com/office/drawing/2014/main" id="{1B6C3EDA-71CE-2149-BEE8-9BB0D101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68" y="2571879"/>
            <a:ext cx="9206630" cy="173688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GRAZIE PER L’ATTENZIONE!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346560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1E7ADA-8526-825E-C25E-99B7AEC85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otivi colorati nel cielo">
            <a:extLst>
              <a:ext uri="{FF2B5EF4-FFF2-40B4-BE49-F238E27FC236}">
                <a16:creationId xmlns:a16="http://schemas.microsoft.com/office/drawing/2014/main" id="{5F9B6F25-9630-9783-9959-B9B0B9EDD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7" b="9239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00993EB8-BFA0-23F0-27DD-179055725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66" y="156975"/>
            <a:ext cx="11750467" cy="949932"/>
          </a:xfrm>
        </p:spPr>
        <p:txBody>
          <a:bodyPr anchor="b">
            <a:normAutofit/>
          </a:bodyPr>
          <a:lstStyle/>
          <a:p>
            <a:pPr algn="l"/>
            <a:r>
              <a:rPr lang="it-IT" sz="4400" cap="small" dirty="0"/>
              <a:t>Simulazione Marte con </a:t>
            </a:r>
            <a:r>
              <a:rPr lang="it-IT" sz="4400" cap="small" dirty="0" err="1"/>
              <a:t>Corsika</a:t>
            </a:r>
            <a:r>
              <a:rPr lang="it-IT" sz="4400" cap="small" dirty="0"/>
              <a:t> 8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BD3AB4-E693-57AD-F8A4-8D763B88E687}"/>
              </a:ext>
            </a:extLst>
          </p:cNvPr>
          <p:cNvSpPr txBox="1"/>
          <p:nvPr/>
        </p:nvSpPr>
        <p:spPr>
          <a:xfrm>
            <a:off x="320841" y="1379621"/>
            <a:ext cx="116503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GB" noProof="0" dirty="0">
              <a:solidFill>
                <a:srgbClr val="000000"/>
              </a:solidFill>
              <a:effectLst/>
            </a:endParaRPr>
          </a:p>
          <a:p>
            <a:pPr>
              <a:buNone/>
            </a:pPr>
            <a:endParaRPr lang="en-GB" noProof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noProof="0" dirty="0" err="1">
                <a:solidFill>
                  <a:srgbClr val="000000"/>
                </a:solidFill>
                <a:effectLst/>
              </a:rPr>
              <a:t>Modello</a:t>
            </a:r>
            <a:r>
              <a:rPr lang="en-GB" noProof="0" dirty="0">
                <a:solidFill>
                  <a:srgbClr val="000000"/>
                </a:solidFill>
                <a:effectLst/>
              </a:rPr>
              <a:t> a </a:t>
            </a:r>
            <a:r>
              <a:rPr lang="en-GB" noProof="0" dirty="0" err="1">
                <a:solidFill>
                  <a:srgbClr val="000000"/>
                </a:solidFill>
                <a:effectLst/>
              </a:rPr>
              <a:t>bassa</a:t>
            </a:r>
            <a:r>
              <a:rPr lang="en-GB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noProof="0" dirty="0" err="1">
                <a:solidFill>
                  <a:srgbClr val="000000"/>
                </a:solidFill>
                <a:effectLst/>
              </a:rPr>
              <a:t>energia</a:t>
            </a:r>
            <a:r>
              <a:rPr lang="en-GB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noProof="0" dirty="0" err="1">
                <a:solidFill>
                  <a:srgbClr val="000000"/>
                </a:solidFill>
                <a:effectLst/>
              </a:rPr>
              <a:t>UrQMD</a:t>
            </a:r>
            <a:r>
              <a:rPr lang="en-GB" noProof="0" dirty="0">
                <a:solidFill>
                  <a:srgbClr val="000000"/>
                </a:solidFill>
                <a:effectLst/>
              </a:rPr>
              <a:t> con </a:t>
            </a:r>
            <a:r>
              <a:rPr lang="en-GB" noProof="0" dirty="0" err="1">
                <a:solidFill>
                  <a:srgbClr val="000000"/>
                </a:solidFill>
                <a:effectLst/>
              </a:rPr>
              <a:t>transizione</a:t>
            </a:r>
            <a:r>
              <a:rPr lang="en-GB" noProof="0" dirty="0">
                <a:solidFill>
                  <a:srgbClr val="000000"/>
                </a:solidFill>
                <a:effectLst/>
              </a:rPr>
              <a:t> a 𝐸</a:t>
            </a:r>
            <a:r>
              <a:rPr lang="en-GB" baseline="-25000" noProof="0" dirty="0" err="1">
                <a:solidFill>
                  <a:srgbClr val="000000"/>
                </a:solidFill>
                <a:effectLst/>
              </a:rPr>
              <a:t>kin,lab</a:t>
            </a:r>
            <a:r>
              <a:rPr lang="en-GB" baseline="-25000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noProof="0" dirty="0">
                <a:solidFill>
                  <a:srgbClr val="000000"/>
                </a:solidFill>
                <a:effectLst/>
              </a:rPr>
              <a:t>=63.1 GeV al </a:t>
            </a:r>
            <a:r>
              <a:rPr lang="en-GB" noProof="0" dirty="0" err="1">
                <a:solidFill>
                  <a:srgbClr val="000000"/>
                </a:solidFill>
                <a:effectLst/>
              </a:rPr>
              <a:t>modello</a:t>
            </a:r>
            <a:r>
              <a:rPr lang="en-GB" noProof="0" dirty="0">
                <a:solidFill>
                  <a:srgbClr val="000000"/>
                </a:solidFill>
                <a:effectLst/>
              </a:rPr>
              <a:t> ad </a:t>
            </a:r>
            <a:r>
              <a:rPr lang="en-GB" noProof="0" dirty="0" err="1">
                <a:solidFill>
                  <a:srgbClr val="000000"/>
                </a:solidFill>
                <a:effectLst/>
              </a:rPr>
              <a:t>alta</a:t>
            </a:r>
            <a:r>
              <a:rPr lang="en-GB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noProof="0" dirty="0" err="1">
                <a:solidFill>
                  <a:srgbClr val="000000"/>
                </a:solidFill>
                <a:effectLst/>
              </a:rPr>
              <a:t>energia</a:t>
            </a:r>
            <a:r>
              <a:rPr lang="en-GB" noProof="0" dirty="0">
                <a:solidFill>
                  <a:srgbClr val="000000"/>
                </a:solidFill>
                <a:effectLst/>
              </a:rPr>
              <a:t> Sibyll2.3d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err="1">
                <a:solidFill>
                  <a:srgbClr val="000000"/>
                </a:solidFill>
                <a:effectLst/>
              </a:rPr>
              <a:t>Interazioni</a:t>
            </a:r>
            <a:r>
              <a:rPr lang="en-GB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noProof="0" dirty="0" err="1">
                <a:solidFill>
                  <a:srgbClr val="000000"/>
                </a:solidFill>
                <a:effectLst/>
              </a:rPr>
              <a:t>E.m</a:t>
            </a:r>
            <a:r>
              <a:rPr lang="en-GB" noProof="0" dirty="0">
                <a:solidFill>
                  <a:srgbClr val="000000"/>
                </a:solidFill>
                <a:effectLst/>
              </a:rPr>
              <a:t> simulate con PROPOSAL.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Marte non ha campo </a:t>
            </a:r>
            <a:r>
              <a:rPr lang="en-GB" dirty="0" err="1">
                <a:solidFill>
                  <a:srgbClr val="000000"/>
                </a:solidFill>
              </a:rPr>
              <a:t>magnetico</a:t>
            </a:r>
            <a:r>
              <a:rPr lang="en-GB" dirty="0">
                <a:solidFill>
                  <a:srgbClr val="000000"/>
                </a:solidFill>
              </a:rPr>
              <a:t> e </a:t>
            </a:r>
            <a:r>
              <a:rPr lang="en-GB" dirty="0" err="1">
                <a:solidFill>
                  <a:srgbClr val="000000"/>
                </a:solidFill>
              </a:rPr>
              <a:t>un’atmosfera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descritta</a:t>
            </a:r>
            <a:r>
              <a:rPr lang="en-GB" dirty="0">
                <a:solidFill>
                  <a:srgbClr val="000000"/>
                </a:solidFill>
              </a:rPr>
              <a:t> da un </a:t>
            </a:r>
            <a:r>
              <a:rPr lang="en-GB" dirty="0" err="1">
                <a:solidFill>
                  <a:srgbClr val="000000"/>
                </a:solidFill>
              </a:rPr>
              <a:t>modello</a:t>
            </a:r>
            <a:r>
              <a:rPr lang="en-GB" dirty="0">
                <a:solidFill>
                  <a:srgbClr val="000000"/>
                </a:solidFill>
              </a:rPr>
              <a:t> a due strati con </a:t>
            </a:r>
            <a:r>
              <a:rPr lang="en-GB" dirty="0" err="1">
                <a:solidFill>
                  <a:srgbClr val="000000"/>
                </a:solidFill>
              </a:rPr>
              <a:t>diversa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densità</a:t>
            </a:r>
            <a:endParaRPr lang="en-GB" noProof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err="1">
                <a:solidFill>
                  <a:srgbClr val="000000"/>
                </a:solidFill>
                <a:effectLst/>
              </a:rPr>
              <a:t>Composizione</a:t>
            </a:r>
            <a:r>
              <a:rPr lang="en-GB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noProof="0" dirty="0" err="1">
                <a:solidFill>
                  <a:srgbClr val="000000"/>
                </a:solidFill>
                <a:effectLst/>
              </a:rPr>
              <a:t>dell’atmosfera</a:t>
            </a:r>
            <a:r>
              <a:rPr lang="en-GB" noProof="0" dirty="0">
                <a:solidFill>
                  <a:srgbClr val="000000"/>
                </a:solidFill>
                <a:effectLst/>
              </a:rPr>
              <a:t> di Marte </a:t>
            </a:r>
            <a:r>
              <a:rPr lang="en-GB" noProof="0" dirty="0" err="1">
                <a:solidFill>
                  <a:srgbClr val="000000"/>
                </a:solidFill>
                <a:effectLst/>
              </a:rPr>
              <a:t>è</a:t>
            </a:r>
            <a:r>
              <a:rPr lang="en-GB" noProof="0" dirty="0">
                <a:solidFill>
                  <a:srgbClr val="000000"/>
                </a:solidFill>
                <a:effectLst/>
              </a:rPr>
              <a:t> </a:t>
            </a:r>
            <a:r>
              <a:rPr lang="en-GB" noProof="0" dirty="0" err="1">
                <a:solidFill>
                  <a:srgbClr val="000000"/>
                </a:solidFill>
                <a:effectLst/>
              </a:rPr>
              <a:t>mantenuta</a:t>
            </a:r>
            <a:r>
              <a:rPr lang="en-GB" noProof="0" dirty="0">
                <a:solidFill>
                  <a:srgbClr val="000000"/>
                </a:solidFill>
                <a:effectLst/>
              </a:rPr>
              <a:t> al 78% </a:t>
            </a:r>
            <a:r>
              <a:rPr lang="en-GB" noProof="0" dirty="0" err="1">
                <a:solidFill>
                  <a:srgbClr val="000000"/>
                </a:solidFill>
                <a:effectLst/>
              </a:rPr>
              <a:t>azoto</a:t>
            </a:r>
            <a:r>
              <a:rPr lang="en-GB" noProof="0" dirty="0">
                <a:solidFill>
                  <a:srgbClr val="000000"/>
                </a:solidFill>
                <a:effectLst/>
              </a:rPr>
              <a:t>  e  al 22% </a:t>
            </a:r>
            <a:r>
              <a:rPr lang="en-GB" noProof="0" dirty="0" err="1">
                <a:solidFill>
                  <a:srgbClr val="000000"/>
                </a:solidFill>
                <a:effectLst/>
              </a:rPr>
              <a:t>ossigeno</a:t>
            </a:r>
            <a:r>
              <a:rPr lang="en-GB" noProof="0" dirty="0">
                <a:solidFill>
                  <a:srgbClr val="000000"/>
                </a:solidFill>
                <a:effectLst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Energia di </a:t>
            </a:r>
            <a:r>
              <a:rPr lang="en-GB" noProof="0" dirty="0">
                <a:solidFill>
                  <a:srgbClr val="000000"/>
                </a:solidFill>
                <a:effectLst/>
              </a:rPr>
              <a:t>cutoﬀ per le </a:t>
            </a:r>
            <a:r>
              <a:rPr lang="en-GB" noProof="0" dirty="0" err="1">
                <a:solidFill>
                  <a:srgbClr val="000000"/>
                </a:solidFill>
                <a:effectLst/>
              </a:rPr>
              <a:t>particelle</a:t>
            </a:r>
            <a:r>
              <a:rPr lang="en-GB" noProof="0" dirty="0">
                <a:solidFill>
                  <a:srgbClr val="000000"/>
                </a:solidFill>
                <a:effectLst/>
              </a:rPr>
              <a:t> &lt;0.3GeV.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Shower </a:t>
            </a:r>
            <a:r>
              <a:rPr lang="en-GB" dirty="0" err="1">
                <a:solidFill>
                  <a:srgbClr val="000000"/>
                </a:solidFill>
              </a:rPr>
              <a:t>prodotti</a:t>
            </a:r>
            <a:r>
              <a:rPr lang="en-GB" dirty="0">
                <a:solidFill>
                  <a:srgbClr val="000000"/>
                </a:solidFill>
              </a:rPr>
              <a:t> da </a:t>
            </a:r>
            <a:r>
              <a:rPr lang="en-GB" dirty="0" err="1">
                <a:solidFill>
                  <a:srgbClr val="000000"/>
                </a:solidFill>
              </a:rPr>
              <a:t>protoni</a:t>
            </a:r>
            <a:r>
              <a:rPr lang="en-GB" dirty="0">
                <a:solidFill>
                  <a:srgbClr val="000000"/>
                </a:solidFill>
              </a:rPr>
              <a:t> con </a:t>
            </a:r>
            <a:r>
              <a:rPr lang="en-GB" dirty="0" err="1">
                <a:solidFill>
                  <a:srgbClr val="000000"/>
                </a:solidFill>
              </a:rPr>
              <a:t>energie</a:t>
            </a:r>
            <a:r>
              <a:rPr lang="en-GB" dirty="0">
                <a:solidFill>
                  <a:srgbClr val="000000"/>
                </a:solidFill>
              </a:rPr>
              <a:t> di 10 GeV, 100 GeV, 1 TeV, 10 TeV e 100 TeV</a:t>
            </a:r>
            <a:endParaRPr lang="en-GB" noProof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err="1">
                <a:solidFill>
                  <a:srgbClr val="000000"/>
                </a:solidFill>
                <a:effectLst/>
              </a:rPr>
              <a:t>Nevent</a:t>
            </a:r>
            <a:r>
              <a:rPr lang="en-GB" noProof="0" dirty="0">
                <a:solidFill>
                  <a:srgbClr val="000000"/>
                </a:solidFill>
                <a:effectLst/>
              </a:rPr>
              <a:t> = 1000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890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117C4-934C-AE0B-A58C-4DB07446E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56D48087-CC22-0785-25DB-6E3AC4BF7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2001229-EDCE-5332-7277-F3560EE20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08" y="120870"/>
            <a:ext cx="4872018" cy="371811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638F3B5-3DEE-FACA-1D49-CC8C5E0A6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99" t="10383" r="13363"/>
          <a:stretch/>
        </p:blipFill>
        <p:spPr>
          <a:xfrm>
            <a:off x="8544909" y="-10918"/>
            <a:ext cx="3518082" cy="313970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8C6734C-89A4-3B92-5EC5-4485240F5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070" y="3112721"/>
            <a:ext cx="5089921" cy="373846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ABAEDD8-D0AE-2059-AF4B-3B97CAD2AE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8750" y="120870"/>
            <a:ext cx="965200" cy="1524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CE319B-798D-7890-6299-A106858CF5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008" y="3802287"/>
            <a:ext cx="4138191" cy="30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0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DBFE1-EC18-58A8-6065-B8ACC1419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82E7FCBD-ADB6-48DC-E4DC-F167354BBC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F1AFF89-68F8-B932-3F75-4FB92480C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12" y="943741"/>
            <a:ext cx="5725234" cy="465301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B18534D-0C55-DC1C-3DC5-4969665252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204"/>
          <a:stretch/>
        </p:blipFill>
        <p:spPr>
          <a:xfrm>
            <a:off x="8292662" y="-1"/>
            <a:ext cx="3788961" cy="337374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F5DFEA4-76AE-BDC5-FD9A-944A4756C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2497" y="3283710"/>
            <a:ext cx="4719126" cy="35520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3E25097-BC42-FBD3-EF9E-784331D34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9101" y="136635"/>
            <a:ext cx="965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D7598-5181-C87C-01F8-6569DC84F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7CBDBF07-34E1-3445-0298-151F08BE60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55F8ABB-F0AC-8E94-02D6-730EC022F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483" y="3230197"/>
            <a:ext cx="5097500" cy="362098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ED6DA3D-1E36-8EC1-0DA1-184BC4079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504" y="67886"/>
            <a:ext cx="3552478" cy="314081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91AC7F1-A009-A884-5F21-49DEDB71B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0543" y="183931"/>
            <a:ext cx="965200" cy="1524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A6B60F8-7653-D5B4-D61E-C0F711BF7D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184" y="874886"/>
            <a:ext cx="5876815" cy="48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4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EC9E00-E9A1-B740-B5E0-1F80B105E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9579A3F1-686E-399C-F51B-6A6E0591B5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6602A65-515E-F71D-2B4F-748B51629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72" y="1109842"/>
            <a:ext cx="5680404" cy="463831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FA6EA39-EF6A-52ED-2184-F12247BEF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942" y="3227481"/>
            <a:ext cx="5065986" cy="363845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0743EBB-FCBF-E72C-FC18-17BA50CAE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8692" y="6820"/>
            <a:ext cx="3806236" cy="32206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909CC00-B63D-EF65-35C0-66FF551AD4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9335" y="199696"/>
            <a:ext cx="965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9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D4B8F-CD62-AAE2-9137-82F79FAAA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3EFF4F56-7C8C-F96C-1168-0329D9D08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7CD8E2C-7402-BADA-4B10-761D30164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70" y="1092837"/>
            <a:ext cx="5943798" cy="491382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C7496C2-F9EF-87A1-E736-7FA78CC15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586" y="61997"/>
            <a:ext cx="3981669" cy="33715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3A7A206-5BE4-C19B-4E00-20EACD863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0152" y="3395348"/>
            <a:ext cx="4671830" cy="34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3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63B01D-787E-C847-92EA-1D077E175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0F8F4EAD-6912-6F8C-87BD-86928C6A4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5CACF66-66E6-B5E2-5844-4DFE7E942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81365"/>
            <a:ext cx="5947322" cy="489526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25E5619-01F8-593E-438C-4FE53EA35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88743"/>
            <a:ext cx="6087160" cy="489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519991-4C87-D992-3A53-0A45C76EF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Motivi colorati nel cielo">
            <a:extLst>
              <a:ext uri="{FF2B5EF4-FFF2-40B4-BE49-F238E27FC236}">
                <a16:creationId xmlns:a16="http://schemas.microsoft.com/office/drawing/2014/main" id="{57A02BB2-55DC-8404-1ECA-06BACEDB8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" b="10186"/>
          <a:stretch/>
        </p:blipFill>
        <p:spPr>
          <a:xfrm>
            <a:off x="18" y="6819"/>
            <a:ext cx="12191982" cy="68591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29118F2-D986-EFE4-5339-F76732B0E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7526"/>
            <a:ext cx="6096000" cy="498167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F8C2CBC-19A8-28DB-B368-6EBB0B9FD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61417"/>
            <a:ext cx="5974474" cy="49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98766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23439</TotalTime>
  <Words>604</Words>
  <Application>Microsoft Macintosh PowerPoint</Application>
  <PresentationFormat>Widescreen</PresentationFormat>
  <Paragraphs>61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9" baseType="lpstr">
      <vt:lpstr>Aptos</vt:lpstr>
      <vt:lpstr>Arial</vt:lpstr>
      <vt:lpstr>Arimo</vt:lpstr>
      <vt:lpstr>Avenir Next LT Pro</vt:lpstr>
      <vt:lpstr>Helvetica</vt:lpstr>
      <vt:lpstr>Helvetica Neue</vt:lpstr>
      <vt:lpstr>Modern Love</vt:lpstr>
      <vt:lpstr>Roboto</vt:lpstr>
      <vt:lpstr>system-ui</vt:lpstr>
      <vt:lpstr>Times New Roman</vt:lpstr>
      <vt:lpstr>BohemianVTI</vt:lpstr>
      <vt:lpstr>Radiation environment on mars</vt:lpstr>
      <vt:lpstr>Simulazione Marte con Corsika 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Oltaris: On-Line Tool for the Assessment of Radiation In Space</vt:lpstr>
      <vt:lpstr>Presentazione standard di PowerPoint</vt:lpstr>
      <vt:lpstr>PLANETOCOSMICS/SPENVIS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Problema Delle Abbondanze Dei Metalli Nei Quasar: Nuove Frontiere Nei Modelli Di Fotoionizzazione Della Broad Line Region</dc:title>
  <dc:creator>Nicole Orientale</dc:creator>
  <cp:lastModifiedBy>Nicole Orientale</cp:lastModifiedBy>
  <cp:revision>232</cp:revision>
  <dcterms:created xsi:type="dcterms:W3CDTF">2024-07-06T19:02:08Z</dcterms:created>
  <dcterms:modified xsi:type="dcterms:W3CDTF">2025-04-14T12:44:33Z</dcterms:modified>
</cp:coreProperties>
</file>