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30"/>
  </p:notesMasterIdLst>
  <p:sldIdLst>
    <p:sldId id="268" r:id="rId2"/>
    <p:sldId id="288" r:id="rId3"/>
    <p:sldId id="293" r:id="rId4"/>
    <p:sldId id="294" r:id="rId5"/>
    <p:sldId id="303" r:id="rId6"/>
    <p:sldId id="302" r:id="rId7"/>
    <p:sldId id="295" r:id="rId8"/>
    <p:sldId id="301" r:id="rId9"/>
    <p:sldId id="298" r:id="rId10"/>
    <p:sldId id="256" r:id="rId11"/>
    <p:sldId id="297" r:id="rId12"/>
    <p:sldId id="296" r:id="rId13"/>
    <p:sldId id="299" r:id="rId14"/>
    <p:sldId id="304" r:id="rId15"/>
    <p:sldId id="300" r:id="rId16"/>
    <p:sldId id="305" r:id="rId17"/>
    <p:sldId id="306" r:id="rId18"/>
    <p:sldId id="285" r:id="rId19"/>
    <p:sldId id="286" r:id="rId20"/>
    <p:sldId id="289" r:id="rId21"/>
    <p:sldId id="290" r:id="rId22"/>
    <p:sldId id="307" r:id="rId23"/>
    <p:sldId id="311" r:id="rId24"/>
    <p:sldId id="312" r:id="rId25"/>
    <p:sldId id="308" r:id="rId26"/>
    <p:sldId id="315" r:id="rId27"/>
    <p:sldId id="313" r:id="rId28"/>
    <p:sldId id="314"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p:restoredTop sz="74443"/>
  </p:normalViewPr>
  <p:slideViewPr>
    <p:cSldViewPr snapToGrid="0">
      <p:cViewPr varScale="1">
        <p:scale>
          <a:sx n="78" d="100"/>
          <a:sy n="78" d="100"/>
        </p:scale>
        <p:origin x="176" y="184"/>
      </p:cViewPr>
      <p:guideLst>
        <p:guide orient="horz" pos="2160"/>
        <p:guide pos="3840"/>
      </p:guideLst>
    </p:cSldViewPr>
  </p:slideViewPr>
  <p:outlineViewPr>
    <p:cViewPr>
      <p:scale>
        <a:sx n="33" d="100"/>
        <a:sy n="33" d="100"/>
      </p:scale>
      <p:origin x="0" y="0"/>
    </p:cViewPr>
  </p:outlineViewPr>
  <p:notesTextViewPr>
    <p:cViewPr>
      <p:scale>
        <a:sx n="70" d="100"/>
        <a:sy n="7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B5DA3-C46E-7846-9CDF-4089E9606EC8}" type="datetimeFigureOut">
              <a:rPr lang="it-IT" smtClean="0"/>
              <a:t>25/03/25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5B8C5-F098-EC44-A9C9-32C90EE33B95}" type="slidenum">
              <a:rPr lang="it-IT" smtClean="0"/>
              <a:t>‹N›</a:t>
            </a:fld>
            <a:endParaRPr lang="it-IT"/>
          </a:p>
        </p:txBody>
      </p:sp>
    </p:spTree>
    <p:extLst>
      <p:ext uri="{BB962C8B-B14F-4D97-AF65-F5344CB8AC3E}">
        <p14:creationId xmlns:p14="http://schemas.microsoft.com/office/powerpoint/2010/main" val="13128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6D5B8C5-F098-EC44-A9C9-32C90EE33B95}" type="slidenum">
              <a:rPr lang="it-IT" smtClean="0"/>
              <a:t>1</a:t>
            </a:fld>
            <a:endParaRPr lang="it-IT"/>
          </a:p>
        </p:txBody>
      </p:sp>
    </p:spTree>
    <p:extLst>
      <p:ext uri="{BB962C8B-B14F-4D97-AF65-F5344CB8AC3E}">
        <p14:creationId xmlns:p14="http://schemas.microsoft.com/office/powerpoint/2010/main" val="37853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solidFill>
                  <a:srgbClr val="00006D"/>
                </a:solidFill>
                <a:effectLst/>
                <a:latin typeface="Helvetica" pitchFamily="2" charset="0"/>
              </a:rPr>
              <a:t>Hadronic</a:t>
            </a:r>
            <a:r>
              <a:rPr lang="it-IT" dirty="0">
                <a:solidFill>
                  <a:srgbClr val="00006D"/>
                </a:solidFill>
                <a:effectLst/>
                <a:latin typeface="Helvetica" pitchFamily="2" charset="0"/>
              </a:rPr>
              <a:t> models can be </a:t>
            </a:r>
            <a:r>
              <a:rPr lang="it-IT" dirty="0" err="1">
                <a:solidFill>
                  <a:srgbClr val="00006D"/>
                </a:solidFill>
                <a:effectLst/>
                <a:latin typeface="Helvetica" pitchFamily="2" charset="0"/>
              </a:rPr>
              <a:t>switched</a:t>
            </a:r>
            <a:r>
              <a:rPr lang="it-IT" dirty="0">
                <a:solidFill>
                  <a:srgbClr val="00006D"/>
                </a:solidFill>
                <a:effectLst/>
                <a:latin typeface="Helvetica" pitchFamily="2" charset="0"/>
              </a:rPr>
              <a:t> </a:t>
            </a:r>
            <a:r>
              <a:rPr lang="it-IT" dirty="0" err="1">
                <a:solidFill>
                  <a:srgbClr val="00006D"/>
                </a:solidFill>
                <a:effectLst/>
                <a:latin typeface="Helvetica" pitchFamily="2" charset="0"/>
              </a:rPr>
              <a:t>between</a:t>
            </a:r>
            <a:r>
              <a:rPr lang="it-IT" dirty="0">
                <a:solidFill>
                  <a:srgbClr val="00006D"/>
                </a:solidFill>
                <a:effectLst/>
                <a:latin typeface="Helvetica" pitchFamily="2" charset="0"/>
              </a:rPr>
              <a:t> per </a:t>
            </a:r>
            <a:r>
              <a:rPr lang="it-IT" dirty="0" err="1">
                <a:solidFill>
                  <a:srgbClr val="00006D"/>
                </a:solidFill>
                <a:effectLst/>
                <a:latin typeface="Helvetica" pitchFamily="2" charset="0"/>
              </a:rPr>
              <a:t>particle</a:t>
            </a:r>
            <a:r>
              <a:rPr lang="it-IT" dirty="0">
                <a:solidFill>
                  <a:srgbClr val="00006D"/>
                </a:solidFill>
                <a:effectLst/>
                <a:latin typeface="Helvetica" pitchFamily="2" charset="0"/>
              </a:rPr>
              <a:t> </a:t>
            </a:r>
            <a:r>
              <a:rPr lang="it-IT" dirty="0" err="1">
                <a:solidFill>
                  <a:srgbClr val="00006D"/>
                </a:solidFill>
                <a:effectLst/>
                <a:latin typeface="Helvetica" pitchFamily="2" charset="0"/>
              </a:rPr>
              <a:t>using</a:t>
            </a:r>
            <a:r>
              <a:rPr lang="it-IT" dirty="0">
                <a:solidFill>
                  <a:srgbClr val="00006D"/>
                </a:solidFill>
                <a:effectLst/>
                <a:latin typeface="Helvetica" pitchFamily="2" charset="0"/>
              </a:rPr>
              <a:t> energy, PID, location, interaction, etc., or </a:t>
            </a:r>
            <a:r>
              <a:rPr lang="it-IT" dirty="0" err="1">
                <a:solidFill>
                  <a:srgbClr val="00006D"/>
                </a:solidFill>
                <a:effectLst/>
                <a:latin typeface="Helvetica" pitchFamily="2" charset="0"/>
              </a:rPr>
              <a:t>based</a:t>
            </a:r>
            <a:r>
              <a:rPr lang="it-IT" dirty="0">
                <a:solidFill>
                  <a:srgbClr val="00006D"/>
                </a:solidFill>
                <a:effectLst/>
                <a:latin typeface="Helvetica" pitchFamily="2" charset="0"/>
              </a:rPr>
              <a:t> on </a:t>
            </a:r>
            <a:r>
              <a:rPr lang="it-IT" dirty="0" err="1">
                <a:solidFill>
                  <a:srgbClr val="00006D"/>
                </a:solidFill>
                <a:effectLst/>
                <a:latin typeface="Helvetica" pitchFamily="2" charset="0"/>
              </a:rPr>
              <a:t>any</a:t>
            </a:r>
            <a:r>
              <a:rPr lang="it-IT" dirty="0">
                <a:solidFill>
                  <a:srgbClr val="00006D"/>
                </a:solidFill>
                <a:effectLst/>
                <a:latin typeface="Helvetica" pitchFamily="2" charset="0"/>
              </a:rPr>
              <a:t> </a:t>
            </a:r>
            <a:r>
              <a:rPr lang="it-IT" dirty="0" err="1">
                <a:solidFill>
                  <a:srgbClr val="00006D"/>
                </a:solidFill>
                <a:effectLst/>
                <a:latin typeface="Helvetica" pitchFamily="2" charset="0"/>
              </a:rPr>
              <a:t>other</a:t>
            </a:r>
            <a:r>
              <a:rPr lang="it-IT" dirty="0">
                <a:solidFill>
                  <a:srgbClr val="00006D"/>
                </a:solidFill>
                <a:effectLst/>
                <a:latin typeface="Helvetica" pitchFamily="2" charset="0"/>
              </a:rPr>
              <a:t> user-</a:t>
            </a:r>
            <a:r>
              <a:rPr lang="it-IT" dirty="0" err="1">
                <a:solidFill>
                  <a:srgbClr val="00006D"/>
                </a:solidFill>
                <a:effectLst/>
                <a:latin typeface="Helvetica" pitchFamily="2" charset="0"/>
              </a:rPr>
              <a:t>provided</a:t>
            </a:r>
            <a:r>
              <a:rPr lang="it-IT" dirty="0">
                <a:solidFill>
                  <a:srgbClr val="00006D"/>
                </a:solidFill>
                <a:effectLst/>
                <a:latin typeface="Helvetica" pitchFamily="2" charset="0"/>
              </a:rPr>
              <a:t> "</a:t>
            </a:r>
            <a:r>
              <a:rPr lang="it-IT" dirty="0" err="1">
                <a:solidFill>
                  <a:srgbClr val="00006D"/>
                </a:solidFill>
                <a:effectLst/>
                <a:latin typeface="Helvetica" pitchFamily="2" charset="0"/>
              </a:rPr>
              <a:t>selection</a:t>
            </a:r>
            <a:r>
              <a:rPr lang="it-IT" dirty="0">
                <a:solidFill>
                  <a:srgbClr val="00006D"/>
                </a:solidFill>
                <a:effectLst/>
                <a:latin typeface="Helvetica" pitchFamily="2" charset="0"/>
              </a:rPr>
              <a:t> </a:t>
            </a:r>
            <a:r>
              <a:rPr lang="it-IT" dirty="0" err="1">
                <a:solidFill>
                  <a:srgbClr val="00006D"/>
                </a:solidFill>
                <a:effectLst/>
                <a:latin typeface="Helvetica" pitchFamily="2" charset="0"/>
              </a:rPr>
              <a:t>condition</a:t>
            </a:r>
            <a:r>
              <a:rPr lang="it-IT" dirty="0">
                <a:solidFill>
                  <a:srgbClr val="00006D"/>
                </a:solidFill>
                <a:effectLst/>
                <a:latin typeface="Helvetica" pitchFamily="2" charset="0"/>
              </a:rPr>
              <a:t>" </a:t>
            </a:r>
            <a:endParaRPr lang="it-IT" dirty="0">
              <a:solidFill>
                <a:srgbClr val="000000"/>
              </a:solidFill>
              <a:effectLst/>
              <a:latin typeface="Helvetica" pitchFamily="2" charset="0"/>
            </a:endParaRPr>
          </a:p>
          <a:p>
            <a:pPr>
              <a:buNone/>
            </a:pPr>
            <a:endParaRPr lang="it-IT" dirty="0">
              <a:solidFill>
                <a:srgbClr val="000000"/>
              </a:solidFill>
              <a:effectLst/>
              <a:latin typeface="Helvetica" pitchFamily="2" charset="0"/>
            </a:endParaRPr>
          </a:p>
          <a:p>
            <a:pPr>
              <a:buNone/>
            </a:pPr>
            <a:r>
              <a:rPr lang="it-IT" dirty="0">
                <a:solidFill>
                  <a:srgbClr val="000000"/>
                </a:solidFill>
                <a:effectLst/>
                <a:latin typeface="Helvetica" pitchFamily="2" charset="0"/>
              </a:rPr>
              <a:t>PROPOSAL </a:t>
            </a:r>
            <a:r>
              <a:rPr lang="it-IT" dirty="0" err="1">
                <a:solidFill>
                  <a:srgbClr val="000000"/>
                </a:solidFill>
                <a:effectLst/>
                <a:latin typeface="Helvetica" pitchFamily="2" charset="0"/>
              </a:rPr>
              <a:t>implements</a:t>
            </a:r>
            <a:r>
              <a:rPr lang="it-IT" dirty="0">
                <a:solidFill>
                  <a:srgbClr val="000000"/>
                </a:solidFill>
                <a:effectLst/>
                <a:latin typeface="Helvetica" pitchFamily="2" charset="0"/>
              </a:rPr>
              <a:t> </a:t>
            </a:r>
            <a:r>
              <a:rPr lang="it-IT" dirty="0" err="1">
                <a:solidFill>
                  <a:srgbClr val="1E5A9D"/>
                </a:solidFill>
                <a:effectLst/>
                <a:latin typeface="Helvetica" pitchFamily="2" charset="0"/>
              </a:rPr>
              <a:t>most</a:t>
            </a:r>
            <a:r>
              <a:rPr lang="it-IT" dirty="0">
                <a:solidFill>
                  <a:srgbClr val="000000"/>
                </a:solidFill>
                <a:effectLst/>
                <a:latin typeface="Helvetica" pitchFamily="2" charset="0"/>
              </a:rPr>
              <a:t>, </a:t>
            </a:r>
            <a:r>
              <a:rPr lang="it-IT" dirty="0" err="1">
                <a:solidFill>
                  <a:srgbClr val="000000"/>
                </a:solidFill>
                <a:effectLst/>
                <a:latin typeface="Helvetica" pitchFamily="2" charset="0"/>
              </a:rPr>
              <a:t>but</a:t>
            </a:r>
            <a:r>
              <a:rPr lang="it-IT" dirty="0">
                <a:solidFill>
                  <a:srgbClr val="000000"/>
                </a:solidFill>
                <a:effectLst/>
                <a:latin typeface="Helvetica" pitchFamily="2" charset="0"/>
              </a:rPr>
              <a:t> </a:t>
            </a:r>
            <a:r>
              <a:rPr lang="it-IT" dirty="0" err="1">
                <a:solidFill>
                  <a:srgbClr val="000000"/>
                </a:solidFill>
                <a:effectLst/>
                <a:latin typeface="Helvetica" pitchFamily="2" charset="0"/>
              </a:rPr>
              <a:t>not</a:t>
            </a:r>
            <a:r>
              <a:rPr lang="it-IT" dirty="0">
                <a:solidFill>
                  <a:srgbClr val="000000"/>
                </a:solidFill>
                <a:effectLst/>
                <a:latin typeface="Helvetica" pitchFamily="2" charset="0"/>
              </a:rPr>
              <a:t> </a:t>
            </a:r>
            <a:r>
              <a:rPr lang="it-IT" dirty="0" err="1">
                <a:solidFill>
                  <a:srgbClr val="1E5A9D"/>
                </a:solidFill>
                <a:effectLst/>
                <a:latin typeface="Helvetica" pitchFamily="2" charset="0"/>
              </a:rPr>
              <a:t>all</a:t>
            </a:r>
            <a:r>
              <a:rPr lang="it-IT" dirty="0">
                <a:solidFill>
                  <a:srgbClr val="000000"/>
                </a:solidFill>
                <a:effectLst/>
                <a:latin typeface="Helvetica" pitchFamily="2" charset="0"/>
              </a:rPr>
              <a:t>, of the EM </a:t>
            </a:r>
            <a:r>
              <a:rPr lang="it-IT" dirty="0" err="1">
                <a:solidFill>
                  <a:srgbClr val="000000"/>
                </a:solidFill>
                <a:effectLst/>
                <a:latin typeface="Helvetica" pitchFamily="2" charset="0"/>
              </a:rPr>
              <a:t>processes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provided</a:t>
            </a:r>
            <a:r>
              <a:rPr lang="it-IT" dirty="0">
                <a:solidFill>
                  <a:srgbClr val="000000"/>
                </a:solidFill>
                <a:effectLst/>
                <a:latin typeface="Helvetica" pitchFamily="2" charset="0"/>
              </a:rPr>
              <a:t> by EGS4.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of the time of writing, photo-</a:t>
            </a:r>
            <a:r>
              <a:rPr lang="it-IT" dirty="0" err="1">
                <a:solidFill>
                  <a:srgbClr val="000000"/>
                </a:solidFill>
                <a:effectLst/>
                <a:latin typeface="Helvetica" pitchFamily="2" charset="0"/>
              </a:rPr>
              <a:t>electric</a:t>
            </a:r>
            <a:r>
              <a:rPr lang="it-IT" dirty="0">
                <a:solidFill>
                  <a:srgbClr val="000000"/>
                </a:solidFill>
                <a:effectLst/>
                <a:latin typeface="Helvetica" pitchFamily="2" charset="0"/>
              </a:rPr>
              <a:t> </a:t>
            </a:r>
            <a:r>
              <a:rPr lang="it-IT" dirty="0" err="1">
                <a:solidFill>
                  <a:srgbClr val="000000"/>
                </a:solidFill>
                <a:effectLst/>
                <a:latin typeface="Helvetica" pitchFamily="2" charset="0"/>
              </a:rPr>
              <a:t>effects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potentially</a:t>
            </a:r>
            <a:r>
              <a:rPr lang="it-IT" dirty="0">
                <a:solidFill>
                  <a:srgbClr val="000000"/>
                </a:solidFill>
                <a:effectLst/>
                <a:latin typeface="Helvetica" pitchFamily="2" charset="0"/>
              </a:rPr>
              <a:t> </a:t>
            </a:r>
            <a:r>
              <a:rPr lang="it-IT" dirty="0" err="1">
                <a:solidFill>
                  <a:srgbClr val="000000"/>
                </a:solidFill>
                <a:effectLst/>
                <a:latin typeface="Helvetica" pitchFamily="2" charset="0"/>
              </a:rPr>
              <a:t>important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low energies, and some photo-</a:t>
            </a:r>
            <a:r>
              <a:rPr lang="it-IT" dirty="0" err="1">
                <a:solidFill>
                  <a:srgbClr val="000000"/>
                </a:solidFill>
                <a:effectLst/>
                <a:latin typeface="Helvetica" pitchFamily="2" charset="0"/>
              </a:rPr>
              <a:t>hadronic</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processes</a:t>
            </a:r>
            <a:r>
              <a:rPr lang="it-IT" dirty="0">
                <a:solidFill>
                  <a:srgbClr val="000000"/>
                </a:solidFill>
                <a:effectLst/>
                <a:latin typeface="Helvetica" pitchFamily="2" charset="0"/>
              </a:rPr>
              <a:t>, are </a:t>
            </a:r>
            <a:r>
              <a:rPr lang="it-IT" dirty="0" err="1">
                <a:solidFill>
                  <a:srgbClr val="000000"/>
                </a:solidFill>
                <a:effectLst/>
                <a:latin typeface="Helvetica" pitchFamily="2" charset="0"/>
              </a:rPr>
              <a:t>currently</a:t>
            </a:r>
            <a:r>
              <a:rPr lang="it-IT" dirty="0">
                <a:solidFill>
                  <a:srgbClr val="000000"/>
                </a:solidFill>
                <a:effectLst/>
                <a:latin typeface="Helvetica" pitchFamily="2" charset="0"/>
              </a:rPr>
              <a:t> </a:t>
            </a:r>
            <a:r>
              <a:rPr lang="it-IT" dirty="0" err="1">
                <a:solidFill>
                  <a:srgbClr val="000000"/>
                </a:solidFill>
                <a:effectLst/>
                <a:latin typeface="Helvetica" pitchFamily="2" charset="0"/>
              </a:rPr>
              <a:t>missing</a:t>
            </a:r>
            <a:r>
              <a:rPr lang="it-IT" dirty="0">
                <a:solidFill>
                  <a:srgbClr val="000000"/>
                </a:solidFill>
                <a:effectLst/>
                <a:latin typeface="Helvetica" pitchFamily="2" charset="0"/>
              </a:rPr>
              <a:t>.</a:t>
            </a:r>
          </a:p>
          <a:p>
            <a:pPr>
              <a:buNone/>
            </a:pPr>
            <a:r>
              <a:rPr lang="it-IT" dirty="0" err="1">
                <a:solidFill>
                  <a:srgbClr val="000000"/>
                </a:solidFill>
                <a:effectLst/>
                <a:latin typeface="Helvetica" pitchFamily="2" charset="0"/>
              </a:rPr>
              <a:t>These</a:t>
            </a:r>
            <a:r>
              <a:rPr lang="it-IT" dirty="0">
                <a:solidFill>
                  <a:srgbClr val="000000"/>
                </a:solidFill>
                <a:effectLst/>
                <a:latin typeface="Helvetica" pitchFamily="2" charset="0"/>
              </a:rPr>
              <a:t> can </a:t>
            </a:r>
            <a:r>
              <a:rPr lang="it-IT" dirty="0" err="1">
                <a:solidFill>
                  <a:srgbClr val="000000"/>
                </a:solidFill>
                <a:effectLst/>
                <a:latin typeface="Helvetica" pitchFamily="2" charset="0"/>
              </a:rPr>
              <a:t>all</a:t>
            </a:r>
            <a:r>
              <a:rPr lang="it-IT" dirty="0">
                <a:solidFill>
                  <a:srgbClr val="000000"/>
                </a:solidFill>
                <a:effectLst/>
                <a:latin typeface="Helvetica" pitchFamily="2" charset="0"/>
              </a:rPr>
              <a:t> be </a:t>
            </a:r>
            <a:r>
              <a:rPr lang="it-IT" dirty="0" err="1">
                <a:solidFill>
                  <a:srgbClr val="000000"/>
                </a:solidFill>
                <a:effectLst/>
                <a:latin typeface="Helvetica" pitchFamily="2" charset="0"/>
              </a:rPr>
              <a:t>included</a:t>
            </a:r>
            <a:r>
              <a:rPr lang="it-IT" dirty="0">
                <a:solidFill>
                  <a:srgbClr val="000000"/>
                </a:solidFill>
                <a:effectLst/>
                <a:latin typeface="Helvetica" pitchFamily="2" charset="0"/>
              </a:rPr>
              <a:t> and </a:t>
            </a:r>
            <a:r>
              <a:rPr lang="it-IT" dirty="0" err="1">
                <a:solidFill>
                  <a:srgbClr val="1E5A9D"/>
                </a:solidFill>
                <a:effectLst/>
                <a:latin typeface="Helvetica" pitchFamily="2" charset="0"/>
              </a:rPr>
              <a:t>configured</a:t>
            </a:r>
            <a:r>
              <a:rPr lang="it-IT" dirty="0">
                <a:solidFill>
                  <a:srgbClr val="1E5A9D"/>
                </a:solidFill>
                <a:effectLst/>
                <a:latin typeface="Helvetica" pitchFamily="2" charset="0"/>
              </a:rPr>
              <a:t> from CORSIKA 8</a:t>
            </a:r>
            <a:r>
              <a:rPr lang="it-IT" dirty="0">
                <a:solidFill>
                  <a:srgbClr val="000000"/>
                </a:solidFill>
                <a:effectLst/>
                <a:latin typeface="Helvetica" pitchFamily="2" charset="0"/>
              </a:rPr>
              <a:t>, with the </a:t>
            </a:r>
            <a:r>
              <a:rPr lang="it-IT" dirty="0" err="1">
                <a:solidFill>
                  <a:srgbClr val="000000"/>
                </a:solidFill>
                <a:effectLst/>
                <a:latin typeface="Helvetica" pitchFamily="2" charset="0"/>
              </a:rPr>
              <a:t>exception</a:t>
            </a:r>
            <a:r>
              <a:rPr lang="it-IT" dirty="0">
                <a:solidFill>
                  <a:srgbClr val="000000"/>
                </a:solidFill>
                <a:effectLst/>
                <a:latin typeface="Helvetica" pitchFamily="2" charset="0"/>
              </a:rPr>
              <a:t> of the LPM </a:t>
            </a:r>
            <a:r>
              <a:rPr lang="it-IT" dirty="0" err="1">
                <a:solidFill>
                  <a:srgbClr val="000000"/>
                </a:solidFill>
                <a:effectLst/>
                <a:latin typeface="Helvetica" pitchFamily="2" charset="0"/>
              </a:rPr>
              <a:t>effect</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that</a:t>
            </a:r>
            <a:r>
              <a:rPr lang="it-IT" dirty="0">
                <a:solidFill>
                  <a:srgbClr val="000000"/>
                </a:solidFill>
                <a:effectLst/>
                <a:latin typeface="Helvetica" pitchFamily="2" charset="0"/>
              </a:rPr>
              <a:t>, </a:t>
            </a:r>
            <a:r>
              <a:rPr lang="it-IT" dirty="0" err="1">
                <a:solidFill>
                  <a:srgbClr val="000000"/>
                </a:solidFill>
                <a:effectLst/>
                <a:latin typeface="Helvetica" pitchFamily="2" charset="0"/>
              </a:rPr>
              <a:t>while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present</a:t>
            </a:r>
            <a:r>
              <a:rPr lang="it-IT" dirty="0">
                <a:solidFill>
                  <a:srgbClr val="000000"/>
                </a:solidFill>
                <a:effectLst/>
                <a:latin typeface="Helvetica" pitchFamily="2" charset="0"/>
              </a:rPr>
              <a:t> in PROPOSAL,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not</a:t>
            </a:r>
            <a:r>
              <a:rPr lang="it-IT" dirty="0">
                <a:solidFill>
                  <a:srgbClr val="000000"/>
                </a:solidFill>
                <a:effectLst/>
                <a:latin typeface="Helvetica" pitchFamily="2" charset="0"/>
              </a:rPr>
              <a:t> </a:t>
            </a:r>
            <a:r>
              <a:rPr lang="it-IT" dirty="0" err="1">
                <a:solidFill>
                  <a:srgbClr val="000000"/>
                </a:solidFill>
                <a:effectLst/>
                <a:latin typeface="Helvetica" pitchFamily="2" charset="0"/>
              </a:rPr>
              <a:t>yet</a:t>
            </a:r>
            <a:r>
              <a:rPr lang="it-IT" dirty="0">
                <a:solidFill>
                  <a:srgbClr val="000000"/>
                </a:solidFill>
                <a:effectLst/>
                <a:latin typeface="Helvetica" pitchFamily="2" charset="0"/>
              </a:rPr>
              <a:t> </a:t>
            </a:r>
            <a:r>
              <a:rPr lang="it-IT" dirty="0" err="1">
                <a:solidFill>
                  <a:srgbClr val="000000"/>
                </a:solidFill>
                <a:effectLst/>
                <a:latin typeface="Helvetica" pitchFamily="2" charset="0"/>
              </a:rPr>
              <a:t>available</a:t>
            </a:r>
            <a:r>
              <a:rPr lang="it-IT" dirty="0">
                <a:solidFill>
                  <a:srgbClr val="000000"/>
                </a:solidFill>
                <a:effectLst/>
                <a:latin typeface="Helvetica" pitchFamily="2" charset="0"/>
              </a:rPr>
              <a:t> in C8.</a:t>
            </a:r>
          </a:p>
          <a:p>
            <a:endParaRPr lang="it-IT" dirty="0"/>
          </a:p>
        </p:txBody>
      </p:sp>
      <p:sp>
        <p:nvSpPr>
          <p:cNvPr id="4" name="Segnaposto numero diapositiva 3"/>
          <p:cNvSpPr>
            <a:spLocks noGrp="1"/>
          </p:cNvSpPr>
          <p:nvPr>
            <p:ph type="sldNum" sz="quarter" idx="5"/>
          </p:nvPr>
        </p:nvSpPr>
        <p:spPr/>
        <p:txBody>
          <a:bodyPr/>
          <a:lstStyle/>
          <a:p>
            <a:fld id="{46D5B8C5-F098-EC44-A9C9-32C90EE33B95}" type="slidenum">
              <a:rPr lang="it-IT" smtClean="0"/>
              <a:t>10</a:t>
            </a:fld>
            <a:endParaRPr lang="it-IT"/>
          </a:p>
        </p:txBody>
      </p:sp>
    </p:spTree>
    <p:extLst>
      <p:ext uri="{BB962C8B-B14F-4D97-AF65-F5344CB8AC3E}">
        <p14:creationId xmlns:p14="http://schemas.microsoft.com/office/powerpoint/2010/main" val="386918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F39AB-8134-75A8-BB6C-567C77C85F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EC74B3C-7F9D-23A3-3E7F-72C8BA3F01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291C4B-48A6-9E4F-36B3-AE39EAE6DF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effectLst/>
              </a:rPr>
              <a:t>Only</a:t>
            </a:r>
            <a:r>
              <a:rPr lang="it-IT" dirty="0">
                <a:effectLst/>
              </a:rPr>
              <a:t> in </a:t>
            </a:r>
            <a:r>
              <a:rPr lang="it-IT" dirty="0" err="1">
                <a:effectLst/>
              </a:rPr>
              <a:t>memory</a:t>
            </a:r>
            <a:r>
              <a:rPr lang="it-IT" dirty="0">
                <a:effectLst/>
              </a:rPr>
              <a:t> </a:t>
            </a:r>
            <a:r>
              <a:rPr lang="it-IT" dirty="0" err="1">
                <a:effectLst/>
              </a:rPr>
              <a:t>during</a:t>
            </a:r>
            <a:r>
              <a:rPr lang="it-IT" dirty="0">
                <a:effectLst/>
              </a:rPr>
              <a:t> </a:t>
            </a:r>
            <a:r>
              <a:rPr lang="it-IT" dirty="0" err="1">
                <a:effectLst/>
              </a:rPr>
              <a:t>runtime</a:t>
            </a:r>
            <a:r>
              <a:rPr lang="it-IT" dirty="0">
                <a:effectLst/>
              </a:rPr>
              <a:t> and </a:t>
            </a:r>
            <a:r>
              <a:rPr lang="it-IT" dirty="0" err="1">
                <a:effectLst/>
              </a:rPr>
              <a:t>not</a:t>
            </a:r>
            <a:r>
              <a:rPr lang="it-IT" dirty="0">
                <a:effectLst/>
              </a:rPr>
              <a:t> </a:t>
            </a:r>
            <a:r>
              <a:rPr lang="it-IT" dirty="0" err="1">
                <a:effectLst/>
              </a:rPr>
              <a:t>saved</a:t>
            </a:r>
            <a:r>
              <a:rPr lang="it-IT" dirty="0">
                <a:effectLst/>
              </a:rPr>
              <a:t> to disk (storage </a:t>
            </a:r>
            <a:r>
              <a:rPr lang="it-IT" dirty="0" err="1">
                <a:effectLst/>
              </a:rPr>
              <a:t>limitation</a:t>
            </a:r>
            <a:r>
              <a:rPr lang="it-IT" dirty="0">
                <a:effectLst/>
              </a:rPr>
              <a:t>)</a:t>
            </a:r>
            <a:endParaRPr lang="it-IT" dirty="0"/>
          </a:p>
          <a:p>
            <a:pPr>
              <a:buNone/>
            </a:pPr>
            <a:endParaRPr lang="it-IT" dirty="0">
              <a:solidFill>
                <a:srgbClr val="000000"/>
              </a:solidFill>
              <a:effectLst/>
              <a:latin typeface="Helvetica" pitchFamily="2" charset="0"/>
            </a:endParaRPr>
          </a:p>
          <a:p>
            <a:pPr>
              <a:buNone/>
            </a:pPr>
            <a:r>
              <a:rPr lang="it-IT" dirty="0" err="1">
                <a:solidFill>
                  <a:srgbClr val="000000"/>
                </a:solidFill>
                <a:effectLst/>
                <a:latin typeface="Helvetica" pitchFamily="2" charset="0"/>
              </a:rPr>
              <a:t>Muon</a:t>
            </a:r>
            <a:r>
              <a:rPr lang="it-IT" dirty="0">
                <a:solidFill>
                  <a:srgbClr val="000000"/>
                </a:solidFill>
                <a:effectLst/>
                <a:latin typeface="Helvetica" pitchFamily="2" charset="0"/>
              </a:rPr>
              <a:t> histories </a:t>
            </a:r>
            <a:r>
              <a:rPr lang="it-IT" dirty="0" err="1">
                <a:solidFill>
                  <a:srgbClr val="000000"/>
                </a:solidFill>
                <a:effectLst/>
                <a:latin typeface="Helvetica" pitchFamily="2" charset="0"/>
              </a:rPr>
              <a:t>allowing</a:t>
            </a:r>
            <a:r>
              <a:rPr lang="it-IT" dirty="0">
                <a:solidFill>
                  <a:srgbClr val="000000"/>
                </a:solidFill>
                <a:effectLst/>
                <a:latin typeface="Helvetica" pitchFamily="2" charset="0"/>
              </a:rPr>
              <a:t> for </a:t>
            </a:r>
            <a:r>
              <a:rPr lang="it-IT" dirty="0" err="1">
                <a:solidFill>
                  <a:srgbClr val="000000"/>
                </a:solidFill>
                <a:effectLst/>
                <a:latin typeface="Helvetica" pitchFamily="2" charset="0"/>
              </a:rPr>
              <a:t>studying</a:t>
            </a:r>
            <a:r>
              <a:rPr lang="it-IT" dirty="0">
                <a:solidFill>
                  <a:srgbClr val="000000"/>
                </a:solidFill>
                <a:effectLst/>
                <a:latin typeface="Helvetica" pitchFamily="2" charset="0"/>
              </a:rPr>
              <a:t> the </a:t>
            </a:r>
            <a:r>
              <a:rPr lang="it-IT" dirty="0">
                <a:solidFill>
                  <a:srgbClr val="1E5A9D"/>
                </a:solidFill>
                <a:effectLst/>
                <a:latin typeface="Helvetica" pitchFamily="2" charset="0"/>
              </a:rPr>
              <a:t>relative </a:t>
            </a:r>
            <a:r>
              <a:rPr lang="it-IT" dirty="0" err="1">
                <a:solidFill>
                  <a:srgbClr val="1E5A9D"/>
                </a:solidFill>
                <a:effectLst/>
                <a:latin typeface="Helvetica" pitchFamily="2" charset="0"/>
              </a:rPr>
              <a:t>contribution</a:t>
            </a:r>
            <a:r>
              <a:rPr lang="it-IT" dirty="0">
                <a:solidFill>
                  <a:srgbClr val="1E5A9D"/>
                </a:solidFill>
                <a:effectLst/>
                <a:latin typeface="Helvetica" pitchFamily="2" charset="0"/>
              </a:rPr>
              <a:t> of </a:t>
            </a:r>
            <a:r>
              <a:rPr lang="it-IT" dirty="0" err="1">
                <a:solidFill>
                  <a:srgbClr val="1E5A9D"/>
                </a:solidFill>
                <a:effectLst/>
                <a:latin typeface="Helvetica" pitchFamily="2" charset="0"/>
              </a:rPr>
              <a:t>different</a:t>
            </a:r>
            <a:r>
              <a:rPr lang="it-IT" dirty="0">
                <a:solidFill>
                  <a:srgbClr val="1E5A9D"/>
                </a:solidFill>
                <a:effectLst/>
                <a:latin typeface="Helvetica" pitchFamily="2" charset="0"/>
              </a:rPr>
              <a:t> </a:t>
            </a:r>
            <a:r>
              <a:rPr lang="it-IT" dirty="0" err="1">
                <a:solidFill>
                  <a:srgbClr val="1E5A9D"/>
                </a:solidFill>
                <a:effectLst/>
                <a:latin typeface="Helvetica" pitchFamily="2" charset="0"/>
              </a:rPr>
              <a:t>particles</a:t>
            </a:r>
            <a:r>
              <a:rPr lang="it-IT" dirty="0">
                <a:solidFill>
                  <a:srgbClr val="000000"/>
                </a:solidFill>
                <a:effectLst/>
                <a:latin typeface="Helvetica" pitchFamily="2" charset="0"/>
              </a:rPr>
              <a:t> to</a:t>
            </a:r>
            <a:r>
              <a:rPr lang="it-IT" dirty="0">
                <a:solidFill>
                  <a:srgbClr val="1E5A9D"/>
                </a:solidFill>
                <a:effectLst/>
                <a:latin typeface="Helvetica" pitchFamily="2" charset="0"/>
              </a:rPr>
              <a:t> t</a:t>
            </a:r>
            <a:r>
              <a:rPr lang="it-IT" dirty="0">
                <a:solidFill>
                  <a:srgbClr val="000000"/>
                </a:solidFill>
                <a:effectLst/>
                <a:latin typeface="Helvetica" pitchFamily="2" charset="0"/>
              </a:rPr>
              <a:t>he </a:t>
            </a:r>
            <a:r>
              <a:rPr lang="it-IT" dirty="0" err="1">
                <a:solidFill>
                  <a:srgbClr val="000000"/>
                </a:solidFill>
                <a:effectLst/>
                <a:latin typeface="Helvetica" pitchFamily="2" charset="0"/>
              </a:rPr>
              <a:t>observed</a:t>
            </a:r>
            <a:r>
              <a:rPr lang="it-IT" dirty="0">
                <a:solidFill>
                  <a:srgbClr val="000000"/>
                </a:solidFill>
                <a:effectLst/>
                <a:latin typeface="Helvetica" pitchFamily="2" charset="0"/>
              </a:rPr>
              <a:t> </a:t>
            </a:r>
            <a:r>
              <a:rPr lang="it-IT" dirty="0" err="1">
                <a:solidFill>
                  <a:srgbClr val="1E5A9D"/>
                </a:solidFill>
                <a:effectLst/>
                <a:latin typeface="Helvetica" pitchFamily="2" charset="0"/>
              </a:rPr>
              <a:t>muon</a:t>
            </a:r>
            <a:r>
              <a:rPr lang="it-IT" dirty="0">
                <a:solidFill>
                  <a:srgbClr val="1E5A9D"/>
                </a:solidFill>
                <a:effectLst/>
                <a:latin typeface="Helvetica" pitchFamily="2" charset="0"/>
              </a:rPr>
              <a:t> </a:t>
            </a:r>
            <a:r>
              <a:rPr lang="it-IT" dirty="0" err="1">
                <a:solidFill>
                  <a:srgbClr val="1E5A9D"/>
                </a:solidFill>
                <a:effectLst/>
                <a:latin typeface="Helvetica" pitchFamily="2" charset="0"/>
              </a:rPr>
              <a:t>flux</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the ground.</a:t>
            </a:r>
          </a:p>
          <a:p>
            <a:pPr>
              <a:buNone/>
            </a:pPr>
            <a:r>
              <a:rPr lang="it-IT" dirty="0">
                <a:solidFill>
                  <a:srgbClr val="000000"/>
                </a:solidFill>
                <a:effectLst/>
                <a:latin typeface="Helvetica" pitchFamily="2" charset="0"/>
              </a:rPr>
              <a:t>Full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histories </a:t>
            </a:r>
            <a:r>
              <a:rPr lang="it-IT" dirty="0" err="1">
                <a:solidFill>
                  <a:srgbClr val="000000"/>
                </a:solidFill>
                <a:effectLst/>
                <a:latin typeface="Helvetica" pitchFamily="2" charset="0"/>
              </a:rPr>
              <a:t>enable</a:t>
            </a:r>
            <a:r>
              <a:rPr lang="it-IT" dirty="0">
                <a:solidFill>
                  <a:srgbClr val="000000"/>
                </a:solidFill>
                <a:effectLst/>
                <a:latin typeface="Helvetica" pitchFamily="2" charset="0"/>
              </a:rPr>
              <a:t> a </a:t>
            </a:r>
            <a:r>
              <a:rPr lang="it-IT" dirty="0" err="1">
                <a:solidFill>
                  <a:srgbClr val="000000"/>
                </a:solidFill>
                <a:effectLst/>
                <a:latin typeface="Helvetica" pitchFamily="2" charset="0"/>
              </a:rPr>
              <a:t>plethora</a:t>
            </a:r>
            <a:r>
              <a:rPr lang="it-IT" dirty="0">
                <a:solidFill>
                  <a:srgbClr val="000000"/>
                </a:solidFill>
                <a:effectLst/>
                <a:latin typeface="Helvetica" pitchFamily="2" charset="0"/>
              </a:rPr>
              <a:t> of studies of the </a:t>
            </a:r>
            <a:r>
              <a:rPr lang="it-IT" dirty="0" err="1">
                <a:solidFill>
                  <a:srgbClr val="000000"/>
                </a:solidFill>
                <a:effectLst/>
                <a:latin typeface="Helvetica" pitchFamily="2" charset="0"/>
              </a:rPr>
              <a:t>processes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that</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contribute</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observations</a:t>
            </a:r>
            <a:r>
              <a:rPr lang="it-IT" dirty="0">
                <a:solidFill>
                  <a:srgbClr val="000000"/>
                </a:solidFill>
                <a:effectLst/>
                <a:latin typeface="Helvetica" pitchFamily="2" charset="0"/>
              </a:rPr>
              <a:t> (i.e. the </a:t>
            </a:r>
            <a:r>
              <a:rPr lang="it-IT" dirty="0" err="1">
                <a:solidFill>
                  <a:srgbClr val="000000"/>
                </a:solidFill>
                <a:effectLst/>
                <a:latin typeface="Helvetica" pitchFamily="2" charset="0"/>
              </a:rPr>
              <a:t>muon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excess</a:t>
            </a:r>
            <a:r>
              <a:rPr lang="it-IT" dirty="0">
                <a:solidFill>
                  <a:srgbClr val="000000"/>
                </a:solidFill>
                <a:effectLst/>
                <a:latin typeface="Helvetica" pitchFamily="2" charset="0"/>
              </a:rPr>
              <a:t>) or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training data for </a:t>
            </a:r>
            <a:r>
              <a:rPr lang="it-IT" dirty="0" err="1">
                <a:solidFill>
                  <a:srgbClr val="000000"/>
                </a:solidFill>
                <a:effectLst/>
                <a:latin typeface="Helvetica" pitchFamily="2" charset="0"/>
              </a:rPr>
              <a:t>supervised</a:t>
            </a:r>
            <a:r>
              <a:rPr lang="it-IT" dirty="0">
                <a:solidFill>
                  <a:srgbClr val="000000"/>
                </a:solidFill>
                <a:effectLst/>
                <a:latin typeface="Helvetica" pitchFamily="2" charset="0"/>
              </a:rPr>
              <a:t> learning or </a:t>
            </a:r>
            <a:r>
              <a:rPr lang="it-IT" dirty="0" err="1">
                <a:solidFill>
                  <a:srgbClr val="000000"/>
                </a:solidFill>
                <a:effectLst/>
                <a:latin typeface="Helvetica" pitchFamily="2" charset="0"/>
              </a:rPr>
              <a:t>analyses</a:t>
            </a:r>
            <a:r>
              <a:rPr lang="it-IT" dirty="0">
                <a:solidFill>
                  <a:srgbClr val="000000"/>
                </a:solidFill>
                <a:effectLst/>
                <a:latin typeface="Helvetica" pitchFamily="2" charset="0"/>
              </a:rPr>
              <a:t>.</a:t>
            </a:r>
          </a:p>
          <a:p>
            <a:endParaRPr lang="it-IT" dirty="0">
              <a:solidFill>
                <a:srgbClr val="000000"/>
              </a:solidFill>
              <a:effectLst/>
              <a:latin typeface="Helvetica" pitchFamily="2" charset="0"/>
            </a:endParaRPr>
          </a:p>
          <a:p>
            <a:endParaRPr lang="it-IT" dirty="0"/>
          </a:p>
        </p:txBody>
      </p:sp>
      <p:sp>
        <p:nvSpPr>
          <p:cNvPr id="4" name="Segnaposto numero diapositiva 3">
            <a:extLst>
              <a:ext uri="{FF2B5EF4-FFF2-40B4-BE49-F238E27FC236}">
                <a16:creationId xmlns:a16="http://schemas.microsoft.com/office/drawing/2014/main" id="{F7567958-7BDF-7C77-1AC3-3096A67DCCBE}"/>
              </a:ext>
            </a:extLst>
          </p:cNvPr>
          <p:cNvSpPr>
            <a:spLocks noGrp="1"/>
          </p:cNvSpPr>
          <p:nvPr>
            <p:ph type="sldNum" sz="quarter" idx="5"/>
          </p:nvPr>
        </p:nvSpPr>
        <p:spPr/>
        <p:txBody>
          <a:bodyPr/>
          <a:lstStyle/>
          <a:p>
            <a:fld id="{46D5B8C5-F098-EC44-A9C9-32C90EE33B95}" type="slidenum">
              <a:rPr lang="it-IT" smtClean="0"/>
              <a:t>11</a:t>
            </a:fld>
            <a:endParaRPr lang="it-IT"/>
          </a:p>
        </p:txBody>
      </p:sp>
    </p:spTree>
    <p:extLst>
      <p:ext uri="{BB962C8B-B14F-4D97-AF65-F5344CB8AC3E}">
        <p14:creationId xmlns:p14="http://schemas.microsoft.com/office/powerpoint/2010/main" val="285751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E8158-695F-9C57-96D8-9CF04AD0CCE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8D4ACB-BAC1-B4D3-31C3-BE11A39CB84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85A1B0-B7F4-ED53-C18D-84703D6C6CE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C3D2DDE-0614-42BA-B099-9C8F5E6A2CFD}"/>
              </a:ext>
            </a:extLst>
          </p:cNvPr>
          <p:cNvSpPr>
            <a:spLocks noGrp="1"/>
          </p:cNvSpPr>
          <p:nvPr>
            <p:ph type="sldNum" sz="quarter" idx="5"/>
          </p:nvPr>
        </p:nvSpPr>
        <p:spPr/>
        <p:txBody>
          <a:bodyPr/>
          <a:lstStyle/>
          <a:p>
            <a:fld id="{46D5B8C5-F098-EC44-A9C9-32C90EE33B95}" type="slidenum">
              <a:rPr lang="it-IT" smtClean="0"/>
              <a:t>12</a:t>
            </a:fld>
            <a:endParaRPr lang="it-IT"/>
          </a:p>
        </p:txBody>
      </p:sp>
    </p:spTree>
    <p:extLst>
      <p:ext uri="{BB962C8B-B14F-4D97-AF65-F5344CB8AC3E}">
        <p14:creationId xmlns:p14="http://schemas.microsoft.com/office/powerpoint/2010/main" val="173523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9B3BA-954F-8F5E-8344-581EF0901F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7E5F2D8-A6E5-1294-2785-4D1C83BD1E1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9BC8848-F01D-2CA0-667D-8CB08FE5C009}"/>
              </a:ext>
            </a:extLst>
          </p:cNvPr>
          <p:cNvSpPr>
            <a:spLocks noGrp="1"/>
          </p:cNvSpPr>
          <p:nvPr>
            <p:ph type="body" idx="1"/>
          </p:nvPr>
        </p:nvSpPr>
        <p:spPr/>
        <p:txBody>
          <a:bodyPr/>
          <a:lstStyle/>
          <a:p>
            <a:r>
              <a:rPr lang="en-GB" noProof="0" dirty="0"/>
              <a:t>Muons are sensitive to atmospheric density and depth.</a:t>
            </a:r>
          </a:p>
          <a:p>
            <a:endParaRPr lang="en-GB" noProof="0" dirty="0"/>
          </a:p>
          <a:p>
            <a:r>
              <a:rPr lang="en-GB" noProof="0" dirty="0"/>
              <a:t>Muon showers begin deeper in the atmosphere, closer to the surface because </a:t>
            </a:r>
            <a:r>
              <a:rPr lang="en-GB" noProof="0" dirty="0" err="1"/>
              <a:t>martian</a:t>
            </a:r>
            <a:r>
              <a:rPr lang="en-GB" noProof="0" dirty="0"/>
              <a:t> atmosphere is thin.</a:t>
            </a:r>
          </a:p>
          <a:p>
            <a:endParaRPr lang="en-GB" noProof="0" dirty="0"/>
          </a:p>
          <a:p>
            <a:r>
              <a:rPr lang="en-GB" noProof="0" dirty="0"/>
              <a:t>Monte Carlo simulations to analyse how cosmic ray showers develop in the Martian atmosphere and evaluate the nuclide production rate in the </a:t>
            </a:r>
            <a:r>
              <a:rPr lang="en-GB" noProof="0" dirty="0" err="1"/>
              <a:t>martian</a:t>
            </a:r>
            <a:r>
              <a:rPr lang="en-GB" noProof="0" dirty="0"/>
              <a:t> </a:t>
            </a:r>
            <a:r>
              <a:rPr lang="en-GB" noProof="0" dirty="0" err="1"/>
              <a:t>regolith</a:t>
            </a:r>
            <a:r>
              <a:rPr lang="en-GB" noProof="0" dirty="0"/>
              <a:t>. </a:t>
            </a:r>
          </a:p>
          <a:p>
            <a:endParaRPr lang="en-GB" noProof="0" dirty="0"/>
          </a:p>
          <a:p>
            <a:r>
              <a:rPr lang="en-GB" noProof="0" dirty="0"/>
              <a:t>The study accounts for proton and neutron energy loss, particle decay, and muon range in the atmosphere.</a:t>
            </a:r>
            <a:endParaRPr lang="it-IT" dirty="0"/>
          </a:p>
          <a:p>
            <a:endParaRPr lang="en-GB" noProof="0" dirty="0"/>
          </a:p>
          <a:p>
            <a:r>
              <a:rPr lang="en-GB" noProof="0" dirty="0"/>
              <a:t>The simulations model the production of:</a:t>
            </a:r>
          </a:p>
          <a:p>
            <a:pPr marL="285750" indent="-285750">
              <a:buFont typeface="Arial" panose="020B0604020202020204" pitchFamily="34" charset="0"/>
              <a:buChar char="•"/>
            </a:pPr>
            <a:r>
              <a:rPr lang="en-GB" noProof="0" dirty="0"/>
              <a:t>Muons (charged particles from cosmic ray interactions).</a:t>
            </a:r>
          </a:p>
          <a:p>
            <a:pPr marL="285750" indent="-285750">
              <a:buFont typeface="Arial" panose="020B0604020202020204" pitchFamily="34" charset="0"/>
              <a:buChar char="•"/>
            </a:pPr>
            <a:r>
              <a:rPr lang="en-GB" noProof="0" dirty="0"/>
              <a:t>Neutrons (important for cosmogenic nuclide production).</a:t>
            </a:r>
          </a:p>
          <a:p>
            <a:pPr marL="285750" indent="-285750">
              <a:buFont typeface="Arial" panose="020B0604020202020204" pitchFamily="34" charset="0"/>
              <a:buChar char="•"/>
            </a:pPr>
            <a:r>
              <a:rPr lang="en-GB" noProof="0" dirty="0"/>
              <a:t>Protons (primary cosmic ray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Understanding</a:t>
            </a:r>
            <a:r>
              <a:rPr lang="it-IT" dirty="0"/>
              <a:t> </a:t>
            </a:r>
            <a:r>
              <a:rPr lang="it-IT" dirty="0" err="1"/>
              <a:t>muon</a:t>
            </a:r>
            <a:r>
              <a:rPr lang="it-IT" dirty="0"/>
              <a:t> </a:t>
            </a:r>
            <a:r>
              <a:rPr lang="it-IT" dirty="0" err="1"/>
              <a:t>flux</a:t>
            </a:r>
            <a:r>
              <a:rPr lang="it-IT" dirty="0"/>
              <a:t> </a:t>
            </a:r>
            <a:r>
              <a:rPr lang="it-IT" dirty="0" err="1"/>
              <a:t>variations</a:t>
            </a:r>
            <a:r>
              <a:rPr lang="it-IT" dirty="0"/>
              <a:t> over time can </a:t>
            </a:r>
            <a:r>
              <a:rPr lang="it-IT" dirty="0" err="1"/>
              <a:t>provide</a:t>
            </a:r>
            <a:r>
              <a:rPr lang="it-IT" dirty="0"/>
              <a:t> insights </a:t>
            </a:r>
            <a:r>
              <a:rPr lang="it-IT" dirty="0" err="1"/>
              <a:t>into</a:t>
            </a:r>
            <a:r>
              <a:rPr lang="it-IT" dirty="0"/>
              <a:t> Mars’ </a:t>
            </a:r>
            <a:r>
              <a:rPr lang="it-IT" dirty="0" err="1"/>
              <a:t>climate</a:t>
            </a:r>
            <a:r>
              <a:rPr lang="it-IT" dirty="0"/>
              <a:t> history.</a:t>
            </a:r>
          </a:p>
          <a:p>
            <a:pPr>
              <a:buNone/>
            </a:pPr>
            <a:endParaRPr lang="it-IT" dirty="0">
              <a:solidFill>
                <a:srgbClr val="000000"/>
              </a:solidFill>
              <a:effectLst/>
              <a:latin typeface="Times"/>
            </a:endParaRPr>
          </a:p>
          <a:p>
            <a:pPr>
              <a:buNone/>
            </a:pPr>
            <a:r>
              <a:rPr lang="it-IT" dirty="0" err="1">
                <a:solidFill>
                  <a:srgbClr val="000000"/>
                </a:solidFill>
                <a:effectLst/>
                <a:latin typeface="Times"/>
              </a:rPr>
              <a:t>at</a:t>
            </a:r>
            <a:r>
              <a:rPr lang="it-IT" dirty="0">
                <a:solidFill>
                  <a:srgbClr val="000000"/>
                </a:solidFill>
                <a:effectLst/>
                <a:latin typeface="Times"/>
              </a:rPr>
              <a:t> the </a:t>
            </a:r>
            <a:r>
              <a:rPr lang="it-IT" dirty="0" err="1">
                <a:solidFill>
                  <a:srgbClr val="000000"/>
                </a:solidFill>
                <a:effectLst/>
                <a:latin typeface="Times"/>
              </a:rPr>
              <a:t>atmospheric</a:t>
            </a:r>
            <a:r>
              <a:rPr lang="it-IT" dirty="0">
                <a:solidFill>
                  <a:srgbClr val="000000"/>
                </a:solidFill>
                <a:effectLst/>
                <a:latin typeface="Times"/>
              </a:rPr>
              <a:t> </a:t>
            </a:r>
            <a:r>
              <a:rPr lang="it-IT" dirty="0" err="1">
                <a:solidFill>
                  <a:srgbClr val="000000"/>
                </a:solidFill>
                <a:effectLst/>
                <a:latin typeface="Times"/>
              </a:rPr>
              <a:t>depth</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7 hPa, </a:t>
            </a:r>
            <a:r>
              <a:rPr lang="it-IT" dirty="0" err="1">
                <a:solidFill>
                  <a:srgbClr val="000000"/>
                </a:solidFill>
                <a:effectLst/>
                <a:latin typeface="Times"/>
              </a:rPr>
              <a:t>which</a:t>
            </a:r>
            <a:r>
              <a:rPr lang="it-IT" dirty="0">
                <a:solidFill>
                  <a:srgbClr val="000000"/>
                </a:solidFill>
                <a:effectLst/>
                <a:latin typeface="Times"/>
              </a:rPr>
              <a:t> </a:t>
            </a:r>
            <a:r>
              <a:rPr lang="it-IT" dirty="0" err="1">
                <a:solidFill>
                  <a:srgbClr val="000000"/>
                </a:solidFill>
                <a:effectLst/>
                <a:latin typeface="Times"/>
              </a:rPr>
              <a:t>corresponds</a:t>
            </a:r>
            <a:r>
              <a:rPr lang="it-IT" dirty="0">
                <a:solidFill>
                  <a:srgbClr val="000000"/>
                </a:solidFill>
                <a:effectLst/>
                <a:latin typeface="Times"/>
              </a:rPr>
              <a:t> to the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surface</a:t>
            </a:r>
            <a:r>
              <a:rPr lang="it-IT" dirty="0">
                <a:solidFill>
                  <a:srgbClr val="000000"/>
                </a:solidFill>
                <a:effectLst/>
                <a:latin typeface="Times"/>
              </a:rPr>
              <a:t>, the </a:t>
            </a:r>
            <a:r>
              <a:rPr lang="it-IT" dirty="0" err="1">
                <a:solidFill>
                  <a:srgbClr val="000000"/>
                </a:solidFill>
                <a:effectLst/>
                <a:latin typeface="Times"/>
              </a:rPr>
              <a:t>proton</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Helvetica" pitchFamily="2" charset="0"/>
              </a:rPr>
              <a:t>⇠ </a:t>
            </a:r>
            <a:r>
              <a:rPr lang="it-IT" dirty="0">
                <a:solidFill>
                  <a:srgbClr val="000000"/>
                </a:solidFill>
                <a:effectLst/>
                <a:latin typeface="Times"/>
              </a:rPr>
              <a:t>200 times </a:t>
            </a:r>
            <a:r>
              <a:rPr lang="it-IT" dirty="0" err="1">
                <a:solidFill>
                  <a:srgbClr val="000000"/>
                </a:solidFill>
                <a:effectLst/>
                <a:latin typeface="Times"/>
              </a:rPr>
              <a:t>stronger</a:t>
            </a:r>
            <a:r>
              <a:rPr lang="it-IT" dirty="0">
                <a:solidFill>
                  <a:srgbClr val="000000"/>
                </a:solidFill>
                <a:effectLst/>
                <a:latin typeface="Times"/>
              </a:rPr>
              <a:t> </a:t>
            </a:r>
            <a:r>
              <a:rPr lang="it-IT" dirty="0" err="1">
                <a:solidFill>
                  <a:srgbClr val="000000"/>
                </a:solidFill>
                <a:effectLst/>
                <a:latin typeface="Times"/>
              </a:rPr>
              <a:t>than</a:t>
            </a:r>
            <a:r>
              <a:rPr lang="it-IT" dirty="0">
                <a:solidFill>
                  <a:srgbClr val="000000"/>
                </a:solidFill>
                <a:effectLst/>
                <a:latin typeface="Times"/>
              </a:rPr>
              <a:t> the </a:t>
            </a:r>
            <a:r>
              <a:rPr lang="it-IT" dirty="0" err="1">
                <a:solidFill>
                  <a:srgbClr val="000000"/>
                </a:solidFill>
                <a:effectLst/>
                <a:latin typeface="Times"/>
              </a:rPr>
              <a:t>muon</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The </a:t>
            </a:r>
            <a:r>
              <a:rPr lang="it-IT" dirty="0" err="1">
                <a:solidFill>
                  <a:srgbClr val="000000"/>
                </a:solidFill>
                <a:effectLst/>
                <a:latin typeface="Times"/>
              </a:rPr>
              <a:t>pion</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only</a:t>
            </a:r>
            <a:r>
              <a:rPr lang="it-IT" dirty="0">
                <a:solidFill>
                  <a:srgbClr val="000000"/>
                </a:solidFill>
                <a:effectLst/>
                <a:latin typeface="Times"/>
              </a:rPr>
              <a:t> 5% of the </a:t>
            </a:r>
            <a:r>
              <a:rPr lang="it-IT" dirty="0" err="1">
                <a:solidFill>
                  <a:srgbClr val="000000"/>
                </a:solidFill>
                <a:effectLst/>
                <a:latin typeface="Times"/>
              </a:rPr>
              <a:t>muon</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but</a:t>
            </a:r>
            <a:r>
              <a:rPr lang="it-IT" dirty="0">
                <a:solidFill>
                  <a:srgbClr val="000000"/>
                </a:solidFill>
                <a:effectLst/>
                <a:latin typeface="Times"/>
              </a:rPr>
              <a:t> </a:t>
            </a:r>
            <a:r>
              <a:rPr lang="it-IT" dirty="0" err="1">
                <a:solidFill>
                  <a:srgbClr val="000000"/>
                </a:solidFill>
                <a:effectLst/>
                <a:latin typeface="Times"/>
              </a:rPr>
              <a:t>it</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much</a:t>
            </a:r>
            <a:r>
              <a:rPr lang="it-IT" dirty="0">
                <a:solidFill>
                  <a:srgbClr val="000000"/>
                </a:solidFill>
                <a:effectLst/>
                <a:latin typeface="Times"/>
              </a:rPr>
              <a:t> </a:t>
            </a:r>
            <a:r>
              <a:rPr lang="it-IT" dirty="0" err="1">
                <a:solidFill>
                  <a:srgbClr val="000000"/>
                </a:solidFill>
                <a:effectLst/>
                <a:latin typeface="Times"/>
              </a:rPr>
              <a:t>higher</a:t>
            </a:r>
            <a:r>
              <a:rPr lang="it-IT" dirty="0">
                <a:solidFill>
                  <a:srgbClr val="000000"/>
                </a:solidFill>
                <a:effectLst/>
                <a:latin typeface="Times"/>
              </a:rPr>
              <a:t> </a:t>
            </a:r>
            <a:r>
              <a:rPr lang="it-IT" dirty="0" err="1">
                <a:solidFill>
                  <a:srgbClr val="000000"/>
                </a:solidFill>
                <a:effectLst/>
                <a:latin typeface="Times"/>
              </a:rPr>
              <a:t>than</a:t>
            </a:r>
            <a:r>
              <a:rPr lang="it-IT" dirty="0">
                <a:solidFill>
                  <a:srgbClr val="000000"/>
                </a:solidFill>
                <a:effectLst/>
                <a:latin typeface="Times"/>
              </a:rPr>
              <a:t> the ratio </a:t>
            </a:r>
            <a:r>
              <a:rPr lang="it-IT" dirty="0" err="1">
                <a:solidFill>
                  <a:srgbClr val="000000"/>
                </a:solidFill>
                <a:effectLst/>
                <a:latin typeface="Times"/>
              </a:rPr>
              <a:t>observed</a:t>
            </a:r>
            <a:r>
              <a:rPr lang="it-IT" dirty="0">
                <a:solidFill>
                  <a:srgbClr val="000000"/>
                </a:solidFill>
                <a:effectLst/>
                <a:latin typeface="Times"/>
              </a:rPr>
              <a:t> on </a:t>
            </a:r>
            <a:r>
              <a:rPr lang="it-IT" dirty="0" err="1">
                <a:solidFill>
                  <a:srgbClr val="000000"/>
                </a:solidFill>
                <a:effectLst/>
                <a:latin typeface="Times"/>
              </a:rPr>
              <a:t>Earth’s</a:t>
            </a:r>
            <a:r>
              <a:rPr lang="it-IT" dirty="0">
                <a:solidFill>
                  <a:srgbClr val="000000"/>
                </a:solidFill>
                <a:effectLst/>
                <a:latin typeface="Times"/>
              </a:rPr>
              <a:t> </a:t>
            </a:r>
            <a:r>
              <a:rPr lang="it-IT" dirty="0" err="1">
                <a:solidFill>
                  <a:srgbClr val="000000"/>
                </a:solidFill>
                <a:effectLst/>
                <a:latin typeface="Times"/>
              </a:rPr>
              <a:t>surface</a:t>
            </a:r>
            <a:r>
              <a:rPr lang="it-IT" dirty="0">
                <a:solidFill>
                  <a:srgbClr val="000000"/>
                </a:solidFill>
                <a:effectLst/>
                <a:latin typeface="Times"/>
              </a:rPr>
              <a:t> (</a:t>
            </a:r>
            <a:r>
              <a:rPr lang="it-IT" dirty="0">
                <a:solidFill>
                  <a:srgbClr val="000000"/>
                </a:solidFill>
                <a:effectLst/>
                <a:latin typeface="Helvetica" pitchFamily="2" charset="0"/>
              </a:rPr>
              <a:t>&lt;</a:t>
            </a:r>
            <a:r>
              <a:rPr lang="it-IT" dirty="0">
                <a:solidFill>
                  <a:srgbClr val="000000"/>
                </a:solidFill>
                <a:effectLst/>
                <a:latin typeface="Times"/>
              </a:rPr>
              <a:t>0.1 %)</a:t>
            </a:r>
          </a:p>
          <a:p>
            <a:pPr>
              <a:buNone/>
            </a:pPr>
            <a:endParaRPr lang="it-IT" dirty="0">
              <a:solidFill>
                <a:srgbClr val="000000"/>
              </a:solidFill>
              <a:effectLst/>
              <a:latin typeface="Times"/>
            </a:endParaRPr>
          </a:p>
          <a:p>
            <a:pPr>
              <a:buNone/>
            </a:pPr>
            <a:r>
              <a:rPr lang="it-IT" dirty="0">
                <a:solidFill>
                  <a:srgbClr val="000000"/>
                </a:solidFill>
                <a:effectLst/>
                <a:latin typeface="Times"/>
              </a:rPr>
              <a:t>the </a:t>
            </a:r>
            <a:r>
              <a:rPr lang="it-IT" dirty="0" err="1">
                <a:solidFill>
                  <a:srgbClr val="000000"/>
                </a:solidFill>
                <a:effectLst/>
                <a:latin typeface="Times"/>
              </a:rPr>
              <a:t>vertical</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of </a:t>
            </a:r>
            <a:r>
              <a:rPr lang="it-IT" dirty="0" err="1">
                <a:solidFill>
                  <a:srgbClr val="000000"/>
                </a:solidFill>
                <a:effectLst/>
                <a:latin typeface="Times"/>
              </a:rPr>
              <a:t>these</a:t>
            </a:r>
            <a:r>
              <a:rPr lang="it-IT" dirty="0">
                <a:solidFill>
                  <a:srgbClr val="000000"/>
                </a:solidFill>
                <a:effectLst/>
                <a:latin typeface="Times"/>
              </a:rPr>
              <a:t> </a:t>
            </a:r>
            <a:r>
              <a:rPr lang="it-IT" dirty="0" err="1">
                <a:solidFill>
                  <a:srgbClr val="000000"/>
                </a:solidFill>
                <a:effectLst/>
                <a:latin typeface="Times"/>
              </a:rPr>
              <a:t>particles</a:t>
            </a:r>
            <a:r>
              <a:rPr lang="it-IT" dirty="0">
                <a:solidFill>
                  <a:srgbClr val="000000"/>
                </a:solidFill>
                <a:effectLst/>
                <a:latin typeface="Times"/>
              </a:rPr>
              <a:t> </a:t>
            </a:r>
            <a:r>
              <a:rPr lang="it-IT" dirty="0" err="1">
                <a:solidFill>
                  <a:srgbClr val="000000"/>
                </a:solidFill>
                <a:effectLst/>
                <a:latin typeface="Times"/>
              </a:rPr>
              <a:t>at</a:t>
            </a:r>
            <a:r>
              <a:rPr lang="it-IT" dirty="0">
                <a:solidFill>
                  <a:srgbClr val="000000"/>
                </a:solidFill>
                <a:effectLst/>
                <a:latin typeface="Times"/>
              </a:rPr>
              <a:t> </a:t>
            </a:r>
            <a:r>
              <a:rPr lang="it-IT" dirty="0" err="1">
                <a:solidFill>
                  <a:srgbClr val="000000"/>
                </a:solidFill>
                <a:effectLst/>
                <a:latin typeface="Times"/>
              </a:rPr>
              <a:t>atmospheric</a:t>
            </a:r>
            <a:r>
              <a:rPr lang="it-IT" dirty="0">
                <a:solidFill>
                  <a:srgbClr val="000000"/>
                </a:solidFill>
                <a:effectLst/>
                <a:latin typeface="Times"/>
              </a:rPr>
              <a:t> </a:t>
            </a:r>
            <a:r>
              <a:rPr lang="it-IT" dirty="0" err="1">
                <a:solidFill>
                  <a:srgbClr val="000000"/>
                </a:solidFill>
                <a:effectLst/>
                <a:latin typeface="Times"/>
              </a:rPr>
              <a:t>depths</a:t>
            </a:r>
            <a:r>
              <a:rPr lang="it-IT" dirty="0">
                <a:solidFill>
                  <a:srgbClr val="000000"/>
                </a:solidFill>
                <a:effectLst/>
                <a:latin typeface="Times"/>
              </a:rPr>
              <a:t> of 100 and 200 hPa, </a:t>
            </a:r>
            <a:r>
              <a:rPr lang="it-IT" dirty="0" err="1">
                <a:solidFill>
                  <a:srgbClr val="000000"/>
                </a:solidFill>
                <a:effectLst/>
                <a:latin typeface="Times"/>
              </a:rPr>
              <a:t>which</a:t>
            </a:r>
            <a:r>
              <a:rPr lang="it-IT" dirty="0">
                <a:solidFill>
                  <a:srgbClr val="000000"/>
                </a:solidFill>
                <a:effectLst/>
                <a:latin typeface="Times"/>
              </a:rPr>
              <a:t> </a:t>
            </a:r>
            <a:r>
              <a:rPr lang="it-IT" dirty="0" err="1">
                <a:solidFill>
                  <a:srgbClr val="000000"/>
                </a:solidFill>
                <a:effectLst/>
                <a:latin typeface="Times"/>
              </a:rPr>
              <a:t>correspond</a:t>
            </a:r>
            <a:r>
              <a:rPr lang="it-IT" dirty="0">
                <a:solidFill>
                  <a:srgbClr val="000000"/>
                </a:solidFill>
                <a:effectLst/>
                <a:latin typeface="Times"/>
              </a:rPr>
              <a:t> to the </a:t>
            </a:r>
            <a:r>
              <a:rPr lang="it-IT" dirty="0" err="1">
                <a:solidFill>
                  <a:srgbClr val="000000"/>
                </a:solidFill>
                <a:effectLst/>
                <a:latin typeface="Times"/>
              </a:rPr>
              <a:t>total</a:t>
            </a:r>
            <a:r>
              <a:rPr lang="it-IT" dirty="0">
                <a:solidFill>
                  <a:srgbClr val="000000"/>
                </a:solidFill>
                <a:effectLst/>
                <a:latin typeface="Times"/>
              </a:rPr>
              <a:t> </a:t>
            </a:r>
            <a:r>
              <a:rPr lang="it-IT" dirty="0" err="1">
                <a:solidFill>
                  <a:srgbClr val="000000"/>
                </a:solidFill>
                <a:effectLst/>
                <a:latin typeface="Times"/>
              </a:rPr>
              <a:t>thickness</a:t>
            </a:r>
            <a:r>
              <a:rPr lang="it-IT" dirty="0">
                <a:solidFill>
                  <a:srgbClr val="000000"/>
                </a:solidFill>
                <a:effectLst/>
                <a:latin typeface="Times"/>
              </a:rPr>
              <a:t> of the </a:t>
            </a:r>
            <a:r>
              <a:rPr lang="it-IT" dirty="0" err="1">
                <a:solidFill>
                  <a:srgbClr val="000000"/>
                </a:solidFill>
                <a:effectLst/>
                <a:latin typeface="Times"/>
              </a:rPr>
              <a:t>atmosphere</a:t>
            </a:r>
            <a:r>
              <a:rPr lang="it-IT" dirty="0">
                <a:solidFill>
                  <a:srgbClr val="000000"/>
                </a:solidFill>
                <a:effectLst/>
                <a:latin typeface="Times"/>
              </a:rPr>
              <a:t> </a:t>
            </a:r>
            <a:r>
              <a:rPr lang="it-IT" dirty="0" err="1">
                <a:solidFill>
                  <a:srgbClr val="000000"/>
                </a:solidFill>
                <a:effectLst/>
                <a:latin typeface="Times"/>
              </a:rPr>
              <a:t>that</a:t>
            </a:r>
            <a:r>
              <a:rPr lang="it-IT" dirty="0">
                <a:solidFill>
                  <a:srgbClr val="000000"/>
                </a:solidFill>
                <a:effectLst/>
                <a:latin typeface="Times"/>
              </a:rPr>
              <a:t> the </a:t>
            </a:r>
            <a:r>
              <a:rPr lang="it-IT" dirty="0" err="1">
                <a:solidFill>
                  <a:srgbClr val="000000"/>
                </a:solidFill>
                <a:effectLst/>
                <a:latin typeface="Times"/>
              </a:rPr>
              <a:t>muons</a:t>
            </a:r>
            <a:r>
              <a:rPr lang="it-IT" dirty="0">
                <a:solidFill>
                  <a:srgbClr val="000000"/>
                </a:solidFill>
                <a:effectLst/>
                <a:latin typeface="Times"/>
              </a:rPr>
              <a:t> traverse </a:t>
            </a:r>
            <a:r>
              <a:rPr lang="it-IT" dirty="0" err="1">
                <a:solidFill>
                  <a:srgbClr val="000000"/>
                </a:solidFill>
                <a:effectLst/>
                <a:latin typeface="Times"/>
              </a:rPr>
              <a:t>horizontally</a:t>
            </a:r>
            <a:r>
              <a:rPr lang="it-IT" dirty="0">
                <a:solidFill>
                  <a:srgbClr val="000000"/>
                </a:solidFill>
                <a:effectLst/>
                <a:latin typeface="Times"/>
              </a:rPr>
              <a:t> (85and 89 from zenith). The ratio </a:t>
            </a:r>
            <a:r>
              <a:rPr lang="it-IT" dirty="0" err="1">
                <a:solidFill>
                  <a:srgbClr val="000000"/>
                </a:solidFill>
                <a:effectLst/>
                <a:latin typeface="Times"/>
              </a:rPr>
              <a:t>between</a:t>
            </a:r>
            <a:r>
              <a:rPr lang="it-IT" dirty="0">
                <a:solidFill>
                  <a:srgbClr val="000000"/>
                </a:solidFill>
                <a:effectLst/>
                <a:latin typeface="Times"/>
              </a:rPr>
              <a:t> the </a:t>
            </a:r>
            <a:r>
              <a:rPr lang="it-IT" dirty="0" err="1">
                <a:solidFill>
                  <a:srgbClr val="000000"/>
                </a:solidFill>
                <a:effectLst/>
                <a:latin typeface="Times"/>
              </a:rPr>
              <a:t>proton</a:t>
            </a:r>
            <a:r>
              <a:rPr lang="it-IT" dirty="0">
                <a:solidFill>
                  <a:srgbClr val="000000"/>
                </a:solidFill>
                <a:effectLst/>
                <a:latin typeface="Times"/>
              </a:rPr>
              <a:t> and the </a:t>
            </a:r>
            <a:r>
              <a:rPr lang="it-IT" dirty="0" err="1">
                <a:solidFill>
                  <a:srgbClr val="000000"/>
                </a:solidFill>
                <a:effectLst/>
                <a:latin typeface="Times"/>
              </a:rPr>
              <a:t>muon</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25 and 7 </a:t>
            </a:r>
            <a:r>
              <a:rPr lang="it-IT" dirty="0" err="1">
                <a:solidFill>
                  <a:srgbClr val="000000"/>
                </a:solidFill>
                <a:effectLst/>
                <a:latin typeface="Times"/>
              </a:rPr>
              <a:t>at</a:t>
            </a:r>
            <a:r>
              <a:rPr lang="it-IT" dirty="0">
                <a:solidFill>
                  <a:srgbClr val="000000"/>
                </a:solidFill>
                <a:effectLst/>
                <a:latin typeface="Times"/>
              </a:rPr>
              <a:t> 100 hPa and 200 hPa, </a:t>
            </a:r>
            <a:r>
              <a:rPr lang="it-IT" dirty="0" err="1">
                <a:solidFill>
                  <a:srgbClr val="000000"/>
                </a:solidFill>
                <a:effectLst/>
                <a:latin typeface="Times"/>
              </a:rPr>
              <a:t>respectively</a:t>
            </a:r>
            <a:r>
              <a:rPr lang="it-IT" dirty="0">
                <a:solidFill>
                  <a:srgbClr val="000000"/>
                </a:solidFill>
                <a:effectLst/>
                <a:latin typeface="Times"/>
              </a:rPr>
              <a:t>. </a:t>
            </a:r>
            <a:r>
              <a:rPr lang="it-IT" dirty="0" err="1">
                <a:solidFill>
                  <a:srgbClr val="000000"/>
                </a:solidFill>
                <a:effectLst/>
                <a:latin typeface="Times"/>
              </a:rPr>
              <a:t>These</a:t>
            </a:r>
            <a:r>
              <a:rPr lang="it-IT" dirty="0">
                <a:solidFill>
                  <a:srgbClr val="000000"/>
                </a:solidFill>
                <a:effectLst/>
                <a:latin typeface="Times"/>
              </a:rPr>
              <a:t> non-</a:t>
            </a:r>
            <a:r>
              <a:rPr lang="it-IT" dirty="0" err="1">
                <a:solidFill>
                  <a:srgbClr val="000000"/>
                </a:solidFill>
                <a:effectLst/>
                <a:latin typeface="Times"/>
              </a:rPr>
              <a:t>muonic</a:t>
            </a:r>
            <a:r>
              <a:rPr lang="it-IT" dirty="0">
                <a:solidFill>
                  <a:srgbClr val="000000"/>
                </a:solidFill>
                <a:effectLst/>
                <a:latin typeface="Times"/>
              </a:rPr>
              <a:t> </a:t>
            </a:r>
            <a:r>
              <a:rPr lang="it-IT" dirty="0" err="1">
                <a:solidFill>
                  <a:srgbClr val="000000"/>
                </a:solidFill>
                <a:effectLst/>
                <a:latin typeface="Times"/>
              </a:rPr>
              <a:t>charged</a:t>
            </a:r>
            <a:r>
              <a:rPr lang="it-IT" dirty="0">
                <a:solidFill>
                  <a:srgbClr val="000000"/>
                </a:solidFill>
                <a:effectLst/>
                <a:latin typeface="Times"/>
              </a:rPr>
              <a:t> </a:t>
            </a:r>
            <a:r>
              <a:rPr lang="it-IT" dirty="0" err="1">
                <a:solidFill>
                  <a:srgbClr val="000000"/>
                </a:solidFill>
                <a:effectLst/>
                <a:latin typeface="Times"/>
              </a:rPr>
              <a:t>particles</a:t>
            </a:r>
            <a:r>
              <a:rPr lang="it-IT" dirty="0">
                <a:solidFill>
                  <a:srgbClr val="000000"/>
                </a:solidFill>
                <a:effectLst/>
                <a:latin typeface="Times"/>
              </a:rPr>
              <a:t> </a:t>
            </a:r>
            <a:r>
              <a:rPr lang="it-IT" dirty="0" err="1">
                <a:solidFill>
                  <a:srgbClr val="000000"/>
                </a:solidFill>
                <a:effectLst/>
                <a:latin typeface="Times"/>
              </a:rPr>
              <a:t>raining</a:t>
            </a:r>
            <a:r>
              <a:rPr lang="it-IT" dirty="0">
                <a:solidFill>
                  <a:srgbClr val="000000"/>
                </a:solidFill>
                <a:effectLst/>
                <a:latin typeface="Times"/>
              </a:rPr>
              <a:t> down on the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surface</a:t>
            </a:r>
            <a:r>
              <a:rPr lang="it-IT" dirty="0">
                <a:solidFill>
                  <a:srgbClr val="000000"/>
                </a:solidFill>
                <a:effectLst/>
                <a:latin typeface="Times"/>
              </a:rPr>
              <a:t> </a:t>
            </a:r>
            <a:r>
              <a:rPr lang="it-IT" dirty="0" err="1">
                <a:solidFill>
                  <a:srgbClr val="000000"/>
                </a:solidFill>
                <a:effectLst/>
                <a:latin typeface="Times"/>
              </a:rPr>
              <a:t>will</a:t>
            </a:r>
            <a:r>
              <a:rPr lang="it-IT" dirty="0">
                <a:solidFill>
                  <a:srgbClr val="000000"/>
                </a:solidFill>
                <a:effectLst/>
                <a:latin typeface="Times"/>
              </a:rPr>
              <a:t> produce an </a:t>
            </a:r>
            <a:r>
              <a:rPr lang="it-IT" dirty="0" err="1">
                <a:solidFill>
                  <a:srgbClr val="000000"/>
                </a:solidFill>
                <a:effectLst/>
                <a:latin typeface="Times"/>
              </a:rPr>
              <a:t>additional</a:t>
            </a:r>
            <a:r>
              <a:rPr lang="it-IT" dirty="0">
                <a:solidFill>
                  <a:srgbClr val="000000"/>
                </a:solidFill>
                <a:effectLst/>
                <a:latin typeface="Times"/>
              </a:rPr>
              <a:t> source of </a:t>
            </a:r>
            <a:r>
              <a:rPr lang="it-IT" dirty="0" err="1">
                <a:solidFill>
                  <a:srgbClr val="000000"/>
                </a:solidFill>
                <a:effectLst/>
                <a:latin typeface="Times"/>
              </a:rPr>
              <a:t>unwanted</a:t>
            </a:r>
            <a:r>
              <a:rPr lang="it-IT" dirty="0">
                <a:solidFill>
                  <a:srgbClr val="000000"/>
                </a:solidFill>
                <a:effectLst/>
                <a:latin typeface="Times"/>
              </a:rPr>
              <a:t> background </a:t>
            </a:r>
            <a:r>
              <a:rPr lang="it-IT" dirty="0" err="1">
                <a:solidFill>
                  <a:srgbClr val="000000"/>
                </a:solidFill>
                <a:effectLst/>
                <a:latin typeface="Times"/>
              </a:rPr>
              <a:t>noise</a:t>
            </a:r>
            <a:r>
              <a:rPr lang="it-IT" dirty="0">
                <a:solidFill>
                  <a:srgbClr val="000000"/>
                </a:solidFill>
                <a:effectLst/>
                <a:latin typeface="Times"/>
              </a:rPr>
              <a:t> </a:t>
            </a:r>
            <a:r>
              <a:rPr lang="it-IT" dirty="0" err="1">
                <a:solidFill>
                  <a:srgbClr val="000000"/>
                </a:solidFill>
                <a:effectLst/>
                <a:latin typeface="Times"/>
              </a:rPr>
              <a:t>as</a:t>
            </a:r>
            <a:r>
              <a:rPr lang="it-IT" dirty="0">
                <a:solidFill>
                  <a:srgbClr val="000000"/>
                </a:solidFill>
                <a:effectLst/>
                <a:latin typeface="Times"/>
              </a:rPr>
              <a:t> </a:t>
            </a:r>
            <a:r>
              <a:rPr lang="it-IT" dirty="0" err="1">
                <a:solidFill>
                  <a:srgbClr val="000000"/>
                </a:solidFill>
                <a:effectLst/>
                <a:latin typeface="Times"/>
              </a:rPr>
              <a:t>compared</a:t>
            </a:r>
            <a:r>
              <a:rPr lang="it-IT" dirty="0">
                <a:solidFill>
                  <a:srgbClr val="000000"/>
                </a:solidFill>
                <a:effectLst/>
                <a:latin typeface="Times"/>
              </a:rPr>
              <a:t> to Earth. </a:t>
            </a:r>
          </a:p>
          <a:p>
            <a:pPr>
              <a:buNone/>
            </a:pPr>
            <a:endParaRPr lang="it-IT" dirty="0">
              <a:solidFill>
                <a:srgbClr val="000000"/>
              </a:solidFill>
              <a:effectLst/>
              <a:latin typeface="Times"/>
            </a:endParaRPr>
          </a:p>
          <a:p>
            <a:r>
              <a:rPr lang="en-GB" noProof="0" dirty="0"/>
              <a:t>For non-vertical showers starting at the top of atmosphere, the thickness of the atmospheric layer is measured in terms of the slant depth evaluated at ground level. The plane surface approximation can give inaccurate estimation for large zenith angles, and it is divergent for </a:t>
            </a:r>
            <a:r>
              <a:rPr lang="el-GR" noProof="0" dirty="0"/>
              <a:t>θ∗= 90◦. </a:t>
            </a:r>
            <a:endParaRPr lang="it-IT" dirty="0"/>
          </a:p>
        </p:txBody>
      </p:sp>
      <p:sp>
        <p:nvSpPr>
          <p:cNvPr id="4" name="Segnaposto numero diapositiva 3">
            <a:extLst>
              <a:ext uri="{FF2B5EF4-FFF2-40B4-BE49-F238E27FC236}">
                <a16:creationId xmlns:a16="http://schemas.microsoft.com/office/drawing/2014/main" id="{E1251836-3E2B-7F87-AA0E-9242E8365EC9}"/>
              </a:ext>
            </a:extLst>
          </p:cNvPr>
          <p:cNvSpPr>
            <a:spLocks noGrp="1"/>
          </p:cNvSpPr>
          <p:nvPr>
            <p:ph type="sldNum" sz="quarter" idx="5"/>
          </p:nvPr>
        </p:nvSpPr>
        <p:spPr/>
        <p:txBody>
          <a:bodyPr/>
          <a:lstStyle/>
          <a:p>
            <a:fld id="{46D5B8C5-F098-EC44-A9C9-32C90EE33B95}" type="slidenum">
              <a:rPr lang="it-IT" smtClean="0"/>
              <a:t>13</a:t>
            </a:fld>
            <a:endParaRPr lang="it-IT"/>
          </a:p>
        </p:txBody>
      </p:sp>
    </p:spTree>
    <p:extLst>
      <p:ext uri="{BB962C8B-B14F-4D97-AF65-F5344CB8AC3E}">
        <p14:creationId xmlns:p14="http://schemas.microsoft.com/office/powerpoint/2010/main" val="327878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9C98-E33A-EFC5-0AF8-DA9C5959E8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A0FF89-8C85-7E0B-4A49-AF6FCA4AD41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B81898-8AB1-2923-456C-EB69BD0CD52F}"/>
              </a:ext>
            </a:extLst>
          </p:cNvPr>
          <p:cNvSpPr>
            <a:spLocks noGrp="1"/>
          </p:cNvSpPr>
          <p:nvPr>
            <p:ph type="body" idx="1"/>
          </p:nvPr>
        </p:nvSpPr>
        <p:spPr/>
        <p:txBody>
          <a:bodyPr/>
          <a:lstStyle/>
          <a:p>
            <a:endParaRPr lang="en-GB" noProof="0" dirty="0"/>
          </a:p>
          <a:p>
            <a:r>
              <a:rPr lang="en-GB" noProof="0" dirty="0"/>
              <a:t>Linsley’s atmospheric model (US standard atmosphere) (US standard atmosphere, National Aerospace Administration (NASA), National Oceanic and Atmospheric Administration (NOAA) and US Air Force 1976). This is a widely used model based on ex-</a:t>
            </a:r>
            <a:r>
              <a:rPr lang="en-GB" noProof="0" dirty="0" err="1"/>
              <a:t>perimental</a:t>
            </a:r>
            <a:r>
              <a:rPr lang="en-GB" noProof="0" dirty="0"/>
              <a:t> data, which describes vertical atmospheric temperature, pressure, and density. </a:t>
            </a:r>
          </a:p>
          <a:p>
            <a:endParaRPr lang="it-IT"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coefficients a, b, and c are adjusted to fit the corresponding experimental data or model.</a:t>
            </a:r>
          </a:p>
          <a:p>
            <a:pPr>
              <a:buNone/>
            </a:pPr>
            <a:endParaRPr lang="it-IT" dirty="0">
              <a:solidFill>
                <a:srgbClr val="000000"/>
              </a:solidFill>
              <a:effectLst/>
              <a:latin typeface="Times"/>
            </a:endParaRPr>
          </a:p>
          <a:p>
            <a:endParaRPr lang="it-IT" dirty="0"/>
          </a:p>
        </p:txBody>
      </p:sp>
      <p:sp>
        <p:nvSpPr>
          <p:cNvPr id="4" name="Segnaposto numero diapositiva 3">
            <a:extLst>
              <a:ext uri="{FF2B5EF4-FFF2-40B4-BE49-F238E27FC236}">
                <a16:creationId xmlns:a16="http://schemas.microsoft.com/office/drawing/2014/main" id="{17758FE4-49BC-2BE4-5126-60CCA3C54CFC}"/>
              </a:ext>
            </a:extLst>
          </p:cNvPr>
          <p:cNvSpPr>
            <a:spLocks noGrp="1"/>
          </p:cNvSpPr>
          <p:nvPr>
            <p:ph type="sldNum" sz="quarter" idx="5"/>
          </p:nvPr>
        </p:nvSpPr>
        <p:spPr/>
        <p:txBody>
          <a:bodyPr/>
          <a:lstStyle/>
          <a:p>
            <a:fld id="{46D5B8C5-F098-EC44-A9C9-32C90EE33B95}" type="slidenum">
              <a:rPr lang="it-IT" smtClean="0"/>
              <a:t>14</a:t>
            </a:fld>
            <a:endParaRPr lang="it-IT"/>
          </a:p>
        </p:txBody>
      </p:sp>
    </p:spTree>
    <p:extLst>
      <p:ext uri="{BB962C8B-B14F-4D97-AF65-F5344CB8AC3E}">
        <p14:creationId xmlns:p14="http://schemas.microsoft.com/office/powerpoint/2010/main" val="228631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F750-A9BA-9BCE-7104-3C3020F57E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C966DD-841F-3756-5673-E932753F36A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7CF19E-2E32-7065-3BD8-48B8FB6B3251}"/>
              </a:ext>
            </a:extLst>
          </p:cNvPr>
          <p:cNvSpPr>
            <a:spLocks noGrp="1"/>
          </p:cNvSpPr>
          <p:nvPr>
            <p:ph type="body" idx="1"/>
          </p:nvPr>
        </p:nvSpPr>
        <p:spPr/>
        <p:txBody>
          <a:bodyPr/>
          <a:lstStyle/>
          <a:p>
            <a:pPr algn="l">
              <a:buFont typeface="Arial" panose="020B0604020202020204" pitchFamily="34" charset="0"/>
              <a:buChar char="•"/>
            </a:pPr>
            <a:r>
              <a:rPr lang="en-GB" noProof="0" dirty="0"/>
              <a:t>the steep power law dependence in the early stages of the shower cascade suggests that the meson flux and thus the muon flux will be strongly dependent on the atmospheric pressure, zenith angle and muon energy</a:t>
            </a:r>
          </a:p>
          <a:p>
            <a:pPr algn="l">
              <a:buFont typeface="Arial" panose="020B0604020202020204" pitchFamily="34" charset="0"/>
              <a:buChar char="•"/>
            </a:pPr>
            <a:endParaRPr lang="en-GB" noProof="0" dirty="0"/>
          </a:p>
          <a:p>
            <a:pPr algn="l">
              <a:buFont typeface="Arial" panose="020B0604020202020204" pitchFamily="34" charset="0"/>
              <a:buChar char="•"/>
            </a:pPr>
            <a:r>
              <a:rPr lang="en-GB" noProof="0" dirty="0"/>
              <a:t>The primary cosmic-ray flux on Mars is ~200× stronger than the muon flux at the surface​.Muon flux decreases with depth, but high-energy muons (&gt;5 TeV) can still penetrate hundreds of meters into rock.</a:t>
            </a:r>
            <a:endParaRPr lang="en-GB" i="0" u="none" strike="noStrike" noProof="0" dirty="0">
              <a:effectLst/>
            </a:endParaRPr>
          </a:p>
          <a:p>
            <a:pPr>
              <a:buNone/>
            </a:pPr>
            <a:endParaRPr lang="it-IT" dirty="0">
              <a:solidFill>
                <a:srgbClr val="000000"/>
              </a:solidFill>
              <a:effectLst/>
              <a:latin typeface="Times"/>
            </a:endParaRPr>
          </a:p>
          <a:p>
            <a:r>
              <a:rPr lang="it-IT" dirty="0" err="1">
                <a:solidFill>
                  <a:srgbClr val="000000"/>
                </a:solidFill>
                <a:effectLst/>
                <a:latin typeface="Times"/>
              </a:rPr>
              <a:t>When</a:t>
            </a:r>
            <a:r>
              <a:rPr lang="it-IT" dirty="0">
                <a:solidFill>
                  <a:srgbClr val="000000"/>
                </a:solidFill>
                <a:effectLst/>
                <a:latin typeface="Times"/>
              </a:rPr>
              <a:t> </a:t>
            </a:r>
            <a:r>
              <a:rPr lang="it-IT" dirty="0" err="1">
                <a:solidFill>
                  <a:srgbClr val="000000"/>
                </a:solidFill>
                <a:effectLst/>
                <a:latin typeface="Times"/>
              </a:rPr>
              <a:t>cosmic</a:t>
            </a:r>
            <a:r>
              <a:rPr lang="it-IT" dirty="0">
                <a:solidFill>
                  <a:srgbClr val="000000"/>
                </a:solidFill>
                <a:effectLst/>
                <a:latin typeface="Times"/>
              </a:rPr>
              <a:t> ray </a:t>
            </a:r>
            <a:r>
              <a:rPr lang="it-IT" dirty="0" err="1">
                <a:solidFill>
                  <a:srgbClr val="000000"/>
                </a:solidFill>
                <a:effectLst/>
                <a:latin typeface="Times"/>
              </a:rPr>
              <a:t>protons</a:t>
            </a:r>
            <a:r>
              <a:rPr lang="it-IT" dirty="0">
                <a:solidFill>
                  <a:srgbClr val="000000"/>
                </a:solidFill>
                <a:effectLst/>
                <a:latin typeface="Times"/>
              </a:rPr>
              <a:t> </a:t>
            </a:r>
            <a:r>
              <a:rPr lang="it-IT" dirty="0" err="1">
                <a:solidFill>
                  <a:srgbClr val="000000"/>
                </a:solidFill>
                <a:effectLst/>
                <a:latin typeface="Times"/>
              </a:rPr>
              <a:t>interact</a:t>
            </a:r>
            <a:r>
              <a:rPr lang="it-IT" dirty="0">
                <a:solidFill>
                  <a:srgbClr val="000000"/>
                </a:solidFill>
                <a:effectLst/>
                <a:latin typeface="Times"/>
              </a:rPr>
              <a:t> with nuclei in the </a:t>
            </a:r>
            <a:r>
              <a:rPr lang="it-IT" dirty="0" err="1">
                <a:solidFill>
                  <a:srgbClr val="000000"/>
                </a:solidFill>
                <a:effectLst/>
                <a:latin typeface="Times"/>
              </a:rPr>
              <a:t>atmosphere</a:t>
            </a:r>
            <a:r>
              <a:rPr lang="it-IT" dirty="0">
                <a:solidFill>
                  <a:srgbClr val="000000"/>
                </a:solidFill>
                <a:effectLst/>
                <a:latin typeface="Times"/>
              </a:rPr>
              <a:t> </a:t>
            </a:r>
            <a:r>
              <a:rPr lang="it-IT" dirty="0" err="1">
                <a:solidFill>
                  <a:srgbClr val="000000"/>
                </a:solidFill>
                <a:effectLst/>
                <a:latin typeface="Times"/>
              </a:rPr>
              <a:t>they</a:t>
            </a:r>
            <a:r>
              <a:rPr lang="it-IT" dirty="0">
                <a:solidFill>
                  <a:srgbClr val="000000"/>
                </a:solidFill>
                <a:effectLst/>
                <a:latin typeface="Times"/>
              </a:rPr>
              <a:t> produce a </a:t>
            </a:r>
            <a:r>
              <a:rPr lang="it-IT" dirty="0" err="1">
                <a:solidFill>
                  <a:srgbClr val="000000"/>
                </a:solidFill>
                <a:effectLst/>
                <a:latin typeface="Times"/>
              </a:rPr>
              <a:t>shower</a:t>
            </a:r>
            <a:r>
              <a:rPr lang="it-IT" dirty="0">
                <a:solidFill>
                  <a:srgbClr val="000000"/>
                </a:solidFill>
                <a:effectLst/>
                <a:latin typeface="Times"/>
              </a:rPr>
              <a:t> of </a:t>
            </a:r>
            <a:r>
              <a:rPr lang="it-IT" dirty="0" err="1">
                <a:solidFill>
                  <a:srgbClr val="000000"/>
                </a:solidFill>
                <a:effectLst/>
                <a:latin typeface="Times"/>
              </a:rPr>
              <a:t>energetic</a:t>
            </a:r>
            <a:r>
              <a:rPr lang="it-IT" dirty="0">
                <a:solidFill>
                  <a:srgbClr val="000000"/>
                </a:solidFill>
                <a:effectLst/>
                <a:latin typeface="Times"/>
              </a:rPr>
              <a:t> </a:t>
            </a:r>
            <a:r>
              <a:rPr lang="it-IT" dirty="0" err="1">
                <a:solidFill>
                  <a:srgbClr val="000000"/>
                </a:solidFill>
                <a:effectLst/>
                <a:latin typeface="Times"/>
              </a:rPr>
              <a:t>particles</a:t>
            </a:r>
            <a:r>
              <a:rPr lang="it-IT" dirty="0">
                <a:solidFill>
                  <a:srgbClr val="000000"/>
                </a:solidFill>
                <a:effectLst/>
                <a:latin typeface="Times"/>
              </a:rPr>
              <a:t>, </a:t>
            </a:r>
            <a:r>
              <a:rPr lang="it-IT" dirty="0" err="1">
                <a:solidFill>
                  <a:srgbClr val="000000"/>
                </a:solidFill>
                <a:effectLst/>
                <a:latin typeface="Times"/>
              </a:rPr>
              <a:t>including</a:t>
            </a:r>
            <a:r>
              <a:rPr lang="it-IT" dirty="0">
                <a:solidFill>
                  <a:srgbClr val="000000"/>
                </a:solidFill>
                <a:effectLst/>
                <a:latin typeface="Times"/>
              </a:rPr>
              <a:t> </a:t>
            </a:r>
            <a:r>
              <a:rPr lang="it-IT" dirty="0" err="1">
                <a:solidFill>
                  <a:srgbClr val="000000"/>
                </a:solidFill>
                <a:effectLst/>
                <a:latin typeface="Times"/>
              </a:rPr>
              <a:t>charged</a:t>
            </a:r>
            <a:r>
              <a:rPr lang="it-IT" dirty="0">
                <a:solidFill>
                  <a:srgbClr val="000000"/>
                </a:solidFill>
                <a:effectLst/>
                <a:latin typeface="Times"/>
              </a:rPr>
              <a:t> </a:t>
            </a:r>
            <a:r>
              <a:rPr lang="it-IT" dirty="0" err="1">
                <a:solidFill>
                  <a:srgbClr val="000000"/>
                </a:solidFill>
                <a:effectLst/>
                <a:latin typeface="Times"/>
              </a:rPr>
              <a:t>mesons</a:t>
            </a:r>
            <a:r>
              <a:rPr lang="it-IT" dirty="0">
                <a:solidFill>
                  <a:srgbClr val="000000"/>
                </a:solidFill>
                <a:effectLst/>
                <a:latin typeface="Times"/>
              </a:rPr>
              <a:t>, </a:t>
            </a:r>
            <a:r>
              <a:rPr lang="it-IT" dirty="0" err="1">
                <a:solidFill>
                  <a:srgbClr val="000000"/>
                </a:solidFill>
                <a:effectLst/>
                <a:latin typeface="Times"/>
              </a:rPr>
              <a:t>which</a:t>
            </a:r>
            <a:r>
              <a:rPr lang="it-IT" dirty="0">
                <a:solidFill>
                  <a:srgbClr val="000000"/>
                </a:solidFill>
                <a:effectLst/>
                <a:latin typeface="Times"/>
              </a:rPr>
              <a:t> can </a:t>
            </a:r>
            <a:r>
              <a:rPr lang="it-IT" dirty="0" err="1">
                <a:solidFill>
                  <a:srgbClr val="000000"/>
                </a:solidFill>
                <a:effectLst/>
                <a:latin typeface="Times"/>
              </a:rPr>
              <a:t>undergo</a:t>
            </a:r>
            <a:r>
              <a:rPr lang="it-IT" dirty="0">
                <a:solidFill>
                  <a:srgbClr val="000000"/>
                </a:solidFill>
                <a:effectLst/>
                <a:latin typeface="Times"/>
              </a:rPr>
              <a:t> </a:t>
            </a:r>
            <a:r>
              <a:rPr lang="it-IT" dirty="0" err="1">
                <a:solidFill>
                  <a:srgbClr val="000000"/>
                </a:solidFill>
                <a:effectLst/>
                <a:latin typeface="Times"/>
              </a:rPr>
              <a:t>further</a:t>
            </a:r>
            <a:r>
              <a:rPr lang="it-IT" dirty="0">
                <a:solidFill>
                  <a:srgbClr val="000000"/>
                </a:solidFill>
                <a:effectLst/>
                <a:latin typeface="Times"/>
              </a:rPr>
              <a:t> interactions, </a:t>
            </a:r>
            <a:r>
              <a:rPr lang="it-IT" dirty="0" err="1">
                <a:solidFill>
                  <a:srgbClr val="000000"/>
                </a:solidFill>
                <a:effectLst/>
                <a:latin typeface="Times"/>
              </a:rPr>
              <a:t>producing</a:t>
            </a:r>
            <a:r>
              <a:rPr lang="it-IT" dirty="0">
                <a:solidFill>
                  <a:srgbClr val="000000"/>
                </a:solidFill>
                <a:effectLst/>
                <a:latin typeface="Times"/>
              </a:rPr>
              <a:t> </a:t>
            </a:r>
            <a:r>
              <a:rPr lang="it-IT" dirty="0" err="1">
                <a:solidFill>
                  <a:srgbClr val="000000"/>
                </a:solidFill>
                <a:effectLst/>
                <a:latin typeface="Times"/>
              </a:rPr>
              <a:t>other</a:t>
            </a:r>
            <a:r>
              <a:rPr lang="it-IT" dirty="0">
                <a:solidFill>
                  <a:srgbClr val="000000"/>
                </a:solidFill>
                <a:effectLst/>
                <a:latin typeface="Times"/>
              </a:rPr>
              <a:t> </a:t>
            </a:r>
            <a:r>
              <a:rPr lang="it-IT" dirty="0" err="1">
                <a:solidFill>
                  <a:srgbClr val="000000"/>
                </a:solidFill>
                <a:effectLst/>
                <a:latin typeface="Times"/>
              </a:rPr>
              <a:t>mesons</a:t>
            </a:r>
            <a:r>
              <a:rPr lang="it-IT" dirty="0">
                <a:solidFill>
                  <a:srgbClr val="000000"/>
                </a:solidFill>
                <a:effectLst/>
                <a:latin typeface="Times"/>
              </a:rPr>
              <a:t>. </a:t>
            </a:r>
            <a:r>
              <a:rPr lang="it-IT" dirty="0" err="1">
                <a:solidFill>
                  <a:srgbClr val="000000"/>
                </a:solidFill>
                <a:effectLst/>
                <a:latin typeface="Times"/>
              </a:rPr>
              <a:t>If</a:t>
            </a:r>
            <a:r>
              <a:rPr lang="it-IT" dirty="0">
                <a:solidFill>
                  <a:srgbClr val="000000"/>
                </a:solidFill>
                <a:effectLst/>
                <a:latin typeface="Times"/>
              </a:rPr>
              <a:t> the </a:t>
            </a:r>
            <a:r>
              <a:rPr lang="it-IT" dirty="0" err="1">
                <a:solidFill>
                  <a:srgbClr val="000000"/>
                </a:solidFill>
                <a:effectLst/>
                <a:latin typeface="Times"/>
              </a:rPr>
              <a:t>atmosphere</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thin</a:t>
            </a:r>
            <a:r>
              <a:rPr lang="it-IT" dirty="0">
                <a:solidFill>
                  <a:srgbClr val="000000"/>
                </a:solidFill>
                <a:effectLst/>
                <a:latin typeface="Times"/>
              </a:rPr>
              <a:t>, </a:t>
            </a:r>
            <a:r>
              <a:rPr lang="it-IT" dirty="0" err="1">
                <a:solidFill>
                  <a:srgbClr val="000000"/>
                </a:solidFill>
                <a:effectLst/>
                <a:latin typeface="Times"/>
              </a:rPr>
              <a:t>charged</a:t>
            </a:r>
            <a:r>
              <a:rPr lang="it-IT" dirty="0">
                <a:solidFill>
                  <a:srgbClr val="000000"/>
                </a:solidFill>
                <a:effectLst/>
                <a:latin typeface="Times"/>
              </a:rPr>
              <a:t> </a:t>
            </a:r>
            <a:r>
              <a:rPr lang="it-IT" dirty="0" err="1">
                <a:solidFill>
                  <a:srgbClr val="000000"/>
                </a:solidFill>
                <a:effectLst/>
                <a:latin typeface="Times"/>
              </a:rPr>
              <a:t>mesons</a:t>
            </a:r>
            <a:r>
              <a:rPr lang="it-IT" dirty="0">
                <a:solidFill>
                  <a:srgbClr val="000000"/>
                </a:solidFill>
                <a:effectLst/>
                <a:latin typeface="Times"/>
              </a:rPr>
              <a:t> can </a:t>
            </a:r>
            <a:r>
              <a:rPr lang="it-IT" dirty="0" err="1">
                <a:solidFill>
                  <a:srgbClr val="000000"/>
                </a:solidFill>
                <a:effectLst/>
                <a:latin typeface="Times"/>
              </a:rPr>
              <a:t>decay</a:t>
            </a:r>
            <a:r>
              <a:rPr lang="it-IT" dirty="0">
                <a:solidFill>
                  <a:srgbClr val="000000"/>
                </a:solidFill>
                <a:effectLst/>
                <a:latin typeface="Times"/>
              </a:rPr>
              <a:t> </a:t>
            </a:r>
            <a:r>
              <a:rPr lang="it-IT" dirty="0" err="1">
                <a:solidFill>
                  <a:srgbClr val="000000"/>
                </a:solidFill>
                <a:effectLst/>
                <a:latin typeface="Times"/>
              </a:rPr>
              <a:t>before</a:t>
            </a:r>
            <a:r>
              <a:rPr lang="it-IT" dirty="0">
                <a:solidFill>
                  <a:srgbClr val="000000"/>
                </a:solidFill>
                <a:effectLst/>
                <a:latin typeface="Times"/>
              </a:rPr>
              <a:t> </a:t>
            </a:r>
            <a:r>
              <a:rPr lang="it-IT" dirty="0" err="1">
                <a:solidFill>
                  <a:srgbClr val="000000"/>
                </a:solidFill>
                <a:effectLst/>
                <a:latin typeface="Times"/>
              </a:rPr>
              <a:t>further</a:t>
            </a:r>
            <a:r>
              <a:rPr lang="it-IT" dirty="0">
                <a:solidFill>
                  <a:srgbClr val="000000"/>
                </a:solidFill>
                <a:effectLst/>
                <a:latin typeface="Times"/>
              </a:rPr>
              <a:t> </a:t>
            </a:r>
            <a:r>
              <a:rPr lang="it-IT" dirty="0" err="1">
                <a:solidFill>
                  <a:srgbClr val="000000"/>
                </a:solidFill>
                <a:effectLst/>
                <a:latin typeface="Times"/>
              </a:rPr>
              <a:t>interacting</a:t>
            </a:r>
            <a:r>
              <a:rPr lang="it-IT" dirty="0">
                <a:solidFill>
                  <a:srgbClr val="000000"/>
                </a:solidFill>
                <a:effectLst/>
                <a:latin typeface="Times"/>
              </a:rPr>
              <a:t>. The </a:t>
            </a:r>
            <a:r>
              <a:rPr lang="it-IT" dirty="0" err="1">
                <a:solidFill>
                  <a:srgbClr val="000000"/>
                </a:solidFill>
                <a:effectLst/>
                <a:latin typeface="Times"/>
              </a:rPr>
              <a:t>mean</a:t>
            </a:r>
            <a:r>
              <a:rPr lang="it-IT" dirty="0">
                <a:solidFill>
                  <a:srgbClr val="000000"/>
                </a:solidFill>
                <a:effectLst/>
                <a:latin typeface="Times"/>
              </a:rPr>
              <a:t> time to interaction </a:t>
            </a:r>
            <a:r>
              <a:rPr lang="it-IT" dirty="0" err="1">
                <a:solidFill>
                  <a:srgbClr val="000000"/>
                </a:solidFill>
                <a:effectLst/>
                <a:latin typeface="Times"/>
              </a:rPr>
              <a:t>varies</a:t>
            </a:r>
            <a:r>
              <a:rPr lang="it-IT" dirty="0">
                <a:solidFill>
                  <a:srgbClr val="000000"/>
                </a:solidFill>
                <a:effectLst/>
                <a:latin typeface="Times"/>
              </a:rPr>
              <a:t> </a:t>
            </a:r>
            <a:r>
              <a:rPr lang="it-IT" dirty="0" err="1">
                <a:solidFill>
                  <a:srgbClr val="000000"/>
                </a:solidFill>
                <a:effectLst/>
                <a:latin typeface="Times"/>
              </a:rPr>
              <a:t>inversely</a:t>
            </a:r>
            <a:r>
              <a:rPr lang="it-IT" dirty="0">
                <a:solidFill>
                  <a:srgbClr val="000000"/>
                </a:solidFill>
                <a:effectLst/>
                <a:latin typeface="Times"/>
              </a:rPr>
              <a:t> with </a:t>
            </a:r>
            <a:r>
              <a:rPr lang="it-IT" dirty="0" err="1">
                <a:solidFill>
                  <a:srgbClr val="000000"/>
                </a:solidFill>
                <a:effectLst/>
                <a:latin typeface="Times"/>
              </a:rPr>
              <a:t>density</a:t>
            </a:r>
            <a:r>
              <a:rPr lang="it-IT" dirty="0">
                <a:solidFill>
                  <a:srgbClr val="000000"/>
                </a:solidFill>
                <a:effectLst/>
                <a:latin typeface="Times"/>
              </a:rPr>
              <a:t>. Once </a:t>
            </a:r>
            <a:r>
              <a:rPr lang="it-IT" dirty="0" err="1">
                <a:solidFill>
                  <a:srgbClr val="000000"/>
                </a:solidFill>
                <a:effectLst/>
                <a:latin typeface="Times"/>
              </a:rPr>
              <a:t>muons</a:t>
            </a:r>
            <a:r>
              <a:rPr lang="it-IT" dirty="0">
                <a:solidFill>
                  <a:srgbClr val="000000"/>
                </a:solidFill>
                <a:effectLst/>
                <a:latin typeface="Times"/>
              </a:rPr>
              <a:t> are </a:t>
            </a:r>
            <a:r>
              <a:rPr lang="it-IT" dirty="0" err="1">
                <a:solidFill>
                  <a:srgbClr val="000000"/>
                </a:solidFill>
                <a:effectLst/>
                <a:latin typeface="Times"/>
              </a:rPr>
              <a:t>produced</a:t>
            </a:r>
            <a:r>
              <a:rPr lang="it-IT" dirty="0">
                <a:solidFill>
                  <a:srgbClr val="000000"/>
                </a:solidFill>
                <a:effectLst/>
                <a:latin typeface="Times"/>
              </a:rPr>
              <a:t>, </a:t>
            </a:r>
            <a:r>
              <a:rPr lang="it-IT" dirty="0" err="1">
                <a:solidFill>
                  <a:srgbClr val="000000"/>
                </a:solidFill>
                <a:effectLst/>
                <a:latin typeface="Times"/>
              </a:rPr>
              <a:t>it</a:t>
            </a:r>
            <a:r>
              <a:rPr lang="it-IT" dirty="0">
                <a:solidFill>
                  <a:srgbClr val="000000"/>
                </a:solidFill>
                <a:effectLst/>
                <a:latin typeface="Times"/>
              </a:rPr>
              <a:t> can </a:t>
            </a:r>
            <a:r>
              <a:rPr lang="it-IT" dirty="0" err="1">
                <a:solidFill>
                  <a:srgbClr val="000000"/>
                </a:solidFill>
                <a:effectLst/>
                <a:latin typeface="Times"/>
              </a:rPr>
              <a:t>reach</a:t>
            </a:r>
            <a:r>
              <a:rPr lang="it-IT" dirty="0">
                <a:solidFill>
                  <a:srgbClr val="000000"/>
                </a:solidFill>
                <a:effectLst/>
                <a:latin typeface="Times"/>
              </a:rPr>
              <a:t> the </a:t>
            </a:r>
            <a:r>
              <a:rPr lang="it-IT" dirty="0" err="1">
                <a:solidFill>
                  <a:srgbClr val="000000"/>
                </a:solidFill>
                <a:effectLst/>
                <a:latin typeface="Times"/>
              </a:rPr>
              <a:t>planet</a:t>
            </a:r>
            <a:r>
              <a:rPr lang="it-IT" dirty="0">
                <a:solidFill>
                  <a:srgbClr val="000000"/>
                </a:solidFill>
                <a:effectLst/>
                <a:latin typeface="Times"/>
              </a:rPr>
              <a:t> </a:t>
            </a:r>
            <a:r>
              <a:rPr lang="it-IT" dirty="0" err="1">
                <a:solidFill>
                  <a:srgbClr val="000000"/>
                </a:solidFill>
                <a:effectLst/>
                <a:latin typeface="Times"/>
              </a:rPr>
              <a:t>surface</a:t>
            </a:r>
            <a:r>
              <a:rPr lang="it-IT" dirty="0">
                <a:solidFill>
                  <a:srgbClr val="000000"/>
                </a:solidFill>
                <a:effectLst/>
                <a:latin typeface="Times"/>
              </a:rPr>
              <a:t> </a:t>
            </a:r>
            <a:r>
              <a:rPr lang="it-IT" dirty="0" err="1">
                <a:solidFill>
                  <a:srgbClr val="000000"/>
                </a:solidFill>
                <a:effectLst/>
                <a:latin typeface="Times"/>
              </a:rPr>
              <a:t>before</a:t>
            </a:r>
            <a:r>
              <a:rPr lang="it-IT" dirty="0">
                <a:solidFill>
                  <a:srgbClr val="000000"/>
                </a:solidFill>
                <a:effectLst/>
                <a:latin typeface="Times"/>
              </a:rPr>
              <a:t> </a:t>
            </a:r>
            <a:r>
              <a:rPr lang="it-IT" dirty="0" err="1">
                <a:solidFill>
                  <a:srgbClr val="000000"/>
                </a:solidFill>
                <a:effectLst/>
                <a:latin typeface="Times"/>
              </a:rPr>
              <a:t>decays</a:t>
            </a:r>
            <a:r>
              <a:rPr lang="it-IT" dirty="0">
                <a:solidFill>
                  <a:srgbClr val="000000"/>
                </a:solidFill>
                <a:effectLst/>
                <a:latin typeface="Times"/>
              </a:rPr>
              <a:t> with high </a:t>
            </a:r>
            <a:r>
              <a:rPr lang="it-IT" dirty="0" err="1">
                <a:solidFill>
                  <a:srgbClr val="000000"/>
                </a:solidFill>
                <a:effectLst/>
                <a:latin typeface="Times"/>
              </a:rPr>
              <a:t>probabilities</a:t>
            </a:r>
            <a:r>
              <a:rPr lang="it-IT" dirty="0">
                <a:solidFill>
                  <a:srgbClr val="000000"/>
                </a:solidFill>
                <a:effectLst/>
                <a:latin typeface="Times"/>
              </a:rPr>
              <a:t>. For </a:t>
            </a:r>
            <a:r>
              <a:rPr lang="it-IT" dirty="0" err="1">
                <a:solidFill>
                  <a:srgbClr val="000000"/>
                </a:solidFill>
                <a:effectLst/>
                <a:latin typeface="Times"/>
              </a:rPr>
              <a:t>example</a:t>
            </a:r>
            <a:r>
              <a:rPr lang="it-IT" dirty="0">
                <a:solidFill>
                  <a:srgbClr val="000000"/>
                </a:solidFill>
                <a:effectLst/>
                <a:latin typeface="Times"/>
              </a:rPr>
              <a:t>, </a:t>
            </a:r>
            <a:r>
              <a:rPr lang="it-IT" dirty="0">
                <a:solidFill>
                  <a:srgbClr val="000000"/>
                </a:solidFill>
                <a:effectLst/>
                <a:latin typeface="Helvetica" pitchFamily="2" charset="0"/>
              </a:rPr>
              <a:t>E</a:t>
            </a:r>
            <a:r>
              <a:rPr lang="el-GR" dirty="0">
                <a:solidFill>
                  <a:srgbClr val="000000"/>
                </a:solidFill>
                <a:effectLst/>
                <a:latin typeface="Helvetica" pitchFamily="2" charset="0"/>
              </a:rPr>
              <a:t>μ</a:t>
            </a:r>
            <a:r>
              <a:rPr lang="it-IT" dirty="0">
                <a:solidFill>
                  <a:srgbClr val="000000"/>
                </a:solidFill>
                <a:effectLst/>
                <a:latin typeface="Times"/>
              </a:rPr>
              <a:t> </a:t>
            </a:r>
            <a:r>
              <a:rPr lang="el-GR" dirty="0">
                <a:solidFill>
                  <a:srgbClr val="000000"/>
                </a:solidFill>
                <a:effectLst/>
                <a:latin typeface="Helvetica" pitchFamily="2" charset="0"/>
              </a:rPr>
              <a:t>∼ </a:t>
            </a:r>
            <a:r>
              <a:rPr lang="el-GR" dirty="0">
                <a:solidFill>
                  <a:srgbClr val="000000"/>
                </a:solidFill>
                <a:effectLst/>
                <a:latin typeface="Times"/>
              </a:rPr>
              <a:t>3 </a:t>
            </a:r>
            <a:r>
              <a:rPr lang="it-IT" dirty="0">
                <a:solidFill>
                  <a:srgbClr val="000000"/>
                </a:solidFill>
                <a:effectLst/>
                <a:latin typeface="Times"/>
              </a:rPr>
              <a:t>GeV </a:t>
            </a:r>
            <a:r>
              <a:rPr lang="it-IT" dirty="0" err="1">
                <a:solidFill>
                  <a:srgbClr val="000000"/>
                </a:solidFill>
                <a:effectLst/>
                <a:latin typeface="Times"/>
              </a:rPr>
              <a:t>muons</a:t>
            </a:r>
            <a:r>
              <a:rPr lang="it-IT" dirty="0">
                <a:solidFill>
                  <a:srgbClr val="000000"/>
                </a:solidFill>
                <a:effectLst/>
                <a:latin typeface="Times"/>
              </a:rPr>
              <a:t> travel </a:t>
            </a:r>
            <a:r>
              <a:rPr lang="it-IT" dirty="0" err="1">
                <a:solidFill>
                  <a:srgbClr val="000000"/>
                </a:solidFill>
                <a:effectLst/>
                <a:latin typeface="Times"/>
              </a:rPr>
              <a:t>around</a:t>
            </a:r>
            <a:r>
              <a:rPr lang="it-IT" dirty="0">
                <a:solidFill>
                  <a:srgbClr val="000000"/>
                </a:solidFill>
                <a:effectLst/>
                <a:latin typeface="Times"/>
              </a:rPr>
              <a:t> 20 km in the </a:t>
            </a:r>
            <a:r>
              <a:rPr lang="it-IT" dirty="0" err="1">
                <a:solidFill>
                  <a:srgbClr val="000000"/>
                </a:solidFill>
                <a:effectLst/>
                <a:latin typeface="Times"/>
              </a:rPr>
              <a:t>present</a:t>
            </a:r>
            <a:r>
              <a:rPr lang="it-IT" dirty="0">
                <a:solidFill>
                  <a:srgbClr val="000000"/>
                </a:solidFill>
                <a:effectLst/>
                <a:latin typeface="Times"/>
              </a:rPr>
              <a:t>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atmosphere</a:t>
            </a:r>
            <a:r>
              <a:rPr lang="it-IT" dirty="0">
                <a:solidFill>
                  <a:srgbClr val="000000"/>
                </a:solidFill>
                <a:effectLst/>
                <a:latin typeface="Times"/>
              </a:rPr>
              <a:t>. </a:t>
            </a:r>
          </a:p>
          <a:p>
            <a:endParaRPr lang="it-IT" dirty="0">
              <a:solidFill>
                <a:srgbClr val="000000"/>
              </a:solidFill>
              <a:effectLst/>
              <a:latin typeface="Times"/>
            </a:endParaRPr>
          </a:p>
          <a:p>
            <a:r>
              <a:rPr lang="it-IT" dirty="0" err="1">
                <a:solidFill>
                  <a:srgbClr val="000000"/>
                </a:solidFill>
                <a:effectLst/>
                <a:latin typeface="Times"/>
              </a:rPr>
              <a:t>Usually</a:t>
            </a:r>
            <a:r>
              <a:rPr lang="it-IT" dirty="0">
                <a:solidFill>
                  <a:srgbClr val="000000"/>
                </a:solidFill>
                <a:effectLst/>
                <a:latin typeface="Times"/>
              </a:rPr>
              <a:t>, the </a:t>
            </a:r>
            <a:r>
              <a:rPr lang="it-IT" dirty="0" err="1">
                <a:solidFill>
                  <a:srgbClr val="000000"/>
                </a:solidFill>
                <a:effectLst/>
                <a:latin typeface="Times"/>
              </a:rPr>
              <a:t>muon</a:t>
            </a:r>
            <a:r>
              <a:rPr lang="it-IT" dirty="0">
                <a:solidFill>
                  <a:srgbClr val="000000"/>
                </a:solidFill>
                <a:effectLst/>
                <a:latin typeface="Times"/>
              </a:rPr>
              <a:t> generation rate </a:t>
            </a:r>
            <a:r>
              <a:rPr lang="it-IT" dirty="0" err="1">
                <a:solidFill>
                  <a:srgbClr val="000000"/>
                </a:solidFill>
                <a:effectLst/>
                <a:latin typeface="Times"/>
              </a:rPr>
              <a:t>increases</a:t>
            </a:r>
            <a:r>
              <a:rPr lang="it-IT" dirty="0">
                <a:solidFill>
                  <a:srgbClr val="000000"/>
                </a:solidFill>
                <a:effectLst/>
                <a:latin typeface="Times"/>
              </a:rPr>
              <a:t> with </a:t>
            </a:r>
            <a:r>
              <a:rPr lang="it-IT" dirty="0" err="1">
                <a:solidFill>
                  <a:srgbClr val="000000"/>
                </a:solidFill>
                <a:effectLst/>
                <a:latin typeface="Times"/>
              </a:rPr>
              <a:t>increasing</a:t>
            </a:r>
            <a:r>
              <a:rPr lang="it-IT" dirty="0">
                <a:solidFill>
                  <a:srgbClr val="000000"/>
                </a:solidFill>
                <a:effectLst/>
                <a:latin typeface="Times"/>
              </a:rPr>
              <a:t> </a:t>
            </a:r>
            <a:r>
              <a:rPr lang="it-IT" dirty="0" err="1">
                <a:solidFill>
                  <a:srgbClr val="000000"/>
                </a:solidFill>
                <a:effectLst/>
                <a:latin typeface="Times"/>
              </a:rPr>
              <a:t>incident</a:t>
            </a:r>
            <a:r>
              <a:rPr lang="it-IT" dirty="0">
                <a:solidFill>
                  <a:srgbClr val="000000"/>
                </a:solidFill>
                <a:effectLst/>
                <a:latin typeface="Times"/>
              </a:rPr>
              <a:t> </a:t>
            </a:r>
            <a:r>
              <a:rPr lang="it-IT" dirty="0" err="1">
                <a:solidFill>
                  <a:srgbClr val="000000"/>
                </a:solidFill>
                <a:effectLst/>
                <a:latin typeface="Times"/>
              </a:rPr>
              <a:t>primary</a:t>
            </a:r>
            <a:r>
              <a:rPr lang="it-IT" dirty="0">
                <a:solidFill>
                  <a:srgbClr val="000000"/>
                </a:solidFill>
                <a:effectLst/>
                <a:latin typeface="Times"/>
              </a:rPr>
              <a:t> energies. The </a:t>
            </a:r>
            <a:r>
              <a:rPr lang="it-IT" dirty="0" err="1">
                <a:solidFill>
                  <a:srgbClr val="000000"/>
                </a:solidFill>
                <a:effectLst/>
                <a:latin typeface="Times"/>
              </a:rPr>
              <a:t>average</a:t>
            </a:r>
            <a:r>
              <a:rPr lang="it-IT" dirty="0">
                <a:solidFill>
                  <a:srgbClr val="000000"/>
                </a:solidFill>
                <a:effectLst/>
                <a:latin typeface="Times"/>
              </a:rPr>
              <a:t> </a:t>
            </a:r>
            <a:r>
              <a:rPr lang="it-IT" dirty="0" err="1">
                <a:solidFill>
                  <a:srgbClr val="000000"/>
                </a:solidFill>
                <a:effectLst/>
                <a:latin typeface="Times"/>
              </a:rPr>
              <a:t>muon</a:t>
            </a:r>
            <a:r>
              <a:rPr lang="it-IT" dirty="0">
                <a:solidFill>
                  <a:srgbClr val="000000"/>
                </a:solidFill>
                <a:effectLst/>
                <a:latin typeface="Times"/>
              </a:rPr>
              <a:t> production rate by </a:t>
            </a:r>
            <a:r>
              <a:rPr lang="it-IT" dirty="0" err="1">
                <a:solidFill>
                  <a:srgbClr val="000000"/>
                </a:solidFill>
                <a:effectLst/>
                <a:latin typeface="Times"/>
              </a:rPr>
              <a:t>primaries</a:t>
            </a:r>
            <a:r>
              <a:rPr lang="it-IT" dirty="0">
                <a:solidFill>
                  <a:srgbClr val="000000"/>
                </a:solidFill>
                <a:effectLst/>
                <a:latin typeface="Times"/>
              </a:rPr>
              <a:t> </a:t>
            </a:r>
            <a:r>
              <a:rPr lang="it-IT" dirty="0" err="1">
                <a:solidFill>
                  <a:srgbClr val="000000"/>
                </a:solidFill>
                <a:effectLst/>
                <a:latin typeface="Times"/>
              </a:rPr>
              <a:t>between</a:t>
            </a:r>
            <a:r>
              <a:rPr lang="it-IT" dirty="0">
                <a:solidFill>
                  <a:srgbClr val="000000"/>
                </a:solidFill>
                <a:effectLst/>
                <a:latin typeface="Times"/>
              </a:rPr>
              <a:t> 20 GeV and 5 TeV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only</a:t>
            </a:r>
            <a:r>
              <a:rPr lang="it-IT" dirty="0">
                <a:solidFill>
                  <a:srgbClr val="000000"/>
                </a:solidFill>
                <a:effectLst/>
                <a:latin typeface="Times"/>
              </a:rPr>
              <a:t> 10 times </a:t>
            </a:r>
            <a:r>
              <a:rPr lang="it-IT" dirty="0" err="1">
                <a:solidFill>
                  <a:srgbClr val="000000"/>
                </a:solidFill>
                <a:effectLst/>
                <a:latin typeface="Times"/>
              </a:rPr>
              <a:t>higher</a:t>
            </a:r>
            <a:r>
              <a:rPr lang="it-IT" dirty="0">
                <a:solidFill>
                  <a:srgbClr val="000000"/>
                </a:solidFill>
                <a:effectLst/>
                <a:latin typeface="Times"/>
              </a:rPr>
              <a:t> </a:t>
            </a:r>
            <a:r>
              <a:rPr lang="it-IT" dirty="0" err="1">
                <a:solidFill>
                  <a:srgbClr val="000000"/>
                </a:solidFill>
                <a:effectLst/>
                <a:latin typeface="Times"/>
              </a:rPr>
              <a:t>than</a:t>
            </a:r>
            <a:r>
              <a:rPr lang="it-IT" dirty="0">
                <a:solidFill>
                  <a:srgbClr val="000000"/>
                </a:solidFill>
                <a:effectLst/>
                <a:latin typeface="Times"/>
              </a:rPr>
              <a:t> </a:t>
            </a:r>
            <a:r>
              <a:rPr lang="it-IT" dirty="0" err="1">
                <a:solidFill>
                  <a:srgbClr val="000000"/>
                </a:solidFill>
                <a:effectLst/>
                <a:latin typeface="Times"/>
              </a:rPr>
              <a:t>that</a:t>
            </a:r>
            <a:r>
              <a:rPr lang="it-IT" dirty="0">
                <a:solidFill>
                  <a:srgbClr val="000000"/>
                </a:solidFill>
                <a:effectLst/>
                <a:latin typeface="Times"/>
              </a:rPr>
              <a:t> by </a:t>
            </a:r>
            <a:r>
              <a:rPr lang="it-IT" dirty="0" err="1">
                <a:solidFill>
                  <a:srgbClr val="000000"/>
                </a:solidFill>
                <a:effectLst/>
                <a:latin typeface="Times"/>
              </a:rPr>
              <a:t>primaries</a:t>
            </a:r>
            <a:r>
              <a:rPr lang="it-IT" dirty="0">
                <a:solidFill>
                  <a:srgbClr val="000000"/>
                </a:solidFill>
                <a:effectLst/>
                <a:latin typeface="Times"/>
              </a:rPr>
              <a:t> </a:t>
            </a:r>
            <a:r>
              <a:rPr lang="it-IT" dirty="0" err="1">
                <a:solidFill>
                  <a:srgbClr val="000000"/>
                </a:solidFill>
                <a:effectLst/>
                <a:latin typeface="Times"/>
              </a:rPr>
              <a:t>between</a:t>
            </a:r>
            <a:r>
              <a:rPr lang="it-IT" dirty="0">
                <a:solidFill>
                  <a:srgbClr val="000000"/>
                </a:solidFill>
                <a:effectLst/>
                <a:latin typeface="Times"/>
              </a:rPr>
              <a:t> 1 and 20 GeV </a:t>
            </a:r>
            <a:r>
              <a:rPr lang="it-IT" dirty="0" err="1">
                <a:solidFill>
                  <a:srgbClr val="000000"/>
                </a:solidFill>
                <a:effectLst/>
                <a:latin typeface="Times"/>
              </a:rPr>
              <a:t>while</a:t>
            </a:r>
            <a:r>
              <a:rPr lang="it-IT" dirty="0">
                <a:solidFill>
                  <a:srgbClr val="000000"/>
                </a:solidFill>
                <a:effectLst/>
                <a:latin typeface="Times"/>
              </a:rPr>
              <a:t> the </a:t>
            </a:r>
            <a:r>
              <a:rPr lang="it-IT" dirty="0" err="1">
                <a:solidFill>
                  <a:srgbClr val="000000"/>
                </a:solidFill>
                <a:effectLst/>
                <a:latin typeface="Times"/>
              </a:rPr>
              <a:t>difference</a:t>
            </a:r>
            <a:r>
              <a:rPr lang="it-IT" dirty="0">
                <a:solidFill>
                  <a:srgbClr val="000000"/>
                </a:solidFill>
                <a:effectLst/>
                <a:latin typeface="Times"/>
              </a:rPr>
              <a:t> in the </a:t>
            </a:r>
            <a:r>
              <a:rPr lang="it-IT" dirty="0" err="1">
                <a:solidFill>
                  <a:srgbClr val="000000"/>
                </a:solidFill>
                <a:effectLst/>
                <a:latin typeface="Times"/>
              </a:rPr>
              <a:t>integrated</a:t>
            </a:r>
            <a:r>
              <a:rPr lang="it-IT" dirty="0">
                <a:solidFill>
                  <a:srgbClr val="000000"/>
                </a:solidFill>
                <a:effectLst/>
                <a:latin typeface="Times"/>
              </a:rPr>
              <a:t> </a:t>
            </a:r>
            <a:r>
              <a:rPr lang="it-IT" dirty="0" err="1">
                <a:solidFill>
                  <a:srgbClr val="000000"/>
                </a:solidFill>
                <a:effectLst/>
                <a:latin typeface="Times"/>
              </a:rPr>
              <a:t>primary</a:t>
            </a:r>
            <a:r>
              <a:rPr lang="it-IT" dirty="0">
                <a:solidFill>
                  <a:srgbClr val="000000"/>
                </a:solidFill>
                <a:effectLst/>
                <a:latin typeface="Times"/>
              </a:rPr>
              <a:t> </a:t>
            </a:r>
            <a:r>
              <a:rPr lang="it-IT" dirty="0" err="1">
                <a:solidFill>
                  <a:srgbClr val="000000"/>
                </a:solidFill>
                <a:effectLst/>
                <a:latin typeface="Times"/>
              </a:rPr>
              <a:t>intensity</a:t>
            </a:r>
            <a:r>
              <a:rPr lang="it-IT" dirty="0">
                <a:solidFill>
                  <a:srgbClr val="000000"/>
                </a:solidFill>
                <a:effectLst/>
                <a:latin typeface="Times"/>
              </a:rPr>
              <a:t> </a:t>
            </a:r>
            <a:r>
              <a:rPr lang="it-IT" dirty="0" err="1">
                <a:solidFill>
                  <a:srgbClr val="000000"/>
                </a:solidFill>
                <a:effectLst/>
                <a:latin typeface="Times"/>
              </a:rPr>
              <a:t>between</a:t>
            </a:r>
            <a:r>
              <a:rPr lang="it-IT" dirty="0">
                <a:solidFill>
                  <a:srgbClr val="000000"/>
                </a:solidFill>
                <a:effectLst/>
                <a:latin typeface="Times"/>
              </a:rPr>
              <a:t> </a:t>
            </a:r>
            <a:r>
              <a:rPr lang="it-IT" dirty="0" err="1">
                <a:solidFill>
                  <a:srgbClr val="000000"/>
                </a:solidFill>
                <a:effectLst/>
                <a:latin typeface="Times"/>
              </a:rPr>
              <a:t>these</a:t>
            </a:r>
            <a:r>
              <a:rPr lang="it-IT" dirty="0">
                <a:solidFill>
                  <a:srgbClr val="000000"/>
                </a:solidFill>
                <a:effectLst/>
                <a:latin typeface="Times"/>
              </a:rPr>
              <a:t> </a:t>
            </a:r>
            <a:r>
              <a:rPr lang="it-IT" dirty="0" err="1">
                <a:solidFill>
                  <a:srgbClr val="000000"/>
                </a:solidFill>
                <a:effectLst/>
                <a:latin typeface="Times"/>
              </a:rPr>
              <a:t>two</a:t>
            </a:r>
            <a:r>
              <a:rPr lang="it-IT" dirty="0">
                <a:solidFill>
                  <a:srgbClr val="000000"/>
                </a:solidFill>
                <a:effectLst/>
                <a:latin typeface="Times"/>
              </a:rPr>
              <a:t> energy </a:t>
            </a:r>
            <a:r>
              <a:rPr lang="it-IT" dirty="0" err="1">
                <a:solidFill>
                  <a:srgbClr val="000000"/>
                </a:solidFill>
                <a:effectLst/>
                <a:latin typeface="Times"/>
              </a:rPr>
              <a:t>regions</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3000.</a:t>
            </a:r>
          </a:p>
          <a:p>
            <a:endParaRPr lang="it-IT" dirty="0">
              <a:solidFill>
                <a:srgbClr val="000000"/>
              </a:solidFill>
              <a:effectLst/>
              <a:latin typeface="Times"/>
            </a:endParaRPr>
          </a:p>
          <a:p>
            <a:pPr>
              <a:buNone/>
            </a:pPr>
            <a:r>
              <a:rPr lang="it-IT" dirty="0" err="1">
                <a:solidFill>
                  <a:srgbClr val="000000"/>
                </a:solidFill>
                <a:effectLst/>
                <a:latin typeface="Times"/>
              </a:rPr>
              <a:t>Because</a:t>
            </a:r>
            <a:r>
              <a:rPr lang="it-IT" dirty="0">
                <a:solidFill>
                  <a:srgbClr val="000000"/>
                </a:solidFill>
                <a:effectLst/>
                <a:latin typeface="Times"/>
              </a:rPr>
              <a:t> the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atmospheric</a:t>
            </a:r>
            <a:r>
              <a:rPr lang="it-IT" dirty="0">
                <a:solidFill>
                  <a:srgbClr val="000000"/>
                </a:solidFill>
                <a:effectLst/>
                <a:latin typeface="Times"/>
              </a:rPr>
              <a:t> </a:t>
            </a:r>
            <a:r>
              <a:rPr lang="it-IT" dirty="0" err="1">
                <a:solidFill>
                  <a:srgbClr val="000000"/>
                </a:solidFill>
                <a:effectLst/>
                <a:latin typeface="Times"/>
              </a:rPr>
              <a:t>thickness</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much</a:t>
            </a:r>
            <a:r>
              <a:rPr lang="it-IT" dirty="0">
                <a:solidFill>
                  <a:srgbClr val="000000"/>
                </a:solidFill>
                <a:effectLst/>
                <a:latin typeface="Times"/>
              </a:rPr>
              <a:t> </a:t>
            </a:r>
            <a:r>
              <a:rPr lang="it-IT" dirty="0" err="1">
                <a:solidFill>
                  <a:srgbClr val="000000"/>
                </a:solidFill>
                <a:effectLst/>
                <a:latin typeface="Times"/>
              </a:rPr>
              <a:t>thinner</a:t>
            </a:r>
            <a:r>
              <a:rPr lang="it-IT" dirty="0">
                <a:solidFill>
                  <a:srgbClr val="000000"/>
                </a:solidFill>
                <a:effectLst/>
                <a:latin typeface="Times"/>
              </a:rPr>
              <a:t> </a:t>
            </a:r>
            <a:r>
              <a:rPr lang="it-IT" dirty="0" err="1">
                <a:solidFill>
                  <a:srgbClr val="000000"/>
                </a:solidFill>
                <a:effectLst/>
                <a:latin typeface="Times"/>
              </a:rPr>
              <a:t>than</a:t>
            </a:r>
            <a:r>
              <a:rPr lang="it-IT" dirty="0">
                <a:solidFill>
                  <a:srgbClr val="000000"/>
                </a:solidFill>
                <a:effectLst/>
                <a:latin typeface="Times"/>
              </a:rPr>
              <a:t> the </a:t>
            </a:r>
            <a:r>
              <a:rPr lang="it-IT" dirty="0" err="1">
                <a:solidFill>
                  <a:srgbClr val="000000"/>
                </a:solidFill>
                <a:effectLst/>
                <a:latin typeface="Times"/>
              </a:rPr>
              <a:t>terrestrial</a:t>
            </a:r>
            <a:r>
              <a:rPr lang="it-IT" dirty="0">
                <a:solidFill>
                  <a:srgbClr val="000000"/>
                </a:solidFill>
                <a:effectLst/>
                <a:latin typeface="Times"/>
              </a:rPr>
              <a:t> one, </a:t>
            </a:r>
            <a:r>
              <a:rPr lang="it-IT" dirty="0" err="1">
                <a:solidFill>
                  <a:srgbClr val="000000"/>
                </a:solidFill>
                <a:effectLst/>
                <a:latin typeface="Times"/>
              </a:rPr>
              <a:t>we</a:t>
            </a:r>
            <a:r>
              <a:rPr lang="it-IT" dirty="0">
                <a:solidFill>
                  <a:srgbClr val="000000"/>
                </a:solidFill>
                <a:effectLst/>
                <a:latin typeface="Times"/>
              </a:rPr>
              <a:t> </a:t>
            </a:r>
            <a:r>
              <a:rPr lang="it-IT" dirty="0" err="1">
                <a:solidFill>
                  <a:srgbClr val="000000"/>
                </a:solidFill>
                <a:effectLst/>
                <a:latin typeface="Times"/>
              </a:rPr>
              <a:t>have</a:t>
            </a:r>
            <a:r>
              <a:rPr lang="it-IT" dirty="0">
                <a:solidFill>
                  <a:srgbClr val="000000"/>
                </a:solidFill>
                <a:effectLst/>
                <a:latin typeface="Times"/>
              </a:rPr>
              <a:t> to </a:t>
            </a:r>
            <a:r>
              <a:rPr lang="it-IT" dirty="0" err="1">
                <a:solidFill>
                  <a:srgbClr val="000000"/>
                </a:solidFill>
                <a:effectLst/>
                <a:latin typeface="Times"/>
              </a:rPr>
              <a:t>consider</a:t>
            </a:r>
            <a:r>
              <a:rPr lang="it-IT" dirty="0">
                <a:solidFill>
                  <a:srgbClr val="000000"/>
                </a:solidFill>
                <a:effectLst/>
                <a:latin typeface="Times"/>
              </a:rPr>
              <a:t> the </a:t>
            </a:r>
            <a:r>
              <a:rPr lang="it-IT" dirty="0" err="1">
                <a:solidFill>
                  <a:srgbClr val="000000"/>
                </a:solidFill>
                <a:effectLst/>
                <a:latin typeface="Times"/>
              </a:rPr>
              <a:t>effect</a:t>
            </a:r>
            <a:r>
              <a:rPr lang="it-IT" dirty="0">
                <a:solidFill>
                  <a:srgbClr val="000000"/>
                </a:solidFill>
                <a:effectLst/>
                <a:latin typeface="Times"/>
              </a:rPr>
              <a:t> of the </a:t>
            </a:r>
            <a:r>
              <a:rPr lang="it-IT" dirty="0" err="1">
                <a:solidFill>
                  <a:srgbClr val="000000"/>
                </a:solidFill>
                <a:effectLst/>
                <a:latin typeface="Times"/>
              </a:rPr>
              <a:t>modulation</a:t>
            </a:r>
            <a:r>
              <a:rPr lang="it-IT" dirty="0">
                <a:solidFill>
                  <a:srgbClr val="000000"/>
                </a:solidFill>
                <a:effectLst/>
                <a:latin typeface="Times"/>
              </a:rPr>
              <a:t> in low energy </a:t>
            </a:r>
            <a:r>
              <a:rPr lang="it-IT" dirty="0" err="1">
                <a:solidFill>
                  <a:srgbClr val="000000"/>
                </a:solidFill>
                <a:effectLst/>
                <a:latin typeface="Times"/>
              </a:rPr>
              <a:t>primaries</a:t>
            </a:r>
            <a:r>
              <a:rPr lang="it-IT" dirty="0">
                <a:solidFill>
                  <a:srgbClr val="000000"/>
                </a:solidFill>
                <a:effectLst/>
                <a:latin typeface="Times"/>
              </a:rPr>
              <a:t> to the </a:t>
            </a:r>
            <a:r>
              <a:rPr lang="it-IT" dirty="0" err="1">
                <a:solidFill>
                  <a:srgbClr val="000000"/>
                </a:solidFill>
                <a:effectLst/>
                <a:latin typeface="Times"/>
              </a:rPr>
              <a:t>flux</a:t>
            </a:r>
            <a:r>
              <a:rPr lang="it-IT" dirty="0">
                <a:solidFill>
                  <a:srgbClr val="000000"/>
                </a:solidFill>
                <a:effectLst/>
                <a:latin typeface="Times"/>
              </a:rPr>
              <a:t> of the </a:t>
            </a:r>
            <a:r>
              <a:rPr lang="it-IT" dirty="0" err="1">
                <a:solidFill>
                  <a:srgbClr val="000000"/>
                </a:solidFill>
                <a:effectLst/>
                <a:latin typeface="Times"/>
              </a:rPr>
              <a:t>secondary</a:t>
            </a:r>
            <a:r>
              <a:rPr lang="it-IT" dirty="0">
                <a:solidFill>
                  <a:srgbClr val="000000"/>
                </a:solidFill>
                <a:effectLst/>
                <a:latin typeface="Times"/>
              </a:rPr>
              <a:t> </a:t>
            </a:r>
            <a:r>
              <a:rPr lang="it-IT" dirty="0" err="1">
                <a:solidFill>
                  <a:srgbClr val="000000"/>
                </a:solidFill>
                <a:effectLst/>
                <a:latin typeface="Times"/>
              </a:rPr>
              <a:t>particles</a:t>
            </a:r>
            <a:r>
              <a:rPr lang="it-IT" dirty="0">
                <a:solidFill>
                  <a:srgbClr val="000000"/>
                </a:solidFill>
                <a:effectLst/>
                <a:latin typeface="Times"/>
              </a:rPr>
              <a:t> </a:t>
            </a:r>
            <a:r>
              <a:rPr lang="it-IT" dirty="0" err="1">
                <a:solidFill>
                  <a:srgbClr val="000000"/>
                </a:solidFill>
                <a:effectLst/>
                <a:latin typeface="Times"/>
              </a:rPr>
              <a:t>at</a:t>
            </a:r>
            <a:r>
              <a:rPr lang="it-IT" dirty="0">
                <a:solidFill>
                  <a:srgbClr val="000000"/>
                </a:solidFill>
                <a:effectLst/>
                <a:latin typeface="Times"/>
              </a:rPr>
              <a:t> the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surface</a:t>
            </a:r>
            <a:r>
              <a:rPr lang="it-IT" dirty="0">
                <a:solidFill>
                  <a:srgbClr val="000000"/>
                </a:solidFill>
                <a:effectLst/>
                <a:latin typeface="Times"/>
              </a:rPr>
              <a:t>. The GCR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incident</a:t>
            </a:r>
            <a:r>
              <a:rPr lang="it-IT" dirty="0">
                <a:solidFill>
                  <a:srgbClr val="000000"/>
                </a:solidFill>
                <a:effectLst/>
                <a:latin typeface="Times"/>
              </a:rPr>
              <a:t> on </a:t>
            </a:r>
            <a:r>
              <a:rPr lang="it-IT" dirty="0" err="1">
                <a:solidFill>
                  <a:srgbClr val="000000"/>
                </a:solidFill>
                <a:effectLst/>
                <a:latin typeface="Times"/>
              </a:rPr>
              <a:t>planetary</a:t>
            </a:r>
            <a:r>
              <a:rPr lang="it-IT" dirty="0">
                <a:solidFill>
                  <a:srgbClr val="000000"/>
                </a:solidFill>
                <a:effectLst/>
                <a:latin typeface="Times"/>
              </a:rPr>
              <a:t> </a:t>
            </a:r>
            <a:r>
              <a:rPr lang="it-IT" dirty="0" err="1">
                <a:solidFill>
                  <a:srgbClr val="000000"/>
                </a:solidFill>
                <a:effectLst/>
                <a:latin typeface="Times"/>
              </a:rPr>
              <a:t>atmosphere</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modulated</a:t>
            </a:r>
            <a:r>
              <a:rPr lang="it-IT" dirty="0">
                <a:solidFill>
                  <a:srgbClr val="000000"/>
                </a:solidFill>
                <a:effectLst/>
                <a:latin typeface="Times"/>
              </a:rPr>
              <a:t> by </a:t>
            </a:r>
            <a:r>
              <a:rPr lang="it-IT" dirty="0" err="1">
                <a:solidFill>
                  <a:srgbClr val="000000"/>
                </a:solidFill>
                <a:effectLst/>
                <a:latin typeface="Times"/>
              </a:rPr>
              <a:t>three</a:t>
            </a:r>
            <a:r>
              <a:rPr lang="it-IT" dirty="0">
                <a:solidFill>
                  <a:srgbClr val="000000"/>
                </a:solidFill>
                <a:effectLst/>
                <a:latin typeface="Times"/>
              </a:rPr>
              <a:t> </a:t>
            </a:r>
            <a:r>
              <a:rPr lang="it-IT" dirty="0" err="1">
                <a:solidFill>
                  <a:srgbClr val="000000"/>
                </a:solidFill>
                <a:effectLst/>
                <a:latin typeface="Times"/>
              </a:rPr>
              <a:t>processes</a:t>
            </a:r>
            <a:r>
              <a:rPr lang="it-IT" dirty="0">
                <a:solidFill>
                  <a:srgbClr val="000000"/>
                </a:solidFill>
                <a:effectLst/>
                <a:latin typeface="Times"/>
              </a:rPr>
              <a:t>: (a) </a:t>
            </a:r>
            <a:r>
              <a:rPr lang="it-IT" dirty="0" err="1">
                <a:solidFill>
                  <a:srgbClr val="000000"/>
                </a:solidFill>
                <a:effectLst/>
                <a:latin typeface="Times"/>
              </a:rPr>
              <a:t>variations</a:t>
            </a:r>
            <a:r>
              <a:rPr lang="it-IT" dirty="0">
                <a:solidFill>
                  <a:srgbClr val="000000"/>
                </a:solidFill>
                <a:effectLst/>
                <a:latin typeface="Times"/>
              </a:rPr>
              <a:t> of the solar wind </a:t>
            </a:r>
            <a:r>
              <a:rPr lang="it-IT" dirty="0" err="1">
                <a:solidFill>
                  <a:srgbClr val="000000"/>
                </a:solidFill>
                <a:effectLst/>
                <a:latin typeface="Times"/>
              </a:rPr>
              <a:t>within</a:t>
            </a:r>
            <a:r>
              <a:rPr lang="it-IT" dirty="0">
                <a:solidFill>
                  <a:srgbClr val="000000"/>
                </a:solidFill>
                <a:effectLst/>
                <a:latin typeface="Times"/>
              </a:rPr>
              <a:t> the </a:t>
            </a:r>
            <a:r>
              <a:rPr lang="it-IT" dirty="0" err="1">
                <a:solidFill>
                  <a:srgbClr val="000000"/>
                </a:solidFill>
                <a:effectLst/>
                <a:latin typeface="Times"/>
              </a:rPr>
              <a:t>heliosphere</a:t>
            </a:r>
            <a:r>
              <a:rPr lang="it-IT" dirty="0">
                <a:solidFill>
                  <a:srgbClr val="000000"/>
                </a:solidFill>
                <a:effectLst/>
                <a:latin typeface="Times"/>
              </a:rPr>
              <a:t> (on 10–1000 </a:t>
            </a:r>
            <a:r>
              <a:rPr lang="it-IT" dirty="0" err="1">
                <a:solidFill>
                  <a:srgbClr val="000000"/>
                </a:solidFill>
                <a:effectLst/>
                <a:latin typeface="Times"/>
              </a:rPr>
              <a:t>yr</a:t>
            </a:r>
            <a:r>
              <a:rPr lang="it-IT" dirty="0">
                <a:solidFill>
                  <a:srgbClr val="000000"/>
                </a:solidFill>
                <a:effectLst/>
                <a:latin typeface="Times"/>
              </a:rPr>
              <a:t> </a:t>
            </a:r>
            <a:r>
              <a:rPr lang="it-IT" dirty="0" err="1">
                <a:solidFill>
                  <a:srgbClr val="000000"/>
                </a:solidFill>
                <a:effectLst/>
                <a:latin typeface="Times"/>
              </a:rPr>
              <a:t>timescales</a:t>
            </a:r>
            <a:r>
              <a:rPr lang="it-IT" dirty="0">
                <a:solidFill>
                  <a:srgbClr val="000000"/>
                </a:solidFill>
                <a:effectLst/>
                <a:latin typeface="Times"/>
              </a:rPr>
              <a:t>, and </a:t>
            </a:r>
            <a:r>
              <a:rPr lang="it-IT" dirty="0" err="1">
                <a:solidFill>
                  <a:srgbClr val="000000"/>
                </a:solidFill>
                <a:effectLst/>
                <a:latin typeface="Times"/>
              </a:rPr>
              <a:t>possibly</a:t>
            </a:r>
            <a:r>
              <a:rPr lang="it-IT" dirty="0">
                <a:solidFill>
                  <a:srgbClr val="000000"/>
                </a:solidFill>
                <a:effectLst/>
                <a:latin typeface="Times"/>
              </a:rPr>
              <a:t> </a:t>
            </a:r>
            <a:r>
              <a:rPr lang="it-IT" dirty="0" err="1">
                <a:solidFill>
                  <a:srgbClr val="000000"/>
                </a:solidFill>
                <a:effectLst/>
                <a:latin typeface="Times"/>
              </a:rPr>
              <a:t>longer</a:t>
            </a:r>
            <a:r>
              <a:rPr lang="it-IT" dirty="0">
                <a:solidFill>
                  <a:srgbClr val="000000"/>
                </a:solidFill>
                <a:effectLst/>
                <a:latin typeface="Times"/>
              </a:rPr>
              <a:t>), (b) </a:t>
            </a:r>
            <a:r>
              <a:rPr lang="it-IT" dirty="0" err="1">
                <a:solidFill>
                  <a:srgbClr val="000000"/>
                </a:solidFill>
                <a:effectLst/>
                <a:latin typeface="Times"/>
              </a:rPr>
              <a:t>variations</a:t>
            </a:r>
            <a:r>
              <a:rPr lang="it-IT" dirty="0">
                <a:solidFill>
                  <a:srgbClr val="000000"/>
                </a:solidFill>
                <a:effectLst/>
                <a:latin typeface="Times"/>
              </a:rPr>
              <a:t> of </a:t>
            </a:r>
            <a:r>
              <a:rPr lang="it-IT" dirty="0" err="1">
                <a:solidFill>
                  <a:srgbClr val="000000"/>
                </a:solidFill>
                <a:effectLst/>
                <a:latin typeface="Times"/>
              </a:rPr>
              <a:t>planetary</a:t>
            </a:r>
            <a:r>
              <a:rPr lang="it-IT" dirty="0">
                <a:solidFill>
                  <a:srgbClr val="000000"/>
                </a:solidFill>
                <a:effectLst/>
                <a:latin typeface="Times"/>
              </a:rPr>
              <a:t> </a:t>
            </a:r>
            <a:r>
              <a:rPr lang="it-IT" dirty="0" err="1">
                <a:solidFill>
                  <a:srgbClr val="000000"/>
                </a:solidFill>
                <a:effectLst/>
                <a:latin typeface="Times"/>
              </a:rPr>
              <a:t>magnetic</a:t>
            </a:r>
            <a:r>
              <a:rPr lang="it-IT" dirty="0">
                <a:solidFill>
                  <a:srgbClr val="000000"/>
                </a:solidFill>
                <a:effectLst/>
                <a:latin typeface="Times"/>
              </a:rPr>
              <a:t> field, and (c) </a:t>
            </a:r>
            <a:r>
              <a:rPr lang="it-IT" dirty="0" err="1">
                <a:solidFill>
                  <a:srgbClr val="000000"/>
                </a:solidFill>
                <a:effectLst/>
                <a:latin typeface="Times"/>
              </a:rPr>
              <a:t>variations</a:t>
            </a:r>
            <a:r>
              <a:rPr lang="it-IT" dirty="0">
                <a:solidFill>
                  <a:srgbClr val="000000"/>
                </a:solidFill>
                <a:effectLst/>
                <a:latin typeface="Times"/>
              </a:rPr>
              <a:t> of the </a:t>
            </a:r>
            <a:r>
              <a:rPr lang="it-IT" dirty="0" err="1">
                <a:solidFill>
                  <a:srgbClr val="000000"/>
                </a:solidFill>
                <a:effectLst/>
                <a:latin typeface="Times"/>
              </a:rPr>
              <a:t>interstellar</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outside</a:t>
            </a:r>
            <a:r>
              <a:rPr lang="it-IT" dirty="0">
                <a:solidFill>
                  <a:srgbClr val="000000"/>
                </a:solidFill>
                <a:effectLst/>
                <a:latin typeface="Times"/>
              </a:rPr>
              <a:t> the </a:t>
            </a:r>
            <a:r>
              <a:rPr lang="it-IT" dirty="0" err="1">
                <a:solidFill>
                  <a:srgbClr val="000000"/>
                </a:solidFill>
                <a:effectLst/>
                <a:latin typeface="Times"/>
              </a:rPr>
              <a:t>heliosphere</a:t>
            </a:r>
            <a:r>
              <a:rPr lang="it-IT" dirty="0">
                <a:solidFill>
                  <a:srgbClr val="000000"/>
                </a:solidFill>
                <a:effectLst/>
                <a:latin typeface="Times"/>
              </a:rPr>
              <a:t>. </a:t>
            </a:r>
            <a:r>
              <a:rPr lang="it-IT" dirty="0" err="1">
                <a:solidFill>
                  <a:srgbClr val="000000"/>
                </a:solidFill>
                <a:effectLst/>
                <a:latin typeface="Times"/>
              </a:rPr>
              <a:t>While</a:t>
            </a:r>
            <a:r>
              <a:rPr lang="it-IT" dirty="0">
                <a:solidFill>
                  <a:srgbClr val="000000"/>
                </a:solidFill>
                <a:effectLst/>
                <a:latin typeface="Times"/>
              </a:rPr>
              <a:t> the </a:t>
            </a:r>
            <a:r>
              <a:rPr lang="it-IT" dirty="0" err="1">
                <a:solidFill>
                  <a:srgbClr val="000000"/>
                </a:solidFill>
                <a:effectLst/>
                <a:latin typeface="Times"/>
              </a:rPr>
              <a:t>martian</a:t>
            </a:r>
            <a:r>
              <a:rPr lang="it-IT" dirty="0">
                <a:solidFill>
                  <a:srgbClr val="000000"/>
                </a:solidFill>
                <a:effectLst/>
                <a:latin typeface="Times"/>
              </a:rPr>
              <a:t> </a:t>
            </a:r>
            <a:r>
              <a:rPr lang="it-IT" dirty="0" err="1">
                <a:solidFill>
                  <a:srgbClr val="000000"/>
                </a:solidFill>
                <a:effectLst/>
                <a:latin typeface="Times"/>
              </a:rPr>
              <a:t>magnetic</a:t>
            </a:r>
            <a:r>
              <a:rPr lang="it-IT" dirty="0">
                <a:solidFill>
                  <a:srgbClr val="000000"/>
                </a:solidFill>
                <a:effectLst/>
                <a:latin typeface="Times"/>
              </a:rPr>
              <a:t> field </a:t>
            </a:r>
            <a:r>
              <a:rPr lang="it-IT" dirty="0" err="1">
                <a:solidFill>
                  <a:srgbClr val="000000"/>
                </a:solidFill>
                <a:effectLst/>
                <a:latin typeface="Times"/>
              </a:rPr>
              <a:t>indicates</a:t>
            </a:r>
            <a:r>
              <a:rPr lang="it-IT" dirty="0">
                <a:solidFill>
                  <a:srgbClr val="000000"/>
                </a:solidFill>
                <a:effectLst/>
                <a:latin typeface="Times"/>
              </a:rPr>
              <a:t> </a:t>
            </a:r>
            <a:r>
              <a:rPr lang="it-IT" dirty="0" err="1">
                <a:solidFill>
                  <a:srgbClr val="000000"/>
                </a:solidFill>
                <a:effectLst/>
                <a:latin typeface="Times"/>
              </a:rPr>
              <a:t>that</a:t>
            </a:r>
            <a:r>
              <a:rPr lang="it-IT" dirty="0">
                <a:solidFill>
                  <a:srgbClr val="000000"/>
                </a:solidFill>
                <a:effectLst/>
                <a:latin typeface="Times"/>
              </a:rPr>
              <a:t> the </a:t>
            </a:r>
            <a:r>
              <a:rPr lang="it-IT" dirty="0" err="1">
                <a:solidFill>
                  <a:srgbClr val="000000"/>
                </a:solidFill>
                <a:effectLst/>
                <a:latin typeface="Times"/>
              </a:rPr>
              <a:t>ferromagnetic</a:t>
            </a:r>
            <a:r>
              <a:rPr lang="it-IT" dirty="0">
                <a:solidFill>
                  <a:srgbClr val="000000"/>
                </a:solidFill>
                <a:effectLst/>
                <a:latin typeface="Times"/>
              </a:rPr>
              <a:t> rock on the </a:t>
            </a:r>
            <a:r>
              <a:rPr lang="it-IT" dirty="0" err="1">
                <a:solidFill>
                  <a:srgbClr val="000000"/>
                </a:solidFill>
                <a:effectLst/>
                <a:latin typeface="Times"/>
              </a:rPr>
              <a:t>surface</a:t>
            </a:r>
            <a:r>
              <a:rPr lang="it-IT" dirty="0">
                <a:solidFill>
                  <a:srgbClr val="000000"/>
                </a:solidFill>
                <a:effectLst/>
                <a:latin typeface="Times"/>
              </a:rPr>
              <a:t>, the </a:t>
            </a:r>
            <a:r>
              <a:rPr lang="it-IT" dirty="0" err="1">
                <a:solidFill>
                  <a:srgbClr val="000000"/>
                </a:solidFill>
                <a:effectLst/>
                <a:latin typeface="Times"/>
              </a:rPr>
              <a:t>magnetic</a:t>
            </a:r>
            <a:r>
              <a:rPr lang="it-IT" dirty="0">
                <a:solidFill>
                  <a:srgbClr val="000000"/>
                </a:solidFill>
                <a:effectLst/>
                <a:latin typeface="Times"/>
              </a:rPr>
              <a:t>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had</a:t>
            </a:r>
            <a:r>
              <a:rPr lang="it-IT" dirty="0">
                <a:solidFill>
                  <a:srgbClr val="000000"/>
                </a:solidFill>
                <a:effectLst/>
                <a:latin typeface="Times"/>
              </a:rPr>
              <a:t> </a:t>
            </a:r>
            <a:r>
              <a:rPr lang="it-IT" dirty="0" err="1">
                <a:solidFill>
                  <a:srgbClr val="000000"/>
                </a:solidFill>
                <a:effectLst/>
                <a:latin typeface="Times"/>
              </a:rPr>
              <a:t>not</a:t>
            </a:r>
            <a:r>
              <a:rPr lang="it-IT" dirty="0">
                <a:solidFill>
                  <a:srgbClr val="000000"/>
                </a:solidFill>
                <a:effectLst/>
                <a:latin typeface="Times"/>
              </a:rPr>
              <a:t> </a:t>
            </a:r>
            <a:r>
              <a:rPr lang="it-IT" dirty="0" err="1">
                <a:solidFill>
                  <a:srgbClr val="000000"/>
                </a:solidFill>
                <a:effectLst/>
                <a:latin typeface="Times"/>
              </a:rPr>
              <a:t>been</a:t>
            </a:r>
            <a:r>
              <a:rPr lang="it-IT" dirty="0">
                <a:solidFill>
                  <a:srgbClr val="000000"/>
                </a:solidFill>
                <a:effectLst/>
                <a:latin typeface="Times"/>
              </a:rPr>
              <a:t> strong </a:t>
            </a:r>
            <a:r>
              <a:rPr lang="it-IT" dirty="0" err="1">
                <a:solidFill>
                  <a:srgbClr val="000000"/>
                </a:solidFill>
                <a:effectLst/>
                <a:latin typeface="Times"/>
              </a:rPr>
              <a:t>enough</a:t>
            </a:r>
            <a:r>
              <a:rPr lang="it-IT" dirty="0">
                <a:solidFill>
                  <a:srgbClr val="000000"/>
                </a:solidFill>
                <a:effectLst/>
                <a:latin typeface="Times"/>
              </a:rPr>
              <a:t> to </a:t>
            </a:r>
            <a:r>
              <a:rPr lang="it-IT" dirty="0" err="1">
                <a:solidFill>
                  <a:srgbClr val="000000"/>
                </a:solidFill>
                <a:effectLst/>
                <a:latin typeface="Times"/>
              </a:rPr>
              <a:t>affect</a:t>
            </a:r>
            <a:r>
              <a:rPr lang="it-IT" dirty="0">
                <a:solidFill>
                  <a:srgbClr val="000000"/>
                </a:solidFill>
                <a:effectLst/>
                <a:latin typeface="Times"/>
              </a:rPr>
              <a:t> high energy </a:t>
            </a:r>
            <a:r>
              <a:rPr lang="it-IT" dirty="0" err="1">
                <a:solidFill>
                  <a:srgbClr val="000000"/>
                </a:solidFill>
                <a:effectLst/>
                <a:latin typeface="Times"/>
              </a:rPr>
              <a:t>cosmic</a:t>
            </a:r>
            <a:r>
              <a:rPr lang="it-IT" dirty="0">
                <a:solidFill>
                  <a:srgbClr val="000000"/>
                </a:solidFill>
                <a:effectLst/>
                <a:latin typeface="Times"/>
              </a:rPr>
              <a:t> rays for the </a:t>
            </a:r>
            <a:r>
              <a:rPr lang="it-IT" dirty="0" err="1">
                <a:solidFill>
                  <a:srgbClr val="000000"/>
                </a:solidFill>
                <a:effectLst/>
                <a:latin typeface="Times"/>
              </a:rPr>
              <a:t>past</a:t>
            </a:r>
            <a:r>
              <a:rPr lang="it-IT" dirty="0">
                <a:solidFill>
                  <a:srgbClr val="000000"/>
                </a:solidFill>
                <a:effectLst/>
                <a:latin typeface="Times"/>
              </a:rPr>
              <a:t> 10 </a:t>
            </a:r>
            <a:r>
              <a:rPr lang="it-IT" dirty="0" err="1">
                <a:solidFill>
                  <a:srgbClr val="000000"/>
                </a:solidFill>
                <a:effectLst/>
                <a:latin typeface="Times"/>
              </a:rPr>
              <a:t>million</a:t>
            </a:r>
            <a:r>
              <a:rPr lang="it-IT" dirty="0">
                <a:solidFill>
                  <a:srgbClr val="000000"/>
                </a:solidFill>
                <a:effectLst/>
                <a:latin typeface="Times"/>
              </a:rPr>
              <a:t> </a:t>
            </a:r>
            <a:r>
              <a:rPr lang="it-IT" dirty="0" err="1">
                <a:solidFill>
                  <a:srgbClr val="000000"/>
                </a:solidFill>
                <a:effectLst/>
                <a:latin typeface="Times"/>
              </a:rPr>
              <a:t>years</a:t>
            </a:r>
            <a:r>
              <a:rPr lang="it-IT" dirty="0">
                <a:solidFill>
                  <a:srgbClr val="000000"/>
                </a:solidFill>
                <a:effectLst/>
                <a:latin typeface="Times"/>
              </a:rPr>
              <a:t>, and </a:t>
            </a:r>
            <a:r>
              <a:rPr lang="it-IT" dirty="0" err="1">
                <a:solidFill>
                  <a:srgbClr val="000000"/>
                </a:solidFill>
                <a:effectLst/>
                <a:latin typeface="Times"/>
              </a:rPr>
              <a:t>thus</a:t>
            </a:r>
            <a:r>
              <a:rPr lang="it-IT" dirty="0">
                <a:solidFill>
                  <a:srgbClr val="000000"/>
                </a:solidFill>
                <a:effectLst/>
                <a:latin typeface="Times"/>
              </a:rPr>
              <a:t> the </a:t>
            </a:r>
            <a:r>
              <a:rPr lang="it-IT" dirty="0" err="1">
                <a:solidFill>
                  <a:srgbClr val="000000"/>
                </a:solidFill>
                <a:effectLst/>
                <a:latin typeface="Times"/>
              </a:rPr>
              <a:t>process</a:t>
            </a:r>
            <a:r>
              <a:rPr lang="it-IT" dirty="0">
                <a:solidFill>
                  <a:srgbClr val="000000"/>
                </a:solidFill>
                <a:effectLst/>
                <a:latin typeface="Times"/>
              </a:rPr>
              <a:t> (c)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not</a:t>
            </a:r>
            <a:r>
              <a:rPr lang="it-IT" dirty="0">
                <a:solidFill>
                  <a:srgbClr val="000000"/>
                </a:solidFill>
                <a:effectLst/>
                <a:latin typeface="Times"/>
              </a:rPr>
              <a:t> </a:t>
            </a:r>
            <a:r>
              <a:rPr lang="it-IT" dirty="0" err="1">
                <a:solidFill>
                  <a:srgbClr val="000000"/>
                </a:solidFill>
                <a:effectLst/>
                <a:latin typeface="Times"/>
              </a:rPr>
              <a:t>taken</a:t>
            </a:r>
            <a:r>
              <a:rPr lang="it-IT" dirty="0">
                <a:solidFill>
                  <a:srgbClr val="000000"/>
                </a:solidFill>
                <a:effectLst/>
                <a:latin typeface="Times"/>
              </a:rPr>
              <a:t> </a:t>
            </a:r>
            <a:r>
              <a:rPr lang="it-IT" dirty="0" err="1">
                <a:solidFill>
                  <a:srgbClr val="000000"/>
                </a:solidFill>
                <a:effectLst/>
                <a:latin typeface="Times"/>
              </a:rPr>
              <a:t>into</a:t>
            </a:r>
            <a:r>
              <a:rPr lang="it-IT" dirty="0">
                <a:solidFill>
                  <a:srgbClr val="000000"/>
                </a:solidFill>
                <a:effectLst/>
                <a:latin typeface="Times"/>
              </a:rPr>
              <a:t> account in the </a:t>
            </a:r>
            <a:r>
              <a:rPr lang="it-IT" dirty="0" err="1">
                <a:solidFill>
                  <a:srgbClr val="000000"/>
                </a:solidFill>
                <a:effectLst/>
                <a:latin typeface="Times"/>
              </a:rPr>
              <a:t>present</a:t>
            </a:r>
            <a:r>
              <a:rPr lang="it-IT" dirty="0">
                <a:solidFill>
                  <a:srgbClr val="000000"/>
                </a:solidFill>
                <a:effectLst/>
                <a:latin typeface="Times"/>
              </a:rPr>
              <a:t> </a:t>
            </a:r>
            <a:r>
              <a:rPr lang="it-IT" dirty="0" err="1">
                <a:solidFill>
                  <a:srgbClr val="000000"/>
                </a:solidFill>
                <a:effectLst/>
                <a:latin typeface="Times"/>
              </a:rPr>
              <a:t>discussion</a:t>
            </a:r>
            <a:r>
              <a:rPr lang="it-IT" dirty="0">
                <a:solidFill>
                  <a:srgbClr val="000000"/>
                </a:solidFill>
                <a:effectLst/>
                <a:latin typeface="Times"/>
              </a:rPr>
              <a:t>. The 140 </a:t>
            </a:r>
            <a:r>
              <a:rPr lang="it-IT" dirty="0" err="1">
                <a:solidFill>
                  <a:srgbClr val="000000"/>
                </a:solidFill>
                <a:effectLst/>
                <a:latin typeface="Times"/>
              </a:rPr>
              <a:t>Myr</a:t>
            </a:r>
            <a:r>
              <a:rPr lang="it-IT" dirty="0">
                <a:solidFill>
                  <a:srgbClr val="000000"/>
                </a:solidFill>
                <a:effectLst/>
                <a:latin typeface="Times"/>
              </a:rPr>
              <a:t> crossing </a:t>
            </a:r>
            <a:r>
              <a:rPr lang="it-IT" dirty="0" err="1">
                <a:solidFill>
                  <a:srgbClr val="000000"/>
                </a:solidFill>
                <a:effectLst/>
                <a:latin typeface="Times"/>
              </a:rPr>
              <a:t>period</a:t>
            </a:r>
            <a:r>
              <a:rPr lang="it-IT" dirty="0">
                <a:solidFill>
                  <a:srgbClr val="000000"/>
                </a:solidFill>
                <a:effectLst/>
                <a:latin typeface="Times"/>
              </a:rPr>
              <a:t> of the Solar System with the </a:t>
            </a:r>
            <a:r>
              <a:rPr lang="it-IT" dirty="0" err="1">
                <a:solidFill>
                  <a:srgbClr val="000000"/>
                </a:solidFill>
                <a:effectLst/>
                <a:latin typeface="Times"/>
              </a:rPr>
              <a:t>spiral</a:t>
            </a:r>
            <a:r>
              <a:rPr lang="it-IT" dirty="0">
                <a:solidFill>
                  <a:srgbClr val="000000"/>
                </a:solidFill>
                <a:effectLst/>
                <a:latin typeface="Times"/>
              </a:rPr>
              <a:t> </a:t>
            </a:r>
            <a:r>
              <a:rPr lang="it-IT" dirty="0" err="1">
                <a:solidFill>
                  <a:srgbClr val="000000"/>
                </a:solidFill>
                <a:effectLst/>
                <a:latin typeface="Times"/>
              </a:rPr>
              <a:t>arms</a:t>
            </a:r>
            <a:r>
              <a:rPr lang="it-IT" dirty="0">
                <a:solidFill>
                  <a:srgbClr val="000000"/>
                </a:solidFill>
                <a:effectLst/>
                <a:latin typeface="Times"/>
              </a:rPr>
              <a:t> of the </a:t>
            </a:r>
            <a:r>
              <a:rPr lang="it-IT" dirty="0" err="1">
                <a:solidFill>
                  <a:srgbClr val="000000"/>
                </a:solidFill>
                <a:effectLst/>
                <a:latin typeface="Times"/>
              </a:rPr>
              <a:t>Milky</a:t>
            </a:r>
            <a:r>
              <a:rPr lang="it-IT" dirty="0">
                <a:solidFill>
                  <a:srgbClr val="000000"/>
                </a:solidFill>
                <a:effectLst/>
                <a:latin typeface="Times"/>
              </a:rPr>
              <a:t> Way and </a:t>
            </a:r>
            <a:r>
              <a:rPr lang="it-IT" dirty="0" err="1">
                <a:solidFill>
                  <a:srgbClr val="000000"/>
                </a:solidFill>
                <a:effectLst/>
                <a:latin typeface="Times"/>
              </a:rPr>
              <a:t>nearby</a:t>
            </a:r>
            <a:r>
              <a:rPr lang="it-IT" dirty="0">
                <a:solidFill>
                  <a:srgbClr val="000000"/>
                </a:solidFill>
                <a:effectLst/>
                <a:latin typeface="Times"/>
              </a:rPr>
              <a:t> supernovae rate are long </a:t>
            </a:r>
            <a:r>
              <a:rPr lang="it-IT" dirty="0" err="1">
                <a:solidFill>
                  <a:srgbClr val="000000"/>
                </a:solidFill>
                <a:effectLst/>
                <a:latin typeface="Times"/>
              </a:rPr>
              <a:t>enough</a:t>
            </a:r>
            <a:r>
              <a:rPr lang="it-IT" dirty="0">
                <a:solidFill>
                  <a:srgbClr val="000000"/>
                </a:solidFill>
                <a:effectLst/>
                <a:latin typeface="Times"/>
              </a:rPr>
              <a:t> for the time scale of </a:t>
            </a:r>
            <a:r>
              <a:rPr lang="it-IT" dirty="0" err="1">
                <a:solidFill>
                  <a:srgbClr val="000000"/>
                </a:solidFill>
                <a:effectLst/>
                <a:latin typeface="Times"/>
              </a:rPr>
              <a:t>interest</a:t>
            </a:r>
            <a:r>
              <a:rPr lang="it-IT" dirty="0">
                <a:solidFill>
                  <a:srgbClr val="000000"/>
                </a:solidFill>
                <a:effectLst/>
                <a:latin typeface="Times"/>
              </a:rPr>
              <a:t>, so </a:t>
            </a:r>
            <a:r>
              <a:rPr lang="it-IT" dirty="0" err="1">
                <a:solidFill>
                  <a:srgbClr val="000000"/>
                </a:solidFill>
                <a:effectLst/>
                <a:latin typeface="Times"/>
              </a:rPr>
              <a:t>that</a:t>
            </a:r>
            <a:r>
              <a:rPr lang="it-IT" dirty="0">
                <a:solidFill>
                  <a:srgbClr val="000000"/>
                </a:solidFill>
                <a:effectLst/>
                <a:latin typeface="Times"/>
              </a:rPr>
              <a:t> </a:t>
            </a:r>
            <a:r>
              <a:rPr lang="it-IT" dirty="0" err="1">
                <a:solidFill>
                  <a:srgbClr val="000000"/>
                </a:solidFill>
                <a:effectLst/>
                <a:latin typeface="Times"/>
              </a:rPr>
              <a:t>we</a:t>
            </a:r>
            <a:r>
              <a:rPr lang="it-IT" dirty="0">
                <a:solidFill>
                  <a:srgbClr val="000000"/>
                </a:solidFill>
                <a:effectLst/>
                <a:latin typeface="Times"/>
              </a:rPr>
              <a:t> can neglect </a:t>
            </a:r>
            <a:r>
              <a:rPr lang="it-IT" dirty="0" err="1">
                <a:solidFill>
                  <a:srgbClr val="000000"/>
                </a:solidFill>
                <a:effectLst/>
                <a:latin typeface="Times"/>
              </a:rPr>
              <a:t>this</a:t>
            </a:r>
            <a:r>
              <a:rPr lang="it-IT" dirty="0">
                <a:solidFill>
                  <a:srgbClr val="000000"/>
                </a:solidFill>
                <a:effectLst/>
                <a:latin typeface="Times"/>
              </a:rPr>
              <a:t> </a:t>
            </a:r>
            <a:r>
              <a:rPr lang="it-IT" dirty="0" err="1">
                <a:solidFill>
                  <a:srgbClr val="000000"/>
                </a:solidFill>
                <a:effectLst/>
                <a:latin typeface="Times"/>
              </a:rPr>
              <a:t>effect</a:t>
            </a:r>
            <a:r>
              <a:rPr lang="it-IT" dirty="0">
                <a:solidFill>
                  <a:srgbClr val="000000"/>
                </a:solidFill>
                <a:effectLst/>
                <a:latin typeface="Times"/>
              </a:rPr>
              <a:t> for </a:t>
            </a:r>
            <a:r>
              <a:rPr lang="it-IT" dirty="0" err="1">
                <a:solidFill>
                  <a:srgbClr val="000000"/>
                </a:solidFill>
                <a:effectLst/>
                <a:latin typeface="Times"/>
              </a:rPr>
              <a:t>our</a:t>
            </a:r>
            <a:r>
              <a:rPr lang="it-IT" dirty="0">
                <a:solidFill>
                  <a:srgbClr val="000000"/>
                </a:solidFill>
                <a:effectLst/>
                <a:latin typeface="Times"/>
              </a:rPr>
              <a:t> </a:t>
            </a:r>
            <a:r>
              <a:rPr lang="it-IT" dirty="0" err="1">
                <a:solidFill>
                  <a:srgbClr val="000000"/>
                </a:solidFill>
                <a:effectLst/>
                <a:latin typeface="Times"/>
              </a:rPr>
              <a:t>present</a:t>
            </a:r>
            <a:r>
              <a:rPr lang="it-IT" dirty="0">
                <a:solidFill>
                  <a:srgbClr val="000000"/>
                </a:solidFill>
                <a:effectLst/>
                <a:latin typeface="Times"/>
              </a:rPr>
              <a:t> </a:t>
            </a:r>
            <a:r>
              <a:rPr lang="it-IT" dirty="0" err="1">
                <a:solidFill>
                  <a:srgbClr val="000000"/>
                </a:solidFill>
                <a:effectLst/>
                <a:latin typeface="Times"/>
              </a:rPr>
              <a:t>discussion</a:t>
            </a:r>
            <a:r>
              <a:rPr lang="it-IT" dirty="0">
                <a:solidFill>
                  <a:srgbClr val="000000"/>
                </a:solidFill>
                <a:effectLst/>
                <a:latin typeface="Times"/>
              </a:rPr>
              <a:t>. The GCR </a:t>
            </a:r>
            <a:r>
              <a:rPr lang="it-IT" dirty="0" err="1">
                <a:solidFill>
                  <a:srgbClr val="000000"/>
                </a:solidFill>
                <a:effectLst/>
                <a:latin typeface="Times"/>
              </a:rPr>
              <a:t>flux</a:t>
            </a:r>
            <a:r>
              <a:rPr lang="it-IT" dirty="0">
                <a:solidFill>
                  <a:srgbClr val="000000"/>
                </a:solidFill>
                <a:effectLst/>
                <a:latin typeface="Times"/>
              </a:rPr>
              <a:t> over </a:t>
            </a:r>
            <a:r>
              <a:rPr lang="it-IT" dirty="0" err="1">
                <a:solidFill>
                  <a:srgbClr val="000000"/>
                </a:solidFill>
                <a:effectLst/>
                <a:latin typeface="Times"/>
              </a:rPr>
              <a:t>these</a:t>
            </a:r>
            <a:r>
              <a:rPr lang="it-IT" dirty="0">
                <a:solidFill>
                  <a:srgbClr val="000000"/>
                </a:solidFill>
                <a:effectLst/>
                <a:latin typeface="Times"/>
              </a:rPr>
              <a:t> </a:t>
            </a:r>
            <a:r>
              <a:rPr lang="it-IT" dirty="0" err="1">
                <a:solidFill>
                  <a:srgbClr val="000000"/>
                </a:solidFill>
                <a:effectLst/>
                <a:latin typeface="Times"/>
              </a:rPr>
              <a:t>different</a:t>
            </a:r>
            <a:r>
              <a:rPr lang="it-IT" dirty="0">
                <a:solidFill>
                  <a:srgbClr val="000000"/>
                </a:solidFill>
                <a:effectLst/>
                <a:latin typeface="Times"/>
              </a:rPr>
              <a:t> </a:t>
            </a:r>
            <a:r>
              <a:rPr lang="it-IT" dirty="0" err="1">
                <a:solidFill>
                  <a:srgbClr val="000000"/>
                </a:solidFill>
                <a:effectLst/>
                <a:latin typeface="Times"/>
              </a:rPr>
              <a:t>timescales</a:t>
            </a:r>
            <a:r>
              <a:rPr lang="it-IT" dirty="0">
                <a:solidFill>
                  <a:srgbClr val="000000"/>
                </a:solidFill>
                <a:effectLst/>
                <a:latin typeface="Times"/>
              </a:rPr>
              <a:t> </a:t>
            </a:r>
            <a:r>
              <a:rPr lang="it-IT" dirty="0" err="1">
                <a:solidFill>
                  <a:srgbClr val="000000"/>
                </a:solidFill>
                <a:effectLst/>
                <a:latin typeface="Times"/>
              </a:rPr>
              <a:t>varies</a:t>
            </a:r>
            <a:r>
              <a:rPr lang="it-IT" dirty="0">
                <a:solidFill>
                  <a:srgbClr val="000000"/>
                </a:solidFill>
                <a:effectLst/>
                <a:latin typeface="Times"/>
              </a:rPr>
              <a:t> by </a:t>
            </a:r>
            <a:r>
              <a:rPr lang="it-IT" dirty="0" err="1">
                <a:solidFill>
                  <a:srgbClr val="000000"/>
                </a:solidFill>
                <a:effectLst/>
                <a:latin typeface="Times"/>
              </a:rPr>
              <a:t>between</a:t>
            </a:r>
            <a:r>
              <a:rPr lang="it-IT" dirty="0">
                <a:solidFill>
                  <a:srgbClr val="000000"/>
                </a:solidFill>
                <a:effectLst/>
                <a:latin typeface="Times"/>
              </a:rPr>
              <a:t> 15% </a:t>
            </a:r>
            <a:r>
              <a:rPr lang="it-IT" dirty="0" err="1">
                <a:solidFill>
                  <a:srgbClr val="000000"/>
                </a:solidFill>
                <a:effectLst/>
                <a:latin typeface="Times"/>
              </a:rPr>
              <a:t>during</a:t>
            </a:r>
            <a:r>
              <a:rPr lang="it-IT" dirty="0">
                <a:solidFill>
                  <a:srgbClr val="000000"/>
                </a:solidFill>
                <a:effectLst/>
                <a:latin typeface="Times"/>
              </a:rPr>
              <a:t> the 11 </a:t>
            </a:r>
            <a:r>
              <a:rPr lang="it-IT" dirty="0" err="1">
                <a:solidFill>
                  <a:srgbClr val="000000"/>
                </a:solidFill>
                <a:effectLst/>
                <a:latin typeface="Times"/>
              </a:rPr>
              <a:t>yr</a:t>
            </a:r>
            <a:r>
              <a:rPr lang="it-IT" dirty="0">
                <a:solidFill>
                  <a:srgbClr val="000000"/>
                </a:solidFill>
                <a:effectLst/>
                <a:latin typeface="Times"/>
              </a:rPr>
              <a:t> solar </a:t>
            </a:r>
            <a:r>
              <a:rPr lang="it-IT" dirty="0" err="1">
                <a:solidFill>
                  <a:srgbClr val="000000"/>
                </a:solidFill>
                <a:effectLst/>
                <a:latin typeface="Times"/>
              </a:rPr>
              <a:t>cycle</a:t>
            </a:r>
            <a:r>
              <a:rPr lang="it-IT" dirty="0">
                <a:solidFill>
                  <a:srgbClr val="000000"/>
                </a:solidFill>
                <a:effectLst/>
                <a:latin typeface="Times"/>
              </a:rPr>
              <a:t>, to </a:t>
            </a:r>
            <a:r>
              <a:rPr lang="it-IT" dirty="0" err="1">
                <a:solidFill>
                  <a:srgbClr val="000000"/>
                </a:solidFill>
                <a:effectLst/>
                <a:latin typeface="Times"/>
              </a:rPr>
              <a:t>as</a:t>
            </a:r>
            <a:r>
              <a:rPr lang="it-IT" dirty="0">
                <a:solidFill>
                  <a:srgbClr val="000000"/>
                </a:solidFill>
                <a:effectLst/>
                <a:latin typeface="Times"/>
              </a:rPr>
              <a:t> </a:t>
            </a:r>
            <a:r>
              <a:rPr lang="it-IT" dirty="0" err="1">
                <a:solidFill>
                  <a:srgbClr val="000000"/>
                </a:solidFill>
                <a:effectLst/>
                <a:latin typeface="Times"/>
              </a:rPr>
              <a:t>much</a:t>
            </a:r>
            <a:r>
              <a:rPr lang="it-IT" dirty="0">
                <a:solidFill>
                  <a:srgbClr val="000000"/>
                </a:solidFill>
                <a:effectLst/>
                <a:latin typeface="Times"/>
              </a:rPr>
              <a:t> </a:t>
            </a:r>
            <a:r>
              <a:rPr lang="it-IT" dirty="0" err="1">
                <a:solidFill>
                  <a:srgbClr val="000000"/>
                </a:solidFill>
                <a:effectLst/>
                <a:latin typeface="Times"/>
              </a:rPr>
              <a:t>as</a:t>
            </a:r>
            <a:r>
              <a:rPr lang="it-IT" dirty="0">
                <a:solidFill>
                  <a:srgbClr val="000000"/>
                </a:solidFill>
                <a:effectLst/>
                <a:latin typeface="Times"/>
              </a:rPr>
              <a:t> a </a:t>
            </a:r>
            <a:r>
              <a:rPr lang="it-IT" dirty="0" err="1">
                <a:solidFill>
                  <a:srgbClr val="000000"/>
                </a:solidFill>
                <a:effectLst/>
                <a:latin typeface="Times"/>
              </a:rPr>
              <a:t>factor</a:t>
            </a:r>
            <a:r>
              <a:rPr lang="it-IT" dirty="0">
                <a:solidFill>
                  <a:srgbClr val="000000"/>
                </a:solidFill>
                <a:effectLst/>
                <a:latin typeface="Times"/>
              </a:rPr>
              <a:t> 2 </a:t>
            </a:r>
            <a:r>
              <a:rPr lang="it-IT" dirty="0" err="1">
                <a:solidFill>
                  <a:srgbClr val="000000"/>
                </a:solidFill>
                <a:effectLst/>
                <a:latin typeface="Times"/>
              </a:rPr>
              <a:t>increase</a:t>
            </a:r>
            <a:r>
              <a:rPr lang="it-IT" dirty="0">
                <a:solidFill>
                  <a:srgbClr val="000000"/>
                </a:solidFill>
                <a:effectLst/>
                <a:latin typeface="Times"/>
              </a:rPr>
              <a:t> </a:t>
            </a:r>
            <a:r>
              <a:rPr lang="it-IT" dirty="0" err="1">
                <a:solidFill>
                  <a:srgbClr val="000000"/>
                </a:solidFill>
                <a:effectLst/>
                <a:latin typeface="Times"/>
              </a:rPr>
              <a:t>during</a:t>
            </a:r>
            <a:r>
              <a:rPr lang="it-IT" dirty="0">
                <a:solidFill>
                  <a:srgbClr val="000000"/>
                </a:solidFill>
                <a:effectLst/>
                <a:latin typeface="Times"/>
              </a:rPr>
              <a:t> </a:t>
            </a:r>
            <a:r>
              <a:rPr lang="it-IT" dirty="0" err="1">
                <a:solidFill>
                  <a:srgbClr val="000000"/>
                </a:solidFill>
                <a:effectLst/>
                <a:latin typeface="Times"/>
              </a:rPr>
              <a:t>periods</a:t>
            </a:r>
            <a:r>
              <a:rPr lang="it-IT" dirty="0">
                <a:solidFill>
                  <a:srgbClr val="000000"/>
                </a:solidFill>
                <a:effectLst/>
                <a:latin typeface="Times"/>
              </a:rPr>
              <a:t> of low </a:t>
            </a:r>
            <a:r>
              <a:rPr lang="it-IT" dirty="0" err="1">
                <a:solidFill>
                  <a:srgbClr val="000000"/>
                </a:solidFill>
                <a:effectLst/>
                <a:latin typeface="Times"/>
              </a:rPr>
              <a:t>geomagnetic</a:t>
            </a:r>
            <a:r>
              <a:rPr lang="it-IT" dirty="0">
                <a:solidFill>
                  <a:srgbClr val="000000"/>
                </a:solidFill>
                <a:effectLst/>
                <a:latin typeface="Times"/>
              </a:rPr>
              <a:t> field and low solar activity. </a:t>
            </a:r>
            <a:r>
              <a:rPr lang="it-IT" dirty="0" err="1">
                <a:solidFill>
                  <a:srgbClr val="000000"/>
                </a:solidFill>
                <a:effectLst/>
                <a:latin typeface="Times"/>
              </a:rPr>
              <a:t>increase</a:t>
            </a:r>
            <a:r>
              <a:rPr lang="it-IT" dirty="0">
                <a:solidFill>
                  <a:srgbClr val="000000"/>
                </a:solidFill>
                <a:effectLst/>
                <a:latin typeface="Times"/>
              </a:rPr>
              <a:t> in </a:t>
            </a:r>
            <a:r>
              <a:rPr lang="it-IT" dirty="0" err="1">
                <a:solidFill>
                  <a:srgbClr val="000000"/>
                </a:solidFill>
                <a:effectLst/>
                <a:latin typeface="Times"/>
              </a:rPr>
              <a:t>muon</a:t>
            </a:r>
            <a:r>
              <a:rPr lang="it-IT" dirty="0">
                <a:solidFill>
                  <a:srgbClr val="000000"/>
                </a:solidFill>
                <a:effectLst/>
                <a:latin typeface="Times"/>
              </a:rPr>
              <a:t> </a:t>
            </a:r>
            <a:r>
              <a:rPr lang="it-IT" dirty="0" err="1">
                <a:solidFill>
                  <a:srgbClr val="000000"/>
                </a:solidFill>
                <a:effectLst/>
                <a:latin typeface="Times"/>
              </a:rPr>
              <a:t>intensity</a:t>
            </a:r>
            <a:r>
              <a:rPr lang="it-IT" dirty="0">
                <a:solidFill>
                  <a:srgbClr val="000000"/>
                </a:solidFill>
                <a:effectLst/>
                <a:latin typeface="Times"/>
              </a:rPr>
              <a:t> with </a:t>
            </a:r>
            <a:r>
              <a:rPr lang="it-IT" dirty="0" err="1">
                <a:solidFill>
                  <a:srgbClr val="000000"/>
                </a:solidFill>
                <a:effectLst/>
                <a:latin typeface="Times"/>
              </a:rPr>
              <a:t>increasing</a:t>
            </a:r>
            <a:r>
              <a:rPr lang="it-IT" dirty="0">
                <a:solidFill>
                  <a:srgbClr val="000000"/>
                </a:solidFill>
                <a:effectLst/>
                <a:latin typeface="Times"/>
              </a:rPr>
              <a:t> </a:t>
            </a:r>
            <a:r>
              <a:rPr lang="it-IT" dirty="0" err="1">
                <a:solidFill>
                  <a:srgbClr val="000000"/>
                </a:solidFill>
                <a:effectLst/>
                <a:latin typeface="Times"/>
              </a:rPr>
              <a:t>atmospheric</a:t>
            </a:r>
            <a:r>
              <a:rPr lang="it-IT" dirty="0">
                <a:solidFill>
                  <a:srgbClr val="000000"/>
                </a:solidFill>
                <a:effectLst/>
                <a:latin typeface="Times"/>
              </a:rPr>
              <a:t> </a:t>
            </a:r>
            <a:r>
              <a:rPr lang="it-IT" dirty="0" err="1">
                <a:solidFill>
                  <a:srgbClr val="000000"/>
                </a:solidFill>
                <a:effectLst/>
                <a:latin typeface="Times"/>
              </a:rPr>
              <a:t>thickness</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more </a:t>
            </a:r>
            <a:r>
              <a:rPr lang="it-IT" dirty="0" err="1">
                <a:solidFill>
                  <a:srgbClr val="000000"/>
                </a:solidFill>
                <a:effectLst/>
                <a:latin typeface="Times"/>
              </a:rPr>
              <a:t>extreme</a:t>
            </a:r>
            <a:r>
              <a:rPr lang="it-IT" dirty="0">
                <a:solidFill>
                  <a:srgbClr val="000000"/>
                </a:solidFill>
                <a:effectLst/>
                <a:latin typeface="Times"/>
              </a:rPr>
              <a:t> </a:t>
            </a:r>
            <a:r>
              <a:rPr lang="it-IT" dirty="0" err="1">
                <a:solidFill>
                  <a:srgbClr val="000000"/>
                </a:solidFill>
                <a:effectLst/>
                <a:latin typeface="Times"/>
              </a:rPr>
              <a:t>than</a:t>
            </a:r>
            <a:r>
              <a:rPr lang="it-IT" dirty="0">
                <a:solidFill>
                  <a:srgbClr val="000000"/>
                </a:solidFill>
                <a:effectLst/>
                <a:latin typeface="Times"/>
              </a:rPr>
              <a:t> </a:t>
            </a:r>
            <a:r>
              <a:rPr lang="it-IT" dirty="0" err="1">
                <a:solidFill>
                  <a:srgbClr val="000000"/>
                </a:solidFill>
                <a:effectLst/>
                <a:latin typeface="Times"/>
              </a:rPr>
              <a:t>that</a:t>
            </a:r>
            <a:r>
              <a:rPr lang="it-IT" dirty="0">
                <a:solidFill>
                  <a:srgbClr val="000000"/>
                </a:solidFill>
                <a:effectLst/>
                <a:latin typeface="Times"/>
              </a:rPr>
              <a:t> in </a:t>
            </a:r>
            <a:r>
              <a:rPr lang="it-IT" dirty="0" err="1">
                <a:solidFill>
                  <a:srgbClr val="000000"/>
                </a:solidFill>
                <a:effectLst/>
                <a:latin typeface="Times"/>
              </a:rPr>
              <a:t>primaries</a:t>
            </a:r>
            <a:r>
              <a:rPr lang="it-IT" dirty="0">
                <a:solidFill>
                  <a:srgbClr val="000000"/>
                </a:solidFill>
                <a:effectLst/>
                <a:latin typeface="Times"/>
              </a:rPr>
              <a:t> with </a:t>
            </a:r>
            <a:r>
              <a:rPr lang="it-IT" dirty="0" err="1">
                <a:solidFill>
                  <a:srgbClr val="000000"/>
                </a:solidFill>
                <a:effectLst/>
                <a:latin typeface="Times"/>
              </a:rPr>
              <a:t>decreasing</a:t>
            </a:r>
            <a:r>
              <a:rPr lang="it-IT" dirty="0">
                <a:solidFill>
                  <a:srgbClr val="000000"/>
                </a:solidFill>
                <a:effectLst/>
                <a:latin typeface="Times"/>
              </a:rPr>
              <a:t> the solar </a:t>
            </a:r>
            <a:r>
              <a:rPr lang="it-IT" dirty="0" err="1">
                <a:solidFill>
                  <a:srgbClr val="000000"/>
                </a:solidFill>
                <a:effectLst/>
                <a:latin typeface="Times"/>
              </a:rPr>
              <a:t>magnetic</a:t>
            </a:r>
            <a:r>
              <a:rPr lang="it-IT" dirty="0">
                <a:solidFill>
                  <a:srgbClr val="000000"/>
                </a:solidFill>
                <a:effectLst/>
                <a:latin typeface="Times"/>
              </a:rPr>
              <a:t> field. </a:t>
            </a:r>
            <a:r>
              <a:rPr lang="it-IT" dirty="0" err="1">
                <a:solidFill>
                  <a:srgbClr val="000000"/>
                </a:solidFill>
                <a:effectLst/>
                <a:latin typeface="Times"/>
              </a:rPr>
              <a:t>Thus</a:t>
            </a:r>
            <a:r>
              <a:rPr lang="it-IT" dirty="0">
                <a:solidFill>
                  <a:srgbClr val="000000"/>
                </a:solidFill>
                <a:effectLst/>
                <a:latin typeface="Times"/>
              </a:rPr>
              <a:t>, in </a:t>
            </a:r>
            <a:r>
              <a:rPr lang="it-IT" dirty="0" err="1">
                <a:solidFill>
                  <a:srgbClr val="000000"/>
                </a:solidFill>
                <a:effectLst/>
                <a:latin typeface="Times"/>
              </a:rPr>
              <a:t>this</a:t>
            </a:r>
            <a:r>
              <a:rPr lang="it-IT" dirty="0">
                <a:solidFill>
                  <a:srgbClr val="000000"/>
                </a:solidFill>
                <a:effectLst/>
                <a:latin typeface="Times"/>
              </a:rPr>
              <a:t> paper, the </a:t>
            </a:r>
            <a:r>
              <a:rPr lang="it-IT" dirty="0" err="1">
                <a:solidFill>
                  <a:srgbClr val="000000"/>
                </a:solidFill>
                <a:effectLst/>
                <a:latin typeface="Times"/>
              </a:rPr>
              <a:t>contribution</a:t>
            </a:r>
            <a:r>
              <a:rPr lang="it-IT" dirty="0">
                <a:solidFill>
                  <a:srgbClr val="000000"/>
                </a:solidFill>
                <a:effectLst/>
                <a:latin typeface="Times"/>
              </a:rPr>
              <a:t> of the solar </a:t>
            </a:r>
            <a:r>
              <a:rPr lang="it-IT" dirty="0" err="1">
                <a:solidFill>
                  <a:srgbClr val="000000"/>
                </a:solidFill>
                <a:effectLst/>
                <a:latin typeface="Times"/>
              </a:rPr>
              <a:t>modulation</a:t>
            </a:r>
            <a:r>
              <a:rPr lang="it-IT" dirty="0">
                <a:solidFill>
                  <a:srgbClr val="000000"/>
                </a:solidFill>
                <a:effectLst/>
                <a:latin typeface="Times"/>
              </a:rPr>
              <a:t> to the </a:t>
            </a:r>
            <a:r>
              <a:rPr lang="it-IT" dirty="0" err="1">
                <a:solidFill>
                  <a:srgbClr val="000000"/>
                </a:solidFill>
                <a:effectLst/>
                <a:latin typeface="Times"/>
              </a:rPr>
              <a:t>cosmic</a:t>
            </a:r>
            <a:r>
              <a:rPr lang="it-IT" dirty="0">
                <a:solidFill>
                  <a:srgbClr val="000000"/>
                </a:solidFill>
                <a:effectLst/>
                <a:latin typeface="Times"/>
              </a:rPr>
              <a:t> ray </a:t>
            </a:r>
            <a:r>
              <a:rPr lang="it-IT" dirty="0" err="1">
                <a:solidFill>
                  <a:srgbClr val="000000"/>
                </a:solidFill>
                <a:effectLst/>
                <a:latin typeface="Times"/>
              </a:rPr>
              <a:t>flux</a:t>
            </a:r>
            <a:r>
              <a:rPr lang="it-IT" dirty="0">
                <a:solidFill>
                  <a:srgbClr val="000000"/>
                </a:solidFill>
                <a:effectLst/>
                <a:latin typeface="Times"/>
              </a:rPr>
              <a:t>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not</a:t>
            </a:r>
            <a:r>
              <a:rPr lang="it-IT" dirty="0">
                <a:solidFill>
                  <a:srgbClr val="000000"/>
                </a:solidFill>
                <a:effectLst/>
                <a:latin typeface="Times"/>
              </a:rPr>
              <a:t> </a:t>
            </a:r>
            <a:r>
              <a:rPr lang="it-IT" dirty="0" err="1">
                <a:solidFill>
                  <a:srgbClr val="000000"/>
                </a:solidFill>
                <a:effectLst/>
                <a:latin typeface="Times"/>
              </a:rPr>
              <a:t>considered</a:t>
            </a:r>
            <a:r>
              <a:rPr lang="it-IT" dirty="0">
                <a:solidFill>
                  <a:srgbClr val="000000"/>
                </a:solidFill>
                <a:effectLst/>
                <a:latin typeface="Times"/>
              </a:rPr>
              <a:t>.</a:t>
            </a:r>
          </a:p>
          <a:p>
            <a:endParaRPr lang="it-IT" dirty="0"/>
          </a:p>
        </p:txBody>
      </p:sp>
      <p:sp>
        <p:nvSpPr>
          <p:cNvPr id="4" name="Segnaposto numero diapositiva 3">
            <a:extLst>
              <a:ext uri="{FF2B5EF4-FFF2-40B4-BE49-F238E27FC236}">
                <a16:creationId xmlns:a16="http://schemas.microsoft.com/office/drawing/2014/main" id="{41CE49CA-D31A-7A4D-9A7A-A119B1467D3B}"/>
              </a:ext>
            </a:extLst>
          </p:cNvPr>
          <p:cNvSpPr>
            <a:spLocks noGrp="1"/>
          </p:cNvSpPr>
          <p:nvPr>
            <p:ph type="sldNum" sz="quarter" idx="5"/>
          </p:nvPr>
        </p:nvSpPr>
        <p:spPr/>
        <p:txBody>
          <a:bodyPr/>
          <a:lstStyle/>
          <a:p>
            <a:fld id="{46D5B8C5-F098-EC44-A9C9-32C90EE33B95}" type="slidenum">
              <a:rPr lang="it-IT" smtClean="0"/>
              <a:t>15</a:t>
            </a:fld>
            <a:endParaRPr lang="it-IT"/>
          </a:p>
        </p:txBody>
      </p:sp>
    </p:spTree>
    <p:extLst>
      <p:ext uri="{BB962C8B-B14F-4D97-AF65-F5344CB8AC3E}">
        <p14:creationId xmlns:p14="http://schemas.microsoft.com/office/powerpoint/2010/main" val="48248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C8BD-F85B-8F5A-9FA4-541A37261E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5F0EB63-BF81-13DD-AD89-CADEF835CC2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46A9960-6486-C847-EA23-99896E4EFB45}"/>
              </a:ext>
            </a:extLst>
          </p:cNvPr>
          <p:cNvSpPr>
            <a:spLocks noGrp="1"/>
          </p:cNvSpPr>
          <p:nvPr>
            <p:ph type="body" idx="1"/>
          </p:nvPr>
        </p:nvSpPr>
        <p:spPr/>
        <p:txBody>
          <a:bodyPr/>
          <a:lstStyle/>
          <a:p>
            <a:r>
              <a:rPr lang="en-GB" dirty="0"/>
              <a:t>The spectrum having a peak at relatively low energy region indicates that the amount of the </a:t>
            </a:r>
            <a:r>
              <a:rPr lang="en-GB" dirty="0" err="1"/>
              <a:t>muogenic</a:t>
            </a:r>
            <a:r>
              <a:rPr lang="en-GB" dirty="0"/>
              <a:t> nuclides is larger on Mars than on Earth and their flux profile has a peak at relatively shallow depth.</a:t>
            </a:r>
          </a:p>
          <a:p>
            <a:endParaRPr lang="en-GB" dirty="0"/>
          </a:p>
          <a:p>
            <a:pPr algn="l">
              <a:buFont typeface="Arial" panose="020B0604020202020204" pitchFamily="34" charset="0"/>
              <a:buChar char="•"/>
            </a:pPr>
            <a:r>
              <a:rPr lang="en-GB" i="0" u="none" strike="noStrike" noProof="0" dirty="0">
                <a:effectLst/>
              </a:rPr>
              <a:t>The peak muon energy on Mars (~500 MeV) is lower than Earth (~2 GeV) due to the thinner atmosphere.</a:t>
            </a:r>
          </a:p>
          <a:p>
            <a:pPr algn="l">
              <a:buFont typeface="Arial" panose="020B0604020202020204" pitchFamily="34" charset="0"/>
              <a:buChar char="•"/>
            </a:pPr>
            <a:r>
              <a:rPr lang="en-GB" i="0" u="none" strike="noStrike" noProof="0" dirty="0">
                <a:effectLst/>
              </a:rPr>
              <a:t>Muons can penetrate deeper (~5-10 meters) into the Martian subsurface than neutrons or protons.</a:t>
            </a:r>
          </a:p>
          <a:p>
            <a:pPr algn="l">
              <a:buFont typeface="Arial" panose="020B0604020202020204" pitchFamily="34" charset="0"/>
              <a:buChar char="•"/>
            </a:pPr>
            <a:r>
              <a:rPr lang="en-GB" i="0" u="none" strike="noStrike" noProof="0" dirty="0">
                <a:effectLst/>
              </a:rPr>
              <a:t>The muon energy spectrum varies based on past atmospheric thickness changes.</a:t>
            </a:r>
            <a:endParaRPr lang="it-IT" dirty="0"/>
          </a:p>
        </p:txBody>
      </p:sp>
      <p:sp>
        <p:nvSpPr>
          <p:cNvPr id="4" name="Segnaposto numero diapositiva 3">
            <a:extLst>
              <a:ext uri="{FF2B5EF4-FFF2-40B4-BE49-F238E27FC236}">
                <a16:creationId xmlns:a16="http://schemas.microsoft.com/office/drawing/2014/main" id="{E9A069AD-E74A-42B9-94CC-13E4E08D50DC}"/>
              </a:ext>
            </a:extLst>
          </p:cNvPr>
          <p:cNvSpPr>
            <a:spLocks noGrp="1"/>
          </p:cNvSpPr>
          <p:nvPr>
            <p:ph type="sldNum" sz="quarter" idx="5"/>
          </p:nvPr>
        </p:nvSpPr>
        <p:spPr/>
        <p:txBody>
          <a:bodyPr/>
          <a:lstStyle/>
          <a:p>
            <a:fld id="{46D5B8C5-F098-EC44-A9C9-32C90EE33B95}" type="slidenum">
              <a:rPr lang="it-IT" smtClean="0"/>
              <a:t>16</a:t>
            </a:fld>
            <a:endParaRPr lang="it-IT"/>
          </a:p>
        </p:txBody>
      </p:sp>
    </p:spTree>
    <p:extLst>
      <p:ext uri="{BB962C8B-B14F-4D97-AF65-F5344CB8AC3E}">
        <p14:creationId xmlns:p14="http://schemas.microsoft.com/office/powerpoint/2010/main" val="54632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B3321-5021-5585-EA94-447C35C2FB8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A02A86F-1FD6-C19D-340B-8D06809D7FA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A1BCA8-C6C6-20C5-B958-086C86643831}"/>
              </a:ext>
            </a:extLst>
          </p:cNvPr>
          <p:cNvSpPr>
            <a:spLocks noGrp="1"/>
          </p:cNvSpPr>
          <p:nvPr>
            <p:ph type="body" idx="1"/>
          </p:nvPr>
        </p:nvSpPr>
        <p:spPr/>
        <p:txBody>
          <a:bodyPr/>
          <a:lstStyle/>
          <a:p>
            <a:r>
              <a:rPr lang="en-GB" dirty="0"/>
              <a:t>The spectrum having a peak at relatively low energy region indicates that the amount of the </a:t>
            </a:r>
            <a:r>
              <a:rPr lang="en-GB" dirty="0" err="1"/>
              <a:t>muogenic</a:t>
            </a:r>
            <a:r>
              <a:rPr lang="en-GB" dirty="0"/>
              <a:t> nuclides is larger on Mars than on Earth and their flux profile has a peak at relatively shallow depth.</a:t>
            </a:r>
            <a:endParaRPr lang="it-IT" dirty="0"/>
          </a:p>
        </p:txBody>
      </p:sp>
      <p:sp>
        <p:nvSpPr>
          <p:cNvPr id="4" name="Segnaposto numero diapositiva 3">
            <a:extLst>
              <a:ext uri="{FF2B5EF4-FFF2-40B4-BE49-F238E27FC236}">
                <a16:creationId xmlns:a16="http://schemas.microsoft.com/office/drawing/2014/main" id="{F270483E-8EFA-4A74-1FF1-64B1FF51CEF2}"/>
              </a:ext>
            </a:extLst>
          </p:cNvPr>
          <p:cNvSpPr>
            <a:spLocks noGrp="1"/>
          </p:cNvSpPr>
          <p:nvPr>
            <p:ph type="sldNum" sz="quarter" idx="5"/>
          </p:nvPr>
        </p:nvSpPr>
        <p:spPr/>
        <p:txBody>
          <a:bodyPr/>
          <a:lstStyle/>
          <a:p>
            <a:fld id="{46D5B8C5-F098-EC44-A9C9-32C90EE33B95}" type="slidenum">
              <a:rPr lang="it-IT" smtClean="0"/>
              <a:t>17</a:t>
            </a:fld>
            <a:endParaRPr lang="it-IT"/>
          </a:p>
        </p:txBody>
      </p:sp>
    </p:spTree>
    <p:extLst>
      <p:ext uri="{BB962C8B-B14F-4D97-AF65-F5344CB8AC3E}">
        <p14:creationId xmlns:p14="http://schemas.microsoft.com/office/powerpoint/2010/main" val="244685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RAD energy range and coverage by </a:t>
            </a:r>
            <a:r>
              <a:rPr lang="it-IT" sz="1200" dirty="0" err="1"/>
              <a:t>particle</a:t>
            </a:r>
            <a:r>
              <a:rPr lang="it-IT" sz="1200" dirty="0"/>
              <a:t> </a:t>
            </a:r>
            <a:r>
              <a:rPr lang="it-IT" sz="1200" dirty="0" err="1"/>
              <a:t>type</a:t>
            </a:r>
            <a:r>
              <a:rPr lang="it-I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 </a:t>
            </a:r>
            <a:r>
              <a:rPr lang="it-IT" sz="1200" dirty="0" err="1"/>
              <a:t>Stopping</a:t>
            </a:r>
            <a:r>
              <a:rPr lang="it-IT" sz="1200" dirty="0"/>
              <a:t> </a:t>
            </a:r>
            <a:r>
              <a:rPr lang="it-IT" sz="1200" dirty="0" err="1"/>
              <a:t>particle</a:t>
            </a:r>
            <a:r>
              <a:rPr lang="it-IT" sz="1200" dirty="0"/>
              <a:t> energy ranges for </a:t>
            </a:r>
            <a:r>
              <a:rPr lang="it-IT" sz="1200" dirty="0" err="1"/>
              <a:t>charged</a:t>
            </a:r>
            <a:r>
              <a:rPr lang="it-IT" sz="1200" dirty="0"/>
              <a:t> </a:t>
            </a:r>
            <a:r>
              <a:rPr lang="it-IT" sz="1200" dirty="0" err="1"/>
              <a:t>particles</a:t>
            </a:r>
            <a:r>
              <a:rPr lang="it-IT" sz="1200" dirty="0"/>
              <a:t> are </a:t>
            </a:r>
            <a:r>
              <a:rPr lang="it-IT" sz="1200" dirty="0" err="1"/>
              <a:t>shown</a:t>
            </a:r>
            <a:r>
              <a:rPr lang="it-IT" sz="1200" dirty="0"/>
              <a:t> in </a:t>
            </a:r>
            <a:r>
              <a:rPr lang="it-IT" sz="1200" dirty="0" err="1"/>
              <a:t>solid</a:t>
            </a:r>
            <a:r>
              <a:rPr lang="it-IT" sz="1200" dirty="0"/>
              <a:t> colors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The REB </a:t>
            </a:r>
            <a:r>
              <a:rPr lang="it-IT" dirty="0" err="1"/>
              <a:t>contains</a:t>
            </a:r>
            <a:r>
              <a:rPr lang="it-IT" dirty="0"/>
              <a:t> </a:t>
            </a:r>
            <a:r>
              <a:rPr lang="it-IT" dirty="0" err="1"/>
              <a:t>three</a:t>
            </a:r>
            <a:r>
              <a:rPr lang="it-IT" dirty="0"/>
              <a:t> </a:t>
            </a:r>
            <a:r>
              <a:rPr lang="it-IT" dirty="0" err="1"/>
              <a:t>circuit</a:t>
            </a:r>
            <a:r>
              <a:rPr lang="it-IT" dirty="0"/>
              <a:t> boards , one with a </a:t>
            </a:r>
            <a:r>
              <a:rPr lang="it-IT" dirty="0" err="1"/>
              <a:t>novel</a:t>
            </a:r>
            <a:r>
              <a:rPr lang="it-IT" dirty="0"/>
              <a:t> mixed-</a:t>
            </a:r>
            <a:r>
              <a:rPr lang="it-IT" dirty="0" err="1"/>
              <a:t>signal</a:t>
            </a:r>
            <a:r>
              <a:rPr lang="it-IT" dirty="0"/>
              <a:t> ASIC for processing </a:t>
            </a:r>
            <a:r>
              <a:rPr lang="it-IT" dirty="0" err="1"/>
              <a:t>analog</a:t>
            </a:r>
            <a:r>
              <a:rPr lang="it-IT" dirty="0"/>
              <a:t> </a:t>
            </a:r>
            <a:r>
              <a:rPr lang="it-IT" dirty="0" err="1"/>
              <a:t>signals</a:t>
            </a:r>
            <a:r>
              <a:rPr lang="it-IT" dirty="0"/>
              <a:t> and an </a:t>
            </a:r>
            <a:r>
              <a:rPr lang="it-IT" dirty="0" err="1"/>
              <a:t>associated</a:t>
            </a:r>
            <a:r>
              <a:rPr lang="it-IT" dirty="0"/>
              <a:t> control FPGA, </a:t>
            </a:r>
            <a:r>
              <a:rPr lang="it-IT" dirty="0" err="1"/>
              <a:t>another</a:t>
            </a:r>
            <a:r>
              <a:rPr lang="it-IT" dirty="0"/>
              <a:t> with a second FPGA to </a:t>
            </a:r>
            <a:r>
              <a:rPr lang="it-IT" dirty="0" err="1"/>
              <a:t>communicate</a:t>
            </a:r>
            <a:r>
              <a:rPr lang="it-IT" dirty="0"/>
              <a:t> with the rover and </a:t>
            </a:r>
            <a:r>
              <a:rPr lang="it-IT" dirty="0" err="1"/>
              <a:t>perform</a:t>
            </a:r>
            <a:r>
              <a:rPr lang="it-IT" dirty="0"/>
              <a:t> </a:t>
            </a:r>
            <a:r>
              <a:rPr lang="it-IT" dirty="0" err="1"/>
              <a:t>onboard</a:t>
            </a:r>
            <a:r>
              <a:rPr lang="it-IT" dirty="0"/>
              <a:t> </a:t>
            </a:r>
            <a:r>
              <a:rPr lang="it-IT" dirty="0" err="1"/>
              <a:t>analysis</a:t>
            </a:r>
            <a:r>
              <a:rPr lang="it-IT" dirty="0"/>
              <a:t> of science data, and a </a:t>
            </a:r>
            <a:r>
              <a:rPr lang="it-IT" dirty="0" err="1"/>
              <a:t>third</a:t>
            </a:r>
            <a:r>
              <a:rPr lang="it-IT" dirty="0"/>
              <a:t> board with power supplies and power cycling or “</a:t>
            </a:r>
            <a:r>
              <a:rPr lang="it-IT" dirty="0" err="1"/>
              <a:t>sleep</a:t>
            </a:r>
            <a:r>
              <a:rPr lang="it-IT" dirty="0"/>
              <a:t>”-control </a:t>
            </a:r>
            <a:r>
              <a:rPr lang="it-IT" dirty="0" err="1"/>
              <a:t>electronics</a:t>
            </a:r>
            <a:r>
              <a:rPr lang="it-IT" dirty="0"/>
              <a:t>. The </a:t>
            </a:r>
            <a:r>
              <a:rPr lang="it-IT" dirty="0" err="1"/>
              <a:t>latter</a:t>
            </a:r>
            <a:r>
              <a:rPr lang="it-IT" dirty="0"/>
              <a:t> </a:t>
            </a:r>
            <a:r>
              <a:rPr lang="it-IT" dirty="0" err="1"/>
              <a:t>enables</a:t>
            </a:r>
            <a:r>
              <a:rPr lang="it-IT" dirty="0"/>
              <a:t> </a:t>
            </a:r>
            <a:r>
              <a:rPr lang="it-IT" dirty="0" err="1"/>
              <a:t>autonomous</a:t>
            </a:r>
            <a:r>
              <a:rPr lang="it-IT" dirty="0"/>
              <a:t> </a:t>
            </a:r>
            <a:r>
              <a:rPr lang="it-IT" dirty="0" err="1"/>
              <a:t>operation</a:t>
            </a:r>
            <a:r>
              <a:rPr lang="it-IT" dirty="0"/>
              <a:t>, </a:t>
            </a:r>
            <a:r>
              <a:rPr lang="it-IT" dirty="0" err="1"/>
              <a:t>independent</a:t>
            </a:r>
            <a:r>
              <a:rPr lang="it-IT" dirty="0"/>
              <a:t> of </a:t>
            </a:r>
            <a:r>
              <a:rPr lang="it-IT" dirty="0" err="1"/>
              <a:t>commands</a:t>
            </a:r>
            <a:r>
              <a:rPr lang="it-IT" dirty="0"/>
              <a:t> from the rover.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p>
          <a:p>
            <a:r>
              <a:rPr lang="it-IT" dirty="0">
                <a:solidFill>
                  <a:srgbClr val="000000"/>
                </a:solidFill>
                <a:effectLst/>
                <a:latin typeface="Times"/>
              </a:rPr>
              <a:t>RAD </a:t>
            </a:r>
            <a:r>
              <a:rPr lang="it-IT" dirty="0" err="1">
                <a:solidFill>
                  <a:srgbClr val="000000"/>
                </a:solidFill>
                <a:effectLst/>
                <a:latin typeface="Times"/>
              </a:rPr>
              <a:t>provides</a:t>
            </a:r>
            <a:r>
              <a:rPr lang="it-IT" dirty="0">
                <a:solidFill>
                  <a:srgbClr val="000000"/>
                </a:solidFill>
                <a:effectLst/>
                <a:latin typeface="Times"/>
              </a:rPr>
              <a:t> </a:t>
            </a:r>
            <a:r>
              <a:rPr lang="it-IT" dirty="0" err="1">
                <a:solidFill>
                  <a:srgbClr val="000000"/>
                </a:solidFill>
                <a:effectLst/>
                <a:latin typeface="Times"/>
              </a:rPr>
              <a:t>differential</a:t>
            </a:r>
            <a:r>
              <a:rPr lang="it-IT" dirty="0">
                <a:solidFill>
                  <a:srgbClr val="000000"/>
                </a:solidFill>
                <a:effectLst/>
                <a:latin typeface="Times"/>
              </a:rPr>
              <a:t> </a:t>
            </a:r>
            <a:r>
              <a:rPr lang="it-IT" dirty="0" err="1">
                <a:solidFill>
                  <a:srgbClr val="000000"/>
                </a:solidFill>
                <a:effectLst/>
                <a:latin typeface="Times"/>
              </a:rPr>
              <a:t>fluxes</a:t>
            </a:r>
            <a:r>
              <a:rPr lang="it-IT" dirty="0">
                <a:solidFill>
                  <a:srgbClr val="000000"/>
                </a:solidFill>
                <a:effectLst/>
                <a:latin typeface="Times"/>
              </a:rPr>
              <a:t> in limited energy ranges, </a:t>
            </a:r>
            <a:r>
              <a:rPr lang="it-IT" dirty="0" err="1">
                <a:solidFill>
                  <a:srgbClr val="000000"/>
                </a:solidFill>
                <a:effectLst/>
                <a:latin typeface="Times"/>
              </a:rPr>
              <a:t>about</a:t>
            </a:r>
            <a:r>
              <a:rPr lang="it-IT" dirty="0">
                <a:solidFill>
                  <a:srgbClr val="000000"/>
                </a:solidFill>
                <a:effectLst/>
                <a:latin typeface="Times"/>
              </a:rPr>
              <a:t> 10–100 MeV/</a:t>
            </a:r>
            <a:r>
              <a:rPr lang="it-IT" dirty="0" err="1">
                <a:solidFill>
                  <a:srgbClr val="000000"/>
                </a:solidFill>
                <a:effectLst/>
                <a:latin typeface="Times"/>
              </a:rPr>
              <a:t>nuc</a:t>
            </a:r>
            <a:r>
              <a:rPr lang="it-IT" dirty="0">
                <a:solidFill>
                  <a:srgbClr val="000000"/>
                </a:solidFill>
                <a:effectLst/>
                <a:latin typeface="Times"/>
              </a:rPr>
              <a:t> for </a:t>
            </a:r>
            <a:r>
              <a:rPr lang="it-IT" dirty="0" err="1">
                <a:solidFill>
                  <a:srgbClr val="000000"/>
                </a:solidFill>
                <a:effectLst/>
                <a:latin typeface="Times"/>
              </a:rPr>
              <a:t>protons</a:t>
            </a:r>
            <a:r>
              <a:rPr lang="it-IT" dirty="0">
                <a:solidFill>
                  <a:srgbClr val="000000"/>
                </a:solidFill>
                <a:effectLst/>
                <a:latin typeface="Times"/>
              </a:rPr>
              <a:t> and </a:t>
            </a:r>
            <a:r>
              <a:rPr lang="it-IT" dirty="0" err="1">
                <a:solidFill>
                  <a:srgbClr val="000000"/>
                </a:solidFill>
                <a:effectLst/>
                <a:latin typeface="Times"/>
              </a:rPr>
              <a:t>helium</a:t>
            </a:r>
            <a:r>
              <a:rPr lang="it-IT" dirty="0">
                <a:solidFill>
                  <a:srgbClr val="000000"/>
                </a:solidFill>
                <a:effectLst/>
                <a:latin typeface="Times"/>
              </a:rPr>
              <a:t>, and </a:t>
            </a:r>
            <a:r>
              <a:rPr lang="it-IT" dirty="0" err="1">
                <a:solidFill>
                  <a:srgbClr val="000000"/>
                </a:solidFill>
                <a:effectLst/>
                <a:latin typeface="Times"/>
              </a:rPr>
              <a:t>integral</a:t>
            </a:r>
            <a:r>
              <a:rPr lang="it-IT" dirty="0">
                <a:solidFill>
                  <a:srgbClr val="000000"/>
                </a:solidFill>
                <a:effectLst/>
                <a:latin typeface="Times"/>
              </a:rPr>
              <a:t> </a:t>
            </a:r>
            <a:r>
              <a:rPr lang="it-IT" dirty="0" err="1">
                <a:solidFill>
                  <a:srgbClr val="000000"/>
                </a:solidFill>
                <a:effectLst/>
                <a:latin typeface="Times"/>
              </a:rPr>
              <a:t>fluxes</a:t>
            </a:r>
            <a:r>
              <a:rPr lang="it-IT" dirty="0">
                <a:solidFill>
                  <a:srgbClr val="000000"/>
                </a:solidFill>
                <a:effectLst/>
                <a:latin typeface="Times"/>
              </a:rPr>
              <a:t> of </a:t>
            </a:r>
            <a:r>
              <a:rPr lang="it-IT" dirty="0" err="1">
                <a:solidFill>
                  <a:srgbClr val="000000"/>
                </a:solidFill>
                <a:effectLst/>
                <a:latin typeface="Times"/>
              </a:rPr>
              <a:t>ions</a:t>
            </a:r>
            <a:r>
              <a:rPr lang="it-IT" dirty="0">
                <a:solidFill>
                  <a:srgbClr val="000000"/>
                </a:solidFill>
                <a:effectLst/>
                <a:latin typeface="Times"/>
              </a:rPr>
              <a:t> with </a:t>
            </a:r>
            <a:r>
              <a:rPr lang="it-IT" dirty="0" err="1">
                <a:solidFill>
                  <a:srgbClr val="000000"/>
                </a:solidFill>
                <a:effectLst/>
                <a:latin typeface="Times"/>
              </a:rPr>
              <a:t>higher</a:t>
            </a:r>
            <a:r>
              <a:rPr lang="it-IT" dirty="0">
                <a:solidFill>
                  <a:srgbClr val="000000"/>
                </a:solidFill>
                <a:effectLst/>
                <a:latin typeface="Times"/>
              </a:rPr>
              <a:t> energies. The </a:t>
            </a:r>
            <a:r>
              <a:rPr lang="it-IT" dirty="0" err="1">
                <a:solidFill>
                  <a:srgbClr val="000000"/>
                </a:solidFill>
                <a:effectLst/>
                <a:latin typeface="Times"/>
              </a:rPr>
              <a:t>dE</a:t>
            </a:r>
            <a:r>
              <a:rPr lang="it-IT" dirty="0">
                <a:solidFill>
                  <a:srgbClr val="000000"/>
                </a:solidFill>
                <a:effectLst/>
                <a:latin typeface="Times"/>
              </a:rPr>
              <a:t>/dx </a:t>
            </a:r>
            <a:r>
              <a:rPr lang="it-IT" dirty="0" err="1">
                <a:solidFill>
                  <a:srgbClr val="000000"/>
                </a:solidFill>
                <a:effectLst/>
                <a:latin typeface="Times"/>
              </a:rPr>
              <a:t>resolution</a:t>
            </a:r>
            <a:r>
              <a:rPr lang="it-IT" dirty="0">
                <a:solidFill>
                  <a:srgbClr val="000000"/>
                </a:solidFill>
                <a:effectLst/>
                <a:latin typeface="Times"/>
              </a:rPr>
              <a:t> of RAD </a:t>
            </a:r>
            <a:r>
              <a:rPr lang="it-IT" dirty="0" err="1">
                <a:solidFill>
                  <a:srgbClr val="000000"/>
                </a:solidFill>
                <a:effectLst/>
                <a:latin typeface="Times"/>
              </a:rPr>
              <a:t>is</a:t>
            </a:r>
            <a:r>
              <a:rPr lang="it-IT" dirty="0">
                <a:solidFill>
                  <a:srgbClr val="000000"/>
                </a:solidFill>
                <a:effectLst/>
                <a:latin typeface="Times"/>
              </a:rPr>
              <a:t> </a:t>
            </a:r>
            <a:r>
              <a:rPr lang="it-IT" dirty="0" err="1">
                <a:solidFill>
                  <a:srgbClr val="000000"/>
                </a:solidFill>
                <a:effectLst/>
                <a:latin typeface="Times"/>
              </a:rPr>
              <a:t>sufficient</a:t>
            </a:r>
            <a:r>
              <a:rPr lang="it-IT" dirty="0">
                <a:solidFill>
                  <a:srgbClr val="000000"/>
                </a:solidFill>
                <a:effectLst/>
                <a:latin typeface="Times"/>
              </a:rPr>
              <a:t> to </a:t>
            </a:r>
            <a:r>
              <a:rPr lang="it-IT" dirty="0" err="1">
                <a:solidFill>
                  <a:srgbClr val="000000"/>
                </a:solidFill>
                <a:effectLst/>
                <a:latin typeface="Times"/>
              </a:rPr>
              <a:t>distinguish</a:t>
            </a:r>
            <a:r>
              <a:rPr lang="it-IT" dirty="0">
                <a:solidFill>
                  <a:srgbClr val="000000"/>
                </a:solidFill>
                <a:effectLst/>
                <a:latin typeface="Times"/>
              </a:rPr>
              <a:t> </a:t>
            </a:r>
            <a:r>
              <a:rPr lang="it-IT" dirty="0" err="1">
                <a:solidFill>
                  <a:srgbClr val="000000"/>
                </a:solidFill>
                <a:effectLst/>
                <a:latin typeface="Times"/>
              </a:rPr>
              <a:t>between</a:t>
            </a:r>
            <a:r>
              <a:rPr lang="it-IT" dirty="0">
                <a:solidFill>
                  <a:srgbClr val="000000"/>
                </a:solidFill>
                <a:effectLst/>
                <a:latin typeface="Times"/>
              </a:rPr>
              <a:t> major </a:t>
            </a:r>
            <a:r>
              <a:rPr lang="it-IT" dirty="0" err="1">
                <a:solidFill>
                  <a:srgbClr val="000000"/>
                </a:solidFill>
                <a:effectLst/>
                <a:latin typeface="Times"/>
              </a:rPr>
              <a:t>particle</a:t>
            </a:r>
            <a:r>
              <a:rPr lang="it-IT" dirty="0">
                <a:solidFill>
                  <a:srgbClr val="000000"/>
                </a:solidFill>
                <a:effectLst/>
                <a:latin typeface="Times"/>
              </a:rPr>
              <a:t> </a:t>
            </a:r>
            <a:r>
              <a:rPr lang="it-IT" dirty="0" err="1">
                <a:solidFill>
                  <a:srgbClr val="000000"/>
                </a:solidFill>
                <a:effectLst/>
                <a:latin typeface="Times"/>
              </a:rPr>
              <a:t>species</a:t>
            </a:r>
            <a:r>
              <a:rPr lang="it-IT" dirty="0">
                <a:solidFill>
                  <a:srgbClr val="000000"/>
                </a:solidFill>
                <a:effectLst/>
                <a:latin typeface="Times"/>
              </a:rPr>
              <a:t>. RAD </a:t>
            </a:r>
            <a:r>
              <a:rPr lang="it-IT" dirty="0" err="1">
                <a:solidFill>
                  <a:srgbClr val="000000"/>
                </a:solidFill>
                <a:effectLst/>
                <a:latin typeface="Times"/>
              </a:rPr>
              <a:t>measures</a:t>
            </a:r>
            <a:r>
              <a:rPr lang="it-IT" dirty="0">
                <a:solidFill>
                  <a:srgbClr val="000000"/>
                </a:solidFill>
                <a:effectLst/>
                <a:latin typeface="Times"/>
              </a:rPr>
              <a:t> </a:t>
            </a:r>
            <a:r>
              <a:rPr lang="it-IT" dirty="0" err="1">
                <a:solidFill>
                  <a:srgbClr val="000000"/>
                </a:solidFill>
                <a:effectLst/>
                <a:latin typeface="Times"/>
              </a:rPr>
              <a:t>dE</a:t>
            </a:r>
            <a:r>
              <a:rPr lang="it-IT" dirty="0">
                <a:solidFill>
                  <a:srgbClr val="000000"/>
                </a:solidFill>
                <a:effectLst/>
                <a:latin typeface="Times"/>
              </a:rPr>
              <a:t>/dx in silicon, </a:t>
            </a:r>
            <a:r>
              <a:rPr lang="it-IT" dirty="0" err="1">
                <a:solidFill>
                  <a:srgbClr val="000000"/>
                </a:solidFill>
                <a:effectLst/>
                <a:latin typeface="Times"/>
              </a:rPr>
              <a:t>but</a:t>
            </a:r>
            <a:r>
              <a:rPr lang="it-IT" dirty="0">
                <a:solidFill>
                  <a:srgbClr val="000000"/>
                </a:solidFill>
                <a:effectLst/>
                <a:latin typeface="Times"/>
              </a:rPr>
              <a:t> </a:t>
            </a:r>
            <a:r>
              <a:rPr lang="it-IT" dirty="0" err="1">
                <a:solidFill>
                  <a:srgbClr val="000000"/>
                </a:solidFill>
                <a:effectLst/>
                <a:latin typeface="Times"/>
              </a:rPr>
              <a:t>these</a:t>
            </a:r>
            <a:r>
              <a:rPr lang="it-IT" dirty="0">
                <a:solidFill>
                  <a:srgbClr val="000000"/>
                </a:solidFill>
                <a:effectLst/>
                <a:latin typeface="Times"/>
              </a:rPr>
              <a:t> </a:t>
            </a:r>
            <a:r>
              <a:rPr lang="it-IT" dirty="0" err="1">
                <a:solidFill>
                  <a:srgbClr val="000000"/>
                </a:solidFill>
                <a:effectLst/>
                <a:latin typeface="Times"/>
              </a:rPr>
              <a:t>measurements</a:t>
            </a:r>
            <a:r>
              <a:rPr lang="it-IT" dirty="0">
                <a:solidFill>
                  <a:srgbClr val="000000"/>
                </a:solidFill>
                <a:effectLst/>
                <a:latin typeface="Times"/>
              </a:rPr>
              <a:t> can </a:t>
            </a:r>
            <a:r>
              <a:rPr lang="it-IT" dirty="0" err="1">
                <a:solidFill>
                  <a:srgbClr val="000000"/>
                </a:solidFill>
                <a:effectLst/>
                <a:latin typeface="Times"/>
              </a:rPr>
              <a:t>also</a:t>
            </a:r>
            <a:r>
              <a:rPr lang="it-IT" dirty="0">
                <a:solidFill>
                  <a:srgbClr val="000000"/>
                </a:solidFill>
                <a:effectLst/>
                <a:latin typeface="Times"/>
              </a:rPr>
              <a:t> be </a:t>
            </a:r>
            <a:r>
              <a:rPr lang="it-IT" dirty="0" err="1">
                <a:solidFill>
                  <a:srgbClr val="000000"/>
                </a:solidFill>
                <a:effectLst/>
                <a:latin typeface="Times"/>
              </a:rPr>
              <a:t>related</a:t>
            </a:r>
            <a:r>
              <a:rPr lang="it-IT" dirty="0">
                <a:solidFill>
                  <a:srgbClr val="000000"/>
                </a:solidFill>
                <a:effectLst/>
                <a:latin typeface="Times"/>
              </a:rPr>
              <a:t> to Linear Energy Transfer (LET) in water. (By LET </a:t>
            </a:r>
            <a:r>
              <a:rPr lang="it-IT" dirty="0" err="1">
                <a:solidFill>
                  <a:srgbClr val="000000"/>
                </a:solidFill>
                <a:effectLst/>
                <a:latin typeface="Times"/>
              </a:rPr>
              <a:t>we</a:t>
            </a:r>
            <a:r>
              <a:rPr lang="it-IT" dirty="0">
                <a:solidFill>
                  <a:srgbClr val="000000"/>
                </a:solidFill>
                <a:effectLst/>
                <a:latin typeface="Times"/>
              </a:rPr>
              <a:t> </a:t>
            </a:r>
            <a:r>
              <a:rPr lang="it-IT" dirty="0" err="1">
                <a:solidFill>
                  <a:srgbClr val="000000"/>
                </a:solidFill>
                <a:effectLst/>
                <a:latin typeface="Times"/>
              </a:rPr>
              <a:t>mean</a:t>
            </a:r>
            <a:r>
              <a:rPr lang="it-IT" dirty="0">
                <a:solidFill>
                  <a:srgbClr val="000000"/>
                </a:solidFill>
                <a:effectLst/>
                <a:latin typeface="Times"/>
              </a:rPr>
              <a:t> LET in water, i.e., the energy </a:t>
            </a:r>
            <a:r>
              <a:rPr lang="it-IT" dirty="0" err="1">
                <a:solidFill>
                  <a:srgbClr val="000000"/>
                </a:solidFill>
                <a:effectLst/>
                <a:latin typeface="Times"/>
              </a:rPr>
              <a:t>lost</a:t>
            </a:r>
            <a:r>
              <a:rPr lang="it-IT" dirty="0">
                <a:solidFill>
                  <a:srgbClr val="000000"/>
                </a:solidFill>
                <a:effectLst/>
                <a:latin typeface="Times"/>
              </a:rPr>
              <a:t> in an infinite volume.) The RAD </a:t>
            </a:r>
            <a:r>
              <a:rPr lang="it-IT" dirty="0" err="1">
                <a:solidFill>
                  <a:srgbClr val="000000"/>
                </a:solidFill>
                <a:effectLst/>
                <a:latin typeface="Times"/>
              </a:rPr>
              <a:t>dynamic</a:t>
            </a:r>
            <a:r>
              <a:rPr lang="it-IT" dirty="0">
                <a:solidFill>
                  <a:srgbClr val="000000"/>
                </a:solidFill>
                <a:effectLst/>
                <a:latin typeface="Times"/>
              </a:rPr>
              <a:t> range covers the LET range from 0.2 to </a:t>
            </a:r>
            <a:r>
              <a:rPr lang="it-IT" dirty="0" err="1">
                <a:solidFill>
                  <a:srgbClr val="000000"/>
                </a:solidFill>
                <a:effectLst/>
                <a:latin typeface="Times"/>
              </a:rPr>
              <a:t>approximately</a:t>
            </a:r>
            <a:r>
              <a:rPr lang="it-IT" dirty="0">
                <a:solidFill>
                  <a:srgbClr val="000000"/>
                </a:solidFill>
                <a:effectLst/>
                <a:latin typeface="Times"/>
              </a:rPr>
              <a:t> 1000 </a:t>
            </a:r>
            <a:r>
              <a:rPr lang="it-IT" dirty="0" err="1">
                <a:solidFill>
                  <a:srgbClr val="000000"/>
                </a:solidFill>
                <a:effectLst/>
                <a:latin typeface="Times"/>
              </a:rPr>
              <a:t>keV</a:t>
            </a:r>
            <a:r>
              <a:rPr lang="it-IT" dirty="0">
                <a:solidFill>
                  <a:srgbClr val="000000"/>
                </a:solidFill>
                <a:effectLst/>
                <a:latin typeface="Times"/>
              </a:rPr>
              <a:t>/µm. RAD </a:t>
            </a:r>
            <a:r>
              <a:rPr lang="it-IT" dirty="0" err="1">
                <a:solidFill>
                  <a:srgbClr val="000000"/>
                </a:solidFill>
                <a:effectLst/>
                <a:latin typeface="Times"/>
              </a:rPr>
              <a:t>also</a:t>
            </a:r>
            <a:r>
              <a:rPr lang="it-IT" dirty="0">
                <a:solidFill>
                  <a:srgbClr val="000000"/>
                </a:solidFill>
                <a:effectLst/>
                <a:latin typeface="Times"/>
              </a:rPr>
              <a:t> </a:t>
            </a:r>
            <a:r>
              <a:rPr lang="it-IT" dirty="0" err="1">
                <a:solidFill>
                  <a:srgbClr val="000000"/>
                </a:solidFill>
                <a:effectLst/>
                <a:latin typeface="Times"/>
              </a:rPr>
              <a:t>measures</a:t>
            </a:r>
            <a:r>
              <a:rPr lang="it-IT" dirty="0">
                <a:solidFill>
                  <a:srgbClr val="000000"/>
                </a:solidFill>
                <a:effectLst/>
                <a:latin typeface="Times"/>
              </a:rPr>
              <a:t> </a:t>
            </a:r>
            <a:r>
              <a:rPr lang="it-IT" dirty="0" err="1">
                <a:solidFill>
                  <a:srgbClr val="000000"/>
                </a:solidFill>
                <a:effectLst/>
                <a:latin typeface="Times"/>
              </a:rPr>
              <a:t>neutrons</a:t>
            </a:r>
            <a:r>
              <a:rPr lang="it-IT" dirty="0">
                <a:solidFill>
                  <a:srgbClr val="000000"/>
                </a:solidFill>
                <a:effectLst/>
                <a:latin typeface="Times"/>
              </a:rPr>
              <a:t> and </a:t>
            </a:r>
            <a:r>
              <a:rPr lang="el-GR" dirty="0">
                <a:solidFill>
                  <a:srgbClr val="000000"/>
                </a:solidFill>
                <a:effectLst/>
                <a:latin typeface="Helvetica" pitchFamily="2" charset="0"/>
              </a:rPr>
              <a:t>γ </a:t>
            </a:r>
            <a:r>
              <a:rPr lang="el-GR" dirty="0">
                <a:solidFill>
                  <a:srgbClr val="000000"/>
                </a:solidFill>
                <a:effectLst/>
                <a:latin typeface="Times"/>
              </a:rPr>
              <a:t>-</a:t>
            </a:r>
            <a:r>
              <a:rPr lang="it-IT" dirty="0">
                <a:solidFill>
                  <a:srgbClr val="000000"/>
                </a:solidFill>
                <a:effectLst/>
                <a:latin typeface="Times"/>
              </a:rPr>
              <a:t>rays with energies from</a:t>
            </a:r>
            <a:r>
              <a:rPr lang="it-IT" dirty="0">
                <a:solidFill>
                  <a:srgbClr val="000000"/>
                </a:solidFill>
                <a:effectLst/>
                <a:latin typeface="Helvetica" pitchFamily="2" charset="0"/>
              </a:rPr>
              <a:t>∼</a:t>
            </a:r>
            <a:r>
              <a:rPr lang="it-IT" dirty="0">
                <a:solidFill>
                  <a:srgbClr val="000000"/>
                </a:solidFill>
                <a:effectLst/>
                <a:latin typeface="Times"/>
              </a:rPr>
              <a:t>5 to 100 MeV </a:t>
            </a:r>
            <a:r>
              <a:rPr lang="it-IT" dirty="0" err="1">
                <a:solidFill>
                  <a:srgbClr val="000000"/>
                </a:solidFill>
                <a:effectLst/>
                <a:latin typeface="Times"/>
              </a:rPr>
              <a:t>using</a:t>
            </a:r>
            <a:r>
              <a:rPr lang="it-IT" dirty="0">
                <a:solidFill>
                  <a:srgbClr val="000000"/>
                </a:solidFill>
                <a:effectLst/>
                <a:latin typeface="Times"/>
              </a:rPr>
              <a:t> an </a:t>
            </a:r>
            <a:r>
              <a:rPr lang="it-IT" dirty="0" err="1">
                <a:solidFill>
                  <a:srgbClr val="000000"/>
                </a:solidFill>
                <a:effectLst/>
                <a:latin typeface="Times"/>
              </a:rPr>
              <a:t>approach</a:t>
            </a:r>
            <a:r>
              <a:rPr lang="it-IT" dirty="0">
                <a:solidFill>
                  <a:srgbClr val="000000"/>
                </a:solidFill>
                <a:effectLst/>
                <a:latin typeface="Times"/>
              </a:rPr>
              <a:t> </a:t>
            </a:r>
            <a:r>
              <a:rPr lang="it-IT" dirty="0" err="1">
                <a:solidFill>
                  <a:srgbClr val="000000"/>
                </a:solidFill>
                <a:effectLst/>
                <a:latin typeface="Times"/>
              </a:rPr>
              <a:t>similar</a:t>
            </a:r>
            <a:r>
              <a:rPr lang="it-IT" dirty="0">
                <a:solidFill>
                  <a:srgbClr val="000000"/>
                </a:solidFill>
                <a:effectLst/>
                <a:latin typeface="Times"/>
              </a:rPr>
              <a:t> to </a:t>
            </a:r>
            <a:r>
              <a:rPr lang="it-IT" dirty="0" err="1">
                <a:solidFill>
                  <a:srgbClr val="000000"/>
                </a:solidFill>
                <a:effectLst/>
                <a:latin typeface="Times"/>
              </a:rPr>
              <a:t>that</a:t>
            </a:r>
            <a:r>
              <a:rPr lang="it-IT" dirty="0">
                <a:solidFill>
                  <a:srgbClr val="000000"/>
                </a:solidFill>
                <a:effectLst/>
                <a:latin typeface="Times"/>
              </a:rPr>
              <a:t> </a:t>
            </a:r>
            <a:r>
              <a:rPr lang="it-IT" dirty="0" err="1">
                <a:solidFill>
                  <a:srgbClr val="000000"/>
                </a:solidFill>
                <a:effectLst/>
                <a:latin typeface="Times"/>
              </a:rPr>
              <a:t>discussed</a:t>
            </a:r>
            <a:r>
              <a:rPr lang="it-IT" dirty="0">
                <a:solidFill>
                  <a:srgbClr val="000000"/>
                </a:solidFill>
                <a:effectLst/>
                <a:latin typeface="Times"/>
              </a:rPr>
              <a:t> 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p>
        </p:txBody>
      </p:sp>
      <p:sp>
        <p:nvSpPr>
          <p:cNvPr id="4" name="Segnaposto numero diapositiva 3"/>
          <p:cNvSpPr>
            <a:spLocks noGrp="1"/>
          </p:cNvSpPr>
          <p:nvPr>
            <p:ph type="sldNum" sz="quarter" idx="5"/>
          </p:nvPr>
        </p:nvSpPr>
        <p:spPr/>
        <p:txBody>
          <a:bodyPr/>
          <a:lstStyle/>
          <a:p>
            <a:fld id="{46D5B8C5-F098-EC44-A9C9-32C90EE33B95}" type="slidenum">
              <a:rPr lang="it-IT" smtClean="0"/>
              <a:t>18</a:t>
            </a:fld>
            <a:endParaRPr lang="it-IT"/>
          </a:p>
        </p:txBody>
      </p:sp>
    </p:spTree>
    <p:extLst>
      <p:ext uri="{BB962C8B-B14F-4D97-AF65-F5344CB8AC3E}">
        <p14:creationId xmlns:p14="http://schemas.microsoft.com/office/powerpoint/2010/main" val="115393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F4B8-2530-8563-F47C-A4A9EA106A0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3440E01-E846-612D-DB21-D1EB78E631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0685B79-E993-8192-A9D5-AF449446FB39}"/>
              </a:ext>
            </a:extLst>
          </p:cNvPr>
          <p:cNvSpPr>
            <a:spLocks noGrp="1"/>
          </p:cNvSpPr>
          <p:nvPr>
            <p:ph type="body" idx="1"/>
          </p:nvPr>
        </p:nvSpPr>
        <p:spPr/>
        <p:txBody>
          <a:bodyPr/>
          <a:lstStyle/>
          <a:p>
            <a:pPr marL="285750" indent="-285750">
              <a:buFont typeface="Arial" panose="020B0604020202020204" pitchFamily="34" charset="0"/>
              <a:buChar char="•"/>
            </a:pPr>
            <a:r>
              <a:rPr lang="it-IT" dirty="0"/>
              <a:t>The RSH </a:t>
            </a:r>
            <a:r>
              <a:rPr lang="it-IT" dirty="0" err="1"/>
              <a:t>contains</a:t>
            </a:r>
            <a:r>
              <a:rPr lang="it-IT" dirty="0"/>
              <a:t> a </a:t>
            </a:r>
            <a:r>
              <a:rPr lang="it-IT" dirty="0" err="1"/>
              <a:t>solid</a:t>
            </a:r>
            <a:r>
              <a:rPr lang="it-IT" dirty="0"/>
              <a:t>-state detector </a:t>
            </a:r>
            <a:r>
              <a:rPr lang="it-IT" dirty="0" err="1"/>
              <a:t>telescope</a:t>
            </a:r>
            <a:r>
              <a:rPr lang="it-IT" dirty="0"/>
              <a:t> with </a:t>
            </a:r>
            <a:r>
              <a:rPr lang="it-IT" dirty="0" err="1"/>
              <a:t>three</a:t>
            </a:r>
            <a:r>
              <a:rPr lang="it-IT" dirty="0"/>
              <a:t> silicon PIN </a:t>
            </a:r>
            <a:r>
              <a:rPr lang="it-IT" dirty="0" err="1"/>
              <a:t>diodes</a:t>
            </a:r>
            <a:r>
              <a:rPr lang="it-IT" dirty="0"/>
              <a:t> for </a:t>
            </a:r>
            <a:r>
              <a:rPr lang="it-IT" dirty="0" err="1"/>
              <a:t>charged</a:t>
            </a:r>
            <a:r>
              <a:rPr lang="it-IT" dirty="0"/>
              <a:t> </a:t>
            </a:r>
            <a:r>
              <a:rPr lang="it-IT" dirty="0" err="1"/>
              <a:t>particle</a:t>
            </a:r>
            <a:r>
              <a:rPr lang="it-IT" dirty="0"/>
              <a:t> </a:t>
            </a:r>
            <a:r>
              <a:rPr lang="it-IT" dirty="0" err="1"/>
              <a:t>detection</a:t>
            </a:r>
            <a:r>
              <a:rPr lang="it-IT" dirty="0"/>
              <a:t>, a </a:t>
            </a:r>
            <a:r>
              <a:rPr lang="it-IT" dirty="0" err="1"/>
              <a:t>thallium</a:t>
            </a:r>
            <a:r>
              <a:rPr lang="it-IT" dirty="0"/>
              <a:t> </a:t>
            </a:r>
            <a:r>
              <a:rPr lang="it-IT" dirty="0" err="1"/>
              <a:t>doped</a:t>
            </a:r>
            <a:r>
              <a:rPr lang="it-IT" dirty="0"/>
              <a:t> </a:t>
            </a:r>
            <a:r>
              <a:rPr lang="it-IT" dirty="0" err="1"/>
              <a:t>Cesium</a:t>
            </a:r>
            <a:r>
              <a:rPr lang="it-IT" dirty="0"/>
              <a:t> </a:t>
            </a:r>
            <a:r>
              <a:rPr lang="it-IT" dirty="0" err="1"/>
              <a:t>Iodide</a:t>
            </a:r>
            <a:r>
              <a:rPr lang="it-IT" dirty="0"/>
              <a:t> </a:t>
            </a:r>
            <a:r>
              <a:rPr lang="it-IT" dirty="0" err="1"/>
              <a:t>scintillator</a:t>
            </a:r>
            <a:r>
              <a:rPr lang="it-IT" dirty="0"/>
              <a:t>, </a:t>
            </a:r>
            <a:r>
              <a:rPr lang="it-IT" dirty="0" err="1"/>
              <a:t>plastic</a:t>
            </a:r>
            <a:r>
              <a:rPr lang="it-IT" dirty="0"/>
              <a:t> </a:t>
            </a:r>
            <a:r>
              <a:rPr lang="it-IT" dirty="0" err="1"/>
              <a:t>scintillators</a:t>
            </a:r>
            <a:r>
              <a:rPr lang="it-IT" dirty="0"/>
              <a:t> for </a:t>
            </a:r>
            <a:r>
              <a:rPr lang="it-IT" dirty="0" err="1"/>
              <a:t>neutron</a:t>
            </a:r>
            <a:r>
              <a:rPr lang="it-IT" dirty="0"/>
              <a:t> </a:t>
            </a:r>
            <a:r>
              <a:rPr lang="it-IT" dirty="0" err="1"/>
              <a:t>detection</a:t>
            </a:r>
            <a:r>
              <a:rPr lang="it-IT" dirty="0"/>
              <a:t> and anti-</a:t>
            </a:r>
            <a:r>
              <a:rPr lang="it-IT" dirty="0" err="1"/>
              <a:t>coincidence</a:t>
            </a:r>
            <a:r>
              <a:rPr lang="it-IT" dirty="0"/>
              <a:t> </a:t>
            </a:r>
            <a:r>
              <a:rPr lang="it-IT" dirty="0" err="1"/>
              <a:t>shielding</a:t>
            </a:r>
            <a:r>
              <a:rPr lang="it-IT" dirty="0"/>
              <a:t>, and the front-end </a:t>
            </a:r>
            <a:r>
              <a:rPr lang="it-IT" dirty="0" err="1"/>
              <a:t>electronics</a:t>
            </a:r>
            <a:r>
              <a:rPr lang="it-I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 and </a:t>
            </a:r>
            <a:r>
              <a:rPr lang="it-IT" dirty="0" err="1"/>
              <a:t>F</a:t>
            </a:r>
            <a:r>
              <a:rPr lang="it-IT" dirty="0"/>
              <a:t> act </a:t>
            </a:r>
            <a:r>
              <a:rPr lang="it-IT" dirty="0" err="1"/>
              <a:t>as</a:t>
            </a:r>
            <a:r>
              <a:rPr lang="it-IT" dirty="0"/>
              <a:t> </a:t>
            </a:r>
            <a:r>
              <a:rPr lang="it-IT" dirty="0" err="1"/>
              <a:t>anticoincidence</a:t>
            </a:r>
            <a:r>
              <a:rPr lang="it-IT" dirty="0"/>
              <a:t> </a:t>
            </a:r>
            <a:r>
              <a:rPr lang="it-IT" dirty="0" err="1"/>
              <a:t>against</a:t>
            </a:r>
            <a:r>
              <a:rPr lang="it-IT" dirty="0"/>
              <a:t> </a:t>
            </a:r>
            <a:r>
              <a:rPr lang="it-IT" dirty="0" err="1"/>
              <a:t>charged</a:t>
            </a:r>
            <a:r>
              <a:rPr lang="it-IT" dirty="0"/>
              <a:t> </a:t>
            </a:r>
            <a:r>
              <a:rPr lang="it-IT" dirty="0" err="1"/>
              <a:t>particles</a:t>
            </a:r>
            <a:endParaRPr lang="it-IT" dirty="0"/>
          </a:p>
          <a:p>
            <a:r>
              <a:rPr lang="it-IT" dirty="0"/>
              <a:t>A and B act </a:t>
            </a:r>
            <a:r>
              <a:rPr lang="it-IT" dirty="0" err="1"/>
              <a:t>as</a:t>
            </a:r>
            <a:r>
              <a:rPr lang="it-IT" dirty="0"/>
              <a:t> a </a:t>
            </a:r>
            <a:r>
              <a:rPr lang="it-IT" dirty="0" err="1"/>
              <a:t>telescope</a:t>
            </a:r>
            <a:r>
              <a:rPr lang="it-IT" dirty="0"/>
              <a:t> </a:t>
            </a:r>
            <a:r>
              <a:rPr lang="it-IT" dirty="0" err="1"/>
              <a:t>defining</a:t>
            </a:r>
            <a:r>
              <a:rPr lang="it-IT" dirty="0"/>
              <a:t> the </a:t>
            </a:r>
            <a:r>
              <a:rPr lang="it-IT" dirty="0" err="1"/>
              <a:t>acceptance</a:t>
            </a:r>
            <a:r>
              <a:rPr lang="it-IT" dirty="0"/>
              <a:t> </a:t>
            </a:r>
            <a:r>
              <a:rPr lang="it-IT" dirty="0" err="1"/>
              <a:t>cone</a:t>
            </a:r>
            <a:r>
              <a:rPr lang="it-IT" dirty="0"/>
              <a:t> for incoming </a:t>
            </a:r>
            <a:r>
              <a:rPr lang="it-IT" dirty="0" err="1"/>
              <a:t>charged</a:t>
            </a:r>
            <a:r>
              <a:rPr lang="it-IT" dirty="0"/>
              <a:t> </a:t>
            </a:r>
            <a:r>
              <a:rPr lang="it-IT" dirty="0" err="1"/>
              <a:t>particles</a:t>
            </a:r>
            <a:r>
              <a:rPr lang="it-IT" dirty="0"/>
              <a:t>. </a:t>
            </a:r>
          </a:p>
          <a:p>
            <a:r>
              <a:rPr lang="it-IT" dirty="0" err="1">
                <a:solidFill>
                  <a:srgbClr val="000000"/>
                </a:solidFill>
                <a:effectLst/>
                <a:latin typeface="Helvetica" pitchFamily="2" charset="0"/>
              </a:rPr>
              <a:t>Stopping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can be </a:t>
            </a:r>
            <a:r>
              <a:rPr lang="it-IT" dirty="0" err="1">
                <a:solidFill>
                  <a:srgbClr val="000000"/>
                </a:solidFill>
                <a:effectLst/>
                <a:latin typeface="Helvetica" pitchFamily="2" charset="0"/>
              </a:rPr>
              <a:t>resolved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energy- and </a:t>
            </a:r>
            <a:r>
              <a:rPr lang="it-IT" dirty="0" err="1">
                <a:solidFill>
                  <a:srgbClr val="000000"/>
                </a:solidFill>
                <a:effectLst/>
                <a:latin typeface="Helvetica" pitchFamily="2" charset="0"/>
              </a:rPr>
              <a:t>particle-type-dependent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a:t>
            </a:r>
            <a:r>
              <a:rPr lang="it-IT" dirty="0" err="1">
                <a:solidFill>
                  <a:srgbClr val="000000"/>
                </a:solidFill>
                <a:effectLst/>
                <a:latin typeface="Helvetica" pitchFamily="2" charset="0"/>
              </a:rPr>
              <a:t>while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integral</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fluxes</a:t>
            </a:r>
            <a:r>
              <a:rPr lang="it-IT" dirty="0">
                <a:solidFill>
                  <a:srgbClr val="000000"/>
                </a:solidFill>
                <a:effectLst/>
                <a:latin typeface="Helvetica" pitchFamily="2" charset="0"/>
              </a:rPr>
              <a:t> are </a:t>
            </a:r>
            <a:r>
              <a:rPr lang="it-IT" dirty="0" err="1">
                <a:solidFill>
                  <a:srgbClr val="000000"/>
                </a:solidFill>
                <a:effectLst/>
                <a:latin typeface="Helvetica" pitchFamily="2" charset="0"/>
              </a:rPr>
              <a:t>derived</a:t>
            </a:r>
            <a:r>
              <a:rPr lang="it-IT" dirty="0">
                <a:solidFill>
                  <a:srgbClr val="000000"/>
                </a:solidFill>
                <a:effectLst/>
                <a:latin typeface="Helvetica" pitchFamily="2" charset="0"/>
              </a:rPr>
              <a:t> for the </a:t>
            </a:r>
            <a:r>
              <a:rPr lang="it-IT" dirty="0" err="1">
                <a:solidFill>
                  <a:srgbClr val="000000"/>
                </a:solidFill>
                <a:effectLst/>
                <a:latin typeface="Helvetica" pitchFamily="2" charset="0"/>
              </a:rPr>
              <a:t>different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species</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penetrating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The full opening angle for </a:t>
            </a:r>
            <a:r>
              <a:rPr lang="it-IT" dirty="0" err="1">
                <a:solidFill>
                  <a:srgbClr val="000000"/>
                </a:solidFill>
                <a:effectLst/>
                <a:latin typeface="Helvetica" pitchFamily="2" charset="0"/>
              </a:rPr>
              <a:t>stopping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~60° from the upper </a:t>
            </a:r>
            <a:r>
              <a:rPr lang="it-IT" dirty="0" err="1">
                <a:solidFill>
                  <a:srgbClr val="000000"/>
                </a:solidFill>
                <a:effectLst/>
                <a:latin typeface="Helvetica" pitchFamily="2" charset="0"/>
              </a:rPr>
              <a:t>hemisphere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while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penetrating</a:t>
            </a:r>
            <a:r>
              <a:rPr lang="it-IT" dirty="0">
                <a:solidFill>
                  <a:srgbClr val="000000"/>
                </a:solidFill>
                <a:effectLst/>
                <a:latin typeface="Helvetica" pitchFamily="2" charset="0"/>
              </a:rPr>
              <a:t> the RSH </a:t>
            </a:r>
            <a:r>
              <a:rPr lang="it-IT" dirty="0" err="1">
                <a:solidFill>
                  <a:srgbClr val="000000"/>
                </a:solidFill>
                <a:effectLst/>
                <a:latin typeface="Helvetica" pitchFamily="2" charset="0"/>
              </a:rPr>
              <a:t>have</a:t>
            </a:r>
            <a:r>
              <a:rPr lang="it-IT" dirty="0">
                <a:solidFill>
                  <a:srgbClr val="000000"/>
                </a:solidFill>
                <a:effectLst/>
                <a:latin typeface="Helvetica" pitchFamily="2" charset="0"/>
              </a:rPr>
              <a:t> a full </a:t>
            </a:r>
            <a:r>
              <a:rPr lang="it-IT" dirty="0" err="1">
                <a:solidFill>
                  <a:srgbClr val="000000"/>
                </a:solidFill>
                <a:effectLst/>
                <a:latin typeface="Helvetica" pitchFamily="2" charset="0"/>
              </a:rPr>
              <a:t>acceptance</a:t>
            </a:r>
            <a:r>
              <a:rPr lang="it-IT" dirty="0">
                <a:solidFill>
                  <a:srgbClr val="000000"/>
                </a:solidFill>
                <a:effectLst/>
                <a:latin typeface="Helvetica" pitchFamily="2" charset="0"/>
              </a:rPr>
              <a:t> angle of 36° from </a:t>
            </a:r>
            <a:r>
              <a:rPr lang="it-IT" dirty="0" err="1">
                <a:solidFill>
                  <a:srgbClr val="000000"/>
                </a:solidFill>
                <a:effectLst/>
                <a:latin typeface="Helvetica" pitchFamily="2" charset="0"/>
              </a:rPr>
              <a:t>both</a:t>
            </a:r>
            <a:r>
              <a:rPr lang="it-IT" dirty="0">
                <a:solidFill>
                  <a:srgbClr val="000000"/>
                </a:solidFill>
                <a:effectLst/>
                <a:latin typeface="Helvetica" pitchFamily="2" charset="0"/>
              </a:rPr>
              <a:t> upper and </a:t>
            </a:r>
            <a:r>
              <a:rPr lang="it-IT" dirty="0" err="1">
                <a:solidFill>
                  <a:srgbClr val="000000"/>
                </a:solidFill>
                <a:effectLst/>
                <a:latin typeface="Helvetica" pitchFamily="2" charset="0"/>
              </a:rPr>
              <a:t>lower</a:t>
            </a:r>
            <a:r>
              <a:rPr lang="it-IT" dirty="0">
                <a:solidFill>
                  <a:srgbClr val="000000"/>
                </a:solidFill>
                <a:effectLst/>
                <a:latin typeface="Helvetica" pitchFamily="2" charset="0"/>
              </a:rPr>
              <a:t> </a:t>
            </a:r>
            <a:r>
              <a:rPr lang="it-IT" dirty="0" err="1">
                <a:solidFill>
                  <a:srgbClr val="000000"/>
                </a:solidFill>
                <a:effectLst/>
                <a:latin typeface="Helvetica" pitchFamily="2" charset="0"/>
              </a:rPr>
              <a:t>hemisphere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although</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fraction</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penetrating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coming from the </a:t>
            </a:r>
            <a:r>
              <a:rPr lang="it-IT" dirty="0" err="1">
                <a:solidFill>
                  <a:srgbClr val="000000"/>
                </a:solidFill>
                <a:effectLst/>
                <a:latin typeface="Helvetica" pitchFamily="2" charset="0"/>
              </a:rPr>
              <a:t>lower</a:t>
            </a:r>
            <a:r>
              <a:rPr lang="it-IT" dirty="0">
                <a:solidFill>
                  <a:srgbClr val="000000"/>
                </a:solidFill>
                <a:effectLst/>
                <a:latin typeface="Helvetica" pitchFamily="2" charset="0"/>
              </a:rPr>
              <a:t> </a:t>
            </a:r>
            <a:r>
              <a:rPr lang="it-IT" dirty="0" err="1">
                <a:solidFill>
                  <a:srgbClr val="000000"/>
                </a:solidFill>
                <a:effectLst/>
                <a:latin typeface="Helvetica" pitchFamily="2" charset="0"/>
              </a:rPr>
              <a:t>half</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soil</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estimated</a:t>
            </a:r>
            <a:r>
              <a:rPr lang="it-IT" dirty="0">
                <a:solidFill>
                  <a:srgbClr val="000000"/>
                </a:solidFill>
                <a:effectLst/>
                <a:latin typeface="Helvetica" pitchFamily="2" charset="0"/>
              </a:rPr>
              <a:t> to be </a:t>
            </a:r>
            <a:r>
              <a:rPr lang="it-IT" dirty="0" err="1">
                <a:solidFill>
                  <a:srgbClr val="000000"/>
                </a:solidFill>
                <a:effectLst/>
                <a:latin typeface="Helvetica" pitchFamily="2" charset="0"/>
              </a:rPr>
              <a:t>almost</a:t>
            </a:r>
            <a:r>
              <a:rPr lang="it-IT" dirty="0">
                <a:solidFill>
                  <a:srgbClr val="000000"/>
                </a:solidFill>
                <a:effectLst/>
                <a:latin typeface="Helvetica" pitchFamily="2" charset="0"/>
              </a:rPr>
              <a:t> </a:t>
            </a:r>
            <a:r>
              <a:rPr lang="it-IT" dirty="0" err="1">
                <a:solidFill>
                  <a:srgbClr val="000000"/>
                </a:solidFill>
                <a:effectLst/>
                <a:latin typeface="Helvetica" pitchFamily="2" charset="0"/>
              </a:rPr>
              <a:t>negligibly</a:t>
            </a:r>
            <a:r>
              <a:rPr lang="it-IT" dirty="0">
                <a:solidFill>
                  <a:srgbClr val="000000"/>
                </a:solidFill>
                <a:effectLst/>
                <a:latin typeface="Helvetica" pitchFamily="2" charset="0"/>
              </a:rPr>
              <a:t> small</a:t>
            </a:r>
          </a:p>
          <a:p>
            <a:endParaRPr lang="it-IT" dirty="0"/>
          </a:p>
        </p:txBody>
      </p:sp>
      <p:sp>
        <p:nvSpPr>
          <p:cNvPr id="4" name="Segnaposto numero diapositiva 3">
            <a:extLst>
              <a:ext uri="{FF2B5EF4-FFF2-40B4-BE49-F238E27FC236}">
                <a16:creationId xmlns:a16="http://schemas.microsoft.com/office/drawing/2014/main" id="{73034792-C30E-C831-0089-22DB36C64BD1}"/>
              </a:ext>
            </a:extLst>
          </p:cNvPr>
          <p:cNvSpPr>
            <a:spLocks noGrp="1"/>
          </p:cNvSpPr>
          <p:nvPr>
            <p:ph type="sldNum" sz="quarter" idx="5"/>
          </p:nvPr>
        </p:nvSpPr>
        <p:spPr/>
        <p:txBody>
          <a:bodyPr/>
          <a:lstStyle/>
          <a:p>
            <a:fld id="{46D5B8C5-F098-EC44-A9C9-32C90EE33B95}" type="slidenum">
              <a:rPr lang="it-IT" smtClean="0"/>
              <a:t>19</a:t>
            </a:fld>
            <a:endParaRPr lang="it-IT"/>
          </a:p>
        </p:txBody>
      </p:sp>
    </p:spTree>
    <p:extLst>
      <p:ext uri="{BB962C8B-B14F-4D97-AF65-F5344CB8AC3E}">
        <p14:creationId xmlns:p14="http://schemas.microsoft.com/office/powerpoint/2010/main" val="102198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E473-D51E-CC0F-70F1-892B99F34F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060543-B630-D013-4876-91F515E8781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84FFE7C-5BD0-FC9A-1877-6F279ECC3F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rgbClr val="000000"/>
              </a:solidFill>
              <a:effectLst/>
              <a:latin typeface="Times New Roman" panose="02020603050405020304" pitchFamily="18" charset="0"/>
            </a:endParaRPr>
          </a:p>
        </p:txBody>
      </p:sp>
      <p:sp>
        <p:nvSpPr>
          <p:cNvPr id="4" name="Segnaposto numero diapositiva 3">
            <a:extLst>
              <a:ext uri="{FF2B5EF4-FFF2-40B4-BE49-F238E27FC236}">
                <a16:creationId xmlns:a16="http://schemas.microsoft.com/office/drawing/2014/main" id="{8E15A655-3F2E-DE75-6AE4-88E0ABDEEEA7}"/>
              </a:ext>
            </a:extLst>
          </p:cNvPr>
          <p:cNvSpPr>
            <a:spLocks noGrp="1"/>
          </p:cNvSpPr>
          <p:nvPr>
            <p:ph type="sldNum" sz="quarter" idx="5"/>
          </p:nvPr>
        </p:nvSpPr>
        <p:spPr/>
        <p:txBody>
          <a:bodyPr/>
          <a:lstStyle/>
          <a:p>
            <a:fld id="{46D5B8C5-F098-EC44-A9C9-32C90EE33B95}" type="slidenum">
              <a:rPr lang="it-IT" smtClean="0"/>
              <a:t>2</a:t>
            </a:fld>
            <a:endParaRPr lang="it-IT"/>
          </a:p>
        </p:txBody>
      </p:sp>
    </p:spTree>
    <p:extLst>
      <p:ext uri="{BB962C8B-B14F-4D97-AF65-F5344CB8AC3E}">
        <p14:creationId xmlns:p14="http://schemas.microsoft.com/office/powerpoint/2010/main" val="203437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A409-83CB-EA27-E5C2-83D118AE796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EA56EF-9242-4042-BA1E-70D0431C392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AAFBF56-D47D-2AD0-B650-BDDAFF4EC2A1}"/>
              </a:ext>
            </a:extLst>
          </p:cNvPr>
          <p:cNvSpPr>
            <a:spLocks noGrp="1"/>
          </p:cNvSpPr>
          <p:nvPr>
            <p:ph type="body" idx="1"/>
          </p:nvPr>
        </p:nvSpPr>
        <p:spPr/>
        <p:txBody>
          <a:bodyPr/>
          <a:lstStyle/>
          <a:p>
            <a:r>
              <a:rPr lang="it-IT" dirty="0" err="1">
                <a:solidFill>
                  <a:srgbClr val="000000"/>
                </a:solidFill>
                <a:effectLst/>
                <a:latin typeface="Helvetica" pitchFamily="2" charset="0"/>
              </a:rPr>
              <a:t>charged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measured</a:t>
            </a:r>
            <a:r>
              <a:rPr lang="it-IT" dirty="0">
                <a:solidFill>
                  <a:srgbClr val="000000"/>
                </a:solidFill>
                <a:effectLst/>
                <a:latin typeface="Helvetica" pitchFamily="2" charset="0"/>
              </a:rPr>
              <a:t> with RAD </a:t>
            </a:r>
            <a:r>
              <a:rPr lang="it-IT" dirty="0" err="1">
                <a:solidFill>
                  <a:srgbClr val="000000"/>
                </a:solidFill>
                <a:effectLst/>
                <a:latin typeface="Helvetica" pitchFamily="2" charset="0"/>
              </a:rPr>
              <a:t>averaged</a:t>
            </a:r>
            <a:r>
              <a:rPr lang="it-IT" dirty="0">
                <a:solidFill>
                  <a:srgbClr val="000000"/>
                </a:solidFill>
                <a:effectLst/>
                <a:latin typeface="Helvetica" pitchFamily="2" charset="0"/>
              </a:rPr>
              <a:t> over a time </a:t>
            </a:r>
            <a:r>
              <a:rPr lang="it-IT" dirty="0" err="1">
                <a:solidFill>
                  <a:srgbClr val="000000"/>
                </a:solidFill>
                <a:effectLst/>
                <a:latin typeface="Helvetica" pitchFamily="2" charset="0"/>
              </a:rPr>
              <a:t>period</a:t>
            </a:r>
            <a:r>
              <a:rPr lang="it-IT" dirty="0">
                <a:solidFill>
                  <a:srgbClr val="000000"/>
                </a:solidFill>
                <a:effectLst/>
                <a:latin typeface="Helvetica" pitchFamily="2" charset="0"/>
              </a:rPr>
              <a:t> of 160 </a:t>
            </a:r>
            <a:r>
              <a:rPr lang="it-IT" dirty="0" err="1">
                <a:solidFill>
                  <a:srgbClr val="000000"/>
                </a:solidFill>
                <a:effectLst/>
                <a:latin typeface="Helvetica" pitchFamily="2" charset="0"/>
              </a:rPr>
              <a:t>sols</a:t>
            </a:r>
            <a:r>
              <a:rPr lang="it-IT" dirty="0">
                <a:solidFill>
                  <a:srgbClr val="000000"/>
                </a:solidFill>
                <a:effectLst/>
                <a:latin typeface="Helvetica" pitchFamily="2" charset="0"/>
              </a:rPr>
              <a:t> from sol13 to sol173 (18August2012 to 30January 2013). </a:t>
            </a:r>
            <a:r>
              <a:rPr lang="it-IT" dirty="0" err="1">
                <a:solidFill>
                  <a:srgbClr val="000000"/>
                </a:solidFill>
                <a:effectLst/>
                <a:latin typeface="Helvetica" pitchFamily="2" charset="0"/>
              </a:rPr>
              <a:t>During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that</a:t>
            </a:r>
            <a:r>
              <a:rPr lang="it-IT" dirty="0">
                <a:solidFill>
                  <a:srgbClr val="000000"/>
                </a:solidFill>
                <a:effectLst/>
                <a:latin typeface="Helvetica" pitchFamily="2" charset="0"/>
              </a:rPr>
              <a:t> time the </a:t>
            </a:r>
            <a:r>
              <a:rPr lang="it-IT" dirty="0" err="1">
                <a:solidFill>
                  <a:srgbClr val="000000"/>
                </a:solidFill>
                <a:effectLst/>
                <a:latin typeface="Helvetica" pitchFamily="2" charset="0"/>
              </a:rPr>
              <a:t>average</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atmospheric</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column</a:t>
            </a:r>
            <a:r>
              <a:rPr lang="it-IT" dirty="0">
                <a:solidFill>
                  <a:srgbClr val="000000"/>
                </a:solidFill>
                <a:effectLst/>
                <a:latin typeface="Helvetica" pitchFamily="2" charset="0"/>
              </a:rPr>
              <a:t> </a:t>
            </a:r>
            <a:r>
              <a:rPr lang="it-IT" dirty="0" err="1">
                <a:solidFill>
                  <a:srgbClr val="000000"/>
                </a:solidFill>
                <a:effectLst/>
                <a:latin typeface="Helvetica" pitchFamily="2" charset="0"/>
              </a:rPr>
              <a:t>depth</a:t>
            </a:r>
            <a:r>
              <a:rPr lang="it-IT" dirty="0">
                <a:solidFill>
                  <a:srgbClr val="000000"/>
                </a:solidFill>
                <a:effectLst/>
                <a:latin typeface="Helvetica" pitchFamily="2" charset="0"/>
              </a:rPr>
              <a:t>  </a:t>
            </a:r>
            <a:r>
              <a:rPr lang="it-IT" dirty="0" err="1">
                <a:solidFill>
                  <a:srgbClr val="000000"/>
                </a:solidFill>
                <a:effectLst/>
                <a:latin typeface="Helvetica" pitchFamily="2" charset="0"/>
              </a:rPr>
              <a:t>above</a:t>
            </a:r>
            <a:r>
              <a:rPr lang="it-IT" dirty="0">
                <a:solidFill>
                  <a:srgbClr val="000000"/>
                </a:solidFill>
                <a:effectLst/>
                <a:latin typeface="Helvetica" pitchFamily="2" charset="0"/>
              </a:rPr>
              <a:t> the rover was∼21–22g/cm2 and the </a:t>
            </a:r>
            <a:r>
              <a:rPr lang="it-IT" dirty="0" err="1">
                <a:solidFill>
                  <a:srgbClr val="000000"/>
                </a:solidFill>
                <a:effectLst/>
                <a:latin typeface="Helvetica" pitchFamily="2" charset="0"/>
              </a:rPr>
              <a:t>average</a:t>
            </a:r>
            <a:r>
              <a:rPr lang="it-IT" dirty="0">
                <a:solidFill>
                  <a:srgbClr val="000000"/>
                </a:solidFill>
                <a:effectLst/>
                <a:latin typeface="Helvetica" pitchFamily="2" charset="0"/>
              </a:rPr>
              <a:t> solar </a:t>
            </a:r>
            <a:r>
              <a:rPr lang="it-IT" dirty="0" err="1">
                <a:solidFill>
                  <a:srgbClr val="000000"/>
                </a:solidFill>
                <a:effectLst/>
                <a:latin typeface="Helvetica" pitchFamily="2" charset="0"/>
              </a:rPr>
              <a:t>modulation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parameter</a:t>
            </a:r>
            <a:r>
              <a:rPr lang="it-IT" dirty="0">
                <a:solidFill>
                  <a:srgbClr val="000000"/>
                </a:solidFill>
                <a:effectLst/>
                <a:latin typeface="Helvetica" pitchFamily="2" charset="0"/>
              </a:rPr>
              <a:t> </a:t>
            </a:r>
            <a:r>
              <a:rPr lang="it-IT" dirty="0" err="1">
                <a:solidFill>
                  <a:srgbClr val="000000"/>
                </a:solidFill>
                <a:effectLst/>
                <a:latin typeface="Helvetica" pitchFamily="2" charset="0"/>
              </a:rPr>
              <a:t>was</a:t>
            </a:r>
            <a:r>
              <a:rPr lang="it-IT" dirty="0">
                <a:solidFill>
                  <a:srgbClr val="000000"/>
                </a:solidFill>
                <a:effectLst/>
                <a:latin typeface="Helvetica" pitchFamily="2" charset="0"/>
              </a:rPr>
              <a:t> </a:t>
            </a:r>
            <a:r>
              <a:rPr lang="el-GR" dirty="0">
                <a:solidFill>
                  <a:srgbClr val="000000"/>
                </a:solidFill>
                <a:effectLst/>
                <a:latin typeface="Helvetica" pitchFamily="2" charset="0"/>
              </a:rPr>
              <a:t>Φ ≈577</a:t>
            </a:r>
            <a:r>
              <a:rPr lang="it-IT" dirty="0">
                <a:solidFill>
                  <a:srgbClr val="000000"/>
                </a:solidFill>
                <a:effectLst/>
                <a:latin typeface="Helvetica" pitchFamily="2" charset="0"/>
              </a:rPr>
              <a:t>MV.</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u="none" strike="noStrike" dirty="0">
                <a:solidFill>
                  <a:srgbClr val="000000"/>
                </a:solidFill>
                <a:effectLst/>
                <a:latin typeface="Arial" panose="020B0604020202020204" pitchFamily="34" charset="0"/>
              </a:rPr>
              <a:t>The </a:t>
            </a:r>
            <a:r>
              <a:rPr lang="it-IT" b="1" i="0" u="none" strike="noStrike" dirty="0">
                <a:solidFill>
                  <a:srgbClr val="000000"/>
                </a:solidFill>
                <a:effectLst/>
                <a:latin typeface="Arial" panose="020B0604020202020204" pitchFamily="34" charset="0"/>
              </a:rPr>
              <a:t>O</a:t>
            </a:r>
            <a:r>
              <a:rPr lang="it-IT" b="0" i="0" u="none" strike="noStrike" dirty="0">
                <a:solidFill>
                  <a:srgbClr val="000000"/>
                </a:solidFill>
                <a:effectLst/>
                <a:latin typeface="Arial" panose="020B0604020202020204" pitchFamily="34" charset="0"/>
              </a:rPr>
              <a:t>n- </a:t>
            </a:r>
            <a:r>
              <a:rPr lang="it-IT" b="1" i="0" u="none" strike="noStrike" dirty="0">
                <a:solidFill>
                  <a:srgbClr val="000000"/>
                </a:solidFill>
                <a:effectLst/>
                <a:latin typeface="Arial" panose="020B0604020202020204" pitchFamily="34" charset="0"/>
              </a:rPr>
              <a:t>L</a:t>
            </a:r>
            <a:r>
              <a:rPr lang="it-IT" b="0" i="0" u="none" strike="noStrike" dirty="0">
                <a:solidFill>
                  <a:srgbClr val="000000"/>
                </a:solidFill>
                <a:effectLst/>
                <a:latin typeface="Arial" panose="020B0604020202020204" pitchFamily="34" charset="0"/>
              </a:rPr>
              <a:t>ine </a:t>
            </a:r>
            <a:r>
              <a:rPr lang="it-IT" b="1" i="0" u="none" strike="noStrike" dirty="0">
                <a:solidFill>
                  <a:srgbClr val="000000"/>
                </a:solidFill>
                <a:effectLst/>
                <a:latin typeface="Arial" panose="020B0604020202020204" pitchFamily="34" charset="0"/>
              </a:rPr>
              <a:t>T</a:t>
            </a:r>
            <a:r>
              <a:rPr lang="it-IT" b="0" i="0" u="none" strike="noStrike" dirty="0">
                <a:solidFill>
                  <a:srgbClr val="000000"/>
                </a:solidFill>
                <a:effectLst/>
                <a:latin typeface="Arial" panose="020B0604020202020204" pitchFamily="34" charset="0"/>
              </a:rPr>
              <a:t>ool for the </a:t>
            </a:r>
            <a:r>
              <a:rPr lang="it-IT" b="1" i="0" u="none" strike="noStrike" dirty="0" err="1">
                <a:solidFill>
                  <a:srgbClr val="000000"/>
                </a:solidFill>
                <a:effectLst/>
                <a:latin typeface="Arial" panose="020B0604020202020204" pitchFamily="34" charset="0"/>
              </a:rPr>
              <a:t>A</a:t>
            </a:r>
            <a:r>
              <a:rPr lang="it-IT" b="0" i="0" u="none" strike="noStrike" dirty="0" err="1">
                <a:solidFill>
                  <a:srgbClr val="000000"/>
                </a:solidFill>
                <a:effectLst/>
                <a:latin typeface="Arial" panose="020B0604020202020204" pitchFamily="34" charset="0"/>
              </a:rPr>
              <a:t>ssessment</a:t>
            </a:r>
            <a:r>
              <a:rPr lang="it-IT" b="0" i="0" u="none" strike="noStrike" dirty="0">
                <a:solidFill>
                  <a:srgbClr val="000000"/>
                </a:solidFill>
                <a:effectLst/>
                <a:latin typeface="Arial" panose="020B0604020202020204" pitchFamily="34" charset="0"/>
              </a:rPr>
              <a:t> of </a:t>
            </a:r>
            <a:r>
              <a:rPr lang="it-IT" b="1" i="0" u="none" strike="noStrike" dirty="0" err="1">
                <a:solidFill>
                  <a:srgbClr val="000000"/>
                </a:solidFill>
                <a:effectLst/>
                <a:latin typeface="Arial" panose="020B0604020202020204" pitchFamily="34" charset="0"/>
              </a:rPr>
              <a:t>R</a:t>
            </a:r>
            <a:r>
              <a:rPr lang="it-IT" b="0" i="0" u="none" strike="noStrike" dirty="0" err="1">
                <a:solidFill>
                  <a:srgbClr val="000000"/>
                </a:solidFill>
                <a:effectLst/>
                <a:latin typeface="Arial" panose="020B0604020202020204" pitchFamily="34" charset="0"/>
              </a:rPr>
              <a:t>adiation</a:t>
            </a:r>
            <a:r>
              <a:rPr lang="it-IT" b="0" i="0" u="none" strike="noStrike" dirty="0">
                <a:solidFill>
                  <a:srgbClr val="000000"/>
                </a:solidFill>
                <a:effectLst/>
                <a:latin typeface="Arial" panose="020B0604020202020204" pitchFamily="34" charset="0"/>
              </a:rPr>
              <a:t> in </a:t>
            </a:r>
            <a:r>
              <a:rPr lang="it-IT" b="1" i="0" u="none" strike="noStrike" dirty="0">
                <a:solidFill>
                  <a:srgbClr val="000000"/>
                </a:solidFill>
                <a:effectLst/>
                <a:latin typeface="Arial" panose="020B0604020202020204" pitchFamily="34" charset="0"/>
              </a:rPr>
              <a:t>S</a:t>
            </a:r>
            <a:r>
              <a:rPr lang="it-IT" b="0" i="0" u="none" strike="noStrike" dirty="0">
                <a:solidFill>
                  <a:srgbClr val="000000"/>
                </a:solidFill>
                <a:effectLst/>
                <a:latin typeface="Arial" panose="020B0604020202020204" pitchFamily="34" charset="0"/>
              </a:rPr>
              <a:t>pace. OLTARIS </a:t>
            </a:r>
            <a:r>
              <a:rPr lang="it-IT" b="0" i="0" u="none" strike="noStrike" dirty="0" err="1">
                <a:solidFill>
                  <a:srgbClr val="000000"/>
                </a:solidFill>
                <a:effectLst/>
                <a:latin typeface="Arial" panose="020B0604020202020204" pitchFamily="34" charset="0"/>
              </a:rPr>
              <a:t>is</a:t>
            </a:r>
            <a:r>
              <a:rPr lang="it-IT" b="0" i="0" u="none" strike="noStrike" dirty="0">
                <a:solidFill>
                  <a:srgbClr val="000000"/>
                </a:solidFill>
                <a:effectLst/>
                <a:latin typeface="Arial" panose="020B0604020202020204" pitchFamily="34" charset="0"/>
              </a:rPr>
              <a:t> an </a:t>
            </a:r>
            <a:r>
              <a:rPr lang="it-IT" b="0" i="0" u="none" strike="noStrike" dirty="0" err="1">
                <a:solidFill>
                  <a:srgbClr val="000000"/>
                </a:solidFill>
                <a:effectLst/>
                <a:latin typeface="Arial" panose="020B0604020202020204" pitchFamily="34" charset="0"/>
              </a:rPr>
              <a:t>integrated</a:t>
            </a:r>
            <a:r>
              <a:rPr lang="it-IT" b="0" i="0" u="none" strike="noStrike" dirty="0">
                <a:solidFill>
                  <a:srgbClr val="000000"/>
                </a:solidFill>
                <a:effectLst/>
                <a:latin typeface="Arial" panose="020B0604020202020204" pitchFamily="34" charset="0"/>
              </a:rPr>
              <a:t> tool set </a:t>
            </a:r>
            <a:r>
              <a:rPr lang="it-IT" b="0" i="0" u="none" strike="noStrike" dirty="0" err="1">
                <a:solidFill>
                  <a:srgbClr val="000000"/>
                </a:solidFill>
                <a:effectLst/>
                <a:latin typeface="Arial" panose="020B0604020202020204" pitchFamily="34" charset="0"/>
              </a:rPr>
              <a:t>utilizing</a:t>
            </a:r>
            <a:r>
              <a:rPr lang="it-IT" b="0" i="0" u="none" strike="noStrike" dirty="0">
                <a:solidFill>
                  <a:srgbClr val="000000"/>
                </a:solidFill>
                <a:effectLst/>
                <a:latin typeface="Arial" panose="020B0604020202020204" pitchFamily="34" charset="0"/>
              </a:rPr>
              <a:t> HZETRN (High </a:t>
            </a:r>
            <a:r>
              <a:rPr lang="it-IT" b="0" i="0" u="none" strike="noStrike" dirty="0" err="1">
                <a:solidFill>
                  <a:srgbClr val="000000"/>
                </a:solidFill>
                <a:effectLst/>
                <a:latin typeface="Arial" panose="020B0604020202020204" pitchFamily="34" charset="0"/>
              </a:rPr>
              <a:t>Charge</a:t>
            </a:r>
            <a:r>
              <a:rPr lang="it-IT" b="0" i="0" u="none" strike="noStrike" dirty="0">
                <a:solidFill>
                  <a:srgbClr val="000000"/>
                </a:solidFill>
                <a:effectLst/>
                <a:latin typeface="Arial" panose="020B0604020202020204" pitchFamily="34" charset="0"/>
              </a:rPr>
              <a:t> and Energy </a:t>
            </a:r>
            <a:r>
              <a:rPr lang="it-IT" b="0" i="0" u="none" strike="noStrike" dirty="0" err="1">
                <a:solidFill>
                  <a:srgbClr val="000000"/>
                </a:solidFill>
                <a:effectLst/>
                <a:latin typeface="Arial" panose="020B0604020202020204" pitchFamily="34" charset="0"/>
              </a:rPr>
              <a:t>Transport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These</a:t>
            </a:r>
            <a:r>
              <a:rPr lang="it-IT" b="0" i="0" u="none" strike="noStrike" dirty="0">
                <a:solidFill>
                  <a:srgbClr val="000000"/>
                </a:solidFill>
                <a:effectLst/>
                <a:latin typeface="Arial" panose="020B0604020202020204" pitchFamily="34" charset="0"/>
              </a:rPr>
              <a:t> tools are </a:t>
            </a:r>
            <a:r>
              <a:rPr lang="it-IT" b="0" i="0" u="none" strike="noStrike" dirty="0" err="1">
                <a:solidFill>
                  <a:srgbClr val="000000"/>
                </a:solidFill>
                <a:effectLst/>
                <a:latin typeface="Arial" panose="020B0604020202020204" pitchFamily="34" charset="0"/>
              </a:rPr>
              <a:t>intended</a:t>
            </a:r>
            <a:r>
              <a:rPr lang="it-IT" b="0" i="0" u="none" strike="noStrike" dirty="0">
                <a:solidFill>
                  <a:srgbClr val="000000"/>
                </a:solidFill>
                <a:effectLst/>
                <a:latin typeface="Arial" panose="020B0604020202020204" pitchFamily="34" charset="0"/>
              </a:rPr>
              <a:t> to help scientists and </a:t>
            </a:r>
            <a:r>
              <a:rPr lang="it-IT" b="0" i="0" u="none" strike="noStrike" dirty="0" err="1">
                <a:solidFill>
                  <a:srgbClr val="000000"/>
                </a:solidFill>
                <a:effectLst/>
                <a:latin typeface="Arial" panose="020B0604020202020204" pitchFamily="34" charset="0"/>
              </a:rPr>
              <a:t>engineers</a:t>
            </a:r>
            <a:r>
              <a:rPr lang="it-IT" b="0" i="0" u="none" strike="noStrike" dirty="0">
                <a:solidFill>
                  <a:srgbClr val="000000"/>
                </a:solidFill>
                <a:effectLst/>
                <a:latin typeface="Arial" panose="020B0604020202020204" pitchFamily="34" charset="0"/>
              </a:rPr>
              <a:t> study the </a:t>
            </a:r>
            <a:r>
              <a:rPr lang="it-IT" b="0" i="0" u="none" strike="noStrike" dirty="0" err="1">
                <a:solidFill>
                  <a:srgbClr val="000000"/>
                </a:solidFill>
                <a:effectLst/>
                <a:latin typeface="Arial" panose="020B0604020202020204" pitchFamily="34" charset="0"/>
              </a:rPr>
              <a:t>effects</a:t>
            </a:r>
            <a:r>
              <a:rPr lang="it-IT" b="0" i="0" u="none" strike="noStrike" dirty="0">
                <a:solidFill>
                  <a:srgbClr val="000000"/>
                </a:solidFill>
                <a:effectLst/>
                <a:latin typeface="Arial" panose="020B0604020202020204" pitchFamily="34" charset="0"/>
              </a:rPr>
              <a:t> of </a:t>
            </a:r>
            <a:r>
              <a:rPr lang="it-IT" b="0" i="0" u="none" strike="noStrike" dirty="0" err="1">
                <a:solidFill>
                  <a:srgbClr val="000000"/>
                </a:solidFill>
                <a:effectLst/>
                <a:latin typeface="Arial" panose="020B0604020202020204" pitchFamily="34" charset="0"/>
              </a:rPr>
              <a:t>space</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radiation</a:t>
            </a:r>
            <a:r>
              <a:rPr lang="it-IT" b="0" i="0" u="none" strike="noStrike" dirty="0">
                <a:solidFill>
                  <a:srgbClr val="000000"/>
                </a:solidFill>
                <a:effectLst/>
                <a:latin typeface="Arial" panose="020B0604020202020204" pitchFamily="34" charset="0"/>
              </a:rPr>
              <a:t> on </a:t>
            </a:r>
            <a:r>
              <a:rPr lang="it-IT" b="0" i="0" u="none" strike="noStrike" dirty="0" err="1">
                <a:solidFill>
                  <a:srgbClr val="000000"/>
                </a:solidFill>
                <a:effectLst/>
                <a:latin typeface="Arial" panose="020B0604020202020204" pitchFamily="34" charset="0"/>
              </a:rPr>
              <a:t>shielding</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materials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electronics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biological</a:t>
            </a:r>
            <a:r>
              <a:rPr lang="it-IT" b="0" i="0" u="none" strike="noStrike" dirty="0">
                <a:solidFill>
                  <a:srgbClr val="000000"/>
                </a:solidFill>
                <a:effectLst/>
                <a:latin typeface="Arial" panose="020B0604020202020204" pitchFamily="34" charset="0"/>
              </a:rPr>
              <a:t> systems.</a:t>
            </a:r>
            <a:r>
              <a:rPr lang="it-IT" b="0" i="0" u="none" strike="noStrike" dirty="0">
                <a:solidFill>
                  <a:srgbClr val="373737"/>
                </a:solidFill>
                <a:effectLst/>
                <a:latin typeface="Arimo"/>
              </a:rPr>
              <a:t> HZETRN </a:t>
            </a:r>
            <a:r>
              <a:rPr lang="it-IT" b="0" i="0" u="none" strike="noStrike" dirty="0" err="1">
                <a:solidFill>
                  <a:srgbClr val="373737"/>
                </a:solidFill>
                <a:effectLst/>
                <a:latin typeface="Arimo"/>
              </a:rPr>
              <a:t>radiation</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transport</a:t>
            </a:r>
            <a:r>
              <a:rPr lang="it-IT" b="0" i="0" u="none" strike="noStrike" dirty="0">
                <a:solidFill>
                  <a:srgbClr val="373737"/>
                </a:solidFill>
                <a:effectLst/>
                <a:latin typeface="Arimo"/>
              </a:rPr>
              <a:t> code. </a:t>
            </a:r>
            <a:r>
              <a:rPr lang="it-IT" b="0" i="0" u="none" strike="noStrike" dirty="0" err="1">
                <a:solidFill>
                  <a:srgbClr val="373737"/>
                </a:solidFill>
                <a:effectLst/>
                <a:latin typeface="Arimo"/>
              </a:rPr>
              <a:t>It</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is</a:t>
            </a:r>
            <a:r>
              <a:rPr lang="it-IT" b="0" i="0" u="none" strike="noStrike" dirty="0">
                <a:solidFill>
                  <a:srgbClr val="373737"/>
                </a:solidFill>
                <a:effectLst/>
                <a:latin typeface="Arimo"/>
              </a:rPr>
              <a:t> a </a:t>
            </a:r>
            <a:r>
              <a:rPr lang="it-IT" b="0" i="0" u="none" strike="noStrike" dirty="0" err="1">
                <a:solidFill>
                  <a:srgbClr val="373737"/>
                </a:solidFill>
                <a:effectLst/>
                <a:latin typeface="Arimo"/>
              </a:rPr>
              <a:t>deterministic</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radiation</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transport</a:t>
            </a:r>
            <a:r>
              <a:rPr lang="it-IT" b="0" i="0" u="none" strike="noStrike" dirty="0">
                <a:solidFill>
                  <a:srgbClr val="373737"/>
                </a:solidFill>
                <a:effectLst/>
                <a:latin typeface="Arimo"/>
              </a:rPr>
              <a:t> code </a:t>
            </a:r>
            <a:r>
              <a:rPr lang="it-IT" b="0" i="0" u="none" strike="noStrike" dirty="0" err="1">
                <a:solidFill>
                  <a:srgbClr val="373737"/>
                </a:solidFill>
                <a:effectLst/>
                <a:latin typeface="Arimo"/>
              </a:rPr>
              <a:t>capable</a:t>
            </a:r>
            <a:r>
              <a:rPr lang="it-IT" b="0" i="0" u="none" strike="noStrike" dirty="0">
                <a:solidFill>
                  <a:srgbClr val="373737"/>
                </a:solidFill>
                <a:effectLst/>
                <a:latin typeface="Arimo"/>
              </a:rPr>
              <a:t> of </a:t>
            </a:r>
            <a:r>
              <a:rPr lang="it-IT" b="0" i="0" u="none" strike="noStrike" dirty="0" err="1">
                <a:solidFill>
                  <a:srgbClr val="373737"/>
                </a:solidFill>
                <a:effectLst/>
                <a:latin typeface="Arimo"/>
              </a:rPr>
              <a:t>calculating</a:t>
            </a:r>
            <a:r>
              <a:rPr lang="it-IT" b="0" i="0" u="none" strike="noStrike" dirty="0">
                <a:solidFill>
                  <a:srgbClr val="373737"/>
                </a:solidFill>
                <a:effectLst/>
                <a:latin typeface="Arimo"/>
              </a:rPr>
              <a:t> the </a:t>
            </a:r>
            <a:r>
              <a:rPr lang="it-IT" b="0" i="0" u="none" strike="noStrike" dirty="0" err="1">
                <a:solidFill>
                  <a:srgbClr val="373737"/>
                </a:solidFill>
                <a:effectLst/>
                <a:latin typeface="Arimo"/>
              </a:rPr>
              <a:t>transport</a:t>
            </a:r>
            <a:r>
              <a:rPr lang="it-IT" b="0" i="0" u="none" strike="noStrike" dirty="0">
                <a:solidFill>
                  <a:srgbClr val="373737"/>
                </a:solidFill>
                <a:effectLst/>
                <a:latin typeface="Arimo"/>
              </a:rPr>
              <a:t> of the large </a:t>
            </a:r>
            <a:r>
              <a:rPr lang="it-IT" b="0" i="0" u="none" strike="noStrike" dirty="0" err="1">
                <a:solidFill>
                  <a:srgbClr val="373737"/>
                </a:solidFill>
                <a:effectLst/>
                <a:latin typeface="Arimo"/>
              </a:rPr>
              <a:t>variety</a:t>
            </a:r>
            <a:r>
              <a:rPr lang="it-IT" b="0" i="0" u="none" strike="noStrike" dirty="0">
                <a:solidFill>
                  <a:srgbClr val="373737"/>
                </a:solidFill>
                <a:effectLst/>
                <a:latin typeface="Arimo"/>
              </a:rPr>
              <a:t> and </a:t>
            </a:r>
            <a:r>
              <a:rPr lang="it-IT" b="0" i="0" u="none" strike="noStrike" dirty="0" err="1">
                <a:solidFill>
                  <a:srgbClr val="373737"/>
                </a:solidFill>
                <a:effectLst/>
                <a:latin typeface="Arimo"/>
              </a:rPr>
              <a:t>broad</a:t>
            </a:r>
            <a:r>
              <a:rPr lang="it-IT" b="0" i="0" u="none" strike="noStrike" dirty="0">
                <a:solidFill>
                  <a:srgbClr val="373737"/>
                </a:solidFill>
                <a:effectLst/>
                <a:latin typeface="Arimo"/>
              </a:rPr>
              <a:t> energy </a:t>
            </a:r>
            <a:r>
              <a:rPr lang="it-IT" b="0" i="0" u="none" strike="noStrike" dirty="0" err="1">
                <a:solidFill>
                  <a:srgbClr val="373737"/>
                </a:solidFill>
                <a:effectLst/>
                <a:latin typeface="Arimo"/>
              </a:rPr>
              <a:t>spectra</a:t>
            </a:r>
            <a:r>
              <a:rPr lang="it-IT" b="0" i="0" u="none" strike="noStrike" dirty="0">
                <a:solidFill>
                  <a:srgbClr val="373737"/>
                </a:solidFill>
                <a:effectLst/>
                <a:latin typeface="Arimo"/>
              </a:rPr>
              <a:t> of </a:t>
            </a:r>
            <a:r>
              <a:rPr lang="it-IT" b="0" i="0" u="none" strike="noStrike" dirty="0" err="1">
                <a:solidFill>
                  <a:srgbClr val="373737"/>
                </a:solidFill>
                <a:effectLst/>
                <a:latin typeface="Arimo"/>
              </a:rPr>
              <a:t>particles</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found</a:t>
            </a:r>
            <a:r>
              <a:rPr lang="it-IT" b="0" i="0" u="none" strike="noStrike" dirty="0">
                <a:solidFill>
                  <a:srgbClr val="373737"/>
                </a:solidFill>
                <a:effectLst/>
                <a:latin typeface="Arimo"/>
              </a:rPr>
              <a:t> in the </a:t>
            </a:r>
            <a:r>
              <a:rPr lang="it-IT" b="0" i="0" u="none" strike="noStrike" dirty="0" err="1">
                <a:solidFill>
                  <a:srgbClr val="373737"/>
                </a:solidFill>
                <a:effectLst/>
                <a:latin typeface="Arimo"/>
              </a:rPr>
              <a:t>space</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environment</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through</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shielding</a:t>
            </a:r>
            <a:r>
              <a:rPr lang="it-IT" b="0" i="0" u="none" strike="noStrike" dirty="0">
                <a:solidFill>
                  <a:srgbClr val="373737"/>
                </a:solidFill>
                <a:effectLst/>
                <a:latin typeface="Arimo"/>
              </a:rPr>
              <a:t> </a:t>
            </a:r>
            <a:r>
              <a:rPr lang="it-IT" b="0" i="0" u="none" strike="noStrike" dirty="0" err="1">
                <a:solidFill>
                  <a:srgbClr val="373737"/>
                </a:solidFill>
                <a:effectLst/>
                <a:latin typeface="Arimo"/>
              </a:rPr>
              <a:t>materials</a:t>
            </a:r>
            <a:r>
              <a:rPr lang="it-IT" b="0" i="0" u="none" strike="noStrike" dirty="0">
                <a:solidFill>
                  <a:srgbClr val="373737"/>
                </a:solidFill>
                <a:effectLst/>
                <a:latin typeface="Arimo"/>
              </a:rPr>
              <a:t>.</a:t>
            </a:r>
            <a:endParaRPr lang="en-US"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latin typeface="Arial"/>
              </a:rPr>
              <a:t>Stopping particle fluxes measured by RAD in Gale crater on Mars, during the time period from sol 13 to 173. The solid lines show the measurement results for ion species and isotopes with charges Z = 1 and 2. The dashed and dotted lines show predictions from the OLTARIS model, run with a solar modulation parameter </a:t>
            </a:r>
            <a:r>
              <a:rPr lang="en-US" sz="1200" b="0" strike="noStrike" spc="-1" dirty="0" err="1">
                <a:latin typeface="Arial"/>
              </a:rPr>
              <a:t>Φ</a:t>
            </a:r>
            <a:r>
              <a:rPr lang="en-US" sz="1200" b="0" strike="noStrike" spc="-1" dirty="0">
                <a:latin typeface="Arial"/>
              </a:rPr>
              <a:t> = 577 MV, and an atmospheric column depth of 21 g/cm2.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latin typeface="Arial"/>
              </a:rPr>
              <a:t>The solid lines show the measurement results for ion species group with charges Z = 3 to 26 and higher. The shown particle species are </a:t>
            </a:r>
            <a:r>
              <a:rPr lang="en-US" sz="1200" b="0" strike="noStrike" spc="-1" dirty="0" err="1">
                <a:latin typeface="Arial"/>
              </a:rPr>
              <a:t>Li,Be,B</a:t>
            </a:r>
            <a:r>
              <a:rPr lang="en-US" sz="1200" b="0" strike="noStrike" spc="-1" dirty="0">
                <a:latin typeface="Arial"/>
              </a:rPr>
              <a:t> (red); C,N,O (blue); ions with Z = 9–13 (grey); ions with Z = 14–24 (magenta); and ions with Z&gt;24 (black). </a:t>
            </a:r>
            <a:endParaRPr lang="it-IT" dirty="0">
              <a:solidFill>
                <a:srgbClr val="000000"/>
              </a:solidFill>
              <a:effectLst/>
              <a:latin typeface="Helvetica" pitchFamily="2" charset="0"/>
            </a:endParaRPr>
          </a:p>
          <a:p>
            <a:endParaRPr lang="it-IT" dirty="0">
              <a:solidFill>
                <a:srgbClr val="000000"/>
              </a:solidFill>
              <a:effectLst/>
              <a:latin typeface="Helvetica" pitchFamily="2" charset="0"/>
            </a:endParaRPr>
          </a:p>
          <a:p>
            <a:r>
              <a:rPr lang="it-IT" sz="1200" dirty="0">
                <a:solidFill>
                  <a:srgbClr val="000000"/>
                </a:solidFill>
                <a:effectLst/>
                <a:latin typeface="Helvetica" pitchFamily="2" charset="0"/>
              </a:rPr>
              <a:t> </a:t>
            </a:r>
          </a:p>
          <a:p>
            <a:pPr marL="285750" indent="-2857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27B22B26-1F1A-2EAD-14D9-5179A147A278}"/>
              </a:ext>
            </a:extLst>
          </p:cNvPr>
          <p:cNvSpPr>
            <a:spLocks noGrp="1"/>
          </p:cNvSpPr>
          <p:nvPr>
            <p:ph type="sldNum" sz="quarter" idx="5"/>
          </p:nvPr>
        </p:nvSpPr>
        <p:spPr/>
        <p:txBody>
          <a:bodyPr/>
          <a:lstStyle/>
          <a:p>
            <a:fld id="{46D5B8C5-F098-EC44-A9C9-32C90EE33B95}" type="slidenum">
              <a:rPr lang="it-IT" smtClean="0"/>
              <a:t>20</a:t>
            </a:fld>
            <a:endParaRPr lang="it-IT"/>
          </a:p>
        </p:txBody>
      </p:sp>
    </p:spTree>
    <p:extLst>
      <p:ext uri="{BB962C8B-B14F-4D97-AF65-F5344CB8AC3E}">
        <p14:creationId xmlns:p14="http://schemas.microsoft.com/office/powerpoint/2010/main" val="130954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10020-312A-489A-59E6-F978C5A5E8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972D3F-C9C3-4310-4AC0-ABA4A57BAFB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a:extLst>
                  <a:ext uri="{FF2B5EF4-FFF2-40B4-BE49-F238E27FC236}">
                    <a16:creationId xmlns:a16="http://schemas.microsoft.com/office/drawing/2014/main" id="{92622573-AD5C-9811-49A3-C59C7993CF11}"/>
                  </a:ext>
                </a:extLst>
              </p:cNvPr>
              <p:cNvSpPr>
                <a:spLocks noGrp="1"/>
              </p:cNvSpPr>
              <p:nvPr>
                <p:ph type="body" idx="1"/>
              </p:nvPr>
            </p:nvSpPr>
            <p:spPr/>
            <p:txBody>
              <a:bodyPr/>
              <a:lstStyle/>
              <a:p>
                <a:pPr>
                  <a:buNone/>
                </a:pPr>
                <a:r>
                  <a:rPr lang="it-IT" dirty="0">
                    <a:effectLst/>
                    <a:latin typeface="Helvetica Neue" panose="02000503000000020004" pitchFamily="2" charset="0"/>
                  </a:rPr>
                  <a:t>**</a:t>
                </a:r>
                <a:r>
                  <a:rPr lang="it-IT" dirty="0" err="1">
                    <a:effectLst/>
                    <a:latin typeface="Helvetica Neue" panose="02000503000000020004" pitchFamily="2" charset="0"/>
                  </a:rPr>
                  <a:t>Effects</a:t>
                </a:r>
                <a:r>
                  <a:rPr lang="it-IT" dirty="0">
                    <a:effectLst/>
                    <a:latin typeface="Helvetica Neue" panose="02000503000000020004" pitchFamily="2" charset="0"/>
                  </a:rPr>
                  <a:t> of </a:t>
                </a:r>
                <a:r>
                  <a:rPr lang="it-IT" dirty="0" err="1">
                    <a:effectLst/>
                    <a:latin typeface="Helvetica Neue" panose="02000503000000020004" pitchFamily="2" charset="0"/>
                  </a:rPr>
                  <a:t>Altitude</a:t>
                </a:r>
                <a:r>
                  <a:rPr lang="it-IT" dirty="0">
                    <a:effectLst/>
                    <a:latin typeface="Helvetica Neue" panose="02000503000000020004" pitchFamily="2" charset="0"/>
                  </a:rPr>
                  <a:t> &amp; Surface Pressure:**</a:t>
                </a:r>
              </a:p>
              <a:p>
                <a:pPr>
                  <a:buNone/>
                </a:pPr>
                <a:r>
                  <a:rPr lang="it-IT" dirty="0">
                    <a:effectLst/>
                    <a:latin typeface="Helvetica Neue" panose="02000503000000020004" pitchFamily="2" charset="0"/>
                  </a:rPr>
                  <a:t>  - </a:t>
                </a:r>
                <a:r>
                  <a:rPr lang="it-IT" dirty="0" err="1">
                    <a:effectLst/>
                    <a:latin typeface="Helvetica Neue" panose="02000503000000020004" pitchFamily="2" charset="0"/>
                  </a:rPr>
                  <a:t>Higher</a:t>
                </a:r>
                <a:r>
                  <a:rPr lang="it-IT" dirty="0">
                    <a:effectLst/>
                    <a:latin typeface="Helvetica Neue" panose="02000503000000020004" pitchFamily="2" charset="0"/>
                  </a:rPr>
                  <a:t> </a:t>
                </a:r>
                <a:r>
                  <a:rPr lang="it-IT" dirty="0" err="1">
                    <a:effectLst/>
                    <a:latin typeface="Helvetica Neue" panose="02000503000000020004" pitchFamily="2" charset="0"/>
                  </a:rPr>
                  <a:t>altitudes</a:t>
                </a:r>
                <a:r>
                  <a:rPr lang="it-IT" dirty="0">
                    <a:effectLst/>
                    <a:latin typeface="Helvetica Neue" panose="02000503000000020004" pitchFamily="2" charset="0"/>
                  </a:rPr>
                  <a:t> (e.g., Olympus Mons, **82 Pa </a:t>
                </a:r>
                <a:r>
                  <a:rPr lang="it-IT" dirty="0" err="1">
                    <a:effectLst/>
                    <a:latin typeface="Helvetica Neue" panose="02000503000000020004" pitchFamily="2" charset="0"/>
                  </a:rPr>
                  <a:t>surface</a:t>
                </a:r>
                <a:r>
                  <a:rPr lang="it-IT" dirty="0">
                    <a:effectLst/>
                    <a:latin typeface="Helvetica Neue" panose="02000503000000020004" pitchFamily="2" charset="0"/>
                  </a:rPr>
                  <a:t> pressure**) </a:t>
                </a:r>
                <a:r>
                  <a:rPr lang="it-IT" dirty="0" err="1">
                    <a:effectLst/>
                    <a:latin typeface="Helvetica Neue" panose="02000503000000020004" pitchFamily="2" charset="0"/>
                  </a:rPr>
                  <a:t>experience</a:t>
                </a:r>
                <a:r>
                  <a:rPr lang="it-IT" dirty="0">
                    <a:effectLst/>
                    <a:latin typeface="Helvetica Neue" panose="02000503000000020004" pitchFamily="2" charset="0"/>
                  </a:rPr>
                  <a:t> **</a:t>
                </a:r>
                <a:r>
                  <a:rPr lang="it-IT" dirty="0" err="1">
                    <a:effectLst/>
                    <a:latin typeface="Helvetica Neue" panose="02000503000000020004" pitchFamily="2" charset="0"/>
                  </a:rPr>
                  <a:t>higher</a:t>
                </a:r>
                <a:r>
                  <a:rPr lang="it-IT" dirty="0">
                    <a:effectLst/>
                    <a:latin typeface="Helvetica Neue" panose="02000503000000020004" pitchFamily="2" charset="0"/>
                  </a:rPr>
                  <a:t> </a:t>
                </a:r>
                <a:r>
                  <a:rPr lang="it-IT" dirty="0" err="1">
                    <a:effectLst/>
                    <a:latin typeface="Helvetica Neue" panose="02000503000000020004" pitchFamily="2" charset="0"/>
                  </a:rPr>
                  <a:t>radiation</a:t>
                </a:r>
                <a:r>
                  <a:rPr lang="it-IT" dirty="0">
                    <a:effectLst/>
                    <a:latin typeface="Helvetica Neue" panose="02000503000000020004" pitchFamily="2" charset="0"/>
                  </a:rPr>
                  <a:t> </a:t>
                </a:r>
                <a:r>
                  <a:rPr lang="it-IT" dirty="0" err="1">
                    <a:effectLst/>
                    <a:latin typeface="Helvetica Neue" panose="02000503000000020004" pitchFamily="2" charset="0"/>
                  </a:rPr>
                  <a:t>levels</a:t>
                </a:r>
                <a:r>
                  <a:rPr lang="it-IT" dirty="0">
                    <a:effectLst/>
                    <a:latin typeface="Helvetica Neue" panose="02000503000000020004" pitchFamily="2" charset="0"/>
                  </a:rPr>
                  <a:t>** due to </a:t>
                </a:r>
                <a:r>
                  <a:rPr lang="it-IT" dirty="0" err="1">
                    <a:effectLst/>
                    <a:latin typeface="Helvetica Neue" panose="02000503000000020004" pitchFamily="2" charset="0"/>
                  </a:rPr>
                  <a:t>thinner</a:t>
                </a:r>
                <a:r>
                  <a:rPr lang="it-IT" dirty="0">
                    <a:effectLst/>
                    <a:latin typeface="Helvetica Neue" panose="02000503000000020004" pitchFamily="2" charset="0"/>
                  </a:rPr>
                  <a:t> </a:t>
                </a:r>
                <a:r>
                  <a:rPr lang="it-IT" dirty="0" err="1">
                    <a:effectLst/>
                    <a:latin typeface="Helvetica Neue" panose="02000503000000020004" pitchFamily="2" charset="0"/>
                  </a:rPr>
                  <a:t>atmospheric</a:t>
                </a:r>
                <a:r>
                  <a:rPr lang="it-IT" dirty="0">
                    <a:effectLst/>
                    <a:latin typeface="Helvetica Neue" panose="02000503000000020004" pitchFamily="2" charset="0"/>
                  </a:rPr>
                  <a:t> </a:t>
                </a:r>
                <a:r>
                  <a:rPr lang="it-IT" dirty="0" err="1">
                    <a:effectLst/>
                    <a:latin typeface="Helvetica Neue" panose="02000503000000020004" pitchFamily="2" charset="0"/>
                  </a:rPr>
                  <a:t>shielding</a:t>
                </a:r>
                <a:r>
                  <a:rPr lang="it-IT" dirty="0">
                    <a:effectLst/>
                    <a:latin typeface="Helvetica Neue" panose="02000503000000020004" pitchFamily="2" charset="0"/>
                  </a:rPr>
                  <a:t>.</a:t>
                </a:r>
              </a:p>
              <a:p>
                <a:pPr>
                  <a:buNone/>
                </a:pPr>
                <a:r>
                  <a:rPr lang="it-IT" dirty="0">
                    <a:effectLst/>
                    <a:latin typeface="Helvetica Neue" panose="02000503000000020004" pitchFamily="2" charset="0"/>
                  </a:rPr>
                  <a:t>  - Low-</a:t>
                </a:r>
                <a:r>
                  <a:rPr lang="it-IT" dirty="0" err="1">
                    <a:effectLst/>
                    <a:latin typeface="Helvetica Neue" panose="02000503000000020004" pitchFamily="2" charset="0"/>
                  </a:rPr>
                  <a:t>altitude</a:t>
                </a:r>
                <a:r>
                  <a:rPr lang="it-IT" dirty="0">
                    <a:effectLst/>
                    <a:latin typeface="Helvetica Neue" panose="02000503000000020004" pitchFamily="2" charset="0"/>
                  </a:rPr>
                  <a:t> </a:t>
                </a:r>
                <a:r>
                  <a:rPr lang="it-IT" dirty="0" err="1">
                    <a:effectLst/>
                    <a:latin typeface="Helvetica Neue" panose="02000503000000020004" pitchFamily="2" charset="0"/>
                  </a:rPr>
                  <a:t>craters</a:t>
                </a:r>
                <a:r>
                  <a:rPr lang="it-IT" dirty="0">
                    <a:effectLst/>
                    <a:latin typeface="Helvetica Neue" panose="02000503000000020004" pitchFamily="2" charset="0"/>
                  </a:rPr>
                  <a:t> (e.g., Hellas </a:t>
                </a:r>
                <a:r>
                  <a:rPr lang="it-IT" dirty="0" err="1">
                    <a:effectLst/>
                    <a:latin typeface="Helvetica Neue" panose="02000503000000020004" pitchFamily="2" charset="0"/>
                  </a:rPr>
                  <a:t>Planitia</a:t>
                </a:r>
                <a:r>
                  <a:rPr lang="it-IT" dirty="0">
                    <a:effectLst/>
                    <a:latin typeface="Helvetica Neue" panose="02000503000000020004" pitchFamily="2" charset="0"/>
                  </a:rPr>
                  <a:t>, **1,200 Pa </a:t>
                </a:r>
                <a:r>
                  <a:rPr lang="it-IT" dirty="0" err="1">
                    <a:effectLst/>
                    <a:latin typeface="Helvetica Neue" panose="02000503000000020004" pitchFamily="2" charset="0"/>
                  </a:rPr>
                  <a:t>surface</a:t>
                </a:r>
                <a:r>
                  <a:rPr lang="it-IT" dirty="0">
                    <a:effectLst/>
                    <a:latin typeface="Helvetica Neue" panose="02000503000000020004" pitchFamily="2" charset="0"/>
                  </a:rPr>
                  <a:t> pressure**) </a:t>
                </a:r>
                <a:r>
                  <a:rPr lang="it-IT" dirty="0" err="1">
                    <a:effectLst/>
                    <a:latin typeface="Helvetica Neue" panose="02000503000000020004" pitchFamily="2" charset="0"/>
                  </a:rPr>
                  <a:t>offer</a:t>
                </a:r>
                <a:r>
                  <a:rPr lang="it-IT" dirty="0">
                    <a:effectLst/>
                    <a:latin typeface="Helvetica Neue" panose="02000503000000020004" pitchFamily="2" charset="0"/>
                  </a:rPr>
                  <a:t> **</a:t>
                </a:r>
                <a:r>
                  <a:rPr lang="it-IT" dirty="0" err="1">
                    <a:effectLst/>
                    <a:latin typeface="Helvetica Neue" panose="02000503000000020004" pitchFamily="2" charset="0"/>
                  </a:rPr>
                  <a:t>better</a:t>
                </a:r>
                <a:r>
                  <a:rPr lang="it-IT" dirty="0">
                    <a:effectLst/>
                    <a:latin typeface="Helvetica Neue" panose="02000503000000020004" pitchFamily="2" charset="0"/>
                  </a:rPr>
                  <a:t> </a:t>
                </a:r>
                <a:r>
                  <a:rPr lang="it-IT" dirty="0" err="1">
                    <a:effectLst/>
                    <a:latin typeface="Helvetica Neue" panose="02000503000000020004" pitchFamily="2" charset="0"/>
                  </a:rPr>
                  <a:t>natural</a:t>
                </a:r>
                <a:r>
                  <a:rPr lang="it-IT" dirty="0">
                    <a:effectLst/>
                    <a:latin typeface="Helvetica Neue" panose="02000503000000020004" pitchFamily="2" charset="0"/>
                  </a:rPr>
                  <a:t> </a:t>
                </a:r>
                <a:r>
                  <a:rPr lang="it-IT" dirty="0" err="1">
                    <a:effectLst/>
                    <a:latin typeface="Helvetica Neue" panose="02000503000000020004" pitchFamily="2" charset="0"/>
                  </a:rPr>
                  <a:t>radiation</a:t>
                </a:r>
                <a:r>
                  <a:rPr lang="it-IT" dirty="0">
                    <a:effectLst/>
                    <a:latin typeface="Helvetica Neue" panose="02000503000000020004" pitchFamily="2" charset="0"/>
                  </a:rPr>
                  <a:t> </a:t>
                </a:r>
                <a:r>
                  <a:rPr lang="it-IT" dirty="0" err="1">
                    <a:effectLst/>
                    <a:latin typeface="Helvetica Neue" panose="02000503000000020004" pitchFamily="2" charset="0"/>
                  </a:rPr>
                  <a:t>protection</a:t>
                </a:r>
                <a:r>
                  <a:rPr lang="it-IT" dirty="0">
                    <a:effectLst/>
                    <a:latin typeface="Helvetica Neue" panose="02000503000000020004" pitchFamily="2" charset="0"/>
                  </a:rPr>
                  <a:t>** due to the </a:t>
                </a:r>
                <a:r>
                  <a:rPr lang="it-IT" dirty="0" err="1">
                    <a:effectLst/>
                    <a:latin typeface="Helvetica Neue" panose="02000503000000020004" pitchFamily="2" charset="0"/>
                  </a:rPr>
                  <a:t>thicker</a:t>
                </a:r>
                <a:r>
                  <a:rPr lang="it-IT" dirty="0">
                    <a:effectLst/>
                    <a:latin typeface="Helvetica Neue" panose="02000503000000020004" pitchFamily="2" charset="0"/>
                  </a:rPr>
                  <a:t> </a:t>
                </a:r>
                <a:r>
                  <a:rPr lang="it-IT" dirty="0" err="1">
                    <a:effectLst/>
                    <a:latin typeface="Helvetica Neue" panose="02000503000000020004" pitchFamily="2" charset="0"/>
                  </a:rPr>
                  <a:t>atmosphere</a:t>
                </a:r>
                <a:r>
                  <a:rPr lang="it-IT" dirty="0">
                    <a:effectLst/>
                    <a:latin typeface="Helvetica Neue" panose="02000503000000020004" pitchFamily="2" charset="0"/>
                  </a:rPr>
                  <a:t>.</a:t>
                </a:r>
              </a:p>
              <a:p>
                <a:pPr>
                  <a:buNone/>
                </a:pPr>
                <a:r>
                  <a:rPr lang="it-IT" dirty="0">
                    <a:effectLst/>
                    <a:latin typeface="Helvetica Neue" panose="02000503000000020004" pitchFamily="2" charset="0"/>
                  </a:rPr>
                  <a:t>- **</a:t>
                </a:r>
                <a:r>
                  <a:rPr lang="it-IT" dirty="0" err="1">
                    <a:effectLst/>
                    <a:latin typeface="Helvetica Neue" panose="02000503000000020004" pitchFamily="2" charset="0"/>
                  </a:rPr>
                  <a:t>Neutron</a:t>
                </a:r>
                <a:r>
                  <a:rPr lang="it-IT" dirty="0">
                    <a:effectLst/>
                    <a:latin typeface="Helvetica Neue" panose="02000503000000020004" pitchFamily="2" charset="0"/>
                  </a:rPr>
                  <a:t> </a:t>
                </a:r>
                <a:r>
                  <a:rPr lang="it-IT" dirty="0" err="1">
                    <a:effectLst/>
                    <a:latin typeface="Helvetica Neue" panose="02000503000000020004" pitchFamily="2" charset="0"/>
                  </a:rPr>
                  <a:t>Contribution</a:t>
                </a:r>
                <a:r>
                  <a:rPr lang="it-IT" dirty="0">
                    <a:effectLst/>
                    <a:latin typeface="Helvetica Neue" panose="02000503000000020004" pitchFamily="2" charset="0"/>
                  </a:rPr>
                  <a:t> to </a:t>
                </a:r>
                <a:r>
                  <a:rPr lang="it-IT" dirty="0" err="1">
                    <a:effectLst/>
                    <a:latin typeface="Helvetica Neue" panose="02000503000000020004" pitchFamily="2" charset="0"/>
                  </a:rPr>
                  <a:t>Radiation</a:t>
                </a:r>
                <a:r>
                  <a:rPr lang="it-IT" dirty="0">
                    <a:effectLst/>
                    <a:latin typeface="Helvetica Neue" panose="02000503000000020004" pitchFamily="2" charset="0"/>
                  </a:rPr>
                  <a:t>:**</a:t>
                </a:r>
              </a:p>
              <a:p>
                <a:pPr>
                  <a:buNone/>
                </a:pPr>
                <a:r>
                  <a:rPr lang="it-IT" dirty="0">
                    <a:effectLst/>
                    <a:latin typeface="Helvetica Neue" panose="02000503000000020004" pitchFamily="2" charset="0"/>
                  </a:rPr>
                  <a:t>  - </a:t>
                </a:r>
                <a:r>
                  <a:rPr lang="it-IT" dirty="0" err="1">
                    <a:effectLst/>
                    <a:latin typeface="Helvetica Neue" panose="02000503000000020004" pitchFamily="2" charset="0"/>
                  </a:rPr>
                  <a:t>Increased</a:t>
                </a:r>
                <a:r>
                  <a:rPr lang="it-IT" dirty="0">
                    <a:effectLst/>
                    <a:latin typeface="Helvetica Neue" panose="02000503000000020004" pitchFamily="2" charset="0"/>
                  </a:rPr>
                  <a:t> </a:t>
                </a:r>
                <a:r>
                  <a:rPr lang="it-IT" dirty="0" err="1">
                    <a:effectLst/>
                    <a:latin typeface="Helvetica Neue" panose="02000503000000020004" pitchFamily="2" charset="0"/>
                  </a:rPr>
                  <a:t>atmospheric</a:t>
                </a:r>
                <a:r>
                  <a:rPr lang="it-IT" dirty="0">
                    <a:effectLst/>
                    <a:latin typeface="Helvetica Neue" panose="02000503000000020004" pitchFamily="2" charset="0"/>
                  </a:rPr>
                  <a:t> and </a:t>
                </a:r>
                <a:r>
                  <a:rPr lang="it-IT" dirty="0" err="1">
                    <a:effectLst/>
                    <a:latin typeface="Helvetica Neue" panose="02000503000000020004" pitchFamily="2" charset="0"/>
                  </a:rPr>
                  <a:t>regolith</a:t>
                </a:r>
                <a:r>
                  <a:rPr lang="it-IT" dirty="0">
                    <a:effectLst/>
                    <a:latin typeface="Helvetica Neue" panose="02000503000000020004" pitchFamily="2" charset="0"/>
                  </a:rPr>
                  <a:t> </a:t>
                </a:r>
                <a:r>
                  <a:rPr lang="it-IT" dirty="0" err="1">
                    <a:effectLst/>
                    <a:latin typeface="Helvetica Neue" panose="02000503000000020004" pitchFamily="2" charset="0"/>
                  </a:rPr>
                  <a:t>shielding</a:t>
                </a:r>
                <a:r>
                  <a:rPr lang="it-IT" dirty="0">
                    <a:effectLst/>
                    <a:latin typeface="Helvetica Neue" panose="02000503000000020004" pitchFamily="2" charset="0"/>
                  </a:rPr>
                  <a:t> **</a:t>
                </a:r>
                <a:r>
                  <a:rPr lang="it-IT" dirty="0" err="1">
                    <a:effectLst/>
                    <a:latin typeface="Helvetica Neue" panose="02000503000000020004" pitchFamily="2" charset="0"/>
                  </a:rPr>
                  <a:t>reduces</a:t>
                </a:r>
                <a:r>
                  <a:rPr lang="it-IT" dirty="0">
                    <a:effectLst/>
                    <a:latin typeface="Helvetica Neue" panose="02000503000000020004" pitchFamily="2" charset="0"/>
                  </a:rPr>
                  <a:t> heavy </a:t>
                </a:r>
                <a:r>
                  <a:rPr lang="it-IT" dirty="0" err="1">
                    <a:effectLst/>
                    <a:latin typeface="Helvetica Neue" panose="02000503000000020004" pitchFamily="2" charset="0"/>
                  </a:rPr>
                  <a:t>ion</a:t>
                </a:r>
                <a:r>
                  <a:rPr lang="it-IT" dirty="0">
                    <a:effectLst/>
                    <a:latin typeface="Helvetica Neue" panose="02000503000000020004" pitchFamily="2" charset="0"/>
                  </a:rPr>
                  <a:t> </a:t>
                </a:r>
                <a:r>
                  <a:rPr lang="it-IT" dirty="0" err="1">
                    <a:effectLst/>
                    <a:latin typeface="Helvetica Neue" panose="02000503000000020004" pitchFamily="2" charset="0"/>
                  </a:rPr>
                  <a:t>radiation</a:t>
                </a:r>
                <a:r>
                  <a:rPr lang="it-IT" dirty="0">
                    <a:effectLst/>
                    <a:latin typeface="Helvetica Neue" panose="02000503000000020004" pitchFamily="2" charset="0"/>
                  </a:rPr>
                  <a:t>** </a:t>
                </a:r>
                <a:r>
                  <a:rPr lang="it-IT" dirty="0" err="1">
                    <a:effectLst/>
                    <a:latin typeface="Helvetica Neue" panose="02000503000000020004" pitchFamily="2" charset="0"/>
                  </a:rPr>
                  <a:t>but</a:t>
                </a:r>
                <a:r>
                  <a:rPr lang="it-IT" dirty="0">
                    <a:effectLst/>
                    <a:latin typeface="Helvetica Neue" panose="02000503000000020004" pitchFamily="2" charset="0"/>
                  </a:rPr>
                  <a:t> **</a:t>
                </a:r>
                <a:r>
                  <a:rPr lang="it-IT" dirty="0" err="1">
                    <a:effectLst/>
                    <a:latin typeface="Helvetica Neue" panose="02000503000000020004" pitchFamily="2" charset="0"/>
                  </a:rPr>
                  <a:t>increases</a:t>
                </a:r>
                <a:r>
                  <a:rPr lang="it-IT" dirty="0">
                    <a:effectLst/>
                    <a:latin typeface="Helvetica Neue" panose="02000503000000020004" pitchFamily="2" charset="0"/>
                  </a:rPr>
                  <a:t> </a:t>
                </a:r>
                <a:r>
                  <a:rPr lang="it-IT" dirty="0" err="1">
                    <a:effectLst/>
                    <a:latin typeface="Helvetica Neue" panose="02000503000000020004" pitchFamily="2" charset="0"/>
                  </a:rPr>
                  <a:t>secondary</a:t>
                </a:r>
                <a:r>
                  <a:rPr lang="it-IT" dirty="0">
                    <a:effectLst/>
                    <a:latin typeface="Helvetica Neue" panose="02000503000000020004" pitchFamily="2" charset="0"/>
                  </a:rPr>
                  <a:t> </a:t>
                </a:r>
                <a:r>
                  <a:rPr lang="it-IT" dirty="0" err="1">
                    <a:effectLst/>
                    <a:latin typeface="Helvetica Neue" panose="02000503000000020004" pitchFamily="2" charset="0"/>
                  </a:rPr>
                  <a:t>neutron</a:t>
                </a:r>
                <a:r>
                  <a:rPr lang="it-IT" dirty="0">
                    <a:effectLst/>
                    <a:latin typeface="Helvetica Neue" panose="02000503000000020004" pitchFamily="2" charset="0"/>
                  </a:rPr>
                  <a:t> production**, </a:t>
                </a:r>
                <a:r>
                  <a:rPr lang="it-IT" dirty="0" err="1">
                    <a:effectLst/>
                    <a:latin typeface="Helvetica Neue" panose="02000503000000020004" pitchFamily="2" charset="0"/>
                  </a:rPr>
                  <a:t>particularly</a:t>
                </a:r>
                <a:r>
                  <a:rPr lang="it-IT" dirty="0">
                    <a:effectLst/>
                    <a:latin typeface="Helvetica Neue" panose="02000503000000020004" pitchFamily="2" charset="0"/>
                  </a:rPr>
                  <a:t> </a:t>
                </a:r>
                <a:r>
                  <a:rPr lang="it-IT" dirty="0" err="1">
                    <a:effectLst/>
                    <a:latin typeface="Helvetica Neue" panose="02000503000000020004" pitchFamily="2" charset="0"/>
                  </a:rPr>
                  <a:t>at</a:t>
                </a:r>
                <a:r>
                  <a:rPr lang="it-IT" dirty="0">
                    <a:effectLst/>
                    <a:latin typeface="Helvetica Neue" panose="02000503000000020004" pitchFamily="2" charset="0"/>
                  </a:rPr>
                  <a:t> ~30 cm </a:t>
                </a:r>
                <a:r>
                  <a:rPr lang="it-IT" dirty="0" err="1">
                    <a:effectLst/>
                    <a:latin typeface="Helvetica Neue" panose="02000503000000020004" pitchFamily="2" charset="0"/>
                  </a:rPr>
                  <a:t>depth</a:t>
                </a:r>
                <a:r>
                  <a:rPr lang="it-IT" dirty="0">
                    <a:effectLst/>
                    <a:latin typeface="Helvetica Neue" panose="02000503000000020004" pitchFamily="2" charset="0"/>
                  </a:rPr>
                  <a:t>.</a:t>
                </a:r>
              </a:p>
              <a:p>
                <a:pPr>
                  <a:buNone/>
                </a:pPr>
                <a:r>
                  <a:rPr lang="it-IT" dirty="0">
                    <a:effectLst/>
                    <a:latin typeface="Helvetica Neue" panose="02000503000000020004" pitchFamily="2" charset="0"/>
                  </a:rPr>
                  <a:t>- **</a:t>
                </a:r>
                <a:r>
                  <a:rPr lang="it-IT" dirty="0" err="1">
                    <a:effectLst/>
                    <a:latin typeface="Helvetica Neue" panose="02000503000000020004" pitchFamily="2" charset="0"/>
                  </a:rPr>
                  <a:t>Optimal</a:t>
                </a:r>
                <a:r>
                  <a:rPr lang="it-IT" dirty="0">
                    <a:effectLst/>
                    <a:latin typeface="Helvetica Neue" panose="02000503000000020004" pitchFamily="2" charset="0"/>
                  </a:rPr>
                  <a:t> </a:t>
                </a:r>
                <a:r>
                  <a:rPr lang="it-IT" dirty="0" err="1">
                    <a:effectLst/>
                    <a:latin typeface="Helvetica Neue" panose="02000503000000020004" pitchFamily="2" charset="0"/>
                  </a:rPr>
                  <a:t>Shielding</a:t>
                </a:r>
                <a:r>
                  <a:rPr lang="it-IT" dirty="0">
                    <a:effectLst/>
                    <a:latin typeface="Helvetica Neue" panose="02000503000000020004" pitchFamily="2" charset="0"/>
                  </a:rPr>
                  <a:t> Depth for </a:t>
                </a:r>
                <a:r>
                  <a:rPr lang="it-IT" dirty="0" err="1">
                    <a:effectLst/>
                    <a:latin typeface="Helvetica Neue" panose="02000503000000020004" pitchFamily="2" charset="0"/>
                  </a:rPr>
                  <a:t>Habitats</a:t>
                </a:r>
                <a:r>
                  <a:rPr lang="it-IT" dirty="0">
                    <a:effectLst/>
                    <a:latin typeface="Helvetica Neue" panose="02000503000000020004" pitchFamily="2" charset="0"/>
                  </a:rPr>
                  <a:t>:**</a:t>
                </a:r>
              </a:p>
              <a:p>
                <a:pPr>
                  <a:buNone/>
                </a:pPr>
                <a:r>
                  <a:rPr lang="it-IT" dirty="0">
                    <a:effectLst/>
                    <a:latin typeface="Helvetica Neue" panose="02000503000000020004" pitchFamily="2" charset="0"/>
                  </a:rPr>
                  <a:t>  - To </a:t>
                </a:r>
                <a:r>
                  <a:rPr lang="it-IT" dirty="0" err="1">
                    <a:effectLst/>
                    <a:latin typeface="Helvetica Neue" panose="02000503000000020004" pitchFamily="2" charset="0"/>
                  </a:rPr>
                  <a:t>maintain</a:t>
                </a:r>
                <a:r>
                  <a:rPr lang="it-IT" dirty="0">
                    <a:effectLst/>
                    <a:latin typeface="Helvetica Neue" panose="02000503000000020004" pitchFamily="2" charset="0"/>
                  </a:rPr>
                  <a:t> an </a:t>
                </a:r>
                <a:r>
                  <a:rPr lang="it-IT" dirty="0" err="1">
                    <a:effectLst/>
                    <a:latin typeface="Helvetica Neue" panose="02000503000000020004" pitchFamily="2" charset="0"/>
                  </a:rPr>
                  <a:t>annual</a:t>
                </a:r>
                <a:r>
                  <a:rPr lang="it-IT" dirty="0">
                    <a:effectLst/>
                    <a:latin typeface="Helvetica Neue" panose="02000503000000020004" pitchFamily="2" charset="0"/>
                  </a:rPr>
                  <a:t> </a:t>
                </a:r>
                <a:r>
                  <a:rPr lang="it-IT" dirty="0" err="1">
                    <a:effectLst/>
                    <a:latin typeface="Helvetica Neue" panose="02000503000000020004" pitchFamily="2" charset="0"/>
                  </a:rPr>
                  <a:t>effective</a:t>
                </a:r>
                <a:r>
                  <a:rPr lang="it-IT" dirty="0">
                    <a:effectLst/>
                    <a:latin typeface="Helvetica Neue" panose="02000503000000020004" pitchFamily="2" charset="0"/>
                  </a:rPr>
                  <a:t> dose </a:t>
                </a:r>
                <a:r>
                  <a:rPr lang="it-IT" dirty="0" err="1">
                    <a:effectLst/>
                    <a:latin typeface="Helvetica Neue" panose="02000503000000020004" pitchFamily="2" charset="0"/>
                  </a:rPr>
                  <a:t>below</a:t>
                </a:r>
                <a:r>
                  <a:rPr lang="it-IT" dirty="0">
                    <a:effectLst/>
                    <a:latin typeface="Helvetica Neue" panose="02000503000000020004" pitchFamily="2" charset="0"/>
                  </a:rPr>
                  <a:t> **100 mSv**, the </a:t>
                </a:r>
                <a:r>
                  <a:rPr lang="it-IT" dirty="0" err="1">
                    <a:effectLst/>
                    <a:latin typeface="Helvetica Neue" panose="02000503000000020004" pitchFamily="2" charset="0"/>
                  </a:rPr>
                  <a:t>required</a:t>
                </a:r>
                <a:r>
                  <a:rPr lang="it-IT" dirty="0">
                    <a:effectLst/>
                    <a:latin typeface="Helvetica Neue" panose="02000503000000020004" pitchFamily="2" charset="0"/>
                  </a:rPr>
                  <a:t> </a:t>
                </a:r>
                <a:r>
                  <a:rPr lang="it-IT" dirty="0" err="1">
                    <a:effectLst/>
                    <a:latin typeface="Helvetica Neue" panose="02000503000000020004" pitchFamily="2" charset="0"/>
                  </a:rPr>
                  <a:t>regolith</a:t>
                </a:r>
                <a:r>
                  <a:rPr lang="it-IT" dirty="0">
                    <a:effectLst/>
                    <a:latin typeface="Helvetica Neue" panose="02000503000000020004" pitchFamily="2" charset="0"/>
                  </a:rPr>
                  <a:t> </a:t>
                </a:r>
                <a:r>
                  <a:rPr lang="it-IT" dirty="0" err="1">
                    <a:effectLst/>
                    <a:latin typeface="Helvetica Neue" panose="02000503000000020004" pitchFamily="2" charset="0"/>
                  </a:rPr>
                  <a:t>depth</a:t>
                </a:r>
                <a:r>
                  <a:rPr lang="it-IT" dirty="0">
                    <a:effectLst/>
                    <a:latin typeface="Helvetica Neue" panose="02000503000000020004" pitchFamily="2" charset="0"/>
                  </a:rPr>
                  <a:t> </a:t>
                </a:r>
                <a:r>
                  <a:rPr lang="it-IT" dirty="0" err="1">
                    <a:effectLst/>
                    <a:latin typeface="Helvetica Neue" panose="02000503000000020004" pitchFamily="2" charset="0"/>
                  </a:rPr>
                  <a:t>varies</a:t>
                </a:r>
                <a:r>
                  <a:rPr lang="it-IT" dirty="0">
                    <a:effectLst/>
                    <a:latin typeface="Helvetica Neue" panose="02000503000000020004" pitchFamily="2" charset="0"/>
                  </a:rPr>
                  <a:t>:</a:t>
                </a:r>
              </a:p>
              <a:p>
                <a:pPr>
                  <a:buNone/>
                </a:pPr>
                <a:r>
                  <a:rPr lang="it-IT" dirty="0">
                    <a:effectLst/>
                    <a:latin typeface="Helvetica Neue" panose="02000503000000020004" pitchFamily="2" charset="0"/>
                  </a:rPr>
                  <a:t>    - **1.0 to 1.6 </a:t>
                </a:r>
                <a:r>
                  <a:rPr lang="it-IT" dirty="0" err="1">
                    <a:effectLst/>
                    <a:latin typeface="Helvetica Neue" panose="02000503000000020004" pitchFamily="2" charset="0"/>
                  </a:rPr>
                  <a:t>meters</a:t>
                </a:r>
                <a:r>
                  <a:rPr lang="it-IT" dirty="0">
                    <a:effectLst/>
                    <a:latin typeface="Helvetica Neue" panose="02000503000000020004" pitchFamily="2" charset="0"/>
                  </a:rPr>
                  <a:t>**, </a:t>
                </a:r>
                <a:r>
                  <a:rPr lang="it-IT" dirty="0" err="1">
                    <a:effectLst/>
                    <a:latin typeface="Helvetica Neue" panose="02000503000000020004" pitchFamily="2" charset="0"/>
                  </a:rPr>
                  <a:t>depending</a:t>
                </a:r>
                <a:r>
                  <a:rPr lang="it-IT" dirty="0">
                    <a:effectLst/>
                    <a:latin typeface="Helvetica Neue" panose="02000503000000020004" pitchFamily="2" charset="0"/>
                  </a:rPr>
                  <a:t> on </a:t>
                </a:r>
                <a:r>
                  <a:rPr lang="it-IT" dirty="0" err="1">
                    <a:effectLst/>
                    <a:latin typeface="Helvetica Neue" panose="02000503000000020004" pitchFamily="2" charset="0"/>
                  </a:rPr>
                  <a:t>surface</a:t>
                </a:r>
                <a:r>
                  <a:rPr lang="it-IT" dirty="0">
                    <a:effectLst/>
                    <a:latin typeface="Helvetica Neue" panose="02000503000000020004" pitchFamily="2" charset="0"/>
                  </a:rPr>
                  <a:t> pressure.</a:t>
                </a:r>
              </a:p>
              <a:p>
                <a:pPr>
                  <a:buNone/>
                </a:pPr>
                <a:r>
                  <a:rPr lang="it-IT" dirty="0">
                    <a:effectLst/>
                    <a:latin typeface="Helvetica Neue" panose="02000503000000020004" pitchFamily="2" charset="0"/>
                  </a:rPr>
                  <a:t>    - </a:t>
                </a:r>
                <a:r>
                  <a:rPr lang="it-IT" dirty="0" err="1">
                    <a:effectLst/>
                    <a:latin typeface="Helvetica Neue" panose="02000503000000020004" pitchFamily="2" charset="0"/>
                  </a:rPr>
                  <a:t>Less</a:t>
                </a:r>
                <a:r>
                  <a:rPr lang="it-IT" dirty="0">
                    <a:effectLst/>
                    <a:latin typeface="Helvetica Neue" panose="02000503000000020004" pitchFamily="2" charset="0"/>
                  </a:rPr>
                  <a:t> </a:t>
                </a:r>
                <a:r>
                  <a:rPr lang="it-IT" dirty="0" err="1">
                    <a:effectLst/>
                    <a:latin typeface="Helvetica Neue" panose="02000503000000020004" pitchFamily="2" charset="0"/>
                  </a:rPr>
                  <a:t>shielding</a:t>
                </a:r>
                <a:r>
                  <a:rPr lang="it-IT" dirty="0">
                    <a:effectLst/>
                    <a:latin typeface="Helvetica Neue" panose="02000503000000020004" pitchFamily="2" charset="0"/>
                  </a:rPr>
                  <a:t> </a:t>
                </a:r>
                <a:r>
                  <a:rPr lang="it-IT" dirty="0" err="1">
                    <a:effectLst/>
                    <a:latin typeface="Helvetica Neue" panose="02000503000000020004" pitchFamily="2" charset="0"/>
                  </a:rPr>
                  <a:t>is</a:t>
                </a:r>
                <a:r>
                  <a:rPr lang="it-IT" dirty="0">
                    <a:effectLst/>
                    <a:latin typeface="Helvetica Neue" panose="02000503000000020004" pitchFamily="2" charset="0"/>
                  </a:rPr>
                  <a:t> </a:t>
                </a:r>
                <a:r>
                  <a:rPr lang="it-IT" dirty="0" err="1">
                    <a:effectLst/>
                    <a:latin typeface="Helvetica Neue" panose="02000503000000020004" pitchFamily="2" charset="0"/>
                  </a:rPr>
                  <a:t>needed</a:t>
                </a:r>
                <a:r>
                  <a:rPr lang="it-IT" dirty="0">
                    <a:effectLst/>
                    <a:latin typeface="Helvetica Neue" panose="02000503000000020004" pitchFamily="2" charset="0"/>
                  </a:rPr>
                  <a:t> </a:t>
                </a:r>
                <a:r>
                  <a:rPr lang="it-IT" dirty="0" err="1">
                    <a:effectLst/>
                    <a:latin typeface="Helvetica Neue" panose="02000503000000020004" pitchFamily="2" charset="0"/>
                  </a:rPr>
                  <a:t>at</a:t>
                </a:r>
                <a:r>
                  <a:rPr lang="it-IT" dirty="0">
                    <a:effectLst/>
                    <a:latin typeface="Helvetica Neue" panose="02000503000000020004" pitchFamily="2" charset="0"/>
                  </a:rPr>
                  <a:t> low-</a:t>
                </a:r>
                <a:r>
                  <a:rPr lang="it-IT" dirty="0" err="1">
                    <a:effectLst/>
                    <a:latin typeface="Helvetica Neue" panose="02000503000000020004" pitchFamily="2" charset="0"/>
                  </a:rPr>
                  <a:t>altitude</a:t>
                </a:r>
                <a:r>
                  <a:rPr lang="it-IT" dirty="0">
                    <a:effectLst/>
                    <a:latin typeface="Helvetica Neue" panose="02000503000000020004" pitchFamily="2" charset="0"/>
                  </a:rPr>
                  <a:t> </a:t>
                </a:r>
                <a:r>
                  <a:rPr lang="it-IT" dirty="0" err="1">
                    <a:effectLst/>
                    <a:latin typeface="Helvetica Neue" panose="02000503000000020004" pitchFamily="2" charset="0"/>
                  </a:rPr>
                  <a:t>sites</a:t>
                </a:r>
                <a:r>
                  <a:rPr lang="it-IT" dirty="0">
                    <a:effectLst/>
                    <a:latin typeface="Helvetica Neue" panose="02000503000000020004" pitchFamily="2" charset="0"/>
                  </a:rPr>
                  <a:t> with </a:t>
                </a:r>
                <a:r>
                  <a:rPr lang="it-IT" dirty="0" err="1">
                    <a:effectLst/>
                    <a:latin typeface="Helvetica Neue" panose="02000503000000020004" pitchFamily="2" charset="0"/>
                  </a:rPr>
                  <a:t>higher</a:t>
                </a:r>
                <a:r>
                  <a:rPr lang="it-IT" dirty="0">
                    <a:effectLst/>
                    <a:latin typeface="Helvetica Neue" panose="02000503000000020004" pitchFamily="2" charset="0"/>
                  </a:rPr>
                  <a:t> </a:t>
                </a:r>
                <a:r>
                  <a:rPr lang="it-IT" dirty="0" err="1">
                    <a:effectLst/>
                    <a:latin typeface="Helvetica Neue" panose="02000503000000020004" pitchFamily="2" charset="0"/>
                  </a:rPr>
                  <a:t>atmospheric</a:t>
                </a:r>
                <a:r>
                  <a:rPr lang="it-IT" dirty="0">
                    <a:effectLst/>
                    <a:latin typeface="Helvetica Neue" panose="02000503000000020004" pitchFamily="2" charset="0"/>
                  </a:rPr>
                  <a:t> pressure.</a:t>
                </a:r>
              </a:p>
              <a:p>
                <a:pPr>
                  <a:buNone/>
                </a:pPr>
                <a:r>
                  <a:rPr lang="it-IT" dirty="0">
                    <a:effectLst/>
                    <a:latin typeface="Helvetica Neue" panose="02000503000000020004" pitchFamily="2" charset="0"/>
                  </a:rPr>
                  <a:t>- **</a:t>
                </a:r>
                <a:r>
                  <a:rPr lang="it-IT" dirty="0" err="1">
                    <a:effectLst/>
                    <a:latin typeface="Helvetica Neue" panose="02000503000000020004" pitchFamily="2" charset="0"/>
                  </a:rPr>
                  <a:t>Variations</a:t>
                </a:r>
                <a:r>
                  <a:rPr lang="it-IT" dirty="0">
                    <a:effectLst/>
                    <a:latin typeface="Helvetica Neue" panose="02000503000000020004" pitchFamily="2" charset="0"/>
                  </a:rPr>
                  <a:t> in </a:t>
                </a:r>
                <a:r>
                  <a:rPr lang="it-IT" dirty="0" err="1">
                    <a:effectLst/>
                    <a:latin typeface="Helvetica Neue" panose="02000503000000020004" pitchFamily="2" charset="0"/>
                  </a:rPr>
                  <a:t>Radiation</a:t>
                </a:r>
                <a:r>
                  <a:rPr lang="it-IT" dirty="0">
                    <a:effectLst/>
                    <a:latin typeface="Helvetica Neue" panose="02000503000000020004" pitchFamily="2" charset="0"/>
                  </a:rPr>
                  <a:t> with Solar Activity:**</a:t>
                </a:r>
              </a:p>
              <a:p>
                <a:r>
                  <a:rPr lang="it-IT" dirty="0">
                    <a:effectLst/>
                    <a:latin typeface="Helvetica Neue" panose="02000503000000020004" pitchFamily="2" charset="0"/>
                  </a:rPr>
                  <a:t>  - </a:t>
                </a:r>
                <a:r>
                  <a:rPr lang="it-IT" dirty="0" err="1">
                    <a:effectLst/>
                    <a:latin typeface="Helvetica Neue" panose="02000503000000020004" pitchFamily="2" charset="0"/>
                  </a:rPr>
                  <a:t>Radiation</a:t>
                </a:r>
                <a:r>
                  <a:rPr lang="it-IT" dirty="0">
                    <a:effectLst/>
                    <a:latin typeface="Helvetica Neue" panose="02000503000000020004" pitchFamily="2" charset="0"/>
                  </a:rPr>
                  <a:t> </a:t>
                </a:r>
                <a:r>
                  <a:rPr lang="it-IT" dirty="0" err="1">
                    <a:effectLst/>
                    <a:latin typeface="Helvetica Neue" panose="02000503000000020004" pitchFamily="2" charset="0"/>
                  </a:rPr>
                  <a:t>levels</a:t>
                </a:r>
                <a:r>
                  <a:rPr lang="it-IT" dirty="0">
                    <a:effectLst/>
                    <a:latin typeface="Helvetica Neue" panose="02000503000000020004" pitchFamily="2" charset="0"/>
                  </a:rPr>
                  <a:t> </a:t>
                </a:r>
                <a:r>
                  <a:rPr lang="it-IT" dirty="0" err="1">
                    <a:effectLst/>
                    <a:latin typeface="Helvetica Neue" panose="02000503000000020004" pitchFamily="2" charset="0"/>
                  </a:rPr>
                  <a:t>fluctuate</a:t>
                </a:r>
                <a:r>
                  <a:rPr lang="it-IT" dirty="0">
                    <a:effectLst/>
                    <a:latin typeface="Helvetica Neue" panose="02000503000000020004" pitchFamily="2" charset="0"/>
                  </a:rPr>
                  <a:t> with **solar </a:t>
                </a:r>
                <a:r>
                  <a:rPr lang="it-IT" dirty="0" err="1">
                    <a:effectLst/>
                    <a:latin typeface="Helvetica Neue" panose="02000503000000020004" pitchFamily="2" charset="0"/>
                  </a:rPr>
                  <a:t>modulation</a:t>
                </a:r>
                <a:r>
                  <a:rPr lang="it-IT" dirty="0">
                    <a:effectLst/>
                    <a:latin typeface="Helvetica Neue" panose="02000503000000020004" pitchFamily="2" charset="0"/>
                  </a:rPr>
                  <a:t> </a:t>
                </a:r>
                <a:r>
                  <a:rPr lang="it-IT" dirty="0" err="1">
                    <a:effectLst/>
                    <a:latin typeface="Helvetica Neue" panose="02000503000000020004" pitchFamily="2" charset="0"/>
                  </a:rPr>
                  <a:t>conditions</a:t>
                </a:r>
                <a:r>
                  <a:rPr lang="it-IT" dirty="0">
                    <a:effectLst/>
                    <a:latin typeface="Helvetica Neue" panose="02000503000000020004" pitchFamily="2" charset="0"/>
                  </a:rPr>
                  <a:t>** (i.e., </a:t>
                </a:r>
                <a:r>
                  <a:rPr lang="it-IT" dirty="0" err="1">
                    <a:effectLst/>
                    <a:latin typeface="Helvetica Neue" panose="02000503000000020004" pitchFamily="2" charset="0"/>
                  </a:rPr>
                  <a:t>different</a:t>
                </a:r>
                <a:r>
                  <a:rPr lang="it-IT" dirty="0">
                    <a:effectLst/>
                    <a:latin typeface="Helvetica Neue" panose="02000503000000020004" pitchFamily="2" charset="0"/>
                  </a:rPr>
                  <a:t> </a:t>
                </a:r>
                <a:r>
                  <a:rPr lang="it-IT" dirty="0" err="1">
                    <a:effectLst/>
                    <a:latin typeface="Helvetica Neue" panose="02000503000000020004" pitchFamily="2" charset="0"/>
                  </a:rPr>
                  <a:t>phases</a:t>
                </a:r>
                <a:r>
                  <a:rPr lang="it-IT" dirty="0">
                    <a:effectLst/>
                    <a:latin typeface="Helvetica Neue" panose="02000503000000020004" pitchFamily="2" charset="0"/>
                  </a:rPr>
                  <a:t> of the solar </a:t>
                </a:r>
                <a:r>
                  <a:rPr lang="it-IT" dirty="0" err="1">
                    <a:effectLst/>
                    <a:latin typeface="Helvetica Neue" panose="02000503000000020004" pitchFamily="2" charset="0"/>
                  </a:rPr>
                  <a:t>cycle</a:t>
                </a:r>
                <a:r>
                  <a:rPr lang="it-IT" dirty="0">
                    <a:effectLst/>
                    <a:latin typeface="Helvetica Neue" panose="02000503000000020004" pitchFamily="2" charset="0"/>
                  </a:rPr>
                  <a:t> </a:t>
                </a:r>
                <a:r>
                  <a:rPr lang="it-IT" dirty="0" err="1">
                    <a:effectLst/>
                    <a:latin typeface="Helvetica Neue" panose="02000503000000020004" pitchFamily="2" charset="0"/>
                  </a:rPr>
                  <a:t>affect</a:t>
                </a:r>
                <a:r>
                  <a:rPr lang="it-IT" dirty="0">
                    <a:effectLst/>
                    <a:latin typeface="Helvetica Neue" panose="02000503000000020004" pitchFamily="2" charset="0"/>
                  </a:rPr>
                  <a:t> </a:t>
                </a:r>
                <a:r>
                  <a:rPr lang="it-IT" dirty="0" err="1">
                    <a:effectLst/>
                    <a:latin typeface="Helvetica Neue" panose="02000503000000020004" pitchFamily="2" charset="0"/>
                  </a:rPr>
                  <a:t>cosmic</a:t>
                </a:r>
                <a:r>
                  <a:rPr lang="it-IT" dirty="0">
                    <a:effectLst/>
                    <a:latin typeface="Helvetica Neue" panose="02000503000000020004" pitchFamily="2" charset="0"/>
                  </a:rPr>
                  <a:t> ray </a:t>
                </a:r>
                <a:r>
                  <a:rPr lang="it-IT" dirty="0" err="1">
                    <a:effectLst/>
                    <a:latin typeface="Helvetica Neue" panose="02000503000000020004" pitchFamily="2" charset="0"/>
                  </a:rPr>
                  <a:t>intensity</a:t>
                </a:r>
                <a:r>
                  <a:rPr lang="it-IT" dirty="0">
                    <a:effectLst/>
                    <a:latin typeface="Helvetica Neue" panose="02000503000000020004" pitchFamily="2"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spc="-1" dirty="0">
                  <a:latin typeface="Arial"/>
                </a:endParaRPr>
              </a:p>
            </p:txBody>
          </p:sp>
        </mc:Choice>
        <mc:Fallback xmlns="">
          <p:sp>
            <p:nvSpPr>
              <p:cNvPr id="3" name="Segnaposto note 2">
                <a:extLst>
                  <a:ext uri="{FF2B5EF4-FFF2-40B4-BE49-F238E27FC236}">
                    <a16:creationId xmlns:a16="http://schemas.microsoft.com/office/drawing/2014/main" id="{92622573-AD5C-9811-49A3-C59C7993CF11}"/>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spc="-1" dirty="0">
                    <a:latin typeface="Arial"/>
                  </a:rPr>
                  <a:t>RAD consists of three solid‐state detectors (A, B, and C) forming a particle telescope, a Tl‐doped </a:t>
                </a:r>
                <a:r>
                  <a:rPr lang="en-US" sz="1200" b="0" strike="noStrike" spc="-1" dirty="0" err="1">
                    <a:latin typeface="Arial"/>
                  </a:rPr>
                  <a:t>CsI</a:t>
                </a:r>
                <a:r>
                  <a:rPr lang="en-US" sz="1200" b="0" strike="noStrike" spc="-1" dirty="0">
                    <a:latin typeface="Arial"/>
                  </a:rPr>
                  <a:t> scintillator crystal functioning as a calorimeter, and a (tissue‐equivalent) plastic scintillator (E). D and E are enclosed in an efficient anti coincidence (F1 and F2) which is closed by detector C in the upward direction. Detector A has two concentric segments, A1 (outer) and A2 (inner), as can be seen in the photographic insert and is indicated by vertical lines in the sketch.</a:t>
                </a:r>
              </a:p>
              <a:p>
                <a:pPr marL="285750" indent="-285750">
                  <a:buFont typeface="Arial" panose="020B0604020202020204" pitchFamily="34" charset="0"/>
                  <a:buChar char="•"/>
                </a:pPr>
                <a:r>
                  <a:rPr lang="it-IT" i="0">
                    <a:latin typeface="Cambria Math" panose="02040503050406030204" pitchFamily="18" charset="0"/>
                  </a:rPr>
                  <a:t>"Digitare l'equazione qui."</a:t>
                </a:r>
                <a:endParaRPr lang="it-IT" dirty="0"/>
              </a:p>
            </p:txBody>
          </p:sp>
        </mc:Fallback>
      </mc:AlternateContent>
      <p:sp>
        <p:nvSpPr>
          <p:cNvPr id="4" name="Segnaposto numero diapositiva 3">
            <a:extLst>
              <a:ext uri="{FF2B5EF4-FFF2-40B4-BE49-F238E27FC236}">
                <a16:creationId xmlns:a16="http://schemas.microsoft.com/office/drawing/2014/main" id="{F9E8528B-80E6-71D2-6112-341C64D6914F}"/>
              </a:ext>
            </a:extLst>
          </p:cNvPr>
          <p:cNvSpPr>
            <a:spLocks noGrp="1"/>
          </p:cNvSpPr>
          <p:nvPr>
            <p:ph type="sldNum" sz="quarter" idx="5"/>
          </p:nvPr>
        </p:nvSpPr>
        <p:spPr/>
        <p:txBody>
          <a:bodyPr/>
          <a:lstStyle/>
          <a:p>
            <a:fld id="{46D5B8C5-F098-EC44-A9C9-32C90EE33B95}" type="slidenum">
              <a:rPr lang="it-IT" smtClean="0"/>
              <a:t>21</a:t>
            </a:fld>
            <a:endParaRPr lang="it-IT"/>
          </a:p>
        </p:txBody>
      </p:sp>
    </p:spTree>
    <p:extLst>
      <p:ext uri="{BB962C8B-B14F-4D97-AF65-F5344CB8AC3E}">
        <p14:creationId xmlns:p14="http://schemas.microsoft.com/office/powerpoint/2010/main" val="63677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F29B-2337-EAD5-EA8D-8A80662AB1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E0DF05-C4E8-446A-271B-CA8B0C8A1D4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40EFDD6-8CD4-029B-01F7-B5B9D654CFCC}"/>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t>enables</a:t>
            </a:r>
            <a:r>
              <a:rPr lang="it-IT" dirty="0"/>
              <a:t> </a:t>
            </a:r>
            <a:r>
              <a:rPr lang="it-IT" b="1" dirty="0" err="1"/>
              <a:t>parametric</a:t>
            </a:r>
            <a:r>
              <a:rPr lang="it-IT" b="1" dirty="0"/>
              <a:t> studies</a:t>
            </a:r>
            <a:r>
              <a:rPr lang="it-IT" dirty="0"/>
              <a:t> of </a:t>
            </a:r>
            <a:r>
              <a:rPr lang="it-IT" dirty="0" err="1"/>
              <a:t>ion</a:t>
            </a:r>
            <a:r>
              <a:rPr lang="it-IT" dirty="0"/>
              <a:t> </a:t>
            </a:r>
            <a:r>
              <a:rPr lang="it-IT" dirty="0" err="1"/>
              <a:t>pair</a:t>
            </a:r>
            <a:r>
              <a:rPr lang="it-IT" dirty="0"/>
              <a:t> production rates, </a:t>
            </a:r>
            <a:r>
              <a:rPr lang="it-IT" dirty="0" err="1"/>
              <a:t>essential</a:t>
            </a:r>
            <a:r>
              <a:rPr lang="it-IT" dirty="0"/>
              <a:t> for </a:t>
            </a:r>
            <a:r>
              <a:rPr lang="it-IT" b="1" dirty="0" err="1"/>
              <a:t>atmospheric</a:t>
            </a:r>
            <a:r>
              <a:rPr lang="it-IT" b="1" dirty="0"/>
              <a:t> </a:t>
            </a:r>
            <a:r>
              <a:rPr lang="it-IT" b="1" dirty="0" err="1"/>
              <a:t>chemistry</a:t>
            </a:r>
            <a:r>
              <a:rPr lang="it-IT" b="1" dirty="0"/>
              <a:t> models</a:t>
            </a:r>
            <a:r>
              <a:rPr lang="it-IT" dirty="0"/>
              <a:t> and </a:t>
            </a:r>
            <a:r>
              <a:rPr lang="it-IT" b="1" dirty="0" err="1"/>
              <a:t>habitability</a:t>
            </a:r>
            <a:r>
              <a:rPr lang="it-IT" b="1" dirty="0"/>
              <a:t> </a:t>
            </a:r>
            <a:r>
              <a:rPr lang="it-IT" b="1" dirty="0" err="1"/>
              <a:t>assessments</a:t>
            </a:r>
            <a:r>
              <a:rPr lang="it-IT" dirty="0" err="1"/>
              <a:t>.Unlike</a:t>
            </a:r>
            <a:r>
              <a:rPr lang="it-IT" dirty="0"/>
              <a:t> </a:t>
            </a:r>
            <a:r>
              <a:rPr lang="it-IT" dirty="0" err="1"/>
              <a:t>previous</a:t>
            </a:r>
            <a:r>
              <a:rPr lang="it-IT" dirty="0"/>
              <a:t> models, </a:t>
            </a:r>
            <a:r>
              <a:rPr lang="it-IT" dirty="0" err="1"/>
              <a:t>AtRIS</a:t>
            </a:r>
            <a:r>
              <a:rPr lang="it-IT" dirty="0"/>
              <a:t> </a:t>
            </a:r>
            <a:r>
              <a:rPr lang="it-IT" dirty="0" err="1"/>
              <a:t>also</a:t>
            </a:r>
            <a:r>
              <a:rPr lang="it-IT" dirty="0"/>
              <a:t> </a:t>
            </a:r>
            <a:r>
              <a:rPr lang="it-IT" dirty="0" err="1"/>
              <a:t>allows</a:t>
            </a:r>
            <a:r>
              <a:rPr lang="it-IT" dirty="0"/>
              <a:t> </a:t>
            </a:r>
            <a:r>
              <a:rPr lang="it-IT" dirty="0" err="1"/>
              <a:t>direct</a:t>
            </a:r>
            <a:r>
              <a:rPr lang="it-IT" dirty="0"/>
              <a:t> </a:t>
            </a:r>
            <a:r>
              <a:rPr lang="it-IT" dirty="0" err="1"/>
              <a:t>computation</a:t>
            </a:r>
            <a:r>
              <a:rPr lang="it-IT" dirty="0"/>
              <a:t> of </a:t>
            </a:r>
            <a:r>
              <a:rPr lang="it-IT" b="1" dirty="0" err="1"/>
              <a:t>absorbed</a:t>
            </a:r>
            <a:r>
              <a:rPr lang="it-IT" b="1" dirty="0"/>
              <a:t> and </a:t>
            </a:r>
            <a:r>
              <a:rPr lang="it-IT" b="1" dirty="0" err="1"/>
              <a:t>equivalent</a:t>
            </a:r>
            <a:r>
              <a:rPr lang="it-IT" b="1" dirty="0"/>
              <a:t> dose rates</a:t>
            </a:r>
            <a:r>
              <a:rPr lang="it-IT" dirty="0"/>
              <a:t> in human </a:t>
            </a:r>
            <a:r>
              <a:rPr lang="it-IT" dirty="0" err="1"/>
              <a:t>tissue</a:t>
            </a:r>
            <a:r>
              <a:rPr lang="it-IT" dirty="0"/>
              <a:t> or water-</a:t>
            </a:r>
            <a:r>
              <a:rPr lang="it-IT" dirty="0" err="1"/>
              <a:t>equivalent</a:t>
            </a:r>
            <a:r>
              <a:rPr lang="it-IT" dirty="0"/>
              <a:t> </a:t>
            </a:r>
            <a:r>
              <a:rPr lang="it-IT" dirty="0" err="1"/>
              <a:t>materials</a:t>
            </a:r>
            <a:r>
              <a:rPr lang="it-IT"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b="0" strike="noStrike" spc="-1" dirty="0">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default FTFP_BERT_HP) for hadronic physics and high-precision neutron tracking.</a:t>
            </a:r>
          </a:p>
          <a:p>
            <a:pPr>
              <a:buNone/>
            </a:pPr>
            <a:r>
              <a:rPr lang="it-IT" dirty="0">
                <a:solidFill>
                  <a:srgbClr val="000000"/>
                </a:solidFill>
                <a:effectLst/>
                <a:latin typeface="STIX Two Text" pitchFamily="2" charset="0"/>
              </a:rPr>
              <a:t>After a </a:t>
            </a:r>
            <a:r>
              <a:rPr lang="it-IT" dirty="0" err="1">
                <a:solidFill>
                  <a:srgbClr val="000000"/>
                </a:solidFill>
                <a:effectLst/>
                <a:latin typeface="STIX Two Text" pitchFamily="2" charset="0"/>
              </a:rPr>
              <a:t>primary</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generated</a:t>
            </a:r>
            <a:r>
              <a:rPr lang="it-IT" dirty="0">
                <a:solidFill>
                  <a:srgbClr val="000000"/>
                </a:solidFill>
                <a:effectLst/>
                <a:latin typeface="STIX Two Text" pitchFamily="2" charset="0"/>
              </a:rPr>
              <a:t> by sampling </a:t>
            </a:r>
            <a:r>
              <a:rPr lang="it-IT" dirty="0" err="1">
                <a:solidFill>
                  <a:srgbClr val="000000"/>
                </a:solidFill>
                <a:effectLst/>
                <a:latin typeface="STIX Two Text" pitchFamily="2" charset="0"/>
              </a:rPr>
              <a:t>its</a:t>
            </a:r>
            <a:r>
              <a:rPr lang="it-IT" dirty="0">
                <a:solidFill>
                  <a:srgbClr val="000000"/>
                </a:solidFill>
                <a:effectLst/>
                <a:latin typeface="STIX Two Text" pitchFamily="2" charset="0"/>
              </a:rPr>
              <a:t> energy, position, and </a:t>
            </a:r>
            <a:r>
              <a:rPr lang="it-IT" dirty="0" err="1">
                <a:solidFill>
                  <a:srgbClr val="000000"/>
                </a:solidFill>
                <a:effectLst/>
                <a:latin typeface="STIX Two Text" pitchFamily="2" charset="0"/>
              </a:rPr>
              <a:t>direction</a:t>
            </a:r>
            <a:r>
              <a:rPr lang="it-IT" dirty="0">
                <a:solidFill>
                  <a:srgbClr val="000000"/>
                </a:solidFill>
                <a:effectLst/>
                <a:latin typeface="STIX Two Text" pitchFamily="2" charset="0"/>
              </a:rPr>
              <a:t> from the </a:t>
            </a:r>
            <a:r>
              <a:rPr lang="it-IT" dirty="0" err="1">
                <a:solidFill>
                  <a:srgbClr val="000000"/>
                </a:solidFill>
                <a:effectLst/>
                <a:latin typeface="STIX Two Text" pitchFamily="2" charset="0"/>
              </a:rPr>
              <a:t>corresponding</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probability</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density</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functions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PDFs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it</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propagated</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through</a:t>
            </a:r>
            <a:r>
              <a:rPr lang="it-IT" dirty="0">
                <a:solidFill>
                  <a:srgbClr val="000000"/>
                </a:solidFill>
                <a:effectLst/>
                <a:latin typeface="STIX Two Text" pitchFamily="2" charset="0"/>
              </a:rPr>
              <a:t> the </a:t>
            </a:r>
            <a:r>
              <a:rPr lang="it-IT" dirty="0" err="1">
                <a:solidFill>
                  <a:srgbClr val="000000"/>
                </a:solidFill>
                <a:effectLst/>
                <a:latin typeface="STIX Two Text" pitchFamily="2" charset="0"/>
              </a:rPr>
              <a:t>matter</a:t>
            </a:r>
            <a:r>
              <a:rPr lang="it-IT" dirty="0">
                <a:solidFill>
                  <a:srgbClr val="000000"/>
                </a:solidFill>
                <a:effectLst/>
                <a:latin typeface="STIX Two Text" pitchFamily="2" charset="0"/>
              </a:rPr>
              <a:t> in a </a:t>
            </a:r>
            <a:r>
              <a:rPr lang="it-IT" dirty="0" err="1">
                <a:solidFill>
                  <a:srgbClr val="000000"/>
                </a:solidFill>
                <a:effectLst/>
                <a:latin typeface="STIX Two Text" pitchFamily="2" charset="0"/>
              </a:rPr>
              <a:t>step-by-step</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process</a:t>
            </a:r>
            <a:r>
              <a:rPr lang="it-IT" dirty="0">
                <a:solidFill>
                  <a:srgbClr val="000000"/>
                </a:solidFill>
                <a:effectLst/>
                <a:latin typeface="STIX Two Text" pitchFamily="2" charset="0"/>
              </a:rPr>
              <a:t>. In </a:t>
            </a:r>
            <a:r>
              <a:rPr lang="it-IT" dirty="0" err="1">
                <a:solidFill>
                  <a:srgbClr val="000000"/>
                </a:solidFill>
                <a:effectLst/>
                <a:latin typeface="STIX Two Text" pitchFamily="2" charset="0"/>
              </a:rPr>
              <a:t>each</a:t>
            </a:r>
            <a:r>
              <a:rPr lang="it-IT" dirty="0">
                <a:solidFill>
                  <a:srgbClr val="000000"/>
                </a:solidFill>
                <a:effectLst/>
                <a:latin typeface="STIX Two Text" pitchFamily="2" charset="0"/>
              </a:rPr>
              <a:t> step, the </a:t>
            </a:r>
            <a:r>
              <a:rPr lang="it-IT" dirty="0" err="1">
                <a:solidFill>
                  <a:srgbClr val="000000"/>
                </a:solidFill>
                <a:effectLst/>
                <a:latin typeface="STIX Two Text" pitchFamily="2" charset="0"/>
              </a:rPr>
              <a:t>simulation</a:t>
            </a:r>
            <a:r>
              <a:rPr lang="it-IT" dirty="0">
                <a:solidFill>
                  <a:srgbClr val="000000"/>
                </a:solidFill>
                <a:effectLst/>
                <a:latin typeface="STIX Two Text" pitchFamily="2" charset="0"/>
              </a:rPr>
              <a:t> code </a:t>
            </a:r>
            <a:r>
              <a:rPr lang="it-IT" dirty="0" err="1">
                <a:solidFill>
                  <a:srgbClr val="000000"/>
                </a:solidFill>
                <a:effectLst/>
                <a:latin typeface="STIX Two Text" pitchFamily="2" charset="0"/>
              </a:rPr>
              <a:t>evaluates</a:t>
            </a:r>
            <a:r>
              <a:rPr lang="it-IT" dirty="0">
                <a:solidFill>
                  <a:srgbClr val="000000"/>
                </a:solidFill>
                <a:effectLst/>
                <a:latin typeface="STIX Two Text" pitchFamily="2" charset="0"/>
              </a:rPr>
              <a:t> the </a:t>
            </a:r>
            <a:r>
              <a:rPr lang="it-IT" dirty="0" err="1">
                <a:solidFill>
                  <a:srgbClr val="000000"/>
                </a:solidFill>
                <a:effectLst/>
                <a:latin typeface="STIX Two Text" pitchFamily="2" charset="0"/>
              </a:rPr>
              <a:t>probabilities</a:t>
            </a:r>
            <a:r>
              <a:rPr lang="it-IT" dirty="0">
                <a:solidFill>
                  <a:srgbClr val="000000"/>
                </a:solidFill>
                <a:effectLst/>
                <a:latin typeface="STIX Two Text" pitchFamily="2" charset="0"/>
              </a:rPr>
              <a:t> for the </a:t>
            </a:r>
            <a:r>
              <a:rPr lang="it-IT" dirty="0" err="1">
                <a:solidFill>
                  <a:srgbClr val="000000"/>
                </a:solidFill>
                <a:effectLst/>
                <a:latin typeface="STIX Two Text" pitchFamily="2" charset="0"/>
              </a:rPr>
              <a:t>various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possible</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physical</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processes</a:t>
            </a:r>
            <a:r>
              <a:rPr lang="it-IT" dirty="0">
                <a:solidFill>
                  <a:srgbClr val="000000"/>
                </a:solidFill>
                <a:effectLst/>
                <a:latin typeface="STIX Two Text" pitchFamily="2" charset="0"/>
              </a:rPr>
              <a:t> by </a:t>
            </a:r>
            <a:r>
              <a:rPr lang="it-IT" dirty="0" err="1">
                <a:solidFill>
                  <a:srgbClr val="000000"/>
                </a:solidFill>
                <a:effectLst/>
                <a:latin typeface="STIX Two Text" pitchFamily="2" charset="0"/>
              </a:rPr>
              <a:t>considering</a:t>
            </a:r>
            <a:r>
              <a:rPr lang="it-IT" dirty="0">
                <a:solidFill>
                  <a:srgbClr val="000000"/>
                </a:solidFill>
                <a:effectLst/>
                <a:latin typeface="STIX Two Text" pitchFamily="2" charset="0"/>
              </a:rPr>
              <a:t> the </a:t>
            </a:r>
            <a:r>
              <a:rPr lang="it-IT" dirty="0" err="1">
                <a:solidFill>
                  <a:srgbClr val="000000"/>
                </a:solidFill>
                <a:effectLst/>
                <a:latin typeface="STIX Two Text" pitchFamily="2" charset="0"/>
              </a:rPr>
              <a:t>relevant</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PDFs</a:t>
            </a:r>
            <a:r>
              <a:rPr lang="it-IT" dirty="0">
                <a:solidFill>
                  <a:srgbClr val="000000"/>
                </a:solidFill>
                <a:effectLst/>
                <a:latin typeface="STIX Two Text" pitchFamily="2" charset="0"/>
              </a:rPr>
              <a:t> and </a:t>
            </a:r>
            <a:r>
              <a:rPr lang="it-IT" dirty="0" err="1">
                <a:solidFill>
                  <a:srgbClr val="000000"/>
                </a:solidFill>
                <a:effectLst/>
                <a:latin typeface="STIX Two Text" pitchFamily="2" charset="0"/>
              </a:rPr>
              <a:t>applies</a:t>
            </a:r>
            <a:r>
              <a:rPr lang="it-IT" dirty="0">
                <a:solidFill>
                  <a:srgbClr val="000000"/>
                </a:solidFill>
                <a:effectLst/>
                <a:latin typeface="STIX Two Text" pitchFamily="2" charset="0"/>
              </a:rPr>
              <a:t> the </a:t>
            </a:r>
            <a:r>
              <a:rPr lang="it-IT" dirty="0" err="1">
                <a:solidFill>
                  <a:srgbClr val="000000"/>
                </a:solidFill>
                <a:effectLst/>
                <a:latin typeface="STIX Two Text" pitchFamily="2" charset="0"/>
              </a:rPr>
              <a:t>effect</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thereof</a:t>
            </a:r>
            <a:r>
              <a:rPr lang="it-IT" dirty="0">
                <a:solidFill>
                  <a:srgbClr val="000000"/>
                </a:solidFill>
                <a:effectLst/>
                <a:latin typeface="STIX Two Text" pitchFamily="2" charset="0"/>
              </a:rPr>
              <a:t> after the step </a:t>
            </a:r>
            <a:r>
              <a:rPr lang="it-IT" dirty="0" err="1">
                <a:solidFill>
                  <a:srgbClr val="000000"/>
                </a:solidFill>
                <a:effectLst/>
                <a:latin typeface="STIX Two Text" pitchFamily="2" charset="0"/>
              </a:rPr>
              <a:t>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completed</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This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continued</a:t>
            </a:r>
            <a:r>
              <a:rPr lang="it-IT" dirty="0">
                <a:solidFill>
                  <a:srgbClr val="000000"/>
                </a:solidFill>
                <a:effectLst/>
                <a:latin typeface="STIX Two Text" pitchFamily="2" charset="0"/>
              </a:rPr>
              <a:t> so long the </a:t>
            </a:r>
            <a:r>
              <a:rPr lang="it-IT" dirty="0" err="1">
                <a:solidFill>
                  <a:srgbClr val="000000"/>
                </a:solidFill>
                <a:effectLst/>
                <a:latin typeface="STIX Two Text" pitchFamily="2" charset="0"/>
              </a:rPr>
              <a:t>particle</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has</a:t>
            </a:r>
            <a:r>
              <a:rPr lang="it-IT" dirty="0">
                <a:solidFill>
                  <a:srgbClr val="000000"/>
                </a:solidFill>
                <a:effectLst/>
                <a:latin typeface="STIX Two Text" pitchFamily="2" charset="0"/>
              </a:rPr>
              <a:t> a </a:t>
            </a:r>
            <a:r>
              <a:rPr lang="it-IT" dirty="0" err="1">
                <a:solidFill>
                  <a:srgbClr val="000000"/>
                </a:solidFill>
                <a:effectLst/>
                <a:latin typeface="STIX Two Text" pitchFamily="2" charset="0"/>
              </a:rPr>
              <a:t>nonzero</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kinetic</a:t>
            </a:r>
            <a:r>
              <a:rPr lang="it-IT" dirty="0">
                <a:solidFill>
                  <a:srgbClr val="000000"/>
                </a:solidFill>
                <a:effectLst/>
                <a:latin typeface="STIX Two Text" pitchFamily="2" charset="0"/>
              </a:rPr>
              <a:t> energy or </a:t>
            </a:r>
            <a:r>
              <a:rPr lang="it-IT" dirty="0" err="1">
                <a:solidFill>
                  <a:srgbClr val="000000"/>
                </a:solidFill>
                <a:effectLst/>
                <a:latin typeface="STIX Two Text" pitchFamily="2" charset="0"/>
              </a:rPr>
              <a:t>it</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leaves</a:t>
            </a:r>
            <a:r>
              <a:rPr lang="it-IT" dirty="0">
                <a:solidFill>
                  <a:srgbClr val="000000"/>
                </a:solidFill>
                <a:effectLst/>
                <a:latin typeface="STIX Two Text" pitchFamily="2" charset="0"/>
              </a:rPr>
              <a:t> the </a:t>
            </a:r>
            <a:r>
              <a:rPr lang="it-IT" dirty="0" err="1">
                <a:solidFill>
                  <a:srgbClr val="000000"/>
                </a:solidFill>
                <a:effectLst/>
                <a:latin typeface="STIX Two Text" pitchFamily="2" charset="0"/>
              </a:rPr>
              <a:t>atmosphere</a:t>
            </a:r>
            <a:r>
              <a:rPr lang="it-IT" dirty="0">
                <a:solidFill>
                  <a:srgbClr val="000000"/>
                </a:solidFill>
                <a:effectLst/>
                <a:latin typeface="STIX Two Text" pitchFamily="2" charset="0"/>
              </a:rPr>
              <a:t> or </a:t>
            </a:r>
            <a:r>
              <a:rPr lang="it-IT" dirty="0" err="1">
                <a:solidFill>
                  <a:srgbClr val="000000"/>
                </a:solidFill>
                <a:effectLst/>
                <a:latin typeface="STIX Two Text" pitchFamily="2" charset="0"/>
              </a:rPr>
              <a:t>enters</a:t>
            </a:r>
            <a:r>
              <a:rPr lang="it-IT" dirty="0">
                <a:solidFill>
                  <a:srgbClr val="000000"/>
                </a:solidFill>
                <a:effectLst/>
                <a:latin typeface="STIX Two Text" pitchFamily="2" charset="0"/>
              </a:rPr>
              <a:t> the core. The </a:t>
            </a:r>
            <a:r>
              <a:rPr lang="it-IT" dirty="0" err="1">
                <a:solidFill>
                  <a:srgbClr val="000000"/>
                </a:solidFill>
                <a:effectLst/>
                <a:latin typeface="STIX Two Text" pitchFamily="2" charset="0"/>
              </a:rPr>
              <a:t>same</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is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also</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true</a:t>
            </a:r>
            <a:endParaRPr lang="it-IT" dirty="0">
              <a:solidFill>
                <a:srgbClr val="000000"/>
              </a:solidFill>
              <a:effectLst/>
              <a:latin typeface="STIX Two Text" pitchFamily="2" charset="0"/>
            </a:endParaRPr>
          </a:p>
          <a:p>
            <a:r>
              <a:rPr lang="it-IT" dirty="0">
                <a:solidFill>
                  <a:srgbClr val="000000"/>
                </a:solidFill>
                <a:effectLst/>
                <a:latin typeface="STIX Two Text" pitchFamily="2" charset="0"/>
              </a:rPr>
              <a:t>for </a:t>
            </a:r>
            <a:r>
              <a:rPr lang="it-IT" dirty="0" err="1">
                <a:solidFill>
                  <a:srgbClr val="000000"/>
                </a:solidFill>
                <a:effectLst/>
                <a:latin typeface="STIX Two Text" pitchFamily="2" charset="0"/>
              </a:rPr>
              <a:t>all</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secondary</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particles</a:t>
            </a:r>
            <a:r>
              <a:rPr lang="it-IT" dirty="0">
                <a:solidFill>
                  <a:srgbClr val="000000"/>
                </a:solidFill>
                <a:effectLst/>
                <a:latin typeface="STIX Two Text" pitchFamily="2" charset="0"/>
              </a:rPr>
              <a:t>. </a:t>
            </a:r>
            <a:r>
              <a:rPr lang="it-IT" dirty="0" err="1">
                <a:solidFill>
                  <a:srgbClr val="000000"/>
                </a:solidFill>
                <a:effectLst/>
                <a:latin typeface="STIX Two Text" pitchFamily="2" charset="0"/>
              </a:rPr>
              <a:t>Useful</a:t>
            </a:r>
            <a:r>
              <a:rPr lang="it-IT" dirty="0">
                <a:solidFill>
                  <a:srgbClr val="000000"/>
                </a:solidFill>
                <a:effectLst/>
                <a:latin typeface="STIX Two Text" pitchFamily="2" charset="0"/>
              </a:rPr>
              <a:t> information are </a:t>
            </a:r>
            <a:r>
              <a:rPr lang="it-IT" dirty="0" err="1">
                <a:solidFill>
                  <a:srgbClr val="000000"/>
                </a:solidFill>
                <a:effectLst/>
                <a:latin typeface="STIX Two Text" pitchFamily="2" charset="0"/>
              </a:rPr>
              <a:t>accumulated</a:t>
            </a:r>
            <a:r>
              <a:rPr lang="it-IT" dirty="0">
                <a:solidFill>
                  <a:srgbClr val="000000"/>
                </a:solidFill>
                <a:effectLst/>
                <a:latin typeface="STIX Two Text" pitchFamily="2" charset="0"/>
              </a:rPr>
              <a:t> and </a:t>
            </a:r>
            <a:r>
              <a:rPr lang="it-IT" dirty="0" err="1">
                <a:solidFill>
                  <a:srgbClr val="000000"/>
                </a:solidFill>
                <a:effectLst/>
                <a:latin typeface="STIX Two Text" pitchFamily="2" charset="0"/>
              </a:rPr>
              <a:t>stored</a:t>
            </a:r>
            <a:r>
              <a:rPr lang="it-IT" dirty="0">
                <a:solidFill>
                  <a:srgbClr val="000000"/>
                </a:solidFill>
                <a:effectLst/>
                <a:latin typeface="STIX Two Text" pitchFamily="2" charset="0"/>
              </a:rPr>
              <a:t> in </a:t>
            </a:r>
            <a:r>
              <a:rPr lang="it-IT" dirty="0" err="1">
                <a:solidFill>
                  <a:srgbClr val="000000"/>
                </a:solidFill>
                <a:effectLst/>
                <a:latin typeface="STIX Two Text" pitchFamily="2" charset="0"/>
              </a:rPr>
              <a:t>varying</a:t>
            </a:r>
            <a:r>
              <a:rPr lang="it-IT" dirty="0">
                <a:solidFill>
                  <a:srgbClr val="000000"/>
                </a:solidFill>
                <a:effectLst/>
                <a:latin typeface="STIX Two Text" pitchFamily="2" charset="0"/>
              </a:rPr>
              <a:t> degrees of </a:t>
            </a:r>
            <a:r>
              <a:rPr lang="it-IT" dirty="0" err="1">
                <a:solidFill>
                  <a:srgbClr val="000000"/>
                </a:solidFill>
                <a:effectLst/>
                <a:latin typeface="STIX Two Text" pitchFamily="2" charset="0"/>
              </a:rPr>
              <a:t>verbosity</a:t>
            </a:r>
            <a:endParaRPr lang="it-IT" dirty="0">
              <a:solidFill>
                <a:srgbClr val="000000"/>
              </a:solidFill>
              <a:effectLst/>
              <a:latin typeface="STIX Two Text"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b="0" strike="noStrike" spc="-1" dirty="0">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The advantage of ARMs is that it decouples simulation of primary particles from specific radiation flux models, allowing for faster parametric studies. Enables researchers to test different cosmic ray flux conditions without rerunning simulations.</a:t>
            </a:r>
            <a:endParaRPr lang="en-US" sz="1200" b="0" strike="noStrike" spc="-1" dirty="0">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spc="-1" dirty="0">
              <a:latin typeface="Arial"/>
            </a:endParaRPr>
          </a:p>
          <a:p>
            <a:r>
              <a:rPr lang="it-IT" dirty="0">
                <a:effectLst/>
                <a:latin typeface="Helvetica Neue" panose="02000503000000020004" pitchFamily="2" charset="0"/>
              </a:rPr>
              <a:t>The MCD </a:t>
            </a:r>
            <a:r>
              <a:rPr lang="it-IT" dirty="0" err="1">
                <a:effectLst/>
                <a:latin typeface="Helvetica Neue" panose="02000503000000020004" pitchFamily="2" charset="0"/>
              </a:rPr>
              <a:t>includes</a:t>
            </a:r>
            <a:r>
              <a:rPr lang="it-IT" dirty="0">
                <a:effectLst/>
                <a:latin typeface="Helvetica Neue" panose="02000503000000020004" pitchFamily="2" charset="0"/>
              </a:rPr>
              <a:t> </a:t>
            </a:r>
            <a:r>
              <a:rPr lang="it-IT" dirty="0" err="1">
                <a:effectLst/>
                <a:latin typeface="Helvetica Neue" panose="02000503000000020004" pitchFamily="2" charset="0"/>
              </a:rPr>
              <a:t>complementary</a:t>
            </a:r>
            <a:r>
              <a:rPr lang="it-IT" dirty="0">
                <a:effectLst/>
                <a:latin typeface="Helvetica Neue" panose="02000503000000020004" pitchFamily="2" charset="0"/>
              </a:rPr>
              <a:t> post-processing </a:t>
            </a:r>
            <a:r>
              <a:rPr lang="it-IT" dirty="0" err="1">
                <a:effectLst/>
                <a:latin typeface="Helvetica Neue" panose="02000503000000020004" pitchFamily="2" charset="0"/>
              </a:rPr>
              <a:t>schemes</a:t>
            </a:r>
            <a:r>
              <a:rPr lang="it-IT" dirty="0">
                <a:effectLst/>
                <a:latin typeface="Helvetica Neue" panose="02000503000000020004" pitchFamily="2" charset="0"/>
              </a:rPr>
              <a:t> </a:t>
            </a:r>
            <a:r>
              <a:rPr lang="it-IT" dirty="0" err="1">
                <a:effectLst/>
                <a:latin typeface="Helvetica Neue" panose="02000503000000020004" pitchFamily="2" charset="0"/>
              </a:rPr>
              <a:t>such</a:t>
            </a:r>
            <a:r>
              <a:rPr lang="it-IT" dirty="0">
                <a:effectLst/>
                <a:latin typeface="Helvetica Neue" panose="02000503000000020004" pitchFamily="2" charset="0"/>
              </a:rPr>
              <a:t> </a:t>
            </a:r>
            <a:r>
              <a:rPr lang="it-IT" dirty="0" err="1">
                <a:effectLst/>
                <a:latin typeface="Helvetica Neue" panose="02000503000000020004" pitchFamily="2" charset="0"/>
              </a:rPr>
              <a:t>as</a:t>
            </a:r>
            <a:r>
              <a:rPr lang="it-IT" dirty="0">
                <a:effectLst/>
                <a:latin typeface="Helvetica Neue" panose="02000503000000020004" pitchFamily="2" charset="0"/>
              </a:rPr>
              <a:t> high </a:t>
            </a:r>
            <a:r>
              <a:rPr lang="it-IT" dirty="0" err="1">
                <a:effectLst/>
                <a:latin typeface="Helvetica Neue" panose="02000503000000020004" pitchFamily="2" charset="0"/>
              </a:rPr>
              <a:t>spatial</a:t>
            </a:r>
            <a:r>
              <a:rPr lang="it-IT" dirty="0">
                <a:effectLst/>
                <a:latin typeface="Helvetica Neue" panose="02000503000000020004" pitchFamily="2" charset="0"/>
              </a:rPr>
              <a:t> </a:t>
            </a:r>
            <a:r>
              <a:rPr lang="it-IT" dirty="0" err="1">
                <a:effectLst/>
                <a:latin typeface="Helvetica Neue" panose="02000503000000020004" pitchFamily="2" charset="0"/>
              </a:rPr>
              <a:t>resolution</a:t>
            </a:r>
            <a:r>
              <a:rPr lang="it-IT" dirty="0">
                <a:effectLst/>
                <a:latin typeface="Helvetica Neue" panose="02000503000000020004" pitchFamily="2" charset="0"/>
              </a:rPr>
              <a:t> </a:t>
            </a:r>
            <a:r>
              <a:rPr lang="it-IT" dirty="0" err="1">
                <a:effectLst/>
                <a:latin typeface="Helvetica Neue" panose="02000503000000020004" pitchFamily="2" charset="0"/>
              </a:rPr>
              <a:t>interpolation</a:t>
            </a:r>
            <a:r>
              <a:rPr lang="it-IT" dirty="0">
                <a:effectLst/>
                <a:latin typeface="Helvetica Neue" panose="02000503000000020004" pitchFamily="2" charset="0"/>
              </a:rPr>
              <a:t> of </a:t>
            </a:r>
            <a:r>
              <a:rPr lang="it-IT" dirty="0" err="1">
                <a:effectLst/>
                <a:latin typeface="Helvetica Neue" panose="02000503000000020004" pitchFamily="2" charset="0"/>
              </a:rPr>
              <a:t>environmental</a:t>
            </a:r>
            <a:r>
              <a:rPr lang="it-IT" dirty="0">
                <a:effectLst/>
                <a:latin typeface="Helvetica Neue" panose="02000503000000020004" pitchFamily="2" charset="0"/>
              </a:rPr>
              <a:t> data and </a:t>
            </a:r>
            <a:r>
              <a:rPr lang="it-IT" dirty="0" err="1">
                <a:effectLst/>
                <a:latin typeface="Helvetica Neue" panose="02000503000000020004" pitchFamily="2" charset="0"/>
              </a:rPr>
              <a:t>means</a:t>
            </a:r>
            <a:r>
              <a:rPr lang="it-IT" dirty="0">
                <a:effectLst/>
                <a:latin typeface="Helvetica Neue" panose="02000503000000020004" pitchFamily="2" charset="0"/>
              </a:rPr>
              <a:t> of </a:t>
            </a:r>
            <a:r>
              <a:rPr lang="it-IT" dirty="0" err="1">
                <a:effectLst/>
                <a:latin typeface="Helvetica Neue" panose="02000503000000020004" pitchFamily="2" charset="0"/>
              </a:rPr>
              <a:t>reconstructing</a:t>
            </a:r>
            <a:r>
              <a:rPr lang="it-IT" dirty="0">
                <a:effectLst/>
                <a:latin typeface="Helvetica Neue" panose="02000503000000020004" pitchFamily="2" charset="0"/>
              </a:rPr>
              <a:t> the </a:t>
            </a:r>
            <a:r>
              <a:rPr lang="it-IT" dirty="0" err="1">
                <a:effectLst/>
                <a:latin typeface="Helvetica Neue" panose="02000503000000020004" pitchFamily="2" charset="0"/>
              </a:rPr>
              <a:t>variability</a:t>
            </a:r>
            <a:r>
              <a:rPr lang="it-IT" dirty="0">
                <a:effectLst/>
                <a:latin typeface="Helvetica Neue" panose="02000503000000020004" pitchFamily="2" charset="0"/>
              </a:rPr>
              <a:t> </a:t>
            </a:r>
            <a:r>
              <a:rPr lang="it-IT" dirty="0" err="1">
                <a:effectLst/>
                <a:latin typeface="Helvetica Neue" panose="02000503000000020004" pitchFamily="2" charset="0"/>
              </a:rPr>
              <a:t>thereof</a:t>
            </a:r>
            <a:r>
              <a:rPr lang="it-IT" dirty="0">
                <a:effectLst/>
                <a:latin typeface="Helvetica Neue" panose="02000503000000020004" pitchFamily="2" charset="0"/>
              </a:rPr>
              <a:t>.</a:t>
            </a:r>
          </a:p>
          <a:p>
            <a:endParaRPr lang="en-GB" dirty="0"/>
          </a:p>
          <a:p>
            <a:pPr>
              <a:buNone/>
            </a:pPr>
            <a:r>
              <a:rPr lang="it-IT" dirty="0">
                <a:effectLst/>
                <a:latin typeface="Helvetica Neue" panose="02000503000000020004" pitchFamily="2" charset="0"/>
              </a:rPr>
              <a:t>The MCD </a:t>
            </a:r>
            <a:r>
              <a:rPr lang="it-IT" dirty="0" err="1">
                <a:effectLst/>
                <a:latin typeface="Helvetica Neue" panose="02000503000000020004" pitchFamily="2" charset="0"/>
              </a:rPr>
              <a:t>provides</a:t>
            </a:r>
            <a:r>
              <a:rPr lang="it-IT" dirty="0">
                <a:effectLst/>
                <a:latin typeface="Helvetica Neue" panose="02000503000000020004" pitchFamily="2" charset="0"/>
              </a:rPr>
              <a:t> </a:t>
            </a:r>
            <a:r>
              <a:rPr lang="it-IT" dirty="0" err="1">
                <a:effectLst/>
                <a:latin typeface="Helvetica Neue" panose="02000503000000020004" pitchFamily="2" charset="0"/>
              </a:rPr>
              <a:t>mean</a:t>
            </a:r>
            <a:r>
              <a:rPr lang="it-IT" dirty="0">
                <a:effectLst/>
                <a:latin typeface="Helvetica Neue" panose="02000503000000020004" pitchFamily="2" charset="0"/>
              </a:rPr>
              <a:t> </a:t>
            </a:r>
            <a:r>
              <a:rPr lang="it-IT" dirty="0" err="1">
                <a:effectLst/>
                <a:latin typeface="Helvetica Neue" panose="02000503000000020004" pitchFamily="2" charset="0"/>
              </a:rPr>
              <a:t>values</a:t>
            </a:r>
            <a:r>
              <a:rPr lang="it-IT" dirty="0">
                <a:effectLst/>
                <a:latin typeface="Helvetica Neue" panose="02000503000000020004" pitchFamily="2" charset="0"/>
              </a:rPr>
              <a:t> and </a:t>
            </a:r>
            <a:r>
              <a:rPr lang="it-IT" dirty="0" err="1">
                <a:effectLst/>
                <a:latin typeface="Helvetica Neue" panose="02000503000000020004" pitchFamily="2" charset="0"/>
              </a:rPr>
              <a:t>statistics</a:t>
            </a:r>
            <a:r>
              <a:rPr lang="it-IT" dirty="0">
                <a:effectLst/>
                <a:latin typeface="Helvetica Neue" panose="02000503000000020004" pitchFamily="2" charset="0"/>
              </a:rPr>
              <a:t> of the </a:t>
            </a:r>
            <a:r>
              <a:rPr lang="it-IT" dirty="0" err="1">
                <a:effectLst/>
                <a:latin typeface="Helvetica Neue" panose="02000503000000020004" pitchFamily="2" charset="0"/>
              </a:rPr>
              <a:t>main</a:t>
            </a:r>
            <a:r>
              <a:rPr lang="it-IT" dirty="0">
                <a:effectLst/>
                <a:latin typeface="Helvetica Neue" panose="02000503000000020004" pitchFamily="2" charset="0"/>
              </a:rPr>
              <a:t> </a:t>
            </a:r>
            <a:r>
              <a:rPr lang="it-IT" dirty="0" err="1">
                <a:effectLst/>
                <a:latin typeface="Helvetica Neue" panose="02000503000000020004" pitchFamily="2" charset="0"/>
              </a:rPr>
              <a:t>meteorological</a:t>
            </a:r>
            <a:r>
              <a:rPr lang="it-IT" dirty="0">
                <a:effectLst/>
                <a:latin typeface="Helvetica Neue" panose="02000503000000020004" pitchFamily="2" charset="0"/>
              </a:rPr>
              <a:t> </a:t>
            </a:r>
            <a:r>
              <a:rPr lang="it-IT" dirty="0" err="1">
                <a:effectLst/>
                <a:latin typeface="Helvetica Neue" panose="02000503000000020004" pitchFamily="2" charset="0"/>
              </a:rPr>
              <a:t>variables</a:t>
            </a:r>
            <a:r>
              <a:rPr lang="it-IT" dirty="0">
                <a:effectLst/>
                <a:latin typeface="Helvetica Neue" panose="02000503000000020004" pitchFamily="2" charset="0"/>
              </a:rPr>
              <a:t> (</a:t>
            </a:r>
            <a:r>
              <a:rPr lang="it-IT" dirty="0" err="1">
                <a:effectLst/>
                <a:latin typeface="Helvetica Neue" panose="02000503000000020004" pitchFamily="2" charset="0"/>
              </a:rPr>
              <a:t>atmospheric</a:t>
            </a:r>
            <a:r>
              <a:rPr lang="it-IT" dirty="0">
                <a:effectLst/>
                <a:latin typeface="Helvetica Neue" panose="02000503000000020004" pitchFamily="2" charset="0"/>
              </a:rPr>
              <a:t> temperature, </a:t>
            </a:r>
            <a:r>
              <a:rPr lang="it-IT" dirty="0" err="1">
                <a:effectLst/>
                <a:latin typeface="Helvetica Neue" panose="02000503000000020004" pitchFamily="2" charset="0"/>
              </a:rPr>
              <a:t>density</a:t>
            </a:r>
            <a:r>
              <a:rPr lang="it-IT" dirty="0">
                <a:effectLst/>
                <a:latin typeface="Helvetica Neue" panose="02000503000000020004" pitchFamily="2" charset="0"/>
              </a:rPr>
              <a:t>, pressure and </a:t>
            </a:r>
            <a:r>
              <a:rPr lang="it-IT" dirty="0" err="1">
                <a:effectLst/>
                <a:latin typeface="Helvetica Neue" panose="02000503000000020004" pitchFamily="2" charset="0"/>
              </a:rPr>
              <a:t>winds</a:t>
            </a:r>
            <a:r>
              <a:rPr lang="it-IT" dirty="0">
                <a:effectLst/>
                <a:latin typeface="Helvetica Neue" panose="02000503000000020004" pitchFamily="2" charset="0"/>
              </a:rPr>
              <a:t>) </a:t>
            </a:r>
            <a:r>
              <a:rPr lang="it-IT" dirty="0" err="1">
                <a:effectLst/>
                <a:latin typeface="Helvetica Neue" panose="02000503000000020004" pitchFamily="2" charset="0"/>
              </a:rPr>
              <a:t>as</a:t>
            </a:r>
            <a:r>
              <a:rPr lang="it-IT" dirty="0">
                <a:effectLst/>
                <a:latin typeface="Helvetica Neue" panose="02000503000000020004" pitchFamily="2" charset="0"/>
              </a:rPr>
              <a:t> </a:t>
            </a:r>
            <a:r>
              <a:rPr lang="it-IT" dirty="0" err="1">
                <a:effectLst/>
                <a:latin typeface="Helvetica Neue" panose="02000503000000020004" pitchFamily="2" charset="0"/>
              </a:rPr>
              <a:t>well</a:t>
            </a:r>
            <a:r>
              <a:rPr lang="it-IT" dirty="0">
                <a:effectLst/>
                <a:latin typeface="Helvetica Neue" panose="02000503000000020004" pitchFamily="2" charset="0"/>
              </a:rPr>
              <a:t> </a:t>
            </a:r>
            <a:r>
              <a:rPr lang="it-IT" dirty="0" err="1">
                <a:effectLst/>
                <a:latin typeface="Helvetica Neue" panose="02000503000000020004" pitchFamily="2" charset="0"/>
              </a:rPr>
              <a:t>as</a:t>
            </a:r>
            <a:r>
              <a:rPr lang="it-IT" dirty="0">
                <a:effectLst/>
                <a:latin typeface="Helvetica Neue" panose="02000503000000020004" pitchFamily="2" charset="0"/>
              </a:rPr>
              <a:t> </a:t>
            </a:r>
            <a:r>
              <a:rPr lang="it-IT" dirty="0" err="1">
                <a:effectLst/>
                <a:latin typeface="Helvetica Neue" panose="02000503000000020004" pitchFamily="2" charset="0"/>
              </a:rPr>
              <a:t>atmospheric</a:t>
            </a:r>
            <a:r>
              <a:rPr lang="it-IT" dirty="0">
                <a:effectLst/>
                <a:latin typeface="Helvetica Neue" panose="02000503000000020004" pitchFamily="2" charset="0"/>
              </a:rPr>
              <a:t> </a:t>
            </a:r>
            <a:r>
              <a:rPr lang="it-IT" dirty="0" err="1">
                <a:effectLst/>
                <a:latin typeface="Helvetica Neue" panose="02000503000000020004" pitchFamily="2" charset="0"/>
              </a:rPr>
              <a:t>composition</a:t>
            </a:r>
            <a:r>
              <a:rPr lang="it-IT" dirty="0">
                <a:effectLst/>
                <a:latin typeface="Helvetica Neue" panose="02000503000000020004" pitchFamily="2" charset="0"/>
              </a:rPr>
              <a:t> (</a:t>
            </a:r>
            <a:r>
              <a:rPr lang="it-IT" dirty="0" err="1">
                <a:effectLst/>
                <a:latin typeface="Helvetica Neue" panose="02000503000000020004" pitchFamily="2" charset="0"/>
              </a:rPr>
              <a:t>including</a:t>
            </a:r>
            <a:r>
              <a:rPr lang="it-IT" dirty="0">
                <a:effectLst/>
                <a:latin typeface="Helvetica Neue" panose="02000503000000020004" pitchFamily="2" charset="0"/>
              </a:rPr>
              <a:t> </a:t>
            </a:r>
            <a:r>
              <a:rPr lang="it-IT" dirty="0" err="1">
                <a:effectLst/>
                <a:latin typeface="Helvetica Neue" panose="02000503000000020004" pitchFamily="2" charset="0"/>
              </a:rPr>
              <a:t>dust</a:t>
            </a:r>
            <a:r>
              <a:rPr lang="it-IT" dirty="0">
                <a:effectLst/>
                <a:latin typeface="Helvetica Neue" panose="02000503000000020004" pitchFamily="2" charset="0"/>
              </a:rPr>
              <a:t> and water vapor and </a:t>
            </a:r>
            <a:r>
              <a:rPr lang="it-IT" dirty="0" err="1">
                <a:effectLst/>
                <a:latin typeface="Helvetica Neue" panose="02000503000000020004" pitchFamily="2" charset="0"/>
              </a:rPr>
              <a:t>ice</a:t>
            </a:r>
            <a:r>
              <a:rPr lang="it-IT" dirty="0">
                <a:effectLst/>
                <a:latin typeface="Helvetica Neue" panose="02000503000000020004" pitchFamily="2" charset="0"/>
              </a:rPr>
              <a:t> </a:t>
            </a:r>
            <a:r>
              <a:rPr lang="it-IT" dirty="0" err="1">
                <a:effectLst/>
                <a:latin typeface="Helvetica Neue" panose="02000503000000020004" pitchFamily="2" charset="0"/>
              </a:rPr>
              <a:t>content</a:t>
            </a:r>
            <a:r>
              <a:rPr lang="it-IT" dirty="0">
                <a:effectLst/>
                <a:latin typeface="Helvetica Neue" panose="02000503000000020004" pitchFamily="2" charset="0"/>
              </a:rPr>
              <a:t>), </a:t>
            </a:r>
            <a:r>
              <a:rPr lang="it-IT" dirty="0" err="1">
                <a:effectLst/>
                <a:latin typeface="Helvetica Neue" panose="02000503000000020004" pitchFamily="2" charset="0"/>
              </a:rPr>
              <a:t>as</a:t>
            </a:r>
            <a:r>
              <a:rPr lang="it-IT" dirty="0">
                <a:effectLst/>
                <a:latin typeface="Helvetica Neue" panose="02000503000000020004" pitchFamily="2" charset="0"/>
              </a:rPr>
              <a:t> the GCM from </a:t>
            </a:r>
            <a:r>
              <a:rPr lang="it-IT" dirty="0" err="1">
                <a:effectLst/>
                <a:latin typeface="Helvetica Neue" panose="02000503000000020004" pitchFamily="2" charset="0"/>
              </a:rPr>
              <a:t>which</a:t>
            </a:r>
            <a:r>
              <a:rPr lang="it-IT" dirty="0">
                <a:effectLst/>
                <a:latin typeface="Helvetica Neue" panose="02000503000000020004" pitchFamily="2" charset="0"/>
              </a:rPr>
              <a:t> the datasets are </a:t>
            </a:r>
            <a:r>
              <a:rPr lang="it-IT" dirty="0" err="1">
                <a:effectLst/>
                <a:latin typeface="Helvetica Neue" panose="02000503000000020004" pitchFamily="2" charset="0"/>
              </a:rPr>
              <a:t>obtained</a:t>
            </a:r>
            <a:r>
              <a:rPr lang="it-IT" dirty="0">
                <a:effectLst/>
                <a:latin typeface="Helvetica Neue" panose="02000503000000020004" pitchFamily="2" charset="0"/>
              </a:rPr>
              <a:t> </a:t>
            </a:r>
            <a:r>
              <a:rPr lang="it-IT" dirty="0" err="1">
                <a:effectLst/>
                <a:latin typeface="Helvetica Neue" panose="02000503000000020004" pitchFamily="2" charset="0"/>
              </a:rPr>
              <a:t>includes</a:t>
            </a:r>
            <a:r>
              <a:rPr lang="it-IT" dirty="0">
                <a:effectLst/>
                <a:latin typeface="Helvetica Neue" panose="02000503000000020004" pitchFamily="2" charset="0"/>
              </a:rPr>
              <a:t> water </a:t>
            </a:r>
            <a:r>
              <a:rPr lang="it-IT" dirty="0" err="1">
                <a:effectLst/>
                <a:latin typeface="Helvetica Neue" panose="02000503000000020004" pitchFamily="2" charset="0"/>
              </a:rPr>
              <a:t>cycle</a:t>
            </a:r>
            <a:r>
              <a:rPr lang="it-IT" dirty="0">
                <a:effectLst/>
                <a:latin typeface="Helvetica Neue" panose="02000503000000020004" pitchFamily="2" charset="0"/>
              </a:rPr>
              <a:t> [4,5], </a:t>
            </a:r>
            <a:r>
              <a:rPr lang="it-IT" dirty="0" err="1">
                <a:effectLst/>
                <a:latin typeface="Helvetica Neue" panose="02000503000000020004" pitchFamily="2" charset="0"/>
              </a:rPr>
              <a:t>chemistry</a:t>
            </a:r>
            <a:r>
              <a:rPr lang="it-IT" dirty="0">
                <a:effectLst/>
                <a:latin typeface="Helvetica Neue" panose="02000503000000020004" pitchFamily="2" charset="0"/>
              </a:rPr>
              <a:t> [6], and </a:t>
            </a:r>
            <a:r>
              <a:rPr lang="it-IT" dirty="0" err="1">
                <a:effectLst/>
                <a:latin typeface="Helvetica Neue" panose="02000503000000020004" pitchFamily="2" charset="0"/>
              </a:rPr>
              <a:t>ionosphere</a:t>
            </a:r>
            <a:r>
              <a:rPr lang="it-IT" dirty="0">
                <a:effectLst/>
                <a:latin typeface="Helvetica Neue" panose="02000503000000020004" pitchFamily="2" charset="0"/>
              </a:rPr>
              <a:t> [7,8] models. The database </a:t>
            </a:r>
            <a:r>
              <a:rPr lang="it-IT" dirty="0" err="1">
                <a:effectLst/>
                <a:latin typeface="Helvetica Neue" panose="02000503000000020004" pitchFamily="2" charset="0"/>
              </a:rPr>
              <a:t>extends</a:t>
            </a:r>
            <a:r>
              <a:rPr lang="it-IT" dirty="0">
                <a:effectLst/>
                <a:latin typeface="Helvetica Neue" panose="02000503000000020004" pitchFamily="2" charset="0"/>
              </a:rPr>
              <a:t> up to and </a:t>
            </a:r>
            <a:r>
              <a:rPr lang="it-IT" dirty="0" err="1">
                <a:effectLst/>
                <a:latin typeface="Helvetica Neue" panose="02000503000000020004" pitchFamily="2" charset="0"/>
              </a:rPr>
              <a:t>including</a:t>
            </a:r>
            <a:r>
              <a:rPr lang="it-IT" dirty="0">
                <a:effectLst/>
                <a:latin typeface="Helvetica Neue" panose="02000503000000020004" pitchFamily="2" charset="0"/>
              </a:rPr>
              <a:t> the </a:t>
            </a:r>
            <a:r>
              <a:rPr lang="it-IT" dirty="0" err="1">
                <a:effectLst/>
                <a:latin typeface="Helvetica Neue" panose="02000503000000020004" pitchFamily="2" charset="0"/>
              </a:rPr>
              <a:t>thermosphere</a:t>
            </a:r>
            <a:r>
              <a:rPr lang="it-IT" dirty="0">
                <a:effectLst/>
                <a:latin typeface="Helvetica Neue" panose="02000503000000020004" pitchFamily="2" charset="0"/>
              </a:rPr>
              <a:t> [9,10] (~350km). </a:t>
            </a:r>
            <a:r>
              <a:rPr lang="it-IT" dirty="0" err="1">
                <a:effectLst/>
                <a:latin typeface="Helvetica Neue" panose="02000503000000020004" pitchFamily="2" charset="0"/>
              </a:rPr>
              <a:t>Since</a:t>
            </a:r>
            <a:r>
              <a:rPr lang="it-IT" dirty="0">
                <a:effectLst/>
                <a:latin typeface="Helvetica Neue" panose="02000503000000020004" pitchFamily="2" charset="0"/>
              </a:rPr>
              <a:t> the </a:t>
            </a:r>
            <a:r>
              <a:rPr lang="it-IT" dirty="0" err="1">
                <a:effectLst/>
                <a:latin typeface="Helvetica Neue" panose="02000503000000020004" pitchFamily="2" charset="0"/>
              </a:rPr>
              <a:t>influence</a:t>
            </a:r>
            <a:r>
              <a:rPr lang="it-IT" dirty="0">
                <a:effectLst/>
                <a:latin typeface="Helvetica Neue" panose="02000503000000020004" pitchFamily="2" charset="0"/>
              </a:rPr>
              <a:t> of Extreme Ultra Violet (EUV) input from the sun </a:t>
            </a:r>
            <a:r>
              <a:rPr lang="it-IT" dirty="0" err="1">
                <a:effectLst/>
                <a:latin typeface="Helvetica Neue" panose="02000503000000020004" pitchFamily="2" charset="0"/>
              </a:rPr>
              <a:t>is</a:t>
            </a:r>
            <a:r>
              <a:rPr lang="it-IT" dirty="0">
                <a:effectLst/>
                <a:latin typeface="Helvetica Neue" panose="02000503000000020004" pitchFamily="2" charset="0"/>
              </a:rPr>
              <a:t> </a:t>
            </a:r>
            <a:r>
              <a:rPr lang="it-IT" dirty="0" err="1">
                <a:effectLst/>
                <a:latin typeface="Helvetica Neue" panose="02000503000000020004" pitchFamily="2" charset="0"/>
              </a:rPr>
              <a:t>significant</a:t>
            </a:r>
            <a:r>
              <a:rPr lang="it-IT" dirty="0">
                <a:effectLst/>
                <a:latin typeface="Helvetica Neue" panose="02000503000000020004" pitchFamily="2" charset="0"/>
              </a:rPr>
              <a:t> in the</a:t>
            </a:r>
          </a:p>
          <a:p>
            <a:r>
              <a:rPr lang="it-IT" dirty="0" err="1">
                <a:effectLst/>
                <a:latin typeface="Helvetica Neue" panose="02000503000000020004" pitchFamily="2" charset="0"/>
              </a:rPr>
              <a:t>latter</a:t>
            </a:r>
            <a:r>
              <a:rPr lang="it-IT" dirty="0">
                <a:effectLst/>
                <a:latin typeface="Helvetica Neue" panose="02000503000000020004" pitchFamily="2" charset="0"/>
              </a:rPr>
              <a:t>, 3 EUV </a:t>
            </a:r>
            <a:r>
              <a:rPr lang="it-IT" dirty="0" err="1">
                <a:effectLst/>
                <a:latin typeface="Helvetica Neue" panose="02000503000000020004" pitchFamily="2" charset="0"/>
              </a:rPr>
              <a:t>scenarios</a:t>
            </a:r>
            <a:r>
              <a:rPr lang="it-IT" dirty="0">
                <a:effectLst/>
                <a:latin typeface="Helvetica Neue" panose="02000503000000020004" pitchFamily="2" charset="0"/>
              </a:rPr>
              <a:t> (solar minimum, </a:t>
            </a:r>
            <a:r>
              <a:rPr lang="it-IT" dirty="0" err="1">
                <a:effectLst/>
                <a:latin typeface="Helvetica Neue" panose="02000503000000020004" pitchFamily="2" charset="0"/>
              </a:rPr>
              <a:t>average</a:t>
            </a:r>
            <a:r>
              <a:rPr lang="it-IT" dirty="0">
                <a:effectLst/>
                <a:latin typeface="Helvetica Neue" panose="02000503000000020004" pitchFamily="2" charset="0"/>
              </a:rPr>
              <a:t> and maximum inputs) account for the impact of the </a:t>
            </a:r>
            <a:r>
              <a:rPr lang="it-IT" dirty="0" err="1">
                <a:effectLst/>
                <a:latin typeface="Helvetica Neue" panose="02000503000000020004" pitchFamily="2" charset="0"/>
              </a:rPr>
              <a:t>various</a:t>
            </a:r>
            <a:r>
              <a:rPr lang="it-IT" dirty="0">
                <a:effectLst/>
                <a:latin typeface="Helvetica Neue" panose="02000503000000020004" pitchFamily="2" charset="0"/>
              </a:rPr>
              <a:t> </a:t>
            </a:r>
            <a:r>
              <a:rPr lang="it-IT" dirty="0" err="1">
                <a:effectLst/>
                <a:latin typeface="Helvetica Neue" panose="02000503000000020004" pitchFamily="2" charset="0"/>
              </a:rPr>
              <a:t>states</a:t>
            </a:r>
            <a:r>
              <a:rPr lang="it-IT" dirty="0">
                <a:effectLst/>
                <a:latin typeface="Helvetica Neue" panose="02000503000000020004" pitchFamily="2" charset="0"/>
              </a:rPr>
              <a:t> of the solar </a:t>
            </a:r>
            <a:r>
              <a:rPr lang="it-IT" dirty="0" err="1">
                <a:effectLst/>
                <a:latin typeface="Helvetica Neue" panose="02000503000000020004" pitchFamily="2" charset="0"/>
              </a:rPr>
              <a:t>cycle</a:t>
            </a:r>
            <a:r>
              <a:rPr lang="it-IT" dirty="0">
                <a:effectLst/>
                <a:latin typeface="Helvetica Neue" panose="02000503000000020004" pitchFamily="2" charset="0"/>
              </a:rPr>
              <a:t>.</a:t>
            </a:r>
          </a:p>
          <a:p>
            <a:endParaRPr lang="it-IT" dirty="0">
              <a:effectLst/>
              <a:latin typeface="Helvetica Neue" panose="02000503000000020004" pitchFamily="2" charset="0"/>
            </a:endParaRPr>
          </a:p>
          <a:p>
            <a:endParaRPr lang="it-IT" dirty="0">
              <a:effectLst/>
              <a:latin typeface="Helvetica Neue" panose="02000503000000020004" pitchFamily="2" charset="0"/>
            </a:endParaRPr>
          </a:p>
        </p:txBody>
      </p:sp>
      <p:sp>
        <p:nvSpPr>
          <p:cNvPr id="4" name="Segnaposto numero diapositiva 3">
            <a:extLst>
              <a:ext uri="{FF2B5EF4-FFF2-40B4-BE49-F238E27FC236}">
                <a16:creationId xmlns:a16="http://schemas.microsoft.com/office/drawing/2014/main" id="{5B75DA00-60F8-9702-9797-5B1F642BC595}"/>
              </a:ext>
            </a:extLst>
          </p:cNvPr>
          <p:cNvSpPr>
            <a:spLocks noGrp="1"/>
          </p:cNvSpPr>
          <p:nvPr>
            <p:ph type="sldNum" sz="quarter" idx="5"/>
          </p:nvPr>
        </p:nvSpPr>
        <p:spPr/>
        <p:txBody>
          <a:bodyPr/>
          <a:lstStyle/>
          <a:p>
            <a:fld id="{46D5B8C5-F098-EC44-A9C9-32C90EE33B95}" type="slidenum">
              <a:rPr lang="it-IT" smtClean="0"/>
              <a:t>22</a:t>
            </a:fld>
            <a:endParaRPr lang="it-IT"/>
          </a:p>
        </p:txBody>
      </p:sp>
    </p:spTree>
    <p:extLst>
      <p:ext uri="{BB962C8B-B14F-4D97-AF65-F5344CB8AC3E}">
        <p14:creationId xmlns:p14="http://schemas.microsoft.com/office/powerpoint/2010/main" val="3073696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CD0DC-B360-8B28-262D-3E3DAE2DD9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54C9157-13F9-B5B5-30D6-CFEE5F84696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82FF8B0-7BDA-5241-4A6F-55FA7CC47823}"/>
              </a:ext>
            </a:extLst>
          </p:cNvPr>
          <p:cNvSpPr>
            <a:spLocks noGrp="1"/>
          </p:cNvSpPr>
          <p:nvPr>
            <p:ph type="body" idx="1"/>
          </p:nvPr>
        </p:nvSpPr>
        <p:spPr/>
        <p:txBody>
          <a:bodyPr/>
          <a:lstStyle/>
          <a:p>
            <a:endParaRPr lang="it-IT" dirty="0">
              <a:effectLst/>
              <a:latin typeface="Helvetica Neue" panose="02000503000000020004" pitchFamily="2" charset="0"/>
            </a:endParaRPr>
          </a:p>
          <a:p>
            <a:endParaRPr lang="it-IT" dirty="0">
              <a:effectLst/>
              <a:latin typeface="Helvetica Neue" panose="02000503000000020004" pitchFamily="2" charset="0"/>
            </a:endParaRPr>
          </a:p>
        </p:txBody>
      </p:sp>
      <p:sp>
        <p:nvSpPr>
          <p:cNvPr id="4" name="Segnaposto numero diapositiva 3">
            <a:extLst>
              <a:ext uri="{FF2B5EF4-FFF2-40B4-BE49-F238E27FC236}">
                <a16:creationId xmlns:a16="http://schemas.microsoft.com/office/drawing/2014/main" id="{485D4924-2896-48BC-1E12-A2AC886DBECD}"/>
              </a:ext>
            </a:extLst>
          </p:cNvPr>
          <p:cNvSpPr>
            <a:spLocks noGrp="1"/>
          </p:cNvSpPr>
          <p:nvPr>
            <p:ph type="sldNum" sz="quarter" idx="5"/>
          </p:nvPr>
        </p:nvSpPr>
        <p:spPr/>
        <p:txBody>
          <a:bodyPr/>
          <a:lstStyle/>
          <a:p>
            <a:fld id="{46D5B8C5-F098-EC44-A9C9-32C90EE33B95}" type="slidenum">
              <a:rPr lang="it-IT" smtClean="0"/>
              <a:t>23</a:t>
            </a:fld>
            <a:endParaRPr lang="it-IT"/>
          </a:p>
        </p:txBody>
      </p:sp>
    </p:spTree>
    <p:extLst>
      <p:ext uri="{BB962C8B-B14F-4D97-AF65-F5344CB8AC3E}">
        <p14:creationId xmlns:p14="http://schemas.microsoft.com/office/powerpoint/2010/main" val="412641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AC92-6B55-C023-4A3F-9200EAE1C7C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B704DDD-5B8F-5B2E-D806-78E31F9138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97B5D97-1BBA-1A4C-31AD-D258014B33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4F4F4F"/>
                </a:solidFill>
                <a:effectLst/>
                <a:latin typeface="Helvetica Neue" panose="02000503000000020004" pitchFamily="2" charset="0"/>
              </a:rPr>
              <a:t>The </a:t>
            </a:r>
            <a:r>
              <a:rPr lang="it-IT" dirty="0" err="1">
                <a:solidFill>
                  <a:srgbClr val="4F4F4F"/>
                </a:solidFill>
                <a:effectLst/>
                <a:latin typeface="Helvetica Neue" panose="02000503000000020004" pitchFamily="2" charset="0"/>
              </a:rPr>
              <a:t>Badhwar</a:t>
            </a:r>
            <a:r>
              <a:rPr lang="it-IT" dirty="0">
                <a:solidFill>
                  <a:srgbClr val="4F4F4F"/>
                </a:solidFill>
                <a:effectLst/>
                <a:latin typeface="Helvetica Neue" panose="02000503000000020004" pitchFamily="2" charset="0"/>
              </a:rPr>
              <a:t>-O’Neill (BON) model </a:t>
            </a:r>
            <a:r>
              <a:rPr lang="it-IT" dirty="0" err="1">
                <a:solidFill>
                  <a:srgbClr val="4F4F4F"/>
                </a:solidFill>
                <a:effectLst/>
                <a:latin typeface="Helvetica Neue" panose="02000503000000020004" pitchFamily="2" charset="0"/>
              </a:rPr>
              <a:t>numerically</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solves</a:t>
            </a:r>
            <a:r>
              <a:rPr lang="it-IT" dirty="0">
                <a:solidFill>
                  <a:srgbClr val="4F4F4F"/>
                </a:solidFill>
                <a:effectLst/>
                <a:latin typeface="Helvetica Neue" panose="02000503000000020004" pitchFamily="2" charset="0"/>
              </a:rPr>
              <a:t> the Fokker-Planck (FP) </a:t>
            </a:r>
            <a:r>
              <a:rPr lang="it-IT" dirty="0" err="1">
                <a:solidFill>
                  <a:srgbClr val="4F4F4F"/>
                </a:solidFill>
                <a:effectLst/>
                <a:latin typeface="Helvetica Neue" panose="02000503000000020004" pitchFamily="2" charset="0"/>
              </a:rPr>
              <a:t>equation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that</a:t>
            </a:r>
            <a:r>
              <a:rPr lang="it-IT" dirty="0">
                <a:solidFill>
                  <a:srgbClr val="4F4F4F"/>
                </a:solidFill>
                <a:effectLst/>
                <a:latin typeface="Helvetica Neue" panose="02000503000000020004" pitchFamily="2" charset="0"/>
              </a:rPr>
              <a:t> takes </a:t>
            </a:r>
            <a:r>
              <a:rPr lang="it-IT" dirty="0" err="1">
                <a:solidFill>
                  <a:srgbClr val="4F4F4F"/>
                </a:solidFill>
                <a:effectLst/>
                <a:latin typeface="Helvetica Neue" panose="02000503000000020004" pitchFamily="2" charset="0"/>
              </a:rPr>
              <a:t>into</a:t>
            </a:r>
            <a:r>
              <a:rPr lang="it-IT" dirty="0">
                <a:solidFill>
                  <a:srgbClr val="4F4F4F"/>
                </a:solidFill>
                <a:effectLst/>
                <a:latin typeface="Helvetica Neue" panose="02000503000000020004" pitchFamily="2" charset="0"/>
              </a:rPr>
              <a:t> account </a:t>
            </a:r>
            <a:r>
              <a:rPr lang="it-IT" dirty="0" err="1">
                <a:solidFill>
                  <a:srgbClr val="4F4F4F"/>
                </a:solidFill>
                <a:effectLst/>
                <a:latin typeface="Helvetica Neue" panose="02000503000000020004" pitchFamily="2" charset="0"/>
              </a:rPr>
              <a:t>diﬀusion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convection</a:t>
            </a:r>
            <a:r>
              <a:rPr lang="it-IT" dirty="0">
                <a:solidFill>
                  <a:srgbClr val="4F4F4F"/>
                </a:solidFill>
                <a:effectLst/>
                <a:latin typeface="Helvetica Neue" panose="02000503000000020004" pitchFamily="2" charset="0"/>
              </a:rPr>
              <a:t>, and </a:t>
            </a:r>
            <a:r>
              <a:rPr lang="it-IT" dirty="0" err="1">
                <a:solidFill>
                  <a:srgbClr val="4F4F4F"/>
                </a:solidFill>
                <a:effectLst/>
                <a:latin typeface="Helvetica Neue" panose="02000503000000020004" pitchFamily="2" charset="0"/>
              </a:rPr>
              <a:t>adiabatic</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deceleration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within</a:t>
            </a:r>
            <a:r>
              <a:rPr lang="it-IT" dirty="0">
                <a:solidFill>
                  <a:srgbClr val="4F4F4F"/>
                </a:solidFill>
                <a:effectLst/>
                <a:latin typeface="Helvetica Neue" panose="02000503000000020004" pitchFamily="2" charset="0"/>
              </a:rPr>
              <a:t> the </a:t>
            </a:r>
            <a:r>
              <a:rPr lang="it-IT" dirty="0" err="1">
                <a:solidFill>
                  <a:srgbClr val="4F4F4F"/>
                </a:solidFill>
                <a:effectLst/>
                <a:latin typeface="Helvetica Neue" panose="02000503000000020004" pitchFamily="2" charset="0"/>
              </a:rPr>
              <a:t>heliosphere</a:t>
            </a:r>
            <a:r>
              <a:rPr lang="it-IT" dirty="0">
                <a:solidFill>
                  <a:srgbClr val="4F4F4F"/>
                </a:solidFill>
                <a:effectLst/>
                <a:latin typeface="Helvetica Neue" panose="02000503000000020004" pitchFamily="2" charset="0"/>
              </a:rPr>
              <a:t>. The </a:t>
            </a:r>
            <a:r>
              <a:rPr lang="it-IT" dirty="0" err="1">
                <a:solidFill>
                  <a:srgbClr val="4F4F4F"/>
                </a:solidFill>
                <a:effectLst/>
                <a:latin typeface="Helvetica Neue" panose="02000503000000020004" pitchFamily="2" charset="0"/>
              </a:rPr>
              <a:t>solution</a:t>
            </a:r>
            <a:r>
              <a:rPr lang="it-IT" dirty="0">
                <a:solidFill>
                  <a:srgbClr val="4F4F4F"/>
                </a:solidFill>
                <a:effectLst/>
                <a:latin typeface="Helvetica Neue" panose="02000503000000020004" pitchFamily="2" charset="0"/>
              </a:rPr>
              <a:t> to the FP </a:t>
            </a:r>
            <a:r>
              <a:rPr lang="it-IT" dirty="0" err="1">
                <a:solidFill>
                  <a:srgbClr val="4F4F4F"/>
                </a:solidFill>
                <a:effectLst/>
                <a:latin typeface="Helvetica Neue" panose="02000503000000020004" pitchFamily="2" charset="0"/>
              </a:rPr>
              <a:t>equation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as</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implemented</a:t>
            </a:r>
            <a:r>
              <a:rPr lang="it-IT" dirty="0">
                <a:solidFill>
                  <a:srgbClr val="4F4F4F"/>
                </a:solidFill>
                <a:effectLst/>
                <a:latin typeface="Helvetica Neue" panose="02000503000000020004" pitchFamily="2" charset="0"/>
              </a:rPr>
              <a:t> in the BON model </a:t>
            </a:r>
            <a:r>
              <a:rPr lang="it-IT" dirty="0" err="1">
                <a:solidFill>
                  <a:srgbClr val="4F4F4F"/>
                </a:solidFill>
                <a:effectLst/>
                <a:latin typeface="Helvetica Neue" panose="02000503000000020004" pitchFamily="2" charset="0"/>
              </a:rPr>
              <a:t>is</a:t>
            </a:r>
            <a:r>
              <a:rPr lang="it-IT" dirty="0">
                <a:solidFill>
                  <a:srgbClr val="4F4F4F"/>
                </a:solidFill>
                <a:effectLst/>
                <a:latin typeface="Helvetica Neue" panose="02000503000000020004" pitchFamily="2" charset="0"/>
              </a:rPr>
              <a:t> the </a:t>
            </a:r>
            <a:r>
              <a:rPr lang="it-IT" dirty="0" err="1">
                <a:solidFill>
                  <a:srgbClr val="4F4F4F"/>
                </a:solidFill>
                <a:effectLst/>
                <a:latin typeface="Helvetica Neue" panose="02000503000000020004" pitchFamily="2" charset="0"/>
              </a:rPr>
              <a:t>flux</a:t>
            </a:r>
            <a:r>
              <a:rPr lang="it-IT" dirty="0">
                <a:solidFill>
                  <a:srgbClr val="4F4F4F"/>
                </a:solidFill>
                <a:effectLst/>
                <a:latin typeface="Helvetica Neue" panose="02000503000000020004" pitchFamily="2" charset="0"/>
              </a:rPr>
              <a:t> of GCR </a:t>
            </a:r>
            <a:r>
              <a:rPr lang="it-IT" dirty="0" err="1">
                <a:solidFill>
                  <a:srgbClr val="4F4F4F"/>
                </a:solidFill>
                <a:effectLst/>
                <a:latin typeface="Helvetica Neue" panose="02000503000000020004" pitchFamily="2" charset="0"/>
              </a:rPr>
              <a:t>particles</a:t>
            </a:r>
            <a:r>
              <a:rPr lang="it-IT" dirty="0">
                <a:solidFill>
                  <a:srgbClr val="4F4F4F"/>
                </a:solidFill>
                <a:effectLst/>
                <a:latin typeface="Helvetica Neue" panose="02000503000000020004" pitchFamily="2" charset="0"/>
              </a:rPr>
              <a:t> of a </a:t>
            </a:r>
            <a:r>
              <a:rPr lang="it-IT" dirty="0" err="1">
                <a:solidFill>
                  <a:srgbClr val="4F4F4F"/>
                </a:solidFill>
                <a:effectLst/>
                <a:latin typeface="Helvetica Neue" panose="02000503000000020004" pitchFamily="2" charset="0"/>
              </a:rPr>
              <a:t>given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charge</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Z</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as</a:t>
            </a:r>
            <a:r>
              <a:rPr lang="it-IT" dirty="0">
                <a:solidFill>
                  <a:srgbClr val="4F4F4F"/>
                </a:solidFill>
                <a:effectLst/>
                <a:latin typeface="Helvetica Neue" panose="02000503000000020004" pitchFamily="2" charset="0"/>
              </a:rPr>
              <a:t> a </a:t>
            </a:r>
            <a:r>
              <a:rPr lang="it-IT" dirty="0" err="1">
                <a:solidFill>
                  <a:srgbClr val="4F4F4F"/>
                </a:solidFill>
                <a:effectLst/>
                <a:latin typeface="Helvetica Neue" panose="02000503000000020004" pitchFamily="2" charset="0"/>
              </a:rPr>
              <a:t>function</a:t>
            </a:r>
            <a:r>
              <a:rPr lang="it-IT" dirty="0">
                <a:solidFill>
                  <a:srgbClr val="4F4F4F"/>
                </a:solidFill>
                <a:effectLst/>
                <a:latin typeface="Helvetica Neue" panose="02000503000000020004" pitchFamily="2" charset="0"/>
              </a:rPr>
              <a:t> of energy. The </a:t>
            </a:r>
            <a:r>
              <a:rPr lang="it-IT" dirty="0" err="1">
                <a:solidFill>
                  <a:srgbClr val="4F4F4F"/>
                </a:solidFill>
                <a:effectLst/>
                <a:latin typeface="Helvetica Neue" panose="02000503000000020004" pitchFamily="2" charset="0"/>
              </a:rPr>
              <a:t>solution</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is</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obtained</a:t>
            </a:r>
            <a:r>
              <a:rPr lang="it-IT" dirty="0">
                <a:solidFill>
                  <a:srgbClr val="4F4F4F"/>
                </a:solidFill>
                <a:effectLst/>
                <a:latin typeface="Helvetica Neue" panose="02000503000000020004" pitchFamily="2" charset="0"/>
              </a:rPr>
              <a:t> under the </a:t>
            </a:r>
            <a:r>
              <a:rPr lang="it-IT" dirty="0" err="1">
                <a:solidFill>
                  <a:srgbClr val="4F4F4F"/>
                </a:solidFill>
                <a:effectLst/>
                <a:latin typeface="Helvetica Neue" panose="02000503000000020004" pitchFamily="2" charset="0"/>
              </a:rPr>
              <a:t>assumptions</a:t>
            </a:r>
            <a:r>
              <a:rPr lang="it-IT" dirty="0">
                <a:solidFill>
                  <a:srgbClr val="4F4F4F"/>
                </a:solidFill>
                <a:effectLst/>
                <a:latin typeface="Helvetica Neue" panose="02000503000000020004" pitchFamily="2" charset="0"/>
              </a:rPr>
              <a:t> of a quasi-steady state and a </a:t>
            </a:r>
            <a:r>
              <a:rPr lang="it-IT" dirty="0" err="1">
                <a:solidFill>
                  <a:srgbClr val="4F4F4F"/>
                </a:solidFill>
                <a:effectLst/>
                <a:latin typeface="Helvetica Neue" panose="02000503000000020004" pitchFamily="2" charset="0"/>
              </a:rPr>
              <a:t>spherically</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symmetric</a:t>
            </a:r>
            <a:r>
              <a:rPr lang="it-IT" dirty="0">
                <a:solidFill>
                  <a:srgbClr val="4F4F4F"/>
                </a:solidFill>
                <a:effectLst/>
                <a:latin typeface="Helvetica Neue" panose="02000503000000020004" pitchFamily="2" charset="0"/>
              </a:rPr>
              <a:t> </a:t>
            </a:r>
            <a:r>
              <a:rPr lang="it-IT" dirty="0" err="1">
                <a:solidFill>
                  <a:srgbClr val="4F4F4F"/>
                </a:solidFill>
                <a:effectLst/>
                <a:latin typeface="Helvetica Neue" panose="02000503000000020004" pitchFamily="2" charset="0"/>
              </a:rPr>
              <a:t>interplanetary</a:t>
            </a:r>
            <a:r>
              <a:rPr lang="it-IT" dirty="0">
                <a:solidFill>
                  <a:srgbClr val="4F4F4F"/>
                </a:solidFill>
                <a:effectLst/>
                <a:latin typeface="Helvetica Neue" panose="02000503000000020004" pitchFamily="2" charset="0"/>
              </a:rPr>
              <a:t> medium</a:t>
            </a:r>
          </a:p>
          <a:p>
            <a:endParaRPr lang="it-IT" dirty="0">
              <a:effectLst/>
              <a:latin typeface="Helvetica Neue" panose="02000503000000020004" pitchFamily="2" charset="0"/>
            </a:endParaRPr>
          </a:p>
          <a:p>
            <a:pPr>
              <a:buNone/>
            </a:pPr>
            <a:r>
              <a:rPr lang="it-IT" dirty="0" err="1">
                <a:solidFill>
                  <a:srgbClr val="000000"/>
                </a:solidFill>
                <a:effectLst/>
                <a:latin typeface="Helvetica" pitchFamily="2" charset="0"/>
              </a:rPr>
              <a:t>construct</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response</a:t>
            </a:r>
            <a:r>
              <a:rPr lang="it-IT" dirty="0">
                <a:solidFill>
                  <a:srgbClr val="000000"/>
                </a:solidFill>
                <a:effectLst/>
                <a:latin typeface="Helvetica" pitchFamily="2" charset="0"/>
              </a:rPr>
              <a:t> </a:t>
            </a:r>
            <a:r>
              <a:rPr lang="it-IT" dirty="0" err="1">
                <a:solidFill>
                  <a:srgbClr val="000000"/>
                </a:solidFill>
                <a:effectLst/>
                <a:latin typeface="Helvetica" pitchFamily="2" charset="0"/>
              </a:rPr>
              <a:t>function</a:t>
            </a:r>
            <a:r>
              <a:rPr lang="it-IT" dirty="0">
                <a:solidFill>
                  <a:srgbClr val="000000"/>
                </a:solidFill>
                <a:effectLst/>
                <a:latin typeface="Helvetica" pitchFamily="2" charset="0"/>
              </a:rPr>
              <a:t>” of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based</a:t>
            </a:r>
            <a:r>
              <a:rPr lang="it-IT" dirty="0">
                <a:solidFill>
                  <a:srgbClr val="000000"/>
                </a:solidFill>
                <a:effectLst/>
                <a:latin typeface="Helvetica" pitchFamily="2" charset="0"/>
              </a:rPr>
              <a:t> on </a:t>
            </a:r>
            <a:r>
              <a:rPr lang="it-IT" dirty="0" err="1">
                <a:solidFill>
                  <a:srgbClr val="000000"/>
                </a:solidFill>
                <a:effectLst/>
                <a:latin typeface="Helvetica" pitchFamily="2" charset="0"/>
              </a:rPr>
              <a:t>simulated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from </a:t>
            </a:r>
            <a:r>
              <a:rPr lang="it-IT" dirty="0" err="1">
                <a:solidFill>
                  <a:srgbClr val="000000"/>
                </a:solidFill>
                <a:effectLst/>
                <a:latin typeface="Helvetica" pitchFamily="2" charset="0"/>
              </a:rPr>
              <a:t>AtRIS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We</a:t>
            </a:r>
            <a:r>
              <a:rPr lang="it-IT" dirty="0">
                <a:solidFill>
                  <a:srgbClr val="000000"/>
                </a:solidFill>
                <a:effectLst/>
                <a:latin typeface="Helvetica" pitchFamily="2" charset="0"/>
              </a:rPr>
              <a:t> can </a:t>
            </a:r>
            <a:r>
              <a:rPr lang="it-IT" dirty="0" err="1">
                <a:solidFill>
                  <a:srgbClr val="000000"/>
                </a:solidFill>
                <a:effectLst/>
                <a:latin typeface="Helvetica" pitchFamily="2" charset="0"/>
              </a:rPr>
              <a:t>describe</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statistical</a:t>
            </a:r>
            <a:r>
              <a:rPr lang="it-IT" dirty="0">
                <a:solidFill>
                  <a:srgbClr val="000000"/>
                </a:solidFill>
                <a:effectLst/>
                <a:latin typeface="Helvetica" pitchFamily="2" charset="0"/>
              </a:rPr>
              <a:t> </a:t>
            </a:r>
            <a:r>
              <a:rPr lang="it-IT" dirty="0" err="1">
                <a:solidFill>
                  <a:srgbClr val="000000"/>
                </a:solidFill>
                <a:effectLst/>
                <a:latin typeface="Helvetica" pitchFamily="2" charset="0"/>
              </a:rPr>
              <a:t>transformation</a:t>
            </a:r>
            <a:r>
              <a:rPr lang="it-IT" dirty="0">
                <a:solidFill>
                  <a:srgbClr val="000000"/>
                </a:solidFill>
                <a:effectLst/>
                <a:latin typeface="Helvetica" pitchFamily="2" charset="0"/>
              </a:rPr>
              <a:t> of the </a:t>
            </a:r>
            <a:r>
              <a:rPr lang="it-IT" dirty="0" err="1">
                <a:solidFill>
                  <a:srgbClr val="000000"/>
                </a:solidFill>
                <a:effectLst/>
                <a:latin typeface="Helvetica" pitchFamily="2" charset="0"/>
              </a:rPr>
              <a:t>atomic</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nuclear</a:t>
            </a:r>
            <a:r>
              <a:rPr lang="it-IT" dirty="0">
                <a:solidFill>
                  <a:srgbClr val="000000"/>
                </a:solidFill>
                <a:effectLst/>
                <a:latin typeface="Helvetica" pitchFamily="2" charset="0"/>
              </a:rPr>
              <a:t> interaction </a:t>
            </a:r>
            <a:r>
              <a:rPr lang="it-IT" dirty="0" err="1">
                <a:solidFill>
                  <a:srgbClr val="000000"/>
                </a:solidFill>
                <a:effectLst/>
                <a:latin typeface="Helvetica" pitchFamily="2" charset="0"/>
              </a:rPr>
              <a:t>process</a:t>
            </a:r>
            <a:r>
              <a:rPr lang="it-IT" dirty="0">
                <a:solidFill>
                  <a:srgbClr val="000000"/>
                </a:solidFill>
                <a:effectLst/>
                <a:latin typeface="Helvetica" pitchFamily="2" charset="0"/>
              </a:rPr>
              <a:t> for a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spectrum</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type</a:t>
            </a:r>
            <a:r>
              <a:rPr lang="it-IT" dirty="0">
                <a:solidFill>
                  <a:srgbClr val="000000"/>
                </a:solidFill>
                <a:effectLst/>
                <a:latin typeface="Helvetica" pitchFamily="2" charset="0"/>
              </a:rPr>
              <a:t> i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 </a:t>
            </a:r>
            <a:r>
              <a:rPr lang="it-IT" dirty="0" err="1">
                <a:solidFill>
                  <a:srgbClr val="000000"/>
                </a:solidFill>
                <a:effectLst/>
                <a:latin typeface="Helvetica" pitchFamily="2" charset="0"/>
              </a:rPr>
              <a:t>function</a:t>
            </a:r>
            <a:r>
              <a:rPr lang="it-IT" dirty="0">
                <a:solidFill>
                  <a:srgbClr val="000000"/>
                </a:solidFill>
                <a:effectLst/>
                <a:latin typeface="Helvetica" pitchFamily="2" charset="0"/>
              </a:rPr>
              <a:t> of energy E0) </a:t>
            </a:r>
            <a:r>
              <a:rPr lang="it-IT" dirty="0" err="1">
                <a:solidFill>
                  <a:srgbClr val="000000"/>
                </a:solidFill>
                <a:effectLst/>
                <a:latin typeface="Helvetica" pitchFamily="2" charset="0"/>
              </a:rPr>
              <a:t>above</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resulting</a:t>
            </a:r>
            <a:r>
              <a:rPr lang="it-IT" dirty="0">
                <a:solidFill>
                  <a:srgbClr val="000000"/>
                </a:solidFill>
                <a:effectLst/>
                <a:latin typeface="Helvetica" pitchFamily="2" charset="0"/>
              </a:rPr>
              <a:t> in a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spectrum</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type</a:t>
            </a:r>
            <a:r>
              <a:rPr lang="it-IT" dirty="0">
                <a:solidFill>
                  <a:srgbClr val="000000"/>
                </a:solidFill>
                <a:effectLst/>
                <a:latin typeface="Helvetica" pitchFamily="2" charset="0"/>
              </a:rPr>
              <a:t> </a:t>
            </a:r>
            <a:r>
              <a:rPr lang="it-IT" dirty="0" err="1">
                <a:solidFill>
                  <a:srgbClr val="000000"/>
                </a:solidFill>
                <a:effectLst/>
                <a:latin typeface="Helvetica" pitchFamily="2" charset="0"/>
              </a:rPr>
              <a:t>j</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 </a:t>
            </a:r>
            <a:r>
              <a:rPr lang="it-IT" dirty="0" err="1">
                <a:solidFill>
                  <a:srgbClr val="000000"/>
                </a:solidFill>
                <a:effectLst/>
                <a:latin typeface="Helvetica" pitchFamily="2" charset="0"/>
              </a:rPr>
              <a:t>function</a:t>
            </a:r>
            <a:r>
              <a:rPr lang="it-IT" dirty="0">
                <a:solidFill>
                  <a:srgbClr val="000000"/>
                </a:solidFill>
                <a:effectLst/>
                <a:latin typeface="Helvetica" pitchFamily="2" charset="0"/>
              </a:rPr>
              <a:t> of energy E) on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surface</a:t>
            </a:r>
            <a:r>
              <a:rPr lang="it-IT" dirty="0">
                <a:solidFill>
                  <a:srgbClr val="000000"/>
                </a:solidFill>
                <a:effectLst/>
                <a:latin typeface="Helvetica" pitchFamily="2" charset="0"/>
              </a:rPr>
              <a:t> in a </a:t>
            </a:r>
            <a:r>
              <a:rPr lang="it-IT" dirty="0" err="1">
                <a:solidFill>
                  <a:srgbClr val="000000"/>
                </a:solidFill>
                <a:effectLst/>
                <a:latin typeface="Helvetica" pitchFamily="2" charset="0"/>
              </a:rPr>
              <a:t>matrix</a:t>
            </a:r>
            <a:r>
              <a:rPr lang="it-IT" dirty="0">
                <a:solidFill>
                  <a:srgbClr val="000000"/>
                </a:solidFill>
                <a:effectLst/>
                <a:latin typeface="Helvetica" pitchFamily="2" charset="0"/>
              </a:rPr>
              <a:t> </a:t>
            </a:r>
            <a:r>
              <a:rPr lang="it-IT" dirty="0" err="1">
                <a:solidFill>
                  <a:srgbClr val="000000"/>
                </a:solidFill>
                <a:effectLst/>
                <a:latin typeface="Helvetica" pitchFamily="2" charset="0"/>
              </a:rPr>
              <a:t>Mij</a:t>
            </a:r>
            <a:r>
              <a:rPr lang="it-IT" dirty="0">
                <a:solidFill>
                  <a:srgbClr val="000000"/>
                </a:solidFill>
                <a:effectLst/>
                <a:latin typeface="Helvetica" pitchFamily="2" charset="0"/>
              </a:rPr>
              <a:t>(E0, E).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could</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also</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interact</a:t>
            </a:r>
            <a:r>
              <a:rPr lang="it-IT" dirty="0">
                <a:solidFill>
                  <a:srgbClr val="000000"/>
                </a:solidFill>
                <a:effectLst/>
                <a:latin typeface="Helvetica" pitchFamily="2" charset="0"/>
              </a:rPr>
              <a:t> with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regolith</a:t>
            </a:r>
            <a:r>
              <a:rPr lang="it-IT" dirty="0">
                <a:solidFill>
                  <a:srgbClr val="000000"/>
                </a:solidFill>
                <a:effectLst/>
                <a:latin typeface="Helvetica" pitchFamily="2" charset="0"/>
              </a:rPr>
              <a:t> and produce albedo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contributing</a:t>
            </a:r>
            <a:r>
              <a:rPr lang="it-IT" dirty="0">
                <a:solidFill>
                  <a:srgbClr val="000000"/>
                </a:solidFill>
                <a:effectLst/>
                <a:latin typeface="Helvetica" pitchFamily="2" charset="0"/>
              </a:rPr>
              <a:t> to the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we</a:t>
            </a:r>
            <a:r>
              <a:rPr lang="it-IT" dirty="0">
                <a:solidFill>
                  <a:srgbClr val="000000"/>
                </a:solidFill>
                <a:effectLst/>
                <a:latin typeface="Helvetica" pitchFamily="2" charset="0"/>
              </a:rPr>
              <a:t> </a:t>
            </a:r>
            <a:r>
              <a:rPr lang="it-IT" dirty="0" err="1">
                <a:solidFill>
                  <a:srgbClr val="000000"/>
                </a:solidFill>
                <a:effectLst/>
                <a:latin typeface="Helvetica" pitchFamily="2" charset="0"/>
              </a:rPr>
              <a:t>have</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also</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considered</a:t>
            </a:r>
            <a:r>
              <a:rPr lang="it-IT" dirty="0">
                <a:solidFill>
                  <a:srgbClr val="000000"/>
                </a:solidFill>
                <a:effectLst/>
                <a:latin typeface="Helvetica" pitchFamily="2" charset="0"/>
              </a:rPr>
              <a:t> the generation of </a:t>
            </a:r>
            <a:r>
              <a:rPr lang="it-IT" dirty="0" err="1">
                <a:solidFill>
                  <a:srgbClr val="000000"/>
                </a:solidFill>
                <a:effectLst/>
                <a:latin typeface="Helvetica" pitchFamily="2" charset="0"/>
              </a:rPr>
              <a:t>such</a:t>
            </a:r>
            <a:r>
              <a:rPr lang="it-IT" dirty="0">
                <a:solidFill>
                  <a:srgbClr val="000000"/>
                </a:solidFill>
                <a:effectLst/>
                <a:latin typeface="Helvetica" pitchFamily="2" charset="0"/>
              </a:rPr>
              <a:t>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in </a:t>
            </a:r>
            <a:r>
              <a:rPr lang="it-IT" dirty="0" err="1">
                <a:solidFill>
                  <a:srgbClr val="000000"/>
                </a:solidFill>
                <a:effectLst/>
                <a:latin typeface="Helvetica" pitchFamily="2" charset="0"/>
              </a:rPr>
              <a:t>our</a:t>
            </a:r>
            <a:r>
              <a:rPr lang="it-IT" dirty="0">
                <a:solidFill>
                  <a:srgbClr val="000000"/>
                </a:solidFill>
                <a:effectLst/>
                <a:latin typeface="Helvetica" pitchFamily="2" charset="0"/>
              </a:rPr>
              <a:t> </a:t>
            </a:r>
            <a:r>
              <a:rPr lang="it-IT" dirty="0" err="1">
                <a:solidFill>
                  <a:srgbClr val="000000"/>
                </a:solidFill>
                <a:effectLst/>
                <a:latin typeface="Helvetica" pitchFamily="2" charset="0"/>
              </a:rPr>
              <a:t>simulations</a:t>
            </a:r>
            <a:r>
              <a:rPr lang="it-IT" dirty="0">
                <a:solidFill>
                  <a:srgbClr val="000000"/>
                </a:solidFill>
                <a:effectLst/>
                <a:latin typeface="Helvetica" pitchFamily="2" charset="0"/>
              </a:rPr>
              <a:t>. </a:t>
            </a:r>
            <a:r>
              <a:rPr lang="it-IT" dirty="0" err="1">
                <a:solidFill>
                  <a:srgbClr val="000000"/>
                </a:solidFill>
                <a:effectLst/>
                <a:latin typeface="Helvetica" pitchFamily="2" charset="0"/>
              </a:rPr>
              <a:t>Since</a:t>
            </a:r>
            <a:r>
              <a:rPr lang="it-IT" dirty="0">
                <a:solidFill>
                  <a:srgbClr val="000000"/>
                </a:solidFill>
                <a:effectLst/>
                <a:latin typeface="Helvetica" pitchFamily="2" charset="0"/>
              </a:rPr>
              <a:t> the energy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downward-traveling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are dissimilar, </a:t>
            </a:r>
            <a:r>
              <a:rPr lang="it-IT" dirty="0" err="1">
                <a:solidFill>
                  <a:srgbClr val="000000"/>
                </a:solidFill>
                <a:effectLst/>
                <a:latin typeface="Helvetica" pitchFamily="2" charset="0"/>
              </a:rPr>
              <a:t>we</a:t>
            </a:r>
            <a:r>
              <a:rPr lang="it-IT" dirty="0">
                <a:solidFill>
                  <a:srgbClr val="000000"/>
                </a:solidFill>
                <a:effectLst/>
                <a:latin typeface="Helvetica" pitchFamily="2" charset="0"/>
              </a:rPr>
              <a:t> </a:t>
            </a:r>
            <a:r>
              <a:rPr lang="it-IT" dirty="0" err="1">
                <a:solidFill>
                  <a:srgbClr val="000000"/>
                </a:solidFill>
                <a:effectLst/>
                <a:latin typeface="Helvetica" pitchFamily="2" charset="0"/>
              </a:rPr>
              <a:t>have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separately</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constructed</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downward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directed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matrices</a:t>
            </a:r>
            <a:r>
              <a:rPr lang="it-IT" dirty="0">
                <a:solidFill>
                  <a:srgbClr val="000000"/>
                </a:solidFill>
                <a:effectLst/>
                <a:latin typeface="Helvetica" pitchFamily="2" charset="0"/>
              </a:rPr>
              <a:t> for </a:t>
            </a:r>
            <a:r>
              <a:rPr lang="it-IT" dirty="0" err="1">
                <a:solidFill>
                  <a:srgbClr val="000000"/>
                </a:solidFill>
                <a:effectLst/>
                <a:latin typeface="Helvetica" pitchFamily="2" charset="0"/>
              </a:rPr>
              <a:t>each</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primary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case. Once </a:t>
            </a:r>
            <a:r>
              <a:rPr lang="it-IT" dirty="0" err="1">
                <a:solidFill>
                  <a:srgbClr val="000000"/>
                </a:solidFill>
                <a:effectLst/>
                <a:latin typeface="Helvetica" pitchFamily="2" charset="0"/>
              </a:rPr>
              <a:t>such</a:t>
            </a:r>
            <a:r>
              <a:rPr lang="it-IT" dirty="0">
                <a:solidFill>
                  <a:srgbClr val="000000"/>
                </a:solidFill>
                <a:effectLst/>
                <a:latin typeface="Helvetica" pitchFamily="2" charset="0"/>
              </a:rPr>
              <a:t> a </a:t>
            </a:r>
            <a:r>
              <a:rPr lang="it-IT" dirty="0" err="1">
                <a:solidFill>
                  <a:srgbClr val="000000"/>
                </a:solidFill>
                <a:effectLst/>
                <a:latin typeface="Helvetica" pitchFamily="2" charset="0"/>
              </a:rPr>
              <a:t>matrix</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constructed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it</a:t>
            </a:r>
            <a:r>
              <a:rPr lang="it-IT" dirty="0">
                <a:solidFill>
                  <a:srgbClr val="000000"/>
                </a:solidFill>
                <a:effectLst/>
                <a:latin typeface="Helvetica" pitchFamily="2" charset="0"/>
              </a:rPr>
              <a:t> can be </a:t>
            </a:r>
            <a:r>
              <a:rPr lang="it-IT" dirty="0" err="1">
                <a:solidFill>
                  <a:srgbClr val="000000"/>
                </a:solidFill>
                <a:effectLst/>
                <a:latin typeface="Helvetica" pitchFamily="2" charset="0"/>
              </a:rPr>
              <a:t>folded</a:t>
            </a:r>
            <a:r>
              <a:rPr lang="it-IT" dirty="0">
                <a:solidFill>
                  <a:srgbClr val="000000"/>
                </a:solidFill>
                <a:effectLst/>
                <a:latin typeface="Helvetica" pitchFamily="2" charset="0"/>
              </a:rPr>
              <a:t> with </a:t>
            </a:r>
            <a:r>
              <a:rPr lang="it-IT" dirty="0" err="1">
                <a:solidFill>
                  <a:srgbClr val="000000"/>
                </a:solidFill>
                <a:effectLst/>
                <a:latin typeface="Helvetica" pitchFamily="2" charset="0"/>
              </a:rPr>
              <a:t>any</a:t>
            </a:r>
            <a:r>
              <a:rPr lang="it-IT" dirty="0">
                <a:solidFill>
                  <a:srgbClr val="000000"/>
                </a:solidFill>
                <a:effectLst/>
                <a:latin typeface="Helvetica" pitchFamily="2" charset="0"/>
              </a:rPr>
              <a:t> incoming SEP or GCR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a:t>
            </a:r>
            <a:r>
              <a:rPr lang="it-IT" dirty="0" err="1">
                <a:solidFill>
                  <a:srgbClr val="000000"/>
                </a:solidFill>
                <a:effectLst/>
                <a:latin typeface="Helvetica" pitchFamily="2" charset="0"/>
              </a:rPr>
              <a:t>within</a:t>
            </a:r>
            <a:r>
              <a:rPr lang="it-IT" dirty="0">
                <a:solidFill>
                  <a:srgbClr val="000000"/>
                </a:solidFill>
                <a:effectLst/>
                <a:latin typeface="Helvetica" pitchFamily="2" charset="0"/>
              </a:rPr>
              <a:t> the energy range of the </a:t>
            </a:r>
            <a:r>
              <a:rPr lang="it-IT" dirty="0" err="1">
                <a:solidFill>
                  <a:srgbClr val="000000"/>
                </a:solidFill>
                <a:effectLst/>
                <a:latin typeface="Helvetica" pitchFamily="2" charset="0"/>
              </a:rPr>
              <a:t>simulated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for </a:t>
            </a:r>
            <a:r>
              <a:rPr lang="it-IT" dirty="0" err="1">
                <a:solidFill>
                  <a:srgbClr val="000000"/>
                </a:solidFill>
                <a:effectLst/>
                <a:latin typeface="Helvetica" pitchFamily="2" charset="0"/>
              </a:rPr>
              <a:t>calculating</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surface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a:t>
            </a:r>
            <a:r>
              <a:rPr lang="it-IT" dirty="0" err="1">
                <a:solidFill>
                  <a:srgbClr val="000000"/>
                </a:solidFill>
                <a:effectLst/>
                <a:latin typeface="Helvetica" pitchFamily="2" charset="0"/>
              </a:rPr>
              <a:t>without</a:t>
            </a:r>
            <a:r>
              <a:rPr lang="it-IT" dirty="0">
                <a:solidFill>
                  <a:srgbClr val="000000"/>
                </a:solidFill>
                <a:effectLst/>
                <a:latin typeface="Helvetica" pitchFamily="2" charset="0"/>
              </a:rPr>
              <a:t> </a:t>
            </a:r>
            <a:r>
              <a:rPr lang="it-IT" dirty="0" err="1">
                <a:solidFill>
                  <a:srgbClr val="000000"/>
                </a:solidFill>
                <a:effectLst/>
                <a:latin typeface="Helvetica" pitchFamily="2" charset="0"/>
              </a:rPr>
              <a:t>rerunning</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transport</a:t>
            </a:r>
            <a:r>
              <a:rPr lang="it-IT" dirty="0">
                <a:solidFill>
                  <a:srgbClr val="000000"/>
                </a:solidFill>
                <a:effectLst/>
                <a:latin typeface="Helvetica" pitchFamily="2" charset="0"/>
              </a:rPr>
              <a:t> </a:t>
            </a:r>
            <a:r>
              <a:rPr lang="it-IT" dirty="0" err="1">
                <a:solidFill>
                  <a:srgbClr val="000000"/>
                </a:solidFill>
                <a:effectLst/>
                <a:latin typeface="Helvetica" pitchFamily="2" charset="0"/>
              </a:rPr>
              <a:t>simulations</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downward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a:t>
            </a:r>
            <a:r>
              <a:rPr lang="it-IT" dirty="0" err="1">
                <a:solidFill>
                  <a:srgbClr val="000000"/>
                </a:solidFill>
                <a:effectLst/>
                <a:latin typeface="Helvetica" pitchFamily="2" charset="0"/>
              </a:rPr>
              <a:t>generated</a:t>
            </a:r>
            <a:r>
              <a:rPr lang="it-IT" dirty="0">
                <a:solidFill>
                  <a:srgbClr val="000000"/>
                </a:solidFill>
                <a:effectLst/>
                <a:latin typeface="Helvetica" pitchFamily="2" charset="0"/>
              </a:rPr>
              <a:t> by </a:t>
            </a:r>
            <a:r>
              <a:rPr lang="it-IT" dirty="0" err="1">
                <a:solidFill>
                  <a:srgbClr val="000000"/>
                </a:solidFill>
                <a:effectLst/>
                <a:latin typeface="Helvetica" pitchFamily="2" charset="0"/>
              </a:rPr>
              <a:t>different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types</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primary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can be </a:t>
            </a:r>
            <a:r>
              <a:rPr lang="it-IT" dirty="0" err="1">
                <a:solidFill>
                  <a:srgbClr val="000000"/>
                </a:solidFill>
                <a:effectLst/>
                <a:latin typeface="Helvetica" pitchFamily="2" charset="0"/>
              </a:rPr>
              <a:t>combined</a:t>
            </a:r>
            <a:r>
              <a:rPr lang="it-IT" dirty="0">
                <a:solidFill>
                  <a:srgbClr val="000000"/>
                </a:solidFill>
                <a:effectLst/>
                <a:latin typeface="Helvetica" pitchFamily="2" charset="0"/>
              </a:rPr>
              <a:t>. The following steps are </a:t>
            </a:r>
            <a:r>
              <a:rPr lang="it-IT" dirty="0" err="1">
                <a:solidFill>
                  <a:srgbClr val="000000"/>
                </a:solidFill>
                <a:effectLst/>
                <a:latin typeface="Helvetica" pitchFamily="2" charset="0"/>
              </a:rPr>
              <a:t>used</a:t>
            </a:r>
            <a:r>
              <a:rPr lang="it-IT" dirty="0">
                <a:solidFill>
                  <a:srgbClr val="000000"/>
                </a:solidFill>
                <a:effectLst/>
                <a:latin typeface="Helvetica" pitchFamily="2" charset="0"/>
              </a:rPr>
              <a:t> for </a:t>
            </a:r>
            <a:r>
              <a:rPr lang="it-IT" dirty="0" err="1">
                <a:solidFill>
                  <a:srgbClr val="000000"/>
                </a:solidFill>
                <a:effectLst/>
                <a:latin typeface="Helvetica" pitchFamily="2" charset="0"/>
              </a:rPr>
              <a:t>constructing</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matrix</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folding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it</a:t>
            </a:r>
            <a:r>
              <a:rPr lang="it-IT" dirty="0">
                <a:solidFill>
                  <a:srgbClr val="000000"/>
                </a:solidFill>
                <a:effectLst/>
                <a:latin typeface="Helvetica" pitchFamily="2" charset="0"/>
              </a:rPr>
              <a:t> with a </a:t>
            </a:r>
            <a:r>
              <a:rPr lang="it-IT" dirty="0" err="1">
                <a:solidFill>
                  <a:srgbClr val="000000"/>
                </a:solidFill>
                <a:effectLst/>
                <a:latin typeface="Helvetica" pitchFamily="2" charset="0"/>
              </a:rPr>
              <a:t>given</a:t>
            </a:r>
            <a:r>
              <a:rPr lang="it-IT" dirty="0">
                <a:solidFill>
                  <a:srgbClr val="000000"/>
                </a:solidFill>
                <a:effectLst/>
                <a:latin typeface="Helvetica" pitchFamily="2" charset="0"/>
              </a:rPr>
              <a:t> incoming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obtain</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surface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a:t>
            </a:r>
          </a:p>
          <a:p>
            <a:endParaRPr lang="it-IT" dirty="0">
              <a:effectLst/>
              <a:latin typeface="Helvetica Neue" panose="02000503000000020004" pitchFamily="2" charset="0"/>
            </a:endParaRPr>
          </a:p>
          <a:p>
            <a:endParaRPr lang="it-IT" dirty="0">
              <a:effectLst/>
              <a:latin typeface="Helvetica Neue" panose="02000503000000020004" pitchFamily="2" charset="0"/>
            </a:endParaRPr>
          </a:p>
        </p:txBody>
      </p:sp>
      <p:sp>
        <p:nvSpPr>
          <p:cNvPr id="4" name="Segnaposto numero diapositiva 3">
            <a:extLst>
              <a:ext uri="{FF2B5EF4-FFF2-40B4-BE49-F238E27FC236}">
                <a16:creationId xmlns:a16="http://schemas.microsoft.com/office/drawing/2014/main" id="{24B21499-7A44-57DA-2E6C-BB575A9D07F1}"/>
              </a:ext>
            </a:extLst>
          </p:cNvPr>
          <p:cNvSpPr>
            <a:spLocks noGrp="1"/>
          </p:cNvSpPr>
          <p:nvPr>
            <p:ph type="sldNum" sz="quarter" idx="5"/>
          </p:nvPr>
        </p:nvSpPr>
        <p:spPr/>
        <p:txBody>
          <a:bodyPr/>
          <a:lstStyle/>
          <a:p>
            <a:fld id="{46D5B8C5-F098-EC44-A9C9-32C90EE33B95}" type="slidenum">
              <a:rPr lang="it-IT" smtClean="0"/>
              <a:t>24</a:t>
            </a:fld>
            <a:endParaRPr lang="it-IT"/>
          </a:p>
        </p:txBody>
      </p:sp>
    </p:spTree>
    <p:extLst>
      <p:ext uri="{BB962C8B-B14F-4D97-AF65-F5344CB8AC3E}">
        <p14:creationId xmlns:p14="http://schemas.microsoft.com/office/powerpoint/2010/main" val="66310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2BE2-F7EA-74CB-0B70-1118FE96B1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CC9038A-B23E-EC1B-8F8B-F031FC9818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53A3830-A3D3-CCAE-6FA5-BF7944C229BD}"/>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0" i="0" u="none" strike="noStrike" dirty="0">
                <a:effectLst/>
                <a:latin typeface="Roboto" panose="020F0502020204030204" pitchFamily="34" charset="0"/>
              </a:rPr>
              <a:t>Mars-GRAM 2001 </a:t>
            </a:r>
            <a:r>
              <a:rPr lang="it-IT" b="0" i="0" u="none" strike="noStrike" dirty="0" err="1">
                <a:effectLst/>
                <a:latin typeface="Roboto" panose="020F0502020204030204" pitchFamily="34" charset="0"/>
              </a:rPr>
              <a:t>is</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based</a:t>
            </a:r>
            <a:r>
              <a:rPr lang="it-IT" b="0" i="0" u="none" strike="noStrike" dirty="0">
                <a:effectLst/>
                <a:latin typeface="Roboto" panose="020F0502020204030204" pitchFamily="34" charset="0"/>
              </a:rPr>
              <a:t> on </a:t>
            </a:r>
            <a:r>
              <a:rPr lang="it-IT" b="0" i="0" u="none" strike="noStrike" dirty="0" err="1">
                <a:effectLst/>
                <a:latin typeface="Roboto" panose="020F0502020204030204" pitchFamily="34" charset="0"/>
              </a:rPr>
              <a:t>topography</a:t>
            </a:r>
            <a:r>
              <a:rPr lang="it-IT" b="0" i="0" u="none" strike="noStrike" dirty="0">
                <a:effectLst/>
                <a:latin typeface="Roboto" panose="020F0502020204030204" pitchFamily="34" charset="0"/>
              </a:rPr>
              <a:t> from the Mars Orbiter Laser </a:t>
            </a:r>
            <a:r>
              <a:rPr lang="it-IT" b="0" i="0" u="none" strike="noStrike" dirty="0" err="1">
                <a:effectLst/>
                <a:latin typeface="Roboto" panose="020F0502020204030204" pitchFamily="34" charset="0"/>
              </a:rPr>
              <a:t>Altimeter</a:t>
            </a:r>
            <a:r>
              <a:rPr lang="it-IT" b="0" i="0" u="none" strike="noStrike" dirty="0">
                <a:effectLst/>
                <a:latin typeface="Roboto" panose="020F0502020204030204" pitchFamily="34" charset="0"/>
              </a:rPr>
              <a:t> (MOLA) and </a:t>
            </a:r>
            <a:r>
              <a:rPr lang="it-IT" b="0" i="0" u="none" strike="noStrike" dirty="0" err="1">
                <a:effectLst/>
                <a:latin typeface="Roboto" panose="020F0502020204030204" pitchFamily="34" charset="0"/>
              </a:rPr>
              <a:t>includes</a:t>
            </a:r>
            <a:r>
              <a:rPr lang="it-IT" b="0" i="0" u="none" strike="noStrike" dirty="0">
                <a:effectLst/>
                <a:latin typeface="Roboto" panose="020F0502020204030204" pitchFamily="34" charset="0"/>
              </a:rPr>
              <a:t> new MGCM data </a:t>
            </a:r>
            <a:r>
              <a:rPr lang="it-IT" b="0" i="0" u="none" strike="noStrike" dirty="0" err="1">
                <a:effectLst/>
                <a:latin typeface="Roboto" panose="020F0502020204030204" pitchFamily="34" charset="0"/>
              </a:rPr>
              <a:t>at</a:t>
            </a:r>
            <a:r>
              <a:rPr lang="it-IT" b="0" i="0" u="none" strike="noStrike" dirty="0">
                <a:effectLst/>
                <a:latin typeface="Roboto" panose="020F0502020204030204" pitchFamily="34" charset="0"/>
              </a:rPr>
              <a:t> the </a:t>
            </a:r>
            <a:r>
              <a:rPr lang="it-IT" b="0" i="0" u="none" strike="noStrike" dirty="0" err="1">
                <a:effectLst/>
                <a:latin typeface="Roboto" panose="020F0502020204030204" pitchFamily="34" charset="0"/>
              </a:rPr>
              <a:t>topographic</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surface</a:t>
            </a:r>
            <a:r>
              <a:rPr lang="it-IT" b="0" i="0" u="none" strike="noStrike" dirty="0">
                <a:effectLst/>
                <a:latin typeface="Roboto" panose="020F0502020204030204" pitchFamily="34" charset="0"/>
              </a:rPr>
              <a:t>. A new </a:t>
            </a:r>
            <a:r>
              <a:rPr lang="it-IT" b="0" i="0" u="none" strike="noStrike" dirty="0" err="1">
                <a:effectLst/>
                <a:latin typeface="Roboto" panose="020F0502020204030204" pitchFamily="34" charset="0"/>
              </a:rPr>
              <a:t>auxiliary</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program</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allows</a:t>
            </a:r>
            <a:r>
              <a:rPr lang="it-IT" b="0" i="0" u="none" strike="noStrike" dirty="0">
                <a:effectLst/>
                <a:latin typeface="Roboto" panose="020F0502020204030204" pitchFamily="34" charset="0"/>
              </a:rPr>
              <a:t> Mars-GRAM output to be </a:t>
            </a:r>
            <a:r>
              <a:rPr lang="it-IT" b="0" i="0" u="none" strike="noStrike" dirty="0" err="1">
                <a:effectLst/>
                <a:latin typeface="Roboto" panose="020F0502020204030204" pitchFamily="34" charset="0"/>
              </a:rPr>
              <a:t>used</a:t>
            </a:r>
            <a:r>
              <a:rPr lang="it-IT" b="0" i="0" u="none" strike="noStrike" dirty="0">
                <a:effectLst/>
                <a:latin typeface="Roboto" panose="020F0502020204030204" pitchFamily="34" charset="0"/>
              </a:rPr>
              <a:t> to compute </a:t>
            </a:r>
            <a:r>
              <a:rPr lang="it-IT" b="0" i="0" u="none" strike="noStrike" dirty="0" err="1">
                <a:effectLst/>
                <a:latin typeface="Roboto" panose="020F0502020204030204" pitchFamily="34" charset="0"/>
              </a:rPr>
              <a:t>shortwave</a:t>
            </a:r>
            <a:r>
              <a:rPr lang="it-IT" b="0" i="0" u="none" strike="noStrike" dirty="0">
                <a:effectLst/>
                <a:latin typeface="Roboto" panose="020F0502020204030204" pitchFamily="34" charset="0"/>
              </a:rPr>
              <a:t> (solar) and </a:t>
            </a:r>
            <a:r>
              <a:rPr lang="it-IT" b="0" i="0" u="none" strike="noStrike" dirty="0" err="1">
                <a:effectLst/>
                <a:latin typeface="Roboto" panose="020F0502020204030204" pitchFamily="34" charset="0"/>
              </a:rPr>
              <a:t>longwave</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thermal</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radiation</a:t>
            </a:r>
            <a:r>
              <a:rPr lang="it-IT" b="0" i="0" u="none" strike="noStrike" dirty="0">
                <a:effectLst/>
                <a:latin typeface="Roboto" panose="020F0502020204030204" pitchFamily="34" charset="0"/>
              </a:rPr>
              <a:t> </a:t>
            </a:r>
            <a:r>
              <a:rPr lang="it-IT" b="0" i="0" u="none" strike="noStrike" dirty="0" err="1">
                <a:effectLst/>
                <a:latin typeface="Roboto" panose="020F0502020204030204" pitchFamily="34" charset="0"/>
              </a:rPr>
              <a:t>at</a:t>
            </a:r>
            <a:r>
              <a:rPr lang="it-IT" b="0" i="0" u="none" strike="noStrike" dirty="0">
                <a:effectLst/>
                <a:latin typeface="Roboto" panose="020F0502020204030204" pitchFamily="34" charset="0"/>
              </a:rPr>
              <a:t> the </a:t>
            </a:r>
            <a:r>
              <a:rPr lang="it-IT" b="0" i="0" u="none" strike="noStrike" dirty="0" err="1">
                <a:effectLst/>
                <a:latin typeface="Roboto" panose="020F0502020204030204" pitchFamily="34" charset="0"/>
              </a:rPr>
              <a:t>surface</a:t>
            </a:r>
            <a:r>
              <a:rPr lang="it-IT" b="0" i="0" u="none" strike="noStrike" dirty="0">
                <a:effectLst/>
                <a:latin typeface="Roboto" panose="020F0502020204030204" pitchFamily="34" charset="0"/>
              </a:rPr>
              <a:t> and top of </a:t>
            </a:r>
            <a:r>
              <a:rPr lang="it-IT" b="0" i="0" u="none" strike="noStrike" dirty="0" err="1">
                <a:effectLst/>
                <a:latin typeface="Roboto" panose="020F0502020204030204" pitchFamily="34" charset="0"/>
              </a:rPr>
              <a:t>atmosphere</a:t>
            </a:r>
            <a:r>
              <a:rPr lang="it-IT" b="0" i="0" u="none" strike="noStrike" dirty="0">
                <a:effectLst/>
                <a:latin typeface="Roboto" panose="020F0502020204030204" pitchFamily="34" charset="0"/>
              </a:rPr>
              <a:t>..</a:t>
            </a:r>
          </a:p>
          <a:p>
            <a:pPr>
              <a:buNone/>
            </a:pPr>
            <a:r>
              <a:rPr lang="it-IT" dirty="0">
                <a:effectLst/>
                <a:latin typeface="Helvetica Neue" panose="02000503000000020004" pitchFamily="2" charset="0"/>
              </a:rPr>
              <a:t>The Mars Global Reference </a:t>
            </a:r>
            <a:r>
              <a:rPr lang="it-IT" dirty="0" err="1">
                <a:effectLst/>
                <a:latin typeface="Helvetica Neue" panose="02000503000000020004" pitchFamily="2" charset="0"/>
              </a:rPr>
              <a:t>Atmospheric</a:t>
            </a:r>
            <a:r>
              <a:rPr lang="it-IT" dirty="0">
                <a:effectLst/>
                <a:latin typeface="Helvetica Neue" panose="02000503000000020004" pitchFamily="2" charset="0"/>
              </a:rPr>
              <a:t> Model (Mars-GRAM) </a:t>
            </a:r>
            <a:r>
              <a:rPr lang="it-IT" dirty="0" err="1">
                <a:effectLst/>
                <a:latin typeface="Helvetica Neue" panose="02000503000000020004" pitchFamily="2" charset="0"/>
              </a:rPr>
              <a:t>is</a:t>
            </a:r>
            <a:r>
              <a:rPr lang="it-IT" dirty="0">
                <a:effectLst/>
                <a:latin typeface="Helvetica Neue" panose="02000503000000020004" pitchFamily="2" charset="0"/>
              </a:rPr>
              <a:t> an engineering- </a:t>
            </a:r>
            <a:r>
              <a:rPr lang="it-IT" dirty="0" err="1">
                <a:effectLst/>
                <a:latin typeface="Helvetica Neue" panose="02000503000000020004" pitchFamily="2" charset="0"/>
              </a:rPr>
              <a:t>oriented</a:t>
            </a:r>
            <a:r>
              <a:rPr lang="it-IT" dirty="0">
                <a:effectLst/>
                <a:latin typeface="Helvetica Neue" panose="02000503000000020004" pitchFamily="2" charset="0"/>
              </a:rPr>
              <a:t> model </a:t>
            </a:r>
            <a:r>
              <a:rPr lang="it-IT" dirty="0" err="1">
                <a:effectLst/>
                <a:latin typeface="Helvetica Neue" panose="02000503000000020004" pitchFamily="2" charset="0"/>
              </a:rPr>
              <a:t>that</a:t>
            </a:r>
            <a:r>
              <a:rPr lang="it-IT" dirty="0">
                <a:effectLst/>
                <a:latin typeface="Helvetica Neue" panose="02000503000000020004" pitchFamily="2" charset="0"/>
              </a:rPr>
              <a:t> </a:t>
            </a:r>
            <a:r>
              <a:rPr lang="it-IT" dirty="0" err="1">
                <a:effectLst/>
                <a:latin typeface="Helvetica Neue" panose="02000503000000020004" pitchFamily="2" charset="0"/>
              </a:rPr>
              <a:t>provides</a:t>
            </a:r>
            <a:r>
              <a:rPr lang="it-IT" dirty="0">
                <a:effectLst/>
                <a:latin typeface="Helvetica Neue" panose="02000503000000020004" pitchFamily="2" charset="0"/>
              </a:rPr>
              <a:t> </a:t>
            </a:r>
            <a:r>
              <a:rPr lang="it-IT" dirty="0" err="1">
                <a:effectLst/>
                <a:latin typeface="Helvetica Neue" panose="02000503000000020004" pitchFamily="2" charset="0"/>
              </a:rPr>
              <a:t>this</a:t>
            </a:r>
            <a:r>
              <a:rPr lang="it-IT" dirty="0">
                <a:effectLst/>
                <a:latin typeface="Helvetica Neue" panose="02000503000000020004" pitchFamily="2" charset="0"/>
              </a:rPr>
              <a:t> </a:t>
            </a:r>
            <a:r>
              <a:rPr lang="it-IT" dirty="0" err="1">
                <a:effectLst/>
                <a:latin typeface="Helvetica Neue" panose="02000503000000020004" pitchFamily="2" charset="0"/>
              </a:rPr>
              <a:t>critical</a:t>
            </a:r>
            <a:r>
              <a:rPr lang="it-IT" dirty="0">
                <a:effectLst/>
                <a:latin typeface="Helvetica Neue" panose="02000503000000020004" pitchFamily="2" charset="0"/>
              </a:rPr>
              <a:t> information </a:t>
            </a:r>
            <a:r>
              <a:rPr lang="it-IT" dirty="0" err="1">
                <a:effectLst/>
                <a:latin typeface="Helvetica Neue" panose="02000503000000020004" pitchFamily="2" charset="0"/>
              </a:rPr>
              <a:t>based</a:t>
            </a:r>
            <a:r>
              <a:rPr lang="it-IT" dirty="0">
                <a:effectLst/>
                <a:latin typeface="Helvetica Neue" panose="02000503000000020004" pitchFamily="2" charset="0"/>
              </a:rPr>
              <a:t> on data </a:t>
            </a:r>
            <a:r>
              <a:rPr lang="it-IT" dirty="0" err="1">
                <a:effectLst/>
                <a:latin typeface="Helvetica Neue" panose="02000503000000020004" pitchFamily="2" charset="0"/>
              </a:rPr>
              <a:t>tables</a:t>
            </a:r>
            <a:r>
              <a:rPr lang="it-IT" dirty="0">
                <a:effectLst/>
                <a:latin typeface="Helvetica Neue" panose="02000503000000020004" pitchFamily="2" charset="0"/>
              </a:rPr>
              <a:t> </a:t>
            </a:r>
            <a:r>
              <a:rPr lang="it-IT" dirty="0" err="1">
                <a:effectLst/>
                <a:latin typeface="Helvetica Neue" panose="02000503000000020004" pitchFamily="2" charset="0"/>
              </a:rPr>
              <a:t>derived</a:t>
            </a:r>
            <a:r>
              <a:rPr lang="it-IT" dirty="0">
                <a:effectLst/>
                <a:latin typeface="Helvetica Neue" panose="02000503000000020004" pitchFamily="2" charset="0"/>
              </a:rPr>
              <a:t> from output </a:t>
            </a:r>
            <a:r>
              <a:rPr lang="it-IT" dirty="0" err="1">
                <a:effectLst/>
                <a:latin typeface="Helvetica Neue" panose="02000503000000020004" pitchFamily="2" charset="0"/>
              </a:rPr>
              <a:t>results</a:t>
            </a:r>
            <a:r>
              <a:rPr lang="it-IT" dirty="0">
                <a:effectLst/>
                <a:latin typeface="Helvetica Neue" panose="02000503000000020004" pitchFamily="2" charset="0"/>
              </a:rPr>
              <a:t> from the NASA Ames Mars General </a:t>
            </a:r>
            <a:r>
              <a:rPr lang="it-IT" dirty="0" err="1">
                <a:effectLst/>
                <a:latin typeface="Helvetica Neue" panose="02000503000000020004" pitchFamily="2" charset="0"/>
              </a:rPr>
              <a:t>Circulation</a:t>
            </a:r>
            <a:r>
              <a:rPr lang="it-IT" dirty="0">
                <a:effectLst/>
                <a:latin typeface="Helvetica Neue" panose="02000503000000020004" pitchFamily="2" charset="0"/>
              </a:rPr>
              <a:t> Model (MGCM), and the University of Michigan Mars </a:t>
            </a:r>
            <a:r>
              <a:rPr lang="it-IT" dirty="0" err="1">
                <a:effectLst/>
                <a:latin typeface="Helvetica Neue" panose="02000503000000020004" pitchFamily="2" charset="0"/>
              </a:rPr>
              <a:t>Thermospheric</a:t>
            </a:r>
            <a:r>
              <a:rPr lang="it-IT" dirty="0">
                <a:effectLst/>
                <a:latin typeface="Helvetica Neue" panose="02000503000000020004" pitchFamily="2" charset="0"/>
              </a:rPr>
              <a:t> General </a:t>
            </a:r>
            <a:r>
              <a:rPr lang="it-IT" dirty="0" err="1">
                <a:effectLst/>
                <a:latin typeface="Helvetica Neue" panose="02000503000000020004" pitchFamily="2" charset="0"/>
              </a:rPr>
              <a:t>Circulation</a:t>
            </a:r>
            <a:r>
              <a:rPr lang="it-IT" dirty="0">
                <a:effectLst/>
                <a:latin typeface="Helvetica Neue" panose="02000503000000020004" pitchFamily="2" charset="0"/>
              </a:rPr>
              <a:t> Model (MTGCM). Mars-GRAM </a:t>
            </a:r>
            <a:r>
              <a:rPr lang="it-IT" dirty="0" err="1">
                <a:effectLst/>
                <a:latin typeface="Helvetica Neue" panose="02000503000000020004" pitchFamily="2" charset="0"/>
              </a:rPr>
              <a:t>is</a:t>
            </a:r>
            <a:r>
              <a:rPr lang="it-IT" dirty="0">
                <a:effectLst/>
                <a:latin typeface="Helvetica Neue" panose="02000503000000020004" pitchFamily="2" charset="0"/>
              </a:rPr>
              <a:t> </a:t>
            </a:r>
            <a:r>
              <a:rPr lang="it-IT" dirty="0" err="1">
                <a:effectLst/>
                <a:latin typeface="Helvetica Neue" panose="02000503000000020004" pitchFamily="2" charset="0"/>
              </a:rPr>
              <a:t>designed</a:t>
            </a:r>
            <a:r>
              <a:rPr lang="it-IT" dirty="0">
                <a:effectLst/>
                <a:latin typeface="Helvetica Neue" panose="02000503000000020004" pitchFamily="2" charset="0"/>
              </a:rPr>
              <a:t> to </a:t>
            </a:r>
            <a:r>
              <a:rPr lang="it-IT" dirty="0" err="1">
                <a:effectLst/>
                <a:latin typeface="Helvetica Neue" panose="02000503000000020004" pitchFamily="2" charset="0"/>
              </a:rPr>
              <a:t>offer</a:t>
            </a:r>
            <a:r>
              <a:rPr lang="it-IT" dirty="0">
                <a:effectLst/>
                <a:latin typeface="Helvetica Neue" panose="02000503000000020004" pitchFamily="2" charset="0"/>
              </a:rPr>
              <a:t> mission planners the </a:t>
            </a:r>
            <a:r>
              <a:rPr lang="it-IT" dirty="0" err="1">
                <a:effectLst/>
                <a:latin typeface="Helvetica Neue" panose="02000503000000020004" pitchFamily="2" charset="0"/>
              </a:rPr>
              <a:t>flexibility</a:t>
            </a:r>
            <a:r>
              <a:rPr lang="it-IT" dirty="0">
                <a:effectLst/>
                <a:latin typeface="Helvetica Neue" panose="02000503000000020004" pitchFamily="2" charset="0"/>
              </a:rPr>
              <a:t> to </a:t>
            </a:r>
            <a:r>
              <a:rPr lang="it-IT" dirty="0" err="1">
                <a:effectLst/>
                <a:latin typeface="Helvetica Neue" panose="02000503000000020004" pitchFamily="2" charset="0"/>
              </a:rPr>
              <a:t>select</a:t>
            </a:r>
            <a:r>
              <a:rPr lang="it-IT" dirty="0">
                <a:effectLst/>
                <a:latin typeface="Helvetica Neue" panose="02000503000000020004" pitchFamily="2" charset="0"/>
              </a:rPr>
              <a:t> input </a:t>
            </a:r>
            <a:r>
              <a:rPr lang="it-IT" dirty="0" err="1">
                <a:effectLst/>
                <a:latin typeface="Helvetica Neue" panose="02000503000000020004" pitchFamily="2" charset="0"/>
              </a:rPr>
              <a:t>parameters</a:t>
            </a:r>
            <a:r>
              <a:rPr lang="it-IT" dirty="0">
                <a:effectLst/>
                <a:latin typeface="Helvetica Neue" panose="02000503000000020004" pitchFamily="2" charset="0"/>
              </a:rPr>
              <a:t> </a:t>
            </a:r>
            <a:r>
              <a:rPr lang="it-IT" dirty="0" err="1">
                <a:effectLst/>
                <a:latin typeface="Helvetica Neue" panose="02000503000000020004" pitchFamily="2" charset="0"/>
              </a:rPr>
              <a:t>such</a:t>
            </a:r>
            <a:r>
              <a:rPr lang="it-IT" dirty="0">
                <a:effectLst/>
                <a:latin typeface="Helvetica Neue" panose="02000503000000020004" pitchFamily="2" charset="0"/>
              </a:rPr>
              <a:t> </a:t>
            </a:r>
            <a:r>
              <a:rPr lang="it-IT" dirty="0" err="1">
                <a:effectLst/>
                <a:latin typeface="Helvetica Neue" panose="02000503000000020004" pitchFamily="2" charset="0"/>
              </a:rPr>
              <a:t>as</a:t>
            </a:r>
            <a:r>
              <a:rPr lang="it-IT" dirty="0">
                <a:effectLst/>
                <a:latin typeface="Helvetica Neue" panose="02000503000000020004" pitchFamily="2" charset="0"/>
              </a:rPr>
              <a:t> time, </a:t>
            </a:r>
            <a:r>
              <a:rPr lang="it-IT" dirty="0" err="1">
                <a:effectLst/>
                <a:latin typeface="Helvetica Neue" panose="02000503000000020004" pitchFamily="2" charset="0"/>
              </a:rPr>
              <a:t>latitude</a:t>
            </a:r>
            <a:r>
              <a:rPr lang="it-IT" dirty="0">
                <a:effectLst/>
                <a:latin typeface="Helvetica Neue" panose="02000503000000020004" pitchFamily="2" charset="0"/>
              </a:rPr>
              <a:t>, </a:t>
            </a:r>
            <a:r>
              <a:rPr lang="it-IT" dirty="0" err="1">
                <a:effectLst/>
                <a:latin typeface="Helvetica Neue" panose="02000503000000020004" pitchFamily="2" charset="0"/>
              </a:rPr>
              <a:t>longitude</a:t>
            </a:r>
            <a:r>
              <a:rPr lang="it-IT" dirty="0">
                <a:effectLst/>
                <a:latin typeface="Helvetica Neue" panose="02000503000000020004" pitchFamily="2" charset="0"/>
              </a:rPr>
              <a:t>, and </a:t>
            </a:r>
            <a:r>
              <a:rPr lang="it-IT" dirty="0" err="1">
                <a:effectLst/>
                <a:latin typeface="Helvetica Neue" panose="02000503000000020004" pitchFamily="2" charset="0"/>
              </a:rPr>
              <a:t>dust</a:t>
            </a:r>
            <a:r>
              <a:rPr lang="it-IT" dirty="0">
                <a:effectLst/>
                <a:latin typeface="Helvetica Neue" panose="02000503000000020004" pitchFamily="2" charset="0"/>
              </a:rPr>
              <a:t> </a:t>
            </a:r>
            <a:r>
              <a:rPr lang="it-IT" dirty="0" err="1">
                <a:effectLst/>
                <a:latin typeface="Helvetica Neue" panose="02000503000000020004" pitchFamily="2" charset="0"/>
              </a:rPr>
              <a:t>level</a:t>
            </a:r>
            <a:r>
              <a:rPr lang="it-IT" dirty="0">
                <a:effectLst/>
                <a:latin typeface="Helvetica Neue" panose="02000503000000020004" pitchFamily="2" charset="0"/>
              </a:rPr>
              <a:t>. Mars-GRAM outputs </a:t>
            </a:r>
            <a:r>
              <a:rPr lang="it-IT" dirty="0" err="1">
                <a:effectLst/>
                <a:latin typeface="Helvetica Neue" panose="02000503000000020004" pitchFamily="2" charset="0"/>
              </a:rPr>
              <a:t>mean</a:t>
            </a:r>
            <a:r>
              <a:rPr lang="it-IT" dirty="0">
                <a:effectLst/>
                <a:latin typeface="Helvetica Neue" panose="02000503000000020004" pitchFamily="2" charset="0"/>
              </a:rPr>
              <a:t> </a:t>
            </a:r>
            <a:r>
              <a:rPr lang="it-IT" dirty="0" err="1">
                <a:effectLst/>
                <a:latin typeface="Helvetica Neue" panose="02000503000000020004" pitchFamily="2" charset="0"/>
              </a:rPr>
              <a:t>values</a:t>
            </a:r>
            <a:r>
              <a:rPr lang="it-IT" dirty="0">
                <a:effectLst/>
                <a:latin typeface="Helvetica Neue" panose="02000503000000020004" pitchFamily="2" charset="0"/>
              </a:rPr>
              <a:t> for </a:t>
            </a:r>
            <a:r>
              <a:rPr lang="it-IT" dirty="0" err="1">
                <a:effectLst/>
                <a:latin typeface="Helvetica Neue" panose="02000503000000020004" pitchFamily="2" charset="0"/>
              </a:rPr>
              <a:t>atmospheric</a:t>
            </a:r>
            <a:r>
              <a:rPr lang="it-IT" dirty="0">
                <a:effectLst/>
                <a:latin typeface="Helvetica Neue" panose="02000503000000020004" pitchFamily="2" charset="0"/>
              </a:rPr>
              <a:t> </a:t>
            </a:r>
            <a:r>
              <a:rPr lang="it-IT" dirty="0" err="1">
                <a:effectLst/>
                <a:latin typeface="Helvetica Neue" panose="02000503000000020004" pitchFamily="2" charset="0"/>
              </a:rPr>
              <a:t>density</a:t>
            </a:r>
            <a:r>
              <a:rPr lang="it-IT" dirty="0">
                <a:effectLst/>
                <a:latin typeface="Helvetica Neue" panose="02000503000000020004" pitchFamily="2" charset="0"/>
              </a:rPr>
              <a:t>, temperature, pressure, </a:t>
            </a:r>
            <a:r>
              <a:rPr lang="it-IT" dirty="0" err="1">
                <a:effectLst/>
                <a:latin typeface="Helvetica Neue" panose="02000503000000020004" pitchFamily="2" charset="0"/>
              </a:rPr>
              <a:t>winds</a:t>
            </a:r>
            <a:r>
              <a:rPr lang="it-IT" dirty="0">
                <a:effectLst/>
                <a:latin typeface="Helvetica Neue" panose="02000503000000020004" pitchFamily="2" charset="0"/>
              </a:rPr>
              <a:t>, and </a:t>
            </a:r>
            <a:r>
              <a:rPr lang="it-IT" dirty="0" err="1">
                <a:effectLst/>
                <a:latin typeface="Helvetica Neue" panose="02000503000000020004" pitchFamily="2" charset="0"/>
              </a:rPr>
              <a:t>constituents</a:t>
            </a:r>
            <a:r>
              <a:rPr lang="it-IT" dirty="0">
                <a:effectLst/>
                <a:latin typeface="Helvetica Neue" panose="02000503000000020004" pitchFamily="2" charset="0"/>
              </a:rPr>
              <a:t> </a:t>
            </a:r>
            <a:r>
              <a:rPr lang="it-IT" dirty="0" err="1">
                <a:effectLst/>
                <a:latin typeface="Helvetica Neue" panose="02000503000000020004" pitchFamily="2" charset="0"/>
              </a:rPr>
              <a:t>along</a:t>
            </a:r>
            <a:r>
              <a:rPr lang="it-IT" dirty="0">
                <a:effectLst/>
                <a:latin typeface="Helvetica Neue" panose="02000503000000020004" pitchFamily="2" charset="0"/>
              </a:rPr>
              <a:t> a user </a:t>
            </a:r>
            <a:r>
              <a:rPr lang="it-IT" dirty="0" err="1">
                <a:effectLst/>
                <a:latin typeface="Helvetica Neue" panose="02000503000000020004" pitchFamily="2" charset="0"/>
              </a:rPr>
              <a:t>defined</a:t>
            </a:r>
            <a:r>
              <a:rPr lang="it-IT" dirty="0">
                <a:effectLst/>
                <a:latin typeface="Helvetica Neue" panose="02000503000000020004" pitchFamily="2" charset="0"/>
              </a:rPr>
              <a:t> </a:t>
            </a:r>
            <a:r>
              <a:rPr lang="it-IT" dirty="0" err="1">
                <a:effectLst/>
                <a:latin typeface="Helvetica Neue" panose="02000503000000020004" pitchFamily="2" charset="0"/>
              </a:rPr>
              <a:t>path</a:t>
            </a:r>
            <a:r>
              <a:rPr lang="it-IT" dirty="0">
                <a:effectLst/>
                <a:latin typeface="Helvetica Neue" panose="02000503000000020004" pitchFamily="2" charset="0"/>
              </a:rPr>
              <a:t>. Mars-GRAM </a:t>
            </a:r>
            <a:r>
              <a:rPr lang="it-IT" dirty="0" err="1">
                <a:effectLst/>
                <a:latin typeface="Helvetica Neue" panose="02000503000000020004" pitchFamily="2" charset="0"/>
              </a:rPr>
              <a:t>also</a:t>
            </a:r>
            <a:r>
              <a:rPr lang="it-IT" dirty="0">
                <a:effectLst/>
                <a:latin typeface="Helvetica Neue" panose="02000503000000020004" pitchFamily="2" charset="0"/>
              </a:rPr>
              <a:t> </a:t>
            </a:r>
            <a:r>
              <a:rPr lang="it-IT" dirty="0" err="1">
                <a:effectLst/>
                <a:latin typeface="Helvetica Neue" panose="02000503000000020004" pitchFamily="2" charset="0"/>
              </a:rPr>
              <a:t>provides</a:t>
            </a:r>
            <a:r>
              <a:rPr lang="it-IT" dirty="0">
                <a:effectLst/>
                <a:latin typeface="Helvetica Neue" panose="02000503000000020004" pitchFamily="2" charset="0"/>
              </a:rPr>
              <a:t> </a:t>
            </a:r>
            <a:r>
              <a:rPr lang="it-IT" dirty="0" err="1">
                <a:effectLst/>
                <a:latin typeface="Helvetica Neue" panose="02000503000000020004" pitchFamily="2" charset="0"/>
              </a:rPr>
              <a:t>winds</a:t>
            </a:r>
            <a:r>
              <a:rPr lang="it-IT" dirty="0">
                <a:effectLst/>
                <a:latin typeface="Helvetica Neue" panose="02000503000000020004" pitchFamily="2" charset="0"/>
              </a:rPr>
              <a:t> and </a:t>
            </a:r>
            <a:r>
              <a:rPr lang="it-IT" dirty="0" err="1">
                <a:effectLst/>
                <a:latin typeface="Helvetica Neue" panose="02000503000000020004" pitchFamily="2" charset="0"/>
              </a:rPr>
              <a:t>density</a:t>
            </a:r>
            <a:r>
              <a:rPr lang="it-IT" dirty="0">
                <a:effectLst/>
                <a:latin typeface="Helvetica Neue" panose="02000503000000020004" pitchFamily="2" charset="0"/>
              </a:rPr>
              <a:t> </a:t>
            </a:r>
            <a:r>
              <a:rPr lang="it-IT" dirty="0" err="1">
                <a:effectLst/>
                <a:latin typeface="Helvetica Neue" panose="02000503000000020004" pitchFamily="2" charset="0"/>
              </a:rPr>
              <a:t>dispersions</a:t>
            </a:r>
            <a:r>
              <a:rPr lang="it-IT" dirty="0">
                <a:effectLst/>
                <a:latin typeface="Helvetica Neue" panose="02000503000000020004" pitchFamily="2" charset="0"/>
              </a:rPr>
              <a:t>.</a:t>
            </a:r>
            <a:r>
              <a:rPr lang="en-US" sz="1200" b="0" strike="noStrike" spc="-1" dirty="0">
                <a:latin typeface="Arial"/>
              </a:rPr>
              <a:t> </a:t>
            </a:r>
          </a:p>
        </p:txBody>
      </p:sp>
      <p:sp>
        <p:nvSpPr>
          <p:cNvPr id="4" name="Segnaposto numero diapositiva 3">
            <a:extLst>
              <a:ext uri="{FF2B5EF4-FFF2-40B4-BE49-F238E27FC236}">
                <a16:creationId xmlns:a16="http://schemas.microsoft.com/office/drawing/2014/main" id="{10A36CEF-1EC3-FC25-574A-4392CB941321}"/>
              </a:ext>
            </a:extLst>
          </p:cNvPr>
          <p:cNvSpPr>
            <a:spLocks noGrp="1"/>
          </p:cNvSpPr>
          <p:nvPr>
            <p:ph type="sldNum" sz="quarter" idx="5"/>
          </p:nvPr>
        </p:nvSpPr>
        <p:spPr/>
        <p:txBody>
          <a:bodyPr/>
          <a:lstStyle/>
          <a:p>
            <a:fld id="{46D5B8C5-F098-EC44-A9C9-32C90EE33B95}" type="slidenum">
              <a:rPr lang="it-IT" smtClean="0"/>
              <a:t>25</a:t>
            </a:fld>
            <a:endParaRPr lang="it-IT"/>
          </a:p>
        </p:txBody>
      </p:sp>
    </p:spTree>
    <p:extLst>
      <p:ext uri="{BB962C8B-B14F-4D97-AF65-F5344CB8AC3E}">
        <p14:creationId xmlns:p14="http://schemas.microsoft.com/office/powerpoint/2010/main" val="157528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0F10F-E3DD-8723-C816-311C39F9193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43B3634-5683-19CD-4780-EB767362A88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33F393-C65D-F5FD-78DD-FAE4B26512A3}"/>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solidFill>
                <a:srgbClr val="000000"/>
              </a:solidFill>
              <a:effectLst/>
              <a:latin typeface="Helvetica" pitchFamily="2" charset="0"/>
            </a:endParaRPr>
          </a:p>
          <a:p>
            <a:pPr>
              <a:buNone/>
            </a:pPr>
            <a:r>
              <a:rPr lang="it-IT" dirty="0">
                <a:solidFill>
                  <a:srgbClr val="000000"/>
                </a:solidFill>
                <a:effectLst/>
                <a:latin typeface="Helvetica" pitchFamily="2" charset="0"/>
              </a:rPr>
              <a:t>The </a:t>
            </a:r>
            <a:r>
              <a:rPr lang="it-IT" dirty="0" err="1">
                <a:solidFill>
                  <a:srgbClr val="000000"/>
                </a:solidFill>
                <a:effectLst/>
                <a:latin typeface="Helvetica" pitchFamily="2" charset="0"/>
              </a:rPr>
              <a:t>primary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were</a:t>
            </a:r>
            <a:r>
              <a:rPr lang="it-IT" dirty="0">
                <a:solidFill>
                  <a:srgbClr val="000000"/>
                </a:solidFill>
                <a:effectLst/>
                <a:latin typeface="Helvetica" pitchFamily="2" charset="0"/>
              </a:rPr>
              <a:t> shot </a:t>
            </a:r>
            <a:r>
              <a:rPr lang="it-IT" dirty="0" err="1">
                <a:solidFill>
                  <a:srgbClr val="000000"/>
                </a:solidFill>
                <a:effectLst/>
                <a:latin typeface="Helvetica" pitchFamily="2" charset="0"/>
              </a:rPr>
              <a:t>into</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geometry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the center point on top of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with a cosine </a:t>
            </a:r>
            <a:r>
              <a:rPr lang="it-IT" dirty="0" err="1">
                <a:solidFill>
                  <a:srgbClr val="000000"/>
                </a:solidFill>
                <a:effectLst/>
                <a:latin typeface="Helvetica" pitchFamily="2" charset="0"/>
              </a:rPr>
              <a:t>distribution</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describe</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isotropic</a:t>
            </a:r>
            <a:r>
              <a:rPr lang="it-IT" dirty="0">
                <a:solidFill>
                  <a:srgbClr val="000000"/>
                </a:solidFill>
                <a:effectLst/>
                <a:latin typeface="Helvetica" pitchFamily="2" charset="0"/>
              </a:rPr>
              <a:t> in </a:t>
            </a:r>
            <a:r>
              <a:rPr lang="it-IT" dirty="0" err="1">
                <a:solidFill>
                  <a:srgbClr val="000000"/>
                </a:solidFill>
                <a:effectLst/>
                <a:latin typeface="Helvetica" pitchFamily="2" charset="0"/>
              </a:rPr>
              <a:t>flux</a:t>
            </a:r>
            <a:r>
              <a:rPr lang="it-IT" dirty="0">
                <a:solidFill>
                  <a:srgbClr val="000000"/>
                </a:solidFill>
                <a:effectLst/>
                <a:latin typeface="Helvetica" pitchFamily="2" charset="0"/>
              </a:rPr>
              <a:t> of GCR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Double </a:t>
            </a:r>
            <a:r>
              <a:rPr lang="it-IT" dirty="0" err="1">
                <a:solidFill>
                  <a:srgbClr val="000000"/>
                </a:solidFill>
                <a:effectLst/>
                <a:latin typeface="Helvetica" pitchFamily="2" charset="0"/>
              </a:rPr>
              <a:t>differential</a:t>
            </a:r>
            <a:r>
              <a:rPr lang="it-IT" dirty="0">
                <a:solidFill>
                  <a:srgbClr val="000000"/>
                </a:solidFill>
                <a:effectLst/>
                <a:latin typeface="Helvetica" pitchFamily="2" charset="0"/>
              </a:rPr>
              <a:t> (in energy and</a:t>
            </a:r>
          </a:p>
          <a:p>
            <a:pPr>
              <a:buNone/>
            </a:pPr>
            <a:r>
              <a:rPr lang="it-IT" dirty="0">
                <a:solidFill>
                  <a:srgbClr val="000000"/>
                </a:solidFill>
                <a:effectLst/>
                <a:latin typeface="Helvetica" pitchFamily="2" charset="0"/>
              </a:rPr>
              <a:t>zenith angle)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a:t>
            </a:r>
            <a:r>
              <a:rPr lang="it-IT" dirty="0" err="1">
                <a:solidFill>
                  <a:srgbClr val="000000"/>
                </a:solidFill>
                <a:effectLst/>
                <a:latin typeface="Helvetica" pitchFamily="2" charset="0"/>
              </a:rPr>
              <a:t>were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recorded</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a:t>
            </a:r>
            <a:r>
              <a:rPr lang="it-IT" dirty="0" err="1">
                <a:solidFill>
                  <a:srgbClr val="000000"/>
                </a:solidFill>
                <a:effectLst/>
                <a:latin typeface="Helvetica" pitchFamily="2" charset="0"/>
              </a:rPr>
              <a:t>several</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altitudes</a:t>
            </a:r>
            <a:r>
              <a:rPr lang="it-IT" dirty="0">
                <a:solidFill>
                  <a:srgbClr val="000000"/>
                </a:solidFill>
                <a:effectLst/>
                <a:latin typeface="Helvetica" pitchFamily="2" charset="0"/>
              </a:rPr>
              <a:t> in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and on the ground. The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a:t>
            </a:r>
            <a:r>
              <a:rPr lang="it-IT" dirty="0">
                <a:solidFill>
                  <a:srgbClr val="000000"/>
                </a:solidFill>
                <a:effectLst/>
                <a:latin typeface="Helvetica" pitchFamily="2" charset="0"/>
              </a:rPr>
              <a:t> </a:t>
            </a:r>
            <a:r>
              <a:rPr lang="it-IT" dirty="0" err="1">
                <a:solidFill>
                  <a:srgbClr val="000000"/>
                </a:solidFill>
                <a:effectLst/>
                <a:latin typeface="Helvetica" pitchFamily="2" charset="0"/>
              </a:rPr>
              <a:t>was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calculated</a:t>
            </a:r>
            <a:r>
              <a:rPr lang="it-IT" dirty="0">
                <a:solidFill>
                  <a:srgbClr val="000000"/>
                </a:solidFill>
                <a:effectLst/>
                <a:latin typeface="Helvetica" pitchFamily="2" charset="0"/>
              </a:rPr>
              <a:t> from the </a:t>
            </a:r>
            <a:r>
              <a:rPr lang="it-IT" dirty="0" err="1">
                <a:solidFill>
                  <a:srgbClr val="000000"/>
                </a:solidFill>
                <a:effectLst/>
                <a:latin typeface="Helvetica" pitchFamily="2" charset="0"/>
              </a:rPr>
              <a:t>number</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crossing a </a:t>
            </a:r>
            <a:r>
              <a:rPr lang="it-IT" dirty="0" err="1">
                <a:solidFill>
                  <a:srgbClr val="000000"/>
                </a:solidFill>
                <a:effectLst/>
                <a:latin typeface="Helvetica" pitchFamily="2" charset="0"/>
              </a:rPr>
              <a:t>horizontal</a:t>
            </a:r>
            <a:r>
              <a:rPr lang="it-IT" dirty="0">
                <a:solidFill>
                  <a:srgbClr val="000000"/>
                </a:solidFill>
                <a:effectLst/>
                <a:latin typeface="Helvetica" pitchFamily="2" charset="0"/>
              </a:rPr>
              <a:t> </a:t>
            </a:r>
            <a:r>
              <a:rPr lang="it-IT" dirty="0" err="1">
                <a:solidFill>
                  <a:srgbClr val="000000"/>
                </a:solidFill>
                <a:effectLst/>
                <a:latin typeface="Helvetica" pitchFamily="2" charset="0"/>
              </a:rPr>
              <a:t>plane</a:t>
            </a:r>
            <a:r>
              <a:rPr lang="it-IT" dirty="0">
                <a:solidFill>
                  <a:srgbClr val="000000"/>
                </a:solidFill>
                <a:effectLst/>
                <a:latin typeface="Helvetica" pitchFamily="2" charset="0"/>
              </a:rPr>
              <a:t> </a:t>
            </a:r>
            <a:r>
              <a:rPr lang="it-IT" dirty="0" err="1">
                <a:solidFill>
                  <a:srgbClr val="000000"/>
                </a:solidFill>
                <a:effectLst/>
                <a:latin typeface="Helvetica" pitchFamily="2" charset="0"/>
              </a:rPr>
              <a:t>extended</a:t>
            </a:r>
            <a:r>
              <a:rPr lang="it-IT" dirty="0">
                <a:solidFill>
                  <a:srgbClr val="000000"/>
                </a:solidFill>
                <a:effectLst/>
                <a:latin typeface="Helvetica" pitchFamily="2" charset="0"/>
              </a:rPr>
              <a:t> over the full </a:t>
            </a:r>
            <a:r>
              <a:rPr lang="it-IT" dirty="0" err="1">
                <a:solidFill>
                  <a:srgbClr val="000000"/>
                </a:solidFill>
                <a:effectLst/>
                <a:latin typeface="Helvetica" pitchFamily="2" charset="0"/>
              </a:rPr>
              <a:t>geometry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a </a:t>
            </a:r>
            <a:r>
              <a:rPr lang="it-IT" dirty="0" err="1">
                <a:solidFill>
                  <a:srgbClr val="000000"/>
                </a:solidFill>
                <a:effectLst/>
                <a:latin typeface="Helvetica" pitchFamily="2" charset="0"/>
              </a:rPr>
              <a:t>given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altitude</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weighted</a:t>
            </a:r>
            <a:r>
              <a:rPr lang="it-IT" dirty="0">
                <a:solidFill>
                  <a:srgbClr val="000000"/>
                </a:solidFill>
                <a:effectLst/>
                <a:latin typeface="Helvetica" pitchFamily="2" charset="0"/>
              </a:rPr>
              <a:t> by the inverse cosine of the zenith angle. In </a:t>
            </a:r>
            <a:r>
              <a:rPr lang="it-IT" dirty="0" err="1">
                <a:solidFill>
                  <a:srgbClr val="000000"/>
                </a:solidFill>
                <a:effectLst/>
                <a:latin typeface="Helvetica" pitchFamily="2" charset="0"/>
              </a:rPr>
              <a:t>combination</a:t>
            </a:r>
            <a:r>
              <a:rPr lang="it-IT" dirty="0">
                <a:solidFill>
                  <a:srgbClr val="000000"/>
                </a:solidFill>
                <a:effectLst/>
                <a:latin typeface="Helvetica" pitchFamily="2" charset="0"/>
              </a:rPr>
              <a:t> with the point source</a:t>
            </a:r>
          </a:p>
          <a:p>
            <a:pPr>
              <a:buNone/>
            </a:pPr>
            <a:r>
              <a:rPr lang="it-IT" dirty="0">
                <a:solidFill>
                  <a:srgbClr val="000000"/>
                </a:solidFill>
                <a:effectLst/>
                <a:latin typeface="Helvetica" pitchFamily="2" charset="0"/>
              </a:rPr>
              <a:t>on top of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identical</a:t>
            </a:r>
            <a:r>
              <a:rPr lang="it-IT" dirty="0">
                <a:solidFill>
                  <a:srgbClr val="000000"/>
                </a:solidFill>
                <a:effectLst/>
                <a:latin typeface="Helvetica" pitchFamily="2" charset="0"/>
              </a:rPr>
              <a:t> to the </a:t>
            </a:r>
            <a:r>
              <a:rPr lang="it-IT" dirty="0" err="1">
                <a:solidFill>
                  <a:srgbClr val="000000"/>
                </a:solidFill>
                <a:effectLst/>
                <a:latin typeface="Helvetica" pitchFamily="2" charset="0"/>
              </a:rPr>
              <a:t>number</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crossing a </a:t>
            </a:r>
            <a:r>
              <a:rPr lang="it-IT" dirty="0" err="1">
                <a:solidFill>
                  <a:srgbClr val="000000"/>
                </a:solidFill>
                <a:effectLst/>
                <a:latin typeface="Helvetica" pitchFamily="2" charset="0"/>
              </a:rPr>
              <a:t>sphere</a:t>
            </a:r>
            <a:r>
              <a:rPr lang="it-IT" dirty="0">
                <a:solidFill>
                  <a:srgbClr val="000000"/>
                </a:solidFill>
                <a:effectLst/>
                <a:latin typeface="Helvetica" pitchFamily="2" charset="0"/>
              </a:rPr>
              <a:t>, i.e.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given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altitude</a:t>
            </a:r>
            <a:r>
              <a:rPr lang="it-IT" dirty="0">
                <a:solidFill>
                  <a:srgbClr val="000000"/>
                </a:solidFill>
                <a:effectLst/>
                <a:latin typeface="Helvetica" pitchFamily="2" charset="0"/>
              </a:rPr>
              <a:t> for an </a:t>
            </a:r>
            <a:r>
              <a:rPr lang="it-IT" dirty="0" err="1">
                <a:solidFill>
                  <a:srgbClr val="000000"/>
                </a:solidFill>
                <a:effectLst/>
                <a:latin typeface="Helvetica" pitchFamily="2" charset="0"/>
              </a:rPr>
              <a:t>isotropic</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incidence</a:t>
            </a:r>
            <a:r>
              <a:rPr lang="it-IT" dirty="0">
                <a:solidFill>
                  <a:srgbClr val="000000"/>
                </a:solidFill>
                <a:effectLst/>
                <a:latin typeface="Helvetica" pitchFamily="2" charset="0"/>
              </a:rPr>
              <a:t> of GCR </a:t>
            </a:r>
            <a:r>
              <a:rPr lang="it-IT" dirty="0" err="1">
                <a:solidFill>
                  <a:srgbClr val="000000"/>
                </a:solidFill>
                <a:effectLst/>
                <a:latin typeface="Helvetica" pitchFamily="2" charset="0"/>
              </a:rPr>
              <a:t>primaries</a:t>
            </a:r>
            <a:r>
              <a:rPr lang="it-IT" dirty="0">
                <a:solidFill>
                  <a:srgbClr val="000000"/>
                </a:solidFill>
                <a:effectLst/>
                <a:latin typeface="Helvetica" pitchFamily="2" charset="0"/>
              </a:rPr>
              <a:t> on top of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Integrating</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spectra</a:t>
            </a:r>
            <a:r>
              <a:rPr lang="it-IT" dirty="0">
                <a:solidFill>
                  <a:srgbClr val="000000"/>
                </a:solidFill>
                <a:effectLst/>
                <a:latin typeface="Helvetica" pitchFamily="2" charset="0"/>
              </a:rPr>
              <a:t> over </a:t>
            </a:r>
            <a:r>
              <a:rPr lang="it-IT" dirty="0" err="1">
                <a:solidFill>
                  <a:srgbClr val="000000"/>
                </a:solidFill>
                <a:effectLst/>
                <a:latin typeface="Helvetica" pitchFamily="2" charset="0"/>
              </a:rPr>
              <a:t>different</a:t>
            </a:r>
            <a:r>
              <a:rPr lang="it-IT" dirty="0">
                <a:solidFill>
                  <a:srgbClr val="000000"/>
                </a:solidFill>
                <a:effectLst/>
                <a:latin typeface="Helvetica" pitchFamily="2" charset="0"/>
              </a:rPr>
              <a:t> zenith angle ranges </a:t>
            </a:r>
            <a:r>
              <a:rPr lang="it-IT" dirty="0" err="1">
                <a:solidFill>
                  <a:srgbClr val="000000"/>
                </a:solidFill>
                <a:effectLst/>
                <a:latin typeface="Helvetica" pitchFamily="2" charset="0"/>
              </a:rPr>
              <a:t>allowed</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calculate</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particle</a:t>
            </a:r>
            <a:r>
              <a:rPr lang="it-IT" dirty="0">
                <a:solidFill>
                  <a:srgbClr val="000000"/>
                </a:solidFill>
                <a:effectLst/>
                <a:latin typeface="Helvetica" pitchFamily="2" charset="0"/>
              </a:rPr>
              <a:t> </a:t>
            </a:r>
            <a:r>
              <a:rPr lang="it-IT" dirty="0" err="1">
                <a:solidFill>
                  <a:srgbClr val="000000"/>
                </a:solidFill>
                <a:effectLst/>
                <a:latin typeface="Helvetica" pitchFamily="2" charset="0"/>
              </a:rPr>
              <a:t>fluxes</a:t>
            </a:r>
            <a:r>
              <a:rPr lang="it-IT" dirty="0">
                <a:solidFill>
                  <a:srgbClr val="000000"/>
                </a:solidFill>
                <a:effectLst/>
                <a:latin typeface="Helvetica" pitchFamily="2" charset="0"/>
              </a:rPr>
              <a:t> for </a:t>
            </a:r>
            <a:r>
              <a:rPr lang="it-IT" dirty="0" err="1">
                <a:solidFill>
                  <a:srgbClr val="000000"/>
                </a:solidFill>
                <a:effectLst/>
                <a:latin typeface="Helvetica" pitchFamily="2" charset="0"/>
              </a:rPr>
              <a:t>different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solid</a:t>
            </a:r>
            <a:r>
              <a:rPr lang="it-IT" dirty="0">
                <a:solidFill>
                  <a:srgbClr val="000000"/>
                </a:solidFill>
                <a:effectLst/>
                <a:latin typeface="Helvetica" pitchFamily="2" charset="0"/>
              </a:rPr>
              <a:t> angle ranges: </a:t>
            </a:r>
            <a:r>
              <a:rPr lang="it-IT" dirty="0" err="1">
                <a:solidFill>
                  <a:srgbClr val="000000"/>
                </a:solidFill>
                <a:effectLst/>
                <a:latin typeface="Helvetica" pitchFamily="2" charset="0"/>
              </a:rPr>
              <a:t>downward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upward</a:t>
            </a:r>
            <a:r>
              <a:rPr lang="it-IT" dirty="0">
                <a:solidFill>
                  <a:srgbClr val="000000"/>
                </a:solidFill>
                <a:effectLst/>
                <a:latin typeface="Helvetica" pitchFamily="2" charset="0"/>
              </a:rPr>
              <a:t>, </a:t>
            </a:r>
            <a:r>
              <a:rPr lang="it-IT" dirty="0" err="1">
                <a:solidFill>
                  <a:srgbClr val="000000"/>
                </a:solidFill>
                <a:effectLst/>
                <a:latin typeface="Helvetica" pitchFamily="2" charset="0"/>
              </a:rPr>
              <a:t>all</a:t>
            </a:r>
            <a:r>
              <a:rPr lang="it-IT" dirty="0">
                <a:solidFill>
                  <a:srgbClr val="000000"/>
                </a:solidFill>
                <a:effectLst/>
                <a:latin typeface="Helvetica" pitchFamily="2" charset="0"/>
              </a:rPr>
              <a:t> </a:t>
            </a:r>
            <a:r>
              <a:rPr lang="it-IT" dirty="0" err="1">
                <a:solidFill>
                  <a:srgbClr val="000000"/>
                </a:solidFill>
                <a:effectLst/>
                <a:latin typeface="Helvetica" pitchFamily="2" charset="0"/>
              </a:rPr>
              <a:t>angles</a:t>
            </a:r>
            <a:r>
              <a:rPr lang="it-IT" dirty="0">
                <a:solidFill>
                  <a:srgbClr val="000000"/>
                </a:solidFill>
                <a:effectLst/>
                <a:latin typeface="Helvetica" pitchFamily="2" charset="0"/>
              </a:rPr>
              <a:t> and the RAD </a:t>
            </a:r>
            <a:r>
              <a:rPr lang="it-IT" dirty="0" err="1">
                <a:solidFill>
                  <a:srgbClr val="000000"/>
                </a:solidFill>
                <a:effectLst/>
                <a:latin typeface="Helvetica" pitchFamily="2" charset="0"/>
              </a:rPr>
              <a:t>view</a:t>
            </a:r>
            <a:r>
              <a:rPr lang="it-IT" dirty="0">
                <a:solidFill>
                  <a:srgbClr val="000000"/>
                </a:solidFill>
                <a:effectLst/>
                <a:latin typeface="Helvetica" pitchFamily="2" charset="0"/>
              </a:rPr>
              <a:t> </a:t>
            </a:r>
            <a:r>
              <a:rPr lang="it-IT" dirty="0" err="1">
                <a:solidFill>
                  <a:srgbClr val="000000"/>
                </a:solidFill>
                <a:effectLst/>
                <a:latin typeface="Helvetica" pitchFamily="2" charset="0"/>
              </a:rPr>
              <a:t>cone</a:t>
            </a:r>
            <a:r>
              <a:rPr lang="it-IT" dirty="0">
                <a:solidFill>
                  <a:srgbClr val="000000"/>
                </a:solidFill>
                <a:effectLst/>
                <a:latin typeface="Helvetica"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spc="-1" dirty="0">
              <a:latin typeface="Arial"/>
            </a:endParaRPr>
          </a:p>
        </p:txBody>
      </p:sp>
      <p:sp>
        <p:nvSpPr>
          <p:cNvPr id="4" name="Segnaposto numero diapositiva 3">
            <a:extLst>
              <a:ext uri="{FF2B5EF4-FFF2-40B4-BE49-F238E27FC236}">
                <a16:creationId xmlns:a16="http://schemas.microsoft.com/office/drawing/2014/main" id="{70371854-34D3-27C6-F4CA-6F9EDAC4902F}"/>
              </a:ext>
            </a:extLst>
          </p:cNvPr>
          <p:cNvSpPr>
            <a:spLocks noGrp="1"/>
          </p:cNvSpPr>
          <p:nvPr>
            <p:ph type="sldNum" sz="quarter" idx="5"/>
          </p:nvPr>
        </p:nvSpPr>
        <p:spPr/>
        <p:txBody>
          <a:bodyPr/>
          <a:lstStyle/>
          <a:p>
            <a:fld id="{46D5B8C5-F098-EC44-A9C9-32C90EE33B95}" type="slidenum">
              <a:rPr lang="it-IT" smtClean="0"/>
              <a:t>26</a:t>
            </a:fld>
            <a:endParaRPr lang="it-IT"/>
          </a:p>
        </p:txBody>
      </p:sp>
    </p:spTree>
    <p:extLst>
      <p:ext uri="{BB962C8B-B14F-4D97-AF65-F5344CB8AC3E}">
        <p14:creationId xmlns:p14="http://schemas.microsoft.com/office/powerpoint/2010/main" val="3365501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5429-29FD-2E1D-28C5-EF5FF6914B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0E0571-F33D-421C-080B-1C1E074AF63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6F68E93-DCAC-08CF-7E5F-6DBE8C2F311B}"/>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solidFill>
                <a:srgbClr val="000000"/>
              </a:solidFill>
              <a:effectLst/>
              <a:latin typeface="Helvetica"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spc="-1" dirty="0">
              <a:latin typeface="Arial"/>
            </a:endParaRPr>
          </a:p>
        </p:txBody>
      </p:sp>
      <p:sp>
        <p:nvSpPr>
          <p:cNvPr id="4" name="Segnaposto numero diapositiva 3">
            <a:extLst>
              <a:ext uri="{FF2B5EF4-FFF2-40B4-BE49-F238E27FC236}">
                <a16:creationId xmlns:a16="http://schemas.microsoft.com/office/drawing/2014/main" id="{2369507F-FDD4-C98B-0B72-7EF8B5CD8CCC}"/>
              </a:ext>
            </a:extLst>
          </p:cNvPr>
          <p:cNvSpPr>
            <a:spLocks noGrp="1"/>
          </p:cNvSpPr>
          <p:nvPr>
            <p:ph type="sldNum" sz="quarter" idx="5"/>
          </p:nvPr>
        </p:nvSpPr>
        <p:spPr/>
        <p:txBody>
          <a:bodyPr/>
          <a:lstStyle/>
          <a:p>
            <a:fld id="{46D5B8C5-F098-EC44-A9C9-32C90EE33B95}" type="slidenum">
              <a:rPr lang="it-IT" smtClean="0"/>
              <a:t>27</a:t>
            </a:fld>
            <a:endParaRPr lang="it-IT"/>
          </a:p>
        </p:txBody>
      </p:sp>
    </p:spTree>
    <p:extLst>
      <p:ext uri="{BB962C8B-B14F-4D97-AF65-F5344CB8AC3E}">
        <p14:creationId xmlns:p14="http://schemas.microsoft.com/office/powerpoint/2010/main" val="379314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46488-3A19-FBF6-04CB-40252C84EC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113523C-A5F6-86B1-784A-C70CCAEC2C5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7465540-CF72-2BEE-2437-B8257592F0B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8F37F48-F345-05A0-6DFB-F3F6B5B5D395}"/>
              </a:ext>
            </a:extLst>
          </p:cNvPr>
          <p:cNvSpPr>
            <a:spLocks noGrp="1"/>
          </p:cNvSpPr>
          <p:nvPr>
            <p:ph type="sldNum" sz="quarter" idx="5"/>
          </p:nvPr>
        </p:nvSpPr>
        <p:spPr/>
        <p:txBody>
          <a:bodyPr/>
          <a:lstStyle/>
          <a:p>
            <a:fld id="{46D5B8C5-F098-EC44-A9C9-32C90EE33B95}" type="slidenum">
              <a:rPr lang="it-IT" smtClean="0"/>
              <a:t>28</a:t>
            </a:fld>
            <a:endParaRPr lang="it-IT"/>
          </a:p>
        </p:txBody>
      </p:sp>
    </p:spTree>
    <p:extLst>
      <p:ext uri="{BB962C8B-B14F-4D97-AF65-F5344CB8AC3E}">
        <p14:creationId xmlns:p14="http://schemas.microsoft.com/office/powerpoint/2010/main" val="91467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FE0B-3BF2-C50C-08EA-C32EF8B257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1C05FA3-60D0-E1B9-5E77-A5ACD26139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4F680B1-7876-6C9D-A3E7-C3A0614277EE}"/>
              </a:ext>
            </a:extLst>
          </p:cNvPr>
          <p:cNvSpPr>
            <a:spLocks noGrp="1"/>
          </p:cNvSpPr>
          <p:nvPr>
            <p:ph type="body" idx="1"/>
          </p:nvPr>
        </p:nvSpPr>
        <p:spPr/>
        <p:txBody>
          <a:bodyPr/>
          <a:lstStyle/>
          <a:p>
            <a:r>
              <a:rPr lang="it-IT" dirty="0">
                <a:solidFill>
                  <a:srgbClr val="000000"/>
                </a:solidFill>
                <a:effectLst/>
                <a:latin typeface="Helvetica" pitchFamily="2" charset="0"/>
              </a:rPr>
              <a:t>In general,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surface</a:t>
            </a:r>
            <a:r>
              <a:rPr lang="it-IT" dirty="0">
                <a:solidFill>
                  <a:srgbClr val="000000"/>
                </a:solidFill>
                <a:effectLst/>
                <a:latin typeface="Helvetica" pitchFamily="2" charset="0"/>
              </a:rPr>
              <a:t> </a:t>
            </a:r>
            <a:r>
              <a:rPr lang="it-IT" dirty="0" err="1">
                <a:solidFill>
                  <a:srgbClr val="000000"/>
                </a:solidFill>
                <a:effectLst/>
                <a:latin typeface="Helvetica" pitchFamily="2" charset="0"/>
              </a:rPr>
              <a:t>radiation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environment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dominated</a:t>
            </a:r>
            <a:r>
              <a:rPr lang="it-IT" dirty="0">
                <a:solidFill>
                  <a:srgbClr val="000000"/>
                </a:solidFill>
                <a:effectLst/>
                <a:latin typeface="Helvetica" pitchFamily="2" charset="0"/>
              </a:rPr>
              <a:t> by the </a:t>
            </a:r>
            <a:r>
              <a:rPr lang="it-IT" dirty="0" err="1">
                <a:solidFill>
                  <a:srgbClr val="000000"/>
                </a:solidFill>
                <a:effectLst/>
                <a:latin typeface="Helvetica" pitchFamily="2" charset="0"/>
              </a:rPr>
              <a:t>influence</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GCRs</a:t>
            </a:r>
            <a:r>
              <a:rPr lang="it-IT" dirty="0">
                <a:solidFill>
                  <a:srgbClr val="000000"/>
                </a:solidFill>
                <a:effectLst/>
                <a:latin typeface="Helvetica" pitchFamily="2" charset="0"/>
              </a:rPr>
              <a:t>. </a:t>
            </a:r>
          </a:p>
          <a:p>
            <a:r>
              <a:rPr lang="it-IT" dirty="0" err="1">
                <a:solidFill>
                  <a:srgbClr val="000000"/>
                </a:solidFill>
                <a:effectLst/>
                <a:latin typeface="Helvetica" pitchFamily="2" charset="0"/>
              </a:rPr>
              <a:t>Majority</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GCRs</a:t>
            </a:r>
            <a:r>
              <a:rPr lang="it-IT" dirty="0">
                <a:solidFill>
                  <a:srgbClr val="000000"/>
                </a:solidFill>
                <a:effectLst/>
                <a:latin typeface="Helvetica" pitchFamily="2" charset="0"/>
              </a:rPr>
              <a:t> </a:t>
            </a:r>
            <a:r>
              <a:rPr lang="it-IT" dirty="0" err="1">
                <a:solidFill>
                  <a:srgbClr val="000000"/>
                </a:solidFill>
                <a:effectLst/>
                <a:latin typeface="Helvetica" pitchFamily="2" charset="0"/>
              </a:rPr>
              <a:t>have</a:t>
            </a:r>
            <a:r>
              <a:rPr lang="it-IT" dirty="0">
                <a:solidFill>
                  <a:srgbClr val="000000"/>
                </a:solidFill>
                <a:latin typeface="Helvetica" pitchFamily="2" charset="0"/>
              </a:rPr>
              <a:t> </a:t>
            </a:r>
            <a:r>
              <a:rPr lang="it-IT" dirty="0">
                <a:solidFill>
                  <a:srgbClr val="000000"/>
                </a:solidFill>
                <a:effectLst/>
                <a:latin typeface="Helvetica" pitchFamily="2" charset="0"/>
              </a:rPr>
              <a:t>ranges </a:t>
            </a:r>
            <a:r>
              <a:rPr lang="it-IT" dirty="0" err="1">
                <a:solidFill>
                  <a:srgbClr val="000000"/>
                </a:solidFill>
                <a:effectLst/>
                <a:latin typeface="Helvetica" pitchFamily="2" charset="0"/>
              </a:rPr>
              <a:t>sufficient</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fully</a:t>
            </a:r>
            <a:r>
              <a:rPr lang="it-IT" dirty="0">
                <a:solidFill>
                  <a:srgbClr val="000000"/>
                </a:solidFill>
                <a:effectLst/>
                <a:latin typeface="Helvetica" pitchFamily="2" charset="0"/>
              </a:rPr>
              <a:t> penetrate the </a:t>
            </a:r>
            <a:r>
              <a:rPr lang="it-IT" dirty="0" err="1">
                <a:solidFill>
                  <a:srgbClr val="000000"/>
                </a:solidFill>
                <a:effectLst/>
                <a:latin typeface="Helvetica" pitchFamily="2" charset="0"/>
              </a:rPr>
              <a:t>Martian</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t>
            </a:r>
            <a:r>
              <a:rPr lang="it-IT" dirty="0" err="1">
                <a:solidFill>
                  <a:srgbClr val="000000"/>
                </a:solidFill>
                <a:effectLst/>
                <a:latin typeface="Helvetica" pitchFamily="2" charset="0"/>
              </a:rPr>
              <a:t>Ions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propagating</a:t>
            </a:r>
            <a:r>
              <a:rPr lang="it-IT" dirty="0">
                <a:solidFill>
                  <a:srgbClr val="000000"/>
                </a:solidFill>
                <a:latin typeface="Helvetica" pitchFamily="2" charset="0"/>
              </a:rPr>
              <a:t> </a:t>
            </a:r>
            <a:r>
              <a:rPr lang="it-IT" dirty="0" err="1">
                <a:solidFill>
                  <a:srgbClr val="000000"/>
                </a:solidFill>
                <a:effectLst/>
                <a:latin typeface="Helvetica" pitchFamily="2" charset="0"/>
              </a:rPr>
              <a:t>through</a:t>
            </a:r>
            <a:r>
              <a:rPr lang="it-IT" dirty="0">
                <a:solidFill>
                  <a:srgbClr val="000000"/>
                </a:solidFill>
                <a:effectLst/>
                <a:latin typeface="Helvetica" pitchFamily="2" charset="0"/>
              </a:rPr>
              <a:t>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to the </a:t>
            </a:r>
            <a:r>
              <a:rPr lang="it-IT" dirty="0" err="1">
                <a:solidFill>
                  <a:srgbClr val="000000"/>
                </a:solidFill>
                <a:effectLst/>
                <a:latin typeface="Helvetica" pitchFamily="2" charset="0"/>
              </a:rPr>
              <a:t>surface</a:t>
            </a:r>
            <a:r>
              <a:rPr lang="it-IT" dirty="0">
                <a:solidFill>
                  <a:srgbClr val="000000"/>
                </a:solidFill>
                <a:effectLst/>
                <a:latin typeface="Helvetica" pitchFamily="2" charset="0"/>
              </a:rPr>
              <a:t> can </a:t>
            </a:r>
            <a:r>
              <a:rPr lang="it-IT" dirty="0" err="1">
                <a:solidFill>
                  <a:srgbClr val="000000"/>
                </a:solidFill>
                <a:effectLst/>
                <a:latin typeface="Helvetica" pitchFamily="2" charset="0"/>
              </a:rPr>
              <a:t>furthermore</a:t>
            </a:r>
            <a:r>
              <a:rPr lang="it-IT" dirty="0">
                <a:solidFill>
                  <a:srgbClr val="000000"/>
                </a:solidFill>
                <a:effectLst/>
                <a:latin typeface="Helvetica" pitchFamily="2" charset="0"/>
              </a:rPr>
              <a:t> produce </a:t>
            </a:r>
            <a:r>
              <a:rPr lang="it-IT" dirty="0" err="1">
                <a:solidFill>
                  <a:srgbClr val="000000"/>
                </a:solidFill>
                <a:effectLst/>
                <a:latin typeface="Helvetica" pitchFamily="2" charset="0"/>
              </a:rPr>
              <a:t>secondary</a:t>
            </a:r>
            <a:r>
              <a:rPr lang="it-IT" dirty="0">
                <a:solidFill>
                  <a:srgbClr val="000000"/>
                </a:solidFill>
                <a:effectLst/>
                <a:latin typeface="Helvetica" pitchFamily="2" charset="0"/>
              </a:rPr>
              <a:t> (</a:t>
            </a:r>
            <a:r>
              <a:rPr lang="it-IT" dirty="0" err="1">
                <a:solidFill>
                  <a:srgbClr val="000000"/>
                </a:solidFill>
                <a:effectLst/>
                <a:latin typeface="Helvetica" pitchFamily="2" charset="0"/>
              </a:rPr>
              <a:t>charged</a:t>
            </a:r>
            <a:r>
              <a:rPr lang="it-IT" dirty="0">
                <a:solidFill>
                  <a:srgbClr val="000000"/>
                </a:solidFill>
                <a:effectLst/>
                <a:latin typeface="Helvetica" pitchFamily="2" charset="0"/>
              </a:rPr>
              <a:t> and </a:t>
            </a:r>
            <a:r>
              <a:rPr lang="it-IT" dirty="0" err="1">
                <a:solidFill>
                  <a:srgbClr val="000000"/>
                </a:solidFill>
                <a:effectLst/>
                <a:latin typeface="Helvetica" pitchFamily="2" charset="0"/>
              </a:rPr>
              <a:t>neutral</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particles</a:t>
            </a:r>
            <a:r>
              <a:rPr lang="it-IT" dirty="0">
                <a:solidFill>
                  <a:srgbClr val="000000"/>
                </a:solidFill>
                <a:effectLst/>
                <a:latin typeface="Helvetica" pitchFamily="2" charset="0"/>
              </a:rPr>
              <a:t> by interactions with the nuclei in the </a:t>
            </a:r>
            <a:r>
              <a:rPr lang="it-IT" dirty="0" err="1">
                <a:solidFill>
                  <a:srgbClr val="000000"/>
                </a:solidFill>
                <a:effectLst/>
                <a:latin typeface="Helvetica" pitchFamily="2" charset="0"/>
              </a:rPr>
              <a:t>atmosphere</a:t>
            </a:r>
            <a:r>
              <a:rPr lang="it-IT" dirty="0">
                <a:solidFill>
                  <a:srgbClr val="000000"/>
                </a:solidFill>
                <a:effectLst/>
                <a:latin typeface="Helvetica" pitchFamily="2" charset="0"/>
              </a:rPr>
              <a:t> and ground.</a:t>
            </a:r>
          </a:p>
          <a:p>
            <a:pPr>
              <a:buNone/>
            </a:pPr>
            <a:r>
              <a:rPr lang="it-IT" dirty="0" err="1">
                <a:solidFill>
                  <a:srgbClr val="000000"/>
                </a:solidFill>
                <a:effectLst/>
                <a:latin typeface="Helvetica" pitchFamily="2" charset="0"/>
              </a:rPr>
              <a:t>Modulation</a:t>
            </a:r>
            <a:r>
              <a:rPr lang="it-IT" dirty="0">
                <a:solidFill>
                  <a:srgbClr val="000000"/>
                </a:solidFill>
                <a:effectLst/>
                <a:latin typeface="Helvetica" pitchFamily="2" charset="0"/>
              </a:rPr>
              <a:t> of the </a:t>
            </a:r>
            <a:r>
              <a:rPr lang="it-IT" dirty="0" err="1">
                <a:solidFill>
                  <a:srgbClr val="000000"/>
                </a:solidFill>
                <a:effectLst/>
                <a:latin typeface="Helvetica" pitchFamily="2" charset="0"/>
              </a:rPr>
              <a:t>interstellar</a:t>
            </a:r>
            <a:r>
              <a:rPr lang="it-IT" dirty="0">
                <a:solidFill>
                  <a:srgbClr val="000000"/>
                </a:solidFill>
                <a:effectLst/>
                <a:latin typeface="Helvetica" pitchFamily="2" charset="0"/>
              </a:rPr>
              <a:t> GCR </a:t>
            </a:r>
            <a:r>
              <a:rPr lang="it-IT" dirty="0" err="1">
                <a:solidFill>
                  <a:srgbClr val="000000"/>
                </a:solidFill>
                <a:effectLst/>
                <a:latin typeface="Helvetica" pitchFamily="2" charset="0"/>
              </a:rPr>
              <a:t>spectrum</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energy- and </a:t>
            </a:r>
            <a:r>
              <a:rPr lang="it-IT" dirty="0" err="1">
                <a:solidFill>
                  <a:srgbClr val="000000"/>
                </a:solidFill>
                <a:effectLst/>
                <a:latin typeface="Helvetica" pitchFamily="2" charset="0"/>
              </a:rPr>
              <a:t>species-dependent</a:t>
            </a:r>
            <a:r>
              <a:rPr lang="it-IT" dirty="0">
                <a:solidFill>
                  <a:srgbClr val="000000"/>
                </a:solidFill>
                <a:effectLst/>
                <a:latin typeface="Helvetica" pitchFamily="2" charset="0"/>
              </a:rPr>
              <a:t> </a:t>
            </a:r>
            <a:r>
              <a:rPr lang="it-IT" dirty="0" err="1">
                <a:solidFill>
                  <a:srgbClr val="000000"/>
                </a:solidFill>
                <a:effectLst/>
                <a:latin typeface="Helvetica" pitchFamily="2" charset="0"/>
              </a:rPr>
              <a:t>owing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at</a:t>
            </a:r>
            <a:r>
              <a:rPr lang="it-IT" dirty="0">
                <a:solidFill>
                  <a:srgbClr val="000000"/>
                </a:solidFill>
                <a:effectLst/>
                <a:latin typeface="Helvetica" pitchFamily="2" charset="0"/>
              </a:rPr>
              <a:t> </a:t>
            </a:r>
            <a:r>
              <a:rPr lang="it-IT" dirty="0" err="1">
                <a:solidFill>
                  <a:srgbClr val="000000"/>
                </a:solidFill>
                <a:effectLst/>
                <a:latin typeface="Helvetica" pitchFamily="2" charset="0"/>
              </a:rPr>
              <a:t>least</a:t>
            </a:r>
            <a:r>
              <a:rPr lang="it-IT" dirty="0">
                <a:solidFill>
                  <a:srgbClr val="000000"/>
                </a:solidFill>
                <a:effectLst/>
                <a:latin typeface="Helvetica" pitchFamily="2" charset="0"/>
              </a:rPr>
              <a:t> to first </a:t>
            </a:r>
            <a:r>
              <a:rPr lang="it-IT" dirty="0" err="1">
                <a:solidFill>
                  <a:srgbClr val="000000"/>
                </a:solidFill>
                <a:effectLst/>
                <a:latin typeface="Helvetica" pitchFamily="2" charset="0"/>
              </a:rPr>
              <a:t>order</a:t>
            </a:r>
            <a:r>
              <a:rPr lang="it-IT" dirty="0">
                <a:solidFill>
                  <a:srgbClr val="000000"/>
                </a:solidFill>
                <a:effectLst/>
                <a:latin typeface="Helvetica" pitchFamily="2" charset="0"/>
              </a:rPr>
              <a:t>, to the mass-to-</a:t>
            </a:r>
            <a:r>
              <a:rPr lang="it-IT" dirty="0" err="1">
                <a:solidFill>
                  <a:srgbClr val="000000"/>
                </a:solidFill>
                <a:effectLst/>
                <a:latin typeface="Helvetica" pitchFamily="2" charset="0"/>
              </a:rPr>
              <a:t>charge</a:t>
            </a:r>
            <a:r>
              <a:rPr lang="it-IT" dirty="0">
                <a:solidFill>
                  <a:srgbClr val="000000"/>
                </a:solidFill>
                <a:effectLst/>
                <a:latin typeface="Helvetica" pitchFamily="2" charset="0"/>
              </a:rPr>
              <a:t> (A/</a:t>
            </a:r>
            <a:r>
              <a:rPr lang="it-IT" dirty="0" err="1">
                <a:solidFill>
                  <a:srgbClr val="000000"/>
                </a:solidFill>
                <a:effectLst/>
                <a:latin typeface="Helvetica" pitchFamily="2" charset="0"/>
              </a:rPr>
              <a:t>Z</a:t>
            </a:r>
            <a:r>
              <a:rPr lang="it-IT" dirty="0">
                <a:solidFill>
                  <a:srgbClr val="000000"/>
                </a:solidFill>
                <a:effectLst/>
                <a:latin typeface="Helvetica" pitchFamily="2" charset="0"/>
              </a:rPr>
              <a:t>) </a:t>
            </a:r>
            <a:r>
              <a:rPr lang="it-IT" dirty="0" err="1">
                <a:solidFill>
                  <a:srgbClr val="000000"/>
                </a:solidFill>
                <a:effectLst/>
                <a:latin typeface="Helvetica" pitchFamily="2" charset="0"/>
              </a:rPr>
              <a:t>dependence</a:t>
            </a:r>
            <a:r>
              <a:rPr lang="it-IT" dirty="0">
                <a:solidFill>
                  <a:srgbClr val="000000"/>
                </a:solidFill>
                <a:effectLst/>
                <a:latin typeface="Helvetica" pitchFamily="2" charset="0"/>
              </a:rPr>
              <a:t> of </a:t>
            </a:r>
            <a:r>
              <a:rPr lang="it-IT" dirty="0" err="1">
                <a:solidFill>
                  <a:srgbClr val="000000"/>
                </a:solidFill>
                <a:effectLst/>
                <a:latin typeface="Helvetica" pitchFamily="2" charset="0"/>
              </a:rPr>
              <a:t>magnetic</a:t>
            </a:r>
            <a:r>
              <a:rPr lang="it-IT" dirty="0">
                <a:solidFill>
                  <a:srgbClr val="000000"/>
                </a:solidFill>
                <a:effectLst/>
                <a:latin typeface="Helvetica" pitchFamily="2" charset="0"/>
              </a:rPr>
              <a:t> </a:t>
            </a:r>
            <a:r>
              <a:rPr lang="it-IT" dirty="0" err="1">
                <a:solidFill>
                  <a:srgbClr val="000000"/>
                </a:solidFill>
                <a:effectLst/>
                <a:latin typeface="Helvetica" pitchFamily="2" charset="0"/>
              </a:rPr>
              <a:t>rigidity</a:t>
            </a:r>
            <a:r>
              <a:rPr lang="it-IT" dirty="0">
                <a:solidFill>
                  <a:srgbClr val="000000"/>
                </a:solidFill>
                <a:effectLst/>
                <a:latin typeface="Helvetica" pitchFamily="2" charset="0"/>
              </a:rPr>
              <a:t>. </a:t>
            </a:r>
            <a:r>
              <a:rPr lang="it-IT" dirty="0" err="1">
                <a:solidFill>
                  <a:srgbClr val="000000"/>
                </a:solidFill>
                <a:effectLst/>
                <a:latin typeface="Helvetica" pitchFamily="2" charset="0"/>
              </a:rPr>
              <a:t>Ions</a:t>
            </a:r>
            <a:r>
              <a:rPr lang="it-IT" dirty="0">
                <a:solidFill>
                  <a:srgbClr val="000000"/>
                </a:solidFill>
                <a:effectLst/>
                <a:latin typeface="Helvetica" pitchFamily="2" charset="0"/>
              </a:rPr>
              <a:t> with </a:t>
            </a:r>
            <a:r>
              <a:rPr lang="it-IT" dirty="0" err="1">
                <a:solidFill>
                  <a:srgbClr val="000000"/>
                </a:solidFill>
                <a:effectLst/>
                <a:latin typeface="Helvetica" pitchFamily="2" charset="0"/>
              </a:rPr>
              <a:t>lower</a:t>
            </a:r>
            <a:r>
              <a:rPr lang="it-IT" dirty="0">
                <a:solidFill>
                  <a:srgbClr val="000000"/>
                </a:solidFill>
                <a:effectLst/>
                <a:latin typeface="Helvetica" pitchFamily="2" charset="0"/>
              </a:rPr>
              <a:t> energy or </a:t>
            </a:r>
            <a:r>
              <a:rPr lang="it-IT" dirty="0" err="1">
                <a:solidFill>
                  <a:srgbClr val="000000"/>
                </a:solidFill>
                <a:effectLst/>
                <a:latin typeface="Helvetica" pitchFamily="2" charset="0"/>
              </a:rPr>
              <a:t>lower</a:t>
            </a:r>
            <a:r>
              <a:rPr lang="it-IT" dirty="0">
                <a:solidFill>
                  <a:srgbClr val="000000"/>
                </a:solidFill>
                <a:effectLst/>
                <a:latin typeface="Helvetica" pitchFamily="2" charset="0"/>
              </a:rPr>
              <a:t> mass-to-</a:t>
            </a:r>
            <a:r>
              <a:rPr lang="it-IT" dirty="0" err="1">
                <a:solidFill>
                  <a:srgbClr val="000000"/>
                </a:solidFill>
                <a:effectLst/>
                <a:latin typeface="Helvetica" pitchFamily="2" charset="0"/>
              </a:rPr>
              <a:t>charge</a:t>
            </a:r>
            <a:r>
              <a:rPr lang="it-IT" dirty="0">
                <a:solidFill>
                  <a:srgbClr val="000000"/>
                </a:solidFill>
                <a:effectLst/>
                <a:latin typeface="Helvetica" pitchFamily="2" charset="0"/>
              </a:rPr>
              <a:t> </a:t>
            </a:r>
            <a:r>
              <a:rPr lang="it-IT" dirty="0" err="1">
                <a:solidFill>
                  <a:srgbClr val="000000"/>
                </a:solidFill>
                <a:effectLst/>
                <a:latin typeface="Helvetica" pitchFamily="2" charset="0"/>
              </a:rPr>
              <a:t>ratios</a:t>
            </a:r>
            <a:r>
              <a:rPr lang="it-IT" dirty="0">
                <a:solidFill>
                  <a:srgbClr val="000000"/>
                </a:solidFill>
                <a:effectLst/>
                <a:latin typeface="Helvetica" pitchFamily="2" charset="0"/>
              </a:rPr>
              <a:t> (</a:t>
            </a:r>
            <a:r>
              <a:rPr lang="it-IT" dirty="0" err="1">
                <a:solidFill>
                  <a:srgbClr val="000000"/>
                </a:solidFill>
                <a:effectLst/>
                <a:latin typeface="Helvetica" pitchFamily="2" charset="0"/>
              </a:rPr>
              <a:t>such</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protons</a:t>
            </a:r>
            <a:r>
              <a:rPr lang="it-IT" dirty="0">
                <a:solidFill>
                  <a:srgbClr val="000000"/>
                </a:solidFill>
                <a:effectLst/>
                <a:latin typeface="Helvetica" pitchFamily="2" charset="0"/>
              </a:rPr>
              <a:t>, with A/</a:t>
            </a:r>
            <a:r>
              <a:rPr lang="it-IT" dirty="0" err="1">
                <a:solidFill>
                  <a:srgbClr val="000000"/>
                </a:solidFill>
                <a:effectLst/>
                <a:latin typeface="Helvetica" pitchFamily="2" charset="0"/>
              </a:rPr>
              <a:t>Z</a:t>
            </a:r>
            <a:r>
              <a:rPr lang="it-IT" dirty="0">
                <a:solidFill>
                  <a:srgbClr val="000000"/>
                </a:solidFill>
                <a:effectLst/>
                <a:latin typeface="Helvetica" pitchFamily="2" charset="0"/>
              </a:rPr>
              <a:t> =1) are more </a:t>
            </a:r>
            <a:r>
              <a:rPr lang="it-IT" dirty="0" err="1">
                <a:solidFill>
                  <a:srgbClr val="000000"/>
                </a:solidFill>
                <a:effectLst/>
                <a:latin typeface="Helvetica" pitchFamily="2" charset="0"/>
              </a:rPr>
              <a:t>suppressed</a:t>
            </a:r>
            <a:r>
              <a:rPr lang="it-IT" dirty="0">
                <a:solidFill>
                  <a:srgbClr val="000000"/>
                </a:solidFill>
                <a:effectLst/>
                <a:latin typeface="Helvetica" pitchFamily="2" charset="0"/>
              </a:rPr>
              <a:t> by </a:t>
            </a:r>
            <a:r>
              <a:rPr lang="it-IT" dirty="0" err="1">
                <a:solidFill>
                  <a:srgbClr val="000000"/>
                </a:solidFill>
                <a:effectLst/>
                <a:latin typeface="Helvetica" pitchFamily="2" charset="0"/>
              </a:rPr>
              <a:t>higher</a:t>
            </a:r>
            <a:r>
              <a:rPr lang="it-IT" dirty="0">
                <a:solidFill>
                  <a:srgbClr val="000000"/>
                </a:solidFill>
                <a:effectLst/>
                <a:latin typeface="Helvetica" pitchFamily="2" charset="0"/>
              </a:rPr>
              <a:t> </a:t>
            </a:r>
            <a:r>
              <a:rPr lang="it-IT" dirty="0" err="1">
                <a:solidFill>
                  <a:srgbClr val="000000"/>
                </a:solidFill>
                <a:effectLst/>
                <a:latin typeface="Helvetica" pitchFamily="2" charset="0"/>
              </a:rPr>
              <a:t>modulation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values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while</a:t>
            </a:r>
            <a:r>
              <a:rPr lang="it-IT" dirty="0">
                <a:solidFill>
                  <a:srgbClr val="000000"/>
                </a:solidFill>
                <a:effectLst/>
                <a:latin typeface="Helvetica" pitchFamily="2" charset="0"/>
              </a:rPr>
              <a:t> the high-energy component </a:t>
            </a:r>
            <a:r>
              <a:rPr lang="it-IT" dirty="0" err="1">
                <a:solidFill>
                  <a:srgbClr val="000000"/>
                </a:solidFill>
                <a:effectLst/>
                <a:latin typeface="Helvetica" pitchFamily="2" charset="0"/>
              </a:rPr>
              <a:t>changes</a:t>
            </a:r>
            <a:r>
              <a:rPr lang="it-IT" dirty="0">
                <a:solidFill>
                  <a:srgbClr val="000000"/>
                </a:solidFill>
                <a:effectLst/>
                <a:latin typeface="Helvetica" pitchFamily="2" charset="0"/>
              </a:rPr>
              <a:t> </a:t>
            </a:r>
            <a:r>
              <a:rPr lang="it-IT" dirty="0" err="1">
                <a:solidFill>
                  <a:srgbClr val="000000"/>
                </a:solidFill>
                <a:effectLst/>
                <a:latin typeface="Helvetica" pitchFamily="2" charset="0"/>
              </a:rPr>
              <a:t>less</a:t>
            </a:r>
            <a:r>
              <a:rPr lang="it-IT" dirty="0">
                <a:solidFill>
                  <a:srgbClr val="000000"/>
                </a:solidFill>
                <a:effectLst/>
                <a:latin typeface="Helvetica" pitchFamily="2" charset="0"/>
              </a:rPr>
              <a:t> </a:t>
            </a:r>
            <a:r>
              <a:rPr lang="it-IT" dirty="0" err="1">
                <a:solidFill>
                  <a:srgbClr val="000000"/>
                </a:solidFill>
                <a:effectLst/>
                <a:latin typeface="Helvetica" pitchFamily="2" charset="0"/>
              </a:rPr>
              <a:t>strongly</a:t>
            </a:r>
            <a:r>
              <a:rPr lang="it-IT" dirty="0">
                <a:solidFill>
                  <a:srgbClr val="000000"/>
                </a:solidFill>
                <a:effectLst/>
                <a:latin typeface="Helvetica" pitchFamily="2" charset="0"/>
              </a:rPr>
              <a:t>. </a:t>
            </a:r>
            <a:r>
              <a:rPr lang="it-IT" dirty="0">
                <a:solidFill>
                  <a:srgbClr val="000000"/>
                </a:solidFill>
                <a:effectLst/>
                <a:latin typeface="Times New Roman" panose="02020603050405020304" pitchFamily="18" charset="0"/>
              </a:rPr>
              <a:t>In </a:t>
            </a:r>
            <a:r>
              <a:rPr lang="it-IT" dirty="0" err="1">
                <a:solidFill>
                  <a:srgbClr val="000000"/>
                </a:solidFill>
                <a:effectLst/>
                <a:latin typeface="Times New Roman" panose="02020603050405020304" pitchFamily="18" charset="0"/>
              </a:rPr>
              <a:t>all</a:t>
            </a:r>
            <a:r>
              <a:rPr lang="it-IT" dirty="0">
                <a:solidFill>
                  <a:srgbClr val="000000"/>
                </a:solidFill>
                <a:effectLst/>
                <a:latin typeface="Times New Roman" panose="02020603050405020304" pitchFamily="18" charset="0"/>
              </a:rPr>
              <a:t> events, </a:t>
            </a:r>
            <a:r>
              <a:rPr lang="it-IT" dirty="0" err="1">
                <a:solidFill>
                  <a:srgbClr val="000000"/>
                </a:solidFill>
                <a:effectLst/>
                <a:latin typeface="Times New Roman" panose="02020603050405020304" pitchFamily="18" charset="0"/>
              </a:rPr>
              <a:t>secondary</a:t>
            </a:r>
            <a:r>
              <a:rPr lang="it-IT" dirty="0">
                <a:solidFill>
                  <a:srgbClr val="000000"/>
                </a:solidFill>
                <a:effectLst/>
                <a:latin typeface="Times New Roman" panose="02020603050405020304" pitchFamily="18" charset="0"/>
              </a:rPr>
              <a:t> </a:t>
            </a:r>
            <a:r>
              <a:rPr lang="it-IT" dirty="0" err="1">
                <a:solidFill>
                  <a:srgbClr val="000000"/>
                </a:solidFill>
                <a:effectLst/>
                <a:latin typeface="Times New Roman" panose="02020603050405020304" pitchFamily="18" charset="0"/>
              </a:rPr>
              <a:t>neutrons</a:t>
            </a:r>
            <a:r>
              <a:rPr lang="it-IT" dirty="0">
                <a:solidFill>
                  <a:srgbClr val="000000"/>
                </a:solidFill>
                <a:effectLst/>
                <a:latin typeface="Times New Roman" panose="02020603050405020304" pitchFamily="18" charset="0"/>
              </a:rPr>
              <a:t> </a:t>
            </a:r>
            <a:r>
              <a:rPr lang="it-IT" dirty="0" err="1">
                <a:solidFill>
                  <a:srgbClr val="000000"/>
                </a:solidFill>
                <a:effectLst/>
                <a:latin typeface="Times New Roman" panose="02020603050405020304" pitchFamily="18" charset="0"/>
              </a:rPr>
              <a:t>produced</a:t>
            </a:r>
            <a:r>
              <a:rPr lang="it-IT" dirty="0">
                <a:solidFill>
                  <a:srgbClr val="000000"/>
                </a:solidFill>
                <a:effectLst/>
                <a:latin typeface="Times New Roman" panose="02020603050405020304" pitchFamily="18" charset="0"/>
              </a:rPr>
              <a:t> by </a:t>
            </a:r>
            <a:r>
              <a:rPr lang="it-IT" dirty="0" err="1">
                <a:solidFill>
                  <a:srgbClr val="000000"/>
                </a:solidFill>
                <a:effectLst/>
                <a:latin typeface="Times New Roman" panose="02020603050405020304" pitchFamily="18" charset="0"/>
              </a:rPr>
              <a:t>SEPs</a:t>
            </a:r>
            <a:r>
              <a:rPr lang="it-IT" dirty="0">
                <a:solidFill>
                  <a:srgbClr val="000000"/>
                </a:solidFill>
                <a:effectLst/>
                <a:latin typeface="Times New Roman" panose="02020603050405020304" pitchFamily="18" charset="0"/>
              </a:rPr>
              <a:t> in the </a:t>
            </a:r>
            <a:r>
              <a:rPr lang="it-IT" dirty="0" err="1">
                <a:solidFill>
                  <a:srgbClr val="000000"/>
                </a:solidFill>
                <a:effectLst/>
                <a:latin typeface="Times New Roman" panose="02020603050405020304" pitchFamily="18" charset="0"/>
              </a:rPr>
              <a:t>atmosphere</a:t>
            </a:r>
            <a:r>
              <a:rPr lang="it-IT" dirty="0">
                <a:solidFill>
                  <a:srgbClr val="000000"/>
                </a:solidFill>
                <a:effectLst/>
                <a:latin typeface="Times New Roman" panose="02020603050405020304" pitchFamily="18" charset="0"/>
              </a:rPr>
              <a:t> can </a:t>
            </a:r>
            <a:r>
              <a:rPr lang="it-IT" dirty="0" err="1">
                <a:solidFill>
                  <a:srgbClr val="000000"/>
                </a:solidFill>
                <a:effectLst/>
                <a:latin typeface="Times New Roman" panose="02020603050405020304" pitchFamily="18" charset="0"/>
              </a:rPr>
              <a:t>reach</a:t>
            </a:r>
            <a:r>
              <a:rPr lang="it-IT" dirty="0">
                <a:solidFill>
                  <a:srgbClr val="000000"/>
                </a:solidFill>
                <a:effectLst/>
                <a:latin typeface="Times New Roman" panose="02020603050405020304" pitchFamily="18" charset="0"/>
              </a:rPr>
              <a:t> the </a:t>
            </a:r>
            <a:r>
              <a:rPr lang="it-IT" dirty="0" err="1">
                <a:solidFill>
                  <a:srgbClr val="000000"/>
                </a:solidFill>
                <a:effectLst/>
                <a:latin typeface="Times New Roman" panose="02020603050405020304" pitchFamily="18" charset="0"/>
              </a:rPr>
              <a:t>surface</a:t>
            </a:r>
            <a:r>
              <a:rPr lang="it-IT" dirty="0">
                <a:solidFill>
                  <a:srgbClr val="000000"/>
                </a:solidFill>
                <a:effectLst/>
                <a:latin typeface="Times New Roman" panose="02020603050405020304" pitchFamily="18" charset="0"/>
              </a:rPr>
              <a:t>.</a:t>
            </a:r>
          </a:p>
          <a:p>
            <a:endParaRPr lang="it-IT" dirty="0">
              <a:solidFill>
                <a:srgbClr val="000000"/>
              </a:solidFill>
              <a:effectLst/>
              <a:latin typeface="Times New Roman" panose="02020603050405020304" pitchFamily="18" charset="0"/>
            </a:endParaRPr>
          </a:p>
          <a:p>
            <a:pPr algn="l">
              <a:buNone/>
            </a:pPr>
            <a:r>
              <a:rPr lang="it-IT" b="0" i="0" u="none" strike="noStrike" dirty="0">
                <a:solidFill>
                  <a:srgbClr val="000000"/>
                </a:solidFill>
                <a:effectLst/>
              </a:rPr>
              <a:t>The </a:t>
            </a:r>
            <a:r>
              <a:rPr lang="it-IT" b="0" i="0" u="none" strike="noStrike" dirty="0" err="1">
                <a:solidFill>
                  <a:srgbClr val="000000"/>
                </a:solidFill>
                <a:effectLst/>
              </a:rPr>
              <a:t>main</a:t>
            </a:r>
            <a:r>
              <a:rPr lang="it-IT" b="0" i="0" u="none" strike="noStrike" dirty="0">
                <a:solidFill>
                  <a:srgbClr val="000000"/>
                </a:solidFill>
                <a:effectLst/>
              </a:rPr>
              <a:t> </a:t>
            </a:r>
            <a:r>
              <a:rPr lang="it-IT" b="0" i="0" u="none" strike="noStrike" dirty="0" err="1">
                <a:solidFill>
                  <a:srgbClr val="000000"/>
                </a:solidFill>
                <a:effectLst/>
              </a:rPr>
              <a:t>factor</a:t>
            </a:r>
            <a:r>
              <a:rPr lang="it-IT" b="0" i="0" u="none" strike="noStrike" dirty="0">
                <a:solidFill>
                  <a:srgbClr val="000000"/>
                </a:solidFill>
                <a:effectLst/>
              </a:rPr>
              <a:t> </a:t>
            </a:r>
            <a:r>
              <a:rPr lang="it-IT" b="0" i="0" u="none" strike="noStrike" dirty="0" err="1">
                <a:solidFill>
                  <a:srgbClr val="000000"/>
                </a:solidFill>
                <a:effectLst/>
              </a:rPr>
              <a:t>affecting</a:t>
            </a:r>
            <a:r>
              <a:rPr lang="it-IT" b="0" i="0" u="none" strike="noStrike" dirty="0">
                <a:solidFill>
                  <a:srgbClr val="000000"/>
                </a:solidFill>
                <a:effectLst/>
              </a:rPr>
              <a:t> long-</a:t>
            </a:r>
            <a:r>
              <a:rPr lang="it-IT" b="0" i="0" u="none" strike="noStrike" dirty="0" err="1">
                <a:solidFill>
                  <a:srgbClr val="000000"/>
                </a:solidFill>
                <a:effectLst/>
              </a:rPr>
              <a:t>term</a:t>
            </a:r>
            <a:r>
              <a:rPr lang="it-IT" b="0" i="0" u="none" strike="noStrike" dirty="0">
                <a:solidFill>
                  <a:srgbClr val="000000"/>
                </a:solidFill>
                <a:effectLst/>
              </a:rPr>
              <a:t> </a:t>
            </a:r>
            <a:r>
              <a:rPr lang="it-IT" b="0" i="0" u="none" strike="noStrike" dirty="0" err="1">
                <a:solidFill>
                  <a:srgbClr val="000000"/>
                </a:solidFill>
                <a:effectLst/>
              </a:rPr>
              <a:t>radiation</a:t>
            </a:r>
            <a:r>
              <a:rPr lang="it-IT" b="0" i="0" u="none" strike="noStrike" dirty="0">
                <a:solidFill>
                  <a:srgbClr val="000000"/>
                </a:solidFill>
                <a:effectLst/>
              </a:rPr>
              <a:t> </a:t>
            </a:r>
            <a:r>
              <a:rPr lang="it-IT" b="0" i="0" u="none" strike="noStrike" dirty="0" err="1">
                <a:solidFill>
                  <a:srgbClr val="000000"/>
                </a:solidFill>
                <a:effectLst/>
              </a:rPr>
              <a:t>variability</a:t>
            </a:r>
            <a:r>
              <a:rPr lang="it-IT" b="0" i="0" u="none" strike="noStrike" dirty="0">
                <a:solidFill>
                  <a:srgbClr val="000000"/>
                </a:solidFill>
                <a:effectLst/>
              </a:rPr>
              <a:t> </a:t>
            </a:r>
            <a:r>
              <a:rPr lang="it-IT" b="0" i="0" u="none" strike="noStrike" dirty="0" err="1">
                <a:solidFill>
                  <a:srgbClr val="000000"/>
                </a:solidFill>
                <a:effectLst/>
              </a:rPr>
              <a:t>is</a:t>
            </a:r>
            <a:r>
              <a:rPr lang="it-IT" b="0" i="0" u="none" strike="noStrike" dirty="0">
                <a:solidFill>
                  <a:srgbClr val="000000"/>
                </a:solidFill>
                <a:effectLst/>
              </a:rPr>
              <a:t> </a:t>
            </a:r>
            <a:r>
              <a:rPr lang="it-IT" b="1" i="0" u="none" strike="noStrike" dirty="0">
                <a:solidFill>
                  <a:srgbClr val="000000"/>
                </a:solidFill>
                <a:effectLst/>
              </a:rPr>
              <a:t>solar </a:t>
            </a:r>
            <a:r>
              <a:rPr lang="it-IT" b="1" i="0" u="none" strike="noStrike" dirty="0" err="1">
                <a:solidFill>
                  <a:srgbClr val="000000"/>
                </a:solidFill>
                <a:effectLst/>
              </a:rPr>
              <a:t>modulation</a:t>
            </a:r>
            <a:r>
              <a:rPr lang="it-IT" b="0" i="0" u="none" strike="noStrike" dirty="0">
                <a:solidFill>
                  <a:srgbClr val="000000"/>
                </a:solidFill>
                <a:effectLst/>
              </a:rPr>
              <a:t>:</a:t>
            </a:r>
          </a:p>
          <a:p>
            <a:pPr algn="l">
              <a:buFont typeface="Arial" panose="020B0604020202020204" pitchFamily="34" charset="0"/>
              <a:buChar char="•"/>
            </a:pPr>
            <a:r>
              <a:rPr lang="it-IT" b="1" i="0" u="none" strike="noStrike" dirty="0" err="1">
                <a:solidFill>
                  <a:srgbClr val="000000"/>
                </a:solidFill>
                <a:effectLst/>
              </a:rPr>
              <a:t>During</a:t>
            </a:r>
            <a:r>
              <a:rPr lang="it-IT" b="1" i="0" u="none" strike="noStrike" dirty="0">
                <a:solidFill>
                  <a:srgbClr val="000000"/>
                </a:solidFill>
                <a:effectLst/>
              </a:rPr>
              <a:t> solar maximum</a:t>
            </a:r>
            <a:r>
              <a:rPr lang="it-IT" b="0" i="0" u="none" strike="noStrike" dirty="0">
                <a:solidFill>
                  <a:srgbClr val="000000"/>
                </a:solidFill>
                <a:effectLst/>
              </a:rPr>
              <a:t>, </a:t>
            </a:r>
            <a:r>
              <a:rPr lang="it-IT" b="0" i="0" u="none" strike="noStrike" dirty="0" err="1">
                <a:solidFill>
                  <a:srgbClr val="000000"/>
                </a:solidFill>
                <a:effectLst/>
              </a:rPr>
              <a:t>increased</a:t>
            </a:r>
            <a:r>
              <a:rPr lang="it-IT" b="0" i="0" u="none" strike="noStrike" dirty="0">
                <a:solidFill>
                  <a:srgbClr val="000000"/>
                </a:solidFill>
                <a:effectLst/>
              </a:rPr>
              <a:t> solar activity </a:t>
            </a:r>
            <a:r>
              <a:rPr lang="it-IT" b="0" i="0" u="none" strike="noStrike" dirty="0" err="1">
                <a:solidFill>
                  <a:srgbClr val="000000"/>
                </a:solidFill>
                <a:effectLst/>
              </a:rPr>
              <a:t>causes</a:t>
            </a:r>
            <a:r>
              <a:rPr lang="it-IT" b="0" i="0" u="none" strike="noStrike" dirty="0">
                <a:solidFill>
                  <a:srgbClr val="000000"/>
                </a:solidFill>
                <a:effectLst/>
              </a:rPr>
              <a:t> </a:t>
            </a:r>
            <a:r>
              <a:rPr lang="it-IT" b="0" i="0" u="none" strike="noStrike" dirty="0" err="1">
                <a:solidFill>
                  <a:srgbClr val="000000"/>
                </a:solidFill>
                <a:effectLst/>
              </a:rPr>
              <a:t>stronger</a:t>
            </a:r>
            <a:r>
              <a:rPr lang="it-IT" b="0" i="0" u="none" strike="noStrike" dirty="0">
                <a:solidFill>
                  <a:srgbClr val="000000"/>
                </a:solidFill>
                <a:effectLst/>
              </a:rPr>
              <a:t> </a:t>
            </a:r>
            <a:r>
              <a:rPr lang="it-IT" b="0" i="0" u="none" strike="noStrike" dirty="0" err="1">
                <a:solidFill>
                  <a:srgbClr val="000000"/>
                </a:solidFill>
                <a:effectLst/>
              </a:rPr>
              <a:t>attenuation</a:t>
            </a:r>
            <a:r>
              <a:rPr lang="it-IT" b="0" i="0" u="none" strike="noStrike" dirty="0">
                <a:solidFill>
                  <a:srgbClr val="000000"/>
                </a:solidFill>
                <a:effectLst/>
              </a:rPr>
              <a:t> of </a:t>
            </a:r>
            <a:r>
              <a:rPr lang="it-IT" b="0" i="0" u="none" strike="noStrike" dirty="0" err="1">
                <a:solidFill>
                  <a:srgbClr val="000000"/>
                </a:solidFill>
                <a:effectLst/>
              </a:rPr>
              <a:t>GCRs</a:t>
            </a:r>
            <a:r>
              <a:rPr lang="it-IT" b="0" i="0" u="none" strike="noStrike" dirty="0">
                <a:solidFill>
                  <a:srgbClr val="000000"/>
                </a:solidFill>
                <a:effectLst/>
              </a:rPr>
              <a:t>, </a:t>
            </a:r>
            <a:r>
              <a:rPr lang="it-IT" b="0" i="0" u="none" strike="noStrike" dirty="0" err="1">
                <a:solidFill>
                  <a:srgbClr val="000000"/>
                </a:solidFill>
                <a:effectLst/>
              </a:rPr>
              <a:t>leading</a:t>
            </a:r>
            <a:r>
              <a:rPr lang="it-IT" b="0" i="0" u="none" strike="noStrike" dirty="0">
                <a:solidFill>
                  <a:srgbClr val="000000"/>
                </a:solidFill>
                <a:effectLst/>
              </a:rPr>
              <a:t> to </a:t>
            </a:r>
            <a:r>
              <a:rPr lang="it-IT" b="1" i="0" u="none" strike="noStrike" dirty="0" err="1">
                <a:solidFill>
                  <a:srgbClr val="000000"/>
                </a:solidFill>
                <a:effectLst/>
              </a:rPr>
              <a:t>lower</a:t>
            </a:r>
            <a:r>
              <a:rPr lang="it-IT" b="1" i="0" u="none" strike="noStrike" dirty="0">
                <a:solidFill>
                  <a:srgbClr val="000000"/>
                </a:solidFill>
                <a:effectLst/>
              </a:rPr>
              <a:t> </a:t>
            </a:r>
            <a:r>
              <a:rPr lang="it-IT" b="1" i="0" u="none" strike="noStrike" dirty="0" err="1">
                <a:solidFill>
                  <a:srgbClr val="000000"/>
                </a:solidFill>
                <a:effectLst/>
              </a:rPr>
              <a:t>surface</a:t>
            </a:r>
            <a:r>
              <a:rPr lang="it-IT" b="1" i="0" u="none" strike="noStrike" dirty="0">
                <a:solidFill>
                  <a:srgbClr val="000000"/>
                </a:solidFill>
                <a:effectLst/>
              </a:rPr>
              <a:t> </a:t>
            </a:r>
            <a:r>
              <a:rPr lang="it-IT" b="1" i="0" u="none" strike="noStrike" dirty="0" err="1">
                <a:solidFill>
                  <a:srgbClr val="000000"/>
                </a:solidFill>
                <a:effectLst/>
              </a:rPr>
              <a:t>radiation</a:t>
            </a:r>
            <a:r>
              <a:rPr lang="it-IT" b="1" i="0" u="none" strike="noStrike" dirty="0">
                <a:solidFill>
                  <a:srgbClr val="000000"/>
                </a:solidFill>
                <a:effectLst/>
              </a:rPr>
              <a:t> </a:t>
            </a:r>
            <a:r>
              <a:rPr lang="it-IT" b="1" i="0" u="none" strike="noStrike" dirty="0" err="1">
                <a:solidFill>
                  <a:srgbClr val="000000"/>
                </a:solidFill>
                <a:effectLst/>
              </a:rPr>
              <a:t>levels</a:t>
            </a:r>
            <a:r>
              <a:rPr lang="it-IT" b="0" i="0" u="none" strike="noStrike" dirty="0">
                <a:solidFill>
                  <a:srgbClr val="000000"/>
                </a:solidFill>
                <a:effectLst/>
              </a:rPr>
              <a:t>.</a:t>
            </a:r>
          </a:p>
          <a:p>
            <a:pPr algn="l">
              <a:buFont typeface="Arial" panose="020B0604020202020204" pitchFamily="34" charset="0"/>
              <a:buChar char="•"/>
            </a:pPr>
            <a:r>
              <a:rPr lang="it-IT" b="1" i="0" u="none" strike="noStrike" dirty="0" err="1">
                <a:solidFill>
                  <a:srgbClr val="000000"/>
                </a:solidFill>
                <a:effectLst/>
              </a:rPr>
              <a:t>During</a:t>
            </a:r>
            <a:r>
              <a:rPr lang="it-IT" b="1" i="0" u="none" strike="noStrike" dirty="0">
                <a:solidFill>
                  <a:srgbClr val="000000"/>
                </a:solidFill>
                <a:effectLst/>
              </a:rPr>
              <a:t> solar minimum</a:t>
            </a:r>
            <a:r>
              <a:rPr lang="it-IT" b="0" i="0" u="none" strike="noStrike" dirty="0">
                <a:solidFill>
                  <a:srgbClr val="000000"/>
                </a:solidFill>
                <a:effectLst/>
              </a:rPr>
              <a:t>, the </a:t>
            </a:r>
            <a:r>
              <a:rPr lang="it-IT" b="0" i="0" u="none" strike="noStrike" dirty="0" err="1">
                <a:solidFill>
                  <a:srgbClr val="000000"/>
                </a:solidFill>
                <a:effectLst/>
              </a:rPr>
              <a:t>Sun's</a:t>
            </a:r>
            <a:r>
              <a:rPr lang="it-IT" b="0" i="0" u="none" strike="noStrike" dirty="0">
                <a:solidFill>
                  <a:srgbClr val="000000"/>
                </a:solidFill>
                <a:effectLst/>
              </a:rPr>
              <a:t> </a:t>
            </a:r>
            <a:r>
              <a:rPr lang="it-IT" b="0" i="0" u="none" strike="noStrike" dirty="0" err="1">
                <a:solidFill>
                  <a:srgbClr val="000000"/>
                </a:solidFill>
                <a:effectLst/>
              </a:rPr>
              <a:t>reduced</a:t>
            </a:r>
            <a:r>
              <a:rPr lang="it-IT" b="0" i="0" u="none" strike="noStrike" dirty="0">
                <a:solidFill>
                  <a:srgbClr val="000000"/>
                </a:solidFill>
                <a:effectLst/>
              </a:rPr>
              <a:t> activity </a:t>
            </a:r>
            <a:r>
              <a:rPr lang="it-IT" b="0" i="0" u="none" strike="noStrike" dirty="0" err="1">
                <a:solidFill>
                  <a:srgbClr val="000000"/>
                </a:solidFill>
                <a:effectLst/>
              </a:rPr>
              <a:t>allows</a:t>
            </a:r>
            <a:r>
              <a:rPr lang="it-IT" b="0" i="0" u="none" strike="noStrike" dirty="0">
                <a:solidFill>
                  <a:srgbClr val="000000"/>
                </a:solidFill>
                <a:effectLst/>
              </a:rPr>
              <a:t> more </a:t>
            </a:r>
            <a:r>
              <a:rPr lang="it-IT" b="0" i="0" u="none" strike="noStrike" dirty="0" err="1">
                <a:solidFill>
                  <a:srgbClr val="000000"/>
                </a:solidFill>
                <a:effectLst/>
              </a:rPr>
              <a:t>GCRs</a:t>
            </a:r>
            <a:r>
              <a:rPr lang="it-IT" b="0" i="0" u="none" strike="noStrike" dirty="0">
                <a:solidFill>
                  <a:srgbClr val="000000"/>
                </a:solidFill>
                <a:effectLst/>
              </a:rPr>
              <a:t> to </a:t>
            </a:r>
            <a:r>
              <a:rPr lang="it-IT" b="0" i="0" u="none" strike="noStrike" dirty="0" err="1">
                <a:solidFill>
                  <a:srgbClr val="000000"/>
                </a:solidFill>
                <a:effectLst/>
              </a:rPr>
              <a:t>reach</a:t>
            </a:r>
            <a:r>
              <a:rPr lang="it-IT" b="0" i="0" u="none" strike="noStrike" dirty="0">
                <a:solidFill>
                  <a:srgbClr val="000000"/>
                </a:solidFill>
                <a:effectLst/>
              </a:rPr>
              <a:t> the </a:t>
            </a:r>
            <a:r>
              <a:rPr lang="it-IT" b="0" i="0" u="none" strike="noStrike" dirty="0" err="1">
                <a:solidFill>
                  <a:srgbClr val="000000"/>
                </a:solidFill>
                <a:effectLst/>
              </a:rPr>
              <a:t>Martian</a:t>
            </a:r>
            <a:r>
              <a:rPr lang="it-IT" b="0" i="0" u="none" strike="noStrike" dirty="0">
                <a:solidFill>
                  <a:srgbClr val="000000"/>
                </a:solidFill>
                <a:effectLst/>
              </a:rPr>
              <a:t> </a:t>
            </a:r>
            <a:r>
              <a:rPr lang="it-IT" b="0" i="0" u="none" strike="noStrike" dirty="0" err="1">
                <a:solidFill>
                  <a:srgbClr val="000000"/>
                </a:solidFill>
                <a:effectLst/>
              </a:rPr>
              <a:t>surface</a:t>
            </a:r>
            <a:r>
              <a:rPr lang="it-IT" b="0" i="0" u="none" strike="noStrike" dirty="0">
                <a:solidFill>
                  <a:srgbClr val="000000"/>
                </a:solidFill>
                <a:effectLst/>
              </a:rPr>
              <a:t>, </a:t>
            </a:r>
            <a:r>
              <a:rPr lang="it-IT" b="0" i="0" u="none" strike="noStrike" dirty="0" err="1">
                <a:solidFill>
                  <a:srgbClr val="000000"/>
                </a:solidFill>
                <a:effectLst/>
              </a:rPr>
              <a:t>resulting</a:t>
            </a:r>
            <a:r>
              <a:rPr lang="it-IT" b="0" i="0" u="none" strike="noStrike" dirty="0">
                <a:solidFill>
                  <a:srgbClr val="000000"/>
                </a:solidFill>
                <a:effectLst/>
              </a:rPr>
              <a:t> in </a:t>
            </a:r>
            <a:r>
              <a:rPr lang="it-IT" b="1" i="0" u="none" strike="noStrike" dirty="0" err="1">
                <a:solidFill>
                  <a:srgbClr val="000000"/>
                </a:solidFill>
                <a:effectLst/>
              </a:rPr>
              <a:t>higher</a:t>
            </a:r>
            <a:r>
              <a:rPr lang="it-IT" b="1" i="0" u="none" strike="noStrike" dirty="0">
                <a:solidFill>
                  <a:srgbClr val="000000"/>
                </a:solidFill>
                <a:effectLst/>
              </a:rPr>
              <a:t> </a:t>
            </a:r>
            <a:r>
              <a:rPr lang="it-IT" b="1" i="0" u="none" strike="noStrike" dirty="0" err="1">
                <a:solidFill>
                  <a:srgbClr val="000000"/>
                </a:solidFill>
                <a:effectLst/>
              </a:rPr>
              <a:t>radiation</a:t>
            </a:r>
            <a:r>
              <a:rPr lang="it-IT" b="1" i="0" u="none" strike="noStrike" dirty="0">
                <a:solidFill>
                  <a:srgbClr val="000000"/>
                </a:solidFill>
                <a:effectLst/>
              </a:rPr>
              <a:t> </a:t>
            </a:r>
            <a:r>
              <a:rPr lang="it-IT" b="1" i="0" u="none" strike="noStrike" dirty="0" err="1">
                <a:solidFill>
                  <a:srgbClr val="000000"/>
                </a:solidFill>
                <a:effectLst/>
              </a:rPr>
              <a:t>exposure</a:t>
            </a:r>
            <a:r>
              <a:rPr lang="it-IT" b="0" i="0" u="none" strike="noStrike" dirty="0">
                <a:solidFill>
                  <a:srgbClr val="000000"/>
                </a:solidFill>
                <a:effectLst/>
              </a:rPr>
              <a:t>.</a:t>
            </a:r>
            <a:endParaRPr lang="it-IT" sz="1200" dirty="0">
              <a:solidFill>
                <a:srgbClr val="000000"/>
              </a:solidFill>
              <a:effectLst/>
              <a:latin typeface="Helvetica" pitchFamily="2" charset="0"/>
            </a:endParaRPr>
          </a:p>
          <a:p>
            <a:pPr>
              <a:buNone/>
            </a:pPr>
            <a:endParaRPr lang="it-IT" sz="1200" dirty="0">
              <a:solidFill>
                <a:srgbClr val="000000"/>
              </a:solidFill>
              <a:effectLst/>
              <a:latin typeface="Helvetica" pitchFamily="2" charset="0"/>
            </a:endParaRPr>
          </a:p>
          <a:p>
            <a:pPr algn="l">
              <a:buFont typeface="Arial" panose="020B0604020202020204" pitchFamily="34" charset="0"/>
              <a:buChar char="•"/>
            </a:pPr>
            <a:r>
              <a:rPr lang="it-IT" b="1" i="0" u="none" strike="noStrike" dirty="0">
                <a:solidFill>
                  <a:srgbClr val="000000"/>
                </a:solidFill>
                <a:effectLst/>
              </a:rPr>
              <a:t>Mars’ </a:t>
            </a:r>
            <a:r>
              <a:rPr lang="it-IT" b="1" i="0" u="none" strike="noStrike" dirty="0" err="1">
                <a:solidFill>
                  <a:srgbClr val="000000"/>
                </a:solidFill>
                <a:effectLst/>
              </a:rPr>
              <a:t>thin</a:t>
            </a:r>
            <a:r>
              <a:rPr lang="it-IT" b="1" i="0" u="none" strike="noStrike" dirty="0">
                <a:solidFill>
                  <a:srgbClr val="000000"/>
                </a:solidFill>
                <a:effectLst/>
              </a:rPr>
              <a:t> </a:t>
            </a:r>
            <a:r>
              <a:rPr lang="it-IT" b="1" i="0" u="none" strike="noStrike" dirty="0" err="1">
                <a:solidFill>
                  <a:srgbClr val="000000"/>
                </a:solidFill>
                <a:effectLst/>
              </a:rPr>
              <a:t>atmosphere</a:t>
            </a:r>
            <a:r>
              <a:rPr lang="it-IT" b="1" i="0" u="none" strike="noStrike" dirty="0">
                <a:solidFill>
                  <a:srgbClr val="000000"/>
                </a:solidFill>
                <a:effectLst/>
              </a:rPr>
              <a:t> </a:t>
            </a:r>
            <a:r>
              <a:rPr lang="it-IT" b="1" i="0" u="none" strike="noStrike" dirty="0" err="1">
                <a:solidFill>
                  <a:srgbClr val="000000"/>
                </a:solidFill>
                <a:effectLst/>
              </a:rPr>
              <a:t>provides</a:t>
            </a:r>
            <a:r>
              <a:rPr lang="it-IT" b="1" i="0" u="none" strike="noStrike" dirty="0">
                <a:solidFill>
                  <a:srgbClr val="000000"/>
                </a:solidFill>
                <a:effectLst/>
              </a:rPr>
              <a:t> some </a:t>
            </a:r>
            <a:r>
              <a:rPr lang="it-IT" b="1" i="0" u="none" strike="noStrike" dirty="0" err="1">
                <a:solidFill>
                  <a:srgbClr val="000000"/>
                </a:solidFill>
                <a:effectLst/>
              </a:rPr>
              <a:t>shielding</a:t>
            </a:r>
            <a:r>
              <a:rPr lang="it-IT" b="0" i="0" u="none" strike="noStrike" dirty="0">
                <a:solidFill>
                  <a:srgbClr val="000000"/>
                </a:solidFill>
                <a:effectLst/>
              </a:rPr>
              <a:t> </a:t>
            </a:r>
            <a:r>
              <a:rPr lang="it-IT" b="0" i="0" u="none" strike="noStrike" dirty="0" err="1">
                <a:solidFill>
                  <a:srgbClr val="000000"/>
                </a:solidFill>
                <a:effectLst/>
              </a:rPr>
              <a:t>against</a:t>
            </a:r>
            <a:r>
              <a:rPr lang="it-IT" b="0" i="0" u="none" strike="noStrike" dirty="0">
                <a:solidFill>
                  <a:srgbClr val="000000"/>
                </a:solidFill>
                <a:effectLst/>
              </a:rPr>
              <a:t> incoming </a:t>
            </a:r>
            <a:r>
              <a:rPr lang="it-IT" b="0" i="0" u="none" strike="noStrike" dirty="0" err="1">
                <a:solidFill>
                  <a:srgbClr val="000000"/>
                </a:solidFill>
                <a:effectLst/>
              </a:rPr>
              <a:t>cosmic</a:t>
            </a:r>
            <a:r>
              <a:rPr lang="it-IT" b="0" i="0" u="none" strike="noStrike" dirty="0">
                <a:solidFill>
                  <a:srgbClr val="000000"/>
                </a:solidFill>
                <a:effectLst/>
              </a:rPr>
              <a:t> rays.</a:t>
            </a:r>
          </a:p>
          <a:p>
            <a:pPr algn="l">
              <a:buFont typeface="Arial" panose="020B0604020202020204" pitchFamily="34" charset="0"/>
              <a:buChar char="•"/>
            </a:pPr>
            <a:r>
              <a:rPr lang="it-IT" b="0" i="0" u="none" strike="noStrike" dirty="0">
                <a:solidFill>
                  <a:srgbClr val="000000"/>
                </a:solidFill>
                <a:effectLst/>
              </a:rPr>
              <a:t>The </a:t>
            </a:r>
            <a:r>
              <a:rPr lang="it-IT" b="1" i="0" u="none" strike="noStrike" dirty="0" err="1">
                <a:solidFill>
                  <a:srgbClr val="000000"/>
                </a:solidFill>
                <a:effectLst/>
              </a:rPr>
              <a:t>daily</a:t>
            </a:r>
            <a:r>
              <a:rPr lang="it-IT" b="1" i="0" u="none" strike="noStrike" dirty="0">
                <a:solidFill>
                  <a:srgbClr val="000000"/>
                </a:solidFill>
                <a:effectLst/>
              </a:rPr>
              <a:t> </a:t>
            </a:r>
            <a:r>
              <a:rPr lang="it-IT" b="1" i="0" u="none" strike="noStrike" dirty="0" err="1">
                <a:solidFill>
                  <a:srgbClr val="000000"/>
                </a:solidFill>
                <a:effectLst/>
              </a:rPr>
              <a:t>thermal</a:t>
            </a:r>
            <a:r>
              <a:rPr lang="it-IT" b="1" i="0" u="none" strike="noStrike" dirty="0">
                <a:solidFill>
                  <a:srgbClr val="000000"/>
                </a:solidFill>
                <a:effectLst/>
              </a:rPr>
              <a:t> </a:t>
            </a:r>
            <a:r>
              <a:rPr lang="it-IT" b="1" i="0" u="none" strike="noStrike" dirty="0" err="1">
                <a:solidFill>
                  <a:srgbClr val="000000"/>
                </a:solidFill>
                <a:effectLst/>
              </a:rPr>
              <a:t>tide</a:t>
            </a:r>
            <a:r>
              <a:rPr lang="it-IT" b="1" i="0" u="none" strike="noStrike" dirty="0">
                <a:solidFill>
                  <a:srgbClr val="000000"/>
                </a:solidFill>
                <a:effectLst/>
              </a:rPr>
              <a:t> </a:t>
            </a:r>
            <a:r>
              <a:rPr lang="it-IT" b="1" i="0" u="none" strike="noStrike" dirty="0" err="1">
                <a:solidFill>
                  <a:srgbClr val="000000"/>
                </a:solidFill>
                <a:effectLst/>
              </a:rPr>
              <a:t>alters</a:t>
            </a:r>
            <a:r>
              <a:rPr lang="it-IT" b="1" i="0" u="none" strike="noStrike" dirty="0">
                <a:solidFill>
                  <a:srgbClr val="000000"/>
                </a:solidFill>
                <a:effectLst/>
              </a:rPr>
              <a:t> </a:t>
            </a:r>
            <a:r>
              <a:rPr lang="it-IT" b="1" i="0" u="none" strike="noStrike" dirty="0" err="1">
                <a:solidFill>
                  <a:srgbClr val="000000"/>
                </a:solidFill>
                <a:effectLst/>
              </a:rPr>
              <a:t>atmospheric</a:t>
            </a:r>
            <a:r>
              <a:rPr lang="it-IT" b="1" i="0" u="none" strike="noStrike" dirty="0">
                <a:solidFill>
                  <a:srgbClr val="000000"/>
                </a:solidFill>
                <a:effectLst/>
              </a:rPr>
              <a:t> mass</a:t>
            </a:r>
            <a:r>
              <a:rPr lang="it-IT" b="0" i="0" u="none" strike="noStrike" dirty="0">
                <a:solidFill>
                  <a:srgbClr val="000000"/>
                </a:solidFill>
                <a:effectLst/>
              </a:rPr>
              <a:t>:</a:t>
            </a:r>
          </a:p>
          <a:p>
            <a:pPr marL="742950" lvl="1" indent="-285750" algn="l">
              <a:buFont typeface="Arial" panose="020B0604020202020204" pitchFamily="34" charset="0"/>
              <a:buChar char="•"/>
            </a:pPr>
            <a:r>
              <a:rPr lang="it-IT" b="1" i="0" u="none" strike="noStrike" dirty="0" err="1">
                <a:solidFill>
                  <a:srgbClr val="000000"/>
                </a:solidFill>
                <a:effectLst/>
              </a:rPr>
              <a:t>Afternoon</a:t>
            </a:r>
            <a:r>
              <a:rPr lang="it-IT" b="1" i="0" u="none" strike="noStrike" dirty="0">
                <a:solidFill>
                  <a:srgbClr val="000000"/>
                </a:solidFill>
                <a:effectLst/>
              </a:rPr>
              <a:t>:</a:t>
            </a:r>
            <a:r>
              <a:rPr lang="it-IT" b="0" i="0" u="none" strike="noStrike" dirty="0">
                <a:solidFill>
                  <a:srgbClr val="000000"/>
                </a:solidFill>
                <a:effectLst/>
              </a:rPr>
              <a:t> </a:t>
            </a:r>
            <a:r>
              <a:rPr lang="it-IT" b="0" i="0" u="none" strike="noStrike" dirty="0" err="1">
                <a:solidFill>
                  <a:srgbClr val="000000"/>
                </a:solidFill>
                <a:effectLst/>
              </a:rPr>
              <a:t>Atmosphere</a:t>
            </a:r>
            <a:r>
              <a:rPr lang="it-IT" b="0" i="0" u="none" strike="noStrike" dirty="0">
                <a:solidFill>
                  <a:srgbClr val="000000"/>
                </a:solidFill>
                <a:effectLst/>
              </a:rPr>
              <a:t> </a:t>
            </a:r>
            <a:r>
              <a:rPr lang="it-IT" b="0" i="0" u="none" strike="noStrike" dirty="0" err="1">
                <a:solidFill>
                  <a:srgbClr val="000000"/>
                </a:solidFill>
                <a:effectLst/>
              </a:rPr>
              <a:t>expands</a:t>
            </a:r>
            <a:r>
              <a:rPr lang="it-IT" b="0" i="0" u="none" strike="noStrike" dirty="0">
                <a:solidFill>
                  <a:srgbClr val="000000"/>
                </a:solidFill>
                <a:effectLst/>
              </a:rPr>
              <a:t> → Pressure drops → </a:t>
            </a:r>
            <a:r>
              <a:rPr lang="it-IT" b="0" i="0" u="none" strike="noStrike" dirty="0" err="1">
                <a:solidFill>
                  <a:srgbClr val="000000"/>
                </a:solidFill>
                <a:effectLst/>
              </a:rPr>
              <a:t>Less</a:t>
            </a:r>
            <a:r>
              <a:rPr lang="it-IT" b="0" i="0" u="none" strike="noStrike" dirty="0">
                <a:solidFill>
                  <a:srgbClr val="000000"/>
                </a:solidFill>
                <a:effectLst/>
              </a:rPr>
              <a:t> </a:t>
            </a:r>
            <a:r>
              <a:rPr lang="it-IT" b="0" i="0" u="none" strike="noStrike" dirty="0" err="1">
                <a:solidFill>
                  <a:srgbClr val="000000"/>
                </a:solidFill>
                <a:effectLst/>
              </a:rPr>
              <a:t>shielding</a:t>
            </a:r>
            <a:r>
              <a:rPr lang="it-IT" b="0" i="0" u="none" strike="noStrike" dirty="0">
                <a:solidFill>
                  <a:srgbClr val="000000"/>
                </a:solidFill>
                <a:effectLst/>
              </a:rPr>
              <a:t> → </a:t>
            </a:r>
            <a:r>
              <a:rPr lang="it-IT" b="1" i="0" u="none" strike="noStrike" dirty="0" err="1">
                <a:solidFill>
                  <a:srgbClr val="000000"/>
                </a:solidFill>
                <a:effectLst/>
              </a:rPr>
              <a:t>Radiation</a:t>
            </a:r>
            <a:r>
              <a:rPr lang="it-IT" b="1" i="0" u="none" strike="noStrike" dirty="0">
                <a:solidFill>
                  <a:srgbClr val="000000"/>
                </a:solidFill>
                <a:effectLst/>
              </a:rPr>
              <a:t> </a:t>
            </a:r>
            <a:r>
              <a:rPr lang="it-IT" b="1" i="0" u="none" strike="noStrike" dirty="0" err="1">
                <a:solidFill>
                  <a:srgbClr val="000000"/>
                </a:solidFill>
                <a:effectLst/>
              </a:rPr>
              <a:t>increases</a:t>
            </a:r>
            <a:r>
              <a:rPr lang="it-IT" b="1" i="0" u="none" strike="noStrike" dirty="0">
                <a:solidFill>
                  <a:srgbClr val="000000"/>
                </a:solidFill>
                <a:effectLst/>
              </a:rPr>
              <a:t>.</a:t>
            </a:r>
            <a:endParaRPr lang="it-IT" b="0" i="0" u="none" strike="noStrike" dirty="0">
              <a:solidFill>
                <a:srgbClr val="000000"/>
              </a:solidFill>
              <a:effectLst/>
            </a:endParaRPr>
          </a:p>
          <a:p>
            <a:pPr marL="742950" lvl="1" indent="-285750" algn="l">
              <a:buFont typeface="Arial" panose="020B0604020202020204" pitchFamily="34" charset="0"/>
              <a:buChar char="•"/>
            </a:pPr>
            <a:r>
              <a:rPr lang="it-IT" b="1" i="0" u="none" strike="noStrike" dirty="0" err="1">
                <a:solidFill>
                  <a:srgbClr val="000000"/>
                </a:solidFill>
                <a:effectLst/>
              </a:rPr>
              <a:t>Early</a:t>
            </a:r>
            <a:r>
              <a:rPr lang="it-IT" b="1" i="0" u="none" strike="noStrike" dirty="0">
                <a:solidFill>
                  <a:srgbClr val="000000"/>
                </a:solidFill>
                <a:effectLst/>
              </a:rPr>
              <a:t> </a:t>
            </a:r>
            <a:r>
              <a:rPr lang="it-IT" b="1" i="0" u="none" strike="noStrike" dirty="0" err="1">
                <a:solidFill>
                  <a:srgbClr val="000000"/>
                </a:solidFill>
                <a:effectLst/>
              </a:rPr>
              <a:t>morning</a:t>
            </a:r>
            <a:r>
              <a:rPr lang="it-IT" b="1" i="0" u="none" strike="noStrike" dirty="0">
                <a:solidFill>
                  <a:srgbClr val="000000"/>
                </a:solidFill>
                <a:effectLst/>
              </a:rPr>
              <a:t>:</a:t>
            </a:r>
            <a:r>
              <a:rPr lang="it-IT" b="0" i="0" u="none" strike="noStrike" dirty="0">
                <a:solidFill>
                  <a:srgbClr val="000000"/>
                </a:solidFill>
                <a:effectLst/>
              </a:rPr>
              <a:t> </a:t>
            </a:r>
            <a:r>
              <a:rPr lang="it-IT" b="0" i="0" u="none" strike="noStrike" dirty="0" err="1">
                <a:solidFill>
                  <a:srgbClr val="000000"/>
                </a:solidFill>
                <a:effectLst/>
              </a:rPr>
              <a:t>Atmosphere</a:t>
            </a:r>
            <a:r>
              <a:rPr lang="it-IT" b="0" i="0" u="none" strike="noStrike" dirty="0">
                <a:solidFill>
                  <a:srgbClr val="000000"/>
                </a:solidFill>
                <a:effectLst/>
              </a:rPr>
              <a:t> </a:t>
            </a:r>
            <a:r>
              <a:rPr lang="it-IT" b="0" i="0" u="none" strike="noStrike" dirty="0" err="1">
                <a:solidFill>
                  <a:srgbClr val="000000"/>
                </a:solidFill>
                <a:effectLst/>
              </a:rPr>
              <a:t>contracts</a:t>
            </a:r>
            <a:r>
              <a:rPr lang="it-IT" b="0" i="0" u="none" strike="noStrike" dirty="0">
                <a:solidFill>
                  <a:srgbClr val="000000"/>
                </a:solidFill>
                <a:effectLst/>
              </a:rPr>
              <a:t> → Pressure </a:t>
            </a:r>
            <a:r>
              <a:rPr lang="it-IT" b="0" i="0" u="none" strike="noStrike" dirty="0" err="1">
                <a:solidFill>
                  <a:srgbClr val="000000"/>
                </a:solidFill>
                <a:effectLst/>
              </a:rPr>
              <a:t>rises</a:t>
            </a:r>
            <a:r>
              <a:rPr lang="it-IT" b="0" i="0" u="none" strike="noStrike" dirty="0">
                <a:solidFill>
                  <a:srgbClr val="000000"/>
                </a:solidFill>
                <a:effectLst/>
              </a:rPr>
              <a:t> → More </a:t>
            </a:r>
            <a:r>
              <a:rPr lang="it-IT" b="0" i="0" u="none" strike="noStrike" dirty="0" err="1">
                <a:solidFill>
                  <a:srgbClr val="000000"/>
                </a:solidFill>
                <a:effectLst/>
              </a:rPr>
              <a:t>shielding</a:t>
            </a:r>
            <a:r>
              <a:rPr lang="it-IT" b="0" i="0" u="none" strike="noStrike" dirty="0">
                <a:solidFill>
                  <a:srgbClr val="000000"/>
                </a:solidFill>
                <a:effectLst/>
              </a:rPr>
              <a:t> → </a:t>
            </a:r>
            <a:r>
              <a:rPr lang="it-IT" b="1" i="0" u="none" strike="noStrike" dirty="0" err="1">
                <a:solidFill>
                  <a:srgbClr val="000000"/>
                </a:solidFill>
                <a:effectLst/>
              </a:rPr>
              <a:t>Radiation</a:t>
            </a:r>
            <a:r>
              <a:rPr lang="it-IT" b="1" i="0" u="none" strike="noStrike" dirty="0">
                <a:solidFill>
                  <a:srgbClr val="000000"/>
                </a:solidFill>
                <a:effectLst/>
              </a:rPr>
              <a:t> </a:t>
            </a:r>
            <a:r>
              <a:rPr lang="it-IT" b="1" i="0" u="none" strike="noStrike" dirty="0" err="1">
                <a:solidFill>
                  <a:srgbClr val="000000"/>
                </a:solidFill>
                <a:effectLst/>
              </a:rPr>
              <a:t>decreases</a:t>
            </a:r>
            <a:r>
              <a:rPr lang="it-IT" b="1" i="0" u="none" strike="noStrike" dirty="0">
                <a:solidFill>
                  <a:srgbClr val="000000"/>
                </a:solidFill>
                <a:effectLst/>
              </a:rPr>
              <a:t>.</a:t>
            </a:r>
            <a:endParaRPr lang="it-IT" b="0" i="0" u="none" strike="noStrike" dirty="0">
              <a:solidFill>
                <a:srgbClr val="000000"/>
              </a:solidFill>
              <a:effectLst/>
            </a:endParaRPr>
          </a:p>
          <a:p>
            <a:pPr algn="l">
              <a:buFont typeface="Arial" panose="020B0604020202020204" pitchFamily="34" charset="0"/>
              <a:buChar char="•"/>
            </a:pPr>
            <a:r>
              <a:rPr lang="it-IT" b="1" i="0" u="none" strike="noStrike" dirty="0">
                <a:solidFill>
                  <a:srgbClr val="000000"/>
                </a:solidFill>
                <a:effectLst/>
              </a:rPr>
              <a:t>For </a:t>
            </a:r>
            <a:r>
              <a:rPr lang="it-IT" b="1" i="0" u="none" strike="noStrike" dirty="0" err="1">
                <a:solidFill>
                  <a:srgbClr val="000000"/>
                </a:solidFill>
                <a:effectLst/>
              </a:rPr>
              <a:t>every</a:t>
            </a:r>
            <a:r>
              <a:rPr lang="it-IT" b="1" i="0" u="none" strike="noStrike" dirty="0">
                <a:solidFill>
                  <a:srgbClr val="000000"/>
                </a:solidFill>
                <a:effectLst/>
              </a:rPr>
              <a:t> 50 Pa </a:t>
            </a:r>
            <a:r>
              <a:rPr lang="it-IT" b="1" i="0" u="none" strike="noStrike" dirty="0" err="1">
                <a:solidFill>
                  <a:srgbClr val="000000"/>
                </a:solidFill>
                <a:effectLst/>
              </a:rPr>
              <a:t>increase</a:t>
            </a:r>
            <a:r>
              <a:rPr lang="it-IT" b="1" i="0" u="none" strike="noStrike" dirty="0">
                <a:solidFill>
                  <a:srgbClr val="000000"/>
                </a:solidFill>
                <a:effectLst/>
              </a:rPr>
              <a:t> in pressure, dose rate </a:t>
            </a:r>
            <a:r>
              <a:rPr lang="it-IT" b="1" i="0" u="none" strike="noStrike" dirty="0" err="1">
                <a:solidFill>
                  <a:srgbClr val="000000"/>
                </a:solidFill>
                <a:effectLst/>
              </a:rPr>
              <a:t>decreases</a:t>
            </a:r>
            <a:r>
              <a:rPr lang="it-IT" b="1" i="0" u="none" strike="noStrike" dirty="0">
                <a:solidFill>
                  <a:srgbClr val="000000"/>
                </a:solidFill>
                <a:effectLst/>
              </a:rPr>
              <a:t> by ~6.5%.</a:t>
            </a:r>
            <a:endParaRPr lang="it-IT" b="0" i="0" u="none" strike="noStrike" dirty="0">
              <a:solidFill>
                <a:srgbClr val="000000"/>
              </a:solidFill>
              <a:effectLst/>
            </a:endParaRPr>
          </a:p>
          <a:p>
            <a:pPr>
              <a:buNone/>
            </a:pPr>
            <a:endParaRPr lang="it-IT" sz="1200" dirty="0">
              <a:solidFill>
                <a:srgbClr val="000000"/>
              </a:solidFill>
              <a:effectLst/>
              <a:latin typeface="Helvetica" pitchFamily="2" charset="0"/>
            </a:endParaRPr>
          </a:p>
          <a:p>
            <a:pPr marL="285750" indent="-285750">
              <a:buFont typeface="Arial" panose="020B0604020202020204" pitchFamily="34" charset="0"/>
              <a:buChar char="•"/>
            </a:pPr>
            <a:r>
              <a:rPr lang="it-IT" b="1" dirty="0" err="1"/>
              <a:t>Seasonal</a:t>
            </a:r>
            <a:r>
              <a:rPr lang="it-IT" b="1" dirty="0"/>
              <a:t> </a:t>
            </a:r>
            <a:r>
              <a:rPr lang="it-IT" b="1" dirty="0" err="1"/>
              <a:t>variations</a:t>
            </a:r>
            <a:r>
              <a:rPr lang="it-IT" b="1" dirty="0"/>
              <a:t> (~25% </a:t>
            </a:r>
            <a:r>
              <a:rPr lang="it-IT" b="1" dirty="0" err="1"/>
              <a:t>change</a:t>
            </a:r>
            <a:r>
              <a:rPr lang="it-IT" b="1" dirty="0"/>
              <a:t> in pressure) </a:t>
            </a:r>
            <a:r>
              <a:rPr lang="it-IT" b="1" dirty="0" err="1"/>
              <a:t>affect</a:t>
            </a:r>
            <a:r>
              <a:rPr lang="it-IT" b="1" dirty="0"/>
              <a:t> long-</a:t>
            </a:r>
            <a:r>
              <a:rPr lang="it-IT" b="1" dirty="0" err="1"/>
              <a:t>term</a:t>
            </a:r>
            <a:r>
              <a:rPr lang="it-IT" b="1" dirty="0"/>
              <a:t> dose </a:t>
            </a:r>
            <a:r>
              <a:rPr lang="it-IT" b="1" dirty="0" err="1"/>
              <a:t>rates.Higher</a:t>
            </a:r>
            <a:r>
              <a:rPr lang="it-IT" b="1" dirty="0"/>
              <a:t> </a:t>
            </a:r>
            <a:r>
              <a:rPr lang="it-IT" b="1" dirty="0" err="1"/>
              <a:t>radiation</a:t>
            </a:r>
            <a:r>
              <a:rPr lang="it-IT" b="1" dirty="0"/>
              <a:t> </a:t>
            </a:r>
            <a:r>
              <a:rPr lang="it-IT" b="1" dirty="0" err="1"/>
              <a:t>exposure</a:t>
            </a:r>
            <a:r>
              <a:rPr lang="it-IT" b="1" dirty="0"/>
              <a:t> in </a:t>
            </a:r>
            <a:r>
              <a:rPr lang="it-IT" b="1" dirty="0" err="1"/>
              <a:t>southern</a:t>
            </a:r>
            <a:r>
              <a:rPr lang="it-IT" b="1" dirty="0"/>
              <a:t> </a:t>
            </a:r>
            <a:r>
              <a:rPr lang="it-IT" b="1" dirty="0" err="1"/>
              <a:t>hemisphere</a:t>
            </a:r>
            <a:r>
              <a:rPr lang="it-IT" b="1" dirty="0"/>
              <a:t> </a:t>
            </a:r>
            <a:r>
              <a:rPr lang="it-IT" b="1" dirty="0" err="1"/>
              <a:t>summer</a:t>
            </a:r>
            <a:r>
              <a:rPr lang="it-IT" dirty="0"/>
              <a:t> due to </a:t>
            </a:r>
            <a:r>
              <a:rPr lang="it-IT" dirty="0" err="1"/>
              <a:t>lower</a:t>
            </a:r>
            <a:r>
              <a:rPr lang="it-IT" dirty="0"/>
              <a:t> </a:t>
            </a:r>
            <a:r>
              <a:rPr lang="it-IT" dirty="0" err="1"/>
              <a:t>atmospheric</a:t>
            </a:r>
            <a:r>
              <a:rPr lang="it-IT" dirty="0"/>
              <a:t> pressure.</a:t>
            </a:r>
          </a:p>
        </p:txBody>
      </p:sp>
      <p:sp>
        <p:nvSpPr>
          <p:cNvPr id="4" name="Segnaposto numero diapositiva 3">
            <a:extLst>
              <a:ext uri="{FF2B5EF4-FFF2-40B4-BE49-F238E27FC236}">
                <a16:creationId xmlns:a16="http://schemas.microsoft.com/office/drawing/2014/main" id="{78EA5598-6F46-8C1C-5D31-09C44E66A7D8}"/>
              </a:ext>
            </a:extLst>
          </p:cNvPr>
          <p:cNvSpPr>
            <a:spLocks noGrp="1"/>
          </p:cNvSpPr>
          <p:nvPr>
            <p:ph type="sldNum" sz="quarter" idx="5"/>
          </p:nvPr>
        </p:nvSpPr>
        <p:spPr/>
        <p:txBody>
          <a:bodyPr/>
          <a:lstStyle/>
          <a:p>
            <a:fld id="{46D5B8C5-F098-EC44-A9C9-32C90EE33B95}" type="slidenum">
              <a:rPr lang="it-IT" smtClean="0"/>
              <a:t>3</a:t>
            </a:fld>
            <a:endParaRPr lang="it-IT"/>
          </a:p>
        </p:txBody>
      </p:sp>
    </p:spTree>
    <p:extLst>
      <p:ext uri="{BB962C8B-B14F-4D97-AF65-F5344CB8AC3E}">
        <p14:creationId xmlns:p14="http://schemas.microsoft.com/office/powerpoint/2010/main" val="173014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88D9-87C6-D567-437D-2A16727771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3C845AF-5B44-9BD7-876F-56AC638B073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671836C-A05B-B7F4-DA99-6A9EF95DE30F}"/>
              </a:ext>
            </a:extLst>
          </p:cNvPr>
          <p:cNvSpPr>
            <a:spLocks noGrp="1"/>
          </p:cNvSpPr>
          <p:nvPr>
            <p:ph type="body" idx="1"/>
          </p:nvPr>
        </p:nvSpPr>
        <p:spPr/>
        <p:txBody>
          <a:bodyPr/>
          <a:lstStyle/>
          <a:p>
            <a:r>
              <a:rPr lang="it-IT" dirty="0">
                <a:solidFill>
                  <a:srgbClr val="000000"/>
                </a:solidFill>
                <a:effectLst/>
                <a:latin typeface="Helvetica" pitchFamily="2" charset="0"/>
              </a:rPr>
              <a:t>Pressione atmosferica media 8.4 mbar</a:t>
            </a:r>
          </a:p>
          <a:p>
            <a:pPr fontAlgn="base">
              <a:buNone/>
            </a:pPr>
            <a:r>
              <a:rPr lang="it-IT" dirty="0">
                <a:effectLst/>
                <a:latin typeface="inherit"/>
              </a:rPr>
              <a:t>At </a:t>
            </a:r>
            <a:r>
              <a:rPr lang="it-IT" dirty="0" err="1">
                <a:effectLst/>
                <a:latin typeface="inherit"/>
              </a:rPr>
              <a:t>such</a:t>
            </a:r>
            <a:r>
              <a:rPr lang="it-IT" dirty="0">
                <a:effectLst/>
                <a:latin typeface="inherit"/>
              </a:rPr>
              <a:t> </a:t>
            </a:r>
            <a:r>
              <a:rPr lang="it-IT" dirty="0" err="1">
                <a:effectLst/>
                <a:latin typeface="inherit"/>
              </a:rPr>
              <a:t>cold</a:t>
            </a:r>
            <a:r>
              <a:rPr lang="it-IT" dirty="0">
                <a:effectLst/>
                <a:latin typeface="inherit"/>
              </a:rPr>
              <a:t> </a:t>
            </a:r>
            <a:r>
              <a:rPr lang="it-IT" dirty="0" err="1">
                <a:effectLst/>
                <a:latin typeface="inherit"/>
              </a:rPr>
              <a:t>temperatures</a:t>
            </a:r>
            <a:r>
              <a:rPr lang="it-IT" dirty="0">
                <a:effectLst/>
                <a:latin typeface="inherit"/>
              </a:rPr>
              <a:t> (-160 °C), </a:t>
            </a:r>
            <a:r>
              <a:rPr lang="it-IT" dirty="0" err="1">
                <a:effectLst/>
                <a:latin typeface="inherit"/>
              </a:rPr>
              <a:t>both</a:t>
            </a:r>
            <a:r>
              <a:rPr lang="it-IT" dirty="0">
                <a:effectLst/>
                <a:latin typeface="inherit"/>
              </a:rPr>
              <a:t> major and minor </a:t>
            </a:r>
            <a:r>
              <a:rPr lang="it-IT" dirty="0" err="1">
                <a:effectLst/>
                <a:latin typeface="inherit"/>
              </a:rPr>
              <a:t>constituents</a:t>
            </a:r>
            <a:r>
              <a:rPr lang="it-IT" dirty="0">
                <a:effectLst/>
                <a:latin typeface="inherit"/>
              </a:rPr>
              <a:t> of the </a:t>
            </a:r>
            <a:r>
              <a:rPr lang="it-IT" dirty="0" err="1">
                <a:effectLst/>
                <a:latin typeface="inherit"/>
              </a:rPr>
              <a:t>atmosphere</a:t>
            </a:r>
            <a:r>
              <a:rPr lang="it-IT" dirty="0">
                <a:effectLst/>
                <a:latin typeface="inherit"/>
              </a:rPr>
              <a:t> </a:t>
            </a:r>
            <a:r>
              <a:rPr lang="it-IT" dirty="0" err="1">
                <a:effectLst/>
                <a:latin typeface="inherit"/>
              </a:rPr>
              <a:t>might</a:t>
            </a:r>
            <a:r>
              <a:rPr lang="it-IT" dirty="0">
                <a:effectLst/>
                <a:latin typeface="inherit"/>
              </a:rPr>
              <a:t> </a:t>
            </a:r>
            <a:r>
              <a:rPr lang="it-IT" dirty="0" err="1">
                <a:effectLst/>
                <a:latin typeface="inherit"/>
              </a:rPr>
              <a:t>either</a:t>
            </a:r>
            <a:r>
              <a:rPr lang="it-IT" dirty="0">
                <a:effectLst/>
                <a:latin typeface="inherit"/>
              </a:rPr>
              <a:t> condense (</a:t>
            </a:r>
            <a:r>
              <a:rPr lang="it-IT" dirty="0" err="1">
                <a:effectLst/>
                <a:latin typeface="inherit"/>
              </a:rPr>
              <a:t>snow</a:t>
            </a:r>
            <a:r>
              <a:rPr lang="it-IT" dirty="0">
                <a:effectLst/>
                <a:latin typeface="inherit"/>
              </a:rPr>
              <a:t>, </a:t>
            </a:r>
            <a:r>
              <a:rPr lang="it-IT" dirty="0" err="1">
                <a:effectLst/>
                <a:latin typeface="inherit"/>
              </a:rPr>
              <a:t>frost</a:t>
            </a:r>
            <a:r>
              <a:rPr lang="it-IT" dirty="0">
                <a:effectLst/>
                <a:latin typeface="inherit"/>
              </a:rPr>
              <a:t>) or just stick to the </a:t>
            </a:r>
            <a:r>
              <a:rPr lang="it-IT" dirty="0" err="1">
                <a:effectLst/>
                <a:latin typeface="inherit"/>
              </a:rPr>
              <a:t>soil</a:t>
            </a:r>
            <a:r>
              <a:rPr lang="it-IT" dirty="0">
                <a:effectLst/>
                <a:latin typeface="inherit"/>
              </a:rPr>
              <a:t> grains a </a:t>
            </a:r>
            <a:r>
              <a:rPr lang="it-IT" dirty="0" err="1">
                <a:effectLst/>
                <a:latin typeface="inherit"/>
              </a:rPr>
              <a:t>lot</a:t>
            </a:r>
            <a:r>
              <a:rPr lang="it-IT" dirty="0">
                <a:effectLst/>
                <a:latin typeface="inherit"/>
              </a:rPr>
              <a:t> more </a:t>
            </a:r>
            <a:r>
              <a:rPr lang="it-IT" dirty="0" err="1">
                <a:effectLst/>
                <a:latin typeface="inherit"/>
              </a:rPr>
              <a:t>than</a:t>
            </a:r>
            <a:r>
              <a:rPr lang="it-IT" dirty="0">
                <a:effectLst/>
                <a:latin typeface="inherit"/>
              </a:rPr>
              <a:t> </a:t>
            </a:r>
            <a:r>
              <a:rPr lang="it-IT" dirty="0" err="1">
                <a:effectLst/>
                <a:latin typeface="inherit"/>
              </a:rPr>
              <a:t>they</a:t>
            </a:r>
            <a:r>
              <a:rPr lang="it-IT" dirty="0">
                <a:effectLst/>
                <a:latin typeface="inherit"/>
              </a:rPr>
              <a:t> do </a:t>
            </a:r>
            <a:r>
              <a:rPr lang="it-IT" dirty="0" err="1">
                <a:effectLst/>
                <a:latin typeface="inherit"/>
              </a:rPr>
              <a:t>at</a:t>
            </a:r>
            <a:r>
              <a:rPr lang="it-IT" dirty="0">
                <a:effectLst/>
                <a:latin typeface="inherit"/>
              </a:rPr>
              <a:t> </a:t>
            </a:r>
            <a:r>
              <a:rPr lang="it-IT" dirty="0" err="1">
                <a:effectLst/>
                <a:latin typeface="inherit"/>
              </a:rPr>
              <a:t>warmer</a:t>
            </a:r>
            <a:r>
              <a:rPr lang="it-IT" dirty="0">
                <a:effectLst/>
                <a:latin typeface="inherit"/>
              </a:rPr>
              <a:t> </a:t>
            </a:r>
            <a:r>
              <a:rPr lang="it-IT" dirty="0" err="1">
                <a:effectLst/>
                <a:latin typeface="inherit"/>
              </a:rPr>
              <a:t>temperatures</a:t>
            </a:r>
            <a:r>
              <a:rPr lang="it-IT" dirty="0">
                <a:effectLst/>
                <a:latin typeface="inherit"/>
              </a:rPr>
              <a:t>. </a:t>
            </a:r>
            <a:r>
              <a:rPr lang="it-IT" dirty="0" err="1">
                <a:effectLst/>
                <a:latin typeface="inherit"/>
              </a:rPr>
              <a:t>Because</a:t>
            </a:r>
            <a:r>
              <a:rPr lang="it-IT" dirty="0">
                <a:effectLst/>
                <a:latin typeface="inherit"/>
              </a:rPr>
              <a:t> of </a:t>
            </a:r>
            <a:r>
              <a:rPr lang="it-IT" dirty="0" err="1">
                <a:effectLst/>
                <a:latin typeface="inherit"/>
              </a:rPr>
              <a:t>differing</a:t>
            </a:r>
            <a:r>
              <a:rPr lang="it-IT" dirty="0">
                <a:effectLst/>
                <a:latin typeface="inherit"/>
              </a:rPr>
              <a:t> </a:t>
            </a:r>
            <a:r>
              <a:rPr lang="it-IT" dirty="0" err="1">
                <a:effectLst/>
                <a:latin typeface="inherit"/>
              </a:rPr>
              <a:t>condensation</a:t>
            </a:r>
            <a:r>
              <a:rPr lang="it-IT" dirty="0">
                <a:effectLst/>
                <a:latin typeface="inherit"/>
              </a:rPr>
              <a:t> </a:t>
            </a:r>
            <a:r>
              <a:rPr lang="it-IT" dirty="0" err="1">
                <a:effectLst/>
                <a:latin typeface="inherit"/>
              </a:rPr>
              <a:t>temperatures</a:t>
            </a:r>
            <a:r>
              <a:rPr lang="it-IT" dirty="0">
                <a:effectLst/>
                <a:latin typeface="inherit"/>
              </a:rPr>
              <a:t> and "</a:t>
            </a:r>
            <a:r>
              <a:rPr lang="it-IT" dirty="0" err="1">
                <a:effectLst/>
                <a:latin typeface="inherit"/>
              </a:rPr>
              <a:t>stickiness</a:t>
            </a:r>
            <a:r>
              <a:rPr lang="it-IT" dirty="0">
                <a:effectLst/>
                <a:latin typeface="inherit"/>
              </a:rPr>
              <a:t>", the </a:t>
            </a:r>
            <a:r>
              <a:rPr lang="it-IT" dirty="0" err="1">
                <a:effectLst/>
                <a:latin typeface="inherit"/>
              </a:rPr>
              <a:t>composition</a:t>
            </a:r>
            <a:r>
              <a:rPr lang="it-IT" dirty="0">
                <a:effectLst/>
                <a:latin typeface="inherit"/>
              </a:rPr>
              <a:t> can </a:t>
            </a:r>
            <a:r>
              <a:rPr lang="it-IT" dirty="0" err="1">
                <a:effectLst/>
                <a:latin typeface="inherit"/>
              </a:rPr>
              <a:t>change</a:t>
            </a:r>
            <a:r>
              <a:rPr lang="it-IT" dirty="0">
                <a:effectLst/>
                <a:latin typeface="inherit"/>
              </a:rPr>
              <a:t> </a:t>
            </a:r>
            <a:r>
              <a:rPr lang="it-IT" dirty="0" err="1">
                <a:effectLst/>
                <a:latin typeface="inherit"/>
              </a:rPr>
              <a:t>significantly</a:t>
            </a:r>
            <a:r>
              <a:rPr lang="it-IT" dirty="0">
                <a:effectLst/>
                <a:latin typeface="inherit"/>
              </a:rPr>
              <a:t> with the temperature. </a:t>
            </a:r>
          </a:p>
          <a:p>
            <a:pPr fontAlgn="base">
              <a:buNone/>
            </a:pPr>
            <a:r>
              <a:rPr lang="it-IT" dirty="0" err="1">
                <a:effectLst/>
                <a:latin typeface="inherit"/>
              </a:rPr>
              <a:t>During</a:t>
            </a:r>
            <a:r>
              <a:rPr lang="it-IT" dirty="0">
                <a:effectLst/>
                <a:latin typeface="inherit"/>
              </a:rPr>
              <a:t> the day, the </a:t>
            </a:r>
            <a:r>
              <a:rPr lang="it-IT" dirty="0" err="1">
                <a:effectLst/>
                <a:latin typeface="inherit"/>
              </a:rPr>
              <a:t>gases</a:t>
            </a:r>
            <a:r>
              <a:rPr lang="it-IT" dirty="0">
                <a:effectLst/>
                <a:latin typeface="inherit"/>
              </a:rPr>
              <a:t> are </a:t>
            </a:r>
            <a:r>
              <a:rPr lang="it-IT" dirty="0" err="1">
                <a:effectLst/>
                <a:latin typeface="inherit"/>
              </a:rPr>
              <a:t>released</a:t>
            </a:r>
            <a:r>
              <a:rPr lang="it-IT" dirty="0">
                <a:effectLst/>
                <a:latin typeface="inherit"/>
              </a:rPr>
              <a:t> from the </a:t>
            </a:r>
            <a:r>
              <a:rPr lang="it-IT" dirty="0" err="1">
                <a:effectLst/>
                <a:latin typeface="inherit"/>
              </a:rPr>
              <a:t>soil</a:t>
            </a:r>
            <a:r>
              <a:rPr lang="it-IT" dirty="0">
                <a:effectLst/>
                <a:latin typeface="inherit"/>
              </a:rPr>
              <a:t> </a:t>
            </a:r>
            <a:r>
              <a:rPr lang="it-IT" dirty="0" err="1">
                <a:effectLst/>
                <a:latin typeface="inherit"/>
              </a:rPr>
              <a:t>at</a:t>
            </a:r>
            <a:r>
              <a:rPr lang="it-IT" dirty="0">
                <a:effectLst/>
                <a:latin typeface="inherit"/>
              </a:rPr>
              <a:t> </a:t>
            </a:r>
            <a:r>
              <a:rPr lang="it-IT" dirty="0" err="1">
                <a:effectLst/>
                <a:latin typeface="inherit"/>
              </a:rPr>
              <a:t>varying</a:t>
            </a:r>
            <a:r>
              <a:rPr lang="it-IT" dirty="0">
                <a:effectLst/>
                <a:latin typeface="inherit"/>
              </a:rPr>
              <a:t> rates </a:t>
            </a:r>
            <a:r>
              <a:rPr lang="it-IT" dirty="0" err="1">
                <a:effectLst/>
                <a:latin typeface="inherit"/>
              </a:rPr>
              <a:t>as</a:t>
            </a:r>
            <a:r>
              <a:rPr lang="it-IT" dirty="0">
                <a:effectLst/>
                <a:latin typeface="inherit"/>
              </a:rPr>
              <a:t> the ground </a:t>
            </a:r>
            <a:r>
              <a:rPr lang="it-IT" dirty="0" err="1">
                <a:effectLst/>
                <a:latin typeface="inherit"/>
              </a:rPr>
              <a:t>warms</a:t>
            </a:r>
            <a:r>
              <a:rPr lang="it-IT" dirty="0">
                <a:effectLst/>
                <a:latin typeface="inherit"/>
              </a:rPr>
              <a:t>, </a:t>
            </a:r>
            <a:r>
              <a:rPr lang="it-IT" dirty="0" err="1">
                <a:effectLst/>
                <a:latin typeface="inherit"/>
              </a:rPr>
              <a:t>until</a:t>
            </a:r>
            <a:r>
              <a:rPr lang="it-IT" dirty="0">
                <a:effectLst/>
                <a:latin typeface="inherit"/>
              </a:rPr>
              <a:t> the </a:t>
            </a:r>
            <a:r>
              <a:rPr lang="it-IT" dirty="0" err="1">
                <a:effectLst/>
                <a:latin typeface="inherit"/>
              </a:rPr>
              <a:t>next</a:t>
            </a:r>
            <a:r>
              <a:rPr lang="it-IT" dirty="0">
                <a:effectLst/>
                <a:latin typeface="inherit"/>
              </a:rPr>
              <a:t> night. </a:t>
            </a:r>
            <a:r>
              <a:rPr lang="it-IT" dirty="0" err="1">
                <a:effectLst/>
                <a:latin typeface="inherit"/>
              </a:rPr>
              <a:t>It</a:t>
            </a:r>
            <a:r>
              <a:rPr lang="it-IT" dirty="0">
                <a:effectLst/>
                <a:latin typeface="inherit"/>
              </a:rPr>
              <a:t> stands to </a:t>
            </a:r>
            <a:r>
              <a:rPr lang="it-IT" dirty="0" err="1">
                <a:effectLst/>
                <a:latin typeface="inherit"/>
              </a:rPr>
              <a:t>reason</a:t>
            </a:r>
            <a:r>
              <a:rPr lang="it-IT" dirty="0">
                <a:effectLst/>
                <a:latin typeface="inherit"/>
              </a:rPr>
              <a:t> </a:t>
            </a:r>
            <a:r>
              <a:rPr lang="it-IT" dirty="0" err="1">
                <a:effectLst/>
                <a:latin typeface="inherit"/>
              </a:rPr>
              <a:t>that</a:t>
            </a:r>
            <a:r>
              <a:rPr lang="it-IT" dirty="0">
                <a:effectLst/>
                <a:latin typeface="inherit"/>
              </a:rPr>
              <a:t> </a:t>
            </a:r>
            <a:r>
              <a:rPr lang="it-IT" dirty="0" err="1">
                <a:effectLst/>
                <a:latin typeface="inherit"/>
              </a:rPr>
              <a:t>similar</a:t>
            </a:r>
            <a:r>
              <a:rPr lang="it-IT" dirty="0">
                <a:effectLst/>
                <a:latin typeface="inherit"/>
              </a:rPr>
              <a:t> </a:t>
            </a:r>
            <a:r>
              <a:rPr lang="it-IT" dirty="0" err="1">
                <a:effectLst/>
                <a:latin typeface="inherit"/>
              </a:rPr>
              <a:t>processes</a:t>
            </a:r>
            <a:r>
              <a:rPr lang="it-IT" dirty="0">
                <a:effectLst/>
                <a:latin typeface="inherit"/>
              </a:rPr>
              <a:t> </a:t>
            </a:r>
            <a:r>
              <a:rPr lang="it-IT" dirty="0" err="1">
                <a:effectLst/>
                <a:latin typeface="inherit"/>
              </a:rPr>
              <a:t>happen</a:t>
            </a:r>
            <a:r>
              <a:rPr lang="it-IT" dirty="0">
                <a:effectLst/>
                <a:latin typeface="inherit"/>
              </a:rPr>
              <a:t> </a:t>
            </a:r>
            <a:r>
              <a:rPr lang="it-IT" dirty="0" err="1">
                <a:effectLst/>
                <a:latin typeface="inherit"/>
              </a:rPr>
              <a:t>seasonally</a:t>
            </a:r>
            <a:r>
              <a:rPr lang="it-IT" dirty="0">
                <a:effectLst/>
                <a:latin typeface="inherit"/>
              </a:rPr>
              <a:t>, </a:t>
            </a:r>
            <a:r>
              <a:rPr lang="it-IT" dirty="0" err="1">
                <a:effectLst/>
                <a:latin typeface="inherit"/>
              </a:rPr>
              <a:t>as</a:t>
            </a:r>
            <a:r>
              <a:rPr lang="it-IT" dirty="0">
                <a:effectLst/>
                <a:latin typeface="inherit"/>
              </a:rPr>
              <a:t> the water (H2O) and carbon </a:t>
            </a:r>
            <a:r>
              <a:rPr lang="it-IT" dirty="0" err="1">
                <a:effectLst/>
                <a:latin typeface="inherit"/>
              </a:rPr>
              <a:t>dioxide</a:t>
            </a:r>
            <a:r>
              <a:rPr lang="it-IT" dirty="0">
                <a:effectLst/>
                <a:latin typeface="inherit"/>
              </a:rPr>
              <a:t> (CO2) condense </a:t>
            </a:r>
            <a:r>
              <a:rPr lang="it-IT" dirty="0" err="1">
                <a:effectLst/>
                <a:latin typeface="inherit"/>
              </a:rPr>
              <a:t>as</a:t>
            </a:r>
            <a:r>
              <a:rPr lang="it-IT" dirty="0">
                <a:effectLst/>
                <a:latin typeface="inherit"/>
              </a:rPr>
              <a:t> </a:t>
            </a:r>
            <a:r>
              <a:rPr lang="it-IT" dirty="0" err="1">
                <a:effectLst/>
                <a:latin typeface="inherit"/>
              </a:rPr>
              <a:t>frost</a:t>
            </a:r>
            <a:r>
              <a:rPr lang="it-IT" dirty="0">
                <a:effectLst/>
                <a:latin typeface="inherit"/>
              </a:rPr>
              <a:t> and </a:t>
            </a:r>
            <a:r>
              <a:rPr lang="it-IT" dirty="0" err="1">
                <a:effectLst/>
                <a:latin typeface="inherit"/>
              </a:rPr>
              <a:t>snow</a:t>
            </a:r>
            <a:r>
              <a:rPr lang="it-IT" dirty="0">
                <a:effectLst/>
                <a:latin typeface="inherit"/>
              </a:rPr>
              <a:t> </a:t>
            </a:r>
            <a:r>
              <a:rPr lang="it-IT" dirty="0" err="1">
                <a:effectLst/>
                <a:latin typeface="inherit"/>
              </a:rPr>
              <a:t>at</a:t>
            </a:r>
            <a:r>
              <a:rPr lang="it-IT" dirty="0">
                <a:effectLst/>
                <a:latin typeface="inherit"/>
              </a:rPr>
              <a:t> the winter pole in large </a:t>
            </a:r>
            <a:r>
              <a:rPr lang="it-IT" dirty="0" err="1">
                <a:effectLst/>
                <a:latin typeface="inherit"/>
              </a:rPr>
              <a:t>quantities</a:t>
            </a:r>
            <a:r>
              <a:rPr lang="it-IT" dirty="0">
                <a:effectLst/>
                <a:latin typeface="inherit"/>
              </a:rPr>
              <a:t> </a:t>
            </a:r>
            <a:r>
              <a:rPr lang="it-IT" dirty="0" err="1">
                <a:effectLst/>
                <a:latin typeface="inherit"/>
              </a:rPr>
              <a:t>while</a:t>
            </a:r>
            <a:r>
              <a:rPr lang="it-IT" dirty="0">
                <a:effectLst/>
                <a:latin typeface="inherit"/>
              </a:rPr>
              <a:t> </a:t>
            </a:r>
            <a:r>
              <a:rPr lang="it-IT" dirty="0" err="1">
                <a:effectLst/>
                <a:latin typeface="inherit"/>
              </a:rPr>
              <a:t>sublimating</a:t>
            </a:r>
            <a:r>
              <a:rPr lang="it-IT" dirty="0">
                <a:effectLst/>
                <a:latin typeface="inherit"/>
              </a:rPr>
              <a:t> (</a:t>
            </a:r>
            <a:r>
              <a:rPr lang="it-IT" dirty="0" err="1">
                <a:effectLst/>
                <a:latin typeface="inherit"/>
              </a:rPr>
              <a:t>evaporating</a:t>
            </a:r>
            <a:r>
              <a:rPr lang="it-IT" dirty="0">
                <a:effectLst/>
                <a:latin typeface="inherit"/>
              </a:rPr>
              <a:t> </a:t>
            </a:r>
            <a:r>
              <a:rPr lang="it-IT" dirty="0" err="1">
                <a:effectLst/>
                <a:latin typeface="inherit"/>
              </a:rPr>
              <a:t>directly</a:t>
            </a:r>
            <a:r>
              <a:rPr lang="it-IT" dirty="0">
                <a:effectLst/>
                <a:latin typeface="inherit"/>
              </a:rPr>
              <a:t> from </a:t>
            </a:r>
            <a:r>
              <a:rPr lang="it-IT" dirty="0" err="1">
                <a:effectLst/>
                <a:latin typeface="inherit"/>
              </a:rPr>
              <a:t>solid</a:t>
            </a:r>
            <a:r>
              <a:rPr lang="it-IT" dirty="0">
                <a:effectLst/>
                <a:latin typeface="inherit"/>
              </a:rPr>
              <a:t> to gas) </a:t>
            </a:r>
            <a:r>
              <a:rPr lang="it-IT" dirty="0" err="1">
                <a:effectLst/>
                <a:latin typeface="inherit"/>
              </a:rPr>
              <a:t>at</a:t>
            </a:r>
            <a:r>
              <a:rPr lang="it-IT" dirty="0">
                <a:effectLst/>
                <a:latin typeface="inherit"/>
              </a:rPr>
              <a:t> the </a:t>
            </a:r>
            <a:r>
              <a:rPr lang="it-IT" dirty="0" err="1">
                <a:effectLst/>
                <a:latin typeface="inherit"/>
              </a:rPr>
              <a:t>summer</a:t>
            </a:r>
            <a:r>
              <a:rPr lang="it-IT" dirty="0">
                <a:effectLst/>
                <a:latin typeface="inherit"/>
              </a:rPr>
              <a:t> pole. </a:t>
            </a:r>
          </a:p>
          <a:p>
            <a:pPr fontAlgn="base">
              <a:buNone/>
            </a:pPr>
            <a:r>
              <a:rPr lang="it-IT" dirty="0" err="1">
                <a:effectLst/>
                <a:latin typeface="inherit"/>
              </a:rPr>
              <a:t>It</a:t>
            </a:r>
            <a:r>
              <a:rPr lang="it-IT" dirty="0">
                <a:effectLst/>
                <a:latin typeface="inherit"/>
              </a:rPr>
              <a:t> </a:t>
            </a:r>
            <a:r>
              <a:rPr lang="it-IT" dirty="0" err="1">
                <a:effectLst/>
                <a:latin typeface="inherit"/>
              </a:rPr>
              <a:t>gets</a:t>
            </a:r>
            <a:r>
              <a:rPr lang="it-IT" dirty="0">
                <a:effectLst/>
                <a:latin typeface="inherit"/>
              </a:rPr>
              <a:t> </a:t>
            </a:r>
            <a:r>
              <a:rPr lang="it-IT" dirty="0" err="1">
                <a:effectLst/>
                <a:latin typeface="inherit"/>
              </a:rPr>
              <a:t>complicated</a:t>
            </a:r>
            <a:r>
              <a:rPr lang="it-IT" dirty="0">
                <a:effectLst/>
                <a:latin typeface="inherit"/>
              </a:rPr>
              <a:t> </a:t>
            </a:r>
            <a:r>
              <a:rPr lang="it-IT" dirty="0" err="1">
                <a:effectLst/>
                <a:latin typeface="inherit"/>
              </a:rPr>
              <a:t>because</a:t>
            </a:r>
            <a:r>
              <a:rPr lang="it-IT" dirty="0">
                <a:effectLst/>
                <a:latin typeface="inherit"/>
              </a:rPr>
              <a:t> </a:t>
            </a:r>
            <a:r>
              <a:rPr lang="it-IT" dirty="0" err="1">
                <a:effectLst/>
                <a:latin typeface="inherit"/>
              </a:rPr>
              <a:t>it</a:t>
            </a:r>
            <a:r>
              <a:rPr lang="it-IT" dirty="0">
                <a:effectLst/>
                <a:latin typeface="inherit"/>
              </a:rPr>
              <a:t> can take </a:t>
            </a:r>
            <a:r>
              <a:rPr lang="it-IT" dirty="0" err="1">
                <a:effectLst/>
                <a:latin typeface="inherit"/>
              </a:rPr>
              <a:t>quite</a:t>
            </a:r>
            <a:r>
              <a:rPr lang="it-IT" dirty="0">
                <a:effectLst/>
                <a:latin typeface="inherit"/>
              </a:rPr>
              <a:t> a </a:t>
            </a:r>
            <a:r>
              <a:rPr lang="it-IT" dirty="0" err="1">
                <a:effectLst/>
                <a:latin typeface="inherit"/>
              </a:rPr>
              <a:t>while</a:t>
            </a:r>
            <a:r>
              <a:rPr lang="it-IT" dirty="0">
                <a:effectLst/>
                <a:latin typeface="inherit"/>
              </a:rPr>
              <a:t> for gas </a:t>
            </a:r>
            <a:r>
              <a:rPr lang="it-IT" dirty="0" err="1">
                <a:effectLst/>
                <a:latin typeface="inherit"/>
              </a:rPr>
              <a:t>released</a:t>
            </a:r>
            <a:r>
              <a:rPr lang="it-IT" dirty="0">
                <a:effectLst/>
                <a:latin typeface="inherit"/>
              </a:rPr>
              <a:t> </a:t>
            </a:r>
            <a:r>
              <a:rPr lang="it-IT" dirty="0" err="1">
                <a:effectLst/>
                <a:latin typeface="inherit"/>
              </a:rPr>
              <a:t>at</a:t>
            </a:r>
            <a:r>
              <a:rPr lang="it-IT" dirty="0">
                <a:effectLst/>
                <a:latin typeface="inherit"/>
              </a:rPr>
              <a:t> one pole to </a:t>
            </a:r>
            <a:r>
              <a:rPr lang="it-IT" dirty="0" err="1">
                <a:effectLst/>
                <a:latin typeface="inherit"/>
              </a:rPr>
              <a:t>reach</a:t>
            </a:r>
            <a:r>
              <a:rPr lang="it-IT" dirty="0">
                <a:effectLst/>
                <a:latin typeface="inherit"/>
              </a:rPr>
              <a:t> the </a:t>
            </a:r>
            <a:r>
              <a:rPr lang="it-IT" dirty="0" err="1">
                <a:effectLst/>
                <a:latin typeface="inherit"/>
              </a:rPr>
              <a:t>other</a:t>
            </a:r>
            <a:r>
              <a:rPr lang="it-IT" dirty="0">
                <a:effectLst/>
                <a:latin typeface="inherit"/>
              </a:rPr>
              <a:t>. </a:t>
            </a:r>
            <a:r>
              <a:rPr lang="it-IT" dirty="0" err="1">
                <a:effectLst/>
                <a:latin typeface="inherit"/>
              </a:rPr>
              <a:t>Many</a:t>
            </a:r>
            <a:r>
              <a:rPr lang="it-IT" dirty="0">
                <a:effectLst/>
                <a:latin typeface="inherit"/>
              </a:rPr>
              <a:t> </a:t>
            </a:r>
            <a:r>
              <a:rPr lang="it-IT" dirty="0" err="1">
                <a:effectLst/>
                <a:latin typeface="inherit"/>
              </a:rPr>
              <a:t>species</a:t>
            </a:r>
            <a:r>
              <a:rPr lang="it-IT" dirty="0">
                <a:effectLst/>
                <a:latin typeface="inherit"/>
              </a:rPr>
              <a:t> </a:t>
            </a:r>
            <a:r>
              <a:rPr lang="it-IT" dirty="0" err="1">
                <a:effectLst/>
                <a:latin typeface="inherit"/>
              </a:rPr>
              <a:t>may</a:t>
            </a:r>
            <a:r>
              <a:rPr lang="it-IT" dirty="0">
                <a:effectLst/>
                <a:latin typeface="inherit"/>
              </a:rPr>
              <a:t> be more </a:t>
            </a:r>
            <a:r>
              <a:rPr lang="it-IT" dirty="0" err="1">
                <a:effectLst/>
                <a:latin typeface="inherit"/>
              </a:rPr>
              <a:t>sticky</a:t>
            </a:r>
            <a:r>
              <a:rPr lang="it-IT" dirty="0">
                <a:effectLst/>
                <a:latin typeface="inherit"/>
              </a:rPr>
              <a:t> to </a:t>
            </a:r>
            <a:r>
              <a:rPr lang="it-IT" dirty="0" err="1">
                <a:effectLst/>
                <a:latin typeface="inherit"/>
              </a:rPr>
              <a:t>soil</a:t>
            </a:r>
            <a:r>
              <a:rPr lang="it-IT" dirty="0">
                <a:effectLst/>
                <a:latin typeface="inherit"/>
              </a:rPr>
              <a:t> grains </a:t>
            </a:r>
            <a:r>
              <a:rPr lang="it-IT" dirty="0" err="1">
                <a:effectLst/>
                <a:latin typeface="inherit"/>
              </a:rPr>
              <a:t>than</a:t>
            </a:r>
            <a:r>
              <a:rPr lang="it-IT" dirty="0">
                <a:effectLst/>
                <a:latin typeface="inherit"/>
              </a:rPr>
              <a:t> to </a:t>
            </a:r>
            <a:r>
              <a:rPr lang="it-IT" dirty="0" err="1">
                <a:effectLst/>
                <a:latin typeface="inherit"/>
              </a:rPr>
              <a:t>ice</a:t>
            </a:r>
            <a:r>
              <a:rPr lang="it-IT" dirty="0">
                <a:effectLst/>
                <a:latin typeface="inherit"/>
              </a:rPr>
              <a:t> of the </a:t>
            </a:r>
            <a:r>
              <a:rPr lang="it-IT" dirty="0" err="1">
                <a:effectLst/>
                <a:latin typeface="inherit"/>
              </a:rPr>
              <a:t>same</a:t>
            </a:r>
            <a:r>
              <a:rPr lang="it-IT" dirty="0">
                <a:effectLst/>
                <a:latin typeface="inherit"/>
              </a:rPr>
              <a:t> </a:t>
            </a:r>
            <a:r>
              <a:rPr lang="it-IT" dirty="0" err="1">
                <a:effectLst/>
                <a:latin typeface="inherit"/>
              </a:rPr>
              <a:t>material</a:t>
            </a:r>
            <a:r>
              <a:rPr lang="it-IT" dirty="0">
                <a:effectLst/>
                <a:latin typeface="inherit"/>
              </a:rPr>
              <a:t>, so for </a:t>
            </a:r>
            <a:r>
              <a:rPr lang="it-IT" dirty="0" err="1">
                <a:effectLst/>
                <a:latin typeface="inherit"/>
              </a:rPr>
              <a:t>those</a:t>
            </a:r>
            <a:r>
              <a:rPr lang="it-IT" dirty="0">
                <a:effectLst/>
                <a:latin typeface="inherit"/>
              </a:rPr>
              <a:t> </a:t>
            </a:r>
            <a:r>
              <a:rPr lang="it-IT" dirty="0" err="1">
                <a:effectLst/>
                <a:latin typeface="inherit"/>
              </a:rPr>
              <a:t>chemicals</a:t>
            </a:r>
            <a:r>
              <a:rPr lang="it-IT" dirty="0">
                <a:effectLst/>
                <a:latin typeface="inherit"/>
              </a:rPr>
              <a:t>, the </a:t>
            </a:r>
            <a:r>
              <a:rPr lang="it-IT" dirty="0" err="1">
                <a:effectLst/>
                <a:latin typeface="inherit"/>
              </a:rPr>
              <a:t>diurnal</a:t>
            </a:r>
            <a:r>
              <a:rPr lang="it-IT" dirty="0">
                <a:effectLst/>
                <a:latin typeface="inherit"/>
              </a:rPr>
              <a:t> </a:t>
            </a:r>
            <a:r>
              <a:rPr lang="it-IT" dirty="0" err="1">
                <a:effectLst/>
                <a:latin typeface="inherit"/>
              </a:rPr>
              <a:t>change</a:t>
            </a:r>
            <a:r>
              <a:rPr lang="it-IT" dirty="0">
                <a:effectLst/>
                <a:latin typeface="inherit"/>
              </a:rPr>
              <a:t> </a:t>
            </a:r>
            <a:r>
              <a:rPr lang="it-IT" dirty="0" err="1">
                <a:effectLst/>
                <a:latin typeface="inherit"/>
              </a:rPr>
              <a:t>could</a:t>
            </a:r>
            <a:r>
              <a:rPr lang="it-IT" dirty="0">
                <a:effectLst/>
                <a:latin typeface="inherit"/>
              </a:rPr>
              <a:t> be more </a:t>
            </a:r>
            <a:r>
              <a:rPr lang="it-IT" dirty="0" err="1">
                <a:effectLst/>
                <a:latin typeface="inherit"/>
              </a:rPr>
              <a:t>significant</a:t>
            </a:r>
            <a:r>
              <a:rPr lang="it-IT" dirty="0">
                <a:effectLst/>
                <a:latin typeface="inherit"/>
              </a:rPr>
              <a:t> </a:t>
            </a:r>
            <a:r>
              <a:rPr lang="it-IT" dirty="0" err="1">
                <a:effectLst/>
                <a:latin typeface="inherit"/>
              </a:rPr>
              <a:t>than</a:t>
            </a:r>
            <a:r>
              <a:rPr lang="it-IT" dirty="0">
                <a:effectLst/>
                <a:latin typeface="inherit"/>
              </a:rPr>
              <a:t> the </a:t>
            </a:r>
            <a:r>
              <a:rPr lang="it-IT" dirty="0" err="1">
                <a:effectLst/>
                <a:latin typeface="inherit"/>
              </a:rPr>
              <a:t>seasonal</a:t>
            </a:r>
            <a:r>
              <a:rPr lang="it-IT" dirty="0">
                <a:effectLst/>
                <a:latin typeface="inherit"/>
              </a:rPr>
              <a:t> </a:t>
            </a:r>
            <a:r>
              <a:rPr lang="it-IT" dirty="0" err="1">
                <a:effectLst/>
                <a:latin typeface="inherit"/>
              </a:rPr>
              <a:t>change</a:t>
            </a:r>
            <a:r>
              <a:rPr lang="it-IT" dirty="0">
                <a:effectLst/>
                <a:latin typeface="inherit"/>
              </a:rPr>
              <a:t>.  The </a:t>
            </a:r>
            <a:r>
              <a:rPr lang="it-IT" dirty="0" err="1">
                <a:effectLst/>
                <a:latin typeface="inherit"/>
              </a:rPr>
              <a:t>seasonal</a:t>
            </a:r>
            <a:r>
              <a:rPr lang="it-IT" dirty="0">
                <a:effectLst/>
                <a:latin typeface="inherit"/>
              </a:rPr>
              <a:t> </a:t>
            </a:r>
            <a:r>
              <a:rPr lang="it-IT" dirty="0" err="1">
                <a:effectLst/>
                <a:latin typeface="inherit"/>
              </a:rPr>
              <a:t>variation</a:t>
            </a:r>
            <a:r>
              <a:rPr lang="it-IT" dirty="0">
                <a:effectLst/>
                <a:latin typeface="inherit"/>
              </a:rPr>
              <a:t> </a:t>
            </a:r>
            <a:r>
              <a:rPr lang="it-IT" dirty="0" err="1">
                <a:effectLst/>
                <a:latin typeface="inherit"/>
              </a:rPr>
              <a:t>changes</a:t>
            </a:r>
            <a:r>
              <a:rPr lang="it-IT" dirty="0">
                <a:effectLst/>
                <a:latin typeface="inherit"/>
              </a:rPr>
              <a:t> the global air pressure on Mars and </a:t>
            </a:r>
            <a:r>
              <a:rPr lang="it-IT" dirty="0" err="1">
                <a:effectLst/>
                <a:latin typeface="inherit"/>
              </a:rPr>
              <a:t>changes</a:t>
            </a:r>
            <a:r>
              <a:rPr lang="it-IT" dirty="0">
                <a:effectLst/>
                <a:latin typeface="inherit"/>
              </a:rPr>
              <a:t> </a:t>
            </a:r>
            <a:r>
              <a:rPr lang="it-IT" dirty="0" err="1">
                <a:effectLst/>
                <a:latin typeface="inherit"/>
              </a:rPr>
              <a:t>which</a:t>
            </a:r>
            <a:r>
              <a:rPr lang="it-IT" dirty="0">
                <a:effectLst/>
                <a:latin typeface="inherit"/>
              </a:rPr>
              <a:t> </a:t>
            </a:r>
            <a:r>
              <a:rPr lang="it-IT" dirty="0" err="1">
                <a:effectLst/>
                <a:latin typeface="inherit"/>
              </a:rPr>
              <a:t>gases</a:t>
            </a:r>
            <a:r>
              <a:rPr lang="it-IT" dirty="0">
                <a:effectLst/>
                <a:latin typeface="inherit"/>
              </a:rPr>
              <a:t> are in the air</a:t>
            </a:r>
          </a:p>
          <a:p>
            <a:endParaRPr lang="it-IT" dirty="0"/>
          </a:p>
        </p:txBody>
      </p:sp>
      <p:sp>
        <p:nvSpPr>
          <p:cNvPr id="4" name="Segnaposto numero diapositiva 3">
            <a:extLst>
              <a:ext uri="{FF2B5EF4-FFF2-40B4-BE49-F238E27FC236}">
                <a16:creationId xmlns:a16="http://schemas.microsoft.com/office/drawing/2014/main" id="{5A14D2E6-6395-04C8-63EC-27E194D4360C}"/>
              </a:ext>
            </a:extLst>
          </p:cNvPr>
          <p:cNvSpPr>
            <a:spLocks noGrp="1"/>
          </p:cNvSpPr>
          <p:nvPr>
            <p:ph type="sldNum" sz="quarter" idx="5"/>
          </p:nvPr>
        </p:nvSpPr>
        <p:spPr/>
        <p:txBody>
          <a:bodyPr/>
          <a:lstStyle/>
          <a:p>
            <a:fld id="{46D5B8C5-F098-EC44-A9C9-32C90EE33B95}" type="slidenum">
              <a:rPr lang="it-IT" smtClean="0"/>
              <a:t>4</a:t>
            </a:fld>
            <a:endParaRPr lang="it-IT"/>
          </a:p>
        </p:txBody>
      </p:sp>
    </p:spTree>
    <p:extLst>
      <p:ext uri="{BB962C8B-B14F-4D97-AF65-F5344CB8AC3E}">
        <p14:creationId xmlns:p14="http://schemas.microsoft.com/office/powerpoint/2010/main" val="290661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8B82-01A2-4A68-BEC2-BAD2F57577A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07F097-5085-0C46-21C6-874D21D3945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099769-4680-4277-BB17-2BE2F9761208}"/>
              </a:ext>
            </a:extLst>
          </p:cNvPr>
          <p:cNvSpPr>
            <a:spLocks noGrp="1"/>
          </p:cNvSpPr>
          <p:nvPr>
            <p:ph type="body" idx="1"/>
          </p:nvPr>
        </p:nvSpPr>
        <p:spPr/>
        <p:txBody>
          <a:bodyPr/>
          <a:lstStyle/>
          <a:p>
            <a:endParaRPr lang="it-IT" dirty="0">
              <a:effectLst/>
              <a:latin typeface="inherit"/>
            </a:endParaRPr>
          </a:p>
          <a:p>
            <a:endParaRPr lang="it-IT" dirty="0"/>
          </a:p>
        </p:txBody>
      </p:sp>
      <p:sp>
        <p:nvSpPr>
          <p:cNvPr id="4" name="Segnaposto numero diapositiva 3">
            <a:extLst>
              <a:ext uri="{FF2B5EF4-FFF2-40B4-BE49-F238E27FC236}">
                <a16:creationId xmlns:a16="http://schemas.microsoft.com/office/drawing/2014/main" id="{5B76F11E-0EF6-828D-84D2-054F6CD6F7B8}"/>
              </a:ext>
            </a:extLst>
          </p:cNvPr>
          <p:cNvSpPr>
            <a:spLocks noGrp="1"/>
          </p:cNvSpPr>
          <p:nvPr>
            <p:ph type="sldNum" sz="quarter" idx="5"/>
          </p:nvPr>
        </p:nvSpPr>
        <p:spPr/>
        <p:txBody>
          <a:bodyPr/>
          <a:lstStyle/>
          <a:p>
            <a:fld id="{46D5B8C5-F098-EC44-A9C9-32C90EE33B95}" type="slidenum">
              <a:rPr lang="it-IT" smtClean="0"/>
              <a:t>5</a:t>
            </a:fld>
            <a:endParaRPr lang="it-IT"/>
          </a:p>
        </p:txBody>
      </p:sp>
    </p:spTree>
    <p:extLst>
      <p:ext uri="{BB962C8B-B14F-4D97-AF65-F5344CB8AC3E}">
        <p14:creationId xmlns:p14="http://schemas.microsoft.com/office/powerpoint/2010/main" val="186438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00AA-58CC-F5D4-EFFF-6DD878B6A62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F974D27-5BDC-E81D-888A-1CEDB32ECD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7F2653-392A-32D3-F491-01404C058DEB}"/>
              </a:ext>
            </a:extLst>
          </p:cNvPr>
          <p:cNvSpPr>
            <a:spLocks noGrp="1"/>
          </p:cNvSpPr>
          <p:nvPr>
            <p:ph type="body" idx="1"/>
          </p:nvPr>
        </p:nvSpPr>
        <p:spPr/>
        <p:txBody>
          <a:bodyPr/>
          <a:lstStyle/>
          <a:p>
            <a:endParaRPr lang="it-IT" dirty="0">
              <a:effectLst/>
              <a:latin typeface="inherit"/>
            </a:endParaRPr>
          </a:p>
          <a:p>
            <a:pPr>
              <a:buNone/>
            </a:pPr>
            <a:r>
              <a:rPr lang="it-IT" dirty="0">
                <a:solidFill>
                  <a:srgbClr val="000000"/>
                </a:solidFill>
                <a:effectLst/>
                <a:latin typeface="Arial" panose="020B0604020202020204" pitchFamily="34" charset="0"/>
              </a:rPr>
              <a:t>A lava tube </a:t>
            </a:r>
            <a:r>
              <a:rPr lang="it-IT" dirty="0" err="1">
                <a:solidFill>
                  <a:srgbClr val="000000"/>
                </a:solidFill>
                <a:effectLst/>
                <a:latin typeface="Arial" panose="020B0604020202020204" pitchFamily="34" charset="0"/>
              </a:rPr>
              <a:t>is</a:t>
            </a:r>
            <a:r>
              <a:rPr lang="it-IT" dirty="0">
                <a:solidFill>
                  <a:srgbClr val="000000"/>
                </a:solidFill>
                <a:effectLst/>
                <a:latin typeface="Arial" panose="020B0604020202020204" pitchFamily="34" charset="0"/>
              </a:rPr>
              <a:t> a </a:t>
            </a:r>
            <a:r>
              <a:rPr lang="it-IT" dirty="0" err="1">
                <a:solidFill>
                  <a:srgbClr val="000000"/>
                </a:solidFill>
                <a:effectLst/>
                <a:latin typeface="Arial" panose="020B0604020202020204" pitchFamily="34" charset="0"/>
              </a:rPr>
              <a:t>natural</a:t>
            </a:r>
            <a:r>
              <a:rPr lang="it-IT" dirty="0">
                <a:solidFill>
                  <a:srgbClr val="000000"/>
                </a:solidFill>
                <a:effectLst/>
                <a:latin typeface="Arial" panose="020B0604020202020204" pitchFamily="34" charset="0"/>
              </a:rPr>
              <a:t> underground tunnel </a:t>
            </a:r>
            <a:r>
              <a:rPr lang="it-IT" dirty="0" err="1">
                <a:solidFill>
                  <a:srgbClr val="000000"/>
                </a:solidFill>
                <a:effectLst/>
                <a:latin typeface="Arial" panose="020B0604020202020204" pitchFamily="34" charset="0"/>
              </a:rPr>
              <a:t>formed</a:t>
            </a:r>
            <a:r>
              <a:rPr lang="it-IT" dirty="0">
                <a:solidFill>
                  <a:srgbClr val="000000"/>
                </a:solidFill>
                <a:effectLst/>
                <a:latin typeface="Arial" panose="020B0604020202020204" pitchFamily="34" charset="0"/>
              </a:rPr>
              <a:t> by </a:t>
            </a:r>
            <a:r>
              <a:rPr lang="it-IT" dirty="0" err="1">
                <a:solidFill>
                  <a:srgbClr val="000000"/>
                </a:solidFill>
                <a:effectLst/>
                <a:latin typeface="Arial" panose="020B0604020202020204" pitchFamily="34" charset="0"/>
              </a:rPr>
              <a:t>flowing</a:t>
            </a:r>
            <a:r>
              <a:rPr lang="it-IT" dirty="0">
                <a:solidFill>
                  <a:srgbClr val="000000"/>
                </a:solidFill>
                <a:effectLst/>
                <a:latin typeface="Arial" panose="020B0604020202020204" pitchFamily="34" charset="0"/>
              </a:rPr>
              <a:t> lava </a:t>
            </a:r>
            <a:r>
              <a:rPr lang="it-IT" dirty="0" err="1">
                <a:solidFill>
                  <a:srgbClr val="000000"/>
                </a:solidFill>
                <a:effectLst/>
                <a:latin typeface="Arial" panose="020B0604020202020204" pitchFamily="34" charset="0"/>
              </a:rPr>
              <a:t>that</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cools</a:t>
            </a:r>
            <a:r>
              <a:rPr lang="it-IT" dirty="0">
                <a:solidFill>
                  <a:srgbClr val="000000"/>
                </a:solidFill>
                <a:effectLst/>
                <a:latin typeface="Arial" panose="020B0604020202020204" pitchFamily="34" charset="0"/>
              </a:rPr>
              <a:t> and </a:t>
            </a:r>
            <a:r>
              <a:rPr lang="it-IT" dirty="0" err="1">
                <a:solidFill>
                  <a:srgbClr val="000000"/>
                </a:solidFill>
                <a:effectLst/>
                <a:latin typeface="Arial" panose="020B0604020202020204" pitchFamily="34" charset="0"/>
              </a:rPr>
              <a:t>solidifies</a:t>
            </a:r>
            <a:r>
              <a:rPr lang="it-IT" dirty="0">
                <a:solidFill>
                  <a:srgbClr val="000000"/>
                </a:solidFill>
                <a:effectLst/>
                <a:latin typeface="Arial" panose="020B0604020202020204" pitchFamily="34" charset="0"/>
              </a:rPr>
              <a:t> on the </a:t>
            </a:r>
            <a:r>
              <a:rPr lang="it-IT" dirty="0" err="1">
                <a:solidFill>
                  <a:srgbClr val="000000"/>
                </a:solidFill>
                <a:effectLst/>
                <a:latin typeface="Arial" panose="020B0604020202020204" pitchFamily="34" charset="0"/>
              </a:rPr>
              <a:t>surface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while</a:t>
            </a:r>
            <a:endParaRPr lang="it-IT" dirty="0">
              <a:solidFill>
                <a:srgbClr val="000000"/>
              </a:solidFill>
              <a:effectLst/>
              <a:latin typeface="Arial" panose="020B0604020202020204" pitchFamily="34" charset="0"/>
            </a:endParaRPr>
          </a:p>
          <a:p>
            <a:pPr>
              <a:buNone/>
            </a:pPr>
            <a:r>
              <a:rPr lang="it-IT" dirty="0" err="1">
                <a:solidFill>
                  <a:srgbClr val="000000"/>
                </a:solidFill>
                <a:effectLst/>
                <a:latin typeface="Arial" panose="020B0604020202020204" pitchFamily="34" charset="0"/>
              </a:rPr>
              <a:t>molten</a:t>
            </a:r>
            <a:r>
              <a:rPr lang="it-IT" dirty="0">
                <a:solidFill>
                  <a:srgbClr val="000000"/>
                </a:solidFill>
                <a:effectLst/>
                <a:latin typeface="Arial" panose="020B0604020202020204" pitchFamily="34" charset="0"/>
              </a:rPr>
              <a:t> lava </a:t>
            </a:r>
            <a:r>
              <a:rPr lang="it-IT" dirty="0" err="1">
                <a:solidFill>
                  <a:srgbClr val="000000"/>
                </a:solidFill>
                <a:effectLst/>
                <a:latin typeface="Arial" panose="020B0604020202020204" pitchFamily="34" charset="0"/>
              </a:rPr>
              <a:t>continues</a:t>
            </a:r>
            <a:r>
              <a:rPr lang="it-IT" dirty="0">
                <a:solidFill>
                  <a:srgbClr val="000000"/>
                </a:solidFill>
                <a:effectLst/>
                <a:latin typeface="Arial" panose="020B0604020202020204" pitchFamily="34" charset="0"/>
              </a:rPr>
              <a:t> to flow </a:t>
            </a:r>
            <a:r>
              <a:rPr lang="it-IT" dirty="0" err="1">
                <a:solidFill>
                  <a:srgbClr val="000000"/>
                </a:solidFill>
                <a:effectLst/>
                <a:latin typeface="Arial" panose="020B0604020202020204" pitchFamily="34" charset="0"/>
              </a:rPr>
              <a:t>beneath</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These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tubes</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found</a:t>
            </a:r>
            <a:r>
              <a:rPr lang="it-IT" dirty="0">
                <a:solidFill>
                  <a:srgbClr val="000000"/>
                </a:solidFill>
                <a:effectLst/>
                <a:latin typeface="Arial" panose="020B0604020202020204" pitchFamily="34" charset="0"/>
              </a:rPr>
              <a:t> on Earth, Moon, and Mars, can be large and </a:t>
            </a:r>
            <a:r>
              <a:rPr lang="it-IT" dirty="0" err="1">
                <a:solidFill>
                  <a:srgbClr val="000000"/>
                </a:solidFill>
                <a:effectLst/>
                <a:latin typeface="Arial" panose="020B0604020202020204" pitchFamily="34" charset="0"/>
              </a:rPr>
              <a:t>structurally</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stable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potentially</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offering</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natural</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protection</a:t>
            </a:r>
            <a:r>
              <a:rPr lang="it-IT" dirty="0">
                <a:solidFill>
                  <a:srgbClr val="000000"/>
                </a:solidFill>
                <a:effectLst/>
                <a:latin typeface="Arial" panose="020B0604020202020204" pitchFamily="34" charset="0"/>
              </a:rPr>
              <a:t> for future </a:t>
            </a:r>
            <a:r>
              <a:rPr lang="it-IT" dirty="0" err="1">
                <a:solidFill>
                  <a:srgbClr val="000000"/>
                </a:solidFill>
                <a:effectLst/>
                <a:latin typeface="Arial" panose="020B0604020202020204" pitchFamily="34" charset="0"/>
              </a:rPr>
              <a:t>exploration</a:t>
            </a:r>
            <a:r>
              <a:rPr lang="it-IT" dirty="0">
                <a:solidFill>
                  <a:srgbClr val="000000"/>
                </a:solidFill>
                <a:effectLst/>
                <a:latin typeface="Arial" panose="020B0604020202020204" pitchFamily="34" charset="0"/>
              </a:rPr>
              <a:t> and </a:t>
            </a:r>
            <a:r>
              <a:rPr lang="it-IT" dirty="0" err="1">
                <a:solidFill>
                  <a:srgbClr val="000000"/>
                </a:solidFill>
                <a:effectLst/>
                <a:latin typeface="Arial" panose="020B0604020202020204" pitchFamily="34" charset="0"/>
              </a:rPr>
              <a:t>habitation</a:t>
            </a:r>
            <a:r>
              <a:rPr lang="it-IT" dirty="0">
                <a:solidFill>
                  <a:srgbClr val="000000"/>
                </a:solidFill>
                <a:effectLst/>
                <a:latin typeface="Arial" panose="020B0604020202020204" pitchFamily="34" charset="0"/>
              </a:rPr>
              <a:t>. On the </a:t>
            </a:r>
            <a:r>
              <a:rPr lang="it-IT" dirty="0" err="1">
                <a:solidFill>
                  <a:srgbClr val="000000"/>
                </a:solidFill>
                <a:effectLst/>
                <a:latin typeface="Arial" panose="020B0604020202020204" pitchFamily="34" charset="0"/>
              </a:rPr>
              <a:t>contrary</a:t>
            </a:r>
            <a:r>
              <a:rPr lang="it-IT" dirty="0">
                <a:solidFill>
                  <a:srgbClr val="000000"/>
                </a:solidFill>
                <a:effectLst/>
                <a:latin typeface="Arial" panose="020B0604020202020204" pitchFamily="34" charset="0"/>
              </a:rPr>
              <a:t>, a skylight </a:t>
            </a:r>
            <a:r>
              <a:rPr lang="it-IT" dirty="0" err="1">
                <a:solidFill>
                  <a:srgbClr val="000000"/>
                </a:solidFill>
                <a:effectLst/>
                <a:latin typeface="Arial" panose="020B0604020202020204" pitchFamily="34" charset="0"/>
              </a:rPr>
              <a:t>is</a:t>
            </a:r>
            <a:r>
              <a:rPr lang="it-IT" dirty="0">
                <a:solidFill>
                  <a:srgbClr val="000000"/>
                </a:solidFill>
                <a:effectLst/>
                <a:latin typeface="Arial" panose="020B0604020202020204" pitchFamily="34" charset="0"/>
              </a:rPr>
              <a:t> a </a:t>
            </a:r>
            <a:r>
              <a:rPr lang="it-IT" dirty="0" err="1">
                <a:solidFill>
                  <a:srgbClr val="000000"/>
                </a:solidFill>
                <a:effectLst/>
                <a:latin typeface="Arial" panose="020B0604020202020204" pitchFamily="34" charset="0"/>
              </a:rPr>
              <a:t>partial</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collapse</a:t>
            </a:r>
            <a:r>
              <a:rPr lang="it-IT" dirty="0">
                <a:solidFill>
                  <a:srgbClr val="000000"/>
                </a:solidFill>
                <a:effectLst/>
                <a:latin typeface="Arial" panose="020B0604020202020204" pitchFamily="34" charset="0"/>
              </a:rPr>
              <a:t> of a </a:t>
            </a:r>
            <a:r>
              <a:rPr lang="it-IT" dirty="0" err="1">
                <a:solidFill>
                  <a:srgbClr val="000000"/>
                </a:solidFill>
                <a:effectLst/>
                <a:latin typeface="Arial" panose="020B0604020202020204" pitchFamily="34" charset="0"/>
              </a:rPr>
              <a:t>section</a:t>
            </a:r>
            <a:r>
              <a:rPr lang="it-IT" dirty="0">
                <a:solidFill>
                  <a:srgbClr val="000000"/>
                </a:solidFill>
                <a:effectLst/>
                <a:latin typeface="Arial" panose="020B0604020202020204" pitchFamily="34" charset="0"/>
              </a:rPr>
              <a:t> of a lava </a:t>
            </a:r>
            <a:r>
              <a:rPr lang="it-IT" dirty="0" err="1">
                <a:solidFill>
                  <a:srgbClr val="000000"/>
                </a:solidFill>
                <a:effectLst/>
                <a:latin typeface="Arial" panose="020B0604020202020204" pitchFamily="34" charset="0"/>
              </a:rPr>
              <a:t>tube's</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roof</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that</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creates</a:t>
            </a:r>
            <a:r>
              <a:rPr lang="it-IT" dirty="0">
                <a:solidFill>
                  <a:srgbClr val="000000"/>
                </a:solidFill>
                <a:effectLst/>
                <a:latin typeface="Arial" panose="020B0604020202020204" pitchFamily="34" charset="0"/>
              </a:rPr>
              <a:t> an opening to the</a:t>
            </a:r>
          </a:p>
          <a:p>
            <a:pPr>
              <a:buNone/>
            </a:pPr>
            <a:r>
              <a:rPr lang="it-IT" dirty="0" err="1">
                <a:solidFill>
                  <a:srgbClr val="000000"/>
                </a:solidFill>
                <a:effectLst/>
                <a:latin typeface="Arial" panose="020B0604020202020204" pitchFamily="34" charset="0"/>
              </a:rPr>
              <a:t>surface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revealing</a:t>
            </a:r>
            <a:r>
              <a:rPr lang="it-IT" dirty="0">
                <a:solidFill>
                  <a:srgbClr val="000000"/>
                </a:solidFill>
                <a:effectLst/>
                <a:latin typeface="Arial" panose="020B0604020202020204" pitchFamily="34" charset="0"/>
              </a:rPr>
              <a:t> the underground </a:t>
            </a:r>
            <a:r>
              <a:rPr lang="it-IT" dirty="0" err="1">
                <a:solidFill>
                  <a:srgbClr val="000000"/>
                </a:solidFill>
                <a:effectLst/>
                <a:latin typeface="Arial" panose="020B0604020202020204" pitchFamily="34" charset="0"/>
              </a:rPr>
              <a:t>void</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Such</a:t>
            </a:r>
            <a:r>
              <a:rPr lang="it-IT" dirty="0">
                <a:solidFill>
                  <a:srgbClr val="000000"/>
                </a:solidFill>
                <a:effectLst/>
                <a:latin typeface="Arial" panose="020B0604020202020204" pitchFamily="34" charset="0"/>
              </a:rPr>
              <a:t> features are </a:t>
            </a:r>
            <a:r>
              <a:rPr lang="it-IT" dirty="0" err="1">
                <a:solidFill>
                  <a:srgbClr val="000000"/>
                </a:solidFill>
                <a:effectLst/>
                <a:latin typeface="Arial" panose="020B0604020202020204" pitchFamily="34" charset="0"/>
              </a:rPr>
              <a:t>normally</a:t>
            </a:r>
            <a:r>
              <a:rPr lang="it-IT" dirty="0">
                <a:solidFill>
                  <a:srgbClr val="000000"/>
                </a:solidFill>
                <a:effectLst/>
                <a:latin typeface="Arial" panose="020B0604020202020204" pitchFamily="34" charset="0"/>
              </a:rPr>
              <a:t> sub-</a:t>
            </a:r>
            <a:r>
              <a:rPr lang="it-IT" dirty="0" err="1">
                <a:solidFill>
                  <a:srgbClr val="000000"/>
                </a:solidFill>
                <a:effectLst/>
                <a:latin typeface="Arial" panose="020B0604020202020204" pitchFamily="34" charset="0"/>
              </a:rPr>
              <a:t>circular</a:t>
            </a:r>
            <a:r>
              <a:rPr lang="it-IT" dirty="0">
                <a:solidFill>
                  <a:srgbClr val="000000"/>
                </a:solidFill>
                <a:effectLst/>
                <a:latin typeface="Arial" panose="020B0604020202020204" pitchFamily="34" charset="0"/>
              </a:rPr>
              <a:t> and </a:t>
            </a:r>
            <a:r>
              <a:rPr lang="it-IT" dirty="0" err="1">
                <a:solidFill>
                  <a:srgbClr val="000000"/>
                </a:solidFill>
                <a:effectLst/>
                <a:latin typeface="Arial" panose="020B0604020202020204" pitchFamily="34" charset="0"/>
              </a:rPr>
              <a:t>present</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overhanging</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roofs</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They</a:t>
            </a:r>
            <a:r>
              <a:rPr lang="it-IT" dirty="0">
                <a:solidFill>
                  <a:srgbClr val="000000"/>
                </a:solidFill>
                <a:effectLst/>
                <a:latin typeface="Arial" panose="020B0604020202020204" pitchFamily="34" charset="0"/>
              </a:rPr>
              <a:t> are </a:t>
            </a:r>
            <a:r>
              <a:rPr lang="it-IT" dirty="0" err="1">
                <a:solidFill>
                  <a:srgbClr val="000000"/>
                </a:solidFill>
                <a:effectLst/>
                <a:latin typeface="Arial" panose="020B0604020202020204" pitchFamily="34" charset="0"/>
              </a:rPr>
              <a:t>therefore</a:t>
            </a:r>
            <a:r>
              <a:rPr lang="it-IT" dirty="0">
                <a:solidFill>
                  <a:srgbClr val="000000"/>
                </a:solidFill>
                <a:effectLst/>
                <a:latin typeface="Arial" panose="020B0604020202020204" pitchFamily="34" charset="0"/>
              </a:rPr>
              <a:t> access points to </a:t>
            </a:r>
            <a:r>
              <a:rPr lang="it-IT" dirty="0" err="1">
                <a:solidFill>
                  <a:srgbClr val="000000"/>
                </a:solidFill>
                <a:effectLst/>
                <a:latin typeface="Arial" panose="020B0604020202020204" pitchFamily="34" charset="0"/>
              </a:rPr>
              <a:t>subsurface</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environments</a:t>
            </a:r>
            <a:r>
              <a:rPr lang="it-IT" dirty="0">
                <a:solidFill>
                  <a:srgbClr val="000000"/>
                </a:solidFill>
                <a:effectLst/>
                <a:latin typeface="Arial" panose="020B0604020202020204" pitchFamily="34" charset="0"/>
              </a:rPr>
              <a:t>, making </a:t>
            </a:r>
            <a:r>
              <a:rPr lang="it-IT" dirty="0" err="1">
                <a:solidFill>
                  <a:srgbClr val="000000"/>
                </a:solidFill>
                <a:effectLst/>
                <a:latin typeface="Arial" panose="020B0604020202020204" pitchFamily="34" charset="0"/>
              </a:rPr>
              <a:t>them</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valuable</a:t>
            </a:r>
            <a:r>
              <a:rPr lang="it-IT" dirty="0">
                <a:solidFill>
                  <a:srgbClr val="000000"/>
                </a:solidFill>
                <a:effectLst/>
                <a:latin typeface="Arial" panose="020B0604020202020204" pitchFamily="34" charset="0"/>
              </a:rPr>
              <a:t> targets for </a:t>
            </a:r>
            <a:r>
              <a:rPr lang="it-IT" dirty="0" err="1">
                <a:solidFill>
                  <a:srgbClr val="000000"/>
                </a:solidFill>
                <a:effectLst/>
                <a:latin typeface="Arial" panose="020B0604020202020204" pitchFamily="34" charset="0"/>
              </a:rPr>
              <a:t>scientific</a:t>
            </a:r>
            <a:r>
              <a:rPr lang="it-IT" dirty="0">
                <a:solidFill>
                  <a:srgbClr val="000000"/>
                </a:solidFill>
                <a:effectLst/>
                <a:latin typeface="Arial" panose="020B0604020202020204" pitchFamily="34" charset="0"/>
              </a:rPr>
              <a:t> </a:t>
            </a:r>
            <a:r>
              <a:rPr lang="it-IT" dirty="0" err="1">
                <a:solidFill>
                  <a:srgbClr val="000000"/>
                </a:solidFill>
                <a:effectLst/>
                <a:latin typeface="Arial" panose="020B0604020202020204" pitchFamily="34" charset="0"/>
              </a:rPr>
              <a:t>exploration</a:t>
            </a:r>
            <a:r>
              <a:rPr lang="it-IT" dirty="0">
                <a:solidFill>
                  <a:srgbClr val="000000"/>
                </a:solidFill>
                <a:effectLst/>
                <a:latin typeface="Arial" panose="020B0604020202020204" pitchFamily="34" charset="0"/>
              </a:rPr>
              <a:t> and </a:t>
            </a:r>
            <a:r>
              <a:rPr lang="it-IT" dirty="0" err="1">
                <a:solidFill>
                  <a:srgbClr val="000000"/>
                </a:solidFill>
                <a:effectLst/>
                <a:latin typeface="Arial" panose="020B0604020202020204" pitchFamily="34" charset="0"/>
              </a:rPr>
              <a:t>planetary</a:t>
            </a:r>
            <a:r>
              <a:rPr lang="it-IT" dirty="0">
                <a:solidFill>
                  <a:srgbClr val="000000"/>
                </a:solidFill>
                <a:effectLst/>
                <a:latin typeface="Arial" panose="020B0604020202020204" pitchFamily="34" charset="0"/>
              </a:rPr>
              <a:t> habitat </a:t>
            </a:r>
            <a:r>
              <a:rPr lang="it-IT" dirty="0" err="1">
                <a:solidFill>
                  <a:srgbClr val="000000"/>
                </a:solidFill>
                <a:effectLst/>
                <a:latin typeface="Arial" panose="020B0604020202020204" pitchFamily="34" charset="0"/>
              </a:rPr>
              <a:t>development</a:t>
            </a:r>
            <a:r>
              <a:rPr lang="it-IT" dirty="0">
                <a:solidFill>
                  <a:srgbClr val="000000"/>
                </a:solidFill>
                <a:effectLst/>
                <a:latin typeface="Arial" panose="020B0604020202020204" pitchFamily="34" charset="0"/>
              </a:rPr>
              <a:t>. </a:t>
            </a:r>
          </a:p>
          <a:p>
            <a:endParaRPr lang="it-IT" dirty="0"/>
          </a:p>
        </p:txBody>
      </p:sp>
      <p:sp>
        <p:nvSpPr>
          <p:cNvPr id="4" name="Segnaposto numero diapositiva 3">
            <a:extLst>
              <a:ext uri="{FF2B5EF4-FFF2-40B4-BE49-F238E27FC236}">
                <a16:creationId xmlns:a16="http://schemas.microsoft.com/office/drawing/2014/main" id="{9AA9524F-866F-400B-1EF4-802464A32A9E}"/>
              </a:ext>
            </a:extLst>
          </p:cNvPr>
          <p:cNvSpPr>
            <a:spLocks noGrp="1"/>
          </p:cNvSpPr>
          <p:nvPr>
            <p:ph type="sldNum" sz="quarter" idx="5"/>
          </p:nvPr>
        </p:nvSpPr>
        <p:spPr/>
        <p:txBody>
          <a:bodyPr/>
          <a:lstStyle/>
          <a:p>
            <a:fld id="{46D5B8C5-F098-EC44-A9C9-32C90EE33B95}" type="slidenum">
              <a:rPr lang="it-IT" smtClean="0"/>
              <a:t>6</a:t>
            </a:fld>
            <a:endParaRPr lang="it-IT"/>
          </a:p>
        </p:txBody>
      </p:sp>
    </p:spTree>
    <p:extLst>
      <p:ext uri="{BB962C8B-B14F-4D97-AF65-F5344CB8AC3E}">
        <p14:creationId xmlns:p14="http://schemas.microsoft.com/office/powerpoint/2010/main" val="154416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610E-161A-C893-9FB8-B42B536713F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84ADAAC-11E5-1BCF-238C-A86665DE5E4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6F5273-E71F-E07D-339F-3B0538F3368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3CC9EDD-EA8F-135B-4823-97435C3B8A5F}"/>
              </a:ext>
            </a:extLst>
          </p:cNvPr>
          <p:cNvSpPr>
            <a:spLocks noGrp="1"/>
          </p:cNvSpPr>
          <p:nvPr>
            <p:ph type="sldNum" sz="quarter" idx="5"/>
          </p:nvPr>
        </p:nvSpPr>
        <p:spPr/>
        <p:txBody>
          <a:bodyPr/>
          <a:lstStyle/>
          <a:p>
            <a:fld id="{46D5B8C5-F098-EC44-A9C9-32C90EE33B95}" type="slidenum">
              <a:rPr lang="it-IT" smtClean="0"/>
              <a:t>7</a:t>
            </a:fld>
            <a:endParaRPr lang="it-IT"/>
          </a:p>
        </p:txBody>
      </p:sp>
    </p:spTree>
    <p:extLst>
      <p:ext uri="{BB962C8B-B14F-4D97-AF65-F5344CB8AC3E}">
        <p14:creationId xmlns:p14="http://schemas.microsoft.com/office/powerpoint/2010/main" val="379621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B8DE5-A25D-06DB-1D77-E6C2CFC34C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B63C46-F452-C799-1423-1AD6D30784F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9183468-FF04-6028-46F1-5A3B21974D7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BB39786-154F-DBAA-6597-00568C584C49}"/>
              </a:ext>
            </a:extLst>
          </p:cNvPr>
          <p:cNvSpPr>
            <a:spLocks noGrp="1"/>
          </p:cNvSpPr>
          <p:nvPr>
            <p:ph type="sldNum" sz="quarter" idx="5"/>
          </p:nvPr>
        </p:nvSpPr>
        <p:spPr/>
        <p:txBody>
          <a:bodyPr/>
          <a:lstStyle/>
          <a:p>
            <a:fld id="{46D5B8C5-F098-EC44-A9C9-32C90EE33B95}" type="slidenum">
              <a:rPr lang="it-IT" smtClean="0"/>
              <a:t>8</a:t>
            </a:fld>
            <a:endParaRPr lang="it-IT"/>
          </a:p>
        </p:txBody>
      </p:sp>
    </p:spTree>
    <p:extLst>
      <p:ext uri="{BB962C8B-B14F-4D97-AF65-F5344CB8AC3E}">
        <p14:creationId xmlns:p14="http://schemas.microsoft.com/office/powerpoint/2010/main" val="210230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4905C-AF7C-0D77-3D90-008827CF4A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1AD1AB-BF9F-4970-3F9E-555E387B034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42EEC3A-1EF9-85D3-3531-318CD436CCA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9AEE00B-EF1E-CDE5-DA5A-D07FB981C677}"/>
              </a:ext>
            </a:extLst>
          </p:cNvPr>
          <p:cNvSpPr>
            <a:spLocks noGrp="1"/>
          </p:cNvSpPr>
          <p:nvPr>
            <p:ph type="sldNum" sz="quarter" idx="5"/>
          </p:nvPr>
        </p:nvSpPr>
        <p:spPr/>
        <p:txBody>
          <a:bodyPr/>
          <a:lstStyle/>
          <a:p>
            <a:fld id="{46D5B8C5-F098-EC44-A9C9-32C90EE33B95}" type="slidenum">
              <a:rPr lang="it-IT" smtClean="0"/>
              <a:t>9</a:t>
            </a:fld>
            <a:endParaRPr lang="it-IT"/>
          </a:p>
        </p:txBody>
      </p:sp>
    </p:spTree>
    <p:extLst>
      <p:ext uri="{BB962C8B-B14F-4D97-AF65-F5344CB8AC3E}">
        <p14:creationId xmlns:p14="http://schemas.microsoft.com/office/powerpoint/2010/main" val="33663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6783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1773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79494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254439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56247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14994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461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33644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86259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74655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3/25/25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78670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3/25/25</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val="31548558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8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 descr="Motivi colorati nel cielo">
            <a:extLst>
              <a:ext uri="{FF2B5EF4-FFF2-40B4-BE49-F238E27FC236}">
                <a16:creationId xmlns:a16="http://schemas.microsoft.com/office/drawing/2014/main" id="{EE9F3F4B-6044-7FF3-12BC-C615DE804789}"/>
              </a:ext>
            </a:extLst>
          </p:cNvPr>
          <p:cNvPicPr>
            <a:picLocks noChangeAspect="1"/>
          </p:cNvPicPr>
          <p:nvPr/>
        </p:nvPicPr>
        <p:blipFill rotWithShape="1">
          <a:blip r:embed="rId3"/>
          <a:srcRect t="6477" b="9239"/>
          <a:stretch/>
        </p:blipFill>
        <p:spPr>
          <a:xfrm>
            <a:off x="9" y="-1119"/>
            <a:ext cx="12191982" cy="6859119"/>
          </a:xfrm>
          <a:prstGeom prst="rect">
            <a:avLst/>
          </a:prstGeom>
        </p:spPr>
      </p:pic>
      <p:pic>
        <p:nvPicPr>
          <p:cNvPr id="6" name="Immagine 5">
            <a:extLst>
              <a:ext uri="{FF2B5EF4-FFF2-40B4-BE49-F238E27FC236}">
                <a16:creationId xmlns:a16="http://schemas.microsoft.com/office/drawing/2014/main" id="{B13B575B-F189-CF56-6806-DDC311579AD5}"/>
              </a:ext>
            </a:extLst>
          </p:cNvPr>
          <p:cNvPicPr>
            <a:picLocks noChangeAspect="1"/>
          </p:cNvPicPr>
          <p:nvPr/>
        </p:nvPicPr>
        <p:blipFill>
          <a:blip r:embed="rId4"/>
          <a:stretch>
            <a:fillRect/>
          </a:stretch>
        </p:blipFill>
        <p:spPr>
          <a:xfrm>
            <a:off x="270146" y="398982"/>
            <a:ext cx="2820332" cy="1185986"/>
          </a:xfrm>
          <a:prstGeom prst="rect">
            <a:avLst/>
          </a:prstGeom>
        </p:spPr>
      </p:pic>
      <p:sp>
        <p:nvSpPr>
          <p:cNvPr id="8" name="Titolo 1">
            <a:extLst>
              <a:ext uri="{FF2B5EF4-FFF2-40B4-BE49-F238E27FC236}">
                <a16:creationId xmlns:a16="http://schemas.microsoft.com/office/drawing/2014/main" id="{9CFF72C5-7C7C-2845-2B11-67740A3547AA}"/>
              </a:ext>
            </a:extLst>
          </p:cNvPr>
          <p:cNvSpPr>
            <a:spLocks noGrp="1"/>
          </p:cNvSpPr>
          <p:nvPr>
            <p:ph type="ctrTitle"/>
          </p:nvPr>
        </p:nvSpPr>
        <p:spPr>
          <a:xfrm>
            <a:off x="220766" y="2033900"/>
            <a:ext cx="11750467" cy="2323731"/>
          </a:xfrm>
        </p:spPr>
        <p:txBody>
          <a:bodyPr anchor="b">
            <a:normAutofit/>
          </a:bodyPr>
          <a:lstStyle/>
          <a:p>
            <a:pPr algn="l"/>
            <a:r>
              <a:rPr lang="it-IT" sz="4400" cap="small" dirty="0" err="1"/>
              <a:t>Radiation</a:t>
            </a:r>
            <a:r>
              <a:rPr lang="it-IT" sz="4400" cap="small" dirty="0"/>
              <a:t> </a:t>
            </a:r>
            <a:r>
              <a:rPr lang="it-IT" sz="4400" cap="small" dirty="0" err="1"/>
              <a:t>environment</a:t>
            </a:r>
            <a:r>
              <a:rPr lang="it-IT" sz="4400" cap="small" dirty="0"/>
              <a:t> on </a:t>
            </a:r>
            <a:r>
              <a:rPr lang="it-IT" sz="4400" cap="small" dirty="0" err="1"/>
              <a:t>mars</a:t>
            </a:r>
            <a:endParaRPr lang="it-IT" sz="4400" cap="small" dirty="0"/>
          </a:p>
        </p:txBody>
      </p:sp>
    </p:spTree>
    <p:extLst>
      <p:ext uri="{BB962C8B-B14F-4D97-AF65-F5344CB8AC3E}">
        <p14:creationId xmlns:p14="http://schemas.microsoft.com/office/powerpoint/2010/main" val="42054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DC2753E9-B079-A82F-7AFA-BE0D084A7AF8}"/>
              </a:ext>
            </a:extLst>
          </p:cNvPr>
          <p:cNvPicPr>
            <a:picLocks noChangeAspect="1"/>
          </p:cNvPicPr>
          <p:nvPr/>
        </p:nvPicPr>
        <p:blipFill rotWithShape="1">
          <a:blip r:embed="rId3"/>
          <a:srcRect t="5531" b="10186"/>
          <a:stretch/>
        </p:blipFill>
        <p:spPr>
          <a:xfrm>
            <a:off x="18" y="0"/>
            <a:ext cx="12191982" cy="6859119"/>
          </a:xfrm>
          <a:prstGeom prst="rect">
            <a:avLst/>
          </a:prstGeom>
        </p:spPr>
      </p:pic>
      <p:sp>
        <p:nvSpPr>
          <p:cNvPr id="6" name="Titolo 5">
            <a:extLst>
              <a:ext uri="{FF2B5EF4-FFF2-40B4-BE49-F238E27FC236}">
                <a16:creationId xmlns:a16="http://schemas.microsoft.com/office/drawing/2014/main" id="{CF3EC16B-512B-1595-8929-A7C0C041D1DB}"/>
              </a:ext>
            </a:extLst>
          </p:cNvPr>
          <p:cNvSpPr>
            <a:spLocks noGrp="1"/>
          </p:cNvSpPr>
          <p:nvPr>
            <p:ph type="ctrTitle"/>
          </p:nvPr>
        </p:nvSpPr>
        <p:spPr>
          <a:xfrm>
            <a:off x="1914261" y="19333"/>
            <a:ext cx="7591926" cy="1077450"/>
          </a:xfrm>
        </p:spPr>
        <p:txBody>
          <a:bodyPr>
            <a:normAutofit/>
          </a:bodyPr>
          <a:lstStyle/>
          <a:p>
            <a:r>
              <a:rPr lang="it-IT" sz="4000" dirty="0" err="1"/>
              <a:t>Corsika</a:t>
            </a:r>
            <a:r>
              <a:rPr lang="it-IT" sz="4000" dirty="0"/>
              <a:t> 8 : </a:t>
            </a:r>
            <a:r>
              <a:rPr lang="it-IT" sz="4000" dirty="0" err="1"/>
              <a:t>Modules</a:t>
            </a:r>
            <a:endParaRPr lang="it-IT" sz="4000" dirty="0"/>
          </a:p>
        </p:txBody>
      </p:sp>
      <p:sp>
        <p:nvSpPr>
          <p:cNvPr id="13" name="CasellaDiTesto 12">
            <a:extLst>
              <a:ext uri="{FF2B5EF4-FFF2-40B4-BE49-F238E27FC236}">
                <a16:creationId xmlns:a16="http://schemas.microsoft.com/office/drawing/2014/main" id="{BF763165-5D6D-E3A5-D5BB-1C9009EABA78}"/>
              </a:ext>
            </a:extLst>
          </p:cNvPr>
          <p:cNvSpPr txBox="1"/>
          <p:nvPr/>
        </p:nvSpPr>
        <p:spPr>
          <a:xfrm>
            <a:off x="0" y="962824"/>
            <a:ext cx="10063290" cy="4524315"/>
          </a:xfrm>
          <a:prstGeom prst="rect">
            <a:avLst/>
          </a:prstGeom>
          <a:noFill/>
        </p:spPr>
        <p:txBody>
          <a:bodyPr wrap="square" rtlCol="0">
            <a:spAutoFit/>
          </a:bodyPr>
          <a:lstStyle/>
          <a:p>
            <a:r>
              <a:rPr lang="en-GB" noProof="0" dirty="0" err="1">
                <a:effectLst/>
              </a:rPr>
              <a:t>Avaliable</a:t>
            </a:r>
            <a:r>
              <a:rPr lang="en-GB" noProof="0" dirty="0">
                <a:effectLst/>
              </a:rPr>
              <a:t> </a:t>
            </a:r>
            <a:r>
              <a:rPr lang="en-GB" noProof="0" dirty="0"/>
              <a:t>physics models</a:t>
            </a:r>
            <a:r>
              <a:rPr lang="en-GB" noProof="0" dirty="0">
                <a:effectLst/>
              </a:rPr>
              <a:t>:</a:t>
            </a:r>
          </a:p>
          <a:p>
            <a:pPr marL="285750" indent="-285750">
              <a:buFont typeface="Arial" panose="020B0604020202020204" pitchFamily="34" charset="0"/>
              <a:buChar char="•"/>
            </a:pPr>
            <a:r>
              <a:rPr lang="en-GB" noProof="0" dirty="0">
                <a:effectLst/>
              </a:rPr>
              <a:t>High energy models:</a:t>
            </a:r>
          </a:p>
          <a:p>
            <a:pPr marL="742950" lvl="1" indent="-285750">
              <a:buFont typeface="Courier New" panose="02070309020205020404" pitchFamily="49" charset="0"/>
              <a:buChar char="o"/>
            </a:pPr>
            <a:r>
              <a:rPr lang="en-GB" noProof="0" dirty="0">
                <a:effectLst/>
              </a:rPr>
              <a:t>Sibyll 2.3d</a:t>
            </a:r>
            <a:r>
              <a:rPr lang="en-GB" noProof="0" dirty="0"/>
              <a:t>, </a:t>
            </a:r>
            <a:r>
              <a:rPr lang="en-GB" noProof="0" dirty="0" err="1">
                <a:effectLst/>
              </a:rPr>
              <a:t>QGSJetII</a:t>
            </a:r>
            <a:r>
              <a:rPr lang="en-GB" noProof="0" dirty="0"/>
              <a:t>, </a:t>
            </a:r>
            <a:r>
              <a:rPr lang="en-GB" noProof="0" dirty="0">
                <a:effectLst/>
              </a:rPr>
              <a:t>EPOS</a:t>
            </a:r>
          </a:p>
          <a:p>
            <a:pPr marL="285750" indent="-285750">
              <a:buFont typeface="Arial" panose="020B0604020202020204" pitchFamily="34" charset="0"/>
              <a:buChar char="•"/>
            </a:pPr>
            <a:r>
              <a:rPr lang="en-GB" noProof="0" dirty="0">
                <a:effectLst/>
              </a:rPr>
              <a:t>Low energy models (below ∼100 GeV)</a:t>
            </a:r>
          </a:p>
          <a:p>
            <a:pPr marL="742950" lvl="1" indent="-285750">
              <a:buFont typeface="Courier New" panose="02070309020205020404" pitchFamily="49" charset="0"/>
              <a:buChar char="o"/>
            </a:pPr>
            <a:r>
              <a:rPr lang="en-GB" noProof="0" dirty="0" err="1">
                <a:effectLst/>
              </a:rPr>
              <a:t>UrQMD</a:t>
            </a:r>
            <a:r>
              <a:rPr lang="en-GB" noProof="0" dirty="0"/>
              <a:t>, </a:t>
            </a:r>
            <a:r>
              <a:rPr lang="en-GB" noProof="0" dirty="0">
                <a:effectLst/>
              </a:rPr>
              <a:t>Hillas-Splitting, FLUKA</a:t>
            </a:r>
          </a:p>
          <a:p>
            <a:pPr marL="285750" indent="-285750">
              <a:buFont typeface="Arial" panose="020B0604020202020204" pitchFamily="34" charset="0"/>
              <a:buChar char="•"/>
            </a:pPr>
            <a:r>
              <a:rPr lang="en-GB" noProof="0" dirty="0">
                <a:effectLst/>
              </a:rPr>
              <a:t>Decays:</a:t>
            </a:r>
          </a:p>
          <a:p>
            <a:pPr marL="742950" lvl="1" indent="-285750">
              <a:buFont typeface="Courier New" panose="02070309020205020404" pitchFamily="49" charset="0"/>
              <a:buChar char="o"/>
            </a:pPr>
            <a:r>
              <a:rPr lang="en-GB" noProof="0" dirty="0"/>
              <a:t> </a:t>
            </a:r>
            <a:r>
              <a:rPr lang="en-GB" noProof="0" dirty="0">
                <a:effectLst/>
              </a:rPr>
              <a:t>PYTHIA 8, Sibyll 2.3d, TAUOLA</a:t>
            </a:r>
          </a:p>
          <a:p>
            <a:pPr marL="285750" indent="-285750">
              <a:buFont typeface="Arial" panose="020B0604020202020204" pitchFamily="34" charset="0"/>
              <a:buChar char="•"/>
            </a:pPr>
            <a:r>
              <a:rPr lang="en-GB" noProof="0" dirty="0">
                <a:effectLst/>
              </a:rPr>
              <a:t>Electromagnetic interactions</a:t>
            </a:r>
          </a:p>
          <a:p>
            <a:pPr marL="742950" lvl="1" indent="-285750">
              <a:buFont typeface="Courier New" panose="02070309020205020404" pitchFamily="49" charset="0"/>
              <a:buChar char="o"/>
            </a:pPr>
            <a:r>
              <a:rPr lang="en-GB" noProof="0" dirty="0">
                <a:effectLst/>
              </a:rPr>
              <a:t>PROPOSAL,ZHS</a:t>
            </a:r>
          </a:p>
          <a:p>
            <a:pPr marL="285750" indent="-285750">
              <a:buFont typeface="Arial" panose="020B0604020202020204" pitchFamily="34" charset="0"/>
              <a:buChar char="•"/>
            </a:pPr>
            <a:r>
              <a:rPr lang="en-GB" noProof="0" dirty="0">
                <a:effectLst/>
              </a:rPr>
              <a:t>Magnetic deflections, </a:t>
            </a:r>
            <a:r>
              <a:rPr lang="en-GB" noProof="0" dirty="0" err="1">
                <a:effectLst/>
              </a:rPr>
              <a:t>dE</a:t>
            </a:r>
            <a:r>
              <a:rPr lang="en-GB" noProof="0" dirty="0">
                <a:effectLst/>
              </a:rPr>
              <a:t>/</a:t>
            </a:r>
            <a:r>
              <a:rPr lang="en-GB" noProof="0" dirty="0" err="1">
                <a:effectLst/>
              </a:rPr>
              <a:t>dX</a:t>
            </a:r>
            <a:r>
              <a:rPr lang="en-GB" noProof="0" dirty="0">
                <a:effectLst/>
              </a:rPr>
              <a:t>, particle history,</a:t>
            </a:r>
          </a:p>
          <a:p>
            <a:pPr>
              <a:buNone/>
            </a:pPr>
            <a:r>
              <a:rPr lang="en-GB" noProof="0" dirty="0">
                <a:effectLst/>
              </a:rPr>
              <a:t>CONEX profiles (→</a:t>
            </a:r>
            <a:r>
              <a:rPr lang="en-GB" noProof="0" dirty="0" err="1">
                <a:effectLst/>
              </a:rPr>
              <a:t>Xmax</a:t>
            </a:r>
            <a:r>
              <a:rPr lang="en-GB" noProof="0" dirty="0">
                <a:effectLst/>
              </a:rPr>
              <a:t>), geometry and multi-media</a:t>
            </a:r>
          </a:p>
          <a:p>
            <a:pPr marL="285750" indent="-285750">
              <a:buFont typeface="Arial" panose="020B0604020202020204" pitchFamily="34" charset="0"/>
              <a:buChar char="•"/>
            </a:pPr>
            <a:r>
              <a:rPr lang="en-GB" noProof="0" dirty="0">
                <a:effectLst/>
              </a:rPr>
              <a:t>Novel type of HPC-friendly random number generators</a:t>
            </a:r>
          </a:p>
          <a:p>
            <a:pPr marL="285750" indent="-285750">
              <a:buFont typeface="Arial" panose="020B0604020202020204" pitchFamily="34" charset="0"/>
              <a:buChar char="•"/>
            </a:pPr>
            <a:r>
              <a:rPr lang="en-GB" noProof="0" dirty="0">
                <a:effectLst/>
              </a:rPr>
              <a:t>Output format: combination of file-system, parquet, YAML</a:t>
            </a:r>
          </a:p>
          <a:p>
            <a:pPr marL="742950" lvl="1" indent="-285750">
              <a:buFont typeface="Courier New" panose="02070309020205020404" pitchFamily="49" charset="0"/>
              <a:buChar char="o"/>
            </a:pPr>
            <a:r>
              <a:rPr lang="en-GB" noProof="0" dirty="0">
                <a:effectLst/>
              </a:rPr>
              <a:t>Flexibility, read/analysis performance</a:t>
            </a:r>
          </a:p>
          <a:p>
            <a:pPr marL="742950" lvl="1" indent="-285750">
              <a:buFont typeface="Courier New" panose="02070309020205020404" pitchFamily="49" charset="0"/>
              <a:buChar char="o"/>
            </a:pPr>
            <a:r>
              <a:rPr lang="en-GB" noProof="0" dirty="0">
                <a:effectLst/>
              </a:rPr>
              <a:t>Easy to handle and </a:t>
            </a:r>
            <a:r>
              <a:rPr lang="en-GB" noProof="0">
                <a:effectLst/>
              </a:rPr>
              <a:t>to use: </a:t>
            </a:r>
            <a:r>
              <a:rPr lang="en-GB" noProof="0" dirty="0">
                <a:effectLst/>
              </a:rPr>
              <a:t>excellent python support</a:t>
            </a:r>
            <a:r>
              <a:rPr lang="en-GB" noProof="0" dirty="0"/>
              <a:t>.</a:t>
            </a:r>
          </a:p>
          <a:p>
            <a:pPr marL="742950" lvl="1" indent="-285750">
              <a:buFont typeface="Courier New" panose="02070309020205020404" pitchFamily="49" charset="0"/>
              <a:buChar char="o"/>
            </a:pPr>
            <a:endParaRPr lang="it-IT" dirty="0">
              <a:solidFill>
                <a:srgbClr val="000000"/>
              </a:solidFill>
              <a:latin typeface="Helvetica" pitchFamily="2" charset="0"/>
            </a:endParaRPr>
          </a:p>
        </p:txBody>
      </p:sp>
      <p:sp>
        <p:nvSpPr>
          <p:cNvPr id="16" name="CasellaDiTesto 15">
            <a:extLst>
              <a:ext uri="{FF2B5EF4-FFF2-40B4-BE49-F238E27FC236}">
                <a16:creationId xmlns:a16="http://schemas.microsoft.com/office/drawing/2014/main" id="{EA827D65-DAA6-F9BE-2BBC-8CE96B5E8935}"/>
              </a:ext>
            </a:extLst>
          </p:cNvPr>
          <p:cNvSpPr txBox="1"/>
          <p:nvPr/>
        </p:nvSpPr>
        <p:spPr>
          <a:xfrm>
            <a:off x="150815" y="5295966"/>
            <a:ext cx="10476928" cy="1200329"/>
          </a:xfrm>
          <a:prstGeom prst="rect">
            <a:avLst/>
          </a:prstGeom>
          <a:noFill/>
        </p:spPr>
        <p:txBody>
          <a:bodyPr wrap="square" rtlCol="0">
            <a:spAutoFit/>
          </a:bodyPr>
          <a:lstStyle/>
          <a:p>
            <a:pPr>
              <a:buNone/>
            </a:pPr>
            <a:r>
              <a:rPr lang="en-GB" noProof="0" dirty="0">
                <a:effectLst/>
              </a:rPr>
              <a:t>Secondary emission models implemented as regular</a:t>
            </a:r>
            <a:r>
              <a:rPr lang="en-GB" noProof="0" dirty="0"/>
              <a:t> </a:t>
            </a:r>
            <a:r>
              <a:rPr lang="en-GB" noProof="0" dirty="0">
                <a:effectLst/>
              </a:rPr>
              <a:t>processes.</a:t>
            </a:r>
          </a:p>
          <a:p>
            <a:pPr>
              <a:buNone/>
            </a:pPr>
            <a:r>
              <a:rPr lang="en-GB" noProof="0" dirty="0">
                <a:effectLst/>
              </a:rPr>
              <a:t>• The radio emission model available in all standard installations.</a:t>
            </a:r>
          </a:p>
          <a:p>
            <a:pPr>
              <a:buNone/>
            </a:pPr>
            <a:r>
              <a:rPr lang="en-GB" noProof="0" dirty="0">
                <a:effectLst/>
              </a:rPr>
              <a:t>• Two independently developed optical emission modules for Cherenkov and fluorescence</a:t>
            </a:r>
          </a:p>
          <a:p>
            <a:endParaRPr lang="it-IT" dirty="0"/>
          </a:p>
        </p:txBody>
      </p:sp>
    </p:spTree>
    <p:extLst>
      <p:ext uri="{BB962C8B-B14F-4D97-AF65-F5344CB8AC3E}">
        <p14:creationId xmlns:p14="http://schemas.microsoft.com/office/powerpoint/2010/main" val="397741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958760-7CF3-C740-9C27-477DE8E0CD07}"/>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11A8F3CB-444E-A95E-640E-0BCE37662884}"/>
              </a:ext>
            </a:extLst>
          </p:cNvPr>
          <p:cNvPicPr>
            <a:picLocks noChangeAspect="1"/>
          </p:cNvPicPr>
          <p:nvPr/>
        </p:nvPicPr>
        <p:blipFill rotWithShape="1">
          <a:blip r:embed="rId3"/>
          <a:srcRect t="5531" b="10186"/>
          <a:stretch/>
        </p:blipFill>
        <p:spPr>
          <a:xfrm>
            <a:off x="18" y="0"/>
            <a:ext cx="12191982" cy="6859119"/>
          </a:xfrm>
          <a:prstGeom prst="rect">
            <a:avLst/>
          </a:prstGeom>
        </p:spPr>
      </p:pic>
      <p:sp>
        <p:nvSpPr>
          <p:cNvPr id="6" name="Titolo 5">
            <a:extLst>
              <a:ext uri="{FF2B5EF4-FFF2-40B4-BE49-F238E27FC236}">
                <a16:creationId xmlns:a16="http://schemas.microsoft.com/office/drawing/2014/main" id="{73595626-636D-2884-0E77-F873F4C431AA}"/>
              </a:ext>
            </a:extLst>
          </p:cNvPr>
          <p:cNvSpPr>
            <a:spLocks noGrp="1"/>
          </p:cNvSpPr>
          <p:nvPr>
            <p:ph type="ctrTitle"/>
          </p:nvPr>
        </p:nvSpPr>
        <p:spPr>
          <a:xfrm>
            <a:off x="1" y="101499"/>
            <a:ext cx="7447722" cy="1077450"/>
          </a:xfrm>
        </p:spPr>
        <p:txBody>
          <a:bodyPr>
            <a:normAutofit fontScale="90000"/>
          </a:bodyPr>
          <a:lstStyle/>
          <a:p>
            <a:r>
              <a:rPr lang="it-IT" sz="4000" dirty="0" err="1"/>
              <a:t>Corsika</a:t>
            </a:r>
            <a:r>
              <a:rPr lang="it-IT" sz="4000" dirty="0"/>
              <a:t> 8: Environment, </a:t>
            </a:r>
            <a:r>
              <a:rPr lang="it-IT" sz="4000" dirty="0" err="1"/>
              <a:t>Geometry</a:t>
            </a:r>
            <a:r>
              <a:rPr lang="it-IT" sz="4000" dirty="0"/>
              <a:t> and </a:t>
            </a:r>
            <a:r>
              <a:rPr lang="it-IT" sz="4000" dirty="0" err="1"/>
              <a:t>Particle</a:t>
            </a:r>
            <a:r>
              <a:rPr lang="it-IT" sz="4000" dirty="0"/>
              <a:t> Tracking </a:t>
            </a:r>
          </a:p>
        </p:txBody>
      </p:sp>
      <p:sp>
        <p:nvSpPr>
          <p:cNvPr id="13" name="CasellaDiTesto 12">
            <a:extLst>
              <a:ext uri="{FF2B5EF4-FFF2-40B4-BE49-F238E27FC236}">
                <a16:creationId xmlns:a16="http://schemas.microsoft.com/office/drawing/2014/main" id="{B3F0F6DD-98CC-CC0D-61C3-65703A2D6319}"/>
              </a:ext>
            </a:extLst>
          </p:cNvPr>
          <p:cNvSpPr txBox="1"/>
          <p:nvPr/>
        </p:nvSpPr>
        <p:spPr>
          <a:xfrm>
            <a:off x="0" y="1061661"/>
            <a:ext cx="6513747" cy="5355312"/>
          </a:xfrm>
          <a:prstGeom prst="rect">
            <a:avLst/>
          </a:prstGeom>
          <a:noFill/>
        </p:spPr>
        <p:txBody>
          <a:bodyPr wrap="square" rtlCol="0">
            <a:spAutoFit/>
          </a:bodyPr>
          <a:lstStyle/>
          <a:p>
            <a:r>
              <a:rPr lang="en-GB" sz="1800" noProof="0"/>
              <a:t>Environment and geometry:</a:t>
            </a:r>
            <a:endParaRPr lang="en-GB" noProof="0">
              <a:solidFill>
                <a:srgbClr val="000000"/>
              </a:solidFill>
              <a:effectLst/>
            </a:endParaRPr>
          </a:p>
          <a:p>
            <a:pPr marL="285750" indent="-285750">
              <a:buFont typeface="Arial" panose="020B0604020202020204" pitchFamily="34" charset="0"/>
              <a:buChar char="•"/>
            </a:pPr>
            <a:r>
              <a:rPr lang="en-GB">
                <a:solidFill>
                  <a:srgbClr val="000000"/>
                </a:solidFill>
              </a:rPr>
              <a:t>C</a:t>
            </a:r>
            <a:r>
              <a:rPr lang="en-GB" noProof="0">
                <a:solidFill>
                  <a:srgbClr val="000000"/>
                </a:solidFill>
                <a:effectLst/>
              </a:rPr>
              <a:t>omposed of simple geometric primitives (spheres, cuboid, cones)</a:t>
            </a:r>
            <a:endParaRPr lang="en-GB" noProof="0">
              <a:solidFill>
                <a:srgbClr val="000000"/>
              </a:solidFill>
            </a:endParaRPr>
          </a:p>
          <a:p>
            <a:pPr marL="285750" indent="-285750">
              <a:buFont typeface="Arial" panose="020B0604020202020204" pitchFamily="34" charset="0"/>
              <a:buChar char="•"/>
            </a:pPr>
            <a:r>
              <a:rPr lang="en-GB">
                <a:solidFill>
                  <a:srgbClr val="000000"/>
                </a:solidFill>
              </a:rPr>
              <a:t>E</a:t>
            </a:r>
            <a:r>
              <a:rPr lang="en-GB" noProof="0">
                <a:solidFill>
                  <a:srgbClr val="000000"/>
                </a:solidFill>
                <a:effectLst/>
              </a:rPr>
              <a:t>ach geometry object can provide own physical property models</a:t>
            </a:r>
          </a:p>
          <a:p>
            <a:pPr marL="285750" indent="-285750">
              <a:buFont typeface="Arial" panose="020B0604020202020204" pitchFamily="34" charset="0"/>
              <a:buChar char="•"/>
            </a:pPr>
            <a:r>
              <a:rPr lang="en-GB" noProof="0">
                <a:solidFill>
                  <a:srgbClr val="000000"/>
                </a:solidFill>
                <a:effectLst/>
              </a:rPr>
              <a:t>Material properties can depend on the location of the particle within each</a:t>
            </a:r>
            <a:r>
              <a:rPr lang="en-GB" noProof="0">
                <a:solidFill>
                  <a:srgbClr val="000000"/>
                </a:solidFill>
              </a:rPr>
              <a:t> </a:t>
            </a:r>
            <a:r>
              <a:rPr lang="en-GB" noProof="0">
                <a:solidFill>
                  <a:srgbClr val="000000"/>
                </a:solidFill>
                <a:effectLst/>
              </a:rPr>
              <a:t>primitive</a:t>
            </a:r>
          </a:p>
          <a:p>
            <a:pPr marL="285750" indent="-285750">
              <a:buFont typeface="Arial" panose="020B0604020202020204" pitchFamily="34" charset="0"/>
              <a:buChar char="•"/>
            </a:pPr>
            <a:r>
              <a:rPr lang="en-GB">
                <a:solidFill>
                  <a:srgbClr val="000000"/>
                </a:solidFill>
              </a:rPr>
              <a:t>E</a:t>
            </a:r>
            <a:r>
              <a:rPr lang="en-GB" noProof="0">
                <a:solidFill>
                  <a:srgbClr val="000000"/>
                </a:solidFill>
                <a:effectLst/>
              </a:rPr>
              <a:t>asy exchange of atmospheric models</a:t>
            </a:r>
          </a:p>
          <a:p>
            <a:pPr marL="285750" indent="-285750">
              <a:buFont typeface="Arial" panose="020B0604020202020204" pitchFamily="34" charset="0"/>
              <a:buChar char="•"/>
            </a:pPr>
            <a:r>
              <a:rPr lang="en-GB">
                <a:solidFill>
                  <a:srgbClr val="000000"/>
                </a:solidFill>
              </a:rPr>
              <a:t>N</a:t>
            </a:r>
            <a:r>
              <a:rPr lang="en-GB" noProof="0">
                <a:solidFill>
                  <a:srgbClr val="000000"/>
                </a:solidFill>
                <a:effectLst/>
              </a:rPr>
              <a:t>o support for «detector simulations</a:t>
            </a:r>
            <a:r>
              <a:rPr lang="en-GB" noProof="0">
                <a:solidFill>
                  <a:srgbClr val="000000"/>
                </a:solidFill>
              </a:rPr>
              <a:t>»</a:t>
            </a:r>
          </a:p>
          <a:p>
            <a:pPr marL="285750" indent="-285750">
              <a:buFont typeface="Arial" panose="020B0604020202020204" pitchFamily="34" charset="0"/>
              <a:buChar char="•"/>
            </a:pPr>
            <a:r>
              <a:rPr lang="en-GB" noProof="0">
                <a:solidFill>
                  <a:srgbClr val="000000"/>
                </a:solidFill>
                <a:effectLst/>
              </a:rPr>
              <a:t>Composition and media is provided to processes at each step</a:t>
            </a:r>
          </a:p>
          <a:p>
            <a:endParaRPr lang="en-GB" noProof="0">
              <a:solidFill>
                <a:srgbClr val="000000"/>
              </a:solidFill>
              <a:effectLst/>
            </a:endParaRPr>
          </a:p>
          <a:p>
            <a:r>
              <a:rPr lang="en-GB" noProof="0"/>
              <a:t>Full cascade history:</a:t>
            </a:r>
          </a:p>
          <a:p>
            <a:pPr marL="285750" indent="-285750">
              <a:buFont typeface="Arial" panose="020B0604020202020204" pitchFamily="34" charset="0"/>
              <a:buChar char="•"/>
            </a:pPr>
            <a:r>
              <a:rPr lang="en-GB"/>
              <a:t>O</a:t>
            </a:r>
            <a:r>
              <a:rPr lang="en-GB" noProof="0">
                <a:effectLst/>
              </a:rPr>
              <a:t>ptionally</a:t>
            </a:r>
            <a:r>
              <a:rPr lang="en-GB" noProof="0"/>
              <a:t> </a:t>
            </a:r>
            <a:r>
              <a:rPr lang="en-GB" noProof="0">
                <a:effectLst/>
              </a:rPr>
              <a:t>storing the entire generation history of particles (not the full shower</a:t>
            </a:r>
            <a:r>
              <a:rPr lang="en-GB" noProof="0"/>
              <a:t>, </a:t>
            </a:r>
            <a:r>
              <a:rPr lang="en-GB" noProof="0">
                <a:effectLst/>
              </a:rPr>
              <a:t>just particles that are “selected “).</a:t>
            </a:r>
          </a:p>
          <a:p>
            <a:pPr marL="285750" indent="-285750">
              <a:buFont typeface="Arial" panose="020B0604020202020204" pitchFamily="34" charset="0"/>
              <a:buChar char="•"/>
            </a:pPr>
            <a:r>
              <a:rPr lang="en-GB"/>
              <a:t>F</a:t>
            </a:r>
            <a:r>
              <a:rPr lang="en-GB" noProof="0">
                <a:effectLst/>
              </a:rPr>
              <a:t>ull parent tree, including intermediate particles, locations, and interactions.</a:t>
            </a:r>
          </a:p>
          <a:p>
            <a:pPr marL="285750" indent="-285750">
              <a:buFont typeface="Arial" panose="020B0604020202020204" pitchFamily="34" charset="0"/>
              <a:buChar char="•"/>
            </a:pPr>
            <a:r>
              <a:rPr lang="en-GB"/>
              <a:t>P</a:t>
            </a:r>
            <a:r>
              <a:rPr lang="en-GB" noProof="0">
                <a:effectLst/>
              </a:rPr>
              <a:t>owerful tool to investigate i.e. muon production</a:t>
            </a:r>
            <a:endParaRPr lang="en-GB" noProof="0" dirty="0">
              <a:effectLst/>
            </a:endParaRPr>
          </a:p>
        </p:txBody>
      </p:sp>
      <p:pic>
        <p:nvPicPr>
          <p:cNvPr id="2" name="Immagine 1">
            <a:extLst>
              <a:ext uri="{FF2B5EF4-FFF2-40B4-BE49-F238E27FC236}">
                <a16:creationId xmlns:a16="http://schemas.microsoft.com/office/drawing/2014/main" id="{7E0F796B-3AE3-401A-BCFC-9BFF9164A73D}"/>
              </a:ext>
            </a:extLst>
          </p:cNvPr>
          <p:cNvPicPr>
            <a:picLocks noChangeAspect="1"/>
          </p:cNvPicPr>
          <p:nvPr/>
        </p:nvPicPr>
        <p:blipFill>
          <a:blip r:embed="rId4"/>
          <a:stretch>
            <a:fillRect/>
          </a:stretch>
        </p:blipFill>
        <p:spPr>
          <a:xfrm>
            <a:off x="6407730" y="3115843"/>
            <a:ext cx="5578728" cy="3598114"/>
          </a:xfrm>
          <a:prstGeom prst="rect">
            <a:avLst/>
          </a:prstGeom>
        </p:spPr>
      </p:pic>
      <p:pic>
        <p:nvPicPr>
          <p:cNvPr id="3" name="Immagine 2">
            <a:extLst>
              <a:ext uri="{FF2B5EF4-FFF2-40B4-BE49-F238E27FC236}">
                <a16:creationId xmlns:a16="http://schemas.microsoft.com/office/drawing/2014/main" id="{9AAA8C8A-3E21-145F-5397-890F075F03E7}"/>
              </a:ext>
            </a:extLst>
          </p:cNvPr>
          <p:cNvPicPr>
            <a:picLocks noChangeAspect="1"/>
          </p:cNvPicPr>
          <p:nvPr/>
        </p:nvPicPr>
        <p:blipFill>
          <a:blip r:embed="rId5"/>
          <a:stretch>
            <a:fillRect/>
          </a:stretch>
        </p:blipFill>
        <p:spPr>
          <a:xfrm>
            <a:off x="7249215" y="101499"/>
            <a:ext cx="4584700" cy="2971800"/>
          </a:xfrm>
          <a:prstGeom prst="rect">
            <a:avLst/>
          </a:prstGeom>
        </p:spPr>
      </p:pic>
    </p:spTree>
    <p:extLst>
      <p:ext uri="{BB962C8B-B14F-4D97-AF65-F5344CB8AC3E}">
        <p14:creationId xmlns:p14="http://schemas.microsoft.com/office/powerpoint/2010/main" val="309795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2764A0-E235-908C-3959-36EF941FFB6A}"/>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E008EFE4-810E-2235-E56B-180CC1CE4AB3}"/>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05EBA072-2A72-5D4E-4751-0FECFE267D10}"/>
              </a:ext>
            </a:extLst>
          </p:cNvPr>
          <p:cNvSpPr>
            <a:spLocks noGrp="1"/>
          </p:cNvSpPr>
          <p:nvPr>
            <p:ph type="ctrTitle"/>
          </p:nvPr>
        </p:nvSpPr>
        <p:spPr>
          <a:xfrm>
            <a:off x="241138" y="22820"/>
            <a:ext cx="11709724" cy="1077450"/>
          </a:xfrm>
        </p:spPr>
        <p:txBody>
          <a:bodyPr>
            <a:normAutofit fontScale="90000"/>
          </a:bodyPr>
          <a:lstStyle/>
          <a:p>
            <a:r>
              <a:rPr lang="it-IT" sz="4000" dirty="0" err="1"/>
              <a:t>Corsika</a:t>
            </a:r>
            <a:r>
              <a:rPr lang="it-IT" sz="4000" dirty="0"/>
              <a:t> 8: </a:t>
            </a:r>
            <a:r>
              <a:rPr lang="it-IT" sz="4000" dirty="0" err="1"/>
              <a:t>example</a:t>
            </a:r>
            <a:r>
              <a:rPr lang="it-IT" sz="4000" dirty="0"/>
              <a:t> of </a:t>
            </a:r>
            <a:r>
              <a:rPr lang="it-IT" sz="4000" dirty="0" err="1"/>
              <a:t>simulation</a:t>
            </a:r>
            <a:r>
              <a:rPr lang="it-IT" sz="4000" dirty="0"/>
              <a:t> on Mars and Earth</a:t>
            </a:r>
          </a:p>
        </p:txBody>
      </p:sp>
      <p:pic>
        <p:nvPicPr>
          <p:cNvPr id="2" name="Immagine 1">
            <a:extLst>
              <a:ext uri="{FF2B5EF4-FFF2-40B4-BE49-F238E27FC236}">
                <a16:creationId xmlns:a16="http://schemas.microsoft.com/office/drawing/2014/main" id="{92509F48-BD14-F91E-706F-A2FCCADA0DA4}"/>
              </a:ext>
            </a:extLst>
          </p:cNvPr>
          <p:cNvPicPr>
            <a:picLocks noChangeAspect="1"/>
          </p:cNvPicPr>
          <p:nvPr/>
        </p:nvPicPr>
        <p:blipFill>
          <a:blip r:embed="rId4"/>
          <a:stretch>
            <a:fillRect/>
          </a:stretch>
        </p:blipFill>
        <p:spPr>
          <a:xfrm>
            <a:off x="0" y="1038630"/>
            <a:ext cx="7521934" cy="5034366"/>
          </a:xfrm>
          <a:prstGeom prst="rect">
            <a:avLst/>
          </a:prstGeom>
        </p:spPr>
      </p:pic>
      <p:sp>
        <p:nvSpPr>
          <p:cNvPr id="3" name="CasellaDiTesto 2">
            <a:extLst>
              <a:ext uri="{FF2B5EF4-FFF2-40B4-BE49-F238E27FC236}">
                <a16:creationId xmlns:a16="http://schemas.microsoft.com/office/drawing/2014/main" id="{94EBF953-9246-406C-6C0E-904EAE4A5DA1}"/>
              </a:ext>
            </a:extLst>
          </p:cNvPr>
          <p:cNvSpPr txBox="1"/>
          <p:nvPr/>
        </p:nvSpPr>
        <p:spPr>
          <a:xfrm>
            <a:off x="0" y="1038630"/>
            <a:ext cx="3174522" cy="307777"/>
          </a:xfrm>
          <a:prstGeom prst="rect">
            <a:avLst/>
          </a:prstGeom>
          <a:noFill/>
        </p:spPr>
        <p:txBody>
          <a:bodyPr wrap="square" rtlCol="0">
            <a:spAutoFit/>
          </a:bodyPr>
          <a:lstStyle/>
          <a:p>
            <a:r>
              <a:rPr lang="it-IT" sz="1400" dirty="0">
                <a:solidFill>
                  <a:schemeClr val="accent6"/>
                </a:solidFill>
              </a:rPr>
              <a:t>Ulrich et al. ICRC2021</a:t>
            </a:r>
          </a:p>
        </p:txBody>
      </p:sp>
      <p:sp>
        <p:nvSpPr>
          <p:cNvPr id="4" name="CasellaDiTesto 3">
            <a:extLst>
              <a:ext uri="{FF2B5EF4-FFF2-40B4-BE49-F238E27FC236}">
                <a16:creationId xmlns:a16="http://schemas.microsoft.com/office/drawing/2014/main" id="{190415C1-D9D4-23A8-EC6C-FB291ABCBC61}"/>
              </a:ext>
            </a:extLst>
          </p:cNvPr>
          <p:cNvSpPr txBox="1"/>
          <p:nvPr/>
        </p:nvSpPr>
        <p:spPr>
          <a:xfrm>
            <a:off x="0" y="6072996"/>
            <a:ext cx="8781691" cy="1015663"/>
          </a:xfrm>
          <a:prstGeom prst="rect">
            <a:avLst/>
          </a:prstGeom>
          <a:noFill/>
        </p:spPr>
        <p:txBody>
          <a:bodyPr wrap="square" rtlCol="0">
            <a:spAutoFit/>
          </a:bodyPr>
          <a:lstStyle/>
          <a:p>
            <a:pPr>
              <a:buNone/>
            </a:pPr>
            <a:r>
              <a:rPr lang="en-GB" sz="1400" noProof="0" dirty="0">
                <a:solidFill>
                  <a:srgbClr val="000000"/>
                </a:solidFill>
                <a:effectLst/>
                <a:latin typeface="Helvetica" pitchFamily="2" charset="0"/>
              </a:rPr>
              <a:t>Summary (average over 600 showers) of 100TeV proton induced showers on Mars (left) and Earth (right) at 60</a:t>
            </a:r>
            <a:r>
              <a:rPr lang="en-GB" sz="1400" baseline="30000" noProof="0" dirty="0">
                <a:solidFill>
                  <a:srgbClr val="000000"/>
                </a:solidFill>
                <a:effectLst/>
                <a:latin typeface="Helvetica" pitchFamily="2" charset="0"/>
              </a:rPr>
              <a:t>◦ </a:t>
            </a:r>
            <a:r>
              <a:rPr lang="en-GB" sz="1400" noProof="0" dirty="0">
                <a:solidFill>
                  <a:srgbClr val="000000"/>
                </a:solidFill>
                <a:effectLst/>
                <a:latin typeface="Helvetica" pitchFamily="2" charset="0"/>
              </a:rPr>
              <a:t>of zenith angle. On the top lateral particle number distributions on ground level are shown, while on the bottom this</a:t>
            </a:r>
            <a:r>
              <a:rPr lang="en-GB" sz="1400" noProof="0" dirty="0">
                <a:solidFill>
                  <a:srgbClr val="000000"/>
                </a:solidFill>
                <a:latin typeface="Helvetica" pitchFamily="2" charset="0"/>
              </a:rPr>
              <a:t> is </a:t>
            </a:r>
            <a:r>
              <a:rPr lang="en-GB" sz="1400" noProof="0" dirty="0">
                <a:solidFill>
                  <a:srgbClr val="000000"/>
                </a:solidFill>
                <a:effectLst/>
                <a:latin typeface="Helvetica" pitchFamily="2" charset="0"/>
              </a:rPr>
              <a:t>shown for longitudinal profiles. Secondary particles with kinetic energy above 1 GeV are shown.</a:t>
            </a:r>
          </a:p>
          <a:p>
            <a:endParaRPr lang="it-IT" dirty="0"/>
          </a:p>
        </p:txBody>
      </p:sp>
      <p:sp>
        <p:nvSpPr>
          <p:cNvPr id="5" name="CasellaDiTesto 4">
            <a:extLst>
              <a:ext uri="{FF2B5EF4-FFF2-40B4-BE49-F238E27FC236}">
                <a16:creationId xmlns:a16="http://schemas.microsoft.com/office/drawing/2014/main" id="{DC6FF7CC-C41E-453D-4F54-8AA99B869564}"/>
              </a:ext>
            </a:extLst>
          </p:cNvPr>
          <p:cNvSpPr txBox="1"/>
          <p:nvPr/>
        </p:nvSpPr>
        <p:spPr>
          <a:xfrm>
            <a:off x="7521934" y="1002725"/>
            <a:ext cx="4670048" cy="5078313"/>
          </a:xfrm>
          <a:prstGeom prst="rect">
            <a:avLst/>
          </a:prstGeom>
          <a:noFill/>
        </p:spPr>
        <p:txBody>
          <a:bodyPr wrap="square" rtlCol="0">
            <a:spAutoFit/>
          </a:bodyPr>
          <a:lstStyle/>
          <a:p>
            <a:pPr>
              <a:buNone/>
            </a:pPr>
            <a:r>
              <a:rPr lang="en-GB" noProof="0" dirty="0">
                <a:solidFill>
                  <a:srgbClr val="000000"/>
                </a:solidFill>
                <a:effectLst/>
              </a:rPr>
              <a:t>Implementation of a two-layer Mars atmosphere and simulation of inclined (𝜃=60°) proton showers on Earth and on Mars with a &lt;1GeV particle cutoﬀ. </a:t>
            </a:r>
          </a:p>
          <a:p>
            <a:pPr>
              <a:buNone/>
            </a:pPr>
            <a:endParaRPr lang="en-GB" noProof="0" dirty="0">
              <a:solidFill>
                <a:srgbClr val="000000"/>
              </a:solidFill>
              <a:effectLst/>
            </a:endParaRPr>
          </a:p>
          <a:p>
            <a:pPr marL="285750" indent="-285750">
              <a:buFont typeface="Arial" panose="020B0604020202020204" pitchFamily="34" charset="0"/>
              <a:buChar char="•"/>
            </a:pPr>
            <a:r>
              <a:rPr lang="en-GB" noProof="0" dirty="0">
                <a:solidFill>
                  <a:srgbClr val="000000"/>
                </a:solidFill>
                <a:effectLst/>
              </a:rPr>
              <a:t>The low energy model is </a:t>
            </a:r>
            <a:r>
              <a:rPr lang="en-GB" noProof="0" dirty="0" err="1">
                <a:solidFill>
                  <a:srgbClr val="000000"/>
                </a:solidFill>
                <a:effectLst/>
              </a:rPr>
              <a:t>UrQMD</a:t>
            </a:r>
            <a:r>
              <a:rPr lang="en-GB" noProof="0" dirty="0">
                <a:solidFill>
                  <a:srgbClr val="000000"/>
                </a:solidFill>
                <a:effectLst/>
              </a:rPr>
              <a:t> with a transition at 𝐸</a:t>
            </a:r>
            <a:r>
              <a:rPr lang="en-GB" baseline="-25000" noProof="0" dirty="0" err="1">
                <a:solidFill>
                  <a:srgbClr val="000000"/>
                </a:solidFill>
                <a:effectLst/>
              </a:rPr>
              <a:t>kin,lab</a:t>
            </a:r>
            <a:r>
              <a:rPr lang="en-GB" baseline="-25000" noProof="0" dirty="0">
                <a:solidFill>
                  <a:srgbClr val="000000"/>
                </a:solidFill>
                <a:effectLst/>
              </a:rPr>
              <a:t> </a:t>
            </a:r>
            <a:r>
              <a:rPr lang="en-GB" noProof="0" dirty="0">
                <a:solidFill>
                  <a:srgbClr val="000000"/>
                </a:solidFill>
                <a:effectLst/>
              </a:rPr>
              <a:t>=63.1 GeV to the high energy model Sibyll2.3d. </a:t>
            </a:r>
          </a:p>
          <a:p>
            <a:pPr marL="285750" indent="-285750">
              <a:buFont typeface="Arial" panose="020B0604020202020204" pitchFamily="34" charset="0"/>
              <a:buChar char="•"/>
            </a:pPr>
            <a:r>
              <a:rPr lang="en-GB" noProof="0" dirty="0" err="1">
                <a:solidFill>
                  <a:srgbClr val="000000"/>
                </a:solidFill>
                <a:effectLst/>
              </a:rPr>
              <a:t>E.m.</a:t>
            </a:r>
            <a:r>
              <a:rPr lang="en-GB" noProof="0" dirty="0">
                <a:solidFill>
                  <a:srgbClr val="000000"/>
                </a:solidFill>
                <a:effectLst/>
              </a:rPr>
              <a:t> interactions are fully simulated with PROPOSAL.</a:t>
            </a:r>
          </a:p>
          <a:p>
            <a:pPr marL="285750" indent="-285750">
              <a:buFont typeface="Arial" panose="020B0604020202020204" pitchFamily="34" charset="0"/>
              <a:buChar char="•"/>
            </a:pPr>
            <a:r>
              <a:rPr lang="en-GB" noProof="0" dirty="0">
                <a:solidFill>
                  <a:srgbClr val="000000"/>
                </a:solidFill>
                <a:effectLst/>
              </a:rPr>
              <a:t>Earth has a magnetic field strength of 50𝜇𝑇 and a standard Linsley atmosphere,</a:t>
            </a:r>
          </a:p>
          <a:p>
            <a:pPr marL="285750" indent="-285750">
              <a:buFont typeface="Arial" panose="020B0604020202020204" pitchFamily="34" charset="0"/>
              <a:buChar char="•"/>
            </a:pPr>
            <a:r>
              <a:rPr lang="en-GB" noProof="0" dirty="0">
                <a:solidFill>
                  <a:srgbClr val="000000"/>
                </a:solidFill>
                <a:effectLst/>
              </a:rPr>
              <a:t>Mars has no magnetic field and a two-layer density model provided by NASA. </a:t>
            </a:r>
          </a:p>
          <a:p>
            <a:pPr marL="285750" indent="-285750">
              <a:buFont typeface="Arial" panose="020B0604020202020204" pitchFamily="34" charset="0"/>
              <a:buChar char="•"/>
            </a:pPr>
            <a:r>
              <a:rPr lang="en-GB" noProof="0" dirty="0">
                <a:solidFill>
                  <a:srgbClr val="000000"/>
                </a:solidFill>
                <a:effectLst/>
              </a:rPr>
              <a:t>The atmosphere composition of Mars is kept as 78% nitrogen and 22% oxygen instead of almost pure CO</a:t>
            </a:r>
            <a:r>
              <a:rPr lang="en-GB" baseline="-25000" noProof="0" dirty="0">
                <a:solidFill>
                  <a:srgbClr val="000000"/>
                </a:solidFill>
                <a:effectLst/>
              </a:rPr>
              <a:t>2</a:t>
            </a:r>
            <a:r>
              <a:rPr lang="en-GB" noProof="0" dirty="0">
                <a:solidFill>
                  <a:srgbClr val="000000"/>
                </a:solidFill>
                <a:effectLst/>
              </a:rPr>
              <a:t>. </a:t>
            </a:r>
          </a:p>
        </p:txBody>
      </p:sp>
    </p:spTree>
    <p:extLst>
      <p:ext uri="{BB962C8B-B14F-4D97-AF65-F5344CB8AC3E}">
        <p14:creationId xmlns:p14="http://schemas.microsoft.com/office/powerpoint/2010/main" val="319349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F9AF10-777A-F790-65C9-AB407527D592}"/>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11AFD30E-4933-EF26-CA0D-81FD0E4FBD94}"/>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74A989B5-5F94-B496-287F-1EC5D1C44F69}"/>
              </a:ext>
            </a:extLst>
          </p:cNvPr>
          <p:cNvSpPr>
            <a:spLocks noGrp="1"/>
          </p:cNvSpPr>
          <p:nvPr>
            <p:ph type="ctrTitle"/>
          </p:nvPr>
        </p:nvSpPr>
        <p:spPr>
          <a:xfrm>
            <a:off x="0" y="138023"/>
            <a:ext cx="12192000" cy="1077450"/>
          </a:xfrm>
        </p:spPr>
        <p:txBody>
          <a:bodyPr>
            <a:normAutofit fontScale="90000"/>
          </a:bodyPr>
          <a:lstStyle/>
          <a:p>
            <a:r>
              <a:rPr lang="it-IT" sz="4000" dirty="0" err="1"/>
              <a:t>Example</a:t>
            </a:r>
            <a:r>
              <a:rPr lang="it-IT" sz="4000" dirty="0"/>
              <a:t> of Monte-Carlo </a:t>
            </a:r>
            <a:r>
              <a:rPr lang="it-IT" sz="4000" dirty="0" err="1"/>
              <a:t>simulation</a:t>
            </a:r>
            <a:r>
              <a:rPr lang="it-IT" sz="4000" dirty="0"/>
              <a:t> of </a:t>
            </a:r>
            <a:r>
              <a:rPr lang="it-IT" sz="4000" dirty="0" err="1"/>
              <a:t>atmospheric</a:t>
            </a:r>
            <a:r>
              <a:rPr lang="it-IT" sz="4000" dirty="0"/>
              <a:t> </a:t>
            </a:r>
            <a:r>
              <a:rPr lang="it-IT" sz="4000" dirty="0" err="1"/>
              <a:t>muon</a:t>
            </a:r>
            <a:r>
              <a:rPr lang="it-IT" sz="4000" dirty="0"/>
              <a:t> production on Mars (Tanaka 2007)</a:t>
            </a:r>
          </a:p>
        </p:txBody>
      </p:sp>
      <p:pic>
        <p:nvPicPr>
          <p:cNvPr id="13" name="Immagine 12" descr="Immagine che contiene diagramma, cerchio, linea&#10;&#10;Il contenuto generato dall'IA potrebbe non essere corretto.">
            <a:extLst>
              <a:ext uri="{FF2B5EF4-FFF2-40B4-BE49-F238E27FC236}">
                <a16:creationId xmlns:a16="http://schemas.microsoft.com/office/drawing/2014/main" id="{3CC3A9B9-BD56-56DA-6668-933BE946DE64}"/>
              </a:ext>
            </a:extLst>
          </p:cNvPr>
          <p:cNvPicPr>
            <a:picLocks noChangeAspect="1"/>
          </p:cNvPicPr>
          <p:nvPr/>
        </p:nvPicPr>
        <p:blipFill>
          <a:blip r:embed="rId4"/>
          <a:stretch>
            <a:fillRect/>
          </a:stretch>
        </p:blipFill>
        <p:spPr>
          <a:xfrm>
            <a:off x="129372" y="1896011"/>
            <a:ext cx="3197590" cy="3568739"/>
          </a:xfrm>
          <a:prstGeom prst="rect">
            <a:avLst/>
          </a:prstGeom>
        </p:spPr>
      </p:pic>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68AF90E6-B19B-3239-3038-F80231440436}"/>
                  </a:ext>
                </a:extLst>
              </p:cNvPr>
              <p:cNvSpPr txBox="1"/>
              <p:nvPr/>
            </p:nvSpPr>
            <p:spPr>
              <a:xfrm>
                <a:off x="3456315" y="1215473"/>
                <a:ext cx="8735667" cy="5718553"/>
              </a:xfrm>
              <a:prstGeom prst="rect">
                <a:avLst/>
              </a:prstGeom>
              <a:noFill/>
            </p:spPr>
            <p:txBody>
              <a:bodyPr wrap="square" rtlCol="0">
                <a:spAutoFit/>
              </a:bodyPr>
              <a:lstStyle/>
              <a:p>
                <a:r>
                  <a:rPr lang="en-GB" noProof="0" dirty="0"/>
                  <a:t>Monte Carlo simulation to analyse how cosmic ray showers develop in the Martian atmosphere and the production of secondary particles (mesons, neutrons, and muons) and their transport to surface. </a:t>
                </a:r>
              </a:p>
              <a:p>
                <a:endParaRPr lang="en-GB" noProof="0" dirty="0"/>
              </a:p>
              <a:p>
                <a:r>
                  <a:rPr lang="en-GB" noProof="0" dirty="0"/>
                  <a:t>Cartesian system with origin at sea level, taken as a spherical surface of volumetric mean radius and R= 3390637 m </a:t>
                </a:r>
                <a:r>
                  <a:rPr lang="en-GB" noProof="0" dirty="0" err="1"/>
                  <a:t>centered</a:t>
                </a:r>
                <a:r>
                  <a:rPr lang="en-GB" noProof="0" dirty="0"/>
                  <a:t> at the planet’s </a:t>
                </a:r>
                <a:r>
                  <a:rPr lang="en-GB" noProof="0" dirty="0" err="1"/>
                  <a:t>center</a:t>
                </a:r>
                <a:r>
                  <a:rPr lang="en-GB" noProof="0" dirty="0"/>
                  <a:t>. </a:t>
                </a:r>
              </a:p>
              <a:p>
                <a:endParaRPr lang="en-GB" dirty="0"/>
              </a:p>
              <a:p>
                <a:r>
                  <a:rPr lang="en-GB" noProof="0" dirty="0"/>
                  <a:t>Zenith angle </a:t>
                </a:r>
                <a:r>
                  <a:rPr lang="el-GR" noProof="0" dirty="0"/>
                  <a:t>θ</a:t>
                </a:r>
                <a:r>
                  <a:rPr lang="el-GR" baseline="30000" noProof="0" dirty="0"/>
                  <a:t>∗</a:t>
                </a:r>
                <a:r>
                  <a:rPr lang="el-GR" noProof="0" dirty="0"/>
                  <a:t> </a:t>
                </a:r>
                <a:r>
                  <a:rPr lang="en-GB" noProof="0" dirty="0"/>
                  <a:t>= the straight line that passes by the intersection point between the sea level and the vertical axis (z). </a:t>
                </a:r>
              </a:p>
              <a:p>
                <a:r>
                  <a:rPr lang="en-GB" noProof="0" dirty="0"/>
                  <a:t>Azimuth angle </a:t>
                </a:r>
                <a:r>
                  <a:rPr lang="el-GR" noProof="0" dirty="0"/>
                  <a:t>φ </a:t>
                </a:r>
                <a:r>
                  <a:rPr lang="it-IT" noProof="0" dirty="0"/>
                  <a:t>= </a:t>
                </a:r>
                <a:r>
                  <a:rPr lang="en-GB" noProof="0" dirty="0"/>
                  <a:t>angle between the horizontal projection of the shower axis and the horizontal axis (x).  </a:t>
                </a:r>
              </a:p>
              <a:p>
                <a:endParaRPr lang="en-GB" noProof="0" dirty="0"/>
              </a:p>
              <a:p>
                <a:r>
                  <a:rPr lang="en-GB" noProof="0" dirty="0"/>
                  <a:t>Atmospheric path length of particles (</a:t>
                </a:r>
                <a:r>
                  <a:rPr lang="en-GB" noProof="0" dirty="0" err="1"/>
                  <a:t>L</a:t>
                </a:r>
                <a:r>
                  <a:rPr lang="en-GB" baseline="-25000" noProof="0" dirty="0" err="1"/>
                  <a:t>path</a:t>
                </a:r>
                <a:r>
                  <a:rPr lang="en-GB" noProof="0" dirty="0"/>
                  <a:t>) :</a:t>
                </a:r>
              </a:p>
              <a:p>
                <a:pPr/>
                <a14:m>
                  <m:oMathPara xmlns:m="http://schemas.openxmlformats.org/officeDocument/2006/math">
                    <m:oMathParaPr>
                      <m:jc m:val="centerGroup"/>
                    </m:oMathParaPr>
                    <m:oMath xmlns:m="http://schemas.openxmlformats.org/officeDocument/2006/math">
                      <m:sSub>
                        <m:sSubPr>
                          <m:ctrlPr>
                            <a:rPr lang="en-GB" i="1" noProof="0" dirty="0" smtClean="0">
                              <a:latin typeface="Cambria Math" panose="02040503050406030204" pitchFamily="18" charset="0"/>
                            </a:rPr>
                          </m:ctrlPr>
                        </m:sSubPr>
                        <m:e>
                          <m:r>
                            <a:rPr lang="it-IT" b="0" i="1" noProof="0" dirty="0" smtClean="0">
                              <a:latin typeface="Cambria Math" panose="02040503050406030204" pitchFamily="18" charset="0"/>
                            </a:rPr>
                            <m:t>𝐿</m:t>
                          </m:r>
                        </m:e>
                        <m:sub>
                          <m:r>
                            <a:rPr lang="it-IT" b="0" i="1" noProof="0" dirty="0" smtClean="0">
                              <a:latin typeface="Cambria Math" panose="02040503050406030204" pitchFamily="18" charset="0"/>
                            </a:rPr>
                            <m:t>𝑝𝑎𝑡h</m:t>
                          </m:r>
                        </m:sub>
                      </m:sSub>
                      <m:r>
                        <a:rPr lang="en-GB" i="1" noProof="0" dirty="0" smtClean="0">
                          <a:latin typeface="Cambria Math" panose="02040503050406030204" pitchFamily="18" charset="0"/>
                        </a:rPr>
                        <m:t>=</m:t>
                      </m:r>
                      <m:f>
                        <m:fPr>
                          <m:type m:val="lin"/>
                          <m:ctrlPr>
                            <a:rPr lang="en-GB" i="1" noProof="0" dirty="0" smtClean="0">
                              <a:latin typeface="Cambria Math" panose="02040503050406030204" pitchFamily="18" charset="0"/>
                            </a:rPr>
                          </m:ctrlPr>
                        </m:fPr>
                        <m:num>
                          <m:r>
                            <a:rPr lang="it-IT" i="1" dirty="0">
                              <a:latin typeface="Cambria Math" panose="02040503050406030204" pitchFamily="18" charset="0"/>
                            </a:rPr>
                            <m:t>[</m:t>
                          </m:r>
                          <m:sSup>
                            <m:sSupPr>
                              <m:ctrlPr>
                                <a:rPr lang="en-GB" i="1" dirty="0">
                                  <a:latin typeface="Cambria Math" panose="02040503050406030204" pitchFamily="18" charset="0"/>
                                </a:rPr>
                              </m:ctrlPr>
                            </m:sSupPr>
                            <m:e>
                              <m:r>
                                <a:rPr lang="it-IT" i="1" dirty="0">
                                  <a:latin typeface="Cambria Math" panose="02040503050406030204" pitchFamily="18" charset="0"/>
                                </a:rPr>
                                <m:t>(</m:t>
                              </m:r>
                              <m:sSup>
                                <m:sSupPr>
                                  <m:ctrlPr>
                                    <a:rPr lang="en-GB" i="1" dirty="0">
                                      <a:latin typeface="Cambria Math" panose="02040503050406030204" pitchFamily="18" charset="0"/>
                                    </a:rPr>
                                  </m:ctrlPr>
                                </m:sSupPr>
                                <m:e>
                                  <m:r>
                                    <a:rPr lang="it-IT" i="1" dirty="0">
                                      <a:latin typeface="Cambria Math" panose="02040503050406030204" pitchFamily="18" charset="0"/>
                                    </a:rPr>
                                    <m:t>𝑅</m:t>
                                  </m:r>
                                </m:e>
                                <m:sup>
                                  <m:r>
                                    <a:rPr lang="it-IT" i="1" dirty="0">
                                      <a:latin typeface="Cambria Math" panose="02040503050406030204" pitchFamily="18" charset="0"/>
                                    </a:rPr>
                                    <m:t>2</m:t>
                                  </m:r>
                                </m:sup>
                              </m:sSup>
                              <m:r>
                                <a:rPr lang="en-GB" i="1" dirty="0">
                                  <a:latin typeface="Cambria Math" panose="02040503050406030204" pitchFamily="18" charset="0"/>
                                </a:rPr>
                                <m:t> </m:t>
                              </m:r>
                              <m:func>
                                <m:funcPr>
                                  <m:ctrlPr>
                                    <a:rPr lang="en-GB" i="1" dirty="0">
                                      <a:latin typeface="Cambria Math" panose="02040503050406030204" pitchFamily="18" charset="0"/>
                                    </a:rPr>
                                  </m:ctrlPr>
                                </m:funcPr>
                                <m:fName>
                                  <m:sSup>
                                    <m:sSupPr>
                                      <m:ctrlPr>
                                        <a:rPr lang="en-GB" i="1" dirty="0">
                                          <a:latin typeface="Cambria Math" panose="02040503050406030204" pitchFamily="18" charset="0"/>
                                        </a:rPr>
                                      </m:ctrlPr>
                                    </m:sSupPr>
                                    <m:e>
                                      <m:r>
                                        <m:rPr>
                                          <m:sty m:val="p"/>
                                        </m:rPr>
                                        <a:rPr lang="en-GB" dirty="0">
                                          <a:latin typeface="Cambria Math" panose="02040503050406030204" pitchFamily="18" charset="0"/>
                                        </a:rPr>
                                        <m:t>cos</m:t>
                                      </m:r>
                                    </m:e>
                                    <m:sup>
                                      <m:r>
                                        <a:rPr lang="it-IT" i="1" dirty="0">
                                          <a:latin typeface="Cambria Math" panose="02040503050406030204" pitchFamily="18" charset="0"/>
                                        </a:rPr>
                                        <m:t>2</m:t>
                                      </m:r>
                                    </m:sup>
                                  </m:sSup>
                                </m:fName>
                                <m:e>
                                  <m:sSup>
                                    <m:sSupPr>
                                      <m:ctrlPr>
                                        <a:rPr lang="en-GB" i="1" dirty="0">
                                          <a:latin typeface="Cambria Math" panose="02040503050406030204" pitchFamily="18" charset="0"/>
                                        </a:rPr>
                                      </m:ctrlPr>
                                    </m:sSupPr>
                                    <m:e>
                                      <m:r>
                                        <a:rPr lang="el-GR" i="1" dirty="0">
                                          <a:latin typeface="Cambria Math" panose="02040503050406030204" pitchFamily="18" charset="0"/>
                                        </a:rPr>
                                        <m:t>𝜃</m:t>
                                      </m:r>
                                    </m:e>
                                    <m:sup>
                                      <m:r>
                                        <a:rPr lang="it-IT" i="1" dirty="0">
                                          <a:latin typeface="Cambria Math" panose="02040503050406030204" pitchFamily="18" charset="0"/>
                                        </a:rPr>
                                        <m:t>∗</m:t>
                                      </m:r>
                                    </m:sup>
                                  </m:sSup>
                                </m:e>
                              </m:func>
                              <m:r>
                                <a:rPr lang="el-GR" i="1" dirty="0">
                                  <a:latin typeface="Cambria Math" panose="02040503050406030204" pitchFamily="18" charset="0"/>
                                </a:rPr>
                                <m:t> + 2</m:t>
                              </m:r>
                              <m:r>
                                <a:rPr lang="en-GB" i="1" dirty="0">
                                  <a:latin typeface="Cambria Math" panose="02040503050406030204" pitchFamily="18" charset="0"/>
                                </a:rPr>
                                <m:t>𝑅𝑟</m:t>
                              </m:r>
                              <m:r>
                                <a:rPr lang="en-GB" i="1" dirty="0">
                                  <a:latin typeface="Cambria Math" panose="02040503050406030204" pitchFamily="18" charset="0"/>
                                </a:rPr>
                                <m:t> + </m:t>
                              </m:r>
                              <m:sSup>
                                <m:sSupPr>
                                  <m:ctrlPr>
                                    <a:rPr lang="en-GB" i="1" dirty="0">
                                      <a:latin typeface="Cambria Math" panose="02040503050406030204" pitchFamily="18" charset="0"/>
                                    </a:rPr>
                                  </m:ctrlPr>
                                </m:sSupPr>
                                <m:e>
                                  <m:r>
                                    <a:rPr lang="it-IT" i="1" dirty="0">
                                      <a:latin typeface="Cambria Math" panose="02040503050406030204" pitchFamily="18" charset="0"/>
                                    </a:rPr>
                                    <m:t>𝑟</m:t>
                                  </m:r>
                                </m:e>
                                <m:sup>
                                  <m:r>
                                    <a:rPr lang="it-IT" i="1" dirty="0">
                                      <a:latin typeface="Cambria Math" panose="02040503050406030204" pitchFamily="18" charset="0"/>
                                    </a:rPr>
                                    <m:t>2</m:t>
                                  </m:r>
                                </m:sup>
                              </m:sSup>
                              <m:r>
                                <a:rPr lang="it-IT" i="1" dirty="0">
                                  <a:latin typeface="Cambria Math" panose="02040503050406030204" pitchFamily="18" charset="0"/>
                                </a:rPr>
                                <m:t>)</m:t>
                              </m:r>
                            </m:e>
                            <m:sup>
                              <m:f>
                                <m:fPr>
                                  <m:type m:val="skw"/>
                                  <m:ctrlPr>
                                    <a:rPr lang="en-GB"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2</m:t>
                                  </m:r>
                                </m:den>
                              </m:f>
                            </m:sup>
                          </m:sSup>
                          <m:r>
                            <a:rPr lang="it-IT" i="1" dirty="0">
                              <a:latin typeface="Cambria Math" panose="02040503050406030204" pitchFamily="18" charset="0"/>
                            </a:rPr>
                            <m:t> </m:t>
                          </m:r>
                          <m:r>
                            <a:rPr lang="en-GB" i="1" dirty="0">
                              <a:latin typeface="Cambria Math" panose="02040503050406030204" pitchFamily="18" charset="0"/>
                            </a:rPr>
                            <m:t>− </m:t>
                          </m:r>
                          <m:r>
                            <a:rPr lang="en-GB" i="1" dirty="0">
                              <a:latin typeface="Cambria Math" panose="02040503050406030204" pitchFamily="18" charset="0"/>
                            </a:rPr>
                            <m:t>𝑅</m:t>
                          </m:r>
                          <m:func>
                            <m:funcPr>
                              <m:ctrlPr>
                                <a:rPr lang="en-GB" i="1" dirty="0">
                                  <a:latin typeface="Cambria Math" panose="02040503050406030204" pitchFamily="18" charset="0"/>
                                </a:rPr>
                              </m:ctrlPr>
                            </m:funcPr>
                            <m:fName>
                              <m:r>
                                <m:rPr>
                                  <m:sty m:val="p"/>
                                </m:rPr>
                                <a:rPr lang="en-GB" dirty="0">
                                  <a:latin typeface="Cambria Math" panose="02040503050406030204" pitchFamily="18" charset="0"/>
                                </a:rPr>
                                <m:t>cos</m:t>
                              </m:r>
                            </m:fName>
                            <m:e>
                              <m:sSup>
                                <m:sSupPr>
                                  <m:ctrlPr>
                                    <a:rPr lang="en-GB" i="1" dirty="0">
                                      <a:latin typeface="Cambria Math" panose="02040503050406030204" pitchFamily="18" charset="0"/>
                                    </a:rPr>
                                  </m:ctrlPr>
                                </m:sSupPr>
                                <m:e>
                                  <m:r>
                                    <a:rPr lang="el-GR" i="1" dirty="0">
                                      <a:latin typeface="Cambria Math" panose="02040503050406030204" pitchFamily="18" charset="0"/>
                                    </a:rPr>
                                    <m:t>𝜃</m:t>
                                  </m:r>
                                </m:e>
                                <m:sup>
                                  <m:r>
                                    <a:rPr lang="it-IT" i="1" dirty="0">
                                      <a:latin typeface="Cambria Math" panose="02040503050406030204" pitchFamily="18" charset="0"/>
                                    </a:rPr>
                                    <m:t>∗</m:t>
                                  </m:r>
                                </m:sup>
                              </m:sSup>
                            </m:e>
                          </m:func>
                          <m:r>
                            <a:rPr lang="it-IT" i="1" dirty="0">
                              <a:latin typeface="Cambria Math" panose="02040503050406030204" pitchFamily="18" charset="0"/>
                            </a:rPr>
                            <m:t>]</m:t>
                          </m:r>
                        </m:num>
                        <m:den>
                          <m:r>
                            <a:rPr lang="it-IT" b="0" i="1" noProof="0" dirty="0" smtClean="0">
                              <a:latin typeface="Cambria Math" panose="02040503050406030204" pitchFamily="18" charset="0"/>
                            </a:rPr>
                            <m:t>𝑟</m:t>
                          </m:r>
                        </m:den>
                      </m:f>
                    </m:oMath>
                  </m:oMathPara>
                </a14:m>
                <a:endParaRPr lang="en-GB" noProof="0" dirty="0"/>
              </a:p>
              <a:p>
                <a:endParaRPr lang="en-GB" noProof="0" dirty="0"/>
              </a:p>
              <a:p>
                <a:r>
                  <a:rPr lang="en-GB" noProof="0" dirty="0"/>
                  <a:t>where R is the planet’s radius and r is the atmospheric thickness around the planet in vertical </a:t>
                </a:r>
              </a:p>
              <a:p>
                <a:endParaRPr lang="en-GB" dirty="0"/>
              </a:p>
              <a:p>
                <a:r>
                  <a:rPr lang="en-GB" noProof="0" dirty="0"/>
                  <a:t>Was assumed that the primary spectrum on Mars is the same as that on Earth.</a:t>
                </a:r>
              </a:p>
              <a:p>
                <a:endParaRPr lang="en-GB" noProof="0" dirty="0"/>
              </a:p>
            </p:txBody>
          </p:sp>
        </mc:Choice>
        <mc:Fallback xmlns="">
          <p:sp>
            <p:nvSpPr>
              <p:cNvPr id="17" name="CasellaDiTesto 16">
                <a:extLst>
                  <a:ext uri="{FF2B5EF4-FFF2-40B4-BE49-F238E27FC236}">
                    <a16:creationId xmlns:a16="http://schemas.microsoft.com/office/drawing/2014/main" id="{68AF90E6-B19B-3239-3038-F80231440436}"/>
                  </a:ext>
                </a:extLst>
              </p:cNvPr>
              <p:cNvSpPr txBox="1">
                <a:spLocks noRot="1" noChangeAspect="1" noMove="1" noResize="1" noEditPoints="1" noAdjustHandles="1" noChangeArrowheads="1" noChangeShapeType="1" noTextEdit="1"/>
              </p:cNvSpPr>
              <p:nvPr/>
            </p:nvSpPr>
            <p:spPr>
              <a:xfrm>
                <a:off x="3456315" y="1215473"/>
                <a:ext cx="8735667" cy="5718553"/>
              </a:xfrm>
              <a:prstGeom prst="rect">
                <a:avLst/>
              </a:prstGeom>
              <a:blipFill>
                <a:blip r:embed="rId5"/>
                <a:stretch>
                  <a:fillRect l="-581" t="-443" r="-1016"/>
                </a:stretch>
              </a:blipFill>
            </p:spPr>
            <p:txBody>
              <a:bodyPr/>
              <a:lstStyle/>
              <a:p>
                <a:r>
                  <a:rPr lang="it-IT">
                    <a:noFill/>
                  </a:rPr>
                  <a:t> </a:t>
                </a:r>
              </a:p>
            </p:txBody>
          </p:sp>
        </mc:Fallback>
      </mc:AlternateContent>
    </p:spTree>
    <p:extLst>
      <p:ext uri="{BB962C8B-B14F-4D97-AF65-F5344CB8AC3E}">
        <p14:creationId xmlns:p14="http://schemas.microsoft.com/office/powerpoint/2010/main" val="328481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D99896-C903-259D-4D8E-4C48AF4EEE99}"/>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CC23C680-9854-D452-ED21-2AB86855C1C3}"/>
              </a:ext>
            </a:extLst>
          </p:cNvPr>
          <p:cNvPicPr>
            <a:picLocks noChangeAspect="1"/>
          </p:cNvPicPr>
          <p:nvPr/>
        </p:nvPicPr>
        <p:blipFill rotWithShape="1">
          <a:blip r:embed="rId3"/>
          <a:srcRect t="5531" b="10186"/>
          <a:stretch/>
        </p:blipFill>
        <p:spPr>
          <a:xfrm>
            <a:off x="18" y="6819"/>
            <a:ext cx="12191982" cy="6859119"/>
          </a:xfrm>
          <a:prstGeom prst="rect">
            <a:avLst/>
          </a:prstGeom>
        </p:spPr>
      </p:pic>
      <p:pic>
        <p:nvPicPr>
          <p:cNvPr id="15" name="Immagine 14" descr="Immagine che contiene testo, linea, Diagramma, numero&#10;&#10;Il contenuto generato dall'IA potrebbe non essere corretto.">
            <a:extLst>
              <a:ext uri="{FF2B5EF4-FFF2-40B4-BE49-F238E27FC236}">
                <a16:creationId xmlns:a16="http://schemas.microsoft.com/office/drawing/2014/main" id="{3CFDAA90-ECCF-AE84-2E62-575A09827A5F}"/>
              </a:ext>
            </a:extLst>
          </p:cNvPr>
          <p:cNvPicPr>
            <a:picLocks noChangeAspect="1"/>
          </p:cNvPicPr>
          <p:nvPr/>
        </p:nvPicPr>
        <p:blipFill>
          <a:blip r:embed="rId4"/>
          <a:stretch>
            <a:fillRect/>
          </a:stretch>
        </p:blipFill>
        <p:spPr>
          <a:xfrm>
            <a:off x="34041" y="80683"/>
            <a:ext cx="4479994" cy="3648265"/>
          </a:xfrm>
          <a:prstGeom prst="rect">
            <a:avLst/>
          </a:prstGeom>
        </p:spPr>
      </p:pic>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3C194D33-37CA-B63A-DA70-26CF3C6735A1}"/>
                  </a:ext>
                </a:extLst>
              </p:cNvPr>
              <p:cNvSpPr txBox="1"/>
              <p:nvPr/>
            </p:nvSpPr>
            <p:spPr>
              <a:xfrm>
                <a:off x="4514035" y="29883"/>
                <a:ext cx="7643924" cy="4014112"/>
              </a:xfrm>
              <a:prstGeom prst="rect">
                <a:avLst/>
              </a:prstGeom>
              <a:noFill/>
            </p:spPr>
            <p:txBody>
              <a:bodyPr wrap="square" rtlCol="0">
                <a:spAutoFit/>
              </a:bodyPr>
              <a:lstStyle/>
              <a:p>
                <a:r>
                  <a:rPr lang="en-GB" noProof="0" dirty="0"/>
                  <a:t>The Martian atmosphere is: </a:t>
                </a:r>
              </a:p>
              <a:p>
                <a:pPr marL="285750" indent="-285750">
                  <a:buFont typeface="Arial" panose="020B0604020202020204" pitchFamily="34" charset="0"/>
                  <a:buChar char="•"/>
                </a:pPr>
                <a:r>
                  <a:rPr lang="en-GB" noProof="0" dirty="0"/>
                  <a:t>divided into five layers, with density and pressure based on Viking mission data.</a:t>
                </a:r>
              </a:p>
              <a:p>
                <a:endParaRPr lang="en-GB" noProof="0" dirty="0"/>
              </a:p>
              <a:p>
                <a14:m>
                  <m:oMath xmlns:m="http://schemas.openxmlformats.org/officeDocument/2006/math">
                    <m:r>
                      <m:rPr>
                        <m:nor/>
                      </m:rPr>
                      <a:rPr lang="en-GB" noProof="0"/>
                      <m:t>Altitude</m:t>
                    </m:r>
                    <m:r>
                      <a:rPr lang="en-GB" b="0" i="1" noProof="0" smtClean="0">
                        <a:latin typeface="Cambria Math" panose="02040503050406030204" pitchFamily="18" charset="0"/>
                      </a:rPr>
                      <m:t> </m:t>
                    </m:r>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h</m:t>
                        </m:r>
                      </m:e>
                      <m:sub>
                        <m:r>
                          <a:rPr lang="en-GB" b="0" i="1" noProof="0" smtClean="0">
                            <a:latin typeface="Cambria Math" panose="02040503050406030204" pitchFamily="18" charset="0"/>
                          </a:rPr>
                          <m:t>𝑙</m:t>
                        </m:r>
                      </m:sub>
                    </m:sSub>
                    <m:d>
                      <m:dPr>
                        <m:ctrlPr>
                          <a:rPr lang="en-GB" i="1" noProof="0" smtClean="0">
                            <a:latin typeface="Cambria Math" panose="02040503050406030204" pitchFamily="18" charset="0"/>
                          </a:rPr>
                        </m:ctrlPr>
                      </m:dPr>
                      <m:e>
                        <m:r>
                          <a:rPr lang="en-GB" i="1" noProof="0">
                            <a:latin typeface="Cambria Math" panose="02040503050406030204" pitchFamily="18" charset="0"/>
                          </a:rPr>
                          <m:t>h</m:t>
                        </m:r>
                        <m:r>
                          <a:rPr lang="en-GB" i="1" baseline="-25000" noProof="0">
                            <a:latin typeface="Cambria Math" panose="02040503050406030204" pitchFamily="18" charset="0"/>
                          </a:rPr>
                          <m:t>𝑙</m:t>
                        </m:r>
                        <m:r>
                          <a:rPr lang="en-GB" b="0" i="1" noProof="0" smtClean="0">
                            <a:latin typeface="Cambria Math" panose="02040503050406030204" pitchFamily="18" charset="0"/>
                          </a:rPr>
                          <m:t>+1</m:t>
                        </m:r>
                      </m:e>
                    </m:d>
                    <m:r>
                      <a:rPr lang="en-GB" i="1" noProof="0" smtClean="0">
                        <a:latin typeface="Cambria Math" panose="02040503050406030204" pitchFamily="18" charset="0"/>
                      </a:rPr>
                      <m:t> </m:t>
                    </m:r>
                    <m:r>
                      <a:rPr lang="en-GB" i="1" noProof="0" smtClean="0">
                        <a:latin typeface="Cambria Math" panose="02040503050406030204" pitchFamily="18" charset="0"/>
                      </a:rPr>
                      <m:t>𝑤h𝑒𝑟𝑒</m:t>
                    </m:r>
                    <m:r>
                      <a:rPr lang="en-GB" i="1" noProof="0" smtClean="0">
                        <a:latin typeface="Cambria Math" panose="02040503050406030204" pitchFamily="18" charset="0"/>
                      </a:rPr>
                      <m:t> </m:t>
                    </m:r>
                    <m:r>
                      <a:rPr lang="en-GB" i="1" noProof="0" smtClean="0">
                        <a:latin typeface="Cambria Math" panose="02040503050406030204" pitchFamily="18" charset="0"/>
                      </a:rPr>
                      <m:t>h</m:t>
                    </m:r>
                    <m:r>
                      <a:rPr lang="en-GB" i="1" baseline="-25000" noProof="0" smtClean="0">
                        <a:latin typeface="Cambria Math" panose="02040503050406030204" pitchFamily="18" charset="0"/>
                      </a:rPr>
                      <m:t>1</m:t>
                    </m:r>
                    <m:r>
                      <a:rPr lang="en-GB" i="1" noProof="0" smtClean="0">
                        <a:latin typeface="Cambria Math" panose="02040503050406030204" pitchFamily="18" charset="0"/>
                      </a:rPr>
                      <m:t> = 0</m:t>
                    </m:r>
                    <m:r>
                      <m:rPr>
                        <m:nor/>
                      </m:rPr>
                      <a:rPr lang="en-GB" b="0" i="0" noProof="0" smtClean="0"/>
                      <m:t> </m:t>
                    </m:r>
                    <m:r>
                      <m:rPr>
                        <m:nor/>
                      </m:rPr>
                      <a:rPr lang="en-GB" b="0" i="0" noProof="0" smtClean="0"/>
                      <m:t>for</m:t>
                    </m:r>
                    <m:r>
                      <m:rPr>
                        <m:nor/>
                      </m:rPr>
                      <a:rPr lang="en-GB" noProof="0"/>
                      <m:t> </m:t>
                    </m:r>
                    <m:r>
                      <m:rPr>
                        <m:nor/>
                      </m:rPr>
                      <a:rPr lang="en-GB" noProof="0"/>
                      <m:t>l</m:t>
                    </m:r>
                    <m:r>
                      <m:rPr>
                        <m:nor/>
                      </m:rPr>
                      <a:rPr lang="en-GB" noProof="0"/>
                      <m:t>= 1,...,5 (</m:t>
                    </m:r>
                    <m:r>
                      <m:rPr>
                        <m:nor/>
                      </m:rPr>
                      <a:rPr lang="en-GB" noProof="0"/>
                      <m:t>layer</m:t>
                    </m:r>
                    <m:r>
                      <m:rPr>
                        <m:nor/>
                      </m:rPr>
                      <a:rPr lang="en-GB" b="0" i="0" noProof="0" smtClean="0"/>
                      <m:t>)</m:t>
                    </m:r>
                  </m:oMath>
                </a14:m>
                <a:r>
                  <a:rPr lang="en-GB" noProof="0" dirty="0"/>
                  <a:t>.  </a:t>
                </a:r>
              </a:p>
              <a:p>
                <a:r>
                  <a:rPr lang="en-GB" noProof="0" dirty="0"/>
                  <a:t>Vertical atmospheric depth </a:t>
                </a:r>
                <a14:m>
                  <m:oMath xmlns:m="http://schemas.openxmlformats.org/officeDocument/2006/math">
                    <m:r>
                      <a:rPr lang="en-GB" i="1" noProof="0" smtClean="0">
                        <a:solidFill>
                          <a:srgbClr val="000000"/>
                        </a:solidFill>
                        <a:effectLst/>
                        <a:latin typeface="Cambria Math" panose="02040503050406030204" pitchFamily="18" charset="0"/>
                      </a:rPr>
                      <m:t>𝑑</m:t>
                    </m:r>
                    <m:r>
                      <a:rPr lang="en-GB" i="1" noProof="0" smtClean="0">
                        <a:solidFill>
                          <a:srgbClr val="000000"/>
                        </a:solidFill>
                        <a:effectLst/>
                        <a:latin typeface="Cambria Math" panose="02040503050406030204" pitchFamily="18" charset="0"/>
                      </a:rPr>
                      <m:t>= </m:t>
                    </m:r>
                    <m:r>
                      <a:rPr lang="en-GB" i="1" noProof="0" smtClean="0">
                        <a:solidFill>
                          <a:srgbClr val="000000"/>
                        </a:solidFill>
                        <a:effectLst/>
                        <a:latin typeface="Cambria Math" panose="02040503050406030204" pitchFamily="18" charset="0"/>
                      </a:rPr>
                      <m:t>𝑎</m:t>
                    </m:r>
                    <m:r>
                      <a:rPr lang="en-GB" i="1" noProof="0" smtClean="0">
                        <a:solidFill>
                          <a:srgbClr val="000000"/>
                        </a:solidFill>
                        <a:effectLst/>
                        <a:latin typeface="Cambria Math" panose="02040503050406030204" pitchFamily="18" charset="0"/>
                      </a:rPr>
                      <m:t> + </m:t>
                    </m:r>
                    <m:r>
                      <a:rPr lang="en-GB" i="1" noProof="0" smtClean="0">
                        <a:solidFill>
                          <a:srgbClr val="000000"/>
                        </a:solidFill>
                        <a:effectLst/>
                        <a:latin typeface="Cambria Math" panose="02040503050406030204" pitchFamily="18" charset="0"/>
                      </a:rPr>
                      <m:t>𝑏</m:t>
                    </m:r>
                    <m:sSup>
                      <m:sSupPr>
                        <m:ctrlPr>
                          <a:rPr lang="en-GB" i="1" noProof="0" smtClean="0">
                            <a:solidFill>
                              <a:srgbClr val="000000"/>
                            </a:solidFill>
                            <a:effectLst/>
                            <a:latin typeface="Cambria Math" panose="02040503050406030204" pitchFamily="18" charset="0"/>
                          </a:rPr>
                        </m:ctrlPr>
                      </m:sSupPr>
                      <m:e>
                        <m:r>
                          <a:rPr lang="en-GB" b="0" i="1" noProof="0" smtClean="0">
                            <a:solidFill>
                              <a:srgbClr val="000000"/>
                            </a:solidFill>
                            <a:effectLst/>
                            <a:latin typeface="Cambria Math" panose="02040503050406030204" pitchFamily="18" charset="0"/>
                          </a:rPr>
                          <m:t>𝑒</m:t>
                        </m:r>
                      </m:e>
                      <m:sup>
                        <m:f>
                          <m:fPr>
                            <m:type m:val="skw"/>
                            <m:ctrlPr>
                              <a:rPr lang="en-GB" i="1" noProof="0" smtClean="0">
                                <a:solidFill>
                                  <a:srgbClr val="000000"/>
                                </a:solidFill>
                                <a:effectLst/>
                                <a:latin typeface="Cambria Math" panose="02040503050406030204" pitchFamily="18" charset="0"/>
                              </a:rPr>
                            </m:ctrlPr>
                          </m:fPr>
                          <m:num>
                            <m:r>
                              <a:rPr lang="en-GB" b="0" i="1" noProof="0" smtClean="0">
                                <a:solidFill>
                                  <a:srgbClr val="000000"/>
                                </a:solidFill>
                                <a:effectLst/>
                                <a:latin typeface="Cambria Math" panose="02040503050406030204" pitchFamily="18" charset="0"/>
                              </a:rPr>
                              <m:t>−</m:t>
                            </m:r>
                            <m:r>
                              <a:rPr lang="en-GB" b="0" i="1" noProof="0" smtClean="0">
                                <a:solidFill>
                                  <a:srgbClr val="000000"/>
                                </a:solidFill>
                                <a:effectLst/>
                                <a:latin typeface="Cambria Math" panose="02040503050406030204" pitchFamily="18" charset="0"/>
                              </a:rPr>
                              <m:t>h</m:t>
                            </m:r>
                          </m:num>
                          <m:den>
                            <m:r>
                              <a:rPr lang="en-GB" b="0" i="1" noProof="0" smtClean="0">
                                <a:solidFill>
                                  <a:srgbClr val="000000"/>
                                </a:solidFill>
                                <a:effectLst/>
                                <a:latin typeface="Cambria Math" panose="02040503050406030204" pitchFamily="18" charset="0"/>
                              </a:rPr>
                              <m:t>𝑐</m:t>
                            </m:r>
                          </m:den>
                        </m:f>
                      </m:sup>
                    </m:sSup>
                  </m:oMath>
                </a14:m>
                <a:r>
                  <a:rPr lang="en-GB" noProof="0" dirty="0">
                    <a:solidFill>
                      <a:srgbClr val="000000"/>
                    </a:solidFill>
                    <a:effectLst/>
                  </a:rPr>
                  <a:t> for each layer</a:t>
                </a:r>
                <a:endParaRPr lang="en-GB" noProof="0" dirty="0"/>
              </a:p>
              <a:p>
                <a:pPr marL="285750" indent="-285750">
                  <a:buFont typeface="Arial" panose="020B0604020202020204" pitchFamily="34" charset="0"/>
                  <a:buChar char="•"/>
                </a:pPr>
                <a:endParaRPr lang="en-GB" noProof="0" dirty="0"/>
              </a:p>
              <a:p>
                <a:pPr marL="285750" indent="-285750">
                  <a:buFont typeface="Arial" panose="020B0604020202020204" pitchFamily="34" charset="0"/>
                  <a:buChar char="•"/>
                </a:pPr>
                <a:r>
                  <a:rPr lang="en-GB" noProof="0" dirty="0"/>
                  <a:t>Assumed with the same composition </a:t>
                </a:r>
                <a:r>
                  <a:rPr lang="en-GB" noProof="0" dirty="0">
                    <a:solidFill>
                      <a:srgbClr val="000000"/>
                    </a:solidFill>
                    <a:effectLst/>
                  </a:rPr>
                  <a:t>(95% CO</a:t>
                </a:r>
                <a:r>
                  <a:rPr lang="en-GB" baseline="-25000" noProof="0" dirty="0">
                    <a:solidFill>
                      <a:srgbClr val="000000"/>
                    </a:solidFill>
                    <a:effectLst/>
                  </a:rPr>
                  <a:t>2</a:t>
                </a:r>
                <a:r>
                  <a:rPr lang="en-GB" noProof="0" dirty="0">
                    <a:solidFill>
                      <a:srgbClr val="000000"/>
                    </a:solidFill>
                    <a:effectLst/>
                  </a:rPr>
                  <a:t>, 5% N</a:t>
                </a:r>
                <a:r>
                  <a:rPr lang="en-GB" baseline="-25000" noProof="0" dirty="0">
                    <a:solidFill>
                      <a:srgbClr val="000000"/>
                    </a:solidFill>
                    <a:effectLst/>
                  </a:rPr>
                  <a:t>2</a:t>
                </a:r>
                <a:r>
                  <a:rPr lang="en-GB" noProof="0" dirty="0">
                    <a:solidFill>
                      <a:srgbClr val="000000"/>
                    </a:solidFill>
                    <a:effectLst/>
                  </a:rPr>
                  <a:t>) </a:t>
                </a:r>
                <a:r>
                  <a:rPr lang="en-GB" noProof="0" dirty="0"/>
                  <a:t>and structure at all longitudes and latitudes, for all the regions of 0 &lt; h &lt; 90 km.</a:t>
                </a:r>
              </a:p>
              <a:p>
                <a:endParaRPr lang="en-GB" noProof="0" dirty="0"/>
              </a:p>
              <a:p>
                <a:r>
                  <a:rPr lang="en-GB" noProof="0" dirty="0"/>
                  <a:t> The pressure:</a:t>
                </a:r>
              </a:p>
              <a:p>
                <a:pPr marL="285750" indent="-285750">
                  <a:buFont typeface="Arial" panose="020B0604020202020204" pitchFamily="34" charset="0"/>
                  <a:buChar char="•"/>
                </a:pPr>
                <a:r>
                  <a:rPr lang="en-GB" noProof="0" dirty="0"/>
                  <a:t>varied from 10</a:t>
                </a:r>
                <a:r>
                  <a:rPr lang="en-GB" baseline="30000" noProof="0" dirty="0"/>
                  <a:t>−7</a:t>
                </a:r>
                <a:r>
                  <a:rPr lang="en-GB" noProof="0" dirty="0"/>
                  <a:t> to 10</a:t>
                </a:r>
                <a:r>
                  <a:rPr lang="en-GB" baseline="30000" noProof="0" dirty="0"/>
                  <a:t>−1</a:t>
                </a:r>
                <a:r>
                  <a:rPr lang="en-GB" noProof="0" dirty="0"/>
                  <a:t> </a:t>
                </a:r>
                <a:r>
                  <a:rPr lang="en-GB" noProof="0" dirty="0" err="1"/>
                  <a:t>hPa</a:t>
                </a:r>
                <a:r>
                  <a:rPr lang="en-GB" noProof="0" dirty="0"/>
                  <a:t>  between 120 and 28 km above the surface ; </a:t>
                </a:r>
              </a:p>
              <a:p>
                <a:pPr marL="285750" indent="-285750">
                  <a:buFont typeface="Arial" panose="020B0604020202020204" pitchFamily="34" charset="0"/>
                  <a:buChar char="•"/>
                </a:pPr>
                <a:r>
                  <a:rPr lang="en-GB" noProof="0" dirty="0"/>
                  <a:t>varied from 7.6 to 5.2 </a:t>
                </a:r>
                <a:r>
                  <a:rPr lang="en-GB" noProof="0" dirty="0" err="1"/>
                  <a:t>hPa</a:t>
                </a:r>
                <a:r>
                  <a:rPr lang="en-GB" noProof="0" dirty="0"/>
                  <a:t> between 4.5 and 0.0 km </a:t>
                </a:r>
              </a:p>
            </p:txBody>
          </p:sp>
        </mc:Choice>
        <mc:Fallback xmlns="">
          <p:sp>
            <p:nvSpPr>
              <p:cNvPr id="17" name="CasellaDiTesto 16">
                <a:extLst>
                  <a:ext uri="{FF2B5EF4-FFF2-40B4-BE49-F238E27FC236}">
                    <a16:creationId xmlns:a16="http://schemas.microsoft.com/office/drawing/2014/main" id="{3C194D33-37CA-B63A-DA70-26CF3C6735A1}"/>
                  </a:ext>
                </a:extLst>
              </p:cNvPr>
              <p:cNvSpPr txBox="1">
                <a:spLocks noRot="1" noChangeAspect="1" noMove="1" noResize="1" noEditPoints="1" noAdjustHandles="1" noChangeArrowheads="1" noChangeShapeType="1" noTextEdit="1"/>
              </p:cNvSpPr>
              <p:nvPr/>
            </p:nvSpPr>
            <p:spPr>
              <a:xfrm>
                <a:off x="4514035" y="29883"/>
                <a:ext cx="7643924" cy="4014112"/>
              </a:xfrm>
              <a:prstGeom prst="rect">
                <a:avLst/>
              </a:prstGeom>
              <a:blipFill>
                <a:blip r:embed="rId5"/>
                <a:stretch>
                  <a:fillRect l="-663" t="-631" r="-1327" b="-1262"/>
                </a:stretch>
              </a:blipFill>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ECAC8552-2606-2D3F-C567-A132F6C23763}"/>
              </a:ext>
            </a:extLst>
          </p:cNvPr>
          <p:cNvSpPr txBox="1"/>
          <p:nvPr/>
        </p:nvSpPr>
        <p:spPr>
          <a:xfrm>
            <a:off x="34041" y="3970278"/>
            <a:ext cx="12157941" cy="2862322"/>
          </a:xfrm>
          <a:prstGeom prst="rect">
            <a:avLst/>
          </a:prstGeom>
          <a:noFill/>
        </p:spPr>
        <p:txBody>
          <a:bodyPr wrap="square" rtlCol="0">
            <a:spAutoFit/>
          </a:bodyPr>
          <a:lstStyle/>
          <a:p>
            <a:r>
              <a:rPr lang="en-GB" dirty="0"/>
              <a:t>The AIRES (AIR shower Extended Simulation) was used. </a:t>
            </a:r>
          </a:p>
          <a:p>
            <a:r>
              <a:rPr lang="en-GB" noProof="0" dirty="0"/>
              <a:t>High-energy hadronic interactions were simulated using SIBYLL 2.1.</a:t>
            </a:r>
          </a:p>
          <a:p>
            <a:r>
              <a:rPr lang="en-GB" noProof="0" dirty="0"/>
              <a:t>For photonuclear interactions and nuclear fragmentation was used the  EHSA model.</a:t>
            </a:r>
          </a:p>
          <a:p>
            <a:endParaRPr lang="en-GB" noProof="0" dirty="0"/>
          </a:p>
          <a:p>
            <a:r>
              <a:rPr lang="en-GB" noProof="0" dirty="0"/>
              <a:t>Compton and photoelectric effects, Bremsstrahlung and pair production, emission of knock-on electrons, positron annihilation, LPM (Landau–</a:t>
            </a:r>
            <a:r>
              <a:rPr lang="en-GB" noProof="0" dirty="0" err="1"/>
              <a:t>Pomeranchuk</a:t>
            </a:r>
            <a:r>
              <a:rPr lang="en-GB" noProof="0" dirty="0"/>
              <a:t>–Migdal) effect and dielectric suppression, photonuclear reaction, and particle decay processes were taken into account </a:t>
            </a:r>
          </a:p>
          <a:p>
            <a:endParaRPr lang="en-GB" noProof="0" dirty="0"/>
          </a:p>
          <a:p>
            <a:pPr marL="285750" indent="-285750">
              <a:buFont typeface="Arial" panose="020B0604020202020204" pitchFamily="34" charset="0"/>
              <a:buChar char="•"/>
            </a:pPr>
            <a:r>
              <a:rPr lang="en-GB" dirty="0"/>
              <a:t>I</a:t>
            </a:r>
            <a:r>
              <a:rPr lang="en-GB" noProof="0" dirty="0" err="1"/>
              <a:t>ncident</a:t>
            </a:r>
            <a:r>
              <a:rPr lang="en-GB" noProof="0" dirty="0"/>
              <a:t> primary energy region between 1 GeV and 5 TeV was considered and divided into two parts (1-20 GeV  and 20 GeV - 5 TeV)</a:t>
            </a:r>
            <a:endParaRPr lang="en-GB" dirty="0"/>
          </a:p>
        </p:txBody>
      </p:sp>
    </p:spTree>
    <p:extLst>
      <p:ext uri="{BB962C8B-B14F-4D97-AF65-F5344CB8AC3E}">
        <p14:creationId xmlns:p14="http://schemas.microsoft.com/office/powerpoint/2010/main" val="180963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1DD76-337A-2CA5-0A45-0A270F8252DD}"/>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F7643986-E191-8F81-4DFA-9F573F6EE45A}"/>
              </a:ext>
            </a:extLst>
          </p:cNvPr>
          <p:cNvPicPr>
            <a:picLocks noChangeAspect="1"/>
          </p:cNvPicPr>
          <p:nvPr/>
        </p:nvPicPr>
        <p:blipFill rotWithShape="1">
          <a:blip r:embed="rId3"/>
          <a:srcRect t="5531" b="10186"/>
          <a:stretch/>
        </p:blipFill>
        <p:spPr>
          <a:xfrm>
            <a:off x="18" y="6819"/>
            <a:ext cx="12191982" cy="6859119"/>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0DE73C8-B842-8E80-2FA1-AD1AB17DEEA8}"/>
                  </a:ext>
                </a:extLst>
              </p:cNvPr>
              <p:cNvSpPr txBox="1"/>
              <p:nvPr/>
            </p:nvSpPr>
            <p:spPr>
              <a:xfrm>
                <a:off x="430517" y="0"/>
                <a:ext cx="7264246" cy="5013808"/>
              </a:xfrm>
              <a:prstGeom prst="rect">
                <a:avLst/>
              </a:prstGeom>
              <a:noFill/>
            </p:spPr>
            <p:txBody>
              <a:bodyPr wrap="square" rtlCol="0">
                <a:spAutoFit/>
              </a:bodyPr>
              <a:lstStyle/>
              <a:p>
                <a:pPr algn="l"/>
                <a:endParaRPr lang="en-GB" noProof="0" dirty="0"/>
              </a:p>
              <a:p>
                <a:pPr algn="l">
                  <a:buFont typeface="Arial" panose="020B0604020202020204" pitchFamily="34" charset="0"/>
                  <a:buChar char="•"/>
                </a:pPr>
                <a:r>
                  <a:rPr lang="en-GB" i="0" u="none" strike="noStrike" noProof="0" dirty="0">
                    <a:effectLst/>
                  </a:rPr>
                  <a:t>Increased atmospheric thickness enhances muon production by creating more secondary cosmic rays.</a:t>
                </a:r>
              </a:p>
              <a:p>
                <a:pPr>
                  <a:buFont typeface="Arial" panose="020B0604020202020204" pitchFamily="34" charset="0"/>
                  <a:buChar char="•"/>
                </a:pPr>
                <a:r>
                  <a:rPr lang="en-GB" i="0" u="none" strike="noStrike" noProof="0" dirty="0">
                    <a:effectLst/>
                  </a:rPr>
                  <a:t>Once muons are produced, it can reach the planet surface before decays with high probabilities</a:t>
                </a:r>
              </a:p>
              <a:p>
                <a:endParaRPr lang="en-GB" noProof="0" dirty="0"/>
              </a:p>
              <a:p>
                <a:r>
                  <a:rPr lang="en-GB" noProof="0" dirty="0"/>
                  <a:t>Empiric relation between the muon generation rate </a:t>
                </a:r>
                <a:r>
                  <a:rPr lang="en-GB" noProof="0" dirty="0" err="1"/>
                  <a:t>N</a:t>
                </a:r>
                <a:r>
                  <a:rPr lang="en-GB" baseline="-25000" noProof="0" dirty="0" err="1"/>
                  <a:t>μ</a:t>
                </a:r>
                <a:r>
                  <a:rPr lang="en-GB" baseline="-25000" noProof="0" dirty="0"/>
                  <a:t> </a:t>
                </a:r>
                <a:r>
                  <a:rPr lang="en-GB" noProof="0" dirty="0"/>
                  <a:t>the atmospheric thickness D (</a:t>
                </a:r>
                <a:r>
                  <a:rPr lang="en-GB" noProof="0" dirty="0" err="1"/>
                  <a:t>hPa</a:t>
                </a:r>
                <a:r>
                  <a:rPr lang="en-GB" noProof="0" dirty="0"/>
                  <a:t>) for incident protons between 1 and 20 GeV:</a:t>
                </a:r>
              </a:p>
              <a:p>
                <a14:m>
                  <m:oMath xmlns:m="http://schemas.openxmlformats.org/officeDocument/2006/math">
                    <m:sSub>
                      <m:sSubPr>
                        <m:ctrlPr>
                          <a:rPr lang="en-GB" i="1" noProof="0" smtClean="0">
                            <a:latin typeface="Cambria Math" panose="02040503050406030204" pitchFamily="18" charset="0"/>
                          </a:rPr>
                        </m:ctrlPr>
                      </m:sSubPr>
                      <m:e>
                        <m:r>
                          <a:rPr lang="en-GB" b="0" i="1" noProof="0" smtClean="0">
                            <a:latin typeface="Cambria Math" panose="02040503050406030204" pitchFamily="18" charset="0"/>
                          </a:rPr>
                          <m:t>𝑁</m:t>
                        </m:r>
                      </m:e>
                      <m:sub>
                        <m:r>
                          <a:rPr lang="en-GB" b="0" i="1" noProof="0" smtClean="0">
                            <a:latin typeface="Cambria Math" panose="02040503050406030204" pitchFamily="18" charset="0"/>
                          </a:rPr>
                          <m:t>𝜇</m:t>
                        </m:r>
                      </m:sub>
                    </m:sSub>
                    <m:r>
                      <a:rPr lang="en-GB" b="0" i="1" noProof="0" smtClean="0">
                        <a:latin typeface="Cambria Math" panose="02040503050406030204" pitchFamily="18" charset="0"/>
                      </a:rPr>
                      <m:t>=</m:t>
                    </m:r>
                    <m:r>
                      <a:rPr lang="en-GB" b="0" i="1" noProof="0" smtClean="0">
                        <a:latin typeface="Cambria Math" panose="02040503050406030204" pitchFamily="18" charset="0"/>
                      </a:rPr>
                      <m:t>𝑘</m:t>
                    </m:r>
                    <m:r>
                      <a:rPr lang="en-GB" b="0" i="1" noProof="0" smtClean="0">
                        <a:latin typeface="Cambria Math" panose="02040503050406030204" pitchFamily="18" charset="0"/>
                      </a:rPr>
                      <m:t>(</m:t>
                    </m:r>
                    <m:sSup>
                      <m:sSupPr>
                        <m:ctrlPr>
                          <a:rPr lang="en-GB" b="0" i="1" noProof="0" smtClean="0">
                            <a:latin typeface="Cambria Math" panose="02040503050406030204" pitchFamily="18" charset="0"/>
                          </a:rPr>
                        </m:ctrlPr>
                      </m:sSupPr>
                      <m:e>
                        <m:r>
                          <a:rPr lang="en-GB" b="0" i="1" noProof="0" smtClean="0">
                            <a:latin typeface="Cambria Math" panose="02040503050406030204" pitchFamily="18" charset="0"/>
                          </a:rPr>
                          <m:t>𝐷</m:t>
                        </m:r>
                      </m:e>
                      <m:sup>
                        <m:r>
                          <a:rPr lang="en-GB" b="0" i="1" noProof="0" smtClean="0">
                            <a:latin typeface="Cambria Math" panose="02040503050406030204" pitchFamily="18" charset="0"/>
                          </a:rPr>
                          <m:t>0.8271</m:t>
                        </m:r>
                      </m:sup>
                    </m:sSup>
                    <m:r>
                      <a:rPr lang="en-GB" b="0" i="1" noProof="0" smtClean="0">
                        <a:latin typeface="Cambria Math" panose="02040503050406030204" pitchFamily="18" charset="0"/>
                      </a:rPr>
                      <m:t>)</m:t>
                    </m:r>
                  </m:oMath>
                </a14:m>
                <a:r>
                  <a:rPr lang="en-GB" noProof="0" dirty="0"/>
                  <a:t>        k = 0.0027863</a:t>
                </a:r>
              </a:p>
              <a:p>
                <a:pPr>
                  <a:buFont typeface="Arial" panose="020B0604020202020204" pitchFamily="34" charset="0"/>
                  <a:buChar char="•"/>
                </a:pPr>
                <a:endParaRPr lang="en-GB" i="0" u="none" strike="noStrike" baseline="-25000" noProof="0" dirty="0">
                  <a:effectLst/>
                </a:endParaRPr>
              </a:p>
              <a:p>
                <a:pPr algn="l">
                  <a:buFont typeface="Arial" panose="020B0604020202020204" pitchFamily="34" charset="0"/>
                  <a:buChar char="•"/>
                </a:pPr>
                <a:r>
                  <a:rPr lang="en-GB" i="0" u="none" strike="noStrike" noProof="0" dirty="0">
                    <a:effectLst/>
                  </a:rPr>
                  <a:t>Thicker atmospheres lead to greater muon flux at deeper depths in the Martian </a:t>
                </a:r>
                <a:r>
                  <a:rPr lang="en-GB" i="0" u="none" strike="noStrike" noProof="0" dirty="0" err="1">
                    <a:effectLst/>
                  </a:rPr>
                  <a:t>regolith</a:t>
                </a:r>
                <a:r>
                  <a:rPr lang="en-GB" i="0" u="none" strike="noStrike" noProof="0" dirty="0">
                    <a:effectLst/>
                  </a:rPr>
                  <a:t>.</a:t>
                </a:r>
              </a:p>
              <a:p>
                <a:pPr algn="l">
                  <a:buFont typeface="Arial" panose="020B0604020202020204" pitchFamily="34" charset="0"/>
                  <a:buChar char="•"/>
                </a:pPr>
                <a:r>
                  <a:rPr lang="en-GB" i="0" u="none" strike="noStrike" noProof="0" dirty="0">
                    <a:effectLst/>
                  </a:rPr>
                  <a:t>Proton flux decreases with increasing atmospheric density, but muon flux increases significantly.</a:t>
                </a:r>
              </a:p>
              <a:p>
                <a:pPr algn="l">
                  <a:buFont typeface="Arial" panose="020B0604020202020204" pitchFamily="34" charset="0"/>
                  <a:buChar char="•"/>
                </a:pPr>
                <a:endParaRPr lang="en-GB" i="0" u="none" strike="noStrike" noProof="0" dirty="0">
                  <a:effectLst/>
                </a:endParaRPr>
              </a:p>
              <a:p>
                <a:pPr algn="l"/>
                <a:endParaRPr lang="en-GB" i="0" u="none" strike="noStrike" noProof="0" dirty="0">
                  <a:effectLst/>
                </a:endParaRPr>
              </a:p>
              <a:p>
                <a:pPr algn="l">
                  <a:buFont typeface="Arial" panose="020B0604020202020204" pitchFamily="34" charset="0"/>
                  <a:buChar char="•"/>
                </a:pPr>
                <a:endParaRPr lang="en-GB" i="0" u="none" strike="noStrike" noProof="0" dirty="0">
                  <a:effectLst/>
                </a:endParaRPr>
              </a:p>
            </p:txBody>
          </p:sp>
        </mc:Choice>
        <mc:Fallback xmlns="">
          <p:sp>
            <p:nvSpPr>
              <p:cNvPr id="7" name="CasellaDiTesto 6">
                <a:extLst>
                  <a:ext uri="{FF2B5EF4-FFF2-40B4-BE49-F238E27FC236}">
                    <a16:creationId xmlns:a16="http://schemas.microsoft.com/office/drawing/2014/main" id="{A0DE73C8-B842-8E80-2FA1-AD1AB17DEEA8}"/>
                  </a:ext>
                </a:extLst>
              </p:cNvPr>
              <p:cNvSpPr txBox="1">
                <a:spLocks noRot="1" noChangeAspect="1" noMove="1" noResize="1" noEditPoints="1" noAdjustHandles="1" noChangeArrowheads="1" noChangeShapeType="1" noTextEdit="1"/>
              </p:cNvSpPr>
              <p:nvPr/>
            </p:nvSpPr>
            <p:spPr>
              <a:xfrm>
                <a:off x="430517" y="0"/>
                <a:ext cx="7264246" cy="5013808"/>
              </a:xfrm>
              <a:prstGeom prst="rect">
                <a:avLst/>
              </a:prstGeom>
              <a:blipFill>
                <a:blip r:embed="rId4"/>
                <a:stretch>
                  <a:fillRect l="-874" r="-1049"/>
                </a:stretch>
              </a:blipFill>
            </p:spPr>
            <p:txBody>
              <a:bodyPr/>
              <a:lstStyle/>
              <a:p>
                <a:r>
                  <a:rPr lang="en-GB">
                    <a:noFill/>
                  </a:rPr>
                  <a:t> </a:t>
                </a:r>
              </a:p>
            </p:txBody>
          </p:sp>
        </mc:Fallback>
      </mc:AlternateContent>
      <p:pic>
        <p:nvPicPr>
          <p:cNvPr id="10" name="Immagine 9" descr="Immagine che contiene testo, schermata, numero, linea&#10;&#10;Il contenuto generato dall'IA potrebbe non essere corretto.">
            <a:extLst>
              <a:ext uri="{FF2B5EF4-FFF2-40B4-BE49-F238E27FC236}">
                <a16:creationId xmlns:a16="http://schemas.microsoft.com/office/drawing/2014/main" id="{CC4580A5-CEB7-5931-946F-AFB459143FF6}"/>
              </a:ext>
            </a:extLst>
          </p:cNvPr>
          <p:cNvPicPr>
            <a:picLocks noChangeAspect="1"/>
          </p:cNvPicPr>
          <p:nvPr/>
        </p:nvPicPr>
        <p:blipFill>
          <a:blip r:embed="rId5"/>
          <a:stretch>
            <a:fillRect/>
          </a:stretch>
        </p:blipFill>
        <p:spPr>
          <a:xfrm>
            <a:off x="7938159" y="6819"/>
            <a:ext cx="4064864" cy="3325798"/>
          </a:xfrm>
          <a:prstGeom prst="rect">
            <a:avLst/>
          </a:prstGeom>
        </p:spPr>
      </p:pic>
      <p:sp>
        <p:nvSpPr>
          <p:cNvPr id="11" name="CasellaDiTesto 10">
            <a:extLst>
              <a:ext uri="{FF2B5EF4-FFF2-40B4-BE49-F238E27FC236}">
                <a16:creationId xmlns:a16="http://schemas.microsoft.com/office/drawing/2014/main" id="{DE891E68-0A67-ED75-9317-5178E096B545}"/>
              </a:ext>
            </a:extLst>
          </p:cNvPr>
          <p:cNvSpPr txBox="1"/>
          <p:nvPr/>
        </p:nvSpPr>
        <p:spPr>
          <a:xfrm>
            <a:off x="-14765" y="5319355"/>
            <a:ext cx="7966663" cy="1477328"/>
          </a:xfrm>
          <a:prstGeom prst="rect">
            <a:avLst/>
          </a:prstGeom>
          <a:noFill/>
        </p:spPr>
        <p:txBody>
          <a:bodyPr wrap="square" rtlCol="0">
            <a:spAutoFit/>
          </a:bodyPr>
          <a:lstStyle/>
          <a:p>
            <a:pPr>
              <a:buNone/>
            </a:pPr>
            <a:r>
              <a:rPr lang="en-GB" noProof="0" dirty="0">
                <a:solidFill>
                  <a:srgbClr val="000000"/>
                </a:solidFill>
                <a:effectLst/>
                <a:latin typeface="Times"/>
              </a:rPr>
              <a:t>Estimation of muon production rate on Mars per incident proton, integrating over the zenith from – 90° to 90°,</a:t>
            </a:r>
            <a:r>
              <a:rPr lang="en-GB" noProof="0" dirty="0">
                <a:solidFill>
                  <a:srgbClr val="000000"/>
                </a:solidFill>
                <a:latin typeface="Times"/>
              </a:rPr>
              <a:t> </a:t>
            </a:r>
            <a:r>
              <a:rPr lang="en-GB" noProof="0" dirty="0">
                <a:solidFill>
                  <a:srgbClr val="000000"/>
                </a:solidFill>
                <a:effectLst/>
                <a:latin typeface="Times"/>
              </a:rPr>
              <a:t>at Martian surface as a function of the atmospheric thickness for primaries between 1 and 20 GeV (a) and between 20 GeV and 5 TeV (b). For muons between 20 GeV and 5 TeV the production rate is over 10 times greater at all pressures.</a:t>
            </a:r>
          </a:p>
        </p:txBody>
      </p:sp>
      <p:pic>
        <p:nvPicPr>
          <p:cNvPr id="13" name="Immagine 12" descr="Immagine che contiene testo, numero, schermata, linea&#10;&#10;Il contenuto generato dall'IA potrebbe non essere corretto.">
            <a:extLst>
              <a:ext uri="{FF2B5EF4-FFF2-40B4-BE49-F238E27FC236}">
                <a16:creationId xmlns:a16="http://schemas.microsoft.com/office/drawing/2014/main" id="{F7503B11-25BC-CFB9-BBFF-BB8ABA4DD7BF}"/>
              </a:ext>
            </a:extLst>
          </p:cNvPr>
          <p:cNvPicPr>
            <a:picLocks noChangeAspect="1"/>
          </p:cNvPicPr>
          <p:nvPr/>
        </p:nvPicPr>
        <p:blipFill>
          <a:blip r:embed="rId6"/>
          <a:stretch>
            <a:fillRect/>
          </a:stretch>
        </p:blipFill>
        <p:spPr>
          <a:xfrm>
            <a:off x="7951898" y="3401630"/>
            <a:ext cx="4033871" cy="3325798"/>
          </a:xfrm>
          <a:prstGeom prst="rect">
            <a:avLst/>
          </a:prstGeom>
        </p:spPr>
      </p:pic>
    </p:spTree>
    <p:extLst>
      <p:ext uri="{BB962C8B-B14F-4D97-AF65-F5344CB8AC3E}">
        <p14:creationId xmlns:p14="http://schemas.microsoft.com/office/powerpoint/2010/main" val="58573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FB559B-97EB-404A-5B81-7806A4709942}"/>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63786D34-1441-37A4-0F29-A5D3D2A503D5}"/>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CasellaDiTesto 1">
            <a:extLst>
              <a:ext uri="{FF2B5EF4-FFF2-40B4-BE49-F238E27FC236}">
                <a16:creationId xmlns:a16="http://schemas.microsoft.com/office/drawing/2014/main" id="{F1928EE7-89FC-A6A8-A4BE-4BDF1E2DA6BB}"/>
              </a:ext>
            </a:extLst>
          </p:cNvPr>
          <p:cNvSpPr txBox="1"/>
          <p:nvPr/>
        </p:nvSpPr>
        <p:spPr>
          <a:xfrm>
            <a:off x="30772" y="1834294"/>
            <a:ext cx="7082766" cy="3139321"/>
          </a:xfrm>
          <a:prstGeom prst="rect">
            <a:avLst/>
          </a:prstGeom>
          <a:noFill/>
        </p:spPr>
        <p:txBody>
          <a:bodyPr wrap="square" rtlCol="0">
            <a:spAutoFit/>
          </a:bodyPr>
          <a:lstStyle/>
          <a:p>
            <a:pPr marL="285750" indent="-285750">
              <a:buFont typeface="Arial" panose="020B0604020202020204" pitchFamily="34" charset="0"/>
              <a:buChar char="•"/>
            </a:pPr>
            <a:r>
              <a:rPr lang="en-GB" dirty="0"/>
              <a:t>Muon energy spectrum at the </a:t>
            </a:r>
            <a:r>
              <a:rPr lang="en-GB" dirty="0" err="1"/>
              <a:t>martian</a:t>
            </a:r>
            <a:r>
              <a:rPr lang="en-GB" dirty="0"/>
              <a:t> surface for various atmospheric thicknesses, for incident protons between 1 and 20 GeV. </a:t>
            </a:r>
          </a:p>
          <a:p>
            <a:endParaRPr lang="en-GB" dirty="0"/>
          </a:p>
          <a:p>
            <a:pPr marL="285750" indent="-285750">
              <a:buFont typeface="Arial" panose="020B0604020202020204" pitchFamily="34" charset="0"/>
              <a:buChar char="•"/>
            </a:pPr>
            <a:r>
              <a:rPr lang="en-GB" dirty="0"/>
              <a:t>The peak (at ∼ 500 MeV) of the spectrum shifts to an order of magnitude lower energies than for the spectrum at sea level on Earth (peak at ∼ 2 GeV). </a:t>
            </a:r>
          </a:p>
          <a:p>
            <a:endParaRPr lang="en-GB" dirty="0"/>
          </a:p>
          <a:p>
            <a:pPr marL="285750" indent="-285750">
              <a:buFont typeface="Arial" panose="020B0604020202020204" pitchFamily="34" charset="0"/>
              <a:buChar char="•"/>
            </a:pPr>
            <a:r>
              <a:rPr lang="en-GB" dirty="0"/>
              <a:t>The range of muons with energy of 2 GeV is 5 m in rock while that with 500 MeV is 1 m</a:t>
            </a:r>
          </a:p>
          <a:p>
            <a:endParaRPr lang="en-GB" dirty="0"/>
          </a:p>
        </p:txBody>
      </p:sp>
      <p:pic>
        <p:nvPicPr>
          <p:cNvPr id="4" name="Immagine 3" descr="Immagine che contiene testo, diagramma, linea, numero&#10;&#10;Il contenuto generato dall'IA potrebbe non essere corretto.">
            <a:extLst>
              <a:ext uri="{FF2B5EF4-FFF2-40B4-BE49-F238E27FC236}">
                <a16:creationId xmlns:a16="http://schemas.microsoft.com/office/drawing/2014/main" id="{381CA81B-C821-9D73-CE0D-4FFA15EB89C5}"/>
              </a:ext>
            </a:extLst>
          </p:cNvPr>
          <p:cNvPicPr>
            <a:picLocks noChangeAspect="1"/>
          </p:cNvPicPr>
          <p:nvPr/>
        </p:nvPicPr>
        <p:blipFill>
          <a:blip r:embed="rId4"/>
          <a:stretch>
            <a:fillRect/>
          </a:stretch>
        </p:blipFill>
        <p:spPr>
          <a:xfrm>
            <a:off x="7004109" y="127590"/>
            <a:ext cx="5157119" cy="6552731"/>
          </a:xfrm>
          <a:prstGeom prst="rect">
            <a:avLst/>
          </a:prstGeom>
        </p:spPr>
      </p:pic>
    </p:spTree>
    <p:extLst>
      <p:ext uri="{BB962C8B-B14F-4D97-AF65-F5344CB8AC3E}">
        <p14:creationId xmlns:p14="http://schemas.microsoft.com/office/powerpoint/2010/main" val="199934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B893F2-C20F-D903-5602-0EA0AE57107F}"/>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B7BBA578-A042-CAFD-C4F5-712D18B9F0C0}"/>
              </a:ext>
            </a:extLst>
          </p:cNvPr>
          <p:cNvPicPr>
            <a:picLocks noChangeAspect="1"/>
          </p:cNvPicPr>
          <p:nvPr/>
        </p:nvPicPr>
        <p:blipFill rotWithShape="1">
          <a:blip r:embed="rId3"/>
          <a:srcRect t="5531" b="10186"/>
          <a:stretch/>
        </p:blipFill>
        <p:spPr>
          <a:xfrm>
            <a:off x="18" y="6819"/>
            <a:ext cx="12191982" cy="6859119"/>
          </a:xfrm>
          <a:prstGeom prst="rect">
            <a:avLst/>
          </a:prstGeom>
        </p:spPr>
      </p:pic>
      <p:pic>
        <p:nvPicPr>
          <p:cNvPr id="6" name="Immagine 5" descr="Immagine che contiene testo, linea, Diagramma, numero&#10;&#10;Il contenuto generato dall'IA potrebbe non essere corretto.">
            <a:extLst>
              <a:ext uri="{FF2B5EF4-FFF2-40B4-BE49-F238E27FC236}">
                <a16:creationId xmlns:a16="http://schemas.microsoft.com/office/drawing/2014/main" id="{7ED7AA04-719A-C84D-5AE7-4F42C8E4DBF2}"/>
              </a:ext>
            </a:extLst>
          </p:cNvPr>
          <p:cNvPicPr>
            <a:picLocks noChangeAspect="1"/>
          </p:cNvPicPr>
          <p:nvPr/>
        </p:nvPicPr>
        <p:blipFill>
          <a:blip r:embed="rId4"/>
          <a:stretch>
            <a:fillRect/>
          </a:stretch>
        </p:blipFill>
        <p:spPr>
          <a:xfrm>
            <a:off x="595732" y="190337"/>
            <a:ext cx="4537494" cy="4039156"/>
          </a:xfrm>
          <a:prstGeom prst="rect">
            <a:avLst/>
          </a:prstGeom>
        </p:spPr>
      </p:pic>
      <p:pic>
        <p:nvPicPr>
          <p:cNvPr id="14" name="Immagine 13" descr="Immagine che contiene testo, linea, schermata, numero&#10;&#10;Il contenuto generato dall'IA potrebbe non essere corretto.">
            <a:extLst>
              <a:ext uri="{FF2B5EF4-FFF2-40B4-BE49-F238E27FC236}">
                <a16:creationId xmlns:a16="http://schemas.microsoft.com/office/drawing/2014/main" id="{D7015211-28B8-D033-825A-E328A49004E1}"/>
              </a:ext>
            </a:extLst>
          </p:cNvPr>
          <p:cNvPicPr>
            <a:picLocks noChangeAspect="1"/>
          </p:cNvPicPr>
          <p:nvPr/>
        </p:nvPicPr>
        <p:blipFill>
          <a:blip r:embed="rId5"/>
          <a:stretch>
            <a:fillRect/>
          </a:stretch>
        </p:blipFill>
        <p:spPr>
          <a:xfrm>
            <a:off x="7058775" y="190337"/>
            <a:ext cx="4862931" cy="4039156"/>
          </a:xfrm>
          <a:prstGeom prst="rect">
            <a:avLst/>
          </a:prstGeom>
        </p:spPr>
      </p:pic>
      <p:sp>
        <p:nvSpPr>
          <p:cNvPr id="15" name="CasellaDiTesto 14">
            <a:extLst>
              <a:ext uri="{FF2B5EF4-FFF2-40B4-BE49-F238E27FC236}">
                <a16:creationId xmlns:a16="http://schemas.microsoft.com/office/drawing/2014/main" id="{2CD4178D-4997-A60A-EA8E-C4820622F461}"/>
              </a:ext>
            </a:extLst>
          </p:cNvPr>
          <p:cNvSpPr txBox="1"/>
          <p:nvPr/>
        </p:nvSpPr>
        <p:spPr>
          <a:xfrm>
            <a:off x="0" y="4420894"/>
            <a:ext cx="12191982" cy="2246769"/>
          </a:xfrm>
          <a:prstGeom prst="rect">
            <a:avLst/>
          </a:prstGeom>
          <a:noFill/>
        </p:spPr>
        <p:txBody>
          <a:bodyPr wrap="square" rtlCol="0">
            <a:spAutoFit/>
          </a:bodyPr>
          <a:lstStyle/>
          <a:p>
            <a:pPr>
              <a:buNone/>
            </a:pPr>
            <a:r>
              <a:rPr lang="en-GB" sz="2000" dirty="0">
                <a:effectLst/>
              </a:rPr>
              <a:t>Intensity of protons (a), and energetic neutrons (b) at the </a:t>
            </a:r>
            <a:r>
              <a:rPr lang="en-GB" sz="2000" dirty="0" err="1">
                <a:effectLst/>
              </a:rPr>
              <a:t>martian</a:t>
            </a:r>
            <a:r>
              <a:rPr lang="en-GB" sz="2000" dirty="0">
                <a:effectLst/>
              </a:rPr>
              <a:t> surface as a function of the atmospheric thickness for primaries between 1 and 20 GeV (values obtained integrating over the angle region</a:t>
            </a:r>
            <a:r>
              <a:rPr lang="en-GB" sz="2000" dirty="0"/>
              <a:t> </a:t>
            </a:r>
            <a:r>
              <a:rPr lang="en-GB" sz="2000" dirty="0">
                <a:effectLst/>
              </a:rPr>
              <a:t>from </a:t>
            </a:r>
            <a:r>
              <a:rPr lang="en-GB" sz="2000" dirty="0" err="1">
                <a:effectLst/>
              </a:rPr>
              <a:t>θ</a:t>
            </a:r>
            <a:r>
              <a:rPr lang="en-GB" sz="2000" baseline="30000" dirty="0">
                <a:effectLst/>
              </a:rPr>
              <a:t>∗</a:t>
            </a:r>
            <a:r>
              <a:rPr lang="en-GB" sz="2000" dirty="0">
                <a:effectLst/>
              </a:rPr>
              <a:t>= −90</a:t>
            </a:r>
            <a:r>
              <a:rPr lang="en-GB" sz="2000" baseline="30000" dirty="0">
                <a:effectLst/>
              </a:rPr>
              <a:t>◦ </a:t>
            </a:r>
            <a:r>
              <a:rPr lang="en-GB" sz="2000" dirty="0">
                <a:effectLst/>
              </a:rPr>
              <a:t>to 90</a:t>
            </a:r>
            <a:r>
              <a:rPr lang="en-GB" sz="2000" baseline="30000" dirty="0">
                <a:effectLst/>
              </a:rPr>
              <a:t>◦</a:t>
            </a:r>
            <a:r>
              <a:rPr lang="en-GB" sz="2000" dirty="0">
                <a:effectLst/>
              </a:rPr>
              <a:t>). </a:t>
            </a:r>
          </a:p>
          <a:p>
            <a:pPr marL="285750" indent="-285750">
              <a:buFont typeface="Arial" panose="020B0604020202020204" pitchFamily="34" charset="0"/>
              <a:buChar char="•"/>
            </a:pPr>
            <a:r>
              <a:rPr lang="en-GB" sz="2000" dirty="0">
                <a:effectLst/>
              </a:rPr>
              <a:t>As the thickness of the atmosphere</a:t>
            </a:r>
            <a:r>
              <a:rPr lang="en-GB" sz="2000" dirty="0"/>
              <a:t> i</a:t>
            </a:r>
            <a:r>
              <a:rPr lang="en-GB" sz="2000" dirty="0">
                <a:effectLst/>
              </a:rPr>
              <a:t>ncreases</a:t>
            </a:r>
            <a:r>
              <a:rPr lang="en-GB" sz="2000" dirty="0"/>
              <a:t>, </a:t>
            </a:r>
            <a:r>
              <a:rPr lang="en-GB" sz="2000" dirty="0">
                <a:effectLst/>
              </a:rPr>
              <a:t>more primary</a:t>
            </a:r>
            <a:r>
              <a:rPr lang="en-GB" sz="2000" dirty="0"/>
              <a:t> </a:t>
            </a:r>
            <a:r>
              <a:rPr lang="en-GB" sz="2000" dirty="0">
                <a:effectLst/>
              </a:rPr>
              <a:t>interactions occur, the proton flux decreases and the neutron flux increases. </a:t>
            </a:r>
          </a:p>
          <a:p>
            <a:pPr marL="285750" indent="-285750">
              <a:buFont typeface="Arial" panose="020B0604020202020204" pitchFamily="34" charset="0"/>
              <a:buChar char="•"/>
            </a:pPr>
            <a:r>
              <a:rPr lang="en-GB" sz="2000" dirty="0">
                <a:effectLst/>
              </a:rPr>
              <a:t>Secondary production rate more sensitive to the atmospheric thickness</a:t>
            </a:r>
            <a:r>
              <a:rPr lang="en-GB" sz="2000" dirty="0"/>
              <a:t> </a:t>
            </a:r>
            <a:r>
              <a:rPr lang="en-GB" sz="2000" dirty="0">
                <a:effectLst/>
              </a:rPr>
              <a:t>than the proton reduction rate.</a:t>
            </a:r>
            <a:endParaRPr lang="en-GB" sz="1600" dirty="0">
              <a:effectLst/>
            </a:endParaRPr>
          </a:p>
        </p:txBody>
      </p:sp>
    </p:spTree>
    <p:extLst>
      <p:ext uri="{BB962C8B-B14F-4D97-AF65-F5344CB8AC3E}">
        <p14:creationId xmlns:p14="http://schemas.microsoft.com/office/powerpoint/2010/main" val="230485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60BD-A979-2F3D-1E2D-D30FC378D4BE}"/>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D3456971-6C40-0B03-EAB6-06221CE38441}"/>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FC1F9FA2-B611-932C-BAA7-B20E73438C4D}"/>
              </a:ext>
            </a:extLst>
          </p:cNvPr>
          <p:cNvSpPr>
            <a:spLocks noGrp="1"/>
          </p:cNvSpPr>
          <p:nvPr>
            <p:ph type="title"/>
          </p:nvPr>
        </p:nvSpPr>
        <p:spPr>
          <a:xfrm>
            <a:off x="64183" y="187066"/>
            <a:ext cx="7041031" cy="1536387"/>
          </a:xfrm>
        </p:spPr>
        <p:txBody>
          <a:bodyPr>
            <a:normAutofit fontScale="90000"/>
          </a:bodyPr>
          <a:lstStyle/>
          <a:p>
            <a:r>
              <a:rPr lang="it-IT" b="1" dirty="0"/>
              <a:t>The Mars Science </a:t>
            </a:r>
            <a:r>
              <a:rPr lang="it-IT" b="1" dirty="0" err="1"/>
              <a:t>Laboratory</a:t>
            </a:r>
            <a:r>
              <a:rPr lang="it-IT" b="1" dirty="0"/>
              <a:t> </a:t>
            </a:r>
            <a:r>
              <a:rPr lang="it-IT" b="1" dirty="0" err="1"/>
              <a:t>Radiation</a:t>
            </a:r>
            <a:r>
              <a:rPr lang="it-IT" b="1" dirty="0"/>
              <a:t> </a:t>
            </a:r>
            <a:r>
              <a:rPr lang="it-IT" b="1" dirty="0" err="1"/>
              <a:t>Assessment</a:t>
            </a:r>
            <a:r>
              <a:rPr lang="it-IT" b="1" dirty="0"/>
              <a:t> Detector (MSL/RAD)</a:t>
            </a:r>
          </a:p>
        </p:txBody>
      </p:sp>
      <p:sp>
        <p:nvSpPr>
          <p:cNvPr id="3" name="Segnaposto contenuto 2">
            <a:extLst>
              <a:ext uri="{FF2B5EF4-FFF2-40B4-BE49-F238E27FC236}">
                <a16:creationId xmlns:a16="http://schemas.microsoft.com/office/drawing/2014/main" id="{383FAC5F-4A36-2FE2-DA67-4FCF2F49BD76}"/>
              </a:ext>
            </a:extLst>
          </p:cNvPr>
          <p:cNvSpPr>
            <a:spLocks noGrp="1"/>
          </p:cNvSpPr>
          <p:nvPr>
            <p:ph idx="1"/>
          </p:nvPr>
        </p:nvSpPr>
        <p:spPr>
          <a:xfrm>
            <a:off x="1" y="810229"/>
            <a:ext cx="12191982" cy="6040952"/>
          </a:xfrm>
        </p:spPr>
        <p:txBody>
          <a:bodyPr>
            <a:normAutofit/>
          </a:bodyPr>
          <a:lstStyle/>
          <a:p>
            <a:pPr marL="285750" indent="-285750">
              <a:buFont typeface="Arial" panose="020B0604020202020204" pitchFamily="34" charset="0"/>
              <a:buChar char="•"/>
            </a:pPr>
            <a:endParaRPr lang="it-IT" sz="4800" dirty="0"/>
          </a:p>
          <a:p>
            <a:pPr marL="285750" indent="-285750">
              <a:buFont typeface="Arial" panose="020B0604020202020204" pitchFamily="34" charset="0"/>
              <a:buChar char="•"/>
            </a:pPr>
            <a:endParaRPr lang="it-IT" dirty="0"/>
          </a:p>
        </p:txBody>
      </p:sp>
      <p:sp>
        <p:nvSpPr>
          <p:cNvPr id="5" name="CasellaDiTesto 4">
            <a:extLst>
              <a:ext uri="{FF2B5EF4-FFF2-40B4-BE49-F238E27FC236}">
                <a16:creationId xmlns:a16="http://schemas.microsoft.com/office/drawing/2014/main" id="{2C140E4B-71ED-C76A-9098-C7A17367DAAD}"/>
              </a:ext>
            </a:extLst>
          </p:cNvPr>
          <p:cNvSpPr txBox="1"/>
          <p:nvPr/>
        </p:nvSpPr>
        <p:spPr>
          <a:xfrm>
            <a:off x="6750957" y="137192"/>
            <a:ext cx="5441025" cy="523220"/>
          </a:xfrm>
          <a:prstGeom prst="rect">
            <a:avLst/>
          </a:prstGeom>
          <a:noFill/>
        </p:spPr>
        <p:txBody>
          <a:bodyPr wrap="square" rtlCol="0">
            <a:spAutoFit/>
          </a:bodyPr>
          <a:lstStyle/>
          <a:p>
            <a:r>
              <a:rPr lang="en-GB" sz="1400" noProof="0" dirty="0"/>
              <a:t>Cross section cartoon view of RAD showing the charged particle and neutral particle channels and electronic board layouts</a:t>
            </a:r>
          </a:p>
        </p:txBody>
      </p:sp>
      <p:sp>
        <p:nvSpPr>
          <p:cNvPr id="6" name="CasellaDiTesto 5">
            <a:extLst>
              <a:ext uri="{FF2B5EF4-FFF2-40B4-BE49-F238E27FC236}">
                <a16:creationId xmlns:a16="http://schemas.microsoft.com/office/drawing/2014/main" id="{6E6B4F75-9725-A475-531C-662F8322CE59}"/>
              </a:ext>
            </a:extLst>
          </p:cNvPr>
          <p:cNvSpPr txBox="1"/>
          <p:nvPr/>
        </p:nvSpPr>
        <p:spPr>
          <a:xfrm>
            <a:off x="64165" y="1701993"/>
            <a:ext cx="6622609" cy="2862322"/>
          </a:xfrm>
          <a:prstGeom prst="rect">
            <a:avLst/>
          </a:prstGeom>
          <a:noFill/>
        </p:spPr>
        <p:txBody>
          <a:bodyPr wrap="square" rtlCol="0">
            <a:spAutoFit/>
          </a:bodyPr>
          <a:lstStyle/>
          <a:p>
            <a:pPr marL="285750" indent="-285750">
              <a:buFont typeface="Arial" panose="020B0604020202020204" pitchFamily="34" charset="0"/>
              <a:buChar char="•"/>
            </a:pPr>
            <a:r>
              <a:rPr lang="en-GB" noProof="0" dirty="0"/>
              <a:t>First-ever radiation measurements on the Martian surface</a:t>
            </a:r>
          </a:p>
          <a:p>
            <a:pPr marL="285750" indent="-285750">
              <a:buFont typeface="Arial" panose="020B0604020202020204" pitchFamily="34" charset="0"/>
              <a:buChar char="•"/>
            </a:pPr>
            <a:r>
              <a:rPr lang="en-GB" noProof="0" dirty="0"/>
              <a:t>Has been measuring almost continuously since the landing of the Curiosity rover in Gale crater (6 August 2012).</a:t>
            </a:r>
          </a:p>
          <a:p>
            <a:pPr marL="285750" indent="-285750">
              <a:buFont typeface="Arial" panose="020B0604020202020204" pitchFamily="34" charset="0"/>
              <a:buChar char="•"/>
            </a:pPr>
            <a:r>
              <a:rPr lang="en-GB" noProof="0" dirty="0"/>
              <a:t>Has a wide dynamic range for charged particles and is able to measure all ion species that contribute to the radiation exposure</a:t>
            </a:r>
          </a:p>
          <a:p>
            <a:pPr marL="285750" indent="-285750">
              <a:buFont typeface="Arial" panose="020B0604020202020204" pitchFamily="34" charset="0"/>
              <a:buChar char="•"/>
            </a:pPr>
            <a:r>
              <a:rPr lang="en-GB" noProof="0" dirty="0"/>
              <a:t>Consists of the RAD Sensor Head (RSH) and the RAD Electronics Box (REB) integrated together in a small, compact volume. </a:t>
            </a:r>
          </a:p>
          <a:p>
            <a:pPr marL="285750" indent="-285750">
              <a:buFont typeface="Arial" panose="020B0604020202020204" pitchFamily="34" charset="0"/>
              <a:buChar char="•"/>
            </a:pPr>
            <a:r>
              <a:rPr lang="en-GB" noProof="0" dirty="0"/>
              <a:t>The REB contains three circuit boards </a:t>
            </a:r>
          </a:p>
        </p:txBody>
      </p:sp>
      <p:pic>
        <p:nvPicPr>
          <p:cNvPr id="1030" name="Picture 6" descr="figure 7">
            <a:extLst>
              <a:ext uri="{FF2B5EF4-FFF2-40B4-BE49-F238E27FC236}">
                <a16:creationId xmlns:a16="http://schemas.microsoft.com/office/drawing/2014/main" id="{D8CD21F2-66B0-E543-9E50-F082DE721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301" y="700597"/>
            <a:ext cx="5304818" cy="6143223"/>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a:extLst>
              <a:ext uri="{FF2B5EF4-FFF2-40B4-BE49-F238E27FC236}">
                <a16:creationId xmlns:a16="http://schemas.microsoft.com/office/drawing/2014/main" id="{2074DAC1-3614-6477-A4CF-D38031415E16}"/>
              </a:ext>
            </a:extLst>
          </p:cNvPr>
          <p:cNvSpPr/>
          <p:nvPr/>
        </p:nvSpPr>
        <p:spPr>
          <a:xfrm>
            <a:off x="6623947" y="693236"/>
            <a:ext cx="158851" cy="1712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032" name="Picture 8" descr="Fig. 1">
            <a:extLst>
              <a:ext uri="{FF2B5EF4-FFF2-40B4-BE49-F238E27FC236}">
                <a16:creationId xmlns:a16="http://schemas.microsoft.com/office/drawing/2014/main" id="{5883D3ED-7CB9-200F-47EE-9C6EE45E0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30" y="4490482"/>
            <a:ext cx="4934907" cy="2052922"/>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a:extLst>
              <a:ext uri="{FF2B5EF4-FFF2-40B4-BE49-F238E27FC236}">
                <a16:creationId xmlns:a16="http://schemas.microsoft.com/office/drawing/2014/main" id="{49509F83-FFD8-AFC0-EE1A-981C0C72C45A}"/>
              </a:ext>
            </a:extLst>
          </p:cNvPr>
          <p:cNvSpPr txBox="1"/>
          <p:nvPr/>
        </p:nvSpPr>
        <p:spPr>
          <a:xfrm>
            <a:off x="64165" y="6543404"/>
            <a:ext cx="4373364" cy="307777"/>
          </a:xfrm>
          <a:prstGeom prst="rect">
            <a:avLst/>
          </a:prstGeom>
          <a:noFill/>
        </p:spPr>
        <p:txBody>
          <a:bodyPr wrap="square" rtlCol="0">
            <a:spAutoFit/>
          </a:bodyPr>
          <a:lstStyle/>
          <a:p>
            <a:r>
              <a:rPr lang="it-IT" sz="1400" dirty="0"/>
              <a:t>RAD energy range and coverage by </a:t>
            </a:r>
            <a:r>
              <a:rPr lang="it-IT" sz="1400" dirty="0" err="1"/>
              <a:t>particle</a:t>
            </a:r>
            <a:r>
              <a:rPr lang="it-IT" sz="1400" dirty="0"/>
              <a:t> </a:t>
            </a:r>
            <a:r>
              <a:rPr lang="it-IT" sz="1400" dirty="0" err="1"/>
              <a:t>type</a:t>
            </a:r>
            <a:r>
              <a:rPr lang="it-IT" sz="1400" dirty="0"/>
              <a:t>.</a:t>
            </a:r>
          </a:p>
        </p:txBody>
      </p:sp>
      <p:sp>
        <p:nvSpPr>
          <p:cNvPr id="31" name="CasellaDiTesto 30">
            <a:extLst>
              <a:ext uri="{FF2B5EF4-FFF2-40B4-BE49-F238E27FC236}">
                <a16:creationId xmlns:a16="http://schemas.microsoft.com/office/drawing/2014/main" id="{E9E28086-FE19-DC0B-5C39-A64CF1D3190A}"/>
              </a:ext>
            </a:extLst>
          </p:cNvPr>
          <p:cNvSpPr txBox="1"/>
          <p:nvPr/>
        </p:nvSpPr>
        <p:spPr>
          <a:xfrm>
            <a:off x="10313233" y="6474488"/>
            <a:ext cx="1624886" cy="369332"/>
          </a:xfrm>
          <a:prstGeom prst="rect">
            <a:avLst/>
          </a:prstGeom>
          <a:noFill/>
        </p:spPr>
        <p:txBody>
          <a:bodyPr wrap="square" rtlCol="0">
            <a:spAutoFit/>
          </a:bodyPr>
          <a:lstStyle/>
          <a:p>
            <a:r>
              <a:rPr lang="it-IT" dirty="0">
                <a:solidFill>
                  <a:schemeClr val="accent6"/>
                </a:solidFill>
                <a:effectLst/>
                <a:latin typeface="Times"/>
              </a:rPr>
              <a:t>Hassler+2012</a:t>
            </a:r>
          </a:p>
        </p:txBody>
      </p:sp>
    </p:spTree>
    <p:extLst>
      <p:ext uri="{BB962C8B-B14F-4D97-AF65-F5344CB8AC3E}">
        <p14:creationId xmlns:p14="http://schemas.microsoft.com/office/powerpoint/2010/main" val="7283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33CB8-3FAF-D903-CC4E-4325E1A2602C}"/>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ECF6B11A-84F4-D9B1-2184-349DE77B2841}"/>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C5252F49-D38B-08F8-D88F-A608ABD89EAA}"/>
              </a:ext>
            </a:extLst>
          </p:cNvPr>
          <p:cNvSpPr>
            <a:spLocks noGrp="1"/>
          </p:cNvSpPr>
          <p:nvPr>
            <p:ph type="title"/>
          </p:nvPr>
        </p:nvSpPr>
        <p:spPr>
          <a:xfrm>
            <a:off x="64183" y="187066"/>
            <a:ext cx="7041031" cy="1536387"/>
          </a:xfrm>
        </p:spPr>
        <p:txBody>
          <a:bodyPr>
            <a:normAutofit/>
          </a:bodyPr>
          <a:lstStyle/>
          <a:p>
            <a:r>
              <a:rPr lang="it-IT" b="1" dirty="0"/>
              <a:t>The RAD </a:t>
            </a:r>
            <a:r>
              <a:rPr lang="it-IT" dirty="0" err="1"/>
              <a:t>sensor</a:t>
            </a:r>
            <a:r>
              <a:rPr lang="it-IT" dirty="0"/>
              <a:t> head (RSH) </a:t>
            </a:r>
            <a:endParaRPr lang="it-IT" b="1" dirty="0"/>
          </a:p>
        </p:txBody>
      </p:sp>
      <p:sp>
        <p:nvSpPr>
          <p:cNvPr id="3" name="Segnaposto contenuto 2">
            <a:extLst>
              <a:ext uri="{FF2B5EF4-FFF2-40B4-BE49-F238E27FC236}">
                <a16:creationId xmlns:a16="http://schemas.microsoft.com/office/drawing/2014/main" id="{C3AEA9D1-EB4F-4105-D8E5-B9E7E4653A84}"/>
              </a:ext>
            </a:extLst>
          </p:cNvPr>
          <p:cNvSpPr>
            <a:spLocks noGrp="1"/>
          </p:cNvSpPr>
          <p:nvPr>
            <p:ph idx="1"/>
          </p:nvPr>
        </p:nvSpPr>
        <p:spPr>
          <a:xfrm>
            <a:off x="1" y="810229"/>
            <a:ext cx="12191982" cy="6040952"/>
          </a:xfrm>
        </p:spPr>
        <p:txBody>
          <a:bodyPr>
            <a:normAutofit/>
          </a:bodyPr>
          <a:lstStyle/>
          <a:p>
            <a:pPr marL="285750" indent="-285750">
              <a:buFont typeface="Arial" panose="020B0604020202020204" pitchFamily="34" charset="0"/>
              <a:buChar char="•"/>
            </a:pPr>
            <a:endParaRPr lang="it-IT" sz="4800" dirty="0"/>
          </a:p>
          <a:p>
            <a:pPr marL="285750" indent="-285750">
              <a:buFont typeface="Arial" panose="020B0604020202020204" pitchFamily="34" charset="0"/>
              <a:buChar char="•"/>
            </a:pPr>
            <a:endParaRPr lang="it-IT" dirty="0"/>
          </a:p>
        </p:txBody>
      </p:sp>
      <p:pic>
        <p:nvPicPr>
          <p:cNvPr id="1028" name="Picture 4" descr="image">
            <a:extLst>
              <a:ext uri="{FF2B5EF4-FFF2-40B4-BE49-F238E27FC236}">
                <a16:creationId xmlns:a16="http://schemas.microsoft.com/office/drawing/2014/main" id="{C00C6734-0407-FCE4-F373-BE22AFB81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508" y="13683"/>
            <a:ext cx="5220161" cy="644317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85F031F-BD66-8C63-4FA1-10EB40C932DD}"/>
              </a:ext>
            </a:extLst>
          </p:cNvPr>
          <p:cNvSpPr txBox="1"/>
          <p:nvPr/>
        </p:nvSpPr>
        <p:spPr>
          <a:xfrm>
            <a:off x="6779350" y="6463718"/>
            <a:ext cx="5348475" cy="307777"/>
          </a:xfrm>
          <a:prstGeom prst="rect">
            <a:avLst/>
          </a:prstGeom>
          <a:noFill/>
        </p:spPr>
        <p:txBody>
          <a:bodyPr wrap="square" rtlCol="0">
            <a:spAutoFit/>
          </a:bodyPr>
          <a:lstStyle/>
          <a:p>
            <a:r>
              <a:rPr lang="en-GB" sz="1400" noProof="0" dirty="0"/>
              <a:t>Schematic of the RAD sensor head (from Köhler et al. 2014).</a:t>
            </a:r>
          </a:p>
        </p:txBody>
      </p:sp>
      <p:sp>
        <p:nvSpPr>
          <p:cNvPr id="6" name="CasellaDiTesto 5">
            <a:extLst>
              <a:ext uri="{FF2B5EF4-FFF2-40B4-BE49-F238E27FC236}">
                <a16:creationId xmlns:a16="http://schemas.microsoft.com/office/drawing/2014/main" id="{B180F835-9905-C1D7-ED84-D2B3517EF403}"/>
              </a:ext>
            </a:extLst>
          </p:cNvPr>
          <p:cNvSpPr txBox="1"/>
          <p:nvPr/>
        </p:nvSpPr>
        <p:spPr>
          <a:xfrm>
            <a:off x="128331" y="2650659"/>
            <a:ext cx="5871396" cy="3139321"/>
          </a:xfrm>
          <a:prstGeom prst="rect">
            <a:avLst/>
          </a:prstGeom>
          <a:noFill/>
        </p:spPr>
        <p:txBody>
          <a:bodyPr wrap="square" rtlCol="0">
            <a:spAutoFit/>
          </a:bodyPr>
          <a:lstStyle/>
          <a:p>
            <a:pPr marL="285750" indent="-285750">
              <a:buFont typeface="Arial" panose="020B0604020202020204" pitchFamily="34" charset="0"/>
              <a:buChar char="•"/>
            </a:pPr>
            <a:r>
              <a:rPr lang="en-GB" noProof="0" dirty="0"/>
              <a:t>The RAD sensor head (RSH) contains detectors for charged and neutral particle measurements</a:t>
            </a:r>
          </a:p>
          <a:p>
            <a:pPr marL="285750" indent="-285750">
              <a:buFont typeface="Arial" panose="020B0604020202020204" pitchFamily="34" charset="0"/>
              <a:buChar char="•"/>
            </a:pPr>
            <a:r>
              <a:rPr lang="en-GB" noProof="0" dirty="0"/>
              <a:t>Neutral particles are measured in D and E</a:t>
            </a:r>
          </a:p>
          <a:p>
            <a:pPr marL="285750" indent="-285750">
              <a:buFont typeface="Arial" panose="020B0604020202020204" pitchFamily="34" charset="0"/>
              <a:buChar char="•"/>
            </a:pPr>
            <a:r>
              <a:rPr lang="en-GB" noProof="0" dirty="0"/>
              <a:t>Separate spectra for </a:t>
            </a:r>
            <a:r>
              <a:rPr lang="el-GR" noProof="0" dirty="0"/>
              <a:t>γ</a:t>
            </a:r>
            <a:r>
              <a:rPr lang="en-GB" noProof="0" dirty="0"/>
              <a:t>-rays and neutrons are derived</a:t>
            </a:r>
          </a:p>
          <a:p>
            <a:pPr marL="285750" indent="-285750">
              <a:buFont typeface="Arial" panose="020B0604020202020204" pitchFamily="34" charset="0"/>
              <a:buChar char="•"/>
            </a:pPr>
            <a:r>
              <a:rPr lang="en-GB" noProof="0" dirty="0"/>
              <a:t>To detect charged particle all detectors are used </a:t>
            </a:r>
          </a:p>
          <a:p>
            <a:pPr marL="285750" indent="-285750">
              <a:buFont typeface="Arial" panose="020B0604020202020204" pitchFamily="34" charset="0"/>
              <a:buChar char="•"/>
            </a:pPr>
            <a:r>
              <a:rPr lang="en-GB" noProof="0" dirty="0"/>
              <a:t>The analysis distinguishes between particles penetrating the RSH and those that stop in one of detectors (B, C, D, E).</a:t>
            </a:r>
          </a:p>
          <a:p>
            <a:pPr marL="285750" indent="-285750">
              <a:buFont typeface="Arial" panose="020B0604020202020204" pitchFamily="34" charset="0"/>
              <a:buChar char="•"/>
            </a:pPr>
            <a:r>
              <a:rPr lang="en-GB" noProof="0" dirty="0"/>
              <a:t>RAD measures the absorbed radiation dose in B and E </a:t>
            </a:r>
          </a:p>
        </p:txBody>
      </p:sp>
      <p:sp>
        <p:nvSpPr>
          <p:cNvPr id="7" name="CasellaDiTesto 6">
            <a:extLst>
              <a:ext uri="{FF2B5EF4-FFF2-40B4-BE49-F238E27FC236}">
                <a16:creationId xmlns:a16="http://schemas.microsoft.com/office/drawing/2014/main" id="{5B5A6966-8202-A06F-D1E3-EBEF8C69B5D0}"/>
              </a:ext>
            </a:extLst>
          </p:cNvPr>
          <p:cNvSpPr txBox="1"/>
          <p:nvPr/>
        </p:nvSpPr>
        <p:spPr>
          <a:xfrm>
            <a:off x="6991772" y="2161950"/>
            <a:ext cx="1534933" cy="369332"/>
          </a:xfrm>
          <a:prstGeom prst="rect">
            <a:avLst/>
          </a:prstGeom>
          <a:noFill/>
        </p:spPr>
        <p:txBody>
          <a:bodyPr wrap="square" rtlCol="0">
            <a:spAutoFit/>
          </a:bodyPr>
          <a:lstStyle/>
          <a:p>
            <a:r>
              <a:rPr lang="it-IT" dirty="0"/>
              <a:t>Si detector</a:t>
            </a:r>
          </a:p>
        </p:txBody>
      </p:sp>
      <p:cxnSp>
        <p:nvCxnSpPr>
          <p:cNvPr id="9" name="Connettore 2 8">
            <a:extLst>
              <a:ext uri="{FF2B5EF4-FFF2-40B4-BE49-F238E27FC236}">
                <a16:creationId xmlns:a16="http://schemas.microsoft.com/office/drawing/2014/main" id="{9497095E-2B5A-F9D6-B25D-099EF7BBF366}"/>
              </a:ext>
            </a:extLst>
          </p:cNvPr>
          <p:cNvCxnSpPr/>
          <p:nvPr/>
        </p:nvCxnSpPr>
        <p:spPr>
          <a:xfrm flipV="1">
            <a:off x="8044249" y="1542219"/>
            <a:ext cx="247135" cy="521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55448591-B3A4-16BA-9C61-D0B9A5F6922E}"/>
              </a:ext>
            </a:extLst>
          </p:cNvPr>
          <p:cNvCxnSpPr>
            <a:cxnSpLocks/>
          </p:cNvCxnSpPr>
          <p:nvPr/>
        </p:nvCxnSpPr>
        <p:spPr>
          <a:xfrm>
            <a:off x="8044249" y="2502075"/>
            <a:ext cx="247135" cy="467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5A9AC9E2-D883-881F-E18F-522ECAB1C943}"/>
              </a:ext>
            </a:extLst>
          </p:cNvPr>
          <p:cNvCxnSpPr>
            <a:cxnSpLocks/>
          </p:cNvCxnSpPr>
          <p:nvPr/>
        </p:nvCxnSpPr>
        <p:spPr>
          <a:xfrm>
            <a:off x="7668783" y="2502075"/>
            <a:ext cx="499033" cy="83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38BF114B-FE25-7B3E-1640-FD874BAA66A3}"/>
              </a:ext>
            </a:extLst>
          </p:cNvPr>
          <p:cNvSpPr txBox="1"/>
          <p:nvPr/>
        </p:nvSpPr>
        <p:spPr>
          <a:xfrm>
            <a:off x="8766359" y="4051043"/>
            <a:ext cx="1662743" cy="338554"/>
          </a:xfrm>
          <a:prstGeom prst="rect">
            <a:avLst/>
          </a:prstGeom>
          <a:noFill/>
        </p:spPr>
        <p:txBody>
          <a:bodyPr wrap="square" rtlCol="0">
            <a:spAutoFit/>
          </a:bodyPr>
          <a:lstStyle/>
          <a:p>
            <a:r>
              <a:rPr lang="it-IT" sz="1600" dirty="0" err="1"/>
              <a:t>CsI</a:t>
            </a:r>
            <a:r>
              <a:rPr lang="it-IT" sz="1600" dirty="0"/>
              <a:t> </a:t>
            </a:r>
            <a:r>
              <a:rPr lang="it-IT" sz="1600" dirty="0" err="1"/>
              <a:t>scintillator</a:t>
            </a:r>
            <a:endParaRPr lang="it-IT" sz="1600" dirty="0"/>
          </a:p>
        </p:txBody>
      </p:sp>
      <p:sp>
        <p:nvSpPr>
          <p:cNvPr id="20" name="CasellaDiTesto 19">
            <a:extLst>
              <a:ext uri="{FF2B5EF4-FFF2-40B4-BE49-F238E27FC236}">
                <a16:creationId xmlns:a16="http://schemas.microsoft.com/office/drawing/2014/main" id="{B9D75D64-8AF5-79A5-EF77-15FE0F3DAF4E}"/>
              </a:ext>
            </a:extLst>
          </p:cNvPr>
          <p:cNvSpPr txBox="1"/>
          <p:nvPr/>
        </p:nvSpPr>
        <p:spPr>
          <a:xfrm>
            <a:off x="6902918" y="5475774"/>
            <a:ext cx="1141331" cy="800219"/>
          </a:xfrm>
          <a:prstGeom prst="rect">
            <a:avLst/>
          </a:prstGeom>
          <a:noFill/>
        </p:spPr>
        <p:txBody>
          <a:bodyPr wrap="square" rtlCol="0">
            <a:spAutoFit/>
          </a:bodyPr>
          <a:lstStyle/>
          <a:p>
            <a:r>
              <a:rPr lang="it-IT" sz="1400" dirty="0">
                <a:solidFill>
                  <a:srgbClr val="000000"/>
                </a:solidFill>
                <a:latin typeface="Helvetica" pitchFamily="2" charset="0"/>
              </a:rPr>
              <a:t>P</a:t>
            </a:r>
            <a:r>
              <a:rPr lang="it-IT" sz="1400" dirty="0">
                <a:solidFill>
                  <a:srgbClr val="000000"/>
                </a:solidFill>
                <a:effectLst/>
                <a:latin typeface="Helvetica" pitchFamily="2" charset="0"/>
              </a:rPr>
              <a:t>lastic </a:t>
            </a:r>
            <a:r>
              <a:rPr lang="it-IT" sz="1400" dirty="0" err="1">
                <a:solidFill>
                  <a:srgbClr val="000000"/>
                </a:solidFill>
                <a:effectLst/>
                <a:latin typeface="Helvetica" pitchFamily="2" charset="0"/>
              </a:rPr>
              <a:t>scintillator</a:t>
            </a:r>
            <a:endParaRPr lang="it-IT" sz="1400" dirty="0">
              <a:solidFill>
                <a:srgbClr val="000000"/>
              </a:solidFill>
              <a:effectLst/>
              <a:latin typeface="Helvetica" pitchFamily="2" charset="0"/>
            </a:endParaRPr>
          </a:p>
          <a:p>
            <a:endParaRPr lang="it-IT" dirty="0"/>
          </a:p>
        </p:txBody>
      </p:sp>
      <p:cxnSp>
        <p:nvCxnSpPr>
          <p:cNvPr id="21" name="Connettore 2 20">
            <a:extLst>
              <a:ext uri="{FF2B5EF4-FFF2-40B4-BE49-F238E27FC236}">
                <a16:creationId xmlns:a16="http://schemas.microsoft.com/office/drawing/2014/main" id="{CA740DB0-F4EB-AE89-FE41-2C458DA788CB}"/>
              </a:ext>
            </a:extLst>
          </p:cNvPr>
          <p:cNvCxnSpPr>
            <a:cxnSpLocks/>
          </p:cNvCxnSpPr>
          <p:nvPr/>
        </p:nvCxnSpPr>
        <p:spPr>
          <a:xfrm flipV="1">
            <a:off x="7707084" y="4672364"/>
            <a:ext cx="1746503" cy="93593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04BE51F8-3E45-3100-3805-4B8E8999DB93}"/>
              </a:ext>
            </a:extLst>
          </p:cNvPr>
          <p:cNvCxnSpPr>
            <a:cxnSpLocks/>
          </p:cNvCxnSpPr>
          <p:nvPr/>
        </p:nvCxnSpPr>
        <p:spPr>
          <a:xfrm flipV="1">
            <a:off x="7668783" y="5608296"/>
            <a:ext cx="1784804" cy="118973"/>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DA68EC25-60D3-1660-A672-2C12CE824D8E}"/>
              </a:ext>
            </a:extLst>
          </p:cNvPr>
          <p:cNvSpPr txBox="1"/>
          <p:nvPr/>
        </p:nvSpPr>
        <p:spPr>
          <a:xfrm>
            <a:off x="10429102" y="6041160"/>
            <a:ext cx="2113613" cy="369332"/>
          </a:xfrm>
          <a:prstGeom prst="rect">
            <a:avLst/>
          </a:prstGeom>
          <a:noFill/>
        </p:spPr>
        <p:txBody>
          <a:bodyPr wrap="square" rtlCol="0">
            <a:spAutoFit/>
          </a:bodyPr>
          <a:lstStyle/>
          <a:p>
            <a:r>
              <a:rPr lang="it-IT" sz="1800" dirty="0">
                <a:solidFill>
                  <a:schemeClr val="accent6"/>
                </a:solidFill>
              </a:rPr>
              <a:t>Köhler+2014</a:t>
            </a:r>
            <a:endParaRPr lang="it-IT" dirty="0">
              <a:solidFill>
                <a:schemeClr val="accent6"/>
              </a:solidFill>
            </a:endParaRPr>
          </a:p>
        </p:txBody>
      </p:sp>
    </p:spTree>
    <p:extLst>
      <p:ext uri="{BB962C8B-B14F-4D97-AF65-F5344CB8AC3E}">
        <p14:creationId xmlns:p14="http://schemas.microsoft.com/office/powerpoint/2010/main" val="227641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117C4-934C-AE0B-A58C-4DB07446E132}"/>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56D48087-CC22-0785-25DB-6E3AC4BF781A}"/>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C0F9EBB3-4D3D-556C-D0E1-F4717DB4F6F9}"/>
              </a:ext>
            </a:extLst>
          </p:cNvPr>
          <p:cNvSpPr>
            <a:spLocks noGrp="1"/>
          </p:cNvSpPr>
          <p:nvPr>
            <p:ph type="ctrTitle"/>
          </p:nvPr>
        </p:nvSpPr>
        <p:spPr>
          <a:xfrm>
            <a:off x="149505" y="6819"/>
            <a:ext cx="7591926" cy="1077450"/>
          </a:xfrm>
        </p:spPr>
        <p:txBody>
          <a:bodyPr>
            <a:normAutofit/>
          </a:bodyPr>
          <a:lstStyle/>
          <a:p>
            <a:r>
              <a:rPr lang="it-IT" sz="4000" dirty="0"/>
              <a:t>Space </a:t>
            </a:r>
            <a:r>
              <a:rPr lang="it-IT" sz="4000" dirty="0" err="1"/>
              <a:t>Radiation</a:t>
            </a:r>
            <a:r>
              <a:rPr lang="it-IT" sz="4000" dirty="0"/>
              <a:t> Environment</a:t>
            </a:r>
          </a:p>
        </p:txBody>
      </p:sp>
      <p:pic>
        <p:nvPicPr>
          <p:cNvPr id="3" name="Immagine 2" descr="Immagine che contiene testo, diagramma, schermata, cerchio&#10;&#10;Il contenuto generato dall'IA potrebbe non essere corretto.">
            <a:extLst>
              <a:ext uri="{FF2B5EF4-FFF2-40B4-BE49-F238E27FC236}">
                <a16:creationId xmlns:a16="http://schemas.microsoft.com/office/drawing/2014/main" id="{8E497F66-7611-50CD-D86D-472E1B10A663}"/>
              </a:ext>
            </a:extLst>
          </p:cNvPr>
          <p:cNvPicPr>
            <a:picLocks noChangeAspect="1"/>
          </p:cNvPicPr>
          <p:nvPr/>
        </p:nvPicPr>
        <p:blipFill>
          <a:blip r:embed="rId4"/>
          <a:stretch>
            <a:fillRect/>
          </a:stretch>
        </p:blipFill>
        <p:spPr>
          <a:xfrm>
            <a:off x="482276" y="1463444"/>
            <a:ext cx="7010400" cy="5016500"/>
          </a:xfrm>
          <a:prstGeom prst="rect">
            <a:avLst/>
          </a:prstGeom>
        </p:spPr>
      </p:pic>
      <p:sp>
        <p:nvSpPr>
          <p:cNvPr id="4" name="CasellaDiTesto 3">
            <a:extLst>
              <a:ext uri="{FF2B5EF4-FFF2-40B4-BE49-F238E27FC236}">
                <a16:creationId xmlns:a16="http://schemas.microsoft.com/office/drawing/2014/main" id="{CAE95019-01A1-D4CF-20BF-84B64E7B3F14}"/>
              </a:ext>
            </a:extLst>
          </p:cNvPr>
          <p:cNvSpPr txBox="1"/>
          <p:nvPr/>
        </p:nvSpPr>
        <p:spPr>
          <a:xfrm>
            <a:off x="482276" y="6543404"/>
            <a:ext cx="4532026" cy="307777"/>
          </a:xfrm>
          <a:prstGeom prst="rect">
            <a:avLst/>
          </a:prstGeom>
          <a:noFill/>
        </p:spPr>
        <p:txBody>
          <a:bodyPr wrap="square" rtlCol="0">
            <a:spAutoFit/>
          </a:bodyPr>
          <a:lstStyle/>
          <a:p>
            <a:r>
              <a:rPr lang="en-GB" sz="1400" noProof="0" dirty="0">
                <a:solidFill>
                  <a:srgbClr val="000000"/>
                </a:solidFill>
                <a:effectLst/>
                <a:latin typeface="Helvetica" pitchFamily="2" charset="0"/>
              </a:rPr>
              <a:t>Components of the space </a:t>
            </a:r>
            <a:r>
              <a:rPr lang="en-GB" sz="1400" noProof="0" dirty="0" err="1">
                <a:solidFill>
                  <a:srgbClr val="000000"/>
                </a:solidFill>
                <a:effectLst/>
                <a:latin typeface="Helvetica" pitchFamily="2" charset="0"/>
              </a:rPr>
              <a:t>radation</a:t>
            </a:r>
            <a:r>
              <a:rPr lang="en-GB" sz="1400" noProof="0" dirty="0">
                <a:solidFill>
                  <a:srgbClr val="000000"/>
                </a:solidFill>
                <a:effectLst/>
                <a:latin typeface="Helvetica" pitchFamily="2" charset="0"/>
              </a:rPr>
              <a:t> environment</a:t>
            </a:r>
            <a:endParaRPr lang="it-IT" sz="1400" dirty="0">
              <a:solidFill>
                <a:srgbClr val="000000"/>
              </a:solidFill>
              <a:effectLst/>
              <a:latin typeface="Helvetica" pitchFamily="2" charset="0"/>
            </a:endParaRPr>
          </a:p>
        </p:txBody>
      </p:sp>
      <p:sp>
        <p:nvSpPr>
          <p:cNvPr id="5" name="CasellaDiTesto 4">
            <a:extLst>
              <a:ext uri="{FF2B5EF4-FFF2-40B4-BE49-F238E27FC236}">
                <a16:creationId xmlns:a16="http://schemas.microsoft.com/office/drawing/2014/main" id="{810ED612-5AD7-81F7-862B-2944690BE5F3}"/>
              </a:ext>
            </a:extLst>
          </p:cNvPr>
          <p:cNvSpPr txBox="1"/>
          <p:nvPr/>
        </p:nvSpPr>
        <p:spPr>
          <a:xfrm>
            <a:off x="7741413" y="695649"/>
            <a:ext cx="4450569" cy="6001643"/>
          </a:xfrm>
          <a:prstGeom prst="rect">
            <a:avLst/>
          </a:prstGeom>
          <a:noFill/>
        </p:spPr>
        <p:txBody>
          <a:bodyPr wrap="square" rtlCol="0">
            <a:spAutoFit/>
          </a:bodyPr>
          <a:lstStyle/>
          <a:p>
            <a:r>
              <a:rPr lang="en-GB" sz="1600" noProof="0" dirty="0">
                <a:solidFill>
                  <a:srgbClr val="000000"/>
                </a:solidFill>
              </a:rPr>
              <a:t>S</a:t>
            </a:r>
            <a:r>
              <a:rPr lang="en-GB" sz="1600" noProof="0" dirty="0">
                <a:solidFill>
                  <a:srgbClr val="000000"/>
                </a:solidFill>
                <a:effectLst/>
              </a:rPr>
              <a:t>ources of ionizing radiation</a:t>
            </a:r>
            <a:r>
              <a:rPr lang="en-GB" sz="1600" noProof="0" dirty="0">
                <a:solidFill>
                  <a:srgbClr val="000000"/>
                </a:solidFill>
              </a:rPr>
              <a:t>:</a:t>
            </a:r>
          </a:p>
          <a:p>
            <a:pPr marL="285750" indent="-285750">
              <a:buFont typeface="Arial" panose="020B0604020202020204" pitchFamily="34" charset="0"/>
              <a:buChar char="•"/>
            </a:pPr>
            <a:r>
              <a:rPr lang="en-GB" sz="1600" noProof="0" dirty="0">
                <a:solidFill>
                  <a:srgbClr val="000000"/>
                </a:solidFill>
              </a:rPr>
              <a:t>S</a:t>
            </a:r>
            <a:r>
              <a:rPr lang="en-GB" sz="1600" noProof="0" dirty="0">
                <a:solidFill>
                  <a:srgbClr val="000000"/>
                </a:solidFill>
                <a:effectLst/>
              </a:rPr>
              <a:t>olar Energetic particles (SPEs) events</a:t>
            </a:r>
          </a:p>
          <a:p>
            <a:pPr marL="285750" indent="-285750">
              <a:buFont typeface="Arial" panose="020B0604020202020204" pitchFamily="34" charset="0"/>
              <a:buChar char="•"/>
            </a:pPr>
            <a:r>
              <a:rPr lang="en-GB" sz="1600" noProof="0" dirty="0">
                <a:solidFill>
                  <a:srgbClr val="000000"/>
                </a:solidFill>
                <a:effectLst/>
              </a:rPr>
              <a:t>Galactic cosmic rays (GCRs)</a:t>
            </a:r>
          </a:p>
          <a:p>
            <a:pPr marL="285750" indent="-285750">
              <a:buFont typeface="Arial" panose="020B0604020202020204" pitchFamily="34" charset="0"/>
              <a:buChar char="•"/>
            </a:pPr>
            <a:endParaRPr lang="en-GB" sz="1600" noProof="0" dirty="0">
              <a:solidFill>
                <a:srgbClr val="000000"/>
              </a:solidFill>
            </a:endParaRPr>
          </a:p>
          <a:p>
            <a:pPr>
              <a:buNone/>
            </a:pPr>
            <a:r>
              <a:rPr lang="en-GB" sz="1600" noProof="0" dirty="0">
                <a:solidFill>
                  <a:srgbClr val="000000"/>
                </a:solidFill>
                <a:effectLst/>
              </a:rPr>
              <a:t>GCRs are</a:t>
            </a:r>
            <a:r>
              <a:rPr lang="en-GB" sz="1600" noProof="0" dirty="0">
                <a:solidFill>
                  <a:srgbClr val="000000"/>
                </a:solidFill>
              </a:rPr>
              <a:t>:</a:t>
            </a:r>
          </a:p>
          <a:p>
            <a:pPr marL="285750" indent="-285750">
              <a:buFont typeface="Arial" panose="020B0604020202020204" pitchFamily="34" charset="0"/>
              <a:buChar char="•"/>
            </a:pPr>
            <a:r>
              <a:rPr lang="en-GB" sz="1600" noProof="0" dirty="0">
                <a:solidFill>
                  <a:srgbClr val="000000"/>
                </a:solidFill>
                <a:effectLst/>
              </a:rPr>
              <a:t>high energy particles (10 MeV/</a:t>
            </a:r>
            <a:r>
              <a:rPr lang="en-GB" sz="1600" noProof="0" dirty="0" err="1">
                <a:solidFill>
                  <a:srgbClr val="000000"/>
                </a:solidFill>
                <a:effectLst/>
              </a:rPr>
              <a:t>nuc</a:t>
            </a:r>
            <a:r>
              <a:rPr lang="en-GB" sz="1600" noProof="0" dirty="0">
                <a:solidFill>
                  <a:srgbClr val="000000"/>
                </a:solidFill>
                <a:effectLst/>
              </a:rPr>
              <a:t> to &gt;10 GeV/</a:t>
            </a:r>
            <a:r>
              <a:rPr lang="en-GB" sz="1600" noProof="0" dirty="0" err="1">
                <a:solidFill>
                  <a:srgbClr val="000000"/>
                </a:solidFill>
                <a:effectLst/>
              </a:rPr>
              <a:t>nuc</a:t>
            </a:r>
            <a:r>
              <a:rPr lang="en-GB" sz="1600" noProof="0" dirty="0">
                <a:solidFill>
                  <a:srgbClr val="000000"/>
                </a:solidFill>
                <a:effectLst/>
              </a:rPr>
              <a:t>) </a:t>
            </a:r>
          </a:p>
          <a:p>
            <a:pPr marL="285750" indent="-285750">
              <a:buFont typeface="Arial" panose="020B0604020202020204" pitchFamily="34" charset="0"/>
              <a:buChar char="•"/>
            </a:pPr>
            <a:r>
              <a:rPr lang="en-GB" sz="1600" noProof="0" dirty="0">
                <a:solidFill>
                  <a:srgbClr val="000000"/>
                </a:solidFill>
                <a:effectLst/>
              </a:rPr>
              <a:t>modulated by the heliosphere</a:t>
            </a:r>
            <a:endParaRPr lang="en-GB" sz="1600" noProof="0" dirty="0">
              <a:solidFill>
                <a:srgbClr val="000000"/>
              </a:solidFill>
            </a:endParaRPr>
          </a:p>
          <a:p>
            <a:pPr marL="285750" indent="-285750">
              <a:buFont typeface="Arial" panose="020B0604020202020204" pitchFamily="34" charset="0"/>
              <a:buChar char="•"/>
            </a:pPr>
            <a:r>
              <a:rPr lang="en-GB" sz="1600" noProof="0" dirty="0">
                <a:solidFill>
                  <a:srgbClr val="000000"/>
                </a:solidFill>
                <a:effectLst/>
              </a:rPr>
              <a:t>anti-correlated with solar activity</a:t>
            </a:r>
          </a:p>
          <a:p>
            <a:pPr marL="285750" indent="-285750">
              <a:buFont typeface="Arial" panose="020B0604020202020204" pitchFamily="34" charset="0"/>
              <a:buChar char="•"/>
            </a:pPr>
            <a:r>
              <a:rPr lang="en-GB" sz="1600" noProof="0" dirty="0">
                <a:solidFill>
                  <a:srgbClr val="000000"/>
                </a:solidFill>
                <a:effectLst/>
              </a:rPr>
              <a:t>composed of proton</a:t>
            </a:r>
            <a:r>
              <a:rPr lang="en-GB" sz="1600" noProof="0" dirty="0">
                <a:solidFill>
                  <a:srgbClr val="000000"/>
                </a:solidFill>
              </a:rPr>
              <a:t> (</a:t>
            </a:r>
            <a:r>
              <a:rPr lang="en-GB" sz="1600" noProof="0" dirty="0">
                <a:solidFill>
                  <a:srgbClr val="000000"/>
                </a:solidFill>
                <a:effectLst/>
              </a:rPr>
              <a:t>85-90%), helium ions (~10-13%), electrons (~1%), and heavier nuclei (~ 1%) (varies</a:t>
            </a:r>
            <a:r>
              <a:rPr lang="en-GB" sz="1600" noProof="0" dirty="0">
                <a:solidFill>
                  <a:srgbClr val="000000"/>
                </a:solidFill>
              </a:rPr>
              <a:t> </a:t>
            </a:r>
            <a:r>
              <a:rPr lang="en-GB" sz="1600" noProof="0" dirty="0">
                <a:solidFill>
                  <a:srgbClr val="000000"/>
                </a:solidFill>
                <a:effectLst/>
              </a:rPr>
              <a:t>depending on solar modulation</a:t>
            </a:r>
            <a:r>
              <a:rPr lang="en-GB" sz="1600" noProof="0" dirty="0">
                <a:solidFill>
                  <a:srgbClr val="000000"/>
                </a:solidFill>
              </a:rPr>
              <a:t>)</a:t>
            </a:r>
            <a:endParaRPr lang="en-GB" sz="1600" noProof="0" dirty="0">
              <a:solidFill>
                <a:srgbClr val="000000"/>
              </a:solidFill>
              <a:effectLst/>
            </a:endParaRPr>
          </a:p>
          <a:p>
            <a:pPr>
              <a:buNone/>
            </a:pPr>
            <a:endParaRPr lang="en-GB" sz="1600" noProof="0" dirty="0">
              <a:solidFill>
                <a:srgbClr val="000000"/>
              </a:solidFill>
              <a:effectLst/>
            </a:endParaRPr>
          </a:p>
          <a:p>
            <a:pPr>
              <a:buNone/>
            </a:pPr>
            <a:r>
              <a:rPr lang="en-GB" sz="1600" noProof="0" dirty="0">
                <a:solidFill>
                  <a:srgbClr val="000000"/>
                </a:solidFill>
                <a:effectLst/>
              </a:rPr>
              <a:t>SEP events are:</a:t>
            </a:r>
          </a:p>
          <a:p>
            <a:pPr marL="285750" indent="-285750">
              <a:buFont typeface="Arial" panose="020B0604020202020204" pitchFamily="34" charset="0"/>
              <a:buChar char="•"/>
            </a:pPr>
            <a:r>
              <a:rPr lang="en-GB" sz="1600" noProof="0" dirty="0">
                <a:solidFill>
                  <a:srgbClr val="000000"/>
                </a:solidFill>
                <a:effectLst/>
              </a:rPr>
              <a:t>produced in the solar corona by high energy processes</a:t>
            </a:r>
            <a:r>
              <a:rPr lang="en-GB" sz="1600" noProof="0" dirty="0">
                <a:solidFill>
                  <a:srgbClr val="000000"/>
                </a:solidFill>
              </a:rPr>
              <a:t> </a:t>
            </a:r>
            <a:r>
              <a:rPr lang="en-GB" sz="1600" noProof="0" dirty="0">
                <a:solidFill>
                  <a:srgbClr val="000000"/>
                </a:solidFill>
                <a:effectLst/>
              </a:rPr>
              <a:t>associated with flares, coronal mass ejections (CMEs) and their corresponding shocks</a:t>
            </a:r>
          </a:p>
          <a:p>
            <a:pPr marL="285750" indent="-285750">
              <a:buFont typeface="Arial" panose="020B0604020202020204" pitchFamily="34" charset="0"/>
              <a:buChar char="•"/>
            </a:pPr>
            <a:r>
              <a:rPr lang="en-GB" sz="1600" noProof="0" dirty="0">
                <a:solidFill>
                  <a:srgbClr val="000000"/>
                </a:solidFill>
                <a:effectLst/>
              </a:rPr>
              <a:t>sporadic and difficult to predict</a:t>
            </a:r>
          </a:p>
          <a:p>
            <a:pPr marL="285750" indent="-285750">
              <a:buFont typeface="Arial" panose="020B0604020202020204" pitchFamily="34" charset="0"/>
              <a:buChar char="•"/>
            </a:pPr>
            <a:r>
              <a:rPr lang="en-GB" sz="1600" noProof="0" dirty="0">
                <a:solidFill>
                  <a:srgbClr val="000000"/>
                </a:solidFill>
                <a:effectLst/>
              </a:rPr>
              <a:t>are typically dominated by protons, but composition can vary substantially. </a:t>
            </a:r>
            <a:r>
              <a:rPr lang="en-GB" sz="1600" noProof="0" dirty="0">
                <a:solidFill>
                  <a:srgbClr val="000000"/>
                </a:solidFill>
              </a:rPr>
              <a:t>F</a:t>
            </a:r>
            <a:r>
              <a:rPr lang="en-GB" sz="1600" noProof="0" dirty="0">
                <a:solidFill>
                  <a:srgbClr val="000000"/>
                </a:solidFill>
                <a:effectLst/>
              </a:rPr>
              <a:t>luxes can vary by by several orders of magnitude</a:t>
            </a:r>
            <a:r>
              <a:rPr lang="en-GB" sz="1600" noProof="0" dirty="0">
                <a:solidFill>
                  <a:srgbClr val="000000"/>
                </a:solidFill>
              </a:rPr>
              <a:t>.</a:t>
            </a:r>
            <a:endParaRPr lang="en-GB" sz="1600" noProof="0" dirty="0">
              <a:solidFill>
                <a:srgbClr val="000000"/>
              </a:solidFill>
              <a:effectLst/>
            </a:endParaRPr>
          </a:p>
        </p:txBody>
      </p:sp>
    </p:spTree>
    <p:extLst>
      <p:ext uri="{BB962C8B-B14F-4D97-AF65-F5344CB8AC3E}">
        <p14:creationId xmlns:p14="http://schemas.microsoft.com/office/powerpoint/2010/main" val="90270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BC4E-9B23-ED67-F636-E2CB5A043FE9}"/>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3E677F8C-ED98-4A3E-9D0A-C36E88B52A04}"/>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86A89EE9-5F73-B9DA-5134-66B769613C63}"/>
              </a:ext>
            </a:extLst>
          </p:cNvPr>
          <p:cNvSpPr>
            <a:spLocks noGrp="1"/>
          </p:cNvSpPr>
          <p:nvPr>
            <p:ph type="title"/>
          </p:nvPr>
        </p:nvSpPr>
        <p:spPr>
          <a:xfrm>
            <a:off x="2845287" y="-19944"/>
            <a:ext cx="7041031" cy="1536387"/>
          </a:xfrm>
        </p:spPr>
        <p:txBody>
          <a:bodyPr>
            <a:normAutofit/>
          </a:bodyPr>
          <a:lstStyle/>
          <a:p>
            <a:r>
              <a:rPr lang="it-IT" b="1" dirty="0" err="1"/>
              <a:t>Charged</a:t>
            </a:r>
            <a:r>
              <a:rPr lang="it-IT" b="1" dirty="0"/>
              <a:t> </a:t>
            </a:r>
            <a:r>
              <a:rPr lang="it-IT" b="1" dirty="0" err="1"/>
              <a:t>particle</a:t>
            </a:r>
            <a:r>
              <a:rPr lang="it-IT" b="1" dirty="0"/>
              <a:t> </a:t>
            </a:r>
            <a:r>
              <a:rPr lang="it-IT" b="1" dirty="0" err="1"/>
              <a:t>spectra</a:t>
            </a:r>
            <a:endParaRPr lang="it-IT" b="1" dirty="0"/>
          </a:p>
        </p:txBody>
      </p:sp>
      <p:sp>
        <p:nvSpPr>
          <p:cNvPr id="3" name="Segnaposto contenuto 2">
            <a:extLst>
              <a:ext uri="{FF2B5EF4-FFF2-40B4-BE49-F238E27FC236}">
                <a16:creationId xmlns:a16="http://schemas.microsoft.com/office/drawing/2014/main" id="{7302C6C7-9021-38B4-1BF3-62C2437056B9}"/>
              </a:ext>
            </a:extLst>
          </p:cNvPr>
          <p:cNvSpPr>
            <a:spLocks noGrp="1"/>
          </p:cNvSpPr>
          <p:nvPr>
            <p:ph idx="1"/>
          </p:nvPr>
        </p:nvSpPr>
        <p:spPr>
          <a:xfrm>
            <a:off x="1" y="4050307"/>
            <a:ext cx="12191982" cy="6040952"/>
          </a:xfrm>
        </p:spPr>
        <p:txBody>
          <a:bodyPr>
            <a:normAutofit/>
          </a:bodyPr>
          <a:lstStyle/>
          <a:p>
            <a:pPr marL="285750" indent="-285750">
              <a:buFont typeface="Arial" panose="020B0604020202020204" pitchFamily="34" charset="0"/>
              <a:buChar char="•"/>
            </a:pPr>
            <a:endParaRPr lang="it-IT" sz="4800" dirty="0"/>
          </a:p>
          <a:p>
            <a:pPr marL="285750" indent="-285750">
              <a:buFont typeface="Arial" panose="020B0604020202020204" pitchFamily="34" charset="0"/>
              <a:buChar char="•"/>
            </a:pPr>
            <a:endParaRPr lang="it-IT" dirty="0"/>
          </a:p>
        </p:txBody>
      </p:sp>
      <p:sp>
        <p:nvSpPr>
          <p:cNvPr id="5" name="CasellaDiTesto 4">
            <a:extLst>
              <a:ext uri="{FF2B5EF4-FFF2-40B4-BE49-F238E27FC236}">
                <a16:creationId xmlns:a16="http://schemas.microsoft.com/office/drawing/2014/main" id="{07FBA25D-1022-88DB-38FB-F00D70206BD0}"/>
              </a:ext>
            </a:extLst>
          </p:cNvPr>
          <p:cNvSpPr txBox="1"/>
          <p:nvPr/>
        </p:nvSpPr>
        <p:spPr>
          <a:xfrm>
            <a:off x="11964" y="5400571"/>
            <a:ext cx="11973709" cy="307777"/>
          </a:xfrm>
          <a:prstGeom prst="rect">
            <a:avLst/>
          </a:prstGeom>
          <a:noFill/>
        </p:spPr>
        <p:txBody>
          <a:bodyPr wrap="square" rtlCol="0">
            <a:spAutoFit/>
          </a:bodyPr>
          <a:lstStyle/>
          <a:p>
            <a:r>
              <a:rPr lang="en-US" sz="1400" b="0" strike="noStrike" spc="-1" dirty="0">
                <a:solidFill>
                  <a:srgbClr val="000000"/>
                </a:solidFill>
                <a:latin typeface="Arial"/>
              </a:rPr>
              <a:t>Charged particle spectra obtained with the Mars Science Laboratory Radiation Assessment Detector (MSL/RAD) on the surface of Mars</a:t>
            </a:r>
          </a:p>
        </p:txBody>
      </p:sp>
      <p:pic>
        <p:nvPicPr>
          <p:cNvPr id="4" name="Main graphic">
            <a:extLst>
              <a:ext uri="{FF2B5EF4-FFF2-40B4-BE49-F238E27FC236}">
                <a16:creationId xmlns:a16="http://schemas.microsoft.com/office/drawing/2014/main" id="{003C2EA5-F051-93B3-BB3E-345878E81C29}"/>
              </a:ext>
            </a:extLst>
          </p:cNvPr>
          <p:cNvPicPr/>
          <p:nvPr/>
        </p:nvPicPr>
        <p:blipFill>
          <a:blip r:embed="rId4"/>
          <a:stretch/>
        </p:blipFill>
        <p:spPr>
          <a:xfrm>
            <a:off x="196525" y="1473887"/>
            <a:ext cx="5563800" cy="3809880"/>
          </a:xfrm>
          <a:prstGeom prst="rect">
            <a:avLst/>
          </a:prstGeom>
          <a:ln>
            <a:noFill/>
          </a:ln>
        </p:spPr>
      </p:pic>
      <p:pic>
        <p:nvPicPr>
          <p:cNvPr id="8" name="Main graphic">
            <a:extLst>
              <a:ext uri="{FF2B5EF4-FFF2-40B4-BE49-F238E27FC236}">
                <a16:creationId xmlns:a16="http://schemas.microsoft.com/office/drawing/2014/main" id="{651039C3-12D3-CFC6-4C38-65E75F4FA713}"/>
              </a:ext>
            </a:extLst>
          </p:cNvPr>
          <p:cNvPicPr/>
          <p:nvPr/>
        </p:nvPicPr>
        <p:blipFill>
          <a:blip r:embed="rId5"/>
          <a:stretch/>
        </p:blipFill>
        <p:spPr>
          <a:xfrm>
            <a:off x="6202534" y="1461860"/>
            <a:ext cx="5547240" cy="3809880"/>
          </a:xfrm>
          <a:prstGeom prst="rect">
            <a:avLst/>
          </a:prstGeom>
          <a:ln>
            <a:noFill/>
          </a:ln>
        </p:spPr>
      </p:pic>
      <p:sp>
        <p:nvSpPr>
          <p:cNvPr id="11" name="CasellaDiTesto 10">
            <a:extLst>
              <a:ext uri="{FF2B5EF4-FFF2-40B4-BE49-F238E27FC236}">
                <a16:creationId xmlns:a16="http://schemas.microsoft.com/office/drawing/2014/main" id="{11F89320-7E42-71BF-66AD-1E12FF84C9B0}"/>
              </a:ext>
            </a:extLst>
          </p:cNvPr>
          <p:cNvSpPr txBox="1"/>
          <p:nvPr/>
        </p:nvSpPr>
        <p:spPr>
          <a:xfrm>
            <a:off x="196508" y="4972837"/>
            <a:ext cx="2516677" cy="369332"/>
          </a:xfrm>
          <a:prstGeom prst="rect">
            <a:avLst/>
          </a:prstGeom>
          <a:noFill/>
        </p:spPr>
        <p:txBody>
          <a:bodyPr wrap="square" rtlCol="0">
            <a:spAutoFit/>
          </a:bodyPr>
          <a:lstStyle/>
          <a:p>
            <a:r>
              <a:rPr lang="it-IT" dirty="0">
                <a:solidFill>
                  <a:schemeClr val="accent6"/>
                </a:solidFill>
                <a:effectLst/>
                <a:latin typeface="Helvetica" pitchFamily="2" charset="0"/>
              </a:rPr>
              <a:t>Ehresmann+2014</a:t>
            </a:r>
          </a:p>
        </p:txBody>
      </p:sp>
    </p:spTree>
    <p:extLst>
      <p:ext uri="{BB962C8B-B14F-4D97-AF65-F5344CB8AC3E}">
        <p14:creationId xmlns:p14="http://schemas.microsoft.com/office/powerpoint/2010/main" val="258704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2DF0D-9D09-775F-0E64-EE7A9912A1D5}"/>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1CAD1133-CF09-24AA-17F3-62788E7C1F21}"/>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F20CF124-03A8-299E-B234-D299F75C98D9}"/>
              </a:ext>
            </a:extLst>
          </p:cNvPr>
          <p:cNvSpPr>
            <a:spLocks noGrp="1"/>
          </p:cNvSpPr>
          <p:nvPr>
            <p:ph type="title"/>
          </p:nvPr>
        </p:nvSpPr>
        <p:spPr>
          <a:xfrm>
            <a:off x="2360776" y="-5350"/>
            <a:ext cx="8141801" cy="1536387"/>
          </a:xfrm>
        </p:spPr>
        <p:txBody>
          <a:bodyPr>
            <a:normAutofit/>
          </a:bodyPr>
          <a:lstStyle/>
          <a:p>
            <a:r>
              <a:rPr lang="it-IT" b="1" dirty="0"/>
              <a:t>Zenith angle </a:t>
            </a:r>
            <a:r>
              <a:rPr lang="it-IT" b="1" dirty="0" err="1"/>
              <a:t>dependence</a:t>
            </a:r>
            <a:r>
              <a:rPr lang="it-IT" b="1" dirty="0"/>
              <a:t> of the </a:t>
            </a:r>
            <a:r>
              <a:rPr lang="it-IT" b="1" dirty="0" err="1"/>
              <a:t>Martian</a:t>
            </a:r>
            <a:r>
              <a:rPr lang="it-IT" b="1" dirty="0"/>
              <a:t> </a:t>
            </a:r>
            <a:r>
              <a:rPr lang="it-IT" b="1" dirty="0" err="1"/>
              <a:t>radiation</a:t>
            </a:r>
            <a:r>
              <a:rPr lang="it-IT" b="1" dirty="0"/>
              <a:t> </a:t>
            </a:r>
            <a:r>
              <a:rPr lang="it-IT" b="1" dirty="0" err="1"/>
              <a:t>environment</a:t>
            </a:r>
            <a:endParaRPr lang="it-IT" b="1" dirty="0"/>
          </a:p>
        </p:txBody>
      </p:sp>
      <p:pic>
        <p:nvPicPr>
          <p:cNvPr id="6" name="Main graphic">
            <a:extLst>
              <a:ext uri="{FF2B5EF4-FFF2-40B4-BE49-F238E27FC236}">
                <a16:creationId xmlns:a16="http://schemas.microsoft.com/office/drawing/2014/main" id="{05BDE761-3444-BC3A-CC4E-A9E5EF6E8CD8}"/>
              </a:ext>
            </a:extLst>
          </p:cNvPr>
          <p:cNvPicPr/>
          <p:nvPr/>
        </p:nvPicPr>
        <p:blipFill>
          <a:blip r:embed="rId4"/>
          <a:stretch/>
        </p:blipFill>
        <p:spPr>
          <a:xfrm>
            <a:off x="142716" y="1319267"/>
            <a:ext cx="4161197" cy="5462080"/>
          </a:xfrm>
          <a:prstGeom prst="rect">
            <a:avLst/>
          </a:prstGeom>
          <a:ln>
            <a:noFill/>
          </a:ln>
        </p:spPr>
      </p:pic>
      <p:sp>
        <p:nvSpPr>
          <p:cNvPr id="11" name="CasellaDiTesto 10">
            <a:extLst>
              <a:ext uri="{FF2B5EF4-FFF2-40B4-BE49-F238E27FC236}">
                <a16:creationId xmlns:a16="http://schemas.microsoft.com/office/drawing/2014/main" id="{6FFBF5FC-86F5-2F70-4F35-9B615199FB39}"/>
              </a:ext>
            </a:extLst>
          </p:cNvPr>
          <p:cNvSpPr txBox="1"/>
          <p:nvPr/>
        </p:nvSpPr>
        <p:spPr>
          <a:xfrm>
            <a:off x="142699" y="6042683"/>
            <a:ext cx="1720945" cy="738664"/>
          </a:xfrm>
          <a:prstGeom prst="rect">
            <a:avLst/>
          </a:prstGeom>
          <a:noFill/>
        </p:spPr>
        <p:txBody>
          <a:bodyPr wrap="square" rtlCol="0">
            <a:spAutoFit/>
          </a:bodyPr>
          <a:lstStyle/>
          <a:p>
            <a:r>
              <a:rPr lang="it-IT" sz="1400" dirty="0">
                <a:solidFill>
                  <a:schemeClr val="accent6"/>
                </a:solidFill>
                <a:effectLst/>
                <a:latin typeface="Helvetica" pitchFamily="2" charset="0"/>
              </a:rPr>
              <a:t>Wimmer-</a:t>
            </a:r>
            <a:r>
              <a:rPr lang="it-IT" sz="1400" dirty="0" err="1">
                <a:solidFill>
                  <a:schemeClr val="accent6"/>
                </a:solidFill>
                <a:effectLst/>
                <a:latin typeface="Helvetica" pitchFamily="2" charset="0"/>
              </a:rPr>
              <a:t>Schweingruber</a:t>
            </a:r>
            <a:endParaRPr lang="it-IT" sz="1400" dirty="0">
              <a:solidFill>
                <a:schemeClr val="accent6"/>
              </a:solidFill>
              <a:effectLst/>
              <a:latin typeface="Helvetica" pitchFamily="2" charset="0"/>
            </a:endParaRPr>
          </a:p>
          <a:p>
            <a:r>
              <a:rPr lang="it-IT" sz="1400" dirty="0">
                <a:solidFill>
                  <a:schemeClr val="accent6"/>
                </a:solidFill>
                <a:effectLst/>
                <a:latin typeface="Helvetica" pitchFamily="2" charset="0"/>
              </a:rPr>
              <a:t>+2015</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E333E1C-B650-BBEB-E8EB-750FCF41C448}"/>
                  </a:ext>
                </a:extLst>
              </p:cNvPr>
              <p:cNvSpPr txBox="1"/>
              <p:nvPr/>
            </p:nvSpPr>
            <p:spPr>
              <a:xfrm>
                <a:off x="5102026" y="3929196"/>
                <a:ext cx="278606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sz="2400" i="1" smtClean="0">
                              <a:latin typeface="Cambria Math" panose="02040503050406030204" pitchFamily="18" charset="0"/>
                            </a:rPr>
                          </m:ctrlPr>
                        </m:sSupPr>
                        <m:e>
                          <m:func>
                            <m:funcPr>
                              <m:ctrlPr>
                                <a:rPr lang="it-IT" sz="2400" i="1" smtClean="0">
                                  <a:latin typeface="Cambria Math" panose="02040503050406030204" pitchFamily="18" charset="0"/>
                                </a:rPr>
                              </m:ctrlPr>
                            </m:funcPr>
                            <m:fName>
                              <m:r>
                                <m:rPr>
                                  <m:sty m:val="p"/>
                                </m:rPr>
                                <a:rPr lang="it-IT" sz="2400" b="0" i="0" smtClean="0">
                                  <a:latin typeface="Cambria Math" panose="02040503050406030204" pitchFamily="18" charset="0"/>
                                </a:rPr>
                                <m:t>J</m:t>
                              </m:r>
                              <m:d>
                                <m:dPr>
                                  <m:ctrlPr>
                                    <a:rPr lang="it-IT" sz="2400" b="0" i="1" smtClean="0">
                                      <a:latin typeface="Cambria Math" panose="02040503050406030204" pitchFamily="18" charset="0"/>
                                    </a:rPr>
                                  </m:ctrlPr>
                                </m:dPr>
                                <m:e>
                                  <m:r>
                                    <m:rPr>
                                      <m:sty m:val="p"/>
                                    </m:rPr>
                                    <a:rPr lang="el-GR" sz="2400" b="0" i="0" smtClean="0">
                                      <a:latin typeface="Cambria Math" panose="02040503050406030204" pitchFamily="18" charset="0"/>
                                    </a:rPr>
                                    <m:t>θ</m:t>
                                  </m:r>
                                </m:e>
                              </m:d>
                              <m:r>
                                <a:rPr lang="it-IT" sz="2400" b="0" i="1" smtClean="0">
                                  <a:latin typeface="Cambria Math" panose="02040503050406030204" pitchFamily="18" charset="0"/>
                                  <a:ea typeface="Cambria Math" panose="02040503050406030204" pitchFamily="18" charset="0"/>
                                </a:rPr>
                                <m:t>∝</m:t>
                              </m:r>
                              <m:r>
                                <m:rPr>
                                  <m:sty m:val="p"/>
                                </m:rPr>
                                <a:rPr lang="it-IT" sz="2400" i="0" smtClean="0">
                                  <a:latin typeface="Cambria Math" panose="02040503050406030204" pitchFamily="18" charset="0"/>
                                </a:rPr>
                                <m:t>cos</m:t>
                              </m:r>
                            </m:fName>
                            <m:e>
                              <m:r>
                                <a:rPr lang="it-IT" sz="2400" b="0" i="1" smtClean="0">
                                  <a:latin typeface="Cambria Math" panose="02040503050406030204" pitchFamily="18" charset="0"/>
                                </a:rPr>
                                <m:t>(</m:t>
                              </m:r>
                              <m:r>
                                <a:rPr lang="el-GR" sz="2400" b="0" i="1" smtClean="0">
                                  <a:latin typeface="Cambria Math" panose="02040503050406030204" pitchFamily="18" charset="0"/>
                                </a:rPr>
                                <m:t>𝜃</m:t>
                              </m:r>
                              <m:r>
                                <a:rPr lang="it-IT" sz="2400" b="0" i="1" smtClean="0">
                                  <a:latin typeface="Cambria Math" panose="02040503050406030204" pitchFamily="18" charset="0"/>
                                </a:rPr>
                                <m:t>)</m:t>
                              </m:r>
                            </m:e>
                          </m:func>
                        </m:e>
                        <m:sup>
                          <m:r>
                            <a:rPr lang="el-GR" sz="2400" b="0" i="1" smtClean="0">
                              <a:latin typeface="Cambria Math" panose="02040503050406030204" pitchFamily="18" charset="0"/>
                            </a:rPr>
                            <m:t>𝛾</m:t>
                          </m:r>
                        </m:sup>
                      </m:sSup>
                    </m:oMath>
                  </m:oMathPara>
                </a14:m>
                <a:endParaRPr lang="it-IT" dirty="0"/>
              </a:p>
            </p:txBody>
          </p:sp>
        </mc:Choice>
        <mc:Fallback xmlns="">
          <p:sp>
            <p:nvSpPr>
              <p:cNvPr id="10" name="CasellaDiTesto 9">
                <a:extLst>
                  <a:ext uri="{FF2B5EF4-FFF2-40B4-BE49-F238E27FC236}">
                    <a16:creationId xmlns:a16="http://schemas.microsoft.com/office/drawing/2014/main" id="{CE333E1C-B650-BBEB-E8EB-750FCF41C448}"/>
                  </a:ext>
                </a:extLst>
              </p:cNvPr>
              <p:cNvSpPr txBox="1">
                <a:spLocks noRot="1" noChangeAspect="1" noMove="1" noResize="1" noEditPoints="1" noAdjustHandles="1" noChangeArrowheads="1" noChangeShapeType="1" noTextEdit="1"/>
              </p:cNvSpPr>
              <p:nvPr/>
            </p:nvSpPr>
            <p:spPr>
              <a:xfrm>
                <a:off x="5102026" y="3929196"/>
                <a:ext cx="2786063" cy="369332"/>
              </a:xfrm>
              <a:prstGeom prst="rect">
                <a:avLst/>
              </a:prstGeom>
              <a:blipFill>
                <a:blip r:embed="rId5"/>
                <a:stretch>
                  <a:fillRect b="-3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83E7F537-4C2D-0C43-2F0A-6814EDB54C16}"/>
                  </a:ext>
                </a:extLst>
              </p:cNvPr>
              <p:cNvSpPr txBox="1"/>
              <p:nvPr/>
            </p:nvSpPr>
            <p:spPr>
              <a:xfrm>
                <a:off x="8953326" y="3929196"/>
                <a:ext cx="19176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𝛾</m:t>
                      </m:r>
                      <m:r>
                        <a:rPr lang="el-GR" sz="2000" b="0" i="1" smtClean="0">
                          <a:latin typeface="Cambria Math" panose="02040503050406030204" pitchFamily="18" charset="0"/>
                        </a:rPr>
                        <m:t> ≈1.18 ±0.07</m:t>
                      </m:r>
                    </m:oMath>
                  </m:oMathPara>
                </a14:m>
                <a:endParaRPr lang="it-IT" sz="2000" dirty="0"/>
              </a:p>
            </p:txBody>
          </p:sp>
        </mc:Choice>
        <mc:Fallback xmlns="">
          <p:sp>
            <p:nvSpPr>
              <p:cNvPr id="13" name="CasellaDiTesto 12">
                <a:extLst>
                  <a:ext uri="{FF2B5EF4-FFF2-40B4-BE49-F238E27FC236}">
                    <a16:creationId xmlns:a16="http://schemas.microsoft.com/office/drawing/2014/main" id="{83E7F537-4C2D-0C43-2F0A-6814EDB54C16}"/>
                  </a:ext>
                </a:extLst>
              </p:cNvPr>
              <p:cNvSpPr txBox="1">
                <a:spLocks noRot="1" noChangeAspect="1" noMove="1" noResize="1" noEditPoints="1" noAdjustHandles="1" noChangeArrowheads="1" noChangeShapeType="1" noTextEdit="1"/>
              </p:cNvSpPr>
              <p:nvPr/>
            </p:nvSpPr>
            <p:spPr>
              <a:xfrm>
                <a:off x="8953326" y="3929196"/>
                <a:ext cx="1917641" cy="307777"/>
              </a:xfrm>
              <a:prstGeom prst="rect">
                <a:avLst/>
              </a:prstGeom>
              <a:blipFill>
                <a:blip r:embed="rId6"/>
                <a:stretch>
                  <a:fillRect l="-2649" t="-8000" r="-2649" b="-40000"/>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46AAB9AF-EBFB-4FAC-2071-8F7AF1AC1842}"/>
              </a:ext>
            </a:extLst>
          </p:cNvPr>
          <p:cNvSpPr txBox="1"/>
          <p:nvPr/>
        </p:nvSpPr>
        <p:spPr>
          <a:xfrm>
            <a:off x="4520519" y="1714454"/>
            <a:ext cx="7380970" cy="2031325"/>
          </a:xfrm>
          <a:prstGeom prst="rect">
            <a:avLst/>
          </a:prstGeom>
          <a:noFill/>
        </p:spPr>
        <p:txBody>
          <a:bodyPr wrap="square" rtlCol="0">
            <a:spAutoFit/>
          </a:bodyPr>
          <a:lstStyle/>
          <a:p>
            <a:r>
              <a:rPr lang="en-GB" noProof="0" dirty="0"/>
              <a:t>Data collected between Sol 525 and Sol 806 (281 Martian days).</a:t>
            </a:r>
          </a:p>
          <a:p>
            <a:r>
              <a:rPr lang="en-GB" noProof="0" dirty="0"/>
              <a:t>The rover’s inclination varied between 0° and 15°, affecting the angle at which radiation entered the detector.</a:t>
            </a:r>
          </a:p>
          <a:p>
            <a:r>
              <a:rPr lang="en-GB" noProof="0" dirty="0"/>
              <a:t>Environmental factors like pressure and temperature were accounted for, to isolate the zenith angle dependence.</a:t>
            </a:r>
          </a:p>
          <a:p>
            <a:r>
              <a:rPr lang="en-GB" noProof="0" dirty="0"/>
              <a:t>Pressure varied between approximately 680Pa to about 930 Pa over the period of study. </a:t>
            </a: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D59B875B-FBAA-1146-826B-C05EB3D10B79}"/>
                  </a:ext>
                </a:extLst>
              </p:cNvPr>
              <p:cNvSpPr txBox="1"/>
              <p:nvPr/>
            </p:nvSpPr>
            <p:spPr>
              <a:xfrm>
                <a:off x="4520518" y="4397293"/>
                <a:ext cx="7454877" cy="2308324"/>
              </a:xfrm>
              <a:prstGeom prst="rect">
                <a:avLst/>
              </a:prstGeom>
              <a:noFill/>
            </p:spPr>
            <p:txBody>
              <a:bodyPr wrap="square" rtlCol="0">
                <a:spAutoFit/>
              </a:bodyPr>
              <a:lstStyle/>
              <a:p>
                <a:r>
                  <a:rPr lang="en-GB" noProof="0" dirty="0"/>
                  <a:t>The radiation field is close to isotropic and differs significantly from Earth </a:t>
                </a:r>
                <a14:m>
                  <m:oMath xmlns:m="http://schemas.openxmlformats.org/officeDocument/2006/math">
                    <m:r>
                      <a:rPr lang="en-GB" b="0" i="0" noProof="0" smtClean="0">
                        <a:latin typeface="Cambria Math" panose="02040503050406030204" pitchFamily="18" charset="0"/>
                      </a:rPr>
                      <m:t>(</m:t>
                    </m:r>
                    <m:r>
                      <a:rPr lang="en-GB" b="0" i="1" noProof="0" smtClean="0">
                        <a:latin typeface="Cambria Math" panose="02040503050406030204" pitchFamily="18" charset="0"/>
                      </a:rPr>
                      <m:t>𝛾</m:t>
                    </m:r>
                    <m:r>
                      <a:rPr lang="en-GB" b="0" i="1" noProof="0" smtClean="0">
                        <a:latin typeface="Cambria Math" panose="02040503050406030204" pitchFamily="18" charset="0"/>
                        <a:ea typeface="Cambria Math" panose="02040503050406030204" pitchFamily="18" charset="0"/>
                      </a:rPr>
                      <m:t>≈2)</m:t>
                    </m:r>
                  </m:oMath>
                </a14:m>
                <a:r>
                  <a:rPr lang="en-GB" noProof="0" dirty="0"/>
                  <a:t>.</a:t>
                </a:r>
              </a:p>
              <a:p>
                <a:endParaRPr lang="en-GB" noProof="0" dirty="0"/>
              </a:p>
              <a:p>
                <a:r>
                  <a:rPr lang="en-GB" noProof="0" dirty="0"/>
                  <a:t>These results, obtained with observations made in a narrow range of zenith angles, should not be extrapolated to larger zenith angles but </a:t>
                </a:r>
                <a:r>
                  <a:rPr lang="en-GB" noProof="0" dirty="0">
                    <a:solidFill>
                      <a:srgbClr val="000000"/>
                    </a:solidFill>
                    <a:effectLst/>
                  </a:rPr>
                  <a:t>can be generalized to other locations on Mars at altitudes</a:t>
                </a:r>
                <a:r>
                  <a:rPr lang="en-GB" noProof="0" dirty="0">
                    <a:solidFill>
                      <a:srgbClr val="000000"/>
                    </a:solidFill>
                  </a:rPr>
                  <a:t> c</a:t>
                </a:r>
                <a:r>
                  <a:rPr lang="en-GB" noProof="0" dirty="0">
                    <a:solidFill>
                      <a:srgbClr val="000000"/>
                    </a:solidFill>
                    <a:effectLst/>
                  </a:rPr>
                  <a:t>orresponding to the pressure range considered</a:t>
                </a:r>
                <a:r>
                  <a:rPr lang="en-GB" noProof="0" dirty="0">
                    <a:solidFill>
                      <a:srgbClr val="000000"/>
                    </a:solidFill>
                  </a:rPr>
                  <a:t> in the study.</a:t>
                </a:r>
                <a:endParaRPr lang="en-GB" noProof="0" dirty="0">
                  <a:solidFill>
                    <a:srgbClr val="000000"/>
                  </a:solidFill>
                  <a:effectLst/>
                </a:endParaRPr>
              </a:p>
              <a:p>
                <a:endParaRPr lang="it-IT" dirty="0"/>
              </a:p>
            </p:txBody>
          </p:sp>
        </mc:Choice>
        <mc:Fallback xmlns="">
          <p:sp>
            <p:nvSpPr>
              <p:cNvPr id="16" name="CasellaDiTesto 15">
                <a:extLst>
                  <a:ext uri="{FF2B5EF4-FFF2-40B4-BE49-F238E27FC236}">
                    <a16:creationId xmlns:a16="http://schemas.microsoft.com/office/drawing/2014/main" id="{D59B875B-FBAA-1146-826B-C05EB3D10B79}"/>
                  </a:ext>
                </a:extLst>
              </p:cNvPr>
              <p:cNvSpPr txBox="1">
                <a:spLocks noRot="1" noChangeAspect="1" noMove="1" noResize="1" noEditPoints="1" noAdjustHandles="1" noChangeArrowheads="1" noChangeShapeType="1" noTextEdit="1"/>
              </p:cNvSpPr>
              <p:nvPr/>
            </p:nvSpPr>
            <p:spPr>
              <a:xfrm>
                <a:off x="4520518" y="4397293"/>
                <a:ext cx="7454877" cy="2308324"/>
              </a:xfrm>
              <a:prstGeom prst="rect">
                <a:avLst/>
              </a:prstGeom>
              <a:blipFill>
                <a:blip r:embed="rId7"/>
                <a:stretch>
                  <a:fillRect l="-852" t="-1099"/>
                </a:stretch>
              </a:blipFill>
            </p:spPr>
            <p:txBody>
              <a:bodyPr/>
              <a:lstStyle/>
              <a:p>
                <a:r>
                  <a:rPr lang="it-IT">
                    <a:noFill/>
                  </a:rPr>
                  <a:t> </a:t>
                </a:r>
              </a:p>
            </p:txBody>
          </p:sp>
        </mc:Fallback>
      </mc:AlternateContent>
    </p:spTree>
    <p:extLst>
      <p:ext uri="{BB962C8B-B14F-4D97-AF65-F5344CB8AC3E}">
        <p14:creationId xmlns:p14="http://schemas.microsoft.com/office/powerpoint/2010/main" val="308399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1A8A-3030-07DB-9442-834165AE18F6}"/>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0355B375-7476-B151-AC8D-1F6A7EEC1FFA}"/>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7F77030B-7BE8-6A3C-3C90-4E2452BAC09B}"/>
              </a:ext>
            </a:extLst>
          </p:cNvPr>
          <p:cNvSpPr>
            <a:spLocks noGrp="1"/>
          </p:cNvSpPr>
          <p:nvPr>
            <p:ph type="title"/>
          </p:nvPr>
        </p:nvSpPr>
        <p:spPr>
          <a:xfrm>
            <a:off x="0" y="-5350"/>
            <a:ext cx="12192000" cy="1536387"/>
          </a:xfrm>
        </p:spPr>
        <p:txBody>
          <a:bodyPr>
            <a:normAutofit/>
          </a:bodyPr>
          <a:lstStyle/>
          <a:p>
            <a:pPr algn="ctr"/>
            <a:r>
              <a:rPr lang="it-IT" b="1" dirty="0"/>
              <a:t>The </a:t>
            </a:r>
            <a:r>
              <a:rPr lang="it-IT" b="1" dirty="0" err="1"/>
              <a:t>Atmospheric</a:t>
            </a:r>
            <a:r>
              <a:rPr lang="it-IT" b="1" dirty="0"/>
              <a:t> </a:t>
            </a:r>
            <a:r>
              <a:rPr lang="it-IT" b="1" dirty="0" err="1"/>
              <a:t>Radiation</a:t>
            </a:r>
            <a:r>
              <a:rPr lang="it-IT" b="1" dirty="0"/>
              <a:t> Interaction Simulator (</a:t>
            </a:r>
            <a:r>
              <a:rPr lang="it-IT" b="1" dirty="0" err="1"/>
              <a:t>AtRIS</a:t>
            </a:r>
            <a:r>
              <a:rPr lang="it-IT" b="1" dirty="0"/>
              <a:t>)</a:t>
            </a:r>
          </a:p>
        </p:txBody>
      </p:sp>
      <p:sp>
        <p:nvSpPr>
          <p:cNvPr id="3" name="CasellaDiTesto 2">
            <a:extLst>
              <a:ext uri="{FF2B5EF4-FFF2-40B4-BE49-F238E27FC236}">
                <a16:creationId xmlns:a16="http://schemas.microsoft.com/office/drawing/2014/main" id="{7BC7A60D-D151-37CA-F3F7-889C5CA9122E}"/>
              </a:ext>
            </a:extLst>
          </p:cNvPr>
          <p:cNvSpPr txBox="1"/>
          <p:nvPr/>
        </p:nvSpPr>
        <p:spPr>
          <a:xfrm>
            <a:off x="189780" y="1531037"/>
            <a:ext cx="11869947" cy="5078313"/>
          </a:xfrm>
          <a:prstGeom prst="rect">
            <a:avLst/>
          </a:prstGeom>
          <a:noFill/>
        </p:spPr>
        <p:txBody>
          <a:bodyPr wrap="square" rtlCol="0">
            <a:spAutoFit/>
          </a:bodyPr>
          <a:lstStyle/>
          <a:p>
            <a:pPr marL="285750" indent="-285750">
              <a:buFont typeface="Arial" panose="020B0604020202020204" pitchFamily="34" charset="0"/>
              <a:buChar char="•"/>
            </a:pPr>
            <a:r>
              <a:rPr lang="en-GB" noProof="0" dirty="0"/>
              <a:t>GEANT4-based Monte Carlo transport code  for radiation interaction </a:t>
            </a:r>
            <a:r>
              <a:rPr lang="en-GB" noProof="0" dirty="0" err="1"/>
              <a:t>modeling</a:t>
            </a:r>
            <a:r>
              <a:rPr lang="en-GB" noProof="0" dirty="0"/>
              <a:t> in planetary atmospheres and </a:t>
            </a:r>
            <a:r>
              <a:rPr lang="en-GB" noProof="0" dirty="0" err="1"/>
              <a:t>regolith</a:t>
            </a:r>
            <a:endParaRPr lang="en-GB" noProof="0" dirty="0"/>
          </a:p>
          <a:p>
            <a:pPr marL="285750" indent="-285750">
              <a:buFont typeface="Arial" panose="020B0604020202020204" pitchFamily="34" charset="0"/>
              <a:buChar char="•"/>
            </a:pPr>
            <a:r>
              <a:rPr lang="en-GB" noProof="0" dirty="0"/>
              <a:t>GEANT4, which tracks particle interactions step by step through a 3D spherical model of a planet, uses Physics Lists to determine interaction models (default FTFP_BERT_HP) </a:t>
            </a:r>
          </a:p>
          <a:p>
            <a:endParaRPr lang="en-GB" noProof="0" dirty="0"/>
          </a:p>
          <a:p>
            <a:r>
              <a:rPr lang="en-GB" noProof="0" dirty="0"/>
              <a:t>Main features:</a:t>
            </a:r>
          </a:p>
          <a:p>
            <a:pPr marL="285750" indent="-285750">
              <a:buFont typeface="Arial" panose="020B0604020202020204" pitchFamily="34" charset="0"/>
              <a:buChar char="•"/>
            </a:pPr>
            <a:r>
              <a:rPr lang="en-GB" noProof="0" dirty="0"/>
              <a:t>The planet specification format (PSF)  used to describe the planet model (atmospheres, planetary surfaces)</a:t>
            </a:r>
          </a:p>
          <a:p>
            <a:pPr marL="285750" indent="-285750">
              <a:buFont typeface="Arial" panose="020B0604020202020204" pitchFamily="34" charset="0"/>
              <a:buChar char="•"/>
            </a:pPr>
            <a:r>
              <a:rPr lang="en-GB" noProof="0" dirty="0"/>
              <a:t>Output in the form of atmospheric response matrices (ARMs), which quantify the relation between primary energy and altitude-dependent ionization as well as equivalent/absorbed dose rate. </a:t>
            </a:r>
          </a:p>
          <a:p>
            <a:pPr marL="285750" indent="-285750">
              <a:buFont typeface="Arial" panose="020B0604020202020204" pitchFamily="34" charset="0"/>
              <a:buChar char="•"/>
            </a:pPr>
            <a:r>
              <a:rPr lang="en-GB" noProof="0" dirty="0"/>
              <a:t>The spectrum folding procedure used to calculate net quantities by implementing a convolution of a measured spectrum and the ARMs.</a:t>
            </a:r>
          </a:p>
          <a:p>
            <a:pPr marL="285750" indent="-285750">
              <a:buFont typeface="Arial" panose="020B0604020202020204" pitchFamily="34" charset="0"/>
              <a:buChar char="•"/>
            </a:pPr>
            <a:r>
              <a:rPr lang="en-GB" noProof="0" dirty="0"/>
              <a:t>An interface for the Mars climate database (</a:t>
            </a:r>
            <a:r>
              <a:rPr lang="en-GB" noProof="0" dirty="0">
                <a:effectLst/>
              </a:rPr>
              <a:t>MCD), a database of meteorological fields derived numerical simulations of the Martian atmosphere and validated using available observational data, has been implemented.</a:t>
            </a:r>
          </a:p>
          <a:p>
            <a:pPr marL="285750" indent="-285750">
              <a:buFont typeface="Arial" panose="020B0604020202020204" pitchFamily="34" charset="0"/>
              <a:buChar char="•"/>
            </a:pPr>
            <a:r>
              <a:rPr lang="en-GB" noProof="0" dirty="0"/>
              <a:t>Atmosphere is </a:t>
            </a:r>
            <a:r>
              <a:rPr lang="en-GB" noProof="0" dirty="0" err="1"/>
              <a:t>modeled</a:t>
            </a:r>
            <a:r>
              <a:rPr lang="en-GB" noProof="0" dirty="0"/>
              <a:t> as concentric spherical shells with varying density and composition.</a:t>
            </a:r>
          </a:p>
          <a:p>
            <a:pPr marL="285750" indent="-285750">
              <a:buFont typeface="Arial" panose="020B0604020202020204" pitchFamily="34" charset="0"/>
              <a:buChar char="•"/>
            </a:pPr>
            <a:r>
              <a:rPr lang="en-GB" noProof="0" dirty="0"/>
              <a:t>Can calculate ion and electron pair production rates, secondary particle distributions (as a function of energy, directionality, planet altitude)</a:t>
            </a:r>
          </a:p>
          <a:p>
            <a:pPr marL="285750" indent="-285750">
              <a:buFont typeface="Arial" panose="020B0604020202020204" pitchFamily="34" charset="0"/>
              <a:buChar char="•"/>
            </a:pPr>
            <a:r>
              <a:rPr lang="en-GB" noProof="0" dirty="0"/>
              <a:t>Tracking of charged particles through magnetic fields is not implemented</a:t>
            </a:r>
          </a:p>
        </p:txBody>
      </p:sp>
    </p:spTree>
    <p:extLst>
      <p:ext uri="{BB962C8B-B14F-4D97-AF65-F5344CB8AC3E}">
        <p14:creationId xmlns:p14="http://schemas.microsoft.com/office/powerpoint/2010/main" val="82044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4C08-8BED-1BF2-7EDE-D0544DD6923F}"/>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E604CF5A-C579-1C66-5327-2DBFB21EDC1F}"/>
              </a:ext>
            </a:extLst>
          </p:cNvPr>
          <p:cNvPicPr>
            <a:picLocks noChangeAspect="1"/>
          </p:cNvPicPr>
          <p:nvPr/>
        </p:nvPicPr>
        <p:blipFill rotWithShape="1">
          <a:blip r:embed="rId3"/>
          <a:srcRect t="5531" b="10186"/>
          <a:stretch/>
        </p:blipFill>
        <p:spPr>
          <a:xfrm>
            <a:off x="18" y="24072"/>
            <a:ext cx="12191982" cy="6859119"/>
          </a:xfrm>
          <a:prstGeom prst="rect">
            <a:avLst/>
          </a:prstGeom>
        </p:spPr>
      </p:pic>
      <p:pic>
        <p:nvPicPr>
          <p:cNvPr id="7" name="Main graphic">
            <a:extLst>
              <a:ext uri="{FF2B5EF4-FFF2-40B4-BE49-F238E27FC236}">
                <a16:creationId xmlns:a16="http://schemas.microsoft.com/office/drawing/2014/main" id="{186454F0-C296-0F04-FA59-32A6EED1F840}"/>
              </a:ext>
            </a:extLst>
          </p:cNvPr>
          <p:cNvPicPr/>
          <p:nvPr/>
        </p:nvPicPr>
        <p:blipFill>
          <a:blip r:embed="rId4"/>
          <a:stretch/>
        </p:blipFill>
        <p:spPr>
          <a:xfrm>
            <a:off x="213600" y="296294"/>
            <a:ext cx="5882400" cy="3809880"/>
          </a:xfrm>
          <a:prstGeom prst="rect">
            <a:avLst/>
          </a:prstGeom>
          <a:ln>
            <a:noFill/>
          </a:ln>
        </p:spPr>
      </p:pic>
      <p:sp>
        <p:nvSpPr>
          <p:cNvPr id="8" name="CasellaDiTesto 7">
            <a:extLst>
              <a:ext uri="{FF2B5EF4-FFF2-40B4-BE49-F238E27FC236}">
                <a16:creationId xmlns:a16="http://schemas.microsoft.com/office/drawing/2014/main" id="{0C5FE223-1FEE-214C-2DAB-EE4AF4CBFD5E}"/>
              </a:ext>
            </a:extLst>
          </p:cNvPr>
          <p:cNvSpPr txBox="1"/>
          <p:nvPr/>
        </p:nvSpPr>
        <p:spPr>
          <a:xfrm>
            <a:off x="213600" y="4433977"/>
            <a:ext cx="5882400" cy="2308324"/>
          </a:xfrm>
          <a:prstGeom prst="rect">
            <a:avLst/>
          </a:prstGeom>
          <a:noFill/>
        </p:spPr>
        <p:txBody>
          <a:bodyPr wrap="square" rtlCol="0">
            <a:spAutoFit/>
          </a:bodyPr>
          <a:lstStyle/>
          <a:p>
            <a:r>
              <a:rPr lang="en-US" sz="1800" b="0" strike="noStrike" spc="-1" dirty="0">
                <a:latin typeface="Arial"/>
              </a:rPr>
              <a:t>The atmospheric response matrix describes the relation between primary particle energy and the resulting average altitude‐dependent ionization. At energies of ≈1–10 MeV, we observe the primary Bragg peak. Above 10 MeV, a secondary peak due to pair production and pion‐muon production appears. Secondaries due to primary particles with energies above 700 MeV can penetrate down to the surface.</a:t>
            </a:r>
          </a:p>
        </p:txBody>
      </p:sp>
      <p:pic>
        <p:nvPicPr>
          <p:cNvPr id="9" name="Main graphic">
            <a:extLst>
              <a:ext uri="{FF2B5EF4-FFF2-40B4-BE49-F238E27FC236}">
                <a16:creationId xmlns:a16="http://schemas.microsoft.com/office/drawing/2014/main" id="{844256F3-0A88-BC32-2053-B50C13E7742D}"/>
              </a:ext>
            </a:extLst>
          </p:cNvPr>
          <p:cNvPicPr/>
          <p:nvPr/>
        </p:nvPicPr>
        <p:blipFill>
          <a:blip r:embed="rId5"/>
          <a:stretch/>
        </p:blipFill>
        <p:spPr>
          <a:xfrm>
            <a:off x="6993540" y="296294"/>
            <a:ext cx="4984860" cy="4482740"/>
          </a:xfrm>
          <a:prstGeom prst="rect">
            <a:avLst/>
          </a:prstGeom>
          <a:ln>
            <a:noFill/>
          </a:ln>
        </p:spPr>
      </p:pic>
      <p:sp>
        <p:nvSpPr>
          <p:cNvPr id="10" name="CasellaDiTesto 9">
            <a:extLst>
              <a:ext uri="{FF2B5EF4-FFF2-40B4-BE49-F238E27FC236}">
                <a16:creationId xmlns:a16="http://schemas.microsoft.com/office/drawing/2014/main" id="{6A57F4D9-1C55-5F45-E986-19E6B79012CB}"/>
              </a:ext>
            </a:extLst>
          </p:cNvPr>
          <p:cNvSpPr txBox="1"/>
          <p:nvPr/>
        </p:nvSpPr>
        <p:spPr>
          <a:xfrm>
            <a:off x="6731675" y="4779034"/>
            <a:ext cx="5508589" cy="2031325"/>
          </a:xfrm>
          <a:prstGeom prst="rect">
            <a:avLst/>
          </a:prstGeom>
          <a:noFill/>
        </p:spPr>
        <p:txBody>
          <a:bodyPr wrap="square" rtlCol="0">
            <a:spAutoFit/>
          </a:bodyPr>
          <a:lstStyle/>
          <a:p>
            <a:r>
              <a:rPr lang="en-US" sz="1800" b="0" strike="noStrike" spc="-1" dirty="0">
                <a:latin typeface="Arial"/>
              </a:rPr>
              <a:t>The planet specification format enables the specification of arbitrary atmospheres: The first six columns specify the geometry of the volume element; the next column provides the sensitive detector ID. After the three columns specifying the macroscopic properties of the volume elements, the last columns describe the composition. </a:t>
            </a:r>
            <a:endParaRPr lang="en-GB" dirty="0"/>
          </a:p>
        </p:txBody>
      </p:sp>
    </p:spTree>
    <p:extLst>
      <p:ext uri="{BB962C8B-B14F-4D97-AF65-F5344CB8AC3E}">
        <p14:creationId xmlns:p14="http://schemas.microsoft.com/office/powerpoint/2010/main" val="1813457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1F400-C3E7-4DDE-A6EF-F984DD724593}"/>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31715263-5F32-DC77-D7BC-44AD8D263E83}"/>
              </a:ext>
            </a:extLst>
          </p:cNvPr>
          <p:cNvPicPr>
            <a:picLocks noChangeAspect="1"/>
          </p:cNvPicPr>
          <p:nvPr/>
        </p:nvPicPr>
        <p:blipFill rotWithShape="1">
          <a:blip r:embed="rId3"/>
          <a:srcRect t="5531" b="10186"/>
          <a:stretch/>
        </p:blipFill>
        <p:spPr>
          <a:xfrm>
            <a:off x="18" y="-10434"/>
            <a:ext cx="12191982" cy="6859119"/>
          </a:xfrm>
          <a:prstGeom prst="rect">
            <a:avLst/>
          </a:prstGeom>
        </p:spPr>
      </p:pic>
      <p:sp>
        <p:nvSpPr>
          <p:cNvPr id="4" name="CasellaDiTesto 3">
            <a:extLst>
              <a:ext uri="{FF2B5EF4-FFF2-40B4-BE49-F238E27FC236}">
                <a16:creationId xmlns:a16="http://schemas.microsoft.com/office/drawing/2014/main" id="{67E134C2-F159-0D9C-3925-B32F13C7C77F}"/>
              </a:ext>
            </a:extLst>
          </p:cNvPr>
          <p:cNvSpPr txBox="1"/>
          <p:nvPr/>
        </p:nvSpPr>
        <p:spPr>
          <a:xfrm>
            <a:off x="4330461" y="24072"/>
            <a:ext cx="7861522" cy="5632311"/>
          </a:xfrm>
          <a:prstGeom prst="rect">
            <a:avLst/>
          </a:prstGeom>
          <a:noFill/>
        </p:spPr>
        <p:txBody>
          <a:bodyPr wrap="square" rtlCol="0">
            <a:spAutoFit/>
          </a:bodyPr>
          <a:lstStyle/>
          <a:p>
            <a:pPr>
              <a:buFont typeface="Arial" panose="020B0604020202020204" pitchFamily="34" charset="0"/>
              <a:buChar char="•"/>
            </a:pPr>
            <a:r>
              <a:rPr lang="it-IT" dirty="0"/>
              <a:t>Sphere with a </a:t>
            </a:r>
            <a:r>
              <a:rPr lang="it-IT" dirty="0" err="1"/>
              <a:t>radius</a:t>
            </a:r>
            <a:r>
              <a:rPr lang="it-IT" dirty="0"/>
              <a:t> of 3390 km </a:t>
            </a:r>
            <a:r>
              <a:rPr lang="it-IT" dirty="0" err="1"/>
              <a:t>representing</a:t>
            </a:r>
            <a:r>
              <a:rPr lang="it-IT" dirty="0"/>
              <a:t> Mars</a:t>
            </a:r>
          </a:p>
          <a:p>
            <a:pPr>
              <a:buFont typeface="Arial" panose="020B0604020202020204" pitchFamily="34" charset="0"/>
              <a:buChar char="•"/>
            </a:pPr>
            <a:r>
              <a:rPr lang="it-IT" dirty="0"/>
              <a:t>The </a:t>
            </a:r>
            <a:r>
              <a:rPr lang="it-IT" dirty="0" err="1"/>
              <a:t>soil</a:t>
            </a:r>
            <a:r>
              <a:rPr lang="it-IT" dirty="0"/>
              <a:t> </a:t>
            </a:r>
            <a:r>
              <a:rPr lang="it-IT" dirty="0" err="1"/>
              <a:t>composition</a:t>
            </a:r>
            <a:r>
              <a:rPr lang="it-IT" dirty="0"/>
              <a:t> </a:t>
            </a:r>
            <a:r>
              <a:rPr lang="it-IT" dirty="0" err="1"/>
              <a:t>is</a:t>
            </a:r>
            <a:r>
              <a:rPr lang="it-IT" dirty="0"/>
              <a:t> </a:t>
            </a:r>
            <a:r>
              <a:rPr lang="it-IT" dirty="0" err="1"/>
              <a:t>approximated</a:t>
            </a:r>
            <a:r>
              <a:rPr lang="it-IT" dirty="0"/>
              <a:t> </a:t>
            </a:r>
            <a:r>
              <a:rPr lang="it-IT" dirty="0" err="1"/>
              <a:t>as</a:t>
            </a:r>
            <a:r>
              <a:rPr lang="it-IT" dirty="0"/>
              <a:t> 50% Si, 40% O, and 10% Fe (mass </a:t>
            </a:r>
            <a:r>
              <a:rPr lang="it-IT" dirty="0" err="1"/>
              <a:t>fractions</a:t>
            </a:r>
            <a:r>
              <a:rPr lang="it-IT" dirty="0"/>
              <a:t>) and the </a:t>
            </a:r>
            <a:r>
              <a:rPr lang="it-IT" dirty="0" err="1"/>
              <a:t>crust</a:t>
            </a:r>
            <a:r>
              <a:rPr lang="it-IT" dirty="0"/>
              <a:t>  </a:t>
            </a:r>
            <a:r>
              <a:rPr lang="it-IT" dirty="0" err="1"/>
              <a:t>sheet</a:t>
            </a:r>
            <a:r>
              <a:rPr lang="it-IT" dirty="0"/>
              <a:t> </a:t>
            </a:r>
            <a:r>
              <a:rPr lang="it-IT" dirty="0" err="1"/>
              <a:t>is</a:t>
            </a:r>
            <a:r>
              <a:rPr lang="it-IT" dirty="0"/>
              <a:t> 100 m </a:t>
            </a:r>
            <a:r>
              <a:rPr lang="it-IT" dirty="0" err="1"/>
              <a:t>thick</a:t>
            </a:r>
            <a:endParaRPr lang="it-IT" dirty="0"/>
          </a:p>
          <a:p>
            <a:pPr>
              <a:buFont typeface="Arial" panose="020B0604020202020204" pitchFamily="34" charset="0"/>
              <a:buChar char="•"/>
            </a:pPr>
            <a:r>
              <a:rPr lang="it-IT" dirty="0"/>
              <a:t>The </a:t>
            </a:r>
            <a:r>
              <a:rPr lang="it-IT" dirty="0" err="1"/>
              <a:t>Martian</a:t>
            </a:r>
            <a:r>
              <a:rPr lang="it-IT" dirty="0"/>
              <a:t> </a:t>
            </a:r>
            <a:r>
              <a:rPr lang="it-IT" dirty="0" err="1"/>
              <a:t>atmosphere</a:t>
            </a:r>
            <a:r>
              <a:rPr lang="it-IT" dirty="0"/>
              <a:t> from the MCD model </a:t>
            </a:r>
            <a:r>
              <a:rPr lang="it-IT" dirty="0" err="1"/>
              <a:t>is</a:t>
            </a:r>
            <a:r>
              <a:rPr lang="it-IT" dirty="0"/>
              <a:t> </a:t>
            </a:r>
            <a:r>
              <a:rPr lang="it-IT" dirty="0" err="1"/>
              <a:t>simulated</a:t>
            </a:r>
            <a:r>
              <a:rPr lang="it-IT" dirty="0"/>
              <a:t> </a:t>
            </a:r>
            <a:r>
              <a:rPr lang="it-IT" dirty="0" err="1"/>
              <a:t>as</a:t>
            </a:r>
            <a:r>
              <a:rPr lang="it-IT" dirty="0"/>
              <a:t> a 100 km </a:t>
            </a:r>
            <a:r>
              <a:rPr lang="it-IT" dirty="0" err="1"/>
              <a:t>thick</a:t>
            </a:r>
            <a:r>
              <a:rPr lang="it-IT" dirty="0"/>
              <a:t> shell </a:t>
            </a:r>
            <a:r>
              <a:rPr lang="it-IT" dirty="0" err="1"/>
              <a:t>divided</a:t>
            </a:r>
            <a:r>
              <a:rPr lang="it-IT" dirty="0"/>
              <a:t> </a:t>
            </a:r>
            <a:r>
              <a:rPr lang="it-IT" dirty="0" err="1"/>
              <a:t>into</a:t>
            </a:r>
            <a:r>
              <a:rPr lang="it-IT" dirty="0"/>
              <a:t> 500 m </a:t>
            </a:r>
            <a:r>
              <a:rPr lang="it-IT" dirty="0" err="1"/>
              <a:t>thick</a:t>
            </a:r>
            <a:r>
              <a:rPr lang="it-IT" dirty="0"/>
              <a:t> </a:t>
            </a:r>
            <a:r>
              <a:rPr lang="it-IT" dirty="0" err="1"/>
              <a:t>layers</a:t>
            </a:r>
            <a:r>
              <a:rPr lang="it-IT" dirty="0"/>
              <a:t>. The </a:t>
            </a:r>
            <a:r>
              <a:rPr lang="it-IT" dirty="0" err="1"/>
              <a:t>column</a:t>
            </a:r>
            <a:r>
              <a:rPr lang="it-IT" dirty="0"/>
              <a:t> </a:t>
            </a:r>
            <a:r>
              <a:rPr lang="it-IT" dirty="0" err="1"/>
              <a:t>depth</a:t>
            </a:r>
            <a:r>
              <a:rPr lang="it-IT" dirty="0"/>
              <a:t> </a:t>
            </a:r>
            <a:r>
              <a:rPr lang="it-IT" dirty="0" err="1"/>
              <a:t>at</a:t>
            </a:r>
            <a:r>
              <a:rPr lang="it-IT" dirty="0"/>
              <a:t> the </a:t>
            </a:r>
            <a:r>
              <a:rPr lang="it-IT" dirty="0" err="1"/>
              <a:t>surface</a:t>
            </a:r>
            <a:r>
              <a:rPr lang="it-IT" dirty="0"/>
              <a:t> </a:t>
            </a:r>
            <a:r>
              <a:rPr lang="it-IT" dirty="0" err="1"/>
              <a:t>is</a:t>
            </a:r>
            <a:r>
              <a:rPr lang="it-IT" dirty="0"/>
              <a:t> </a:t>
            </a:r>
            <a:r>
              <a:rPr lang="it-IT" dirty="0" err="1"/>
              <a:t>about</a:t>
            </a:r>
            <a:r>
              <a:rPr lang="it-IT" dirty="0"/>
              <a:t> 22 g cm</a:t>
            </a:r>
            <a:r>
              <a:rPr lang="it-IT" baseline="30000" dirty="0"/>
              <a:t>-2</a:t>
            </a:r>
            <a:r>
              <a:rPr lang="it-IT" dirty="0"/>
              <a:t> </a:t>
            </a:r>
            <a:r>
              <a:rPr lang="it-IT" dirty="0" err="1"/>
              <a:t>corresponding</a:t>
            </a:r>
            <a:r>
              <a:rPr lang="it-IT" dirty="0"/>
              <a:t> to a </a:t>
            </a:r>
            <a:r>
              <a:rPr lang="it-IT" dirty="0" err="1"/>
              <a:t>surface</a:t>
            </a:r>
            <a:r>
              <a:rPr lang="it-IT" dirty="0"/>
              <a:t> pressure of 830 Pa </a:t>
            </a:r>
          </a:p>
          <a:p>
            <a:pPr>
              <a:buFont typeface="Arial" panose="020B0604020202020204" pitchFamily="34" charset="0"/>
              <a:buChar char="•"/>
            </a:pPr>
            <a:r>
              <a:rPr lang="it-IT" dirty="0"/>
              <a:t>The study </a:t>
            </a:r>
            <a:r>
              <a:rPr lang="it-IT" dirty="0" err="1"/>
              <a:t>compares</a:t>
            </a:r>
            <a:r>
              <a:rPr lang="it-IT" dirty="0"/>
              <a:t> </a:t>
            </a:r>
            <a:r>
              <a:rPr lang="it-IT" dirty="0" err="1"/>
              <a:t>four</a:t>
            </a:r>
            <a:r>
              <a:rPr lang="it-IT" dirty="0"/>
              <a:t> </a:t>
            </a:r>
            <a:r>
              <a:rPr lang="it-IT" dirty="0" err="1"/>
              <a:t>different</a:t>
            </a:r>
            <a:r>
              <a:rPr lang="it-IT" dirty="0"/>
              <a:t> GEANT4 </a:t>
            </a:r>
            <a:r>
              <a:rPr lang="it-IT" dirty="0" err="1"/>
              <a:t>physics</a:t>
            </a:r>
            <a:r>
              <a:rPr lang="it-IT" dirty="0"/>
              <a:t> lists (QGSP_BIC_HP, QGSP_BERT_HP, FTFP_BERT_HP, FTFP_INCLXX_HP).</a:t>
            </a:r>
          </a:p>
          <a:p>
            <a:pPr marL="285750" indent="-285750">
              <a:buFont typeface="Arial" panose="020B0604020202020204" pitchFamily="34" charset="0"/>
              <a:buChar char="•"/>
            </a:pPr>
            <a:r>
              <a:rPr lang="it-IT" dirty="0"/>
              <a:t>Use of </a:t>
            </a:r>
            <a:r>
              <a:rPr lang="it-IT" dirty="0" err="1"/>
              <a:t>Badhwar</a:t>
            </a:r>
            <a:r>
              <a:rPr lang="it-IT" dirty="0"/>
              <a:t>-O’Neill 2010 (BON10) GCR </a:t>
            </a:r>
            <a:r>
              <a:rPr lang="it-IT" dirty="0" err="1"/>
              <a:t>spectrum</a:t>
            </a:r>
            <a:r>
              <a:rPr lang="it-IT" dirty="0"/>
              <a:t> model.</a:t>
            </a:r>
          </a:p>
          <a:p>
            <a:pPr marL="285750" indent="-285750">
              <a:buFont typeface="Arial" panose="020B0604020202020204" pitchFamily="34" charset="0"/>
              <a:buChar char="•"/>
            </a:pPr>
            <a:r>
              <a:rPr lang="it-IT" dirty="0"/>
              <a:t>The interaction of </a:t>
            </a:r>
            <a:r>
              <a:rPr lang="it-IT" dirty="0" err="1"/>
              <a:t>primary</a:t>
            </a:r>
            <a:r>
              <a:rPr lang="it-IT" dirty="0"/>
              <a:t> </a:t>
            </a:r>
            <a:r>
              <a:rPr lang="it-IT" dirty="0" err="1"/>
              <a:t>protons</a:t>
            </a:r>
            <a:r>
              <a:rPr lang="it-IT" dirty="0"/>
              <a:t> with the </a:t>
            </a:r>
            <a:r>
              <a:rPr lang="it-IT" dirty="0" err="1"/>
              <a:t>Martian</a:t>
            </a:r>
            <a:r>
              <a:rPr lang="it-IT" dirty="0"/>
              <a:t> </a:t>
            </a:r>
            <a:r>
              <a:rPr lang="it-IT" dirty="0" err="1"/>
              <a:t>atmosphere</a:t>
            </a:r>
            <a:r>
              <a:rPr lang="it-IT" dirty="0"/>
              <a:t> </a:t>
            </a:r>
            <a:r>
              <a:rPr lang="it-IT" dirty="0" err="1"/>
              <a:t>has</a:t>
            </a:r>
            <a:r>
              <a:rPr lang="it-IT" dirty="0"/>
              <a:t> </a:t>
            </a:r>
            <a:r>
              <a:rPr lang="it-IT" dirty="0" err="1"/>
              <a:t>been</a:t>
            </a:r>
            <a:r>
              <a:rPr lang="it-IT" dirty="0"/>
              <a:t> </a:t>
            </a:r>
            <a:r>
              <a:rPr lang="it-IT" dirty="0" err="1"/>
              <a:t>modeled</a:t>
            </a:r>
            <a:r>
              <a:rPr lang="it-IT" dirty="0"/>
              <a:t> and </a:t>
            </a:r>
            <a:r>
              <a:rPr lang="it-IT" dirty="0" err="1"/>
              <a:t>ARMs</a:t>
            </a:r>
            <a:r>
              <a:rPr lang="it-IT" dirty="0"/>
              <a:t> </a:t>
            </a:r>
            <a:r>
              <a:rPr lang="it-IT" dirty="0" err="1"/>
              <a:t>have</a:t>
            </a:r>
            <a:r>
              <a:rPr lang="it-IT" dirty="0"/>
              <a:t> </a:t>
            </a:r>
            <a:r>
              <a:rPr lang="it-IT" dirty="0" err="1"/>
              <a:t>been</a:t>
            </a:r>
            <a:r>
              <a:rPr lang="it-IT" dirty="0"/>
              <a:t> </a:t>
            </a:r>
            <a:r>
              <a:rPr lang="it-IT" dirty="0" err="1"/>
              <a:t>constructed</a:t>
            </a:r>
            <a:r>
              <a:rPr lang="it-IT" dirty="0"/>
              <a:t> for </a:t>
            </a:r>
            <a:r>
              <a:rPr lang="it-IT" dirty="0" err="1"/>
              <a:t>different</a:t>
            </a:r>
            <a:r>
              <a:rPr lang="it-IT" dirty="0"/>
              <a:t> </a:t>
            </a:r>
            <a:r>
              <a:rPr lang="it-IT" dirty="0" err="1"/>
              <a:t>secondary</a:t>
            </a:r>
            <a:r>
              <a:rPr lang="it-IT" dirty="0"/>
              <a:t> </a:t>
            </a:r>
            <a:r>
              <a:rPr lang="it-IT" dirty="0" err="1"/>
              <a:t>types</a:t>
            </a:r>
            <a:r>
              <a:rPr lang="it-IT" dirty="0"/>
              <a:t> (</a:t>
            </a:r>
            <a:r>
              <a:rPr lang="it-IT" dirty="0" err="1"/>
              <a:t>Hydrogen</a:t>
            </a:r>
            <a:r>
              <a:rPr lang="it-IT" dirty="0"/>
              <a:t> </a:t>
            </a:r>
            <a:r>
              <a:rPr lang="it-IT" dirty="0" err="1"/>
              <a:t>isotopes</a:t>
            </a:r>
            <a:r>
              <a:rPr lang="it-IT" dirty="0"/>
              <a:t> (</a:t>
            </a:r>
            <a:r>
              <a:rPr lang="it-IT" dirty="0" err="1"/>
              <a:t>proton</a:t>
            </a:r>
            <a:r>
              <a:rPr lang="it-IT" dirty="0"/>
              <a:t>, </a:t>
            </a:r>
            <a:r>
              <a:rPr lang="it-IT" dirty="0" err="1"/>
              <a:t>deuteron</a:t>
            </a:r>
            <a:r>
              <a:rPr lang="it-IT" dirty="0"/>
              <a:t> and </a:t>
            </a:r>
            <a:r>
              <a:rPr lang="it-IT" dirty="0" err="1"/>
              <a:t>triton</a:t>
            </a:r>
            <a:r>
              <a:rPr lang="it-IT" dirty="0"/>
              <a:t>) and </a:t>
            </a:r>
            <a:r>
              <a:rPr lang="it-IT" baseline="30000" dirty="0"/>
              <a:t>3</a:t>
            </a:r>
            <a:r>
              <a:rPr lang="it-IT" dirty="0"/>
              <a:t>He and </a:t>
            </a:r>
            <a:r>
              <a:rPr lang="it-IT" baseline="30000" dirty="0"/>
              <a:t>4</a:t>
            </a:r>
            <a:r>
              <a:rPr lang="it-IT" dirty="0"/>
              <a:t>He. </a:t>
            </a:r>
            <a:r>
              <a:rPr lang="it-IT" dirty="0" err="1"/>
              <a:t>Each</a:t>
            </a:r>
            <a:r>
              <a:rPr lang="it-IT" dirty="0"/>
              <a:t> </a:t>
            </a:r>
            <a:r>
              <a:rPr lang="it-IT" dirty="0" err="1"/>
              <a:t>secondary</a:t>
            </a:r>
            <a:r>
              <a:rPr lang="it-IT" dirty="0"/>
              <a:t> </a:t>
            </a:r>
            <a:r>
              <a:rPr lang="it-IT" dirty="0" err="1"/>
              <a:t>type</a:t>
            </a:r>
            <a:r>
              <a:rPr lang="it-IT" dirty="0"/>
              <a:t> </a:t>
            </a:r>
            <a:r>
              <a:rPr lang="it-IT" dirty="0" err="1"/>
              <a:t>is</a:t>
            </a:r>
            <a:r>
              <a:rPr lang="it-IT" dirty="0"/>
              <a:t> </a:t>
            </a:r>
            <a:r>
              <a:rPr lang="it-IT" dirty="0" err="1"/>
              <a:t>differentiated</a:t>
            </a:r>
            <a:r>
              <a:rPr lang="it-IT" dirty="0"/>
              <a:t> </a:t>
            </a:r>
            <a:r>
              <a:rPr lang="it-IT" dirty="0" err="1"/>
              <a:t>as</a:t>
            </a:r>
            <a:r>
              <a:rPr lang="it-IT" dirty="0"/>
              <a:t> </a:t>
            </a:r>
            <a:r>
              <a:rPr lang="it-IT" dirty="0" err="1"/>
              <a:t>downward</a:t>
            </a:r>
            <a:r>
              <a:rPr lang="it-IT" dirty="0"/>
              <a:t> and </a:t>
            </a:r>
            <a:r>
              <a:rPr lang="it-IT" dirty="0" err="1"/>
              <a:t>upward-directed</a:t>
            </a:r>
            <a:r>
              <a:rPr lang="it-IT" dirty="0"/>
              <a:t> with the </a:t>
            </a:r>
            <a:r>
              <a:rPr lang="it-IT" dirty="0" err="1"/>
              <a:t>respective</a:t>
            </a:r>
            <a:r>
              <a:rPr lang="it-IT" dirty="0"/>
              <a:t> </a:t>
            </a:r>
            <a:r>
              <a:rPr lang="it-IT" dirty="0" err="1"/>
              <a:t>matrix</a:t>
            </a:r>
            <a:r>
              <a:rPr lang="it-IT" dirty="0"/>
              <a:t>.</a:t>
            </a:r>
          </a:p>
          <a:p>
            <a:pPr marL="285750" indent="-285750">
              <a:buFont typeface="Arial" panose="020B0604020202020204" pitchFamily="34" charset="0"/>
              <a:buChar char="•"/>
            </a:pPr>
            <a:r>
              <a:rPr lang="it-IT" dirty="0" err="1"/>
              <a:t>Simulated</a:t>
            </a:r>
            <a:r>
              <a:rPr lang="it-IT" dirty="0"/>
              <a:t> </a:t>
            </a:r>
            <a:r>
              <a:rPr lang="it-IT" dirty="0" err="1"/>
              <a:t>results</a:t>
            </a:r>
            <a:r>
              <a:rPr lang="it-IT" dirty="0"/>
              <a:t> are </a:t>
            </a:r>
            <a:r>
              <a:rPr lang="it-IT" dirty="0" err="1"/>
              <a:t>validated</a:t>
            </a:r>
            <a:r>
              <a:rPr lang="it-IT" dirty="0"/>
              <a:t> </a:t>
            </a:r>
            <a:r>
              <a:rPr lang="it-IT" dirty="0" err="1"/>
              <a:t>against</a:t>
            </a:r>
            <a:r>
              <a:rPr lang="it-IT" dirty="0"/>
              <a:t> </a:t>
            </a:r>
            <a:r>
              <a:rPr lang="it-IT" dirty="0" err="1"/>
              <a:t>Radiation</a:t>
            </a:r>
            <a:r>
              <a:rPr lang="it-IT" dirty="0"/>
              <a:t> </a:t>
            </a:r>
            <a:r>
              <a:rPr lang="it-IT" dirty="0" err="1"/>
              <a:t>Assessment</a:t>
            </a:r>
            <a:r>
              <a:rPr lang="it-IT" dirty="0"/>
              <a:t> Detector (RAD) on board </a:t>
            </a:r>
            <a:r>
              <a:rPr lang="it-IT" dirty="0" err="1"/>
              <a:t>Curiosity</a:t>
            </a:r>
            <a:r>
              <a:rPr lang="it-IT" dirty="0"/>
              <a:t> rover.</a:t>
            </a:r>
          </a:p>
          <a:p>
            <a:pPr marL="285750" indent="-285750">
              <a:buFont typeface="Arial" panose="020B0604020202020204" pitchFamily="34" charset="0"/>
              <a:buChar char="•"/>
            </a:pPr>
            <a:r>
              <a:rPr lang="it-IT" dirty="0"/>
              <a:t>Good agreement with MSL/RAD </a:t>
            </a:r>
            <a:r>
              <a:rPr lang="it-IT" dirty="0" err="1"/>
              <a:t>measurements</a:t>
            </a:r>
            <a:r>
              <a:rPr lang="it-IT" dirty="0"/>
              <a:t> for </a:t>
            </a:r>
            <a:r>
              <a:rPr lang="it-IT" dirty="0" err="1"/>
              <a:t>protons</a:t>
            </a:r>
            <a:r>
              <a:rPr lang="it-IT" dirty="0"/>
              <a:t> and </a:t>
            </a:r>
            <a:r>
              <a:rPr lang="it-IT" dirty="0" err="1"/>
              <a:t>helium</a:t>
            </a:r>
            <a:r>
              <a:rPr lang="it-IT" dirty="0"/>
              <a:t> </a:t>
            </a:r>
            <a:r>
              <a:rPr lang="it-IT" dirty="0" err="1"/>
              <a:t>ions</a:t>
            </a:r>
            <a:r>
              <a:rPr lang="it-IT" dirty="0"/>
              <a:t>.</a:t>
            </a:r>
          </a:p>
          <a:p>
            <a:pPr marL="285750" indent="-285750">
              <a:buFont typeface="Arial" panose="020B0604020202020204" pitchFamily="34" charset="0"/>
              <a:buChar char="•"/>
            </a:pPr>
            <a:r>
              <a:rPr lang="it-IT" dirty="0"/>
              <a:t>The FTFP_INCLXX_HP </a:t>
            </a:r>
            <a:r>
              <a:rPr lang="it-IT" dirty="0" err="1"/>
              <a:t>physics</a:t>
            </a:r>
            <a:r>
              <a:rPr lang="it-IT" dirty="0"/>
              <a:t> list </a:t>
            </a:r>
            <a:r>
              <a:rPr lang="it-IT" dirty="0" err="1"/>
              <a:t>provides</a:t>
            </a:r>
            <a:r>
              <a:rPr lang="it-IT" dirty="0"/>
              <a:t> the best match, </a:t>
            </a:r>
            <a:r>
              <a:rPr lang="it-IT" dirty="0" err="1"/>
              <a:t>especially</a:t>
            </a:r>
            <a:r>
              <a:rPr lang="it-IT" dirty="0"/>
              <a:t> for </a:t>
            </a:r>
            <a:r>
              <a:rPr lang="it-IT" dirty="0" err="1"/>
              <a:t>deuterium</a:t>
            </a:r>
            <a:r>
              <a:rPr lang="it-IT" dirty="0"/>
              <a:t>, </a:t>
            </a:r>
            <a:r>
              <a:rPr lang="it-IT" dirty="0" err="1"/>
              <a:t>tritium</a:t>
            </a:r>
            <a:r>
              <a:rPr lang="it-IT" dirty="0"/>
              <a:t>, and </a:t>
            </a:r>
            <a:r>
              <a:rPr lang="it-IT" baseline="30000" dirty="0"/>
              <a:t>3</a:t>
            </a:r>
            <a:r>
              <a:rPr lang="it-IT" dirty="0"/>
              <a:t>He</a:t>
            </a:r>
            <a:r>
              <a:rPr lang="it-IT" baseline="30000" dirty="0"/>
              <a:t>.</a:t>
            </a:r>
            <a:r>
              <a:rPr lang="it-IT" dirty="0"/>
              <a:t>.</a:t>
            </a:r>
            <a:endParaRPr lang="en-GB" dirty="0"/>
          </a:p>
        </p:txBody>
      </p:sp>
      <p:pic>
        <p:nvPicPr>
          <p:cNvPr id="5" name="Immagine 4" descr="Immagine che contiene testo, linea, Diagramma, schermata&#10;&#10;Il contenuto generato dall'IA potrebbe non essere corretto.">
            <a:extLst>
              <a:ext uri="{FF2B5EF4-FFF2-40B4-BE49-F238E27FC236}">
                <a16:creationId xmlns:a16="http://schemas.microsoft.com/office/drawing/2014/main" id="{F45CE84F-42CC-4ABD-47AA-5CA7F554E746}"/>
              </a:ext>
            </a:extLst>
          </p:cNvPr>
          <p:cNvPicPr>
            <a:picLocks noChangeAspect="1"/>
          </p:cNvPicPr>
          <p:nvPr/>
        </p:nvPicPr>
        <p:blipFill>
          <a:blip r:embed="rId4"/>
          <a:stretch>
            <a:fillRect/>
          </a:stretch>
        </p:blipFill>
        <p:spPr>
          <a:xfrm>
            <a:off x="9902791" y="5383386"/>
            <a:ext cx="2289191" cy="1430744"/>
          </a:xfrm>
          <a:prstGeom prst="rect">
            <a:avLst/>
          </a:prstGeom>
        </p:spPr>
      </p:pic>
      <p:pic>
        <p:nvPicPr>
          <p:cNvPr id="7" name="Immagine 6">
            <a:extLst>
              <a:ext uri="{FF2B5EF4-FFF2-40B4-BE49-F238E27FC236}">
                <a16:creationId xmlns:a16="http://schemas.microsoft.com/office/drawing/2014/main" id="{8230245C-3D95-330A-7911-3CCBA0152CC8}"/>
              </a:ext>
            </a:extLst>
          </p:cNvPr>
          <p:cNvPicPr>
            <a:picLocks noChangeAspect="1"/>
          </p:cNvPicPr>
          <p:nvPr/>
        </p:nvPicPr>
        <p:blipFill>
          <a:blip r:embed="rId5"/>
          <a:stretch>
            <a:fillRect/>
          </a:stretch>
        </p:blipFill>
        <p:spPr>
          <a:xfrm>
            <a:off x="0" y="2897406"/>
            <a:ext cx="4330460" cy="2886973"/>
          </a:xfrm>
          <a:prstGeom prst="rect">
            <a:avLst/>
          </a:prstGeom>
        </p:spPr>
      </p:pic>
      <p:pic>
        <p:nvPicPr>
          <p:cNvPr id="11" name="Immagine 10">
            <a:extLst>
              <a:ext uri="{FF2B5EF4-FFF2-40B4-BE49-F238E27FC236}">
                <a16:creationId xmlns:a16="http://schemas.microsoft.com/office/drawing/2014/main" id="{EADE5610-2270-B493-BF24-93415EDE0096}"/>
              </a:ext>
            </a:extLst>
          </p:cNvPr>
          <p:cNvPicPr>
            <a:picLocks noChangeAspect="1"/>
          </p:cNvPicPr>
          <p:nvPr/>
        </p:nvPicPr>
        <p:blipFill>
          <a:blip r:embed="rId6"/>
          <a:stretch>
            <a:fillRect/>
          </a:stretch>
        </p:blipFill>
        <p:spPr>
          <a:xfrm>
            <a:off x="0" y="0"/>
            <a:ext cx="4330460" cy="2886973"/>
          </a:xfrm>
          <a:prstGeom prst="rect">
            <a:avLst/>
          </a:prstGeom>
        </p:spPr>
      </p:pic>
      <p:sp>
        <p:nvSpPr>
          <p:cNvPr id="12" name="CasellaDiTesto 11">
            <a:extLst>
              <a:ext uri="{FF2B5EF4-FFF2-40B4-BE49-F238E27FC236}">
                <a16:creationId xmlns:a16="http://schemas.microsoft.com/office/drawing/2014/main" id="{E45A57C6-B89B-A3D5-8616-D4C18BBBA7BC}"/>
              </a:ext>
            </a:extLst>
          </p:cNvPr>
          <p:cNvSpPr txBox="1"/>
          <p:nvPr/>
        </p:nvSpPr>
        <p:spPr>
          <a:xfrm>
            <a:off x="-2" y="5784379"/>
            <a:ext cx="5779699" cy="1077218"/>
          </a:xfrm>
          <a:prstGeom prst="rect">
            <a:avLst/>
          </a:prstGeom>
          <a:noFill/>
        </p:spPr>
        <p:txBody>
          <a:bodyPr wrap="square" rtlCol="0">
            <a:spAutoFit/>
          </a:bodyPr>
          <a:lstStyle/>
          <a:p>
            <a:pPr>
              <a:buNone/>
            </a:pPr>
            <a:r>
              <a:rPr lang="it-IT" sz="1600" dirty="0" err="1">
                <a:solidFill>
                  <a:srgbClr val="000000"/>
                </a:solidFill>
                <a:effectLst/>
                <a:latin typeface="Helvetica" pitchFamily="2" charset="0"/>
              </a:rPr>
              <a:t>Martian</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surface</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spectra</a:t>
            </a:r>
            <a:r>
              <a:rPr lang="it-IT" sz="1600" dirty="0">
                <a:solidFill>
                  <a:srgbClr val="000000"/>
                </a:solidFill>
                <a:effectLst/>
                <a:latin typeface="Helvetica" pitchFamily="2" charset="0"/>
              </a:rPr>
              <a:t> of H and He </a:t>
            </a:r>
            <a:r>
              <a:rPr lang="it-IT" sz="1600" dirty="0" err="1">
                <a:solidFill>
                  <a:srgbClr val="000000"/>
                </a:solidFill>
                <a:effectLst/>
                <a:latin typeface="Helvetica" pitchFamily="2" charset="0"/>
              </a:rPr>
              <a:t>isotopes</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induced</a:t>
            </a:r>
            <a:r>
              <a:rPr lang="it-IT" sz="1600" dirty="0">
                <a:solidFill>
                  <a:srgbClr val="000000"/>
                </a:solidFill>
                <a:effectLst/>
                <a:latin typeface="Helvetica" pitchFamily="2" charset="0"/>
              </a:rPr>
              <a:t> by </a:t>
            </a:r>
            <a:r>
              <a:rPr lang="it-IT" sz="1600" dirty="0" err="1">
                <a:solidFill>
                  <a:srgbClr val="000000"/>
                </a:solidFill>
                <a:effectLst/>
                <a:latin typeface="Helvetica" pitchFamily="2" charset="0"/>
              </a:rPr>
              <a:t>primary</a:t>
            </a:r>
            <a:r>
              <a:rPr lang="it-IT" sz="1600" dirty="0">
                <a:solidFill>
                  <a:srgbClr val="000000"/>
                </a:solidFill>
                <a:effectLst/>
                <a:latin typeface="Helvetica" pitchFamily="2" charset="0"/>
              </a:rPr>
              <a:t> GCR </a:t>
            </a:r>
            <a:r>
              <a:rPr lang="it-IT" sz="1600" dirty="0" err="1">
                <a:solidFill>
                  <a:srgbClr val="000000"/>
                </a:solidFill>
                <a:effectLst/>
                <a:latin typeface="Helvetica" pitchFamily="2" charset="0"/>
              </a:rPr>
              <a:t>proton</a:t>
            </a:r>
            <a:r>
              <a:rPr lang="it-IT" sz="1600" dirty="0">
                <a:solidFill>
                  <a:srgbClr val="000000"/>
                </a:solidFill>
                <a:effectLst/>
                <a:latin typeface="Helvetica" pitchFamily="2" charset="0"/>
              </a:rPr>
              <a:t> and </a:t>
            </a:r>
            <a:r>
              <a:rPr lang="it-IT" sz="1600" baseline="30000" dirty="0">
                <a:solidFill>
                  <a:srgbClr val="000000"/>
                </a:solidFill>
                <a:effectLst/>
                <a:latin typeface="Helvetica" pitchFamily="2" charset="0"/>
              </a:rPr>
              <a:t>4</a:t>
            </a:r>
            <a:r>
              <a:rPr lang="it-IT" sz="1600" dirty="0">
                <a:solidFill>
                  <a:srgbClr val="000000"/>
                </a:solidFill>
                <a:effectLst/>
                <a:latin typeface="Helvetica" pitchFamily="2" charset="0"/>
              </a:rPr>
              <a:t>He </a:t>
            </a:r>
            <a:r>
              <a:rPr lang="it-IT" sz="1600" dirty="0" err="1">
                <a:solidFill>
                  <a:srgbClr val="000000"/>
                </a:solidFill>
                <a:effectLst/>
                <a:latin typeface="Helvetica" pitchFamily="2" charset="0"/>
              </a:rPr>
              <a:t>particles</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modeled</a:t>
            </a:r>
            <a:r>
              <a:rPr lang="it-IT" sz="1600" dirty="0">
                <a:solidFill>
                  <a:srgbClr val="000000"/>
                </a:solidFill>
                <a:effectLst/>
                <a:latin typeface="Helvetica" pitchFamily="2" charset="0"/>
              </a:rPr>
              <a:t> via </a:t>
            </a:r>
            <a:r>
              <a:rPr lang="it-IT" sz="1600" dirty="0" err="1">
                <a:solidFill>
                  <a:srgbClr val="000000"/>
                </a:solidFill>
                <a:effectLst/>
                <a:latin typeface="Helvetica" pitchFamily="2" charset="0"/>
              </a:rPr>
              <a:t>four</a:t>
            </a:r>
            <a:r>
              <a:rPr lang="it-IT" sz="1600" dirty="0">
                <a:solidFill>
                  <a:srgbClr val="000000"/>
                </a:solidFill>
                <a:latin typeface="Helvetica" pitchFamily="2" charset="0"/>
              </a:rPr>
              <a:t> </a:t>
            </a:r>
            <a:r>
              <a:rPr lang="it-IT" sz="1600" dirty="0" err="1">
                <a:solidFill>
                  <a:srgbClr val="000000"/>
                </a:solidFill>
                <a:effectLst/>
                <a:latin typeface="Helvetica" pitchFamily="2" charset="0"/>
              </a:rPr>
              <a:t>different</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physics</a:t>
            </a:r>
            <a:r>
              <a:rPr lang="it-IT" sz="1600" dirty="0">
                <a:solidFill>
                  <a:srgbClr val="000000"/>
                </a:solidFill>
                <a:effectLst/>
                <a:latin typeface="Helvetica" pitchFamily="2" charset="0"/>
              </a:rPr>
              <a:t> lists. The </a:t>
            </a:r>
            <a:r>
              <a:rPr lang="it-IT" sz="1600" dirty="0" err="1">
                <a:solidFill>
                  <a:srgbClr val="000000"/>
                </a:solidFill>
                <a:effectLst/>
                <a:latin typeface="Helvetica" pitchFamily="2" charset="0"/>
              </a:rPr>
              <a:t>spectra</a:t>
            </a:r>
            <a:r>
              <a:rPr lang="it-IT" sz="1600" dirty="0">
                <a:solidFill>
                  <a:srgbClr val="000000"/>
                </a:solidFill>
                <a:effectLst/>
                <a:latin typeface="Helvetica" pitchFamily="2" charset="0"/>
              </a:rPr>
              <a:t> are </a:t>
            </a:r>
            <a:r>
              <a:rPr lang="it-IT" sz="1600" dirty="0" err="1">
                <a:solidFill>
                  <a:srgbClr val="000000"/>
                </a:solidFill>
                <a:effectLst/>
                <a:latin typeface="Helvetica" pitchFamily="2" charset="0"/>
              </a:rPr>
              <a:t>averaged</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within</a:t>
            </a:r>
            <a:r>
              <a:rPr lang="it-IT" sz="1600" dirty="0">
                <a:solidFill>
                  <a:srgbClr val="000000"/>
                </a:solidFill>
                <a:effectLst/>
                <a:latin typeface="Helvetica" pitchFamily="2" charset="0"/>
              </a:rPr>
              <a:t> 36° of </a:t>
            </a:r>
            <a:r>
              <a:rPr lang="it-IT" sz="1600" dirty="0" err="1">
                <a:solidFill>
                  <a:srgbClr val="000000"/>
                </a:solidFill>
                <a:effectLst/>
                <a:latin typeface="Helvetica" pitchFamily="2" charset="0"/>
              </a:rPr>
              <a:t>downward</a:t>
            </a:r>
            <a:r>
              <a:rPr lang="it-IT" sz="1600" dirty="0">
                <a:solidFill>
                  <a:srgbClr val="000000"/>
                </a:solidFill>
                <a:effectLst/>
                <a:latin typeface="Helvetica" pitchFamily="2" charset="0"/>
              </a:rPr>
              <a:t> zenith angle </a:t>
            </a:r>
            <a:r>
              <a:rPr lang="it-IT" sz="1600" dirty="0" err="1">
                <a:solidFill>
                  <a:srgbClr val="000000"/>
                </a:solidFill>
                <a:effectLst/>
                <a:latin typeface="Helvetica" pitchFamily="2" charset="0"/>
              </a:rPr>
              <a:t>corresponding</a:t>
            </a:r>
            <a:r>
              <a:rPr lang="it-IT" sz="1600" dirty="0">
                <a:solidFill>
                  <a:srgbClr val="000000"/>
                </a:solidFill>
                <a:effectLst/>
                <a:latin typeface="Helvetica" pitchFamily="2" charset="0"/>
              </a:rPr>
              <a:t> to the RAD </a:t>
            </a:r>
            <a:r>
              <a:rPr lang="it-IT" sz="1600" dirty="0" err="1">
                <a:solidFill>
                  <a:srgbClr val="000000"/>
                </a:solidFill>
                <a:effectLst/>
                <a:latin typeface="Helvetica" pitchFamily="2" charset="0"/>
              </a:rPr>
              <a:t>view</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cone</a:t>
            </a:r>
            <a:r>
              <a:rPr lang="it-IT" sz="1600" dirty="0">
                <a:solidFill>
                  <a:srgbClr val="000000"/>
                </a:solidFill>
                <a:latin typeface="Helvetica" pitchFamily="2" charset="0"/>
              </a:rPr>
              <a:t>.</a:t>
            </a:r>
            <a:endParaRPr lang="it-IT" sz="1600" dirty="0">
              <a:solidFill>
                <a:srgbClr val="000000"/>
              </a:solidFill>
              <a:effectLst/>
              <a:latin typeface="Helvetica" pitchFamily="2" charset="0"/>
            </a:endParaRPr>
          </a:p>
        </p:txBody>
      </p:sp>
      <p:sp>
        <p:nvSpPr>
          <p:cNvPr id="13" name="CasellaDiTesto 12">
            <a:extLst>
              <a:ext uri="{FF2B5EF4-FFF2-40B4-BE49-F238E27FC236}">
                <a16:creationId xmlns:a16="http://schemas.microsoft.com/office/drawing/2014/main" id="{3C9499E0-79F9-EE40-4B50-B53B10225E27}"/>
              </a:ext>
            </a:extLst>
          </p:cNvPr>
          <p:cNvSpPr txBox="1"/>
          <p:nvPr/>
        </p:nvSpPr>
        <p:spPr>
          <a:xfrm>
            <a:off x="6763109" y="6130233"/>
            <a:ext cx="3243356" cy="646331"/>
          </a:xfrm>
          <a:prstGeom prst="rect">
            <a:avLst/>
          </a:prstGeom>
          <a:noFill/>
        </p:spPr>
        <p:txBody>
          <a:bodyPr wrap="square" rtlCol="0">
            <a:spAutoFit/>
          </a:bodyPr>
          <a:lstStyle/>
          <a:p>
            <a:pPr>
              <a:buNone/>
            </a:pPr>
            <a:r>
              <a:rPr lang="it-IT" sz="1200" dirty="0" err="1">
                <a:solidFill>
                  <a:srgbClr val="000000"/>
                </a:solidFill>
                <a:effectLst/>
                <a:latin typeface="Helvetica" pitchFamily="2" charset="0"/>
              </a:rPr>
              <a:t>Martian</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atmospheric</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structure</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at</a:t>
            </a:r>
            <a:r>
              <a:rPr lang="it-IT" sz="1200" dirty="0">
                <a:solidFill>
                  <a:srgbClr val="000000"/>
                </a:solidFill>
                <a:effectLst/>
                <a:latin typeface="Helvetica" pitchFamily="2" charset="0"/>
              </a:rPr>
              <a:t> Gale </a:t>
            </a:r>
            <a:r>
              <a:rPr lang="it-IT" sz="1200" dirty="0" err="1">
                <a:solidFill>
                  <a:srgbClr val="000000"/>
                </a:solidFill>
                <a:effectLst/>
                <a:latin typeface="Helvetica" pitchFamily="2" charset="0"/>
              </a:rPr>
              <a:t>Crater</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implemented</a:t>
            </a:r>
            <a:r>
              <a:rPr lang="it-IT" sz="1200" dirty="0">
                <a:solidFill>
                  <a:srgbClr val="000000"/>
                </a:solidFill>
                <a:effectLst/>
                <a:latin typeface="Helvetica" pitchFamily="2" charset="0"/>
              </a:rPr>
              <a:t> in </a:t>
            </a:r>
            <a:r>
              <a:rPr lang="it-IT" sz="1200" dirty="0">
                <a:solidFill>
                  <a:srgbClr val="000000"/>
                </a:solidFill>
                <a:latin typeface="Helvetica" pitchFamily="2" charset="0"/>
              </a:rPr>
              <a:t>t</a:t>
            </a:r>
            <a:r>
              <a:rPr lang="it-IT" sz="1200" dirty="0">
                <a:solidFill>
                  <a:srgbClr val="000000"/>
                </a:solidFill>
                <a:effectLst/>
                <a:latin typeface="Helvetica" pitchFamily="2" charset="0"/>
              </a:rPr>
              <a:t>he </a:t>
            </a:r>
            <a:r>
              <a:rPr lang="it-IT" sz="1200" dirty="0" err="1">
                <a:solidFill>
                  <a:srgbClr val="000000"/>
                </a:solidFill>
                <a:effectLst/>
                <a:latin typeface="Helvetica" pitchFamily="2" charset="0"/>
              </a:rPr>
              <a:t>simulations</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as</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imported</a:t>
            </a:r>
            <a:r>
              <a:rPr lang="it-IT" sz="1200" dirty="0">
                <a:solidFill>
                  <a:srgbClr val="000000"/>
                </a:solidFill>
                <a:effectLst/>
                <a:latin typeface="Helvetica" pitchFamily="2" charset="0"/>
              </a:rPr>
              <a:t> from the MCD model.</a:t>
            </a:r>
          </a:p>
        </p:txBody>
      </p:sp>
    </p:spTree>
    <p:extLst>
      <p:ext uri="{BB962C8B-B14F-4D97-AF65-F5344CB8AC3E}">
        <p14:creationId xmlns:p14="http://schemas.microsoft.com/office/powerpoint/2010/main" val="39959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1BAB-9AC1-655E-A902-7D02371C501F}"/>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DD4D3DF2-B93B-2EF6-DC0D-BC58E7AAB6FB}"/>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070D2551-3E13-07D5-8CD2-A8463F16F3A9}"/>
              </a:ext>
            </a:extLst>
          </p:cNvPr>
          <p:cNvSpPr>
            <a:spLocks noGrp="1"/>
          </p:cNvSpPr>
          <p:nvPr>
            <p:ph type="title"/>
          </p:nvPr>
        </p:nvSpPr>
        <p:spPr>
          <a:xfrm>
            <a:off x="2360776" y="-5350"/>
            <a:ext cx="8141801" cy="1536387"/>
          </a:xfrm>
        </p:spPr>
        <p:txBody>
          <a:bodyPr>
            <a:normAutofit/>
          </a:bodyPr>
          <a:lstStyle/>
          <a:p>
            <a:r>
              <a:rPr lang="it-IT" b="1" dirty="0"/>
              <a:t>PLANETOCOSMICS</a:t>
            </a:r>
          </a:p>
        </p:txBody>
      </p:sp>
      <p:sp>
        <p:nvSpPr>
          <p:cNvPr id="3" name="CasellaDiTesto 2">
            <a:extLst>
              <a:ext uri="{FF2B5EF4-FFF2-40B4-BE49-F238E27FC236}">
                <a16:creationId xmlns:a16="http://schemas.microsoft.com/office/drawing/2014/main" id="{E59AE366-8227-C9AC-07A6-C86B0775E13E}"/>
              </a:ext>
            </a:extLst>
          </p:cNvPr>
          <p:cNvSpPr txBox="1"/>
          <p:nvPr/>
        </p:nvSpPr>
        <p:spPr>
          <a:xfrm>
            <a:off x="5176156" y="1173192"/>
            <a:ext cx="7015843" cy="4678204"/>
          </a:xfrm>
          <a:prstGeom prst="rect">
            <a:avLst/>
          </a:prstGeom>
          <a:noFill/>
        </p:spPr>
        <p:txBody>
          <a:bodyPr wrap="square" rtlCol="0">
            <a:spAutoFit/>
          </a:bodyPr>
          <a:lstStyle/>
          <a:p>
            <a:pPr marL="285750" indent="-285750">
              <a:buFont typeface="Arial" panose="020B0604020202020204" pitchFamily="34" charset="0"/>
              <a:buChar char="•"/>
            </a:pPr>
            <a:r>
              <a:rPr lang="en-GB" sz="2000" noProof="0" dirty="0">
                <a:effectLst/>
              </a:rPr>
              <a:t>Geant4 based tool simulating cosmic rays interaction with planetary atmosphere, soil</a:t>
            </a:r>
            <a:r>
              <a:rPr lang="en-GB" sz="2000" noProof="0" dirty="0"/>
              <a:t> </a:t>
            </a:r>
            <a:r>
              <a:rPr lang="en-GB" sz="2000" noProof="0" dirty="0">
                <a:effectLst/>
              </a:rPr>
              <a:t>and magnetic field  for Mercury, Earth and Mars.</a:t>
            </a:r>
          </a:p>
          <a:p>
            <a:pPr marL="285750" indent="-285750">
              <a:buFont typeface="Arial" panose="020B0604020202020204" pitchFamily="34" charset="0"/>
              <a:buChar char="•"/>
            </a:pPr>
            <a:r>
              <a:rPr lang="en-GB" sz="2000" noProof="0" dirty="0">
                <a:effectLst/>
              </a:rPr>
              <a:t>Computes</a:t>
            </a:r>
            <a:r>
              <a:rPr lang="en-GB" sz="2000" noProof="0" dirty="0"/>
              <a:t> </a:t>
            </a:r>
            <a:r>
              <a:rPr lang="en-GB" sz="2000" noProof="0" dirty="0">
                <a:effectLst/>
              </a:rPr>
              <a:t>the energy deposition by energetic particles following a Monte Carlo scheme and using the physical processes provided by Geant4 (default physics lists QGSP_BIC_HP and </a:t>
            </a:r>
            <a:r>
              <a:rPr lang="en-GB" sz="2000" noProof="0" dirty="0" err="1">
                <a:effectLst/>
              </a:rPr>
              <a:t>StandardEM</a:t>
            </a:r>
            <a:r>
              <a:rPr lang="en-GB" sz="2000" noProof="0" dirty="0">
                <a:effectLst/>
              </a:rPr>
              <a:t>).</a:t>
            </a:r>
          </a:p>
          <a:p>
            <a:pPr marL="285750" indent="-285750">
              <a:buFont typeface="Arial" panose="020B0604020202020204" pitchFamily="34" charset="0"/>
              <a:buChar char="•"/>
            </a:pPr>
            <a:r>
              <a:rPr lang="en-GB" sz="2000" noProof="0" dirty="0">
                <a:effectLst/>
              </a:rPr>
              <a:t>Fluxes of secondary particles and energy deposited at user defined altitudes</a:t>
            </a:r>
            <a:r>
              <a:rPr lang="en-GB" sz="2000" dirty="0"/>
              <a:t>, </a:t>
            </a:r>
            <a:r>
              <a:rPr lang="en-GB" sz="2000" noProof="0" dirty="0">
                <a:effectLst/>
              </a:rPr>
              <a:t>atmospheric depths, and soil depths</a:t>
            </a:r>
          </a:p>
          <a:p>
            <a:pPr marL="285750" indent="-285750">
              <a:buFont typeface="Arial" panose="020B0604020202020204" pitchFamily="34" charset="0"/>
              <a:buChar char="•"/>
            </a:pPr>
            <a:r>
              <a:rPr lang="en-GB" sz="2000" noProof="0" dirty="0">
                <a:effectLst/>
              </a:rPr>
              <a:t>Visualisation of particle trajectories and field lines</a:t>
            </a:r>
          </a:p>
          <a:p>
            <a:pPr marL="285750" indent="-285750">
              <a:buFont typeface="Arial" panose="020B0604020202020204" pitchFamily="34" charset="0"/>
              <a:buChar char="•"/>
            </a:pPr>
            <a:r>
              <a:rPr lang="en-GB" sz="2000" dirty="0"/>
              <a:t>Python Interface to MarsGRAM2001 </a:t>
            </a:r>
          </a:p>
          <a:p>
            <a:pPr marL="285750" indent="-285750">
              <a:buFont typeface="Arial" panose="020B0604020202020204" pitchFamily="34" charset="0"/>
              <a:buChar char="•"/>
            </a:pPr>
            <a:r>
              <a:rPr lang="en-GB" sz="2000" noProof="0" dirty="0">
                <a:effectLst/>
              </a:rPr>
              <a:t>Soil model of different </a:t>
            </a:r>
            <a:r>
              <a:rPr lang="en-GB" sz="2000" dirty="0"/>
              <a:t>layers, each one with a defined density, composition and thickness</a:t>
            </a:r>
            <a:endParaRPr lang="en-GB" sz="2000" noProof="0" dirty="0">
              <a:effectLst/>
            </a:endParaRPr>
          </a:p>
          <a:p>
            <a:pPr marL="285750" indent="-285750">
              <a:buFont typeface="Arial" panose="020B0604020202020204" pitchFamily="34" charset="0"/>
              <a:buChar char="•"/>
            </a:pPr>
            <a:endParaRPr lang="en-GB" noProof="0" dirty="0">
              <a:effectLst/>
            </a:endParaRPr>
          </a:p>
        </p:txBody>
      </p:sp>
      <p:pic>
        <p:nvPicPr>
          <p:cNvPr id="4" name="Immagine 3">
            <a:extLst>
              <a:ext uri="{FF2B5EF4-FFF2-40B4-BE49-F238E27FC236}">
                <a16:creationId xmlns:a16="http://schemas.microsoft.com/office/drawing/2014/main" id="{9D15B839-8FB7-CE79-E501-0E46B7737409}"/>
              </a:ext>
            </a:extLst>
          </p:cNvPr>
          <p:cNvPicPr>
            <a:picLocks noChangeAspect="1"/>
          </p:cNvPicPr>
          <p:nvPr/>
        </p:nvPicPr>
        <p:blipFill>
          <a:blip r:embed="rId4"/>
          <a:stretch>
            <a:fillRect/>
          </a:stretch>
        </p:blipFill>
        <p:spPr>
          <a:xfrm>
            <a:off x="69934" y="1173192"/>
            <a:ext cx="5036307" cy="4766677"/>
          </a:xfrm>
          <a:prstGeom prst="rect">
            <a:avLst/>
          </a:prstGeom>
        </p:spPr>
      </p:pic>
      <p:sp>
        <p:nvSpPr>
          <p:cNvPr id="5" name="Rettangolo 4">
            <a:extLst>
              <a:ext uri="{FF2B5EF4-FFF2-40B4-BE49-F238E27FC236}">
                <a16:creationId xmlns:a16="http://schemas.microsoft.com/office/drawing/2014/main" id="{80BFD440-F96F-A2A6-3A83-2947619ECF37}"/>
              </a:ext>
            </a:extLst>
          </p:cNvPr>
          <p:cNvSpPr/>
          <p:nvPr/>
        </p:nvSpPr>
        <p:spPr>
          <a:xfrm>
            <a:off x="4582800" y="3423600"/>
            <a:ext cx="512914" cy="2510870"/>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ADA22063-2B26-0AFD-BF1E-6DE5E24DC738}"/>
              </a:ext>
            </a:extLst>
          </p:cNvPr>
          <p:cNvSpPr/>
          <p:nvPr/>
        </p:nvSpPr>
        <p:spPr>
          <a:xfrm>
            <a:off x="3886200" y="2286000"/>
            <a:ext cx="1209514" cy="4735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190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34200-43DF-F5B8-6163-6CAD193B2476}"/>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78AA607D-D482-11D4-4628-DD4AB37C6D3A}"/>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06A66BD5-A861-854E-FDEB-8A9C841C0871}"/>
              </a:ext>
            </a:extLst>
          </p:cNvPr>
          <p:cNvSpPr>
            <a:spLocks noGrp="1"/>
          </p:cNvSpPr>
          <p:nvPr>
            <p:ph type="title"/>
          </p:nvPr>
        </p:nvSpPr>
        <p:spPr>
          <a:xfrm>
            <a:off x="734786" y="-5350"/>
            <a:ext cx="9767791" cy="1536387"/>
          </a:xfrm>
        </p:spPr>
        <p:txBody>
          <a:bodyPr>
            <a:normAutofit/>
          </a:bodyPr>
          <a:lstStyle/>
          <a:p>
            <a:r>
              <a:rPr lang="it-IT" b="1" dirty="0" err="1"/>
              <a:t>E</a:t>
            </a:r>
            <a:r>
              <a:rPr lang="it-IT" sz="4000" b="1" dirty="0" err="1"/>
              <a:t>xample</a:t>
            </a:r>
            <a:r>
              <a:rPr lang="it-IT" sz="4000" b="1" dirty="0"/>
              <a:t> of </a:t>
            </a:r>
            <a:r>
              <a:rPr lang="it-IT" sz="4000" b="1" dirty="0" err="1"/>
              <a:t>simulation</a:t>
            </a:r>
            <a:r>
              <a:rPr lang="it-IT" sz="4000" b="1" dirty="0"/>
              <a:t> on Mars</a:t>
            </a:r>
            <a:br>
              <a:rPr lang="en-GB" b="1" noProof="0" dirty="0">
                <a:effectLst/>
              </a:rPr>
            </a:br>
            <a:r>
              <a:rPr lang="en-GB" b="1" noProof="0" dirty="0">
                <a:effectLst/>
              </a:rPr>
              <a:t>with </a:t>
            </a:r>
            <a:r>
              <a:rPr lang="it-IT" b="1" dirty="0"/>
              <a:t>PLANETOCOSMICS</a:t>
            </a:r>
          </a:p>
        </p:txBody>
      </p:sp>
      <p:sp>
        <p:nvSpPr>
          <p:cNvPr id="3" name="CasellaDiTesto 2">
            <a:extLst>
              <a:ext uri="{FF2B5EF4-FFF2-40B4-BE49-F238E27FC236}">
                <a16:creationId xmlns:a16="http://schemas.microsoft.com/office/drawing/2014/main" id="{6E740A04-B037-C59C-A625-54F858E161B2}"/>
              </a:ext>
            </a:extLst>
          </p:cNvPr>
          <p:cNvSpPr txBox="1"/>
          <p:nvPr/>
        </p:nvSpPr>
        <p:spPr>
          <a:xfrm>
            <a:off x="0" y="1173192"/>
            <a:ext cx="12192000" cy="4524315"/>
          </a:xfrm>
          <a:prstGeom prst="rect">
            <a:avLst/>
          </a:prstGeom>
          <a:noFill/>
        </p:spPr>
        <p:txBody>
          <a:bodyPr wrap="square" rtlCol="0">
            <a:spAutoFit/>
          </a:bodyPr>
          <a:lstStyle/>
          <a:p>
            <a:endParaRPr lang="en-GB" b="1" noProof="0" dirty="0">
              <a:effectLst/>
            </a:endParaRPr>
          </a:p>
          <a:p>
            <a:r>
              <a:rPr lang="en-GB" noProof="0" dirty="0">
                <a:effectLst/>
              </a:rPr>
              <a:t>The </a:t>
            </a:r>
            <a:r>
              <a:rPr lang="en-GB" noProof="0" dirty="0"/>
              <a:t>physics lists FTFP_INCLXX_HP and emstandard_opt3 were used.</a:t>
            </a:r>
          </a:p>
          <a:p>
            <a:r>
              <a:rPr lang="en-GB" noProof="0" dirty="0"/>
              <a:t>As the external source to the simulation, nuclei from the primary galactic cosmic radiation with atomic numbers from Z = 1 to 28 (H to </a:t>
            </a:r>
            <a:r>
              <a:rPr lang="en-GB" noProof="0" dirty="0" err="1"/>
              <a:t>Νi</a:t>
            </a:r>
            <a:r>
              <a:rPr lang="en-GB" noProof="0" dirty="0"/>
              <a:t>). The energy spectra were described applying a simplified version of the GCR ISO- model (ISO, 2004) with only one free parameter, for the period between November 15, 2015, and January 15, 2016. </a:t>
            </a:r>
          </a:p>
          <a:p>
            <a:pPr marL="285750" indent="-285750">
              <a:buFont typeface="Arial" panose="020B0604020202020204" pitchFamily="34" charset="0"/>
              <a:buChar char="•"/>
            </a:pPr>
            <a:r>
              <a:rPr lang="en-GB" noProof="0" dirty="0"/>
              <a:t>The simulation geometry was a box with side length of 10</a:t>
            </a:r>
            <a:r>
              <a:rPr lang="en-GB" baseline="30000" noProof="0" dirty="0"/>
              <a:t>4</a:t>
            </a:r>
            <a:r>
              <a:rPr lang="en-GB" noProof="0" dirty="0"/>
              <a:t> km and in vertical direction consisted of 90 km atmosphere and 10 km of </a:t>
            </a:r>
            <a:r>
              <a:rPr lang="en-GB" noProof="0" dirty="0" err="1"/>
              <a:t>regolith</a:t>
            </a:r>
            <a:r>
              <a:rPr lang="en-GB" noProof="0" dirty="0"/>
              <a:t> (density 1.7 g/cm</a:t>
            </a:r>
            <a:r>
              <a:rPr lang="en-GB" baseline="30000" noProof="0" dirty="0"/>
              <a:t>2</a:t>
            </a:r>
            <a:r>
              <a:rPr lang="en-GB" noProof="0" dirty="0"/>
              <a:t>). </a:t>
            </a:r>
          </a:p>
          <a:p>
            <a:pPr marL="285750" indent="-285750">
              <a:buFont typeface="Arial" panose="020B0604020202020204" pitchFamily="34" charset="0"/>
              <a:buChar char="•"/>
            </a:pPr>
            <a:r>
              <a:rPr lang="en-GB" noProof="0" dirty="0"/>
              <a:t>Atmosphere divided in 196 different layers using atmospheric composition based on the Mars Global Reference Atmospheric Model 2001 (MarsGram-2001)</a:t>
            </a:r>
          </a:p>
          <a:p>
            <a:pPr marL="285750" indent="-285750">
              <a:buFont typeface="Arial" panose="020B0604020202020204" pitchFamily="34" charset="0"/>
              <a:buChar char="•"/>
            </a:pPr>
            <a:r>
              <a:rPr lang="en-GB" noProof="0" dirty="0"/>
              <a:t>Ground altitude selected such that the vertical column density was 23 g/cm</a:t>
            </a:r>
            <a:r>
              <a:rPr lang="en-GB" baseline="30000" noProof="0" dirty="0"/>
              <a:t>2</a:t>
            </a:r>
          </a:p>
          <a:p>
            <a:pPr marL="285750" indent="-285750">
              <a:buFont typeface="Arial" panose="020B0604020202020204" pitchFamily="34" charset="0"/>
              <a:buChar char="•"/>
            </a:pPr>
            <a:r>
              <a:rPr lang="en-GB" noProof="0" dirty="0"/>
              <a:t>Simulated GCR particles enter </a:t>
            </a:r>
            <a:r>
              <a:rPr lang="en-GB" noProof="0" dirty="0" err="1"/>
              <a:t>isotropically</a:t>
            </a:r>
            <a:r>
              <a:rPr lang="en-GB" noProof="0" dirty="0"/>
              <a:t>, and secondary radiation flux is recorded at various altitudes and surface locations</a:t>
            </a:r>
          </a:p>
          <a:p>
            <a:pPr marL="285750" indent="-285750">
              <a:buFont typeface="Arial" panose="020B0604020202020204" pitchFamily="34" charset="0"/>
              <a:buChar char="•"/>
            </a:pPr>
            <a:r>
              <a:rPr lang="en-GB" noProof="0" dirty="0"/>
              <a:t>Dose contributions are calculated for neutrons, protons, deuterons, tritons, </a:t>
            </a:r>
            <a:r>
              <a:rPr lang="en-GB" baseline="30000" noProof="0" dirty="0"/>
              <a:t>3</a:t>
            </a:r>
            <a:r>
              <a:rPr lang="en-GB" noProof="0" dirty="0"/>
              <a:t>He, </a:t>
            </a:r>
            <a:r>
              <a:rPr lang="en-GB" baseline="30000" noProof="0" dirty="0"/>
              <a:t>4</a:t>
            </a:r>
            <a:r>
              <a:rPr lang="en-GB" noProof="0" dirty="0"/>
              <a:t>He, electrons, positrons, muons, </a:t>
            </a:r>
            <a:r>
              <a:rPr lang="en-GB" noProof="0" dirty="0" err="1"/>
              <a:t>pions</a:t>
            </a:r>
            <a:r>
              <a:rPr lang="en-GB" noProof="0" dirty="0"/>
              <a:t>, and heavy ions.</a:t>
            </a:r>
          </a:p>
          <a:p>
            <a:pPr marL="285750" indent="-285750">
              <a:buFont typeface="Arial" panose="020B0604020202020204" pitchFamily="34" charset="0"/>
              <a:buChar char="•"/>
            </a:pPr>
            <a:r>
              <a:rPr lang="en-GB" noProof="0" dirty="0">
                <a:solidFill>
                  <a:srgbClr val="161616"/>
                </a:solidFill>
              </a:rPr>
              <a:t>The simulated dose rates agree well with RAD observations and small discrepancies arise due to uncertainties in atmospheric pressure fluctuations.</a:t>
            </a:r>
            <a:endParaRPr lang="it-IT" dirty="0">
              <a:solidFill>
                <a:srgbClr val="161616"/>
              </a:solidFill>
            </a:endParaRPr>
          </a:p>
        </p:txBody>
      </p:sp>
    </p:spTree>
    <p:extLst>
      <p:ext uri="{BB962C8B-B14F-4D97-AF65-F5344CB8AC3E}">
        <p14:creationId xmlns:p14="http://schemas.microsoft.com/office/powerpoint/2010/main" val="26602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1AA6-FC70-B7CC-D4C8-CE1F79E0A47B}"/>
            </a:ext>
          </a:extLst>
        </p:cNvPr>
        <p:cNvGrpSpPr/>
        <p:nvPr/>
      </p:nvGrpSpPr>
      <p:grpSpPr>
        <a:xfrm>
          <a:off x="0" y="0"/>
          <a:ext cx="0" cy="0"/>
          <a:chOff x="0" y="0"/>
          <a:chExt cx="0" cy="0"/>
        </a:xfrm>
      </p:grpSpPr>
      <p:pic>
        <p:nvPicPr>
          <p:cNvPr id="536" name="Picture 1" descr="Motivi colorati nel cielo">
            <a:extLst>
              <a:ext uri="{FF2B5EF4-FFF2-40B4-BE49-F238E27FC236}">
                <a16:creationId xmlns:a16="http://schemas.microsoft.com/office/drawing/2014/main" id="{491ADBE3-0249-9262-6EFE-089CCEDB0845}"/>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2" name="Titolo 1">
            <a:extLst>
              <a:ext uri="{FF2B5EF4-FFF2-40B4-BE49-F238E27FC236}">
                <a16:creationId xmlns:a16="http://schemas.microsoft.com/office/drawing/2014/main" id="{EED99918-D5A7-64BE-E616-D902F361FCD3}"/>
              </a:ext>
            </a:extLst>
          </p:cNvPr>
          <p:cNvSpPr>
            <a:spLocks noGrp="1"/>
          </p:cNvSpPr>
          <p:nvPr>
            <p:ph type="title"/>
          </p:nvPr>
        </p:nvSpPr>
        <p:spPr>
          <a:xfrm>
            <a:off x="613015" y="-165128"/>
            <a:ext cx="8141801" cy="1536387"/>
          </a:xfrm>
        </p:spPr>
        <p:txBody>
          <a:bodyPr>
            <a:normAutofit/>
          </a:bodyPr>
          <a:lstStyle/>
          <a:p>
            <a:r>
              <a:rPr lang="it-IT" b="1" dirty="0"/>
              <a:t>PLANETOCOSMICS</a:t>
            </a:r>
          </a:p>
        </p:txBody>
      </p:sp>
      <p:pic>
        <p:nvPicPr>
          <p:cNvPr id="5" name="Immagine 4" descr="Immagine che contiene testo, diagramma, linea, Diagramma&#10;&#10;Il contenuto generato dall'IA potrebbe non essere corretto.">
            <a:extLst>
              <a:ext uri="{FF2B5EF4-FFF2-40B4-BE49-F238E27FC236}">
                <a16:creationId xmlns:a16="http://schemas.microsoft.com/office/drawing/2014/main" id="{0E75F048-F0AD-0927-4720-6E480A15B66E}"/>
              </a:ext>
            </a:extLst>
          </p:cNvPr>
          <p:cNvPicPr>
            <a:picLocks noChangeAspect="1"/>
          </p:cNvPicPr>
          <p:nvPr/>
        </p:nvPicPr>
        <p:blipFill>
          <a:blip r:embed="rId4"/>
          <a:stretch>
            <a:fillRect/>
          </a:stretch>
        </p:blipFill>
        <p:spPr>
          <a:xfrm>
            <a:off x="23976" y="984131"/>
            <a:ext cx="4196762" cy="4208355"/>
          </a:xfrm>
          <a:prstGeom prst="rect">
            <a:avLst/>
          </a:prstGeom>
        </p:spPr>
      </p:pic>
      <p:sp>
        <p:nvSpPr>
          <p:cNvPr id="6" name="CasellaDiTesto 5">
            <a:extLst>
              <a:ext uri="{FF2B5EF4-FFF2-40B4-BE49-F238E27FC236}">
                <a16:creationId xmlns:a16="http://schemas.microsoft.com/office/drawing/2014/main" id="{A9735A0C-A62F-6E00-7D9D-10FBF824350D}"/>
              </a:ext>
            </a:extLst>
          </p:cNvPr>
          <p:cNvSpPr txBox="1"/>
          <p:nvPr/>
        </p:nvSpPr>
        <p:spPr>
          <a:xfrm>
            <a:off x="-12701" y="5192486"/>
            <a:ext cx="3984171" cy="1323439"/>
          </a:xfrm>
          <a:prstGeom prst="rect">
            <a:avLst/>
          </a:prstGeom>
          <a:noFill/>
        </p:spPr>
        <p:txBody>
          <a:bodyPr wrap="square" rtlCol="0">
            <a:spAutoFit/>
          </a:bodyPr>
          <a:lstStyle/>
          <a:p>
            <a:r>
              <a:rPr lang="it-IT" sz="1600" b="0" i="0" u="none" strike="noStrike" dirty="0" err="1">
                <a:solidFill>
                  <a:srgbClr val="1F1F1F"/>
                </a:solidFill>
                <a:effectLst/>
              </a:rPr>
              <a:t>Calculated</a:t>
            </a:r>
            <a:r>
              <a:rPr lang="it-IT" sz="1600" b="0" i="0" u="none" strike="noStrike" dirty="0">
                <a:solidFill>
                  <a:srgbClr val="1F1F1F"/>
                </a:solidFill>
                <a:effectLst/>
              </a:rPr>
              <a:t> </a:t>
            </a:r>
            <a:r>
              <a:rPr lang="it-IT" sz="1600" b="0" i="0" u="none" strike="noStrike" dirty="0" err="1">
                <a:solidFill>
                  <a:srgbClr val="1F1F1F"/>
                </a:solidFill>
                <a:effectLst/>
              </a:rPr>
              <a:t>neutron</a:t>
            </a:r>
            <a:r>
              <a:rPr lang="it-IT" sz="1600" b="0" i="0" u="none" strike="noStrike" dirty="0">
                <a:solidFill>
                  <a:srgbClr val="1F1F1F"/>
                </a:solidFill>
                <a:effectLst/>
              </a:rPr>
              <a:t> (a) and </a:t>
            </a:r>
            <a:r>
              <a:rPr lang="it-IT" sz="1600" b="0" i="0" u="none" strike="noStrike" dirty="0" err="1">
                <a:solidFill>
                  <a:srgbClr val="1F1F1F"/>
                </a:solidFill>
                <a:effectLst/>
              </a:rPr>
              <a:t>photon</a:t>
            </a:r>
            <a:r>
              <a:rPr lang="it-IT" sz="1600" b="0" i="0" u="none" strike="noStrike" dirty="0">
                <a:solidFill>
                  <a:srgbClr val="1F1F1F"/>
                </a:solidFill>
                <a:effectLst/>
              </a:rPr>
              <a:t> (b) </a:t>
            </a:r>
            <a:r>
              <a:rPr lang="it-IT" sz="1600" b="0" i="0" u="none" strike="noStrike" dirty="0" err="1">
                <a:solidFill>
                  <a:srgbClr val="1F1F1F"/>
                </a:solidFill>
                <a:effectLst/>
              </a:rPr>
              <a:t>spectra</a:t>
            </a:r>
            <a:r>
              <a:rPr lang="it-IT" sz="1600" b="0" i="0" u="none" strike="noStrike" dirty="0">
                <a:solidFill>
                  <a:srgbClr val="1F1F1F"/>
                </a:solidFill>
                <a:effectLst/>
              </a:rPr>
              <a:t> </a:t>
            </a:r>
            <a:r>
              <a:rPr lang="it-IT" sz="1600" b="0" i="0" u="none" strike="noStrike" dirty="0" err="1">
                <a:solidFill>
                  <a:srgbClr val="1F1F1F"/>
                </a:solidFill>
                <a:effectLst/>
              </a:rPr>
              <a:t>at</a:t>
            </a:r>
            <a:r>
              <a:rPr lang="it-IT" sz="1600" b="0" i="0" u="none" strike="noStrike" dirty="0">
                <a:solidFill>
                  <a:srgbClr val="1F1F1F"/>
                </a:solidFill>
                <a:effectLst/>
              </a:rPr>
              <a:t> the </a:t>
            </a:r>
            <a:r>
              <a:rPr lang="it-IT" sz="1600" b="0" i="0" u="none" strike="noStrike" dirty="0" err="1">
                <a:solidFill>
                  <a:srgbClr val="1F1F1F"/>
                </a:solidFill>
                <a:effectLst/>
              </a:rPr>
              <a:t>Martian</a:t>
            </a:r>
            <a:r>
              <a:rPr lang="it-IT" sz="1600" b="0" i="0" u="none" strike="noStrike" dirty="0">
                <a:solidFill>
                  <a:srgbClr val="1F1F1F"/>
                </a:solidFill>
                <a:effectLst/>
              </a:rPr>
              <a:t> </a:t>
            </a:r>
            <a:r>
              <a:rPr lang="it-IT" sz="1600" b="0" i="0" u="none" strike="noStrike" dirty="0" err="1">
                <a:solidFill>
                  <a:srgbClr val="1F1F1F"/>
                </a:solidFill>
                <a:effectLst/>
              </a:rPr>
              <a:t>surface</a:t>
            </a:r>
            <a:r>
              <a:rPr lang="it-IT" sz="1600" b="0" i="0" u="none" strike="noStrike" dirty="0">
                <a:solidFill>
                  <a:srgbClr val="1F1F1F"/>
                </a:solidFill>
                <a:effectLst/>
              </a:rPr>
              <a:t>. </a:t>
            </a:r>
            <a:r>
              <a:rPr lang="it-IT" sz="1600" b="0" i="0" u="none" strike="noStrike" dirty="0" err="1">
                <a:solidFill>
                  <a:srgbClr val="1F1F1F"/>
                </a:solidFill>
                <a:effectLst/>
              </a:rPr>
              <a:t>Downward</a:t>
            </a:r>
            <a:r>
              <a:rPr lang="it-IT" sz="1600" b="0" i="0" u="none" strike="noStrike" dirty="0">
                <a:solidFill>
                  <a:srgbClr val="1F1F1F"/>
                </a:solidFill>
                <a:effectLst/>
              </a:rPr>
              <a:t> (</a:t>
            </a:r>
            <a:r>
              <a:rPr lang="it-IT" sz="1600" b="0" i="0" u="none" strike="noStrike" dirty="0" err="1">
                <a:solidFill>
                  <a:srgbClr val="1F1F1F"/>
                </a:solidFill>
                <a:effectLst/>
              </a:rPr>
              <a:t>dashed</a:t>
            </a:r>
            <a:r>
              <a:rPr lang="it-IT" sz="1600" b="0" i="0" u="none" strike="noStrike" dirty="0">
                <a:solidFill>
                  <a:srgbClr val="1F1F1F"/>
                </a:solidFill>
                <a:effectLst/>
              </a:rPr>
              <a:t> lines), </a:t>
            </a:r>
            <a:r>
              <a:rPr lang="it-IT" sz="1600" b="0" i="0" u="none" strike="noStrike" dirty="0" err="1">
                <a:solidFill>
                  <a:srgbClr val="1F1F1F"/>
                </a:solidFill>
                <a:effectLst/>
              </a:rPr>
              <a:t>upward</a:t>
            </a:r>
            <a:r>
              <a:rPr lang="it-IT" sz="1600" b="0" i="0" u="none" strike="noStrike" dirty="0">
                <a:solidFill>
                  <a:srgbClr val="1F1F1F"/>
                </a:solidFill>
                <a:effectLst/>
              </a:rPr>
              <a:t> (</a:t>
            </a:r>
            <a:r>
              <a:rPr lang="it-IT" sz="1600" b="0" i="0" u="none" strike="noStrike" dirty="0" err="1">
                <a:solidFill>
                  <a:srgbClr val="1F1F1F"/>
                </a:solidFill>
                <a:effectLst/>
              </a:rPr>
              <a:t>dotted</a:t>
            </a:r>
            <a:r>
              <a:rPr lang="it-IT" sz="1600" b="0" i="0" u="none" strike="noStrike" dirty="0">
                <a:solidFill>
                  <a:srgbClr val="1F1F1F"/>
                </a:solidFill>
                <a:effectLst/>
              </a:rPr>
              <a:t> lines) and </a:t>
            </a:r>
            <a:r>
              <a:rPr lang="it-IT" sz="1600" b="0" i="0" u="none" strike="noStrike" dirty="0" err="1">
                <a:solidFill>
                  <a:srgbClr val="1F1F1F"/>
                </a:solidFill>
                <a:effectLst/>
              </a:rPr>
              <a:t>average</a:t>
            </a:r>
            <a:r>
              <a:rPr lang="it-IT" sz="1600" b="0" i="0" u="none" strike="noStrike" dirty="0">
                <a:solidFill>
                  <a:srgbClr val="1F1F1F"/>
                </a:solidFill>
                <a:effectLst/>
              </a:rPr>
              <a:t> (</a:t>
            </a:r>
            <a:r>
              <a:rPr lang="it-IT" sz="1600" b="0" i="0" u="none" strike="noStrike" dirty="0" err="1">
                <a:solidFill>
                  <a:srgbClr val="1F1F1F"/>
                </a:solidFill>
                <a:effectLst/>
              </a:rPr>
              <a:t>solid</a:t>
            </a:r>
            <a:r>
              <a:rPr lang="it-IT" sz="1600" b="0" i="0" u="none" strike="noStrike" dirty="0">
                <a:solidFill>
                  <a:srgbClr val="1F1F1F"/>
                </a:solidFill>
                <a:effectLst/>
              </a:rPr>
              <a:t> lines) are </a:t>
            </a:r>
            <a:r>
              <a:rPr lang="it-IT" sz="1600" b="0" i="0" u="none" strike="noStrike" dirty="0" err="1">
                <a:solidFill>
                  <a:srgbClr val="1F1F1F"/>
                </a:solidFill>
                <a:effectLst/>
              </a:rPr>
              <a:t>shown</a:t>
            </a:r>
            <a:r>
              <a:rPr lang="it-IT" sz="1600" b="0" i="0" u="none" strike="noStrike" dirty="0">
                <a:solidFill>
                  <a:srgbClr val="1F1F1F"/>
                </a:solidFill>
                <a:effectLst/>
              </a:rPr>
              <a:t> </a:t>
            </a:r>
            <a:r>
              <a:rPr lang="it-IT" sz="1600" b="0" i="0" u="none" strike="noStrike" dirty="0" err="1">
                <a:solidFill>
                  <a:srgbClr val="1F1F1F"/>
                </a:solidFill>
                <a:effectLst/>
              </a:rPr>
              <a:t>separately</a:t>
            </a:r>
            <a:r>
              <a:rPr lang="it-IT" sz="1600" b="0" i="0" u="none" strike="noStrike" dirty="0">
                <a:solidFill>
                  <a:srgbClr val="1F1F1F"/>
                </a:solidFill>
                <a:effectLst/>
              </a:rPr>
              <a:t>.</a:t>
            </a:r>
            <a:endParaRPr lang="en-GB" sz="1600" dirty="0"/>
          </a:p>
        </p:txBody>
      </p:sp>
      <p:pic>
        <p:nvPicPr>
          <p:cNvPr id="10" name="Immagine 9" descr="Immagine che contiene linea, diagramma, testo, Diagramma&#10;&#10;Il contenuto generato dall'IA potrebbe non essere corretto.">
            <a:extLst>
              <a:ext uri="{FF2B5EF4-FFF2-40B4-BE49-F238E27FC236}">
                <a16:creationId xmlns:a16="http://schemas.microsoft.com/office/drawing/2014/main" id="{D7C95734-5814-5C4C-DD94-CB2FEE716E15}"/>
              </a:ext>
            </a:extLst>
          </p:cNvPr>
          <p:cNvPicPr>
            <a:picLocks noChangeAspect="1"/>
          </p:cNvPicPr>
          <p:nvPr/>
        </p:nvPicPr>
        <p:blipFill>
          <a:blip r:embed="rId5"/>
          <a:stretch>
            <a:fillRect/>
          </a:stretch>
        </p:blipFill>
        <p:spPr>
          <a:xfrm>
            <a:off x="4231996" y="3128649"/>
            <a:ext cx="4104618" cy="2063838"/>
          </a:xfrm>
          <a:prstGeom prst="rect">
            <a:avLst/>
          </a:prstGeom>
        </p:spPr>
      </p:pic>
      <p:sp>
        <p:nvSpPr>
          <p:cNvPr id="11" name="CasellaDiTesto 10">
            <a:extLst>
              <a:ext uri="{FF2B5EF4-FFF2-40B4-BE49-F238E27FC236}">
                <a16:creationId xmlns:a16="http://schemas.microsoft.com/office/drawing/2014/main" id="{5821E55D-2464-32A5-0336-741856890766}"/>
              </a:ext>
            </a:extLst>
          </p:cNvPr>
          <p:cNvSpPr txBox="1"/>
          <p:nvPr/>
        </p:nvSpPr>
        <p:spPr>
          <a:xfrm>
            <a:off x="4320896" y="5218917"/>
            <a:ext cx="4358981" cy="1077218"/>
          </a:xfrm>
          <a:prstGeom prst="rect">
            <a:avLst/>
          </a:prstGeom>
          <a:noFill/>
        </p:spPr>
        <p:txBody>
          <a:bodyPr wrap="square" rtlCol="0">
            <a:spAutoFit/>
          </a:bodyPr>
          <a:lstStyle/>
          <a:p>
            <a:pPr>
              <a:spcAft>
                <a:spcPts val="1200"/>
              </a:spcAft>
              <a:buNone/>
            </a:pPr>
            <a:r>
              <a:rPr lang="it-IT" sz="1600" dirty="0" err="1">
                <a:solidFill>
                  <a:srgbClr val="1F1F1F"/>
                </a:solidFill>
                <a:effectLst/>
              </a:rPr>
              <a:t>Calculated</a:t>
            </a:r>
            <a:r>
              <a:rPr lang="it-IT" sz="1600" dirty="0">
                <a:solidFill>
                  <a:srgbClr val="1F1F1F"/>
                </a:solidFill>
                <a:effectLst/>
              </a:rPr>
              <a:t> </a:t>
            </a:r>
            <a:r>
              <a:rPr lang="it-IT" sz="1600" dirty="0" err="1">
                <a:solidFill>
                  <a:srgbClr val="1F1F1F"/>
                </a:solidFill>
                <a:effectLst/>
              </a:rPr>
              <a:t>proton</a:t>
            </a:r>
            <a:r>
              <a:rPr lang="it-IT" sz="1600" dirty="0">
                <a:solidFill>
                  <a:srgbClr val="1F1F1F"/>
                </a:solidFill>
                <a:effectLst/>
              </a:rPr>
              <a:t> and </a:t>
            </a:r>
            <a:r>
              <a:rPr lang="it-IT" sz="1600" dirty="0" err="1">
                <a:solidFill>
                  <a:srgbClr val="1F1F1F"/>
                </a:solidFill>
                <a:effectLst/>
              </a:rPr>
              <a:t>helium</a:t>
            </a:r>
            <a:r>
              <a:rPr lang="it-IT" sz="1600" dirty="0">
                <a:solidFill>
                  <a:srgbClr val="1F1F1F"/>
                </a:solidFill>
                <a:effectLst/>
              </a:rPr>
              <a:t> </a:t>
            </a:r>
            <a:r>
              <a:rPr lang="it-IT" sz="1600" dirty="0" err="1">
                <a:solidFill>
                  <a:srgbClr val="1F1F1F"/>
                </a:solidFill>
                <a:effectLst/>
              </a:rPr>
              <a:t>spectra</a:t>
            </a:r>
            <a:r>
              <a:rPr lang="it-IT" sz="1600" dirty="0">
                <a:solidFill>
                  <a:srgbClr val="1F1F1F"/>
                </a:solidFill>
                <a:effectLst/>
              </a:rPr>
              <a:t> </a:t>
            </a:r>
            <a:r>
              <a:rPr lang="it-IT" sz="1600" dirty="0" err="1">
                <a:solidFill>
                  <a:srgbClr val="1F1F1F"/>
                </a:solidFill>
                <a:effectLst/>
              </a:rPr>
              <a:t>at</a:t>
            </a:r>
            <a:r>
              <a:rPr lang="it-IT" sz="1600" dirty="0">
                <a:solidFill>
                  <a:srgbClr val="1F1F1F"/>
                </a:solidFill>
                <a:effectLst/>
              </a:rPr>
              <a:t> the </a:t>
            </a:r>
            <a:r>
              <a:rPr lang="it-IT" sz="1600" dirty="0" err="1">
                <a:solidFill>
                  <a:srgbClr val="1F1F1F"/>
                </a:solidFill>
                <a:effectLst/>
              </a:rPr>
              <a:t>Martian</a:t>
            </a:r>
            <a:r>
              <a:rPr lang="it-IT" sz="1600" dirty="0">
                <a:solidFill>
                  <a:srgbClr val="1F1F1F"/>
                </a:solidFill>
                <a:effectLst/>
              </a:rPr>
              <a:t> </a:t>
            </a:r>
            <a:r>
              <a:rPr lang="it-IT" sz="1600" dirty="0" err="1">
                <a:solidFill>
                  <a:srgbClr val="1F1F1F"/>
                </a:solidFill>
                <a:effectLst/>
              </a:rPr>
              <a:t>surface</a:t>
            </a:r>
            <a:r>
              <a:rPr lang="it-IT" sz="1600" dirty="0">
                <a:solidFill>
                  <a:srgbClr val="1F1F1F"/>
                </a:solidFill>
                <a:effectLst/>
              </a:rPr>
              <a:t>. </a:t>
            </a:r>
            <a:r>
              <a:rPr lang="it-IT" sz="1600" dirty="0" err="1">
                <a:solidFill>
                  <a:srgbClr val="1F1F1F"/>
                </a:solidFill>
                <a:effectLst/>
              </a:rPr>
              <a:t>Downward</a:t>
            </a:r>
            <a:r>
              <a:rPr lang="it-IT" sz="1600" dirty="0">
                <a:solidFill>
                  <a:srgbClr val="1F1F1F"/>
                </a:solidFill>
                <a:effectLst/>
              </a:rPr>
              <a:t> (</a:t>
            </a:r>
            <a:r>
              <a:rPr lang="it-IT" sz="1600" dirty="0" err="1">
                <a:solidFill>
                  <a:srgbClr val="1F1F1F"/>
                </a:solidFill>
                <a:effectLst/>
              </a:rPr>
              <a:t>dashed</a:t>
            </a:r>
            <a:r>
              <a:rPr lang="it-IT" sz="1600" dirty="0">
                <a:solidFill>
                  <a:srgbClr val="1F1F1F"/>
                </a:solidFill>
                <a:effectLst/>
              </a:rPr>
              <a:t> lines), </a:t>
            </a:r>
            <a:r>
              <a:rPr lang="it-IT" sz="1600" dirty="0" err="1">
                <a:solidFill>
                  <a:srgbClr val="1F1F1F"/>
                </a:solidFill>
                <a:effectLst/>
              </a:rPr>
              <a:t>upward</a:t>
            </a:r>
            <a:r>
              <a:rPr lang="it-IT" sz="1600" dirty="0">
                <a:solidFill>
                  <a:srgbClr val="1F1F1F"/>
                </a:solidFill>
                <a:effectLst/>
              </a:rPr>
              <a:t> (</a:t>
            </a:r>
            <a:r>
              <a:rPr lang="it-IT" sz="1600" dirty="0" err="1">
                <a:solidFill>
                  <a:srgbClr val="1F1F1F"/>
                </a:solidFill>
                <a:effectLst/>
              </a:rPr>
              <a:t>dotted</a:t>
            </a:r>
            <a:r>
              <a:rPr lang="it-IT" sz="1600" dirty="0">
                <a:solidFill>
                  <a:srgbClr val="1F1F1F"/>
                </a:solidFill>
                <a:effectLst/>
              </a:rPr>
              <a:t> lines) and </a:t>
            </a:r>
            <a:r>
              <a:rPr lang="it-IT" sz="1600" dirty="0" err="1">
                <a:solidFill>
                  <a:srgbClr val="1F1F1F"/>
                </a:solidFill>
                <a:effectLst/>
              </a:rPr>
              <a:t>average</a:t>
            </a:r>
            <a:r>
              <a:rPr lang="it-IT" sz="1600" dirty="0">
                <a:solidFill>
                  <a:srgbClr val="1F1F1F"/>
                </a:solidFill>
                <a:effectLst/>
              </a:rPr>
              <a:t> (</a:t>
            </a:r>
            <a:r>
              <a:rPr lang="it-IT" sz="1600" dirty="0" err="1">
                <a:solidFill>
                  <a:srgbClr val="1F1F1F"/>
                </a:solidFill>
                <a:effectLst/>
              </a:rPr>
              <a:t>solid</a:t>
            </a:r>
            <a:r>
              <a:rPr lang="it-IT" sz="1600" dirty="0">
                <a:solidFill>
                  <a:srgbClr val="1F1F1F"/>
                </a:solidFill>
                <a:effectLst/>
              </a:rPr>
              <a:t> lines) are </a:t>
            </a:r>
            <a:r>
              <a:rPr lang="it-IT" sz="1600" dirty="0" err="1">
                <a:solidFill>
                  <a:srgbClr val="1F1F1F"/>
                </a:solidFill>
                <a:effectLst/>
              </a:rPr>
              <a:t>shown</a:t>
            </a:r>
            <a:r>
              <a:rPr lang="it-IT" sz="1600" dirty="0">
                <a:solidFill>
                  <a:srgbClr val="1F1F1F"/>
                </a:solidFill>
                <a:effectLst/>
              </a:rPr>
              <a:t> </a:t>
            </a:r>
            <a:r>
              <a:rPr lang="it-IT" sz="1600" dirty="0" err="1">
                <a:solidFill>
                  <a:srgbClr val="1F1F1F"/>
                </a:solidFill>
                <a:effectLst/>
              </a:rPr>
              <a:t>separately</a:t>
            </a:r>
            <a:r>
              <a:rPr lang="it-IT" sz="1600" dirty="0">
                <a:solidFill>
                  <a:srgbClr val="1F1F1F"/>
                </a:solidFill>
                <a:effectLst/>
              </a:rPr>
              <a:t>.</a:t>
            </a:r>
          </a:p>
        </p:txBody>
      </p:sp>
      <p:pic>
        <p:nvPicPr>
          <p:cNvPr id="13" name="Immagine 12" descr="Immagine che contiene testo, linea, Diagramma, diagramma&#10;&#10;Il contenuto generato dall'IA potrebbe non essere corretto.">
            <a:extLst>
              <a:ext uri="{FF2B5EF4-FFF2-40B4-BE49-F238E27FC236}">
                <a16:creationId xmlns:a16="http://schemas.microsoft.com/office/drawing/2014/main" id="{954D91E6-B96A-0C6E-F2DD-8A39AEE53952}"/>
              </a:ext>
            </a:extLst>
          </p:cNvPr>
          <p:cNvPicPr>
            <a:picLocks noChangeAspect="1"/>
          </p:cNvPicPr>
          <p:nvPr/>
        </p:nvPicPr>
        <p:blipFill>
          <a:blip r:embed="rId6"/>
          <a:stretch>
            <a:fillRect/>
          </a:stretch>
        </p:blipFill>
        <p:spPr>
          <a:xfrm>
            <a:off x="4219295" y="1013113"/>
            <a:ext cx="4276261" cy="2114505"/>
          </a:xfrm>
          <a:prstGeom prst="rect">
            <a:avLst/>
          </a:prstGeom>
        </p:spPr>
      </p:pic>
      <p:sp>
        <p:nvSpPr>
          <p:cNvPr id="14" name="CasellaDiTesto 13">
            <a:extLst>
              <a:ext uri="{FF2B5EF4-FFF2-40B4-BE49-F238E27FC236}">
                <a16:creationId xmlns:a16="http://schemas.microsoft.com/office/drawing/2014/main" id="{EE27D971-9E8F-3C6A-414D-D1C432A20E65}"/>
              </a:ext>
            </a:extLst>
          </p:cNvPr>
          <p:cNvSpPr txBox="1"/>
          <p:nvPr/>
        </p:nvSpPr>
        <p:spPr>
          <a:xfrm>
            <a:off x="8517658" y="1109283"/>
            <a:ext cx="3612265" cy="1323439"/>
          </a:xfrm>
          <a:prstGeom prst="rect">
            <a:avLst/>
          </a:prstGeom>
          <a:noFill/>
        </p:spPr>
        <p:txBody>
          <a:bodyPr wrap="square" rtlCol="0">
            <a:spAutoFit/>
          </a:bodyPr>
          <a:lstStyle/>
          <a:p>
            <a:r>
              <a:rPr lang="it-IT" sz="1600" b="0" i="0" u="none" strike="noStrike" dirty="0" err="1">
                <a:solidFill>
                  <a:srgbClr val="1F1F1F"/>
                </a:solidFill>
                <a:effectLst/>
              </a:rPr>
              <a:t>Calculated</a:t>
            </a:r>
            <a:r>
              <a:rPr lang="it-IT" sz="1600" b="0" i="0" u="none" strike="noStrike" dirty="0">
                <a:solidFill>
                  <a:srgbClr val="1F1F1F"/>
                </a:solidFill>
                <a:effectLst/>
              </a:rPr>
              <a:t> </a:t>
            </a:r>
            <a:r>
              <a:rPr lang="it-IT" sz="1600" b="0" i="0" u="none" strike="noStrike" dirty="0" err="1">
                <a:solidFill>
                  <a:srgbClr val="1F1F1F"/>
                </a:solidFill>
                <a:effectLst/>
              </a:rPr>
              <a:t>muon</a:t>
            </a:r>
            <a:r>
              <a:rPr lang="it-IT" sz="1600" b="0" i="0" u="none" strike="noStrike" dirty="0">
                <a:solidFill>
                  <a:srgbClr val="1F1F1F"/>
                </a:solidFill>
                <a:effectLst/>
              </a:rPr>
              <a:t> </a:t>
            </a:r>
            <a:r>
              <a:rPr lang="it-IT" sz="1600" b="0" i="0" u="none" strike="noStrike" dirty="0" err="1">
                <a:solidFill>
                  <a:srgbClr val="1F1F1F"/>
                </a:solidFill>
                <a:effectLst/>
              </a:rPr>
              <a:t>spectra</a:t>
            </a:r>
            <a:r>
              <a:rPr lang="it-IT" sz="1600" b="0" i="0" u="none" strike="noStrike" dirty="0">
                <a:solidFill>
                  <a:srgbClr val="1F1F1F"/>
                </a:solidFill>
                <a:effectLst/>
              </a:rPr>
              <a:t> </a:t>
            </a:r>
            <a:r>
              <a:rPr lang="it-IT" sz="1600" b="0" i="0" u="none" strike="noStrike" dirty="0" err="1">
                <a:solidFill>
                  <a:srgbClr val="1F1F1F"/>
                </a:solidFill>
                <a:effectLst/>
              </a:rPr>
              <a:t>at</a:t>
            </a:r>
            <a:r>
              <a:rPr lang="it-IT" sz="1600" b="0" i="0" u="none" strike="noStrike" dirty="0">
                <a:solidFill>
                  <a:srgbClr val="1F1F1F"/>
                </a:solidFill>
                <a:effectLst/>
              </a:rPr>
              <a:t> the </a:t>
            </a:r>
            <a:r>
              <a:rPr lang="it-IT" sz="1600" b="0" i="0" u="none" strike="noStrike" dirty="0" err="1">
                <a:solidFill>
                  <a:srgbClr val="1F1F1F"/>
                </a:solidFill>
                <a:effectLst/>
              </a:rPr>
              <a:t>Martian</a:t>
            </a:r>
            <a:r>
              <a:rPr lang="it-IT" sz="1600" b="0" i="0" u="none" strike="noStrike" dirty="0">
                <a:solidFill>
                  <a:srgbClr val="1F1F1F"/>
                </a:solidFill>
                <a:effectLst/>
              </a:rPr>
              <a:t> </a:t>
            </a:r>
            <a:r>
              <a:rPr lang="it-IT" sz="1600" b="0" i="0" u="none" strike="noStrike" dirty="0" err="1">
                <a:solidFill>
                  <a:srgbClr val="1F1F1F"/>
                </a:solidFill>
                <a:effectLst/>
              </a:rPr>
              <a:t>surface</a:t>
            </a:r>
            <a:r>
              <a:rPr lang="it-IT" sz="1600" b="0" i="0" u="none" strike="noStrike" dirty="0">
                <a:solidFill>
                  <a:srgbClr val="1F1F1F"/>
                </a:solidFill>
                <a:effectLst/>
              </a:rPr>
              <a:t>. </a:t>
            </a:r>
            <a:r>
              <a:rPr lang="it-IT" sz="1600" b="0" i="0" u="none" strike="noStrike" dirty="0" err="1">
                <a:solidFill>
                  <a:srgbClr val="1F1F1F"/>
                </a:solidFill>
                <a:effectLst/>
              </a:rPr>
              <a:t>Downward</a:t>
            </a:r>
            <a:r>
              <a:rPr lang="it-IT" sz="1600" b="0" i="0" u="none" strike="noStrike" dirty="0">
                <a:solidFill>
                  <a:srgbClr val="1F1F1F"/>
                </a:solidFill>
                <a:effectLst/>
              </a:rPr>
              <a:t> (</a:t>
            </a:r>
            <a:r>
              <a:rPr lang="it-IT" sz="1600" b="0" i="0" u="none" strike="noStrike" dirty="0" err="1">
                <a:solidFill>
                  <a:srgbClr val="1F1F1F"/>
                </a:solidFill>
                <a:effectLst/>
              </a:rPr>
              <a:t>dashed</a:t>
            </a:r>
            <a:r>
              <a:rPr lang="it-IT" sz="1600" b="0" i="0" u="none" strike="noStrike" dirty="0">
                <a:solidFill>
                  <a:srgbClr val="1F1F1F"/>
                </a:solidFill>
                <a:effectLst/>
              </a:rPr>
              <a:t> lines), </a:t>
            </a:r>
            <a:r>
              <a:rPr lang="it-IT" sz="1600" b="0" i="0" u="none" strike="noStrike" dirty="0" err="1">
                <a:solidFill>
                  <a:srgbClr val="1F1F1F"/>
                </a:solidFill>
                <a:effectLst/>
              </a:rPr>
              <a:t>upward</a:t>
            </a:r>
            <a:r>
              <a:rPr lang="it-IT" sz="1600" b="0" i="0" u="none" strike="noStrike" dirty="0">
                <a:solidFill>
                  <a:srgbClr val="1F1F1F"/>
                </a:solidFill>
                <a:effectLst/>
              </a:rPr>
              <a:t> (</a:t>
            </a:r>
            <a:r>
              <a:rPr lang="it-IT" sz="1600" b="0" i="0" u="none" strike="noStrike" dirty="0" err="1">
                <a:solidFill>
                  <a:srgbClr val="1F1F1F"/>
                </a:solidFill>
                <a:effectLst/>
              </a:rPr>
              <a:t>dotted</a:t>
            </a:r>
            <a:r>
              <a:rPr lang="it-IT" sz="1600" b="0" i="0" u="none" strike="noStrike" dirty="0">
                <a:solidFill>
                  <a:srgbClr val="1F1F1F"/>
                </a:solidFill>
                <a:effectLst/>
              </a:rPr>
              <a:t> lines) and </a:t>
            </a:r>
            <a:r>
              <a:rPr lang="it-IT" sz="1600" b="0" i="0" u="none" strike="noStrike" dirty="0" err="1">
                <a:solidFill>
                  <a:srgbClr val="1F1F1F"/>
                </a:solidFill>
                <a:effectLst/>
              </a:rPr>
              <a:t>average</a:t>
            </a:r>
            <a:r>
              <a:rPr lang="it-IT" sz="1600" b="0" i="0" u="none" strike="noStrike" dirty="0">
                <a:solidFill>
                  <a:srgbClr val="1F1F1F"/>
                </a:solidFill>
                <a:effectLst/>
              </a:rPr>
              <a:t> (</a:t>
            </a:r>
            <a:r>
              <a:rPr lang="it-IT" sz="1600" b="0" i="0" u="none" strike="noStrike" dirty="0" err="1">
                <a:solidFill>
                  <a:srgbClr val="1F1F1F"/>
                </a:solidFill>
                <a:effectLst/>
              </a:rPr>
              <a:t>solid</a:t>
            </a:r>
            <a:r>
              <a:rPr lang="it-IT" sz="1600" b="0" i="0" u="none" strike="noStrike" dirty="0">
                <a:solidFill>
                  <a:srgbClr val="1F1F1F"/>
                </a:solidFill>
                <a:effectLst/>
              </a:rPr>
              <a:t> lines) are </a:t>
            </a:r>
            <a:r>
              <a:rPr lang="it-IT" sz="1600" b="0" i="0" u="none" strike="noStrike" dirty="0" err="1">
                <a:solidFill>
                  <a:srgbClr val="1F1F1F"/>
                </a:solidFill>
                <a:effectLst/>
              </a:rPr>
              <a:t>shown</a:t>
            </a:r>
            <a:r>
              <a:rPr lang="it-IT" sz="1600" b="0" i="0" u="none" strike="noStrike" dirty="0">
                <a:solidFill>
                  <a:srgbClr val="1F1F1F"/>
                </a:solidFill>
                <a:effectLst/>
              </a:rPr>
              <a:t> </a:t>
            </a:r>
            <a:r>
              <a:rPr lang="it-IT" sz="1600" b="0" i="0" u="none" strike="noStrike" dirty="0" err="1">
                <a:solidFill>
                  <a:srgbClr val="1F1F1F"/>
                </a:solidFill>
                <a:effectLst/>
              </a:rPr>
              <a:t>separately</a:t>
            </a:r>
            <a:r>
              <a:rPr lang="it-IT" sz="1600" b="0" i="0" u="none" strike="noStrike" dirty="0">
                <a:solidFill>
                  <a:srgbClr val="1F1F1F"/>
                </a:solidFill>
                <a:effectLst/>
              </a:rPr>
              <a:t>.</a:t>
            </a:r>
            <a:endParaRPr lang="en-GB" sz="1600" dirty="0"/>
          </a:p>
        </p:txBody>
      </p:sp>
      <p:pic>
        <p:nvPicPr>
          <p:cNvPr id="16" name="Immagine 15" descr="Immagine che contiene testo, linea, Diagramma, diagramma&#10;&#10;Il contenuto generato dall'IA potrebbe non essere corretto.">
            <a:extLst>
              <a:ext uri="{FF2B5EF4-FFF2-40B4-BE49-F238E27FC236}">
                <a16:creationId xmlns:a16="http://schemas.microsoft.com/office/drawing/2014/main" id="{0CEA3190-8A71-0EB3-6451-516A45D2287C}"/>
              </a:ext>
            </a:extLst>
          </p:cNvPr>
          <p:cNvPicPr>
            <a:picLocks noChangeAspect="1"/>
          </p:cNvPicPr>
          <p:nvPr/>
        </p:nvPicPr>
        <p:blipFill>
          <a:blip r:embed="rId7"/>
          <a:stretch>
            <a:fillRect/>
          </a:stretch>
        </p:blipFill>
        <p:spPr>
          <a:xfrm>
            <a:off x="8336437" y="3289300"/>
            <a:ext cx="3850985" cy="1904217"/>
          </a:xfrm>
          <a:prstGeom prst="rect">
            <a:avLst/>
          </a:prstGeom>
        </p:spPr>
      </p:pic>
      <p:sp>
        <p:nvSpPr>
          <p:cNvPr id="17" name="CasellaDiTesto 16">
            <a:extLst>
              <a:ext uri="{FF2B5EF4-FFF2-40B4-BE49-F238E27FC236}">
                <a16:creationId xmlns:a16="http://schemas.microsoft.com/office/drawing/2014/main" id="{BB952166-AA84-FFE0-1287-41BCD0B39A0B}"/>
              </a:ext>
            </a:extLst>
          </p:cNvPr>
          <p:cNvSpPr txBox="1"/>
          <p:nvPr/>
        </p:nvSpPr>
        <p:spPr>
          <a:xfrm>
            <a:off x="8469388" y="5163749"/>
            <a:ext cx="3524716" cy="1323439"/>
          </a:xfrm>
          <a:prstGeom prst="rect">
            <a:avLst/>
          </a:prstGeom>
          <a:noFill/>
        </p:spPr>
        <p:txBody>
          <a:bodyPr wrap="square" rtlCol="0">
            <a:spAutoFit/>
          </a:bodyPr>
          <a:lstStyle/>
          <a:p>
            <a:r>
              <a:rPr lang="it-IT" sz="1600" b="0" i="0" u="none" strike="noStrike" dirty="0" err="1">
                <a:solidFill>
                  <a:srgbClr val="1F1F1F"/>
                </a:solidFill>
                <a:effectLst/>
              </a:rPr>
              <a:t>Calculated</a:t>
            </a:r>
            <a:r>
              <a:rPr lang="it-IT" sz="1600" b="0" i="0" u="none" strike="noStrike" dirty="0">
                <a:solidFill>
                  <a:srgbClr val="1F1F1F"/>
                </a:solidFill>
                <a:effectLst/>
              </a:rPr>
              <a:t> electron and </a:t>
            </a:r>
            <a:r>
              <a:rPr lang="it-IT" sz="1600" b="0" i="0" u="none" strike="noStrike" dirty="0" err="1">
                <a:solidFill>
                  <a:srgbClr val="1F1F1F"/>
                </a:solidFill>
                <a:effectLst/>
              </a:rPr>
              <a:t>positron</a:t>
            </a:r>
            <a:r>
              <a:rPr lang="it-IT" sz="1600" b="0" i="0" u="none" strike="noStrike" dirty="0">
                <a:solidFill>
                  <a:srgbClr val="1F1F1F"/>
                </a:solidFill>
                <a:effectLst/>
              </a:rPr>
              <a:t> </a:t>
            </a:r>
            <a:r>
              <a:rPr lang="it-IT" sz="1600" b="0" i="0" u="none" strike="noStrike" dirty="0" err="1">
                <a:solidFill>
                  <a:srgbClr val="1F1F1F"/>
                </a:solidFill>
                <a:effectLst/>
              </a:rPr>
              <a:t>spectra</a:t>
            </a:r>
            <a:r>
              <a:rPr lang="it-IT" sz="1600" b="0" i="0" u="none" strike="noStrike" dirty="0">
                <a:solidFill>
                  <a:srgbClr val="1F1F1F"/>
                </a:solidFill>
                <a:effectLst/>
              </a:rPr>
              <a:t> </a:t>
            </a:r>
            <a:r>
              <a:rPr lang="it-IT" sz="1600" b="0" i="0" u="none" strike="noStrike" dirty="0" err="1">
                <a:solidFill>
                  <a:srgbClr val="1F1F1F"/>
                </a:solidFill>
                <a:effectLst/>
              </a:rPr>
              <a:t>at</a:t>
            </a:r>
            <a:r>
              <a:rPr lang="it-IT" sz="1600" b="0" i="0" u="none" strike="noStrike" dirty="0">
                <a:solidFill>
                  <a:srgbClr val="1F1F1F"/>
                </a:solidFill>
                <a:effectLst/>
              </a:rPr>
              <a:t> the </a:t>
            </a:r>
            <a:r>
              <a:rPr lang="it-IT" sz="1600" b="0" i="0" u="none" strike="noStrike" dirty="0" err="1">
                <a:solidFill>
                  <a:srgbClr val="1F1F1F"/>
                </a:solidFill>
                <a:effectLst/>
              </a:rPr>
              <a:t>Martian</a:t>
            </a:r>
            <a:r>
              <a:rPr lang="it-IT" sz="1600" b="0" i="0" u="none" strike="noStrike" dirty="0">
                <a:solidFill>
                  <a:srgbClr val="1F1F1F"/>
                </a:solidFill>
                <a:effectLst/>
              </a:rPr>
              <a:t> </a:t>
            </a:r>
            <a:r>
              <a:rPr lang="it-IT" sz="1600" b="0" i="0" u="none" strike="noStrike" dirty="0" err="1">
                <a:solidFill>
                  <a:srgbClr val="1F1F1F"/>
                </a:solidFill>
                <a:effectLst/>
              </a:rPr>
              <a:t>surface</a:t>
            </a:r>
            <a:r>
              <a:rPr lang="it-IT" sz="1600" b="0" i="0" u="none" strike="noStrike" dirty="0">
                <a:solidFill>
                  <a:srgbClr val="1F1F1F"/>
                </a:solidFill>
                <a:effectLst/>
              </a:rPr>
              <a:t>. </a:t>
            </a:r>
            <a:r>
              <a:rPr lang="it-IT" sz="1600" b="0" i="0" u="none" strike="noStrike" dirty="0" err="1">
                <a:solidFill>
                  <a:srgbClr val="1F1F1F"/>
                </a:solidFill>
                <a:effectLst/>
              </a:rPr>
              <a:t>Downward</a:t>
            </a:r>
            <a:r>
              <a:rPr lang="it-IT" sz="1600" b="0" i="0" u="none" strike="noStrike" dirty="0">
                <a:solidFill>
                  <a:srgbClr val="1F1F1F"/>
                </a:solidFill>
                <a:effectLst/>
              </a:rPr>
              <a:t> (</a:t>
            </a:r>
            <a:r>
              <a:rPr lang="it-IT" sz="1600" b="0" i="0" u="none" strike="noStrike" dirty="0" err="1">
                <a:solidFill>
                  <a:srgbClr val="1F1F1F"/>
                </a:solidFill>
                <a:effectLst/>
              </a:rPr>
              <a:t>dashed</a:t>
            </a:r>
            <a:r>
              <a:rPr lang="it-IT" sz="1600" b="0" i="0" u="none" strike="noStrike" dirty="0">
                <a:solidFill>
                  <a:srgbClr val="1F1F1F"/>
                </a:solidFill>
                <a:effectLst/>
              </a:rPr>
              <a:t> lines), </a:t>
            </a:r>
            <a:r>
              <a:rPr lang="it-IT" sz="1600" b="0" i="0" u="none" strike="noStrike" dirty="0" err="1">
                <a:solidFill>
                  <a:srgbClr val="1F1F1F"/>
                </a:solidFill>
                <a:effectLst/>
              </a:rPr>
              <a:t>upward</a:t>
            </a:r>
            <a:r>
              <a:rPr lang="it-IT" sz="1600" b="0" i="0" u="none" strike="noStrike" dirty="0">
                <a:solidFill>
                  <a:srgbClr val="1F1F1F"/>
                </a:solidFill>
                <a:effectLst/>
              </a:rPr>
              <a:t> (</a:t>
            </a:r>
            <a:r>
              <a:rPr lang="it-IT" sz="1600" b="0" i="0" u="none" strike="noStrike" dirty="0" err="1">
                <a:solidFill>
                  <a:srgbClr val="1F1F1F"/>
                </a:solidFill>
                <a:effectLst/>
              </a:rPr>
              <a:t>dashed</a:t>
            </a:r>
            <a:r>
              <a:rPr lang="it-IT" sz="1600" b="0" i="0" u="none" strike="noStrike" dirty="0">
                <a:solidFill>
                  <a:srgbClr val="1F1F1F"/>
                </a:solidFill>
                <a:effectLst/>
              </a:rPr>
              <a:t> lines) and </a:t>
            </a:r>
            <a:r>
              <a:rPr lang="it-IT" sz="1600" b="0" i="0" u="none" strike="noStrike" dirty="0" err="1">
                <a:solidFill>
                  <a:srgbClr val="1F1F1F"/>
                </a:solidFill>
                <a:effectLst/>
              </a:rPr>
              <a:t>average</a:t>
            </a:r>
            <a:r>
              <a:rPr lang="it-IT" sz="1600" b="0" i="0" u="none" strike="noStrike" dirty="0">
                <a:solidFill>
                  <a:srgbClr val="1F1F1F"/>
                </a:solidFill>
                <a:effectLst/>
              </a:rPr>
              <a:t> (</a:t>
            </a:r>
            <a:r>
              <a:rPr lang="it-IT" sz="1600" b="0" i="0" u="none" strike="noStrike" dirty="0" err="1">
                <a:solidFill>
                  <a:srgbClr val="1F1F1F"/>
                </a:solidFill>
                <a:effectLst/>
              </a:rPr>
              <a:t>solid</a:t>
            </a:r>
            <a:r>
              <a:rPr lang="it-IT" sz="1600" b="0" i="0" u="none" strike="noStrike" dirty="0">
                <a:solidFill>
                  <a:srgbClr val="1F1F1F"/>
                </a:solidFill>
                <a:effectLst/>
              </a:rPr>
              <a:t> lines) are </a:t>
            </a:r>
            <a:r>
              <a:rPr lang="it-IT" sz="1600" b="0" i="0" u="none" strike="noStrike" dirty="0" err="1">
                <a:solidFill>
                  <a:srgbClr val="1F1F1F"/>
                </a:solidFill>
                <a:effectLst/>
              </a:rPr>
              <a:t>shown</a:t>
            </a:r>
            <a:r>
              <a:rPr lang="it-IT" sz="1600" b="0" i="0" u="none" strike="noStrike" dirty="0">
                <a:solidFill>
                  <a:srgbClr val="1F1F1F"/>
                </a:solidFill>
                <a:effectLst/>
              </a:rPr>
              <a:t> </a:t>
            </a:r>
            <a:r>
              <a:rPr lang="it-IT" sz="1600" b="0" i="0" u="none" strike="noStrike" dirty="0" err="1">
                <a:solidFill>
                  <a:srgbClr val="1F1F1F"/>
                </a:solidFill>
                <a:effectLst/>
              </a:rPr>
              <a:t>separately</a:t>
            </a:r>
            <a:r>
              <a:rPr lang="it-IT" sz="1600" b="0" i="0" u="none" strike="noStrike" dirty="0">
                <a:solidFill>
                  <a:srgbClr val="1F1F1F"/>
                </a:solidFill>
                <a:effectLst/>
              </a:rPr>
              <a:t>.</a:t>
            </a:r>
            <a:endParaRPr lang="en-GB" sz="1600" dirty="0"/>
          </a:p>
        </p:txBody>
      </p:sp>
    </p:spTree>
    <p:extLst>
      <p:ext uri="{BB962C8B-B14F-4D97-AF65-F5344CB8AC3E}">
        <p14:creationId xmlns:p14="http://schemas.microsoft.com/office/powerpoint/2010/main" val="3960266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C3A4-6967-2605-0867-FA58B092C6AE}"/>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52AEA19E-9743-166A-18CF-D6C1B9F77157}"/>
              </a:ext>
            </a:extLst>
          </p:cNvPr>
          <p:cNvPicPr>
            <a:picLocks noChangeAspect="1"/>
          </p:cNvPicPr>
          <p:nvPr/>
        </p:nvPicPr>
        <p:blipFill rotWithShape="1">
          <a:blip r:embed="rId3"/>
          <a:srcRect t="5531" b="10186"/>
          <a:stretch/>
        </p:blipFill>
        <p:spPr>
          <a:xfrm>
            <a:off x="18" y="1"/>
            <a:ext cx="12191982" cy="6880644"/>
          </a:xfrm>
          <a:prstGeom prst="rect">
            <a:avLst/>
          </a:prstGeom>
        </p:spPr>
      </p:pic>
      <p:sp>
        <p:nvSpPr>
          <p:cNvPr id="23" name="Titolo 22">
            <a:extLst>
              <a:ext uri="{FF2B5EF4-FFF2-40B4-BE49-F238E27FC236}">
                <a16:creationId xmlns:a16="http://schemas.microsoft.com/office/drawing/2014/main" id="{1B6C3EDA-71CE-2149-BEE8-9BB0D101C0B3}"/>
              </a:ext>
            </a:extLst>
          </p:cNvPr>
          <p:cNvSpPr>
            <a:spLocks noGrp="1"/>
          </p:cNvSpPr>
          <p:nvPr>
            <p:ph type="title"/>
          </p:nvPr>
        </p:nvSpPr>
        <p:spPr>
          <a:xfrm>
            <a:off x="1580368" y="2571879"/>
            <a:ext cx="9206630" cy="1736888"/>
          </a:xfrm>
        </p:spPr>
        <p:txBody>
          <a:bodyPr>
            <a:normAutofit/>
          </a:bodyPr>
          <a:lstStyle/>
          <a:p>
            <a:pPr algn="ctr"/>
            <a:r>
              <a:rPr lang="en-US" sz="5400" dirty="0"/>
              <a:t>GRAZIE PER L’ATTENZIONE!</a:t>
            </a:r>
            <a:endParaRPr lang="it-IT" sz="5400" dirty="0"/>
          </a:p>
        </p:txBody>
      </p:sp>
    </p:spTree>
    <p:extLst>
      <p:ext uri="{BB962C8B-B14F-4D97-AF65-F5344CB8AC3E}">
        <p14:creationId xmlns:p14="http://schemas.microsoft.com/office/powerpoint/2010/main" val="346560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F86F04-3C1A-BD05-43B6-F40BC9881F1C}"/>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0CDFE3A2-54E9-941D-3E23-CE2AB0333103}"/>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CB9693AB-3741-FF41-2282-5D6FF3297F42}"/>
              </a:ext>
            </a:extLst>
          </p:cNvPr>
          <p:cNvSpPr>
            <a:spLocks noGrp="1"/>
          </p:cNvSpPr>
          <p:nvPr>
            <p:ph type="ctrTitle"/>
          </p:nvPr>
        </p:nvSpPr>
        <p:spPr>
          <a:xfrm>
            <a:off x="4283209" y="-175413"/>
            <a:ext cx="7908773" cy="1078426"/>
          </a:xfrm>
        </p:spPr>
        <p:txBody>
          <a:bodyPr>
            <a:normAutofit fontScale="90000"/>
          </a:bodyPr>
          <a:lstStyle/>
          <a:p>
            <a:r>
              <a:rPr lang="it-IT" sz="4000" dirty="0" err="1"/>
              <a:t>Radiation</a:t>
            </a:r>
            <a:r>
              <a:rPr lang="it-IT" sz="4000" dirty="0"/>
              <a:t> Environment on Mars</a:t>
            </a:r>
          </a:p>
        </p:txBody>
      </p:sp>
      <p:sp>
        <p:nvSpPr>
          <p:cNvPr id="5" name="CasellaDiTesto 4">
            <a:extLst>
              <a:ext uri="{FF2B5EF4-FFF2-40B4-BE49-F238E27FC236}">
                <a16:creationId xmlns:a16="http://schemas.microsoft.com/office/drawing/2014/main" id="{D7837429-71D0-D75D-EE56-208CAF06DE6E}"/>
              </a:ext>
            </a:extLst>
          </p:cNvPr>
          <p:cNvSpPr txBox="1"/>
          <p:nvPr/>
        </p:nvSpPr>
        <p:spPr>
          <a:xfrm>
            <a:off x="4226075" y="768298"/>
            <a:ext cx="7908773" cy="6186309"/>
          </a:xfrm>
          <a:prstGeom prst="rect">
            <a:avLst/>
          </a:prstGeom>
          <a:noFill/>
        </p:spPr>
        <p:txBody>
          <a:bodyPr wrap="square" rtlCol="0">
            <a:spAutoFit/>
          </a:bodyPr>
          <a:lstStyle/>
          <a:p>
            <a:pPr>
              <a:buNone/>
            </a:pPr>
            <a:r>
              <a:rPr lang="en-GB" noProof="0" dirty="0">
                <a:solidFill>
                  <a:srgbClr val="000000"/>
                </a:solidFill>
                <a:effectLst/>
              </a:rPr>
              <a:t>Harsh radiation exposure on the surface of Mars:</a:t>
            </a:r>
          </a:p>
          <a:p>
            <a:pPr marL="285750" indent="-285750">
              <a:buFont typeface="Arial" panose="020B0604020202020204" pitchFamily="34" charset="0"/>
              <a:buChar char="•"/>
            </a:pPr>
            <a:r>
              <a:rPr lang="en-GB" noProof="0" dirty="0">
                <a:solidFill>
                  <a:srgbClr val="000000"/>
                </a:solidFill>
                <a:effectLst/>
              </a:rPr>
              <a:t>Mars lacks a global magnetic</a:t>
            </a:r>
            <a:r>
              <a:rPr lang="en-GB" noProof="0" dirty="0">
                <a:solidFill>
                  <a:srgbClr val="000000"/>
                </a:solidFill>
              </a:rPr>
              <a:t> </a:t>
            </a:r>
            <a:r>
              <a:rPr lang="en-GB" noProof="0" dirty="0">
                <a:solidFill>
                  <a:srgbClr val="000000"/>
                </a:solidFill>
                <a:effectLst/>
              </a:rPr>
              <a:t>field to deflect energetic charged particles</a:t>
            </a:r>
            <a:endParaRPr lang="en-GB" noProof="0" dirty="0">
              <a:solidFill>
                <a:srgbClr val="000000"/>
              </a:solidFill>
            </a:endParaRPr>
          </a:p>
          <a:p>
            <a:pPr marL="285750" indent="-285750">
              <a:buFont typeface="Arial" panose="020B0604020202020204" pitchFamily="34" charset="0"/>
              <a:buChar char="•"/>
            </a:pPr>
            <a:r>
              <a:rPr lang="en-GB" noProof="0" dirty="0">
                <a:solidFill>
                  <a:srgbClr val="000000"/>
                </a:solidFill>
                <a:effectLst/>
              </a:rPr>
              <a:t>The atmosphere is very thin (</a:t>
            </a:r>
            <a:r>
              <a:rPr lang="en-GB" noProof="0" dirty="0">
                <a:solidFill>
                  <a:srgbClr val="000000"/>
                </a:solidFill>
              </a:rPr>
              <a:t>∼</a:t>
            </a:r>
            <a:r>
              <a:rPr lang="en-GB" noProof="0" dirty="0">
                <a:solidFill>
                  <a:srgbClr val="000000"/>
                </a:solidFill>
                <a:effectLst/>
              </a:rPr>
              <a:t>1-3% as thick </a:t>
            </a:r>
            <a:r>
              <a:rPr lang="en-GB" noProof="0" dirty="0">
                <a:solidFill>
                  <a:srgbClr val="000000"/>
                </a:solidFill>
              </a:rPr>
              <a:t>as </a:t>
            </a:r>
            <a:r>
              <a:rPr lang="en-GB" noProof="0" dirty="0">
                <a:solidFill>
                  <a:srgbClr val="000000"/>
                </a:solidFill>
                <a:effectLst/>
              </a:rPr>
              <a:t>Earth’s one) providing little shielding</a:t>
            </a:r>
            <a:r>
              <a:rPr lang="en-GB" noProof="0" dirty="0">
                <a:solidFill>
                  <a:srgbClr val="000000"/>
                </a:solidFill>
              </a:rPr>
              <a:t> </a:t>
            </a:r>
            <a:r>
              <a:rPr lang="en-GB" noProof="0" dirty="0">
                <a:solidFill>
                  <a:srgbClr val="000000"/>
                </a:solidFill>
                <a:effectLst/>
              </a:rPr>
              <a:t>against incident high energy particles.</a:t>
            </a:r>
          </a:p>
          <a:p>
            <a:pPr>
              <a:buNone/>
            </a:pPr>
            <a:endParaRPr lang="en-GB" noProof="0" dirty="0">
              <a:solidFill>
                <a:srgbClr val="000000"/>
              </a:solidFill>
              <a:effectLst/>
            </a:endParaRPr>
          </a:p>
          <a:p>
            <a:pPr>
              <a:buNone/>
            </a:pPr>
            <a:r>
              <a:rPr lang="en-GB" noProof="0" dirty="0">
                <a:solidFill>
                  <a:srgbClr val="000000"/>
                </a:solidFill>
                <a:effectLst/>
              </a:rPr>
              <a:t>SEPs and GCRs interact with the atmosphere and, if energetic enough, penetrate the Martian soil where they produce secondary particles (including neutrons and </a:t>
            </a:r>
            <a:r>
              <a:rPr lang="en-GB" noProof="0" dirty="0" err="1">
                <a:solidFill>
                  <a:srgbClr val="000000"/>
                </a:solidFill>
                <a:effectLst/>
              </a:rPr>
              <a:t>γ</a:t>
            </a:r>
            <a:r>
              <a:rPr lang="en-GB" noProof="0" dirty="0">
                <a:solidFill>
                  <a:srgbClr val="000000"/>
                </a:solidFill>
                <a:effectLst/>
              </a:rPr>
              <a:t>-rays). </a:t>
            </a:r>
          </a:p>
          <a:p>
            <a:pPr>
              <a:buNone/>
            </a:pPr>
            <a:r>
              <a:rPr lang="en-GB" noProof="0" dirty="0">
                <a:solidFill>
                  <a:srgbClr val="000000"/>
                </a:solidFill>
                <a:effectLst/>
              </a:rPr>
              <a:t>Majority of GCRs fully penetrate the Martian atmosphere. </a:t>
            </a:r>
          </a:p>
          <a:p>
            <a:pPr>
              <a:buNone/>
            </a:pPr>
            <a:endParaRPr lang="en-GB" noProof="0" dirty="0">
              <a:solidFill>
                <a:srgbClr val="000000"/>
              </a:solidFill>
              <a:effectLst/>
            </a:endParaRPr>
          </a:p>
          <a:p>
            <a:pPr>
              <a:buNone/>
            </a:pPr>
            <a:r>
              <a:rPr lang="en-GB" noProof="0" dirty="0">
                <a:solidFill>
                  <a:srgbClr val="000000"/>
                </a:solidFill>
                <a:effectLst/>
              </a:rPr>
              <a:t>During sporadic and intense solar events, SEPs can dominate the radiation environment on short time scales </a:t>
            </a:r>
            <a:r>
              <a:rPr lang="en-GB" noProof="0" dirty="0">
                <a:solidFill>
                  <a:srgbClr val="000000"/>
                </a:solidFill>
              </a:rPr>
              <a:t>(</a:t>
            </a:r>
            <a:r>
              <a:rPr lang="en-GB" noProof="0" dirty="0">
                <a:solidFill>
                  <a:srgbClr val="000000"/>
                </a:solidFill>
                <a:effectLst/>
              </a:rPr>
              <a:t>few hours to days). Only SEPs with energies &gt; 150 MeV/</a:t>
            </a:r>
            <a:r>
              <a:rPr lang="en-GB" noProof="0" dirty="0" err="1">
                <a:solidFill>
                  <a:srgbClr val="000000"/>
                </a:solidFill>
                <a:effectLst/>
              </a:rPr>
              <a:t>nuc</a:t>
            </a:r>
            <a:r>
              <a:rPr lang="en-GB" noProof="0" dirty="0">
                <a:solidFill>
                  <a:srgbClr val="000000"/>
                </a:solidFill>
                <a:effectLst/>
              </a:rPr>
              <a:t> can penetrate the Martian surface.</a:t>
            </a:r>
          </a:p>
          <a:p>
            <a:pPr>
              <a:buNone/>
            </a:pPr>
            <a:r>
              <a:rPr lang="en-GB" noProof="0" dirty="0">
                <a:solidFill>
                  <a:srgbClr val="000000"/>
                </a:solidFill>
                <a:effectLst/>
              </a:rPr>
              <a:t>Surface radiation environment (GCRS and secondary particles)</a:t>
            </a:r>
            <a:r>
              <a:rPr lang="en-GB" noProof="0" dirty="0">
                <a:solidFill>
                  <a:srgbClr val="000000"/>
                </a:solidFill>
              </a:rPr>
              <a:t> </a:t>
            </a:r>
            <a:r>
              <a:rPr lang="en-GB" noProof="0" dirty="0">
                <a:solidFill>
                  <a:srgbClr val="000000"/>
                </a:solidFill>
                <a:effectLst/>
              </a:rPr>
              <a:t>modulated over time by: </a:t>
            </a:r>
          </a:p>
          <a:p>
            <a:pPr marL="285750" indent="-285750">
              <a:buFont typeface="Arial" panose="020B0604020202020204" pitchFamily="34" charset="0"/>
              <a:buChar char="•"/>
            </a:pPr>
            <a:r>
              <a:rPr lang="en-GB" noProof="0" dirty="0">
                <a:solidFill>
                  <a:srgbClr val="000000"/>
                </a:solidFill>
                <a:effectLst/>
              </a:rPr>
              <a:t>The seasonal atmospheric pressure cycle which</a:t>
            </a:r>
            <a:r>
              <a:rPr lang="en-GB" noProof="0" dirty="0">
                <a:solidFill>
                  <a:srgbClr val="000000"/>
                </a:solidFill>
              </a:rPr>
              <a:t> </a:t>
            </a:r>
            <a:r>
              <a:rPr lang="en-GB" noProof="0" dirty="0">
                <a:solidFill>
                  <a:srgbClr val="000000"/>
                </a:solidFill>
                <a:effectLst/>
              </a:rPr>
              <a:t>changes </a:t>
            </a:r>
            <a:r>
              <a:rPr lang="en-GB" noProof="0" dirty="0">
                <a:solidFill>
                  <a:srgbClr val="000000"/>
                </a:solidFill>
              </a:rPr>
              <a:t>the </a:t>
            </a:r>
            <a:r>
              <a:rPr lang="en-GB" noProof="0" dirty="0">
                <a:solidFill>
                  <a:srgbClr val="000000"/>
                </a:solidFill>
                <a:effectLst/>
              </a:rPr>
              <a:t>amount of atmosphere GCRs have to travel through</a:t>
            </a:r>
            <a:r>
              <a:rPr lang="en-GB" noProof="0" dirty="0">
                <a:solidFill>
                  <a:srgbClr val="000000"/>
                </a:solidFill>
              </a:rPr>
              <a:t> </a:t>
            </a:r>
            <a:r>
              <a:rPr lang="en-GB" noProof="0" dirty="0">
                <a:solidFill>
                  <a:srgbClr val="000000"/>
                </a:solidFill>
                <a:effectLst/>
              </a:rPr>
              <a:t>to reach the surface </a:t>
            </a:r>
          </a:p>
          <a:p>
            <a:pPr marL="285750" indent="-285750">
              <a:buFont typeface="Arial" panose="020B0604020202020204" pitchFamily="34" charset="0"/>
              <a:buChar char="•"/>
            </a:pPr>
            <a:r>
              <a:rPr lang="en-GB" noProof="0" dirty="0">
                <a:solidFill>
                  <a:srgbClr val="000000"/>
                </a:solidFill>
                <a:effectLst/>
              </a:rPr>
              <a:t>Daily-recurring thermal tides</a:t>
            </a:r>
            <a:r>
              <a:rPr lang="en-GB" noProof="0" dirty="0">
                <a:solidFill>
                  <a:srgbClr val="000000"/>
                </a:solidFill>
              </a:rPr>
              <a:t> that cause </a:t>
            </a:r>
            <a:r>
              <a:rPr lang="en-GB" noProof="0" dirty="0">
                <a:solidFill>
                  <a:srgbClr val="000000"/>
                </a:solidFill>
                <a:effectLst/>
              </a:rPr>
              <a:t>diurnal variations in the atmospheric pressure </a:t>
            </a:r>
          </a:p>
          <a:p>
            <a:pPr marL="285750" indent="-285750">
              <a:buFont typeface="Arial" panose="020B0604020202020204" pitchFamily="34" charset="0"/>
              <a:buChar char="•"/>
            </a:pPr>
            <a:r>
              <a:rPr lang="en-GB" noProof="0" dirty="0">
                <a:solidFill>
                  <a:srgbClr val="000000"/>
                </a:solidFill>
                <a:effectLst/>
              </a:rPr>
              <a:t>the </a:t>
            </a:r>
            <a:r>
              <a:rPr lang="en-GB" noProof="0" dirty="0" err="1">
                <a:solidFill>
                  <a:srgbClr val="000000"/>
                </a:solidFill>
                <a:effectLst/>
              </a:rPr>
              <a:t>heliospheric</a:t>
            </a:r>
            <a:r>
              <a:rPr lang="en-GB" noProof="0" dirty="0">
                <a:solidFill>
                  <a:srgbClr val="000000"/>
                </a:solidFill>
                <a:effectLst/>
              </a:rPr>
              <a:t> modulation of the GCR flux during the 11-year solar cycle</a:t>
            </a:r>
            <a:endParaRPr lang="it-IT" dirty="0">
              <a:solidFill>
                <a:srgbClr val="000000"/>
              </a:solidFill>
            </a:endParaRPr>
          </a:p>
        </p:txBody>
      </p:sp>
      <p:pic>
        <p:nvPicPr>
          <p:cNvPr id="10" name="Immagine 9" descr="Immagine che contiene testo, schermata, grafica, design&#10;&#10;Il contenuto generato dall'IA potrebbe non essere corretto.">
            <a:extLst>
              <a:ext uri="{FF2B5EF4-FFF2-40B4-BE49-F238E27FC236}">
                <a16:creationId xmlns:a16="http://schemas.microsoft.com/office/drawing/2014/main" id="{27289D8C-0B1D-F036-AEA2-7BA40C0F6DD5}"/>
              </a:ext>
            </a:extLst>
          </p:cNvPr>
          <p:cNvPicPr>
            <a:picLocks noChangeAspect="1"/>
          </p:cNvPicPr>
          <p:nvPr/>
        </p:nvPicPr>
        <p:blipFill>
          <a:blip r:embed="rId4"/>
          <a:srcRect t="28300"/>
          <a:stretch/>
        </p:blipFill>
        <p:spPr>
          <a:xfrm>
            <a:off x="57152" y="3869001"/>
            <a:ext cx="4168923" cy="2982179"/>
          </a:xfrm>
          <a:prstGeom prst="rect">
            <a:avLst/>
          </a:prstGeom>
        </p:spPr>
      </p:pic>
      <p:pic>
        <p:nvPicPr>
          <p:cNvPr id="7" name="Immagine 6" descr="Immagine che contiene testo, schermata&#10;&#10;Il contenuto generato dall'IA potrebbe non essere corretto.">
            <a:extLst>
              <a:ext uri="{FF2B5EF4-FFF2-40B4-BE49-F238E27FC236}">
                <a16:creationId xmlns:a16="http://schemas.microsoft.com/office/drawing/2014/main" id="{28600BAC-55A0-45E0-A99D-AAAC81AFF67C}"/>
              </a:ext>
            </a:extLst>
          </p:cNvPr>
          <p:cNvPicPr>
            <a:picLocks noChangeAspect="1"/>
          </p:cNvPicPr>
          <p:nvPr/>
        </p:nvPicPr>
        <p:blipFill>
          <a:blip r:embed="rId5"/>
          <a:stretch>
            <a:fillRect/>
          </a:stretch>
        </p:blipFill>
        <p:spPr>
          <a:xfrm>
            <a:off x="57152" y="14368"/>
            <a:ext cx="4168923" cy="3847085"/>
          </a:xfrm>
          <a:prstGeom prst="rect">
            <a:avLst/>
          </a:prstGeom>
        </p:spPr>
      </p:pic>
    </p:spTree>
    <p:extLst>
      <p:ext uri="{BB962C8B-B14F-4D97-AF65-F5344CB8AC3E}">
        <p14:creationId xmlns:p14="http://schemas.microsoft.com/office/powerpoint/2010/main" val="226775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C0B872-BA98-926A-D8F3-59F253BB61A3}"/>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912BC39A-403B-3ACD-C0A8-9FCA03B542B8}"/>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984A59E3-F1E3-92CD-EA56-ED2D25D81E67}"/>
              </a:ext>
            </a:extLst>
          </p:cNvPr>
          <p:cNvSpPr>
            <a:spLocks noGrp="1"/>
          </p:cNvSpPr>
          <p:nvPr>
            <p:ph type="ctrTitle"/>
          </p:nvPr>
        </p:nvSpPr>
        <p:spPr>
          <a:xfrm>
            <a:off x="4283209" y="-175413"/>
            <a:ext cx="7908773" cy="1078426"/>
          </a:xfrm>
        </p:spPr>
        <p:txBody>
          <a:bodyPr>
            <a:normAutofit/>
          </a:bodyPr>
          <a:lstStyle/>
          <a:p>
            <a:r>
              <a:rPr lang="it-IT" sz="4000"/>
              <a:t>Martian atmosphere</a:t>
            </a:r>
            <a:endParaRPr lang="it-IT" sz="4000" dirty="0"/>
          </a:p>
        </p:txBody>
      </p:sp>
      <p:sp>
        <p:nvSpPr>
          <p:cNvPr id="5" name="CasellaDiTesto 4">
            <a:extLst>
              <a:ext uri="{FF2B5EF4-FFF2-40B4-BE49-F238E27FC236}">
                <a16:creationId xmlns:a16="http://schemas.microsoft.com/office/drawing/2014/main" id="{ABFF5188-0BE7-684D-B643-B1A955768087}"/>
              </a:ext>
            </a:extLst>
          </p:cNvPr>
          <p:cNvSpPr txBox="1"/>
          <p:nvPr/>
        </p:nvSpPr>
        <p:spPr>
          <a:xfrm>
            <a:off x="2254070" y="1073858"/>
            <a:ext cx="9966506" cy="5355312"/>
          </a:xfrm>
          <a:prstGeom prst="rect">
            <a:avLst/>
          </a:prstGeom>
          <a:noFill/>
        </p:spPr>
        <p:txBody>
          <a:bodyPr wrap="square" rtlCol="0">
            <a:spAutoFit/>
          </a:bodyPr>
          <a:lstStyle/>
          <a:p>
            <a:pPr algn="l" fontAlgn="base">
              <a:buNone/>
            </a:pPr>
            <a:r>
              <a:rPr lang="en-GB" b="0" i="0" u="none" strike="noStrike" noProof="0" dirty="0">
                <a:effectLst/>
              </a:rPr>
              <a:t>Composition:</a:t>
            </a:r>
          </a:p>
          <a:p>
            <a:pPr marL="285750" indent="-285750" algn="l" fontAlgn="base">
              <a:buFont typeface="Arial" panose="020B0604020202020204" pitchFamily="34" charset="0"/>
              <a:buChar char="•"/>
            </a:pPr>
            <a:r>
              <a:rPr lang="en-GB" b="0" i="0" u="none" strike="noStrike" noProof="0" dirty="0">
                <a:effectLst/>
              </a:rPr>
              <a:t>95.32% carbon dioxide</a:t>
            </a:r>
          </a:p>
          <a:p>
            <a:pPr marL="285750" indent="-285750" algn="l" fontAlgn="base">
              <a:buFont typeface="Arial" panose="020B0604020202020204" pitchFamily="34" charset="0"/>
              <a:buChar char="•"/>
            </a:pPr>
            <a:r>
              <a:rPr lang="en-GB" b="0" i="0" u="none" strike="noStrike" noProof="0" dirty="0">
                <a:effectLst/>
              </a:rPr>
              <a:t>2.7% nitrogen</a:t>
            </a:r>
          </a:p>
          <a:p>
            <a:pPr marL="285750" indent="-285750" algn="l" fontAlgn="base">
              <a:buFont typeface="Arial" panose="020B0604020202020204" pitchFamily="34" charset="0"/>
              <a:buChar char="•"/>
            </a:pPr>
            <a:r>
              <a:rPr lang="en-GB" b="0" i="0" u="none" strike="noStrike" noProof="0" dirty="0">
                <a:effectLst/>
              </a:rPr>
              <a:t>1.6% argon</a:t>
            </a:r>
          </a:p>
          <a:p>
            <a:pPr marL="285750" indent="-285750" algn="l" fontAlgn="base">
              <a:buFont typeface="Arial" panose="020B0604020202020204" pitchFamily="34" charset="0"/>
              <a:buChar char="•"/>
            </a:pPr>
            <a:r>
              <a:rPr lang="en-GB" b="0" i="0" u="none" strike="noStrike" noProof="0" dirty="0">
                <a:effectLst/>
              </a:rPr>
              <a:t>0.13% oxygen</a:t>
            </a:r>
          </a:p>
          <a:p>
            <a:pPr marL="285750" indent="-285750" algn="l" fontAlgn="base">
              <a:buFont typeface="Arial" panose="020B0604020202020204" pitchFamily="34" charset="0"/>
              <a:buChar char="•"/>
            </a:pPr>
            <a:endParaRPr lang="en-GB" noProof="0" dirty="0"/>
          </a:p>
          <a:p>
            <a:pPr algn="l" fontAlgn="base"/>
            <a:r>
              <a:rPr lang="en-GB" b="0" i="0" u="none" strike="noStrike" noProof="0" dirty="0">
                <a:effectLst/>
              </a:rPr>
              <a:t>Pressure at the surface 6.35 mbar (over 100 times less Earth’s). </a:t>
            </a:r>
            <a:endParaRPr lang="en-GB" noProof="0" dirty="0"/>
          </a:p>
          <a:p>
            <a:pPr fontAlgn="base">
              <a:buNone/>
            </a:pPr>
            <a:endParaRPr lang="en-GB" noProof="0" dirty="0">
              <a:effectLst/>
            </a:endParaRPr>
          </a:p>
          <a:p>
            <a:pPr>
              <a:buNone/>
            </a:pPr>
            <a:r>
              <a:rPr lang="en-GB" noProof="0" dirty="0">
                <a:effectLst/>
              </a:rPr>
              <a:t>Typical column depths of the Martian atmosphere at Gale Crater are on the order of 20 g/cm</a:t>
            </a:r>
            <a:r>
              <a:rPr lang="en-GB" baseline="30000" noProof="0" dirty="0">
                <a:effectLst/>
              </a:rPr>
              <a:t>2</a:t>
            </a:r>
            <a:r>
              <a:rPr lang="en-GB" noProof="0" dirty="0">
                <a:effectLst/>
              </a:rPr>
              <a:t>.</a:t>
            </a:r>
          </a:p>
          <a:p>
            <a:pPr>
              <a:buNone/>
            </a:pPr>
            <a:endParaRPr lang="en-GB" noProof="0" dirty="0">
              <a:effectLst/>
            </a:endParaRPr>
          </a:p>
          <a:p>
            <a:pPr fontAlgn="base">
              <a:buNone/>
            </a:pPr>
            <a:r>
              <a:rPr lang="en-GB" noProof="0" dirty="0">
                <a:effectLst/>
              </a:rPr>
              <a:t>Changes over a day because the ground gets extremely cold at night (∼ -160°C). </a:t>
            </a:r>
          </a:p>
          <a:p>
            <a:pPr fontAlgn="base">
              <a:buNone/>
            </a:pPr>
            <a:endParaRPr lang="en-GB" noProof="0" dirty="0">
              <a:effectLst/>
            </a:endParaRPr>
          </a:p>
          <a:p>
            <a:pPr fontAlgn="base">
              <a:buNone/>
            </a:pPr>
            <a:r>
              <a:rPr lang="en-GB" noProof="0" dirty="0">
                <a:effectLst/>
              </a:rPr>
              <a:t>The seasonal variation changes the global air pressure, and which gases are in the air</a:t>
            </a:r>
          </a:p>
          <a:p>
            <a:pPr fontAlgn="base">
              <a:buNone/>
            </a:pPr>
            <a:endParaRPr lang="en-GB" noProof="0" dirty="0">
              <a:effectLst/>
            </a:endParaRPr>
          </a:p>
          <a:p>
            <a:pPr fontAlgn="base">
              <a:buNone/>
            </a:pPr>
            <a:r>
              <a:rPr lang="en-GB" noProof="0" dirty="0"/>
              <a:t>A</a:t>
            </a:r>
            <a:r>
              <a:rPr lang="en-GB" noProof="0" dirty="0">
                <a:effectLst/>
              </a:rPr>
              <a:t>ir pressure can change globally by ±8%, depending on the season. </a:t>
            </a:r>
          </a:p>
          <a:p>
            <a:pPr fontAlgn="base">
              <a:buNone/>
            </a:pPr>
            <a:endParaRPr lang="en-GB" noProof="0" dirty="0">
              <a:effectLst/>
            </a:endParaRPr>
          </a:p>
          <a:p>
            <a:pPr fontAlgn="base">
              <a:buNone/>
            </a:pPr>
            <a:r>
              <a:rPr lang="en-GB" noProof="0" dirty="0"/>
              <a:t>UV S</a:t>
            </a:r>
            <a:r>
              <a:rPr lang="en-GB" noProof="0" dirty="0">
                <a:effectLst/>
              </a:rPr>
              <a:t>unlight breaks down CO</a:t>
            </a:r>
            <a:r>
              <a:rPr lang="en-GB" baseline="-25000" noProof="0" dirty="0">
                <a:effectLst/>
              </a:rPr>
              <a:t>2</a:t>
            </a:r>
            <a:r>
              <a:rPr lang="en-GB" noProof="0" dirty="0">
                <a:effectLst/>
              </a:rPr>
              <a:t> and H</a:t>
            </a:r>
            <a:r>
              <a:rPr lang="en-GB" baseline="-25000" noProof="0" dirty="0">
                <a:effectLst/>
              </a:rPr>
              <a:t>2</a:t>
            </a:r>
            <a:r>
              <a:rPr lang="en-GB" noProof="0" dirty="0">
                <a:effectLst/>
              </a:rPr>
              <a:t>O molecules that are free to react in new ways, changing the abundance of carbon monoxide (CO), oxygen (O</a:t>
            </a:r>
            <a:r>
              <a:rPr lang="en-GB" baseline="-25000" noProof="0" dirty="0">
                <a:effectLst/>
              </a:rPr>
              <a:t>2</a:t>
            </a:r>
            <a:r>
              <a:rPr lang="en-GB" noProof="0" dirty="0">
                <a:effectLst/>
              </a:rPr>
              <a:t>), ozone (O3), and other trace species.</a:t>
            </a:r>
          </a:p>
          <a:p>
            <a:pPr>
              <a:buNone/>
            </a:pPr>
            <a:endParaRPr lang="it-IT" dirty="0">
              <a:solidFill>
                <a:srgbClr val="000000"/>
              </a:solidFill>
              <a:effectLst/>
              <a:latin typeface="Times New Roman" panose="02020603050405020304" pitchFamily="18" charset="0"/>
            </a:endParaRPr>
          </a:p>
        </p:txBody>
      </p:sp>
      <p:pic>
        <p:nvPicPr>
          <p:cNvPr id="1026" name="Picture 2" descr="The semi-transparent band above the horizon is the Martian atmosphere as seen in infrared (heat) radiation. The ground appears bright because it is warmed by the Sun, while the atmosphere is partially warmed by the dust it holds. Above that is space, appearing black because it is cold. (NASA/JPL-Caltech/Arizona State University)">
            <a:extLst>
              <a:ext uri="{FF2B5EF4-FFF2-40B4-BE49-F238E27FC236}">
                <a16:creationId xmlns:a16="http://schemas.microsoft.com/office/drawing/2014/main" id="{D26445CB-6977-F4F8-0B3E-0E1D38A68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77" y="694973"/>
            <a:ext cx="1849165" cy="594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F08823-8BCA-A50D-2EBC-1D681B4A7681}"/>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1" name="Rectangle 70">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pianeta, Oggetto astronomico, sfera, Spazio esterno&#10;&#10;Il contenuto generato dall'IA potrebbe non essere corretto.">
            <a:extLst>
              <a:ext uri="{FF2B5EF4-FFF2-40B4-BE49-F238E27FC236}">
                <a16:creationId xmlns:a16="http://schemas.microsoft.com/office/drawing/2014/main" id="{66140069-1826-D988-B82D-AF12AF574571}"/>
              </a:ext>
            </a:extLst>
          </p:cNvPr>
          <p:cNvPicPr>
            <a:picLocks noChangeAspect="1"/>
          </p:cNvPicPr>
          <p:nvPr/>
        </p:nvPicPr>
        <p:blipFill>
          <a:blip r:embed="rId3"/>
          <a:srcRect t="4278" b="5722"/>
          <a:stretch/>
        </p:blipFill>
        <p:spPr>
          <a:xfrm>
            <a:off x="20" y="-1"/>
            <a:ext cx="12191980" cy="6857999"/>
          </a:xfrm>
          <a:prstGeom prst="rect">
            <a:avLst/>
          </a:prstGeom>
        </p:spPr>
      </p:pic>
    </p:spTree>
    <p:extLst>
      <p:ext uri="{BB962C8B-B14F-4D97-AF65-F5344CB8AC3E}">
        <p14:creationId xmlns:p14="http://schemas.microsoft.com/office/powerpoint/2010/main" val="108741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B404D9-345A-1BAB-69F1-61D6DAC11D7D}"/>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DCBEDBBF-2161-968D-D82E-10108A196FA7}"/>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035199DD-3DD3-1155-C2DA-CE8900573556}"/>
              </a:ext>
            </a:extLst>
          </p:cNvPr>
          <p:cNvSpPr>
            <a:spLocks noGrp="1"/>
          </p:cNvSpPr>
          <p:nvPr>
            <p:ph type="ctrTitle"/>
          </p:nvPr>
        </p:nvSpPr>
        <p:spPr>
          <a:xfrm>
            <a:off x="4283209" y="-175413"/>
            <a:ext cx="7908773" cy="1078426"/>
          </a:xfrm>
        </p:spPr>
        <p:txBody>
          <a:bodyPr>
            <a:normAutofit/>
          </a:bodyPr>
          <a:lstStyle/>
          <a:p>
            <a:r>
              <a:rPr lang="it-IT" sz="4000" dirty="0"/>
              <a:t>Lava </a:t>
            </a:r>
            <a:r>
              <a:rPr lang="it-IT" sz="4000" dirty="0" err="1"/>
              <a:t>Tubes</a:t>
            </a:r>
            <a:r>
              <a:rPr lang="it-IT" sz="4000" dirty="0"/>
              <a:t> on Mars</a:t>
            </a:r>
          </a:p>
        </p:txBody>
      </p:sp>
      <p:sp>
        <p:nvSpPr>
          <p:cNvPr id="5" name="CasellaDiTesto 4">
            <a:extLst>
              <a:ext uri="{FF2B5EF4-FFF2-40B4-BE49-F238E27FC236}">
                <a16:creationId xmlns:a16="http://schemas.microsoft.com/office/drawing/2014/main" id="{252A2525-5CD8-82EF-0317-3C590D19488C}"/>
              </a:ext>
            </a:extLst>
          </p:cNvPr>
          <p:cNvSpPr txBox="1"/>
          <p:nvPr/>
        </p:nvSpPr>
        <p:spPr>
          <a:xfrm>
            <a:off x="189781" y="4493621"/>
            <a:ext cx="5688278" cy="923330"/>
          </a:xfrm>
          <a:prstGeom prst="rect">
            <a:avLst/>
          </a:prstGeom>
          <a:noFill/>
        </p:spPr>
        <p:txBody>
          <a:bodyPr wrap="square" rtlCol="0">
            <a:spAutoFit/>
          </a:bodyPr>
          <a:lstStyle/>
          <a:p>
            <a:pPr>
              <a:buNone/>
            </a:pPr>
            <a:r>
              <a:rPr lang="en-GB" noProof="0" dirty="0">
                <a:solidFill>
                  <a:srgbClr val="000000"/>
                </a:solidFill>
                <a:effectLst/>
                <a:latin typeface="Times"/>
              </a:rPr>
              <a:t>Complex terrain of collapse structures on the lower flanks</a:t>
            </a:r>
          </a:p>
          <a:p>
            <a:r>
              <a:rPr lang="en-GB" noProof="0" dirty="0">
                <a:solidFill>
                  <a:srgbClr val="000000"/>
                </a:solidFill>
                <a:effectLst/>
                <a:latin typeface="Times"/>
              </a:rPr>
              <a:t>of Arsia Mons, Mars likely contains lava tubes and caves in the sub-surface (Kedar et al. 2013). </a:t>
            </a:r>
          </a:p>
        </p:txBody>
      </p:sp>
      <p:pic>
        <p:nvPicPr>
          <p:cNvPr id="2" name="Immagine 1">
            <a:extLst>
              <a:ext uri="{FF2B5EF4-FFF2-40B4-BE49-F238E27FC236}">
                <a16:creationId xmlns:a16="http://schemas.microsoft.com/office/drawing/2014/main" id="{32012894-70F8-420A-948D-9272622A7EE5}"/>
              </a:ext>
            </a:extLst>
          </p:cNvPr>
          <p:cNvPicPr>
            <a:picLocks noChangeAspect="1"/>
          </p:cNvPicPr>
          <p:nvPr/>
        </p:nvPicPr>
        <p:blipFill>
          <a:blip r:embed="rId4"/>
          <a:srcRect l="1707" t="966" r="180" b="1907"/>
          <a:stretch/>
        </p:blipFill>
        <p:spPr>
          <a:xfrm>
            <a:off x="189781" y="946678"/>
            <a:ext cx="6067026" cy="3488253"/>
          </a:xfrm>
          <a:prstGeom prst="rect">
            <a:avLst/>
          </a:prstGeom>
        </p:spPr>
      </p:pic>
      <p:sp>
        <p:nvSpPr>
          <p:cNvPr id="3" name="CasellaDiTesto 2">
            <a:extLst>
              <a:ext uri="{FF2B5EF4-FFF2-40B4-BE49-F238E27FC236}">
                <a16:creationId xmlns:a16="http://schemas.microsoft.com/office/drawing/2014/main" id="{0B37839C-2082-AE40-2910-1959CB46264A}"/>
              </a:ext>
            </a:extLst>
          </p:cNvPr>
          <p:cNvSpPr txBox="1"/>
          <p:nvPr/>
        </p:nvSpPr>
        <p:spPr>
          <a:xfrm>
            <a:off x="6538823" y="946678"/>
            <a:ext cx="5463396" cy="5355312"/>
          </a:xfrm>
          <a:prstGeom prst="rect">
            <a:avLst/>
          </a:prstGeom>
          <a:noFill/>
        </p:spPr>
        <p:txBody>
          <a:bodyPr wrap="square" rtlCol="0">
            <a:spAutoFit/>
          </a:bodyPr>
          <a:lstStyle/>
          <a:p>
            <a:pPr marL="285750" indent="-285750">
              <a:buFont typeface="Arial" panose="020B0604020202020204" pitchFamily="34" charset="0"/>
              <a:buChar char="•"/>
            </a:pPr>
            <a:r>
              <a:rPr lang="en-GB" noProof="0" dirty="0"/>
              <a:t>S</a:t>
            </a:r>
            <a:r>
              <a:rPr lang="en-GB" noProof="0" dirty="0">
                <a:effectLst/>
              </a:rPr>
              <a:t>ubsurface voids formed by volcanic processes</a:t>
            </a:r>
          </a:p>
          <a:p>
            <a:pPr marL="285750" indent="-285750">
              <a:buFont typeface="Arial" panose="020B0604020202020204" pitchFamily="34" charset="0"/>
              <a:buChar char="•"/>
            </a:pPr>
            <a:r>
              <a:rPr lang="en-GB" noProof="0" dirty="0"/>
              <a:t>Presence inferred from surface collapse chains and skylights detected through remote sensing</a:t>
            </a:r>
          </a:p>
          <a:p>
            <a:pPr marL="285750" indent="-285750">
              <a:buFont typeface="Arial" panose="020B0604020202020204" pitchFamily="34" charset="0"/>
              <a:buChar char="•"/>
            </a:pPr>
            <a:r>
              <a:rPr lang="en-GB" noProof="0" dirty="0">
                <a:effectLst/>
              </a:rPr>
              <a:t>Hundreds of potential skylights identified in regions like «Arsia Mons, Olympus Mons, and </a:t>
            </a:r>
            <a:r>
              <a:rPr lang="en-GB" noProof="0" dirty="0" err="1">
                <a:effectLst/>
              </a:rPr>
              <a:t>Hadriaca</a:t>
            </a:r>
            <a:r>
              <a:rPr lang="en-GB" noProof="0" dirty="0">
                <a:effectLst/>
              </a:rPr>
              <a:t> Patera».</a:t>
            </a:r>
          </a:p>
          <a:p>
            <a:pPr marL="285750" indent="-285750">
              <a:buFont typeface="Arial" panose="020B0604020202020204" pitchFamily="34" charset="0"/>
              <a:buChar char="•"/>
            </a:pPr>
            <a:r>
              <a:rPr lang="en-GB" noProof="0" dirty="0"/>
              <a:t>U</a:t>
            </a:r>
            <a:r>
              <a:rPr lang="en-GB" noProof="0" dirty="0">
                <a:effectLst/>
              </a:rPr>
              <a:t>ncertain presence of intact tubes</a:t>
            </a:r>
            <a:r>
              <a:rPr lang="en-GB" noProof="0" dirty="0"/>
              <a:t>, but </a:t>
            </a:r>
            <a:r>
              <a:rPr lang="en-GB" noProof="0" dirty="0">
                <a:effectLst/>
              </a:rPr>
              <a:t>morphological analogies with Earth suggest their existence.</a:t>
            </a:r>
          </a:p>
          <a:p>
            <a:pPr marL="285750" indent="-285750">
              <a:buFont typeface="Arial" panose="020B0604020202020204" pitchFamily="34" charset="0"/>
              <a:buChar char="•"/>
            </a:pPr>
            <a:r>
              <a:rPr lang="en-GB" noProof="0" dirty="0">
                <a:effectLst/>
              </a:rPr>
              <a:t>1 to 3 orders of magnitude larger than their Earth counterparts</a:t>
            </a:r>
          </a:p>
          <a:p>
            <a:pPr marL="285750" indent="-285750">
              <a:buFont typeface="Arial" panose="020B0604020202020204" pitchFamily="34" charset="0"/>
              <a:buChar char="•"/>
            </a:pPr>
            <a:r>
              <a:rPr lang="en-GB" noProof="0" dirty="0">
                <a:effectLst/>
              </a:rPr>
              <a:t>Intermediate in size between Earth and the Moon.</a:t>
            </a:r>
          </a:p>
          <a:p>
            <a:pPr marL="285750" indent="-285750">
              <a:buFont typeface="Arial" panose="020B0604020202020204" pitchFamily="34" charset="0"/>
              <a:buChar char="•"/>
            </a:pPr>
            <a:r>
              <a:rPr lang="en-GB" noProof="0" dirty="0">
                <a:effectLst/>
              </a:rPr>
              <a:t>Widths of (40-400) m meters have been estimated from collapse features</a:t>
            </a:r>
          </a:p>
          <a:p>
            <a:pPr marL="285750" indent="-285750">
              <a:buFont typeface="Arial" panose="020B0604020202020204" pitchFamily="34" charset="0"/>
              <a:buChar char="•"/>
            </a:pPr>
            <a:r>
              <a:rPr lang="en-GB" noProof="0" dirty="0">
                <a:effectLst/>
              </a:rPr>
              <a:t>May experience more collapses due to gravity and environmental factors</a:t>
            </a:r>
            <a:endParaRPr lang="it-IT" dirty="0">
              <a:effectLst/>
              <a:latin typeface="Helvetica Neue" panose="02000503000000020004" pitchFamily="2" charset="0"/>
            </a:endParaRPr>
          </a:p>
          <a:p>
            <a:pPr marL="285750" indent="-285750">
              <a:buFont typeface="Arial" panose="020B0604020202020204" pitchFamily="34" charset="0"/>
              <a:buChar char="•"/>
            </a:pPr>
            <a:endParaRPr lang="it-IT" dirty="0">
              <a:effectLst/>
              <a:latin typeface="Helvetica Neue" panose="02000503000000020004" pitchFamily="2" charset="0"/>
            </a:endParaRPr>
          </a:p>
          <a:p>
            <a:pPr marL="285750" indent="-285750">
              <a:buFont typeface="Arial" panose="020B0604020202020204" pitchFamily="34" charset="0"/>
              <a:buChar char="•"/>
            </a:pPr>
            <a:endParaRPr lang="it-IT" dirty="0">
              <a:effectLst/>
              <a:latin typeface="Helvetica Neue" panose="02000503000000020004" pitchFamily="2" charset="0"/>
            </a:endParaRPr>
          </a:p>
        </p:txBody>
      </p:sp>
    </p:spTree>
    <p:extLst>
      <p:ext uri="{BB962C8B-B14F-4D97-AF65-F5344CB8AC3E}">
        <p14:creationId xmlns:p14="http://schemas.microsoft.com/office/powerpoint/2010/main" val="13783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8856B6-57CB-FBCA-C585-EACBC0F91F5A}"/>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B2CCC80F-2563-6BCD-E86C-021C912966E1}"/>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89AAEB9D-2B5A-D603-1333-4ED5E20D433E}"/>
              </a:ext>
            </a:extLst>
          </p:cNvPr>
          <p:cNvSpPr>
            <a:spLocks noGrp="1"/>
          </p:cNvSpPr>
          <p:nvPr>
            <p:ph type="ctrTitle"/>
          </p:nvPr>
        </p:nvSpPr>
        <p:spPr>
          <a:xfrm>
            <a:off x="6882675" y="0"/>
            <a:ext cx="3537633" cy="1077450"/>
          </a:xfrm>
        </p:spPr>
        <p:txBody>
          <a:bodyPr>
            <a:normAutofit/>
          </a:bodyPr>
          <a:lstStyle/>
          <a:p>
            <a:r>
              <a:rPr lang="it-IT" sz="4000" dirty="0" err="1"/>
              <a:t>Corsika</a:t>
            </a:r>
            <a:r>
              <a:rPr lang="it-IT" sz="4000" dirty="0"/>
              <a:t> 8</a:t>
            </a:r>
          </a:p>
        </p:txBody>
      </p:sp>
      <p:pic>
        <p:nvPicPr>
          <p:cNvPr id="8" name="Immagine 7">
            <a:extLst>
              <a:ext uri="{FF2B5EF4-FFF2-40B4-BE49-F238E27FC236}">
                <a16:creationId xmlns:a16="http://schemas.microsoft.com/office/drawing/2014/main" id="{D6D4FB47-B7E8-32B6-F43D-87A46B249215}"/>
              </a:ext>
            </a:extLst>
          </p:cNvPr>
          <p:cNvPicPr>
            <a:picLocks noChangeAspect="1"/>
          </p:cNvPicPr>
          <p:nvPr/>
        </p:nvPicPr>
        <p:blipFill>
          <a:blip r:embed="rId4"/>
          <a:stretch>
            <a:fillRect/>
          </a:stretch>
        </p:blipFill>
        <p:spPr>
          <a:xfrm>
            <a:off x="150916" y="1606667"/>
            <a:ext cx="5150080" cy="3659421"/>
          </a:xfrm>
          <a:prstGeom prst="rect">
            <a:avLst/>
          </a:prstGeom>
        </p:spPr>
      </p:pic>
      <p:sp>
        <p:nvSpPr>
          <p:cNvPr id="13" name="CasellaDiTesto 12">
            <a:extLst>
              <a:ext uri="{FF2B5EF4-FFF2-40B4-BE49-F238E27FC236}">
                <a16:creationId xmlns:a16="http://schemas.microsoft.com/office/drawing/2014/main" id="{1EF78854-D41E-C7E8-8A26-721F73172F4A}"/>
              </a:ext>
            </a:extLst>
          </p:cNvPr>
          <p:cNvSpPr txBox="1"/>
          <p:nvPr/>
        </p:nvSpPr>
        <p:spPr>
          <a:xfrm>
            <a:off x="5451894" y="1077450"/>
            <a:ext cx="6734355" cy="5632311"/>
          </a:xfrm>
          <a:prstGeom prst="rect">
            <a:avLst/>
          </a:prstGeom>
          <a:noFill/>
        </p:spPr>
        <p:txBody>
          <a:bodyPr wrap="square" rtlCol="0">
            <a:spAutoFit/>
          </a:bodyPr>
          <a:lstStyle/>
          <a:p>
            <a:r>
              <a:rPr lang="en-GB" noProof="0" dirty="0">
                <a:effectLst/>
              </a:rPr>
              <a:t>New framework in C++ for </a:t>
            </a:r>
            <a:r>
              <a:rPr lang="en-GB" noProof="0" dirty="0">
                <a:solidFill>
                  <a:srgbClr val="000000"/>
                </a:solidFill>
                <a:effectLst/>
              </a:rPr>
              <a:t>Monte Carlo simulations of </a:t>
            </a:r>
            <a:r>
              <a:rPr lang="en-GB" noProof="0" dirty="0">
                <a:effectLst/>
              </a:rPr>
              <a:t>high energy cascades in matter. </a:t>
            </a:r>
          </a:p>
          <a:p>
            <a:pPr>
              <a:buNone/>
            </a:pPr>
            <a:r>
              <a:rPr lang="en-GB" noProof="0" dirty="0">
                <a:solidFill>
                  <a:srgbClr val="000000"/>
                </a:solidFill>
                <a:effectLst/>
              </a:rPr>
              <a:t>The central loop involves a stack used for temporary storage of particles, a geometric transport routines and a list of processes that can lead to secondary particle</a:t>
            </a:r>
            <a:r>
              <a:rPr lang="en-GB" noProof="0" dirty="0">
                <a:solidFill>
                  <a:srgbClr val="000000"/>
                </a:solidFill>
              </a:rPr>
              <a:t> </a:t>
            </a:r>
            <a:r>
              <a:rPr lang="en-GB" noProof="0" dirty="0">
                <a:solidFill>
                  <a:srgbClr val="000000"/>
                </a:solidFill>
                <a:effectLst/>
              </a:rPr>
              <a:t>production or absorption.</a:t>
            </a:r>
          </a:p>
          <a:p>
            <a:pPr>
              <a:buNone/>
            </a:pPr>
            <a:endParaRPr lang="en-GB" noProof="0" dirty="0">
              <a:effectLst/>
            </a:endParaRPr>
          </a:p>
          <a:p>
            <a:pPr>
              <a:buNone/>
            </a:pPr>
            <a:r>
              <a:rPr lang="en-GB" noProof="0" dirty="0">
                <a:solidFill>
                  <a:srgbClr val="000000"/>
                </a:solidFill>
                <a:effectLst/>
              </a:rPr>
              <a:t>Main characteristics:</a:t>
            </a:r>
          </a:p>
          <a:p>
            <a:pPr marL="285750" indent="-285750">
              <a:buFont typeface="Arial" panose="020B0604020202020204" pitchFamily="34" charset="0"/>
              <a:buChar char="•"/>
            </a:pPr>
            <a:r>
              <a:rPr lang="en-GB" noProof="0" dirty="0">
                <a:solidFill>
                  <a:srgbClr val="000000"/>
                </a:solidFill>
                <a:effectLst/>
              </a:rPr>
              <a:t>Modularity (Each physics process is provided as a module, with clear scope and having all necessary assumptions and parameters configurable)</a:t>
            </a:r>
            <a:endParaRPr lang="en-GB" noProof="0" dirty="0">
              <a:solidFill>
                <a:srgbClr val="000000"/>
              </a:solidFill>
            </a:endParaRPr>
          </a:p>
          <a:p>
            <a:pPr marL="285750" indent="-285750">
              <a:buFont typeface="Arial" panose="020B0604020202020204" pitchFamily="34" charset="0"/>
              <a:buChar char="•"/>
            </a:pPr>
            <a:r>
              <a:rPr lang="en-GB" noProof="0" dirty="0">
                <a:solidFill>
                  <a:srgbClr val="000000"/>
                </a:solidFill>
                <a:effectLst/>
              </a:rPr>
              <a:t>Flexibility</a:t>
            </a:r>
          </a:p>
          <a:p>
            <a:pPr marL="285750" indent="-285750">
              <a:buFont typeface="Arial" panose="020B0604020202020204" pitchFamily="34" charset="0"/>
              <a:buChar char="•"/>
            </a:pPr>
            <a:r>
              <a:rPr lang="en-GB" noProof="0" dirty="0">
                <a:solidFill>
                  <a:srgbClr val="000000"/>
                </a:solidFill>
              </a:rPr>
              <a:t>Completeness (</a:t>
            </a:r>
            <a:r>
              <a:rPr lang="en-GB" noProof="0" dirty="0">
                <a:solidFill>
                  <a:srgbClr val="141413"/>
                </a:solidFill>
                <a:effectLst/>
              </a:rPr>
              <a:t>not just oﬀer a single reference implementation but at best all solutions available)</a:t>
            </a:r>
          </a:p>
          <a:p>
            <a:pPr marL="285750" indent="-285750">
              <a:buFont typeface="Arial" panose="020B0604020202020204" pitchFamily="34" charset="0"/>
              <a:buChar char="•"/>
            </a:pPr>
            <a:r>
              <a:rPr lang="en-GB" noProof="0" dirty="0">
                <a:solidFill>
                  <a:srgbClr val="000000"/>
                </a:solidFill>
                <a:effectLst/>
              </a:rPr>
              <a:t>Robustness</a:t>
            </a:r>
          </a:p>
          <a:p>
            <a:pPr marL="285750" indent="-285750">
              <a:buFont typeface="Arial" panose="020B0604020202020204" pitchFamily="34" charset="0"/>
              <a:buChar char="•"/>
            </a:pPr>
            <a:r>
              <a:rPr lang="en-GB" noProof="0" dirty="0">
                <a:solidFill>
                  <a:srgbClr val="000000"/>
                </a:solidFill>
              </a:rPr>
              <a:t>Performance (</a:t>
            </a:r>
            <a:r>
              <a:rPr lang="en-GB" noProof="0" dirty="0">
                <a:solidFill>
                  <a:srgbClr val="000000"/>
                </a:solidFill>
                <a:effectLst/>
              </a:rPr>
              <a:t>Built-in support for multi-core CPU, parallelization, and hardware accelerators)</a:t>
            </a:r>
          </a:p>
          <a:p>
            <a:pPr marL="285750" indent="-285750">
              <a:buFont typeface="Arial" panose="020B0604020202020204" pitchFamily="34" charset="0"/>
              <a:buChar char="•"/>
            </a:pPr>
            <a:endParaRPr lang="en-GB" noProof="0" dirty="0">
              <a:solidFill>
                <a:srgbClr val="000000"/>
              </a:solidFill>
            </a:endParaRPr>
          </a:p>
          <a:p>
            <a:r>
              <a:rPr lang="en-GB" noProof="0" dirty="0">
                <a:solidFill>
                  <a:srgbClr val="000000"/>
                </a:solidFill>
                <a:effectLst/>
              </a:rPr>
              <a:t>Support arbitrary geometries, environments, and mixed media with showers propagating in user-defined 3D space.</a:t>
            </a:r>
          </a:p>
          <a:p>
            <a:endParaRPr lang="it-IT" dirty="0"/>
          </a:p>
        </p:txBody>
      </p:sp>
    </p:spTree>
    <p:extLst>
      <p:ext uri="{BB962C8B-B14F-4D97-AF65-F5344CB8AC3E}">
        <p14:creationId xmlns:p14="http://schemas.microsoft.com/office/powerpoint/2010/main" val="229779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EF1D43-A536-9A48-4C67-34A625F15158}"/>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64461AC6-620C-E90F-A710-D2DA6FC5D9DE}"/>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959C032B-32DA-1A81-6E62-515BEB49C22A}"/>
              </a:ext>
            </a:extLst>
          </p:cNvPr>
          <p:cNvSpPr>
            <a:spLocks noGrp="1"/>
          </p:cNvSpPr>
          <p:nvPr>
            <p:ph type="ctrTitle"/>
          </p:nvPr>
        </p:nvSpPr>
        <p:spPr>
          <a:xfrm>
            <a:off x="8654367" y="34902"/>
            <a:ext cx="3537633" cy="1077450"/>
          </a:xfrm>
        </p:spPr>
        <p:txBody>
          <a:bodyPr>
            <a:normAutofit/>
          </a:bodyPr>
          <a:lstStyle/>
          <a:p>
            <a:r>
              <a:rPr lang="it-IT" sz="4000" dirty="0" err="1"/>
              <a:t>Corsika</a:t>
            </a:r>
            <a:r>
              <a:rPr lang="it-IT" sz="4000" dirty="0"/>
              <a:t> 8</a:t>
            </a:r>
          </a:p>
        </p:txBody>
      </p:sp>
      <p:pic>
        <p:nvPicPr>
          <p:cNvPr id="3" name="Immagine 2">
            <a:extLst>
              <a:ext uri="{FF2B5EF4-FFF2-40B4-BE49-F238E27FC236}">
                <a16:creationId xmlns:a16="http://schemas.microsoft.com/office/drawing/2014/main" id="{8282DEA4-03E8-F3CB-7076-34E5B110E065}"/>
              </a:ext>
            </a:extLst>
          </p:cNvPr>
          <p:cNvPicPr>
            <a:picLocks noChangeAspect="1"/>
          </p:cNvPicPr>
          <p:nvPr/>
        </p:nvPicPr>
        <p:blipFill>
          <a:blip r:embed="rId4"/>
          <a:stretch>
            <a:fillRect/>
          </a:stretch>
        </p:blipFill>
        <p:spPr>
          <a:xfrm>
            <a:off x="691551" y="0"/>
            <a:ext cx="7772400" cy="6823098"/>
          </a:xfrm>
          <a:prstGeom prst="rect">
            <a:avLst/>
          </a:prstGeom>
        </p:spPr>
      </p:pic>
      <p:sp>
        <p:nvSpPr>
          <p:cNvPr id="4" name="CasellaDiTesto 3">
            <a:extLst>
              <a:ext uri="{FF2B5EF4-FFF2-40B4-BE49-F238E27FC236}">
                <a16:creationId xmlns:a16="http://schemas.microsoft.com/office/drawing/2014/main" id="{F4EF9FAA-FA5B-FE04-2CA5-E3DEFDABF55D}"/>
              </a:ext>
            </a:extLst>
          </p:cNvPr>
          <p:cNvSpPr txBox="1"/>
          <p:nvPr/>
        </p:nvSpPr>
        <p:spPr>
          <a:xfrm>
            <a:off x="7746521" y="5917862"/>
            <a:ext cx="4123426" cy="646331"/>
          </a:xfrm>
          <a:prstGeom prst="rect">
            <a:avLst/>
          </a:prstGeom>
          <a:noFill/>
        </p:spPr>
        <p:txBody>
          <a:bodyPr wrap="square" rtlCol="0">
            <a:spAutoFit/>
          </a:bodyPr>
          <a:lstStyle/>
          <a:p>
            <a:pPr>
              <a:buNone/>
            </a:pPr>
            <a:r>
              <a:rPr lang="en-GB" noProof="0" dirty="0">
                <a:solidFill>
                  <a:srgbClr val="000000"/>
                </a:solidFill>
                <a:effectLst/>
                <a:latin typeface="Helvetica" pitchFamily="2" charset="0"/>
              </a:rPr>
              <a:t>Main building blocks and workflow steps of </a:t>
            </a:r>
            <a:r>
              <a:rPr lang="en-GB" noProof="0" dirty="0" err="1">
                <a:solidFill>
                  <a:srgbClr val="000000"/>
                </a:solidFill>
                <a:effectLst/>
                <a:latin typeface="Helvetica" pitchFamily="2" charset="0"/>
              </a:rPr>
              <a:t>Corsika</a:t>
            </a:r>
            <a:r>
              <a:rPr lang="en-GB" noProof="0" dirty="0">
                <a:solidFill>
                  <a:srgbClr val="000000"/>
                </a:solidFill>
                <a:effectLst/>
                <a:latin typeface="Helvetica" pitchFamily="2" charset="0"/>
              </a:rPr>
              <a:t> 8</a:t>
            </a:r>
          </a:p>
        </p:txBody>
      </p:sp>
      <p:sp>
        <p:nvSpPr>
          <p:cNvPr id="5" name="CasellaDiTesto 4">
            <a:extLst>
              <a:ext uri="{FF2B5EF4-FFF2-40B4-BE49-F238E27FC236}">
                <a16:creationId xmlns:a16="http://schemas.microsoft.com/office/drawing/2014/main" id="{C1A94B98-D34F-353D-1F11-13104A6BFC5B}"/>
              </a:ext>
            </a:extLst>
          </p:cNvPr>
          <p:cNvSpPr txBox="1"/>
          <p:nvPr/>
        </p:nvSpPr>
        <p:spPr>
          <a:xfrm>
            <a:off x="501135" y="6241027"/>
            <a:ext cx="1416963" cy="369332"/>
          </a:xfrm>
          <a:prstGeom prst="rect">
            <a:avLst/>
          </a:prstGeom>
          <a:noFill/>
        </p:spPr>
        <p:txBody>
          <a:bodyPr wrap="square" rtlCol="0">
            <a:spAutoFit/>
          </a:bodyPr>
          <a:lstStyle/>
          <a:p>
            <a:r>
              <a:rPr lang="it-IT" dirty="0">
                <a:solidFill>
                  <a:schemeClr val="accent6"/>
                </a:solidFill>
                <a:effectLst/>
                <a:latin typeface="Helvetica" pitchFamily="2" charset="0"/>
              </a:rPr>
              <a:t>Engel+2018</a:t>
            </a:r>
          </a:p>
        </p:txBody>
      </p:sp>
    </p:spTree>
    <p:extLst>
      <p:ext uri="{BB962C8B-B14F-4D97-AF65-F5344CB8AC3E}">
        <p14:creationId xmlns:p14="http://schemas.microsoft.com/office/powerpoint/2010/main" val="46478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E40E75-3644-DB74-C3AA-AD1A3266ACC3}"/>
            </a:ext>
          </a:extLst>
        </p:cNvPr>
        <p:cNvGrpSpPr/>
        <p:nvPr/>
      </p:nvGrpSpPr>
      <p:grpSpPr>
        <a:xfrm>
          <a:off x="0" y="0"/>
          <a:ext cx="0" cy="0"/>
          <a:chOff x="0" y="0"/>
          <a:chExt cx="0" cy="0"/>
        </a:xfrm>
      </p:grpSpPr>
      <p:pic>
        <p:nvPicPr>
          <p:cNvPr id="9" name="Picture 1" descr="Motivi colorati nel cielo">
            <a:extLst>
              <a:ext uri="{FF2B5EF4-FFF2-40B4-BE49-F238E27FC236}">
                <a16:creationId xmlns:a16="http://schemas.microsoft.com/office/drawing/2014/main" id="{E76DEEEE-4D3F-796A-6A00-80E55879F777}"/>
              </a:ext>
            </a:extLst>
          </p:cNvPr>
          <p:cNvPicPr>
            <a:picLocks noChangeAspect="1"/>
          </p:cNvPicPr>
          <p:nvPr/>
        </p:nvPicPr>
        <p:blipFill rotWithShape="1">
          <a:blip r:embed="rId3"/>
          <a:srcRect t="5531" b="10186"/>
          <a:stretch/>
        </p:blipFill>
        <p:spPr>
          <a:xfrm>
            <a:off x="18" y="6819"/>
            <a:ext cx="12191982" cy="6859119"/>
          </a:xfrm>
          <a:prstGeom prst="rect">
            <a:avLst/>
          </a:prstGeom>
        </p:spPr>
      </p:pic>
      <p:sp>
        <p:nvSpPr>
          <p:cNvPr id="6" name="Titolo 5">
            <a:extLst>
              <a:ext uri="{FF2B5EF4-FFF2-40B4-BE49-F238E27FC236}">
                <a16:creationId xmlns:a16="http://schemas.microsoft.com/office/drawing/2014/main" id="{D41122F5-266C-C04F-9DAA-B6505A9E0B7F}"/>
              </a:ext>
            </a:extLst>
          </p:cNvPr>
          <p:cNvSpPr>
            <a:spLocks noGrp="1"/>
          </p:cNvSpPr>
          <p:nvPr>
            <p:ph type="ctrTitle"/>
          </p:nvPr>
        </p:nvSpPr>
        <p:spPr>
          <a:xfrm>
            <a:off x="1732492" y="-98214"/>
            <a:ext cx="9085033" cy="1077450"/>
          </a:xfrm>
        </p:spPr>
        <p:txBody>
          <a:bodyPr>
            <a:normAutofit/>
          </a:bodyPr>
          <a:lstStyle/>
          <a:p>
            <a:r>
              <a:rPr lang="it-IT" sz="4000" dirty="0" err="1"/>
              <a:t>Corsika</a:t>
            </a:r>
            <a:r>
              <a:rPr lang="it-IT" sz="4000" dirty="0"/>
              <a:t> 8: </a:t>
            </a:r>
            <a:r>
              <a:rPr lang="it-IT" sz="4000" dirty="0" err="1"/>
              <a:t>Processes</a:t>
            </a:r>
            <a:endParaRPr lang="it-IT" sz="4000" dirty="0"/>
          </a:p>
        </p:txBody>
      </p:sp>
      <p:sp>
        <p:nvSpPr>
          <p:cNvPr id="2" name="CasellaDiTesto 1">
            <a:extLst>
              <a:ext uri="{FF2B5EF4-FFF2-40B4-BE49-F238E27FC236}">
                <a16:creationId xmlns:a16="http://schemas.microsoft.com/office/drawing/2014/main" id="{C72CEE20-E8EF-8BB3-B3F0-F0312FA4A5C4}"/>
              </a:ext>
            </a:extLst>
          </p:cNvPr>
          <p:cNvSpPr txBox="1"/>
          <p:nvPr/>
        </p:nvSpPr>
        <p:spPr>
          <a:xfrm>
            <a:off x="120770" y="1084269"/>
            <a:ext cx="12071212" cy="5909310"/>
          </a:xfrm>
          <a:prstGeom prst="rect">
            <a:avLst/>
          </a:prstGeom>
          <a:noFill/>
        </p:spPr>
        <p:txBody>
          <a:bodyPr wrap="square" rtlCol="0">
            <a:spAutoFit/>
          </a:bodyPr>
          <a:lstStyle/>
          <a:p>
            <a:pPr marL="285750" indent="-285750">
              <a:buFont typeface="Arial" panose="020B0604020202020204" pitchFamily="34" charset="0"/>
              <a:buChar char="•"/>
            </a:pPr>
            <a:r>
              <a:rPr lang="en-GB" noProof="0" dirty="0"/>
              <a:t>Processes get given information about the current particle, track, medium, etc.</a:t>
            </a:r>
          </a:p>
          <a:p>
            <a:pPr marL="285750" indent="-285750">
              <a:buFont typeface="Arial" panose="020B0604020202020204" pitchFamily="34" charset="0"/>
              <a:buChar char="•"/>
            </a:pPr>
            <a:r>
              <a:rPr lang="en-GB" noProof="0" dirty="0"/>
              <a:t>Can be completely passive or change the state.</a:t>
            </a:r>
          </a:p>
          <a:p>
            <a:pPr marL="285750" indent="-285750">
              <a:buFont typeface="Arial" panose="020B0604020202020204" pitchFamily="34" charset="0"/>
              <a:buChar char="•"/>
            </a:pPr>
            <a:r>
              <a:rPr lang="en-GB" noProof="0" dirty="0"/>
              <a:t>There are no special processes or internal code. All of the core physics modules are regular user processes. </a:t>
            </a:r>
          </a:p>
          <a:p>
            <a:pPr marL="285750" indent="-285750">
              <a:buFont typeface="Arial" panose="020B0604020202020204" pitchFamily="34" charset="0"/>
              <a:buChar char="•"/>
            </a:pPr>
            <a:r>
              <a:rPr lang="en-GB" noProof="0" dirty="0"/>
              <a:t>Users can choose to use any combination of these processes, none are required</a:t>
            </a:r>
          </a:p>
          <a:p>
            <a:pPr marL="285750" indent="-285750">
              <a:buFont typeface="Arial" panose="020B0604020202020204" pitchFamily="34" charset="0"/>
              <a:buChar char="•"/>
            </a:pPr>
            <a:r>
              <a:rPr lang="en-GB" noProof="0" dirty="0"/>
              <a:t>Setting up the simulation, users provide a “physics list” that configures the physics of the simulation.</a:t>
            </a:r>
          </a:p>
          <a:p>
            <a:pPr marL="285750" indent="-285750">
              <a:buFont typeface="Arial" panose="020B0604020202020204" pitchFamily="34" charset="0"/>
              <a:buChar char="•"/>
            </a:pPr>
            <a:endParaRPr lang="en-GB" b="1" noProof="0" dirty="0"/>
          </a:p>
          <a:p>
            <a:r>
              <a:rPr lang="en-GB" b="1" noProof="0" dirty="0"/>
              <a:t>Discrete processes:</a:t>
            </a:r>
          </a:p>
          <a:p>
            <a:pPr marL="285750" indent="-285750">
              <a:buFont typeface="Arial" panose="020B0604020202020204" pitchFamily="34" charset="0"/>
              <a:buChar char="•"/>
            </a:pPr>
            <a:r>
              <a:rPr lang="en-GB" noProof="0" dirty="0"/>
              <a:t>Collisions</a:t>
            </a:r>
          </a:p>
          <a:p>
            <a:pPr marL="285750" indent="-285750">
              <a:buFont typeface="Arial" panose="020B0604020202020204" pitchFamily="34" charset="0"/>
              <a:buChar char="•"/>
            </a:pPr>
            <a:r>
              <a:rPr lang="en-GB" noProof="0" dirty="0"/>
              <a:t>Decays</a:t>
            </a:r>
          </a:p>
          <a:p>
            <a:pPr marL="285750" indent="-285750">
              <a:buFont typeface="Arial" panose="020B0604020202020204" pitchFamily="34" charset="0"/>
              <a:buChar char="•"/>
            </a:pPr>
            <a:r>
              <a:rPr lang="en-GB" noProof="0" dirty="0"/>
              <a:t>Interactions</a:t>
            </a:r>
          </a:p>
          <a:p>
            <a:endParaRPr lang="en-GB" noProof="0" dirty="0"/>
          </a:p>
          <a:p>
            <a:r>
              <a:rPr lang="en-GB" b="1" noProof="0" dirty="0"/>
              <a:t>Continuous processes:</a:t>
            </a:r>
          </a:p>
          <a:p>
            <a:pPr marL="285750" indent="-285750">
              <a:buFont typeface="Arial" panose="020B0604020202020204" pitchFamily="34" charset="0"/>
              <a:buChar char="•"/>
            </a:pPr>
            <a:r>
              <a:rPr lang="en-GB" noProof="0" dirty="0"/>
              <a:t>Energy losses</a:t>
            </a:r>
          </a:p>
          <a:p>
            <a:pPr marL="285750" indent="-285750">
              <a:buFont typeface="Arial" panose="020B0604020202020204" pitchFamily="34" charset="0"/>
              <a:buChar char="•"/>
            </a:pPr>
            <a:r>
              <a:rPr lang="en-GB" noProof="0" dirty="0"/>
              <a:t>Cherenkov, radio emission</a:t>
            </a:r>
          </a:p>
          <a:p>
            <a:endParaRPr lang="en-GB" noProof="0" dirty="0"/>
          </a:p>
          <a:p>
            <a:r>
              <a:rPr lang="en-GB" b="1" noProof="0" dirty="0"/>
              <a:t>Boundary crossing processes:</a:t>
            </a:r>
          </a:p>
          <a:p>
            <a:pPr marL="285750" indent="-285750">
              <a:buFont typeface="Arial" panose="020B0604020202020204" pitchFamily="34" charset="0"/>
              <a:buChar char="•"/>
            </a:pPr>
            <a:r>
              <a:rPr lang="en-GB" noProof="0" dirty="0"/>
              <a:t>Observation level</a:t>
            </a:r>
          </a:p>
          <a:p>
            <a:pPr marL="285750" indent="-285750">
              <a:buFont typeface="Arial" panose="020B0604020202020204" pitchFamily="34" charset="0"/>
              <a:buChar char="•"/>
            </a:pPr>
            <a:r>
              <a:rPr lang="en-GB" noProof="0" dirty="0"/>
              <a:t>Transition radiation</a:t>
            </a:r>
          </a:p>
          <a:p>
            <a:endParaRPr lang="en-GB" noProof="0" dirty="0"/>
          </a:p>
          <a:p>
            <a:r>
              <a:rPr lang="en-GB" b="1" noProof="0" dirty="0"/>
              <a:t>Cascade equations process</a:t>
            </a:r>
          </a:p>
          <a:p>
            <a:endParaRPr lang="it-IT" dirty="0"/>
          </a:p>
        </p:txBody>
      </p:sp>
      <p:pic>
        <p:nvPicPr>
          <p:cNvPr id="3" name="Immagine 2">
            <a:extLst>
              <a:ext uri="{FF2B5EF4-FFF2-40B4-BE49-F238E27FC236}">
                <a16:creationId xmlns:a16="http://schemas.microsoft.com/office/drawing/2014/main" id="{7FBA94FF-9C3A-F9B7-E3C8-0C115C78EA1F}"/>
              </a:ext>
            </a:extLst>
          </p:cNvPr>
          <p:cNvPicPr>
            <a:picLocks noChangeAspect="1"/>
          </p:cNvPicPr>
          <p:nvPr/>
        </p:nvPicPr>
        <p:blipFill>
          <a:blip r:embed="rId4"/>
          <a:stretch>
            <a:fillRect/>
          </a:stretch>
        </p:blipFill>
        <p:spPr>
          <a:xfrm>
            <a:off x="5520907" y="3429000"/>
            <a:ext cx="5796090" cy="2931356"/>
          </a:xfrm>
          <a:prstGeom prst="rect">
            <a:avLst/>
          </a:prstGeom>
        </p:spPr>
      </p:pic>
    </p:spTree>
    <p:extLst>
      <p:ext uri="{BB962C8B-B14F-4D97-AF65-F5344CB8AC3E}">
        <p14:creationId xmlns:p14="http://schemas.microsoft.com/office/powerpoint/2010/main" val="4064951775"/>
      </p:ext>
    </p:extLst>
  </p:cSld>
  <p:clrMapOvr>
    <a:masterClrMapping/>
  </p:clrMapOvr>
</p:sld>
</file>

<file path=ppt/theme/theme1.xml><?xml version="1.0" encoding="utf-8"?>
<a:theme xmlns:a="http://schemas.openxmlformats.org/drawingml/2006/main" name="Bohemian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23172</TotalTime>
  <Words>7100</Words>
  <Application>Microsoft Macintosh PowerPoint</Application>
  <PresentationFormat>Widescreen</PresentationFormat>
  <Paragraphs>418</Paragraphs>
  <Slides>28</Slides>
  <Notes>28</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28</vt:i4>
      </vt:variant>
    </vt:vector>
  </HeadingPairs>
  <TitlesOfParts>
    <vt:vector size="43" baseType="lpstr">
      <vt:lpstr>Aptos</vt:lpstr>
      <vt:lpstr>Arial</vt:lpstr>
      <vt:lpstr>Arimo</vt:lpstr>
      <vt:lpstr>Avenir Next LT Pro</vt:lpstr>
      <vt:lpstr>Cambria Math</vt:lpstr>
      <vt:lpstr>Courier New</vt:lpstr>
      <vt:lpstr>Helvetica</vt:lpstr>
      <vt:lpstr>Helvetica Neue</vt:lpstr>
      <vt:lpstr>inherit</vt:lpstr>
      <vt:lpstr>Modern Love</vt:lpstr>
      <vt:lpstr>Roboto</vt:lpstr>
      <vt:lpstr>STIX Two Text</vt:lpstr>
      <vt:lpstr>Times</vt:lpstr>
      <vt:lpstr>Times New Roman</vt:lpstr>
      <vt:lpstr>BohemianVTI</vt:lpstr>
      <vt:lpstr>Radiation environment on mars</vt:lpstr>
      <vt:lpstr>Space Radiation Environment</vt:lpstr>
      <vt:lpstr>Radiation Environment on Mars</vt:lpstr>
      <vt:lpstr>Martian atmosphere</vt:lpstr>
      <vt:lpstr>Presentazione standard di PowerPoint</vt:lpstr>
      <vt:lpstr>Lava Tubes on Mars</vt:lpstr>
      <vt:lpstr>Corsika 8</vt:lpstr>
      <vt:lpstr>Corsika 8</vt:lpstr>
      <vt:lpstr>Corsika 8: Processes</vt:lpstr>
      <vt:lpstr>Corsika 8 : Modules</vt:lpstr>
      <vt:lpstr>Corsika 8: Environment, Geometry and Particle Tracking </vt:lpstr>
      <vt:lpstr>Corsika 8: example of simulation on Mars and Earth</vt:lpstr>
      <vt:lpstr>Example of Monte-Carlo simulation of atmospheric muon production on Mars (Tanaka 2007)</vt:lpstr>
      <vt:lpstr>Presentazione standard di PowerPoint</vt:lpstr>
      <vt:lpstr>Presentazione standard di PowerPoint</vt:lpstr>
      <vt:lpstr>Presentazione standard di PowerPoint</vt:lpstr>
      <vt:lpstr>Presentazione standard di PowerPoint</vt:lpstr>
      <vt:lpstr>The Mars Science Laboratory Radiation Assessment Detector (MSL/RAD)</vt:lpstr>
      <vt:lpstr>The RAD sensor head (RSH) </vt:lpstr>
      <vt:lpstr>Charged particle spectra</vt:lpstr>
      <vt:lpstr>Zenith angle dependence of the Martian radiation environment</vt:lpstr>
      <vt:lpstr>The Atmospheric Radiation Interaction Simulator (AtRIS)</vt:lpstr>
      <vt:lpstr>Presentazione standard di PowerPoint</vt:lpstr>
      <vt:lpstr>Presentazione standard di PowerPoint</vt:lpstr>
      <vt:lpstr>PLANETOCOSMICS</vt:lpstr>
      <vt:lpstr>Example of simulation on Mars with PLANETOCOSMICS</vt:lpstr>
      <vt:lpstr>PLANETOCOSMICS</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Problema Delle Abbondanze Dei Metalli Nei Quasar: Nuove Frontiere Nei Modelli Di Fotoionizzazione Della Broad Line Region</dc:title>
  <dc:creator>Nicole Orientale</dc:creator>
  <cp:lastModifiedBy>Nicole Orientale</cp:lastModifiedBy>
  <cp:revision>223</cp:revision>
  <dcterms:created xsi:type="dcterms:W3CDTF">2024-07-06T19:02:08Z</dcterms:created>
  <dcterms:modified xsi:type="dcterms:W3CDTF">2025-03-25T11:27:37Z</dcterms:modified>
</cp:coreProperties>
</file>