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6"/>
  </p:notesMasterIdLst>
  <p:sldIdLst>
    <p:sldId id="268" r:id="rId2"/>
    <p:sldId id="328" r:id="rId3"/>
    <p:sldId id="288" r:id="rId4"/>
    <p:sldId id="333" r:id="rId5"/>
    <p:sldId id="315" r:id="rId6"/>
    <p:sldId id="316" r:id="rId7"/>
    <p:sldId id="317" r:id="rId8"/>
    <p:sldId id="318" r:id="rId9"/>
    <p:sldId id="323" r:id="rId10"/>
    <p:sldId id="319" r:id="rId11"/>
    <p:sldId id="320" r:id="rId12"/>
    <p:sldId id="321" r:id="rId13"/>
    <p:sldId id="322" r:id="rId14"/>
    <p:sldId id="31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844"/>
    <p:restoredTop sz="74413"/>
  </p:normalViewPr>
  <p:slideViewPr>
    <p:cSldViewPr snapToGrid="0">
      <p:cViewPr varScale="1">
        <p:scale>
          <a:sx n="80" d="100"/>
          <a:sy n="80" d="100"/>
        </p:scale>
        <p:origin x="14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B5DA3-C46E-7846-9CDF-4089E9606EC8}" type="datetimeFigureOut">
              <a:rPr lang="it-IT" smtClean="0"/>
              <a:t>12/06/25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B8C5-F098-EC44-A9C9-32C90EE33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8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3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24865-EA20-C196-D79E-3BB13886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F963C6A-9485-40D6-A662-8C5F6DB36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00E7D1-F694-CAAE-A8F1-20FE9BFC5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77D019-C78C-7ED2-DD83-6A6D15551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75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F8D13-DC3E-1E45-2AC7-2ADCCBFB3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EDF3B2-5955-85D0-2571-458DA5248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C318227-A684-05AB-C33C-BA3D3639A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096D8E-A669-285B-D618-3AE516E85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65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39F2-EB85-B91B-EC9E-C8B8E9C9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8A2571-4D87-D512-873C-A3F1E4FF4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F765AD-0E71-C918-C833-51F963164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384406-628D-9413-6497-EB3186EBB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02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E2A4F-8DF3-66B8-2E2B-2A47E2B57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9BF9C0-3DDA-761E-5FCF-E5E7622B3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8125B4-3115-B478-CE7C-B98B83210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B95D7E-999B-783E-DD2A-2C7F6465D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96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6488-3A19-FBF6-04CB-40252C84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13523C-A5F6-86B1-784A-C70CCAEC2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465540-CF72-2BEE-2437-B8257592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F37F48-F345-05A0-6DFB-F3F6B5B5D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67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9A61F-498B-33DE-02CE-39E45B70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F472C1-0A87-7211-7E47-F85040A9D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AC2B2F-9747-0B66-E069-42078ABCF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L’energia</a:t>
            </a:r>
            <a:r>
              <a:rPr lang="en-GB" dirty="0"/>
              <a:t> di </a:t>
            </a:r>
            <a:r>
              <a:rPr lang="en-GB" dirty="0" err="1"/>
              <a:t>transizione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il </a:t>
            </a:r>
            <a:r>
              <a:rPr lang="en-GB" dirty="0" err="1"/>
              <a:t>modello</a:t>
            </a:r>
            <a:r>
              <a:rPr lang="en-GB" dirty="0"/>
              <a:t> a </a:t>
            </a:r>
            <a:r>
              <a:rPr lang="en-GB" dirty="0" err="1"/>
              <a:t>bassa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e </a:t>
            </a:r>
            <a:r>
              <a:rPr lang="en-GB" dirty="0" err="1"/>
              <a:t>quello</a:t>
            </a:r>
            <a:r>
              <a:rPr lang="en-GB" dirty="0"/>
              <a:t> ad </a:t>
            </a:r>
            <a:r>
              <a:rPr lang="en-GB" dirty="0" err="1"/>
              <a:t>alta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influisce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passaggio da </a:t>
            </a:r>
            <a:r>
              <a:rPr lang="en-GB" dirty="0" err="1"/>
              <a:t>bassa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ed </a:t>
            </a:r>
            <a:r>
              <a:rPr lang="en-GB" dirty="0" err="1"/>
              <a:t>alta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per le </a:t>
            </a:r>
            <a:r>
              <a:rPr lang="en-GB" dirty="0" err="1"/>
              <a:t>interazioni</a:t>
            </a:r>
            <a:r>
              <a:rPr lang="en-GB" dirty="0"/>
              <a:t> </a:t>
            </a:r>
            <a:r>
              <a:rPr lang="en-GB" dirty="0" err="1"/>
              <a:t>adroniche</a:t>
            </a:r>
            <a:r>
              <a:rPr lang="en-GB" dirty="0"/>
              <a:t>  e il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fotoadronico</a:t>
            </a:r>
            <a:r>
              <a:rPr lang="en-GB" dirty="0"/>
              <a:t> in proposal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CB98B0-E8C3-A162-7250-9C63AC8E8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12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1E473-D51E-CC0F-70F1-892B99F34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060543-B630-D013-4876-91F515E87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4FFE7C-5BD0-FC9A-1877-6F279ECC3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On the top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lateral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particle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number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distributions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ground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level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are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while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the bottom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longitudinal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profiles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15A655-3F2E-DE75-6AE4-88E0ABDEE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37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3001-8841-9E78-DF81-0C790C11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1007D4E-13B6-9E42-FDFF-33EAC2EA4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2549BD-4C13-DAE6-D5EA-5ED8003D4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On the top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lateral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particle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number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distributions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ground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level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are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while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the bottom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longitudinal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profiles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85E228-79AD-DB31-F50B-B167721EE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46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0589B-8431-6D3D-9E6A-1BC42372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CAA76D-AEB3-D8AD-A87A-1780B035D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3254F85-C7DD-5B49-D509-94EBC4445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sinistra solo quelli che hanno interagito a destra tutti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8E50BA-0E0A-DBE1-B7BF-67F9DA43C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15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4502-3D71-5227-1990-35A466F53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4019591-114E-96FB-0FE0-61BD17D86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DD3A3EC-FB2B-13F9-1962-5958492FD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0F9A81-B193-11BD-7A8A-765E36960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68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4DE3-33A2-190F-D6E7-6A3A8F0BF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9A110F-D96D-8D40-4B82-8C06F4303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30EF8C-CAEF-B86F-F7F6-570154105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A271B4-DB89-D0A5-2841-D41023D7F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95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7592-A0B7-6BA8-A729-84829286E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560045-516E-BF2B-BB37-1CE04B478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2B79CD-50C4-CDAD-CDE7-FA38B9C2B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615970-60AD-2BD8-B2DD-A9F2E79F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4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8DA8-C94F-9A35-3E26-058D1D1A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1B3D19-5BF5-6946-2151-21E42E074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968E9C-FF25-3501-3246-CECC7F5AE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005E76-4A10-E2C9-3209-152CB7B24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64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0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tivi colorati nel cielo">
            <a:extLst>
              <a:ext uri="{FF2B5EF4-FFF2-40B4-BE49-F238E27FC236}">
                <a16:creationId xmlns:a16="http://schemas.microsoft.com/office/drawing/2014/main" id="{EE9F3F4B-6044-7FF3-12BC-C615DE804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7" b="9239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13B575B-F189-CF56-6806-DDC311579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46" y="398982"/>
            <a:ext cx="2820332" cy="118598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CFF72C5-7C7C-2845-2B11-67740A354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6" y="2033900"/>
            <a:ext cx="11750467" cy="2323731"/>
          </a:xfrm>
        </p:spPr>
        <p:txBody>
          <a:bodyPr anchor="b">
            <a:normAutofit/>
          </a:bodyPr>
          <a:lstStyle/>
          <a:p>
            <a:pPr algn="l"/>
            <a:r>
              <a:rPr lang="it-IT" sz="4400" cap="small" dirty="0" err="1"/>
              <a:t>Radiation</a:t>
            </a:r>
            <a:r>
              <a:rPr lang="it-IT" sz="4400" cap="small" dirty="0"/>
              <a:t> </a:t>
            </a:r>
            <a:r>
              <a:rPr lang="it-IT" sz="4400" cap="small" dirty="0" err="1"/>
              <a:t>environment</a:t>
            </a:r>
            <a:r>
              <a:rPr lang="it-IT" sz="4400" cap="small" dirty="0"/>
              <a:t> on </a:t>
            </a:r>
            <a:r>
              <a:rPr lang="it-IT" sz="4400" cap="small" dirty="0" err="1"/>
              <a:t>mars</a:t>
            </a:r>
            <a:endParaRPr lang="it-IT" sz="4400" cap="small" dirty="0"/>
          </a:p>
        </p:txBody>
      </p:sp>
    </p:spTree>
    <p:extLst>
      <p:ext uri="{BB962C8B-B14F-4D97-AF65-F5344CB8AC3E}">
        <p14:creationId xmlns:p14="http://schemas.microsoft.com/office/powerpoint/2010/main" val="42054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3B01D-787E-C847-92EA-1D077E175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0F8F4EAD-6912-6F8C-87BD-86928C6A4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CE2D0D-DD19-A54F-6F42-D5F58D061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5738"/>
            <a:ext cx="5915513" cy="46392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8A63B9C-A5E4-D260-2FA6-95BC474FD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15737"/>
            <a:ext cx="5704742" cy="46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19991-4C87-D992-3A53-0A45C76E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7A02BB2-55DC-8404-1ECA-06BACEDB8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CFF3D3E-4671-6CCE-A08C-86C51631B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22" y="1539009"/>
            <a:ext cx="5249091" cy="426604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4D8E8A8-B155-B2FD-A706-EAD111160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755" y="1539009"/>
            <a:ext cx="5509846" cy="44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6D58F-F9BE-3539-C614-2EE44628D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85B4228-3FD4-1121-9BC2-034E5C626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900864D-E0F7-31A8-1650-4F9D1FAA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" y="1591540"/>
            <a:ext cx="5320548" cy="439362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28CAD60-C493-0952-6C3A-5E8AC2D34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304" y="1581749"/>
            <a:ext cx="5320548" cy="43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3C5D9-E8C1-56F7-EC42-2DDF83AF6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B24E316E-CEC0-ED76-57F2-5FBE5504A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FCA13E0-DF9A-9D2D-5985-4D07FCA81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13" y="1282122"/>
            <a:ext cx="5469871" cy="42937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44A0DD2-6CF4-C866-0FC1-E3764A905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916" y="1282122"/>
            <a:ext cx="5469871" cy="44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2C3A4-6967-2605-0867-FA58B092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2AEA19E-9743-166A-18CF-D6C1B9F77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1"/>
            <a:ext cx="12191982" cy="6880644"/>
          </a:xfrm>
          <a:prstGeom prst="rect">
            <a:avLst/>
          </a:prstGeom>
        </p:spPr>
      </p:pic>
      <p:sp>
        <p:nvSpPr>
          <p:cNvPr id="23" name="Titolo 22">
            <a:extLst>
              <a:ext uri="{FF2B5EF4-FFF2-40B4-BE49-F238E27FC236}">
                <a16:creationId xmlns:a16="http://schemas.microsoft.com/office/drawing/2014/main" id="{1B6C3EDA-71CE-2149-BEE8-9BB0D101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68" y="2571879"/>
            <a:ext cx="9206630" cy="173688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GRAZIE PER L’ATTENZIONE!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346560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E7ADA-8526-825E-C25E-99B7AEC85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tivi colorati nel cielo">
            <a:extLst>
              <a:ext uri="{FF2B5EF4-FFF2-40B4-BE49-F238E27FC236}">
                <a16:creationId xmlns:a16="http://schemas.microsoft.com/office/drawing/2014/main" id="{5F9B6F25-9630-9783-9959-B9B0B9EDD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7" b="9239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00993EB8-BFA0-23F0-27DD-179055725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6" y="156975"/>
            <a:ext cx="11750467" cy="949932"/>
          </a:xfrm>
        </p:spPr>
        <p:txBody>
          <a:bodyPr anchor="b">
            <a:normAutofit/>
          </a:bodyPr>
          <a:lstStyle/>
          <a:p>
            <a:pPr algn="l"/>
            <a:r>
              <a:rPr lang="it-IT" sz="4400" cap="small" dirty="0"/>
              <a:t>Simulazione Marte con </a:t>
            </a:r>
            <a:r>
              <a:rPr lang="it-IT" sz="4400" cap="small" dirty="0" err="1"/>
              <a:t>Corsika</a:t>
            </a:r>
            <a:r>
              <a:rPr lang="it-IT" sz="4400" cap="small" dirty="0"/>
              <a:t> 8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BD3AB4-E693-57AD-F8A4-8D763B88E687}"/>
              </a:ext>
            </a:extLst>
          </p:cNvPr>
          <p:cNvSpPr txBox="1"/>
          <p:nvPr/>
        </p:nvSpPr>
        <p:spPr>
          <a:xfrm>
            <a:off x="6717756" y="961914"/>
            <a:ext cx="52534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GB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Modello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a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bassa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energia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FLUKA con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transizione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a 𝐸</a:t>
            </a:r>
            <a:r>
              <a:rPr lang="en-GB" sz="2000" baseline="-25000" noProof="0" dirty="0" err="1">
                <a:solidFill>
                  <a:srgbClr val="000000"/>
                </a:solidFill>
                <a:effectLst/>
              </a:rPr>
              <a:t>kin,lab</a:t>
            </a:r>
            <a:r>
              <a:rPr lang="en-GB" sz="2000" baseline="-25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= 63.1 GeV al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modello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ad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alta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energia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Sibyll2.3d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 err="1">
                <a:solidFill>
                  <a:srgbClr val="000000"/>
                </a:solidFill>
                <a:effectLst/>
              </a:rPr>
              <a:t>Interazioni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E.m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simulate con PROPOSAL.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Marte non ha campo </a:t>
            </a:r>
            <a:r>
              <a:rPr lang="en-GB" sz="2000" dirty="0" err="1">
                <a:solidFill>
                  <a:srgbClr val="000000"/>
                </a:solidFill>
              </a:rPr>
              <a:t>magnetico</a:t>
            </a:r>
            <a:r>
              <a:rPr lang="en-GB" sz="2000" dirty="0">
                <a:solidFill>
                  <a:srgbClr val="000000"/>
                </a:solidFill>
              </a:rPr>
              <a:t> e </a:t>
            </a:r>
            <a:r>
              <a:rPr lang="en-GB" sz="2000" dirty="0" err="1">
                <a:solidFill>
                  <a:srgbClr val="000000"/>
                </a:solidFill>
              </a:rPr>
              <a:t>un’atmosfera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descritta</a:t>
            </a:r>
            <a:r>
              <a:rPr lang="en-GB" sz="2000" dirty="0">
                <a:solidFill>
                  <a:srgbClr val="000000"/>
                </a:solidFill>
              </a:rPr>
              <a:t> da un </a:t>
            </a:r>
            <a:r>
              <a:rPr lang="en-GB" sz="2000" dirty="0" err="1">
                <a:solidFill>
                  <a:srgbClr val="000000"/>
                </a:solidFill>
              </a:rPr>
              <a:t>modello</a:t>
            </a:r>
            <a:r>
              <a:rPr lang="en-GB" sz="2000" dirty="0">
                <a:solidFill>
                  <a:srgbClr val="000000"/>
                </a:solidFill>
              </a:rPr>
              <a:t> a due strati con </a:t>
            </a:r>
            <a:r>
              <a:rPr lang="en-GB" sz="2000" dirty="0" err="1">
                <a:solidFill>
                  <a:srgbClr val="000000"/>
                </a:solidFill>
              </a:rPr>
              <a:t>diversa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densità</a:t>
            </a:r>
            <a:endParaRPr lang="en-GB" sz="2000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 err="1">
                <a:solidFill>
                  <a:srgbClr val="000000"/>
                </a:solidFill>
                <a:effectLst/>
              </a:rPr>
              <a:t>Composizione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dell’atmosfera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di Marte: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noProof="0" dirty="0">
                <a:solidFill>
                  <a:srgbClr val="000000"/>
                </a:solidFill>
                <a:effectLst/>
              </a:rPr>
              <a:t>95.32% CO</a:t>
            </a:r>
            <a:r>
              <a:rPr lang="en-GB" sz="2000" baseline="-25000" noProof="0" dirty="0">
                <a:solidFill>
                  <a:srgbClr val="000000"/>
                </a:solidFill>
                <a:effectLst/>
              </a:rPr>
              <a:t>2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noProof="0" dirty="0">
                <a:solidFill>
                  <a:srgbClr val="000000"/>
                </a:solidFill>
                <a:effectLst/>
              </a:rPr>
              <a:t>3.08% N</a:t>
            </a:r>
            <a:r>
              <a:rPr lang="en-GB" sz="2000" baseline="-25000" noProof="0" dirty="0">
                <a:solidFill>
                  <a:srgbClr val="000000"/>
                </a:solidFill>
                <a:effectLst/>
              </a:rPr>
              <a:t>2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,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noProof="0" dirty="0">
                <a:solidFill>
                  <a:srgbClr val="000000"/>
                </a:solidFill>
                <a:effectLst/>
              </a:rPr>
              <a:t>1.6% Ar.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Energia di 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cutoﬀ per le </a:t>
            </a:r>
            <a:r>
              <a:rPr lang="en-GB" sz="2000" noProof="0" dirty="0" err="1">
                <a:solidFill>
                  <a:srgbClr val="000000"/>
                </a:solidFill>
                <a:effectLst/>
              </a:rPr>
              <a:t>particelle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&lt;0.3GeV.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Shower </a:t>
            </a:r>
            <a:r>
              <a:rPr lang="en-GB" sz="2000" dirty="0" err="1">
                <a:solidFill>
                  <a:srgbClr val="000000"/>
                </a:solidFill>
              </a:rPr>
              <a:t>prodotti</a:t>
            </a:r>
            <a:r>
              <a:rPr lang="en-GB" sz="2000" dirty="0">
                <a:solidFill>
                  <a:srgbClr val="000000"/>
                </a:solidFill>
              </a:rPr>
              <a:t> da </a:t>
            </a:r>
            <a:r>
              <a:rPr lang="en-GB" sz="2000" dirty="0" err="1">
                <a:solidFill>
                  <a:srgbClr val="000000"/>
                </a:solidFill>
              </a:rPr>
              <a:t>protoni</a:t>
            </a:r>
            <a:r>
              <a:rPr lang="en-GB" sz="2000" dirty="0">
                <a:solidFill>
                  <a:srgbClr val="000000"/>
                </a:solidFill>
              </a:rPr>
              <a:t> con </a:t>
            </a:r>
            <a:r>
              <a:rPr lang="en-GB" sz="2000" dirty="0" err="1">
                <a:solidFill>
                  <a:srgbClr val="000000"/>
                </a:solidFill>
              </a:rPr>
              <a:t>energie</a:t>
            </a:r>
            <a:r>
              <a:rPr lang="en-GB" sz="2000" dirty="0">
                <a:solidFill>
                  <a:srgbClr val="000000"/>
                </a:solidFill>
              </a:rPr>
              <a:t> di 10 GeV, 100 GeV, 1 TeV, 10 TeV e 100 TeV</a:t>
            </a:r>
            <a:endParaRPr lang="en-GB" sz="2000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 err="1">
                <a:solidFill>
                  <a:srgbClr val="000000"/>
                </a:solidFill>
                <a:effectLst/>
              </a:rPr>
              <a:t>Nevent</a:t>
            </a:r>
            <a:r>
              <a:rPr lang="en-GB" sz="2000" noProof="0" dirty="0">
                <a:solidFill>
                  <a:srgbClr val="000000"/>
                </a:solidFill>
                <a:effectLst/>
              </a:rPr>
              <a:t> = 1000</a:t>
            </a:r>
          </a:p>
          <a:p>
            <a:endParaRPr lang="it-IT" dirty="0"/>
          </a:p>
        </p:txBody>
      </p:sp>
      <p:pic>
        <p:nvPicPr>
          <p:cNvPr id="7" name="Immagine 6" descr="Immagine che contiene linea, Carattere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CEDEACC4-0E79-FD6F-8A61-D91EF677E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29" y="2561716"/>
            <a:ext cx="5866907" cy="22610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1A9143-2D26-ADF1-D28C-8ACA1C052AE0}"/>
              </a:ext>
            </a:extLst>
          </p:cNvPr>
          <p:cNvSpPr txBox="1"/>
          <p:nvPr/>
        </p:nvSpPr>
        <p:spPr>
          <a:xfrm>
            <a:off x="4976884" y="2561716"/>
            <a:ext cx="131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Atmosfera</a:t>
            </a:r>
          </a:p>
        </p:txBody>
      </p:sp>
    </p:spTree>
    <p:extLst>
      <p:ext uri="{BB962C8B-B14F-4D97-AF65-F5344CB8AC3E}">
        <p14:creationId xmlns:p14="http://schemas.microsoft.com/office/powerpoint/2010/main" val="33089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117C4-934C-AE0B-A58C-4DB07446E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6D48087-CC22-0785-25DB-6E3AC4BF7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7B4FA46-A335-883B-A03F-CA877AC3E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4" y="1355657"/>
            <a:ext cx="5000725" cy="41614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833803A-CB38-E939-E463-D14226A0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845" y="2957001"/>
            <a:ext cx="5000724" cy="37884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48C61B-DBB9-2063-BF0C-A683CD3C5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6" y="207591"/>
            <a:ext cx="3187700" cy="26289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52D27D5-1923-2982-A7A8-ACCF977B4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6289" y="458409"/>
            <a:ext cx="965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0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2C16F-A141-0EF3-38E1-CF65DD437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7DC97BD9-1A09-EACE-420A-41143B7F4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3930F69-AAAC-1824-5804-29A0385292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0559"/>
          <a:stretch>
            <a:fillRect/>
          </a:stretch>
        </p:blipFill>
        <p:spPr>
          <a:xfrm>
            <a:off x="1818294" y="0"/>
            <a:ext cx="8555412" cy="6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DBFE1-EC18-58A8-6065-B8ACC141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2E7FCBD-ADB6-48DC-E4DC-F167354B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F35BEEA-3778-4013-5753-1D9350245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22" y="1027545"/>
            <a:ext cx="5229225" cy="408478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2FFFAD5-54EC-711A-696E-4C4710DE0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578" y="6819"/>
            <a:ext cx="3162300" cy="2679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3E25097-BC42-FBD3-EF9E-784331D34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1871" y="176740"/>
            <a:ext cx="965200" cy="1524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4A39A91-0828-5842-05D3-395766847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032" y="2856440"/>
            <a:ext cx="4901046" cy="37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D7598-5181-C87C-01F8-6569DC84F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7CBDBF07-34E1-3445-0298-151F08BE6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E7E2C14-61C2-F73D-3325-2CD162F92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438" y="195624"/>
            <a:ext cx="3441700" cy="2946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B365E8B-25E8-F20C-2C7B-E4431208B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388" y="3142024"/>
            <a:ext cx="4476750" cy="351087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4958787-F8A6-96CE-B3C3-02D362F03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21" y="1201981"/>
            <a:ext cx="5926474" cy="47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C9E00-E9A1-B740-B5E0-1F80B105E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9579A3F1-686E-399C-F51B-6A6E0591B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D3FD48-60E2-ECC0-762E-CB17DB566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50" y="531872"/>
            <a:ext cx="5042125" cy="41544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5AA0B8E-0219-6DE9-3293-02443C6C1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525" y="150555"/>
            <a:ext cx="3238500" cy="26797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909CC00-B63D-EF65-35C0-66FF551AD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7175" y="211356"/>
            <a:ext cx="965200" cy="1524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5D06CBE-568E-A8B4-33ED-2B13A44C3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6058" y="2973991"/>
            <a:ext cx="4770691" cy="3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9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D4B8F-CD62-AAE2-9137-82F79FAAA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3EFF4F56-7C8C-F96C-1168-0329D9D08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9A66F5A-CC78-A167-2457-92180F0F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" y="693880"/>
            <a:ext cx="4539673" cy="361288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397848D-CFA1-422B-30CA-891D6922A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600" y="199973"/>
            <a:ext cx="965200" cy="1524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5F091D-D57E-B4CA-A244-EE88E664F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995" y="199973"/>
            <a:ext cx="3670300" cy="2921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19645D2-C4A1-546A-902F-B4E24CC1B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9353" y="3120973"/>
            <a:ext cx="4823694" cy="36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3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580BD-4F0C-6B59-AFF7-2AB09C975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284A9599-7DF8-5987-E95F-340C50A13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5C3297E-97C7-B94A-3E9A-9BAB3B584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1" y="1290204"/>
            <a:ext cx="5264727" cy="427759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E484642-334B-EF85-0E0B-ED58E542D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782" y="1275853"/>
            <a:ext cx="5442547" cy="42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800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26425</TotalTime>
  <Words>216</Words>
  <Application>Microsoft Macintosh PowerPoint</Application>
  <PresentationFormat>Widescreen</PresentationFormat>
  <Paragraphs>33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Aptos</vt:lpstr>
      <vt:lpstr>Arial</vt:lpstr>
      <vt:lpstr>Avenir Next LT Pro</vt:lpstr>
      <vt:lpstr>Courier New</vt:lpstr>
      <vt:lpstr>Helvetica</vt:lpstr>
      <vt:lpstr>Modern Love</vt:lpstr>
      <vt:lpstr>Times New Roman</vt:lpstr>
      <vt:lpstr>BohemianVTI</vt:lpstr>
      <vt:lpstr>Radiation environment on mars</vt:lpstr>
      <vt:lpstr>Simulazione Marte con Corsika 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Problema Delle Abbondanze Dei Metalli Nei Quasar: Nuove Frontiere Nei Modelli Di Fotoionizzazione Della Broad Line Region</dc:title>
  <dc:creator>Nicole Orientale</dc:creator>
  <cp:lastModifiedBy>Nicole Orientale</cp:lastModifiedBy>
  <cp:revision>245</cp:revision>
  <dcterms:created xsi:type="dcterms:W3CDTF">2024-07-06T19:02:08Z</dcterms:created>
  <dcterms:modified xsi:type="dcterms:W3CDTF">2025-06-12T13:51:59Z</dcterms:modified>
</cp:coreProperties>
</file>