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0" r:id="rId3"/>
    <p:sldId id="264" r:id="rId4"/>
    <p:sldId id="276" r:id="rId5"/>
    <p:sldId id="273" r:id="rId6"/>
    <p:sldId id="268" r:id="rId7"/>
    <p:sldId id="26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attrocento Sans" panose="020B0604020202020204" charset="0"/>
      <p:regular r:id="rId14"/>
      <p:bold r:id="rId15"/>
      <p:italic r:id="rId16"/>
      <p:boldItalic r:id="rId17"/>
    </p:embeddedFont>
    <p:embeddedFont>
      <p:font typeface="Rockwell" panose="02060603020205020403" pitchFamily="18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71" autoAdjust="0"/>
  </p:normalViewPr>
  <p:slideViewPr>
    <p:cSldViewPr snapToGrid="0">
      <p:cViewPr varScale="1">
        <p:scale>
          <a:sx n="94" d="100"/>
          <a:sy n="94" d="100"/>
        </p:scale>
        <p:origin x="11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2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12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53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Ultime</a:t>
            </a:r>
            <a:r>
              <a:rPr lang="en-US" dirty="0"/>
              <a:t> </a:t>
            </a:r>
            <a:r>
              <a:rPr lang="en-US" dirty="0" err="1"/>
              <a:t>azioni</a:t>
            </a:r>
            <a:r>
              <a:rPr lang="en-US" dirty="0"/>
              <a:t> </a:t>
            </a:r>
            <a:r>
              <a:rPr lang="en-US" dirty="0" err="1"/>
              <a:t>datate</a:t>
            </a:r>
            <a:r>
              <a:rPr lang="en-US" dirty="0"/>
              <a:t> 7 Maggio 2025, poi </a:t>
            </a:r>
            <a:r>
              <a:rPr lang="en-US" dirty="0" err="1"/>
              <a:t>stasi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87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33040" y="1482974"/>
            <a:ext cx="50400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Font typeface="Rockwell"/>
              <a:buNone/>
              <a:defRPr sz="2800" b="1" i="0" u="none" strike="noStrike" cap="none">
                <a:solidFill>
                  <a:srgbClr val="222A3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33040" y="2393521"/>
            <a:ext cx="5040000" cy="270000"/>
          </a:xfrm>
          <a:prstGeom prst="rect">
            <a:avLst/>
          </a:prstGeom>
          <a:solidFill>
            <a:srgbClr val="B4E402"/>
          </a:solidFill>
          <a:ln>
            <a:noFill/>
          </a:ln>
        </p:spPr>
        <p:txBody>
          <a:bodyPr spcFirstLastPara="1" wrap="square" lIns="180000" tIns="72000" rIns="180000" bIns="7200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33062" y="4215956"/>
            <a:ext cx="2713500" cy="23520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3"/>
          </p:nvPr>
        </p:nvSpPr>
        <p:spPr>
          <a:xfrm>
            <a:off x="433060" y="4519238"/>
            <a:ext cx="2858400" cy="235200"/>
          </a:xfrm>
          <a:prstGeom prst="rect">
            <a:avLst/>
          </a:prstGeom>
          <a:solidFill>
            <a:srgbClr val="152139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938500" y="-1651500"/>
            <a:ext cx="3267000" cy="8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106925" y="4833000"/>
            <a:ext cx="7169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5900181" y="1473119"/>
            <a:ext cx="4359000" cy="19716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1502437" y="-600056"/>
            <a:ext cx="4359000" cy="6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106925" y="4833000"/>
            <a:ext cx="7157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95999" y="890999"/>
            <a:ext cx="8352000" cy="3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100050" y="4833000"/>
            <a:ext cx="71640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 dirty="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Fabio Farina // </a:t>
            </a:r>
            <a:r>
              <a:rPr lang="it-IT" sz="1100" dirty="0" err="1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TeRABIT</a:t>
            </a:r>
            <a:r>
              <a:rPr lang="it-IT" sz="1100" dirty="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 monitoring SHAKE WP2 // Online, 09/07/2025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3888" y="1468875"/>
            <a:ext cx="7886700" cy="1176300"/>
          </a:xfrm>
          <a:prstGeom prst="rect">
            <a:avLst/>
          </a:prstGeom>
          <a:noFill/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36000" rIns="108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  <a:defRPr sz="5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42888" y="2694471"/>
            <a:ext cx="7886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80000" bIns="45700" anchor="t" anchorCtr="0"/>
          <a:lstStyle>
            <a:lvl1pPr marL="457200" marR="0" lvl="0" indent="-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E40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CCE40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96000" y="891000"/>
            <a:ext cx="40680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80000" y="891000"/>
            <a:ext cx="40680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106925" y="4833000"/>
            <a:ext cx="7169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96000" y="1574670"/>
            <a:ext cx="40680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80000" y="1574670"/>
            <a:ext cx="40680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106925" y="4833000"/>
            <a:ext cx="71508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Bianco">
  <p:cSld name="LogoBianc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95999" y="891000"/>
            <a:ext cx="83520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106925" y="4833000"/>
            <a:ext cx="7181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4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5" name="Shape 45"/>
          <p:cNvSpPr txBox="1"/>
          <p:nvPr/>
        </p:nvSpPr>
        <p:spPr>
          <a:xfrm>
            <a:off x="106925" y="4833000"/>
            <a:ext cx="67203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60000" y="135000"/>
            <a:ext cx="2949300" cy="1200300"/>
          </a:xfrm>
          <a:prstGeom prst="rect">
            <a:avLst/>
          </a:prstGeom>
          <a:noFill/>
          <a:ln w="9525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636000" y="135000"/>
            <a:ext cx="5112000" cy="42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360000" y="151200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106925" y="4833000"/>
            <a:ext cx="71448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60000" y="135000"/>
            <a:ext cx="2949300" cy="1200300"/>
          </a:xfrm>
          <a:prstGeom prst="rect">
            <a:avLst/>
          </a:prstGeom>
          <a:noFill/>
          <a:ln w="9525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36000" rIns="72000" bIns="360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3635999" y="135000"/>
            <a:ext cx="5112000" cy="42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60000" y="1511999"/>
            <a:ext cx="29493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106925" y="4833000"/>
            <a:ext cx="7163100" cy="270000"/>
          </a:xfrm>
          <a:prstGeom prst="rect">
            <a:avLst/>
          </a:prstGeom>
          <a:solidFill>
            <a:srgbClr val="B4E402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100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rPr>
              <a:t>Nome Cognome // Evento // Luogo, 01/01/2018 </a:t>
            </a:r>
            <a:r>
              <a:rPr lang="it-IT" sz="1000" i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(cambia da Visualizza &gt;&gt; Schema)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  <a:noFill/>
          <a:ln w="12700" cap="flat" cmpd="sng">
            <a:solidFill>
              <a:srgbClr val="152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36000" rIns="360000" bIns="360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000" y="891000"/>
            <a:ext cx="83520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E4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15213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2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5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33040" y="1190950"/>
            <a:ext cx="5040000" cy="114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lvl="0"/>
            <a:r>
              <a:rPr lang="it-IT" dirty="0"/>
              <a:t>Monitoring</a:t>
            </a:r>
            <a:br>
              <a:rPr lang="it-IT" dirty="0"/>
            </a:br>
            <a:r>
              <a:rPr lang="it-IT" sz="1600" dirty="0"/>
              <a:t>Attività associata allo use case SHAKE</a:t>
            </a:r>
            <a:endParaRPr sz="2800" b="1" i="0" u="none" strike="noStrike" cap="none" dirty="0">
              <a:solidFill>
                <a:srgbClr val="222A3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33040" y="2393521"/>
            <a:ext cx="5040000" cy="270000"/>
          </a:xfrm>
          <a:prstGeom prst="rect">
            <a:avLst/>
          </a:prstGeom>
          <a:solidFill>
            <a:srgbClr val="B4E402"/>
          </a:solidFill>
          <a:ln>
            <a:noFill/>
          </a:ln>
        </p:spPr>
        <p:txBody>
          <a:bodyPr spcFirstLastPara="1" wrap="square" lIns="180000" tIns="72000" rIns="180000" bIns="72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dirty="0"/>
              <a:t>Aggiornamenti su </a:t>
            </a:r>
            <a:r>
              <a:rPr lang="it-IT" dirty="0" err="1"/>
              <a:t>svilippo</a:t>
            </a:r>
            <a:r>
              <a:rPr lang="it-IT" dirty="0"/>
              <a:t> monitoraggio</a:t>
            </a:r>
            <a:endParaRPr sz="1800" b="0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33062" y="3834950"/>
            <a:ext cx="2713500" cy="235200"/>
          </a:xfrm>
          <a:prstGeom prst="rect">
            <a:avLst/>
          </a:prstGeom>
          <a:solidFill>
            <a:srgbClr val="15213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it-IT" dirty="0"/>
              <a:t>Online, 9 luglio 2025</a:t>
            </a:r>
            <a:endParaRPr sz="16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433060" y="4138232"/>
            <a:ext cx="4482398" cy="235200"/>
          </a:xfrm>
          <a:prstGeom prst="rect">
            <a:avLst/>
          </a:prstGeom>
          <a:solidFill>
            <a:srgbClr val="152139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it-IT" dirty="0" err="1"/>
              <a:t>TeRABIT</a:t>
            </a:r>
            <a:r>
              <a:rPr lang="it-IT" dirty="0"/>
              <a:t> - Work-Package </a:t>
            </a:r>
            <a:r>
              <a:rPr lang="it-IT" dirty="0" err="1"/>
              <a:t>Leaders</a:t>
            </a:r>
            <a:r>
              <a:rPr lang="it-IT" dirty="0"/>
              <a:t> Meeting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341475" y="4833000"/>
            <a:ext cx="442800" cy="270000"/>
          </a:xfrm>
          <a:prstGeom prst="rect">
            <a:avLst/>
          </a:prstGeom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95999" y="890999"/>
            <a:ext cx="8352000" cy="34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endParaRPr lang="it-IT" dirty="0"/>
          </a:p>
          <a:p>
            <a:pPr marL="228600" indent="0"/>
            <a:r>
              <a:rPr lang="it-IT" dirty="0"/>
              <a:t>A – Breve panoramica</a:t>
            </a:r>
          </a:p>
          <a:p>
            <a:pPr marL="228600" indent="0"/>
            <a:endParaRPr lang="it-IT" dirty="0"/>
          </a:p>
          <a:p>
            <a:pPr marL="228600" indent="0"/>
            <a:r>
              <a:rPr lang="it-IT" dirty="0"/>
              <a:t>B – Punto della situazione, azioni coi partner, cosa c’è</a:t>
            </a:r>
          </a:p>
          <a:p>
            <a:pPr marL="228600" indent="0"/>
            <a:endParaRPr lang="it-IT" dirty="0"/>
          </a:p>
          <a:p>
            <a:pPr marL="228600" indent="0"/>
            <a:r>
              <a:rPr lang="it-IT" dirty="0"/>
              <a:t>C – </a:t>
            </a:r>
            <a:r>
              <a:rPr lang="en-US" dirty="0"/>
              <a:t>Cosa </a:t>
            </a:r>
            <a:r>
              <a:rPr lang="en-US" dirty="0" err="1"/>
              <a:t>manca</a:t>
            </a:r>
            <a:r>
              <a:rPr lang="en-US" dirty="0"/>
              <a:t>, </a:t>
            </a:r>
            <a:r>
              <a:rPr lang="en-US" dirty="0" err="1"/>
              <a:t>calendario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prossimi</a:t>
            </a:r>
            <a:r>
              <a:rPr lang="en-US" dirty="0"/>
              <a:t> </a:t>
            </a:r>
            <a:r>
              <a:rPr lang="en-US" dirty="0" err="1"/>
              <a:t>passi</a:t>
            </a:r>
            <a:endParaRPr lang="it-IT" dirty="0"/>
          </a:p>
          <a:p>
            <a:pPr marL="228600" indent="0"/>
            <a:endParaRPr lang="it-IT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  <a:prstGeom prst="rect">
            <a:avLst/>
          </a:prstGeom>
        </p:spPr>
        <p:txBody>
          <a:bodyPr spcFirstLastPara="1" wrap="square" lIns="504000" tIns="36000" rIns="360000" bIns="360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Mini-Agenda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4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1733E2-8552-45D1-B54A-D705935F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000" y="-40075"/>
            <a:ext cx="9304200" cy="809400"/>
          </a:xfrm>
        </p:spPr>
        <p:txBody>
          <a:bodyPr/>
          <a:lstStyle/>
          <a:p>
            <a:r>
              <a:rPr lang="en-US" dirty="0"/>
              <a:t>A – </a:t>
            </a:r>
            <a:r>
              <a:rPr lang="en-US" dirty="0" err="1"/>
              <a:t>Architettura</a:t>
            </a:r>
            <a:r>
              <a:rPr lang="en-US" dirty="0"/>
              <a:t> ad alto </a:t>
            </a:r>
            <a:r>
              <a:rPr lang="en-US" dirty="0" err="1"/>
              <a:t>livello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50F01-B7D3-4BA8-8BBF-BFF8C7722E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1BE14A-A996-4115-8391-2C73EC6D67D8}"/>
              </a:ext>
            </a:extLst>
          </p:cNvPr>
          <p:cNvGrpSpPr/>
          <p:nvPr/>
        </p:nvGrpSpPr>
        <p:grpSpPr>
          <a:xfrm>
            <a:off x="254248" y="887637"/>
            <a:ext cx="8274205" cy="3505943"/>
            <a:chOff x="332981" y="764360"/>
            <a:chExt cx="8345267" cy="378395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49CD9DA-94C3-4B8C-87DB-89A020E013C8}"/>
                </a:ext>
              </a:extLst>
            </p:cNvPr>
            <p:cNvSpPr/>
            <p:nvPr/>
          </p:nvSpPr>
          <p:spPr>
            <a:xfrm>
              <a:off x="597705" y="1949284"/>
              <a:ext cx="1628078" cy="51921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Probes in </a:t>
              </a:r>
            </a:p>
            <a:p>
              <a:pPr algn="ctr"/>
              <a:r>
                <a:rPr lang="en-US" dirty="0"/>
                <a:t>Domain 1</a:t>
              </a:r>
              <a:endParaRPr lang="en-GB" dirty="0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BA8EFD5-3DF9-45A0-9CC5-A55F19FA9E67}"/>
                </a:ext>
              </a:extLst>
            </p:cNvPr>
            <p:cNvSpPr/>
            <p:nvPr/>
          </p:nvSpPr>
          <p:spPr>
            <a:xfrm>
              <a:off x="618334" y="2560024"/>
              <a:ext cx="1628078" cy="51921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Probes in </a:t>
              </a:r>
            </a:p>
            <a:p>
              <a:pPr algn="ctr"/>
              <a:r>
                <a:rPr lang="en-US" dirty="0"/>
                <a:t>Domain 2</a:t>
              </a:r>
              <a:endParaRPr lang="en-GB" dirty="0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90160D99-473D-457E-8AAC-49BA894AA25C}"/>
                </a:ext>
              </a:extLst>
            </p:cNvPr>
            <p:cNvSpPr/>
            <p:nvPr/>
          </p:nvSpPr>
          <p:spPr>
            <a:xfrm>
              <a:off x="614128" y="3170764"/>
              <a:ext cx="1628078" cy="51921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Probes in </a:t>
              </a:r>
            </a:p>
            <a:p>
              <a:pPr algn="ctr"/>
              <a:r>
                <a:rPr lang="en-US" dirty="0"/>
                <a:t>Domain 3</a:t>
              </a:r>
              <a:endParaRPr lang="en-GB" dirty="0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FB2C5A4-0FC1-45B2-B7C9-210345D701BB}"/>
                </a:ext>
              </a:extLst>
            </p:cNvPr>
            <p:cNvSpPr/>
            <p:nvPr/>
          </p:nvSpPr>
          <p:spPr>
            <a:xfrm>
              <a:off x="4168887" y="2065205"/>
              <a:ext cx="1628078" cy="11686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Timeseries</a:t>
              </a:r>
            </a:p>
            <a:p>
              <a:pPr algn="ctr"/>
              <a:r>
                <a:rPr lang="en-US" dirty="0"/>
                <a:t>Database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sz="1200" dirty="0"/>
                <a:t>w/ geo-replication</a:t>
              </a:r>
              <a:endParaRPr lang="en-GB" sz="1200" dirty="0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356AC4B-4FAF-4ACA-A8AE-68384C6BD0FD}"/>
                </a:ext>
              </a:extLst>
            </p:cNvPr>
            <p:cNvSpPr/>
            <p:nvPr/>
          </p:nvSpPr>
          <p:spPr>
            <a:xfrm>
              <a:off x="6527436" y="1810673"/>
              <a:ext cx="1628078" cy="16821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Dashboard</a:t>
              </a:r>
            </a:p>
            <a:p>
              <a:pPr algn="ctr"/>
              <a:r>
                <a:rPr lang="en-US" dirty="0"/>
                <a:t>+</a:t>
              </a:r>
            </a:p>
            <a:p>
              <a:pPr algn="ctr"/>
              <a:r>
                <a:rPr lang="en-US" dirty="0"/>
                <a:t>Alerting/Alarm</a:t>
              </a:r>
            </a:p>
          </p:txBody>
        </p:sp>
        <p:sp>
          <p:nvSpPr>
            <p:cNvPr id="65" name="Cloud 64">
              <a:extLst>
                <a:ext uri="{FF2B5EF4-FFF2-40B4-BE49-F238E27FC236}">
                  <a16:creationId xmlns:a16="http://schemas.microsoft.com/office/drawing/2014/main" id="{A2B21E05-1D88-4398-B9FA-4983DCE4C0FB}"/>
                </a:ext>
              </a:extLst>
            </p:cNvPr>
            <p:cNvSpPr/>
            <p:nvPr/>
          </p:nvSpPr>
          <p:spPr>
            <a:xfrm>
              <a:off x="2546519" y="2367403"/>
              <a:ext cx="1234161" cy="809401"/>
            </a:xfrm>
            <a:prstGeom prst="cloud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7F579FC-63AD-4309-9704-E4E3A3989812}"/>
                </a:ext>
              </a:extLst>
            </p:cNvPr>
            <p:cNvSpPr/>
            <p:nvPr/>
          </p:nvSpPr>
          <p:spPr>
            <a:xfrm>
              <a:off x="3997712" y="1810672"/>
              <a:ext cx="61332" cy="1757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4B480B2-291E-4EF6-94F7-310F8E785D75}"/>
                </a:ext>
              </a:extLst>
            </p:cNvPr>
            <p:cNvSpPr/>
            <p:nvPr/>
          </p:nvSpPr>
          <p:spPr>
            <a:xfrm>
              <a:off x="5906808" y="1810672"/>
              <a:ext cx="61332" cy="1757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9" name="Graphic 68" descr="Lock">
              <a:extLst>
                <a:ext uri="{FF2B5EF4-FFF2-40B4-BE49-F238E27FC236}">
                  <a16:creationId xmlns:a16="http://schemas.microsoft.com/office/drawing/2014/main" id="{00AD0CAD-D3C9-4FD2-9F06-7B2FDA611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26587" y="1366997"/>
              <a:ext cx="381550" cy="381550"/>
            </a:xfrm>
            <a:prstGeom prst="rect">
              <a:avLst/>
            </a:prstGeom>
          </p:spPr>
        </p:pic>
        <p:cxnSp>
          <p:nvCxnSpPr>
            <p:cNvPr id="70" name="Connector: Elbow 15">
              <a:extLst>
                <a:ext uri="{FF2B5EF4-FFF2-40B4-BE49-F238E27FC236}">
                  <a16:creationId xmlns:a16="http://schemas.microsoft.com/office/drawing/2014/main" id="{78F2D2B0-8BF5-4176-9594-259E6DDC45F5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>
              <a:off x="2225783" y="2208893"/>
              <a:ext cx="1751299" cy="349125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17">
              <a:extLst>
                <a:ext uri="{FF2B5EF4-FFF2-40B4-BE49-F238E27FC236}">
                  <a16:creationId xmlns:a16="http://schemas.microsoft.com/office/drawing/2014/main" id="{DB7CF9CA-F7BC-4162-9CCE-17C05CE0E6EB}"/>
                </a:ext>
              </a:extLst>
            </p:cNvPr>
            <p:cNvCxnSpPr>
              <a:cxnSpLocks/>
              <a:stCxn id="55" idx="3"/>
              <a:endCxn id="66" idx="1"/>
            </p:cNvCxnSpPr>
            <p:nvPr/>
          </p:nvCxnSpPr>
          <p:spPr>
            <a:xfrm flipV="1">
              <a:off x="2246412" y="2689531"/>
              <a:ext cx="1751300" cy="130102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Elbow 19">
              <a:extLst>
                <a:ext uri="{FF2B5EF4-FFF2-40B4-BE49-F238E27FC236}">
                  <a16:creationId xmlns:a16="http://schemas.microsoft.com/office/drawing/2014/main" id="{4A1A439D-EC36-4AEF-B215-1587FC02E658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 flipV="1">
              <a:off x="2242206" y="2854677"/>
              <a:ext cx="1696959" cy="575696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6E5EE9-E9C8-407D-A7AF-8736F58EF778}"/>
                </a:ext>
              </a:extLst>
            </p:cNvPr>
            <p:cNvSpPr txBox="1"/>
            <p:nvPr/>
          </p:nvSpPr>
          <p:spPr>
            <a:xfrm>
              <a:off x="2743916" y="3359625"/>
              <a:ext cx="1568676" cy="5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API Token</a:t>
              </a:r>
            </a:p>
            <a:p>
              <a:pPr algn="ctr"/>
              <a:r>
                <a:rPr lang="en-US" sz="1200" dirty="0"/>
                <a:t>with authorization</a:t>
              </a:r>
            </a:p>
          </p:txBody>
        </p:sp>
        <p:pic>
          <p:nvPicPr>
            <p:cNvPr id="84" name="Graphic 83" descr="Lock">
              <a:extLst>
                <a:ext uri="{FF2B5EF4-FFF2-40B4-BE49-F238E27FC236}">
                  <a16:creationId xmlns:a16="http://schemas.microsoft.com/office/drawing/2014/main" id="{95F33B18-1DB7-4480-9DE9-78193E2BC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0909" y="1360770"/>
              <a:ext cx="381550" cy="381550"/>
            </a:xfrm>
            <a:prstGeom prst="rect">
              <a:avLst/>
            </a:prstGeom>
          </p:spPr>
        </p:pic>
        <p:cxnSp>
          <p:nvCxnSpPr>
            <p:cNvPr id="86" name="Connector: Elbow 25">
              <a:extLst>
                <a:ext uri="{FF2B5EF4-FFF2-40B4-BE49-F238E27FC236}">
                  <a16:creationId xmlns:a16="http://schemas.microsoft.com/office/drawing/2014/main" id="{CC8F1909-7ECA-456C-9FA6-B4B9514D6849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rot="10800000">
              <a:off x="5796966" y="2649530"/>
              <a:ext cx="675213" cy="14930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58CFFB7-2707-48C8-A28B-A2AC959CBF40}"/>
                </a:ext>
              </a:extLst>
            </p:cNvPr>
            <p:cNvSpPr/>
            <p:nvPr/>
          </p:nvSpPr>
          <p:spPr>
            <a:xfrm rot="16200000">
              <a:off x="7310809" y="799902"/>
              <a:ext cx="61332" cy="175771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dk1"/>
                </a:solidFill>
              </a:endParaRPr>
            </a:p>
          </p:txBody>
        </p:sp>
        <p:pic>
          <p:nvPicPr>
            <p:cNvPr id="88" name="Graphic 87" descr="Users">
              <a:extLst>
                <a:ext uri="{FF2B5EF4-FFF2-40B4-BE49-F238E27FC236}">
                  <a16:creationId xmlns:a16="http://schemas.microsoft.com/office/drawing/2014/main" id="{109C82F6-86BE-4EEE-9764-9E408941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84275" y="764360"/>
              <a:ext cx="914400" cy="914400"/>
            </a:xfrm>
            <a:prstGeom prst="rect">
              <a:avLst/>
            </a:prstGeom>
          </p:spPr>
        </p:pic>
        <p:pic>
          <p:nvPicPr>
            <p:cNvPr id="89" name="Graphic 88" descr="Lock">
              <a:extLst>
                <a:ext uri="{FF2B5EF4-FFF2-40B4-BE49-F238E27FC236}">
                  <a16:creationId xmlns:a16="http://schemas.microsoft.com/office/drawing/2014/main" id="{4EDF891F-34BE-412E-A707-AB90158D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75591" y="1429122"/>
              <a:ext cx="381550" cy="381550"/>
            </a:xfrm>
            <a:prstGeom prst="rect">
              <a:avLst/>
            </a:prstGeom>
          </p:spPr>
        </p:pic>
        <p:pic>
          <p:nvPicPr>
            <p:cNvPr id="90" name="Graphic 89" descr="Pencil">
              <a:extLst>
                <a:ext uri="{FF2B5EF4-FFF2-40B4-BE49-F238E27FC236}">
                  <a16:creationId xmlns:a16="http://schemas.microsoft.com/office/drawing/2014/main" id="{8E4E0E86-C255-4DA1-B761-1DA9B8B0F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2584" y="2936295"/>
              <a:ext cx="250065" cy="250065"/>
            </a:xfrm>
            <a:prstGeom prst="rect">
              <a:avLst/>
            </a:prstGeom>
          </p:spPr>
        </p:pic>
        <p:pic>
          <p:nvPicPr>
            <p:cNvPr id="91" name="Graphic 90" descr="Magnifying glass">
              <a:extLst>
                <a:ext uri="{FF2B5EF4-FFF2-40B4-BE49-F238E27FC236}">
                  <a16:creationId xmlns:a16="http://schemas.microsoft.com/office/drawing/2014/main" id="{D82952DB-BFDA-4506-B0CC-65AB3A33A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05485" y="2400917"/>
              <a:ext cx="264922" cy="264922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E9AE2A1-02D5-421C-93F2-3EEA1AF835FA}"/>
                </a:ext>
              </a:extLst>
            </p:cNvPr>
            <p:cNvSpPr txBox="1"/>
            <p:nvPr/>
          </p:nvSpPr>
          <p:spPr>
            <a:xfrm>
              <a:off x="700765" y="4150527"/>
              <a:ext cx="2169345" cy="368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Gather and normalize</a:t>
              </a:r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2EA8C7-22A5-49F2-A035-39EB9127783E}"/>
                </a:ext>
              </a:extLst>
            </p:cNvPr>
            <p:cNvSpPr txBox="1"/>
            <p:nvPr/>
          </p:nvSpPr>
          <p:spPr>
            <a:xfrm>
              <a:off x="4168887" y="4150527"/>
              <a:ext cx="1773310" cy="33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Persist and process</a:t>
              </a:r>
              <a:endParaRPr lang="en-GB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A0CCAD0-D547-4769-A9DA-3405E3C7358B}"/>
                </a:ext>
              </a:extLst>
            </p:cNvPr>
            <p:cNvSpPr txBox="1"/>
            <p:nvPr/>
          </p:nvSpPr>
          <p:spPr>
            <a:xfrm>
              <a:off x="6676872" y="4150527"/>
              <a:ext cx="2001376" cy="368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Query and visualize</a:t>
              </a:r>
              <a:endParaRPr lang="en-GB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74110E6-67DA-407B-87DB-7205638E019A}"/>
                </a:ext>
              </a:extLst>
            </p:cNvPr>
            <p:cNvSpPr/>
            <p:nvPr/>
          </p:nvSpPr>
          <p:spPr>
            <a:xfrm>
              <a:off x="332981" y="4086649"/>
              <a:ext cx="3297857" cy="461665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3D0F793-7C4F-4764-BDE0-73A639DA524D}"/>
                </a:ext>
              </a:extLst>
            </p:cNvPr>
            <p:cNvSpPr/>
            <p:nvPr/>
          </p:nvSpPr>
          <p:spPr>
            <a:xfrm>
              <a:off x="3630838" y="4086649"/>
              <a:ext cx="2739569" cy="461665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4308C8D-AC63-401A-A4B2-B61DB8AB92F9}"/>
                </a:ext>
              </a:extLst>
            </p:cNvPr>
            <p:cNvSpPr/>
            <p:nvPr/>
          </p:nvSpPr>
          <p:spPr>
            <a:xfrm>
              <a:off x="6370407" y="4086649"/>
              <a:ext cx="2286734" cy="461665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C50A88C-A558-4262-B8DE-BE45B8707E56}"/>
                </a:ext>
              </a:extLst>
            </p:cNvPr>
            <p:cNvCxnSpPr>
              <a:cxnSpLocks/>
              <a:stCxn id="96" idx="1"/>
            </p:cNvCxnSpPr>
            <p:nvPr/>
          </p:nvCxnSpPr>
          <p:spPr>
            <a:xfrm flipV="1">
              <a:off x="3630838" y="1041291"/>
              <a:ext cx="0" cy="327618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264C020-5B91-41F9-A738-E271FA2D9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0407" y="1041291"/>
              <a:ext cx="0" cy="327618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270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1733E2-8552-45D1-B54A-D705935F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–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implementazione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50F01-B7D3-4BA8-8BBF-BFF8C7722E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D62AD1-108E-4324-8EE9-0210EB73DA05}"/>
              </a:ext>
            </a:extLst>
          </p:cNvPr>
          <p:cNvGrpSpPr/>
          <p:nvPr/>
        </p:nvGrpSpPr>
        <p:grpSpPr>
          <a:xfrm>
            <a:off x="420378" y="2127024"/>
            <a:ext cx="5786564" cy="2577040"/>
            <a:chOff x="327156" y="978850"/>
            <a:chExt cx="7933667" cy="3748051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D73BAEA-47FD-4170-B792-839A01797E12}"/>
                </a:ext>
              </a:extLst>
            </p:cNvPr>
            <p:cNvSpPr/>
            <p:nvPr/>
          </p:nvSpPr>
          <p:spPr>
            <a:xfrm>
              <a:off x="418073" y="3225191"/>
              <a:ext cx="1915050" cy="150171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D0CC2B3-6928-4CF4-AAEC-36182357B260}"/>
                </a:ext>
              </a:extLst>
            </p:cNvPr>
            <p:cNvGrpSpPr/>
            <p:nvPr/>
          </p:nvGrpSpPr>
          <p:grpSpPr>
            <a:xfrm>
              <a:off x="1751123" y="3749358"/>
              <a:ext cx="996547" cy="292571"/>
              <a:chOff x="2208537" y="4147005"/>
              <a:chExt cx="1481280" cy="434881"/>
            </a:xfrm>
          </p:grpSpPr>
          <p:sp>
            <p:nvSpPr>
              <p:cNvPr id="73" name="Elaborazione alternativa 31">
                <a:extLst>
                  <a:ext uri="{FF2B5EF4-FFF2-40B4-BE49-F238E27FC236}">
                    <a16:creationId xmlns:a16="http://schemas.microsoft.com/office/drawing/2014/main" id="{B7B958BC-7A32-41C0-9E22-DC36C5804329}"/>
                  </a:ext>
                </a:extLst>
              </p:cNvPr>
              <p:cNvSpPr/>
              <p:nvPr/>
            </p:nvSpPr>
            <p:spPr bwMode="auto">
              <a:xfrm>
                <a:off x="2208537" y="4147005"/>
                <a:ext cx="1481280" cy="434881"/>
              </a:xfrm>
              <a:prstGeom prst="flowChartAlternateProcess">
                <a:avLst/>
              </a:prstGeom>
              <a:solidFill>
                <a:srgbClr val="FFFFFF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/>
            </p:style>
          </p:sp>
          <p:pic>
            <p:nvPicPr>
              <p:cNvPr id="74" name="Picture 5">
                <a:extLst>
                  <a:ext uri="{FF2B5EF4-FFF2-40B4-BE49-F238E27FC236}">
                    <a16:creationId xmlns:a16="http://schemas.microsoft.com/office/drawing/2014/main" id="{3460180E-C0CF-4152-B9DC-BA366E29E3F7}"/>
                  </a:ext>
                </a:extLst>
              </p:cNvPr>
              <p:cNvPicPr/>
              <p:nvPr/>
            </p:nvPicPr>
            <p:blipFill>
              <a:blip r:embed="rId2"/>
              <a:stretch/>
            </p:blipFill>
            <p:spPr bwMode="auto">
              <a:xfrm>
                <a:off x="2296855" y="4172259"/>
                <a:ext cx="1266240" cy="36000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09E9C45-17A9-422B-80A6-BC9B6A56CE74}"/>
                </a:ext>
              </a:extLst>
            </p:cNvPr>
            <p:cNvSpPr/>
            <p:nvPr/>
          </p:nvSpPr>
          <p:spPr>
            <a:xfrm>
              <a:off x="327156" y="978850"/>
              <a:ext cx="1898627" cy="52390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FE36E6-9189-4FCD-8A5F-0004BEDC39BC}"/>
                </a:ext>
              </a:extLst>
            </p:cNvPr>
            <p:cNvSpPr/>
            <p:nvPr/>
          </p:nvSpPr>
          <p:spPr>
            <a:xfrm>
              <a:off x="327156" y="1587959"/>
              <a:ext cx="1919256" cy="150171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1706B23-F7B6-4FEF-9A75-C746889E7C9D}"/>
                </a:ext>
              </a:extLst>
            </p:cNvPr>
            <p:cNvSpPr/>
            <p:nvPr/>
          </p:nvSpPr>
          <p:spPr>
            <a:xfrm>
              <a:off x="327156" y="3170764"/>
              <a:ext cx="1915050" cy="150171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D8877E2-C48A-41E6-A26C-1821A033A9D7}"/>
                </a:ext>
              </a:extLst>
            </p:cNvPr>
            <p:cNvSpPr/>
            <p:nvPr/>
          </p:nvSpPr>
          <p:spPr>
            <a:xfrm>
              <a:off x="4168887" y="2065205"/>
              <a:ext cx="1628078" cy="15031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  <a:p>
              <a:pPr algn="ctr"/>
              <a:r>
                <a:rPr lang="en-US" sz="900" dirty="0"/>
                <a:t>Timeseries</a:t>
              </a:r>
            </a:p>
            <a:p>
              <a:pPr algn="ctr"/>
              <a:r>
                <a:rPr lang="en-US" sz="900" dirty="0"/>
                <a:t>Database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0029B6-1521-43C0-A2A7-E5C48C13B66D}"/>
                </a:ext>
              </a:extLst>
            </p:cNvPr>
            <p:cNvSpPr/>
            <p:nvPr/>
          </p:nvSpPr>
          <p:spPr>
            <a:xfrm>
              <a:off x="6527436" y="2045129"/>
              <a:ext cx="1628078" cy="152326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  <a:p>
              <a:pPr algn="ctr"/>
              <a:endParaRPr lang="en-US" sz="900" dirty="0"/>
            </a:p>
            <a:p>
              <a:pPr algn="ctr"/>
              <a:r>
                <a:rPr lang="en-US" sz="900" dirty="0"/>
                <a:t>Dashboard</a:t>
              </a:r>
            </a:p>
            <a:p>
              <a:pPr algn="ctr"/>
              <a:r>
                <a:rPr lang="en-US" sz="900" dirty="0"/>
                <a:t>+</a:t>
              </a:r>
            </a:p>
            <a:p>
              <a:pPr algn="ctr"/>
              <a:r>
                <a:rPr lang="en-US" sz="900" dirty="0"/>
                <a:t>Alerting/Alarm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E09A3A-AA0B-40C7-B4FA-27C006F66D88}"/>
                </a:ext>
              </a:extLst>
            </p:cNvPr>
            <p:cNvSpPr/>
            <p:nvPr/>
          </p:nvSpPr>
          <p:spPr>
            <a:xfrm>
              <a:off x="3997712" y="1810672"/>
              <a:ext cx="61332" cy="1757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E9CE95-8CB4-423C-9DDC-1C61292E4B33}"/>
                </a:ext>
              </a:extLst>
            </p:cNvPr>
            <p:cNvSpPr/>
            <p:nvPr/>
          </p:nvSpPr>
          <p:spPr>
            <a:xfrm>
              <a:off x="6036050" y="1811673"/>
              <a:ext cx="61332" cy="17577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pic>
          <p:nvPicPr>
            <p:cNvPr id="13" name="Graphic 12" descr="Lock">
              <a:extLst>
                <a:ext uri="{FF2B5EF4-FFF2-40B4-BE49-F238E27FC236}">
                  <a16:creationId xmlns:a16="http://schemas.microsoft.com/office/drawing/2014/main" id="{7045A935-26C3-4052-94E1-271C5B5DC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26587" y="1366997"/>
              <a:ext cx="381550" cy="381550"/>
            </a:xfrm>
            <a:prstGeom prst="rect">
              <a:avLst/>
            </a:prstGeom>
          </p:spPr>
        </p:pic>
        <p:cxnSp>
          <p:nvCxnSpPr>
            <p:cNvPr id="14" name="Connector: Elbow 15">
              <a:extLst>
                <a:ext uri="{FF2B5EF4-FFF2-40B4-BE49-F238E27FC236}">
                  <a16:creationId xmlns:a16="http://schemas.microsoft.com/office/drawing/2014/main" id="{F1E4210F-72EF-4E78-B86D-F28197F9204F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225783" y="1240802"/>
              <a:ext cx="1732831" cy="1330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7">
              <a:extLst>
                <a:ext uri="{FF2B5EF4-FFF2-40B4-BE49-F238E27FC236}">
                  <a16:creationId xmlns:a16="http://schemas.microsoft.com/office/drawing/2014/main" id="{37494769-9D3D-4FD4-8D2E-29DFB35D9AD7}"/>
                </a:ext>
              </a:extLst>
            </p:cNvPr>
            <p:cNvCxnSpPr>
              <a:cxnSpLocks/>
              <a:stCxn id="61" idx="3"/>
              <a:endCxn id="11" idx="1"/>
            </p:cNvCxnSpPr>
            <p:nvPr/>
          </p:nvCxnSpPr>
          <p:spPr>
            <a:xfrm>
              <a:off x="2698287" y="1932231"/>
              <a:ext cx="1299425" cy="757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9">
              <a:extLst>
                <a:ext uri="{FF2B5EF4-FFF2-40B4-BE49-F238E27FC236}">
                  <a16:creationId xmlns:a16="http://schemas.microsoft.com/office/drawing/2014/main" id="{9FD64070-5881-4C45-A75B-3BA5C4B7A034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2242206" y="2937853"/>
              <a:ext cx="1700691" cy="9837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25">
              <a:extLst>
                <a:ext uri="{FF2B5EF4-FFF2-40B4-BE49-F238E27FC236}">
                  <a16:creationId xmlns:a16="http://schemas.microsoft.com/office/drawing/2014/main" id="{73DEC206-F5DE-4509-8DF2-1A51475A09C8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rot="10800000" flipV="1">
              <a:off x="5796966" y="2664459"/>
              <a:ext cx="675221" cy="15233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F09867-BFEE-4063-938E-FDB68C6BD4FC}"/>
                </a:ext>
              </a:extLst>
            </p:cNvPr>
            <p:cNvSpPr/>
            <p:nvPr/>
          </p:nvSpPr>
          <p:spPr>
            <a:xfrm rot="16200000">
              <a:off x="7310810" y="962479"/>
              <a:ext cx="61332" cy="175771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00">
                <a:solidFill>
                  <a:schemeClr val="dk1"/>
                </a:solidFill>
              </a:endParaRPr>
            </a:p>
          </p:txBody>
        </p:sp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54173C95-1C43-4817-9982-5F1D944B9EC0}"/>
                </a:ext>
              </a:extLst>
            </p:cNvPr>
            <p:cNvPicPr/>
            <p:nvPr/>
          </p:nvPicPr>
          <p:blipFill>
            <a:blip r:embed="rId5"/>
            <a:stretch/>
          </p:blipFill>
          <p:spPr bwMode="auto">
            <a:xfrm>
              <a:off x="6812755" y="2240175"/>
              <a:ext cx="1057440" cy="286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2D3376CA-7229-4987-AA31-8D35C32D64F9}"/>
                </a:ext>
              </a:extLst>
            </p:cNvPr>
            <p:cNvPicPr/>
            <p:nvPr/>
          </p:nvPicPr>
          <p:blipFill>
            <a:blip r:embed="rId6"/>
            <a:stretch/>
          </p:blipFill>
          <p:spPr bwMode="auto">
            <a:xfrm>
              <a:off x="4312708" y="2151752"/>
              <a:ext cx="1333134" cy="46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4B1291-307A-4215-A17E-69C3961CAC6E}"/>
                </a:ext>
              </a:extLst>
            </p:cNvPr>
            <p:cNvSpPr/>
            <p:nvPr/>
          </p:nvSpPr>
          <p:spPr>
            <a:xfrm>
              <a:off x="3780681" y="3760617"/>
              <a:ext cx="4480142" cy="660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Multi-site Kubernetes</a:t>
              </a:r>
              <a:endParaRPr lang="en-GB" sz="900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BB147A-154A-4541-90DE-4F3A2D83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7712" y="3803047"/>
              <a:ext cx="592555" cy="575697"/>
            </a:xfrm>
            <a:prstGeom prst="rect">
              <a:avLst/>
            </a:prstGeom>
          </p:spPr>
        </p:pic>
        <p:pic>
          <p:nvPicPr>
            <p:cNvPr id="35" name="Graphic 34" descr="Server">
              <a:extLst>
                <a:ext uri="{FF2B5EF4-FFF2-40B4-BE49-F238E27FC236}">
                  <a16:creationId xmlns:a16="http://schemas.microsoft.com/office/drawing/2014/main" id="{D9C6B4E0-F79B-4AE9-81D7-177710F1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9146" y="3774763"/>
              <a:ext cx="404033" cy="404033"/>
            </a:xfrm>
            <a:prstGeom prst="rect">
              <a:avLst/>
            </a:prstGeom>
          </p:spPr>
        </p:pic>
        <p:pic>
          <p:nvPicPr>
            <p:cNvPr id="37" name="Graphic 36" descr="Database">
              <a:extLst>
                <a:ext uri="{FF2B5EF4-FFF2-40B4-BE49-F238E27FC236}">
                  <a16:creationId xmlns:a16="http://schemas.microsoft.com/office/drawing/2014/main" id="{B5205B7C-5E18-48E7-A6BA-AB00CEE62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4925" y="3760617"/>
              <a:ext cx="404033" cy="40403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E8CCE06-AF59-4B47-BED3-F6DEDB19C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152" y="3244473"/>
              <a:ext cx="725612" cy="362806"/>
            </a:xfrm>
            <a:prstGeom prst="rect">
              <a:avLst/>
            </a:prstGeom>
          </p:spPr>
        </p:pic>
        <p:pic>
          <p:nvPicPr>
            <p:cNvPr id="33" name="Immagine 25">
              <a:extLst>
                <a:ext uri="{FF2B5EF4-FFF2-40B4-BE49-F238E27FC236}">
                  <a16:creationId xmlns:a16="http://schemas.microsoft.com/office/drawing/2014/main" id="{C2057C79-8D81-4E6F-A6D2-46A7E00DFFA4}"/>
                </a:ext>
              </a:extLst>
            </p:cNvPr>
            <p:cNvPicPr/>
            <p:nvPr/>
          </p:nvPicPr>
          <p:blipFill>
            <a:blip r:embed="rId13"/>
            <a:stretch/>
          </p:blipFill>
          <p:spPr>
            <a:xfrm>
              <a:off x="851741" y="3524477"/>
              <a:ext cx="577496" cy="150934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29E8A99-62AF-4B3C-B038-B5DB8A6E80F1}"/>
                </a:ext>
              </a:extLst>
            </p:cNvPr>
            <p:cNvGrpSpPr/>
            <p:nvPr/>
          </p:nvGrpSpPr>
          <p:grpSpPr>
            <a:xfrm>
              <a:off x="1714659" y="3683475"/>
              <a:ext cx="996547" cy="292571"/>
              <a:chOff x="2208537" y="4147005"/>
              <a:chExt cx="1481280" cy="434881"/>
            </a:xfrm>
          </p:grpSpPr>
          <p:sp>
            <p:nvSpPr>
              <p:cNvPr id="47" name="Elaborazione alternativa 31">
                <a:extLst>
                  <a:ext uri="{FF2B5EF4-FFF2-40B4-BE49-F238E27FC236}">
                    <a16:creationId xmlns:a16="http://schemas.microsoft.com/office/drawing/2014/main" id="{FA019BE6-F98D-4A31-9C4B-C88717DC2DC7}"/>
                  </a:ext>
                </a:extLst>
              </p:cNvPr>
              <p:cNvSpPr/>
              <p:nvPr/>
            </p:nvSpPr>
            <p:spPr bwMode="auto">
              <a:xfrm>
                <a:off x="2208537" y="4147005"/>
                <a:ext cx="1481280" cy="434881"/>
              </a:xfrm>
              <a:prstGeom prst="flowChartAlternateProcess">
                <a:avLst/>
              </a:prstGeom>
              <a:solidFill>
                <a:srgbClr val="FFFFFF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/>
            </p:style>
          </p:sp>
          <p:pic>
            <p:nvPicPr>
              <p:cNvPr id="48" name="Picture 5">
                <a:extLst>
                  <a:ext uri="{FF2B5EF4-FFF2-40B4-BE49-F238E27FC236}">
                    <a16:creationId xmlns:a16="http://schemas.microsoft.com/office/drawing/2014/main" id="{306C7FDD-E028-4BAB-9578-D591931749E0}"/>
                  </a:ext>
                </a:extLst>
              </p:cNvPr>
              <p:cNvPicPr/>
              <p:nvPr/>
            </p:nvPicPr>
            <p:blipFill>
              <a:blip r:embed="rId2"/>
              <a:stretch/>
            </p:blipFill>
            <p:spPr bwMode="auto">
              <a:xfrm>
                <a:off x="2296855" y="4172259"/>
                <a:ext cx="1266240" cy="36000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EB637BA-923D-44E3-920E-963AD485989B}"/>
                </a:ext>
              </a:extLst>
            </p:cNvPr>
            <p:cNvGrpSpPr/>
            <p:nvPr/>
          </p:nvGrpSpPr>
          <p:grpSpPr>
            <a:xfrm>
              <a:off x="1688411" y="1103696"/>
              <a:ext cx="996547" cy="292571"/>
              <a:chOff x="2208537" y="4147005"/>
              <a:chExt cx="1481280" cy="434881"/>
            </a:xfrm>
          </p:grpSpPr>
          <p:sp>
            <p:nvSpPr>
              <p:cNvPr id="52" name="Elaborazione alternativa 31">
                <a:extLst>
                  <a:ext uri="{FF2B5EF4-FFF2-40B4-BE49-F238E27FC236}">
                    <a16:creationId xmlns:a16="http://schemas.microsoft.com/office/drawing/2014/main" id="{5EE657FE-375D-4F59-8ABF-BC0076188B20}"/>
                  </a:ext>
                </a:extLst>
              </p:cNvPr>
              <p:cNvSpPr/>
              <p:nvPr/>
            </p:nvSpPr>
            <p:spPr bwMode="auto">
              <a:xfrm>
                <a:off x="2208537" y="4147005"/>
                <a:ext cx="1481280" cy="434881"/>
              </a:xfrm>
              <a:prstGeom prst="flowChartAlternateProcess">
                <a:avLst/>
              </a:prstGeom>
              <a:solidFill>
                <a:srgbClr val="FFFFFF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/>
            </p:style>
          </p:sp>
          <p:pic>
            <p:nvPicPr>
              <p:cNvPr id="53" name="Picture 5">
                <a:extLst>
                  <a:ext uri="{FF2B5EF4-FFF2-40B4-BE49-F238E27FC236}">
                    <a16:creationId xmlns:a16="http://schemas.microsoft.com/office/drawing/2014/main" id="{5E073483-0199-4F54-9B3E-ADB4CE8E85A7}"/>
                  </a:ext>
                </a:extLst>
              </p:cNvPr>
              <p:cNvPicPr/>
              <p:nvPr/>
            </p:nvPicPr>
            <p:blipFill>
              <a:blip r:embed="rId2"/>
              <a:stretch/>
            </p:blipFill>
            <p:spPr bwMode="auto">
              <a:xfrm>
                <a:off x="2296855" y="4172259"/>
                <a:ext cx="1266240" cy="36000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47F5B3D-D9D0-44A1-90FF-248447D62E0E}"/>
                </a:ext>
              </a:extLst>
            </p:cNvPr>
            <p:cNvSpPr txBox="1"/>
            <p:nvPr/>
          </p:nvSpPr>
          <p:spPr>
            <a:xfrm>
              <a:off x="625950" y="987780"/>
              <a:ext cx="859778" cy="537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GARR-T</a:t>
              </a:r>
            </a:p>
            <a:p>
              <a:r>
                <a:rPr lang="en-US" sz="900" dirty="0"/>
                <a:t>Metrics</a:t>
              </a:r>
              <a:endParaRPr lang="en-GB" sz="9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C7E9E0-1EE7-4D52-AAFE-15FBE7FD799E}"/>
                </a:ext>
              </a:extLst>
            </p:cNvPr>
            <p:cNvSpPr txBox="1"/>
            <p:nvPr/>
          </p:nvSpPr>
          <p:spPr>
            <a:xfrm>
              <a:off x="342676" y="4159564"/>
              <a:ext cx="1883105" cy="53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Infrastructure</a:t>
              </a:r>
            </a:p>
            <a:p>
              <a:pPr algn="ctr"/>
              <a:r>
                <a:rPr lang="en-US" sz="900" dirty="0"/>
                <a:t>Resource Metrics</a:t>
              </a:r>
              <a:endParaRPr lang="en-GB" sz="9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0993F4-EAC7-48FD-933D-B7DB7BFAA703}"/>
                </a:ext>
              </a:extLst>
            </p:cNvPr>
            <p:cNvSpPr txBox="1"/>
            <p:nvPr/>
          </p:nvSpPr>
          <p:spPr>
            <a:xfrm>
              <a:off x="354603" y="1693848"/>
              <a:ext cx="1374062" cy="1242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/>
                <a:t>VM Resources</a:t>
              </a:r>
            </a:p>
            <a:p>
              <a:pPr algn="ctr">
                <a:lnSpc>
                  <a:spcPct val="150000"/>
                </a:lnSpc>
              </a:pPr>
              <a:r>
                <a:rPr lang="en-US" sz="900" dirty="0"/>
                <a:t>+ </a:t>
              </a:r>
            </a:p>
            <a:p>
              <a:pPr algn="ctr">
                <a:lnSpc>
                  <a:spcPct val="150000"/>
                </a:lnSpc>
              </a:pPr>
              <a:r>
                <a:rPr lang="en-US" sz="900" dirty="0"/>
                <a:t>Queues Metrics</a:t>
              </a:r>
            </a:p>
            <a:p>
              <a:pPr algn="ctr"/>
              <a:r>
                <a:rPr lang="en-US" sz="700" dirty="0"/>
                <a:t>(</a:t>
              </a:r>
              <a:r>
                <a:rPr lang="en-US" sz="700" dirty="0" err="1"/>
                <a:t>sinfo,squeue,sstat</a:t>
              </a:r>
              <a:r>
                <a:rPr lang="en-US" sz="700" dirty="0"/>
                <a:t>)</a:t>
              </a:r>
              <a:r>
                <a:rPr lang="en-US" sz="900" dirty="0"/>
                <a:t> </a:t>
              </a:r>
              <a:endParaRPr lang="en-GB" sz="900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8F51E51-E109-4681-B351-CE4FA1438EA3}"/>
                </a:ext>
              </a:extLst>
            </p:cNvPr>
            <p:cNvGrpSpPr/>
            <p:nvPr/>
          </p:nvGrpSpPr>
          <p:grpSpPr>
            <a:xfrm>
              <a:off x="1701740" y="1785945"/>
              <a:ext cx="996547" cy="292571"/>
              <a:chOff x="2208537" y="4147005"/>
              <a:chExt cx="1481280" cy="434881"/>
            </a:xfrm>
          </p:grpSpPr>
          <p:sp>
            <p:nvSpPr>
              <p:cNvPr id="61" name="Elaborazione alternativa 31">
                <a:extLst>
                  <a:ext uri="{FF2B5EF4-FFF2-40B4-BE49-F238E27FC236}">
                    <a16:creationId xmlns:a16="http://schemas.microsoft.com/office/drawing/2014/main" id="{5486090B-1D7B-46D2-9C66-89591AD7DC98}"/>
                  </a:ext>
                </a:extLst>
              </p:cNvPr>
              <p:cNvSpPr/>
              <p:nvPr/>
            </p:nvSpPr>
            <p:spPr bwMode="auto">
              <a:xfrm>
                <a:off x="2208537" y="4147005"/>
                <a:ext cx="1481280" cy="434881"/>
              </a:xfrm>
              <a:prstGeom prst="flowChartAlternateProcess">
                <a:avLst/>
              </a:prstGeom>
              <a:solidFill>
                <a:srgbClr val="FFFFFF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/>
            </p:style>
          </p:sp>
          <p:pic>
            <p:nvPicPr>
              <p:cNvPr id="62" name="Picture 5">
                <a:extLst>
                  <a:ext uri="{FF2B5EF4-FFF2-40B4-BE49-F238E27FC236}">
                    <a16:creationId xmlns:a16="http://schemas.microsoft.com/office/drawing/2014/main" id="{9307DBAA-22B7-4DB2-91E4-B32EC43D11B9}"/>
                  </a:ext>
                </a:extLst>
              </p:cNvPr>
              <p:cNvPicPr/>
              <p:nvPr/>
            </p:nvPicPr>
            <p:blipFill>
              <a:blip r:embed="rId2"/>
              <a:stretch/>
            </p:blipFill>
            <p:spPr bwMode="auto">
              <a:xfrm>
                <a:off x="2296855" y="4172259"/>
                <a:ext cx="1266240" cy="360000"/>
              </a:xfrm>
              <a:prstGeom prst="rect">
                <a:avLst/>
              </a:prstGeom>
              <a:ln w="0">
                <a:noFill/>
              </a:ln>
            </p:spPr>
          </p:pic>
        </p:grpSp>
        <p:cxnSp>
          <p:nvCxnSpPr>
            <p:cNvPr id="68" name="Connector: Elbow 17">
              <a:extLst>
                <a:ext uri="{FF2B5EF4-FFF2-40B4-BE49-F238E27FC236}">
                  <a16:creationId xmlns:a16="http://schemas.microsoft.com/office/drawing/2014/main" id="{54668339-C553-47FB-8601-39AD811DBF6E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>
              <a:off x="2716330" y="2656515"/>
              <a:ext cx="1208233" cy="1934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485EE95-68DB-4402-9BFD-B7AA0A3F0807}"/>
                </a:ext>
              </a:extLst>
            </p:cNvPr>
            <p:cNvGrpSpPr/>
            <p:nvPr/>
          </p:nvGrpSpPr>
          <p:grpSpPr>
            <a:xfrm>
              <a:off x="1692316" y="2325353"/>
              <a:ext cx="1024014" cy="662324"/>
              <a:chOff x="3646117" y="4559052"/>
              <a:chExt cx="1481280" cy="958080"/>
            </a:xfrm>
          </p:grpSpPr>
          <p:sp>
            <p:nvSpPr>
              <p:cNvPr id="75" name="Elaborazione alternativa 4">
                <a:extLst>
                  <a:ext uri="{FF2B5EF4-FFF2-40B4-BE49-F238E27FC236}">
                    <a16:creationId xmlns:a16="http://schemas.microsoft.com/office/drawing/2014/main" id="{0C611FB4-4A1C-428D-A6C6-84D8C07E5938}"/>
                  </a:ext>
                </a:extLst>
              </p:cNvPr>
              <p:cNvSpPr/>
              <p:nvPr/>
            </p:nvSpPr>
            <p:spPr bwMode="auto">
              <a:xfrm>
                <a:off x="3646117" y="4559052"/>
                <a:ext cx="1481280" cy="958080"/>
              </a:xfrm>
              <a:prstGeom prst="flowChartAlternateProcess">
                <a:avLst/>
              </a:prstGeom>
              <a:solidFill>
                <a:srgbClr val="FFFFFF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/>
            </p:style>
          </p:sp>
          <p:pic>
            <p:nvPicPr>
              <p:cNvPr id="76" name="Picture 2" descr="python-logo - Giuseppe Alessandro De Blasio">
                <a:extLst>
                  <a:ext uri="{FF2B5EF4-FFF2-40B4-BE49-F238E27FC236}">
                    <a16:creationId xmlns:a16="http://schemas.microsoft.com/office/drawing/2014/main" id="{E791340E-D259-4A55-A9C0-A25776A76AFD}"/>
                  </a:ext>
                </a:extLst>
              </p:cNvPr>
              <p:cNvPicPr/>
              <p:nvPr/>
            </p:nvPicPr>
            <p:blipFill>
              <a:blip r:embed="rId14"/>
              <a:stretch/>
            </p:blipFill>
            <p:spPr bwMode="auto">
              <a:xfrm>
                <a:off x="3939397" y="5116812"/>
                <a:ext cx="845760" cy="3667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77" name="Picture 5">
                <a:extLst>
                  <a:ext uri="{FF2B5EF4-FFF2-40B4-BE49-F238E27FC236}">
                    <a16:creationId xmlns:a16="http://schemas.microsoft.com/office/drawing/2014/main" id="{316225BA-D6F5-4F6C-97B9-6D702A9E4D78}"/>
                  </a:ext>
                </a:extLst>
              </p:cNvPr>
              <p:cNvPicPr/>
              <p:nvPr/>
            </p:nvPicPr>
            <p:blipFill>
              <a:blip r:embed="rId2"/>
              <a:stretch/>
            </p:blipFill>
            <p:spPr bwMode="auto">
              <a:xfrm>
                <a:off x="3729157" y="4622411"/>
                <a:ext cx="1266240" cy="360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78" name="Freccia in giù 7">
                <a:extLst>
                  <a:ext uri="{FF2B5EF4-FFF2-40B4-BE49-F238E27FC236}">
                    <a16:creationId xmlns:a16="http://schemas.microsoft.com/office/drawing/2014/main" id="{253F3C98-ED85-484C-80D2-93156BF0F87A}"/>
                  </a:ext>
                </a:extLst>
              </p:cNvPr>
              <p:cNvSpPr/>
              <p:nvPr/>
            </p:nvSpPr>
            <p:spPr bwMode="auto">
              <a:xfrm rot="10993590">
                <a:off x="4302277" y="4982890"/>
                <a:ext cx="201600" cy="20400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5B9BD5"/>
              </a:solidFill>
              <a:ln>
                <a:solidFill>
                  <a:srgbClr val="4372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pic>
          <p:nvPicPr>
            <p:cNvPr id="83" name="Graphic 82" descr="Lock">
              <a:extLst>
                <a:ext uri="{FF2B5EF4-FFF2-40B4-BE49-F238E27FC236}">
                  <a16:creationId xmlns:a16="http://schemas.microsoft.com/office/drawing/2014/main" id="{5E2B9514-3DA1-4D23-BF1D-2A48A94F1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75941" y="1362880"/>
              <a:ext cx="381550" cy="381550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1C2C6F42-B6EC-4EFC-A41B-1825BB794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558977" y="1362880"/>
              <a:ext cx="689909" cy="46591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5B2E116-8D2B-4FFF-80B0-6135CE40E33D}"/>
              </a:ext>
            </a:extLst>
          </p:cNvPr>
          <p:cNvGrpSpPr/>
          <p:nvPr/>
        </p:nvGrpSpPr>
        <p:grpSpPr>
          <a:xfrm>
            <a:off x="4956024" y="985302"/>
            <a:ext cx="4023814" cy="1194801"/>
            <a:chOff x="-141882" y="1685341"/>
            <a:chExt cx="6566624" cy="2315391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BB20E93-C87E-40C9-83B6-176F2608EC73}"/>
                </a:ext>
              </a:extLst>
            </p:cNvPr>
            <p:cNvSpPr/>
            <p:nvPr/>
          </p:nvSpPr>
          <p:spPr>
            <a:xfrm>
              <a:off x="-141882" y="1976497"/>
              <a:ext cx="1972234" cy="7231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 err="1"/>
                <a:t>Telegraf</a:t>
              </a:r>
              <a:r>
                <a:rPr lang="it-IT" sz="1000" dirty="0"/>
                <a:t> </a:t>
              </a:r>
              <a:r>
                <a:rPr lang="it-IT" sz="1000" dirty="0" err="1"/>
                <a:t>Cineca</a:t>
              </a:r>
              <a:endParaRPr lang="en-US" sz="1000" dirty="0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17A66D6-30CB-45EA-AEFD-FB0EF915CDB7}"/>
                </a:ext>
              </a:extLst>
            </p:cNvPr>
            <p:cNvSpPr/>
            <p:nvPr/>
          </p:nvSpPr>
          <p:spPr>
            <a:xfrm>
              <a:off x="-141882" y="2966892"/>
              <a:ext cx="1972234" cy="10338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 err="1"/>
                <a:t>Telegraf</a:t>
              </a:r>
              <a:endParaRPr lang="it-IT" sz="1000" dirty="0"/>
            </a:p>
            <a:p>
              <a:pPr algn="ctr"/>
              <a:r>
                <a:rPr lang="it-IT" sz="1000" dirty="0" err="1"/>
                <a:t>ReCAS</a:t>
              </a:r>
              <a:endParaRPr lang="it-IT" sz="1000" dirty="0"/>
            </a:p>
            <a:p>
              <a:pPr algn="ctr"/>
              <a:r>
                <a:rPr lang="it-IT" sz="1000" dirty="0"/>
                <a:t>(VM SHAKE)</a:t>
              </a:r>
              <a:endParaRPr lang="en-US" sz="1000" dirty="0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A470C0F-7A92-495A-849E-F7CD64CC7F02}"/>
                </a:ext>
              </a:extLst>
            </p:cNvPr>
            <p:cNvSpPr/>
            <p:nvPr/>
          </p:nvSpPr>
          <p:spPr>
            <a:xfrm>
              <a:off x="3095848" y="2070834"/>
              <a:ext cx="1972235" cy="168536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7C34DB-E857-42F8-985A-BA895EC6D1A1}"/>
                </a:ext>
              </a:extLst>
            </p:cNvPr>
            <p:cNvSpPr txBox="1"/>
            <p:nvPr/>
          </p:nvSpPr>
          <p:spPr>
            <a:xfrm>
              <a:off x="3769602" y="1731878"/>
              <a:ext cx="623130" cy="378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err="1"/>
                <a:t>Influx</a:t>
              </a:r>
              <a:endParaRPr lang="en-US" sz="1000" dirty="0"/>
            </a:p>
          </p:txBody>
        </p:sp>
        <p:sp>
          <p:nvSpPr>
            <p:cNvPr id="65" name="Flowchart: Magnetic Disk 64">
              <a:extLst>
                <a:ext uri="{FF2B5EF4-FFF2-40B4-BE49-F238E27FC236}">
                  <a16:creationId xmlns:a16="http://schemas.microsoft.com/office/drawing/2014/main" id="{DEDD4EC7-A104-4C04-AA8C-52255A2F4A29}"/>
                </a:ext>
              </a:extLst>
            </p:cNvPr>
            <p:cNvSpPr/>
            <p:nvPr/>
          </p:nvSpPr>
          <p:spPr>
            <a:xfrm>
              <a:off x="3647913" y="2316253"/>
              <a:ext cx="868103" cy="935729"/>
            </a:xfrm>
            <a:prstGeom prst="flowChartMagneticDisk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dirty="0"/>
                <a:t>Bucket</a:t>
              </a:r>
            </a:p>
            <a:p>
              <a:pPr algn="ctr"/>
              <a:r>
                <a:rPr lang="it-IT" sz="800" dirty="0"/>
                <a:t>Shake</a:t>
              </a:r>
              <a:endParaRPr lang="en-US" sz="8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403D7E0-2B52-4895-A49C-B6362932AEA5}"/>
                </a:ext>
              </a:extLst>
            </p:cNvPr>
            <p:cNvSpPr/>
            <p:nvPr/>
          </p:nvSpPr>
          <p:spPr>
            <a:xfrm>
              <a:off x="5343001" y="1685341"/>
              <a:ext cx="1081741" cy="23153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 err="1"/>
                <a:t>Grafana</a:t>
              </a:r>
              <a:endParaRPr lang="en-US" sz="1000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51C6780-6D3C-40C9-9663-8FD10102C6D9}"/>
                </a:ext>
              </a:extLst>
            </p:cNvPr>
            <p:cNvCxnSpPr>
              <a:cxnSpLocks/>
              <a:stCxn id="55" idx="3"/>
              <a:endCxn id="65" idx="2"/>
            </p:cNvCxnSpPr>
            <p:nvPr/>
          </p:nvCxnSpPr>
          <p:spPr>
            <a:xfrm>
              <a:off x="1830352" y="2338074"/>
              <a:ext cx="1817560" cy="446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4CA7D07-0399-42D7-B15F-6BA6463E77CE}"/>
                </a:ext>
              </a:extLst>
            </p:cNvPr>
            <p:cNvCxnSpPr>
              <a:cxnSpLocks/>
              <a:stCxn id="57" idx="3"/>
              <a:endCxn id="65" idx="2"/>
            </p:cNvCxnSpPr>
            <p:nvPr/>
          </p:nvCxnSpPr>
          <p:spPr>
            <a:xfrm flipV="1">
              <a:off x="1830352" y="2784118"/>
              <a:ext cx="1817560" cy="6996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E257A27-8783-49E4-B8AE-D685EAF2A553}"/>
                </a:ext>
              </a:extLst>
            </p:cNvPr>
            <p:cNvCxnSpPr>
              <a:cxnSpLocks/>
              <a:stCxn id="65" idx="4"/>
              <a:endCxn id="66" idx="1"/>
            </p:cNvCxnSpPr>
            <p:nvPr/>
          </p:nvCxnSpPr>
          <p:spPr>
            <a:xfrm>
              <a:off x="4516016" y="2784118"/>
              <a:ext cx="826985" cy="589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B145C3F-74BA-42BE-83BB-DBB3186230E0}"/>
                </a:ext>
              </a:extLst>
            </p:cNvPr>
            <p:cNvSpPr txBox="1"/>
            <p:nvPr/>
          </p:nvSpPr>
          <p:spPr>
            <a:xfrm>
              <a:off x="2043887" y="2173276"/>
              <a:ext cx="1318991" cy="47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err="1"/>
                <a:t>Tag:cineca</a:t>
              </a:r>
              <a:endParaRPr lang="en-US" sz="10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D658697-FB5C-4B75-A178-DE966D6B44D5}"/>
                </a:ext>
              </a:extLst>
            </p:cNvPr>
            <p:cNvSpPr txBox="1"/>
            <p:nvPr/>
          </p:nvSpPr>
          <p:spPr>
            <a:xfrm>
              <a:off x="2105270" y="3338061"/>
              <a:ext cx="1227430" cy="477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err="1"/>
                <a:t>Tag:recas</a:t>
              </a:r>
              <a:endParaRPr lang="en-US" sz="1000" dirty="0"/>
            </a:p>
          </p:txBody>
        </p:sp>
      </p:grpSp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3962EFB6-F4B0-4B8F-AF8B-8828A72B2A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38796" y="4218212"/>
            <a:ext cx="375450" cy="375450"/>
          </a:xfrm>
          <a:prstGeom prst="rect">
            <a:avLst/>
          </a:prstGeom>
        </p:spPr>
      </p:pic>
      <p:pic>
        <p:nvPicPr>
          <p:cNvPr id="84" name="Graphic 83" descr="Checkmark">
            <a:extLst>
              <a:ext uri="{FF2B5EF4-FFF2-40B4-BE49-F238E27FC236}">
                <a16:creationId xmlns:a16="http://schemas.microsoft.com/office/drawing/2014/main" id="{89AD3A7E-0506-4E9C-8F34-D96D18E794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13978" y="3631323"/>
            <a:ext cx="375450" cy="375450"/>
          </a:xfrm>
          <a:prstGeom prst="rect">
            <a:avLst/>
          </a:prstGeom>
        </p:spPr>
      </p:pic>
      <p:pic>
        <p:nvPicPr>
          <p:cNvPr id="86" name="Graphic 85" descr="Checkmark">
            <a:extLst>
              <a:ext uri="{FF2B5EF4-FFF2-40B4-BE49-F238E27FC236}">
                <a16:creationId xmlns:a16="http://schemas.microsoft.com/office/drawing/2014/main" id="{0323BF74-D7FD-4E28-9584-14CDFFE173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15596" y="2553403"/>
            <a:ext cx="375450" cy="375450"/>
          </a:xfrm>
          <a:prstGeom prst="rect">
            <a:avLst/>
          </a:prstGeom>
        </p:spPr>
      </p:pic>
      <p:pic>
        <p:nvPicPr>
          <p:cNvPr id="87" name="Graphic 86" descr="Checkmark">
            <a:extLst>
              <a:ext uri="{FF2B5EF4-FFF2-40B4-BE49-F238E27FC236}">
                <a16:creationId xmlns:a16="http://schemas.microsoft.com/office/drawing/2014/main" id="{2314A8A3-D802-4D91-8594-9E801BE737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67316" y="1880150"/>
            <a:ext cx="375450" cy="3754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3E3794E-1736-4679-A29B-747EB5665A3F}"/>
              </a:ext>
            </a:extLst>
          </p:cNvPr>
          <p:cNvSpPr txBox="1"/>
          <p:nvPr/>
        </p:nvSpPr>
        <p:spPr>
          <a:xfrm>
            <a:off x="2580361" y="1925039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FW </a:t>
            </a:r>
          </a:p>
          <a:p>
            <a:pPr algn="ctr"/>
            <a:r>
              <a:rPr lang="en-US" dirty="0" err="1"/>
              <a:t>perimetrale</a:t>
            </a:r>
            <a:endParaRPr lang="en-GB" dirty="0"/>
          </a:p>
        </p:txBody>
      </p:sp>
      <p:pic>
        <p:nvPicPr>
          <p:cNvPr id="31" name="Graphic 30" descr="Help">
            <a:extLst>
              <a:ext uri="{FF2B5EF4-FFF2-40B4-BE49-F238E27FC236}">
                <a16:creationId xmlns:a16="http://schemas.microsoft.com/office/drawing/2014/main" id="{30A8AB8A-16A5-4F81-848E-1AFE2617FF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543296" y="1461662"/>
            <a:ext cx="523220" cy="52322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E64A86DF-12BA-4105-B667-86349B53FAD6}"/>
              </a:ext>
            </a:extLst>
          </p:cNvPr>
          <p:cNvSpPr txBox="1"/>
          <p:nvPr/>
        </p:nvSpPr>
        <p:spPr>
          <a:xfrm>
            <a:off x="1447038" y="119329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Sonde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9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75489-23E5-4612-A506-056E9A74F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SzPct val="110000"/>
              <a:buFont typeface="+mj-lt"/>
              <a:buAutoNum type="arabicPeriod"/>
            </a:pPr>
            <a:r>
              <a:rPr lang="it-IT" sz="1600" dirty="0"/>
              <a:t>100% - Consenso su idee e tecnologie </a:t>
            </a:r>
          </a:p>
          <a:p>
            <a:pPr marL="571500" indent="-342900">
              <a:buSzPct val="110000"/>
              <a:buFont typeface="+mj-lt"/>
              <a:buAutoNum type="arabicPeriod"/>
            </a:pPr>
            <a:r>
              <a:rPr lang="it-IT" sz="1600" dirty="0"/>
              <a:t>100% - Predisporre le risorse centrali </a:t>
            </a:r>
          </a:p>
          <a:p>
            <a:pPr marL="571500" indent="-342900">
              <a:buSzPct val="110000"/>
              <a:buFont typeface="+mj-lt"/>
              <a:buAutoNum type="arabicPeriod"/>
            </a:pPr>
            <a:r>
              <a:rPr lang="it-IT" sz="1600" dirty="0"/>
              <a:t>100% - Organizzazione area su </a:t>
            </a:r>
            <a:r>
              <a:rPr lang="it-IT" sz="1600" dirty="0" err="1"/>
              <a:t>Grafana</a:t>
            </a:r>
            <a:r>
              <a:rPr lang="it-IT" sz="1600" dirty="0"/>
              <a:t> pubblico GARR</a:t>
            </a:r>
          </a:p>
          <a:p>
            <a:pPr marL="571500" indent="-342900">
              <a:buSzPct val="110000"/>
              <a:buFont typeface="+mj-lt"/>
              <a:buAutoNum type="arabicPeriod"/>
            </a:pPr>
            <a:r>
              <a:rPr lang="it-IT" sz="1600" dirty="0"/>
              <a:t>75% - Censimento delle metriche e template configurazione</a:t>
            </a:r>
            <a:endParaRPr lang="en-US" sz="1600" dirty="0"/>
          </a:p>
          <a:p>
            <a:pPr marL="1028700" lvl="1" indent="-342900">
              <a:buSzPct val="110000"/>
              <a:buFont typeface="+mj-lt"/>
              <a:buAutoNum type="alphaLcPeriod"/>
            </a:pPr>
            <a:r>
              <a:rPr lang="it-IT" sz="1600" dirty="0"/>
              <a:t>L</a:t>
            </a:r>
            <a:r>
              <a:rPr lang="en-US" sz="1600" dirty="0" err="1"/>
              <a:t>ocazioni</a:t>
            </a:r>
            <a:r>
              <a:rPr lang="en-US" sz="1600" dirty="0"/>
              <a:t> di </a:t>
            </a:r>
            <a:r>
              <a:rPr lang="en-US" sz="1600" dirty="0" err="1"/>
              <a:t>memorizzazione</a:t>
            </a:r>
            <a:r>
              <a:rPr lang="en-US" sz="1600" dirty="0"/>
              <a:t>, bucket</a:t>
            </a:r>
          </a:p>
          <a:p>
            <a:pPr marL="1028700" lvl="1" indent="-342900">
              <a:buSzPct val="110000"/>
              <a:buFont typeface="+mj-lt"/>
              <a:buAutoNum type="alphaLcPeriod"/>
            </a:pPr>
            <a:r>
              <a:rPr lang="it-IT" sz="1600" dirty="0"/>
              <a:t>Metriche, frequenza, ritenzione, </a:t>
            </a:r>
            <a:r>
              <a:rPr lang="it-IT" sz="1600" dirty="0" err="1"/>
              <a:t>summarizzazione</a:t>
            </a:r>
            <a:r>
              <a:rPr lang="it-IT" sz="1600" dirty="0"/>
              <a:t>, </a:t>
            </a:r>
            <a:r>
              <a:rPr lang="it-IT" sz="1600" dirty="0" err="1"/>
              <a:t>pseudononimizzazione</a:t>
            </a:r>
            <a:r>
              <a:rPr lang="it-IT" sz="1600" dirty="0"/>
              <a:t>, …</a:t>
            </a:r>
          </a:p>
          <a:p>
            <a:pPr marL="571500" indent="-342900">
              <a:buSzPct val="110000"/>
              <a:buFont typeface="+mj-lt"/>
              <a:buAutoNum type="arabicPeriod"/>
            </a:pPr>
            <a:r>
              <a:rPr lang="it-IT" sz="1600" dirty="0"/>
              <a:t>50% Posizionamento sonde di campionamento</a:t>
            </a:r>
          </a:p>
          <a:p>
            <a:pPr marL="1028700" lvl="1" indent="-342900">
              <a:buSzPct val="110000"/>
              <a:buFont typeface="+mj-lt"/>
              <a:buAutoNum type="alphaLcPeriod"/>
            </a:pPr>
            <a:r>
              <a:rPr lang="it-IT" sz="1600" dirty="0"/>
              <a:t>IP pubblici router per firewall white-list</a:t>
            </a:r>
          </a:p>
          <a:p>
            <a:pPr marL="1028700" lvl="1" indent="-342900">
              <a:buSzPct val="110000"/>
              <a:buFont typeface="+mj-lt"/>
              <a:buAutoNum type="alphaLcPeriod"/>
            </a:pPr>
            <a:r>
              <a:rPr lang="it-IT" sz="1600" dirty="0"/>
              <a:t>Distribuire frammenti di configurazione </a:t>
            </a:r>
            <a:r>
              <a:rPr lang="it-IT" sz="1600" dirty="0" err="1"/>
              <a:t>Telegraf</a:t>
            </a:r>
            <a:r>
              <a:rPr lang="it-IT" sz="1600" dirty="0"/>
              <a:t> con token</a:t>
            </a:r>
          </a:p>
          <a:p>
            <a:pPr marL="571500" indent="-342900">
              <a:buFontTx/>
              <a:buChar char="-"/>
            </a:pPr>
            <a:endParaRPr lang="it-IT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405EF-5DD9-4C66-80D1-A78C48E0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– Status quo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9D8AA-31B0-435D-8DEE-7FA7FA862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18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98047D-8169-4DFD-A8EA-A017E527C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98" y="890999"/>
            <a:ext cx="8225487" cy="3486000"/>
          </a:xfrm>
        </p:spPr>
        <p:txBody>
          <a:bodyPr/>
          <a:lstStyle/>
          <a:p>
            <a:pPr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[Rete] Raggiungibilità bidirezionale: sito -&gt; </a:t>
            </a:r>
            <a:r>
              <a:rPr lang="it-IT" sz="1600" dirty="0" err="1"/>
              <a:t>Influx</a:t>
            </a:r>
            <a:r>
              <a:rPr lang="it-IT" sz="1600" dirty="0"/>
              <a:t> (</a:t>
            </a:r>
            <a:r>
              <a:rPr lang="it-IT" sz="1600" dirty="0" err="1"/>
              <a:t>Telegraf</a:t>
            </a:r>
            <a:r>
              <a:rPr lang="it-IT" sz="1600" dirty="0"/>
              <a:t>)</a:t>
            </a:r>
          </a:p>
          <a:p>
            <a:pPr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[App] Verifica login SSH da VM </a:t>
            </a:r>
            <a:r>
              <a:rPr lang="it-IT" sz="1600" dirty="0" err="1"/>
              <a:t>Frontend</a:t>
            </a:r>
            <a:r>
              <a:rPr lang="it-IT" sz="1600" dirty="0"/>
              <a:t> a backend di sottomissione a code</a:t>
            </a:r>
          </a:p>
          <a:p>
            <a:pPr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[App] Successo sottomissione dei job al sistema a code: return code di </a:t>
            </a:r>
            <a:r>
              <a:rPr lang="it-IT" sz="1600" dirty="0" err="1"/>
              <a:t>qsub</a:t>
            </a:r>
            <a:endParaRPr lang="it-IT" sz="1600" dirty="0"/>
          </a:p>
          <a:p>
            <a:pPr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[Infra] </a:t>
            </a:r>
            <a:r>
              <a:rPr lang="it-IT" sz="1600" dirty="0" err="1"/>
              <a:t>Mountpoint</a:t>
            </a:r>
            <a:r>
              <a:rPr lang="it-IT" sz="1600" dirty="0"/>
              <a:t> aree FS, sinottico Rosso-Verde</a:t>
            </a:r>
          </a:p>
          <a:p>
            <a:pPr lvl="1" indent="-228600"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Come 0/1 a livello di sito per l’utente finale</a:t>
            </a:r>
          </a:p>
          <a:p>
            <a:pPr lvl="1" indent="-228600"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Disaggregato in raccolta, per maggiore supporto al </a:t>
            </a:r>
            <a:r>
              <a:rPr lang="it-IT" sz="1600" dirty="0" err="1"/>
              <a:t>throubleshoot</a:t>
            </a:r>
            <a:endParaRPr lang="it-IT" sz="1600" dirty="0"/>
          </a:p>
          <a:p>
            <a:pPr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[Infra] Status delle code: #job </a:t>
            </a:r>
            <a:r>
              <a:rPr lang="it-IT" sz="1600" dirty="0" err="1"/>
              <a:t>queued</a:t>
            </a:r>
            <a:r>
              <a:rPr lang="it-IT" sz="1600" dirty="0"/>
              <a:t>, #job running</a:t>
            </a:r>
          </a:p>
          <a:p>
            <a:pPr>
              <a:lnSpc>
                <a:spcPct val="100000"/>
              </a:lnSpc>
              <a:buSzPct val="120000"/>
              <a:buFont typeface="+mj-lt"/>
              <a:buAutoNum type="arabicPeriod"/>
            </a:pPr>
            <a:r>
              <a:rPr lang="it-IT" sz="1600" dirty="0"/>
              <a:t>[App] Tempo di esecuzione dell’ultimo job + relativo return code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1742-C68D-446D-8012-B9E5D496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 – </a:t>
            </a:r>
            <a:r>
              <a:rPr lang="en-US" dirty="0" err="1"/>
              <a:t>Metriche</a:t>
            </a:r>
            <a:r>
              <a:rPr lang="en-US" dirty="0"/>
              <a:t> in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123AF-6F47-4D87-9DE2-6590DA1089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7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98047D-8169-4DFD-A8EA-A017E527C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Tx/>
              <a:buChar char="-"/>
            </a:pPr>
            <a:r>
              <a:rPr lang="en-US" sz="1600" dirty="0"/>
              <a:t>@CINECA</a:t>
            </a:r>
          </a:p>
          <a:p>
            <a:pPr marL="1028700" lvl="1" indent="-342900">
              <a:buFontTx/>
              <a:buChar char="-"/>
            </a:pPr>
            <a:r>
              <a:rPr lang="en-US" sz="1600" dirty="0"/>
              <a:t>OK - </a:t>
            </a:r>
            <a:r>
              <a:rPr lang="en-US" sz="1600" dirty="0" err="1"/>
              <a:t>Raggiungibilità</a:t>
            </a:r>
            <a:r>
              <a:rPr lang="en-US" sz="1600" dirty="0"/>
              <a:t> e </a:t>
            </a:r>
            <a:r>
              <a:rPr lang="en-US" sz="1600" dirty="0" err="1"/>
              <a:t>sonda</a:t>
            </a:r>
            <a:r>
              <a:rPr lang="en-US" sz="1600" dirty="0"/>
              <a:t> </a:t>
            </a:r>
            <a:r>
              <a:rPr lang="en-US" sz="1600" dirty="0" err="1"/>
              <a:t>telegraf</a:t>
            </a:r>
            <a:endParaRPr lang="en-US" sz="1600" dirty="0"/>
          </a:p>
          <a:p>
            <a:pPr marL="1028700" lvl="1" indent="-342900">
              <a:buFontTx/>
              <a:buChar char="-"/>
            </a:pPr>
            <a:r>
              <a:rPr lang="en-US" sz="1600" dirty="0"/>
              <a:t>TODO [4h] - Tuning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configurazioni</a:t>
            </a:r>
            <a:r>
              <a:rPr lang="en-US" sz="1600" dirty="0"/>
              <a:t> per le </a:t>
            </a:r>
            <a:r>
              <a:rPr lang="en-US" sz="1600" dirty="0" err="1"/>
              <a:t>metriche</a:t>
            </a:r>
            <a:endParaRPr lang="en-US" sz="1600" dirty="0"/>
          </a:p>
          <a:p>
            <a:pPr marL="571500" indent="-342900">
              <a:buFontTx/>
              <a:buChar char="-"/>
            </a:pPr>
            <a:r>
              <a:rPr lang="en-US" sz="1600" dirty="0"/>
              <a:t>@RECAS</a:t>
            </a:r>
          </a:p>
          <a:p>
            <a:pPr marL="1028700" lvl="1" indent="-342900">
              <a:buFontTx/>
              <a:buChar char="-"/>
            </a:pPr>
            <a:r>
              <a:rPr lang="en-US" sz="1600" dirty="0"/>
              <a:t>TODO [5m] – </a:t>
            </a:r>
            <a:r>
              <a:rPr lang="en-US" sz="1600" dirty="0" err="1"/>
              <a:t>Comunicazione</a:t>
            </a:r>
            <a:r>
              <a:rPr lang="en-US" sz="1600" dirty="0"/>
              <a:t> IP router per firewall e whitelist</a:t>
            </a:r>
          </a:p>
          <a:p>
            <a:pPr marL="1028700" lvl="1" indent="-342900">
              <a:buFontTx/>
              <a:buChar char="-"/>
            </a:pPr>
            <a:r>
              <a:rPr lang="en-US" sz="1600" dirty="0"/>
              <a:t>TODO [20m] – Deploy </a:t>
            </a:r>
            <a:r>
              <a:rPr lang="en-US" sz="1600" dirty="0" err="1"/>
              <a:t>sonda</a:t>
            </a:r>
            <a:r>
              <a:rPr lang="en-US" sz="1600" dirty="0"/>
              <a:t> </a:t>
            </a:r>
            <a:r>
              <a:rPr lang="en-US" sz="1600" dirty="0" err="1"/>
              <a:t>telegraf</a:t>
            </a:r>
            <a:endParaRPr lang="en-US" sz="1600" dirty="0"/>
          </a:p>
          <a:p>
            <a:pPr marL="1028700" lvl="1" indent="-342900">
              <a:buFontTx/>
              <a:buChar char="-"/>
            </a:pPr>
            <a:r>
              <a:rPr lang="en-US" sz="1600" dirty="0"/>
              <a:t>TODO [4h] – Tuning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configurazioni</a:t>
            </a:r>
            <a:r>
              <a:rPr lang="en-US" sz="1600" dirty="0"/>
              <a:t> per le </a:t>
            </a:r>
            <a:r>
              <a:rPr lang="en-US" sz="1600" dirty="0" err="1"/>
              <a:t>metriche</a:t>
            </a:r>
            <a:endParaRPr lang="en-US" sz="1600" dirty="0"/>
          </a:p>
          <a:p>
            <a:pPr marL="571500" indent="-342900">
              <a:buFontTx/>
              <a:buChar char="-"/>
            </a:pPr>
            <a:endParaRPr lang="en-US" sz="1600" dirty="0"/>
          </a:p>
          <a:p>
            <a:pPr marL="571500" indent="-342900">
              <a:buFontTx/>
              <a:buChar char="-"/>
            </a:pPr>
            <a:r>
              <a:rPr lang="en-US" sz="1600" dirty="0"/>
              <a:t>AZIONE: due call di </a:t>
            </a:r>
            <a:r>
              <a:rPr lang="en-US" sz="1600" dirty="0" err="1"/>
              <a:t>sessioni</a:t>
            </a:r>
            <a:r>
              <a:rPr lang="en-US" sz="1600" dirty="0"/>
              <a:t> operative dedicate a </a:t>
            </a:r>
            <a:r>
              <a:rPr lang="en-US" sz="1600" dirty="0" err="1"/>
              <a:t>completare</a:t>
            </a:r>
            <a:r>
              <a:rPr lang="en-US" sz="1600" dirty="0"/>
              <a:t> le </a:t>
            </a:r>
            <a:r>
              <a:rPr lang="en-US" sz="1600" dirty="0" err="1"/>
              <a:t>azioni</a:t>
            </a:r>
            <a:r>
              <a:rPr lang="en-US" sz="1600" dirty="0"/>
              <a:t> </a:t>
            </a:r>
            <a:r>
              <a:rPr lang="en-US" sz="1600" dirty="0" err="1"/>
              <a:t>aperte</a:t>
            </a:r>
            <a:endParaRPr lang="en-US" sz="1600" dirty="0"/>
          </a:p>
          <a:p>
            <a:pPr marL="571500" indent="-342900">
              <a:buFontTx/>
              <a:buChar char="-"/>
            </a:pPr>
            <a:r>
              <a:rPr lang="en-US" sz="1600" dirty="0"/>
              <a:t>“Di </a:t>
            </a:r>
            <a:r>
              <a:rPr lang="en-US" sz="1600" dirty="0" err="1"/>
              <a:t>necessità</a:t>
            </a:r>
            <a:r>
              <a:rPr lang="en-US" sz="1600" dirty="0"/>
              <a:t> </a:t>
            </a:r>
            <a:r>
              <a:rPr lang="en-US" sz="1600" dirty="0" err="1"/>
              <a:t>virtù</a:t>
            </a:r>
            <a:r>
              <a:rPr lang="en-US" sz="1600" dirty="0"/>
              <a:t>”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due </a:t>
            </a:r>
            <a:r>
              <a:rPr lang="en-US" sz="1600" i="1" dirty="0" err="1"/>
              <a:t>tirate</a:t>
            </a:r>
            <a:r>
              <a:rPr lang="en-US" sz="1600" i="1" dirty="0"/>
              <a:t> </a:t>
            </a:r>
            <a:r>
              <a:rPr lang="en-US" sz="1600" dirty="0" err="1"/>
              <a:t>coi</a:t>
            </a:r>
            <a:r>
              <a:rPr lang="en-US" sz="1600" dirty="0"/>
              <a:t> partner sui </a:t>
            </a:r>
            <a:r>
              <a:rPr lang="en-US" sz="1600" dirty="0" err="1"/>
              <a:t>punti</a:t>
            </a:r>
            <a:r>
              <a:rPr lang="en-US" sz="1600" dirty="0"/>
              <a:t> </a:t>
            </a:r>
            <a:r>
              <a:rPr lang="en-US" sz="1600" dirty="0" err="1"/>
              <a:t>mancanti</a:t>
            </a:r>
            <a:endParaRPr lang="en-US" sz="1600" dirty="0"/>
          </a:p>
          <a:p>
            <a:pPr marL="571500" indent="-342900">
              <a:buFontTx/>
              <a:buChar char="-"/>
            </a:pPr>
            <a:r>
              <a:rPr lang="en-US" sz="1600" dirty="0" err="1"/>
              <a:t>Individuare</a:t>
            </a:r>
            <a:r>
              <a:rPr lang="en-US" sz="1600" dirty="0"/>
              <a:t> le date a </a:t>
            </a:r>
            <a:r>
              <a:rPr lang="en-US" sz="1600" dirty="0" err="1"/>
              <a:t>stretto</a:t>
            </a:r>
            <a:r>
              <a:rPr lang="en-US" sz="1600" dirty="0"/>
              <a:t> </a:t>
            </a:r>
            <a:r>
              <a:rPr lang="en-US" sz="1600" dirty="0" err="1"/>
              <a:t>giro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1D1742-C68D-446D-8012-B9E5D496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 – Cosa manca e come farlo [in quanto]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123AF-6F47-4D87-9DE2-6590DA1089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851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427</Words>
  <Application>Microsoft Office PowerPoint</Application>
  <PresentationFormat>On-screen Show (16:9)</PresentationFormat>
  <Paragraphs>102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Rockwell</vt:lpstr>
      <vt:lpstr>Quattrocento Sans</vt:lpstr>
      <vt:lpstr>Wingdings</vt:lpstr>
      <vt:lpstr>Tahoma</vt:lpstr>
      <vt:lpstr>Tema di Office</vt:lpstr>
      <vt:lpstr>Monitoring Attività associata allo use case SHAKE</vt:lpstr>
      <vt:lpstr>Mini-Agenda</vt:lpstr>
      <vt:lpstr>A – Architettura ad alto livello</vt:lpstr>
      <vt:lpstr>A – Stato implementazione</vt:lpstr>
      <vt:lpstr>B – Status quo</vt:lpstr>
      <vt:lpstr>B – Metriche in template</vt:lpstr>
      <vt:lpstr>C – Cosa manca e come farlo [in quanto]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Fabio Farina</dc:creator>
  <cp:lastModifiedBy>Fabio Farina</cp:lastModifiedBy>
  <cp:revision>60</cp:revision>
  <dcterms:modified xsi:type="dcterms:W3CDTF">2025-07-08T11:22:51Z</dcterms:modified>
</cp:coreProperties>
</file>