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54"/>
  </p:notesMasterIdLst>
  <p:sldIdLst>
    <p:sldId id="256" r:id="rId2"/>
    <p:sldId id="346" r:id="rId3"/>
    <p:sldId id="258" r:id="rId4"/>
    <p:sldId id="323" r:id="rId5"/>
    <p:sldId id="356" r:id="rId6"/>
    <p:sldId id="348" r:id="rId7"/>
    <p:sldId id="349" r:id="rId8"/>
    <p:sldId id="315" r:id="rId9"/>
    <p:sldId id="347" r:id="rId10"/>
    <p:sldId id="345" r:id="rId11"/>
    <p:sldId id="287" r:id="rId12"/>
    <p:sldId id="314" r:id="rId13"/>
    <p:sldId id="326" r:id="rId14"/>
    <p:sldId id="325" r:id="rId15"/>
    <p:sldId id="292" r:id="rId16"/>
    <p:sldId id="328" r:id="rId17"/>
    <p:sldId id="327" r:id="rId18"/>
    <p:sldId id="358" r:id="rId19"/>
    <p:sldId id="289" r:id="rId20"/>
    <p:sldId id="344" r:id="rId21"/>
    <p:sldId id="331" r:id="rId22"/>
    <p:sldId id="340" r:id="rId23"/>
    <p:sldId id="333" r:id="rId24"/>
    <p:sldId id="334" r:id="rId25"/>
    <p:sldId id="335" r:id="rId26"/>
    <p:sldId id="342" r:id="rId27"/>
    <p:sldId id="343" r:id="rId28"/>
    <p:sldId id="337" r:id="rId29"/>
    <p:sldId id="295" r:id="rId30"/>
    <p:sldId id="283" r:id="rId31"/>
    <p:sldId id="324" r:id="rId32"/>
    <p:sldId id="257" r:id="rId33"/>
    <p:sldId id="261" r:id="rId34"/>
    <p:sldId id="265" r:id="rId35"/>
    <p:sldId id="354" r:id="rId36"/>
    <p:sldId id="285" r:id="rId37"/>
    <p:sldId id="264" r:id="rId38"/>
    <p:sldId id="338" r:id="rId39"/>
    <p:sldId id="339" r:id="rId40"/>
    <p:sldId id="357" r:id="rId41"/>
    <p:sldId id="330" r:id="rId42"/>
    <p:sldId id="311" r:id="rId43"/>
    <p:sldId id="355" r:id="rId44"/>
    <p:sldId id="359" r:id="rId45"/>
    <p:sldId id="262" r:id="rId46"/>
    <p:sldId id="332" r:id="rId47"/>
    <p:sldId id="353" r:id="rId48"/>
    <p:sldId id="350" r:id="rId49"/>
    <p:sldId id="351" r:id="rId50"/>
    <p:sldId id="352" r:id="rId51"/>
    <p:sldId id="360" r:id="rId52"/>
    <p:sldId id="30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g, Andreas" initials="JA" lastIdx="10" clrIdx="0">
    <p:extLst>
      <p:ext uri="{19B8F6BF-5375-455C-9EA6-DF929625EA0E}">
        <p15:presenceInfo xmlns:p15="http://schemas.microsoft.com/office/powerpoint/2012/main" userId="S::jung196@purdue.edu::41103294-3a51-4232-835e-33446da06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5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28:26.225" idx="1">
    <p:pos x="10" y="10"/>
    <p:text>You might want to add one slide on LHC and CMS detector .. this dives right into very special things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39:44.425" idx="4">
    <p:pos x="7567" y="870"/>
    <p:text>Make sure to explain the plots, but we'll see and hear this tomorrow then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0:55.537" idx="6">
    <p:pos x="10" y="10"/>
    <p:text>Here you can be arbitrarily fast, not interesting but needed for details ro questiuons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1:15.197" idx="7">
    <p:pos x="10" y="10"/>
    <p:text>Same thing: make sure not to go in detail through all numbers of these cuts.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1:45.679" idx="8">
    <p:pos x="10" y="10"/>
    <p:text>Make sure to also not say all of them but rather say on experimental side lepton + trigger dominate and on theory its the modeling ones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3:24.623" idx="9">
    <p:pos x="3684" y="3384"/>
    <p:text>Please remove details and say "Optimize analysis" ... you can say something different but on the slides just be somewhat less specfific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4:12.160" idx="10">
    <p:pos x="10" y="10"/>
    <p:text>Nice!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6T14:40:32.331" idx="5">
    <p:pos x="2232" y="3132"/>
    <p:text>You may want to add the proper references for toponium but also the ROPP for our Purdue entanglement :) 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26C63-3701-4B4E-AB0D-C60E8E311B15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240DB-9A86-43ED-9550-B6E69E472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4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40DB-9A86-43ED-9550-B6E69E472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40DB-9A86-43ED-9550-B6E69E472D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B141F-B37C-F898-9FDD-439A3CDA2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F237E-3567-4DCB-E64E-4F06F0FDA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DC53A-8511-D2A9-BC9F-37EA5D7A5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E80C0-B06C-5186-F4A7-CA620E34C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40DB-9A86-43ED-9550-B6E69E472D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f662bf4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2f662bf4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f662bf46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f662bf46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9E3D-ABF1-D3C5-8BB9-9175F768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4F680-7833-04D6-3A92-B81265DBC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392B2-0669-615B-1411-054B85836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58AE4-E04E-EB42-FD1E-3027C83F3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40DB-9A86-43ED-9550-B6E69E472D7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3B64-80CD-8233-40DF-E6E7088D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31E27-B439-C0D0-A9DC-8586FB99A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039AE-013D-971F-6C87-2D127A22E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C7670-FDC5-67C4-1ADB-4AA4062D0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240DB-9A86-43ED-9550-B6E69E472D7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7E05-0C92-4CDD-AC1A-3A31D9D44924}" type="datetime1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2C3A-D2F0-4A69-9D6C-9CE05BC621D7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6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231136" y="164592"/>
            <a:ext cx="7726680" cy="7132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79838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21C7-A60D-4389-90FD-8C2DD0484802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9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5" y="1377135"/>
            <a:ext cx="7729728" cy="3101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3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6E38-3800-406C-86FC-42562D28E927}" type="datetime1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88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AD03-684F-4A05-91C1-591C1EA3B613}" type="datetime1">
              <a:rPr lang="en-US" smtClean="0"/>
              <a:t>9/28/2025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AF3-8082-4E38-A5F4-2C4F9DFF88AA}" type="datetime1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6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87D5-E11E-4512-90E3-B03164E917CA}" type="datetime1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0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ACAA7-157C-4E68-93B9-2AA40E3CC573}" type="datetime1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2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55C5-2B2A-456C-99C6-9F12560E228A}" type="datetime1">
              <a:rPr lang="en-US" smtClean="0"/>
              <a:t>9/28/2025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F59A8D-AEA1-4111-96E7-D1D6D12C79CF}" type="datetime1">
              <a:rPr lang="en-US" smtClean="0"/>
              <a:t>9/28/2025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7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161263"/>
            <a:ext cx="7729728" cy="71463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1ED08A6-11CE-45F1-B7D2-7A6F71D09229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D4D6110-BB62-438F-B3E1-D01133A28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7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2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arxiv.org/abs/2102.11281" TargetMode="Externa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303.472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cms.geddes.rcac.purdue.edu/user/aarisi/files/depot/users/aarisi/top-spincorr-framework/analysis_notebooks/ellipsoid%20plots/plotly_plots/380_0.8_tetra_False_Nbins_120.html?_xsrf=MnwxOjB8MTA6MTc1ODE1OTA5MXw1Ol94c3JmfDEzMjpNRGs1TjJaa05tSTFNekppTkRoalkyRmtNREE1TUdFNU9ETXpNV00zT1RnNk1tSTFZak0xTmpobE9EZGlOMk5tTVRCbFpqSTBNVFZqWmpneU1tTmxNelJsTW1FeE16WTBZall3WXpobU9HWXdabVl4WldFMFpEZG1NV0V4TkRjME13PT18Mjg1OTI5NjliZGI1YTFhYTIzMjQ3YTljOWIxOWE4YjRiYmZiMmI4NDY5OTIwMDM2YzU5YmQ1M2U1ZDI4ZGNhZ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6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.geddes.rcac.purdue.edu/user/aarisi/files/depot/users/aarisi/top-spincorr-framework/analysis_notebooks/ellipsoid%20plots/plotly_plots/380_0.8_tetra_True_Nbins_120.html?_xsrf=MnwxOjB8MTA6MTc1ODE1OTA5MXw1Ol94c3JmfDEzMjpNRGs1TjJaa05tSTFNekppTkRoalkyRmtNREE1TUdFNU9ETXpNV00zT1RnNk1tSTFZak0xTmpobE9EZGlOMk5tTVRCbFpqSTBNVFZqWmpneU1tTmxNelJsTW1FeE16WTBZall3WXpobU9HWXdabVl4WldFMFpEZG1NV0V4TkRjME13PT18Mjg1OTI5NjliZGI1YTFhYTIzMjQ3YTljOWIxOWE4YjRiYmZiMmI4NDY5OTIwMDM2YzU5YmQ1M2U1ZDI4ZGNhZg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s://cms.geddes.rcac.purdue.edu/user/aarisi/files/depot/users/aarisi/top-spincorr-framework/analysis_notebooks/ellipsoid%20plots/plotly_plots/900_0.4_tetra_True_Nbins_120.html?_xsrf=MnwxOjB8MTA6MTc1ODE1OTA5MXw1Ol94c3JmfDEzMjpNRGs1TjJaa05tSTFNekppTkRoalkyRmtNREE1TUdFNU9ETXpNV00zT1RnNk1tSTFZak0xTmpobE9EZGlOMk5tTVRCbFpqSTBNVFZqWmpneU1tTmxNelJsTW1FeE16WTBZall3WXpobU9HWXdabVl4WldFMFpEZG1NV0V4TkRjME13PT18Mjg1OTI5NjliZGI1YTFhYTIzMjQ3YTljOWIxOWE4YjRiYmZiMmI4NDY5OTIwMDM2YzU5YmQ1M2U1ZDI4ZGNhZ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93.png"/><Relationship Id="rId10" Type="http://schemas.openxmlformats.org/officeDocument/2006/relationships/image" Target="../media/image68.png"/><Relationship Id="rId4" Type="http://schemas.openxmlformats.org/officeDocument/2006/relationships/image" Target="../media/image71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01.png"/><Relationship Id="rId10" Type="http://schemas.openxmlformats.org/officeDocument/2006/relationships/image" Target="../media/image75.png"/><Relationship Id="rId4" Type="http://schemas.openxmlformats.org/officeDocument/2006/relationships/image" Target="../media/image76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hyperlink" Target="https://pdg.lbl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10.png"/><Relationship Id="rId10" Type="http://schemas.openxmlformats.org/officeDocument/2006/relationships/comments" Target="../comments/comment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20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7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412.21158v1" TargetMode="External"/><Relationship Id="rId3" Type="http://schemas.openxmlformats.org/officeDocument/2006/relationships/image" Target="../media/image44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rxiv.org/pdf/2305.07075v2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8.xml"/><Relationship Id="rId5" Type="http://schemas.openxmlformats.org/officeDocument/2006/relationships/image" Target="../media/image310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01.jpg"/><Relationship Id="rId7" Type="http://schemas.openxmlformats.org/officeDocument/2006/relationships/image" Target="../media/image510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03.jpg"/><Relationship Id="rId10" Type="http://schemas.openxmlformats.org/officeDocument/2006/relationships/image" Target="../media/image540.png"/><Relationship Id="rId4" Type="http://schemas.openxmlformats.org/officeDocument/2006/relationships/image" Target="../media/image102.jpg"/><Relationship Id="rId9" Type="http://schemas.openxmlformats.org/officeDocument/2006/relationships/image" Target="../media/image5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6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geddes.rcac.purdue.edu/user/aarisi/files/depot/users/aarisi/top-spincorr-framework/analysis_notebooks/ellipsoid%20plots/plotly_plots/380_0.8_tetra_True_Nbins_120.html?_xsrf=MnwxOjB8MTA6MTc1ODE1OTA5MXw1Ol94c3JmfDEzMjpNRGs1TjJaa05tSTFNekppTkRoalkyRmtNREE1TUdFNU9ETXpNV00zT1RnNk1tSTFZak0xTmpobE9EZGlOMk5tTVRCbFpqSTBNVFZqWmpneU1tTmxNelJsTW1FeE16WTBZall3WXpobU9HWXdabVl4WldFMFpEZG1NV0V4TkRjME13PT18Mjg1OTI5NjliZGI1YTFhYTIzMjQ3YTljOWIxOWE4YjRiYmZiMmI4NDY5OTIwMDM2YzU5YmQ1M2U1ZDI4ZGNhZg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7" Type="http://schemas.openxmlformats.org/officeDocument/2006/relationships/image" Target="../media/image17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40.png"/><Relationship Id="rId9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411.1517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CEC33-00AF-170B-B728-DB445D7E8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94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Studies for the Measurement of Quantum Correlations in Top Quark Pair Production with </a:t>
            </a:r>
            <a:r>
              <a:rPr lang="en-US" dirty="0" err="1"/>
              <a:t>cms</a:t>
            </a:r>
            <a:r>
              <a:rPr lang="en-US" dirty="0"/>
              <a:t> run 2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A76AA-01C9-F6A4-B79A-DB86167EE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576" y="4404268"/>
            <a:ext cx="9569196" cy="1417320"/>
          </a:xfrm>
        </p:spPr>
        <p:txBody>
          <a:bodyPr>
            <a:normAutofit/>
          </a:bodyPr>
          <a:lstStyle/>
          <a:p>
            <a:r>
              <a:rPr lang="en-US" dirty="0"/>
              <a:t>IMAPP Master Thesis Presentation</a:t>
            </a:r>
          </a:p>
          <a:p>
            <a:r>
              <a:rPr lang="en-US" dirty="0"/>
              <a:t>29/09/2025</a:t>
            </a:r>
          </a:p>
          <a:p>
            <a:r>
              <a:rPr lang="en-US" dirty="0"/>
              <a:t>Angelo Arisi</a:t>
            </a:r>
          </a:p>
          <a:p>
            <a:endParaRPr lang="en-US" dirty="0"/>
          </a:p>
        </p:txBody>
      </p:sp>
      <p:pic>
        <p:nvPicPr>
          <p:cNvPr id="4" name="Picture 3" descr="A colorful circle with red lines&#10;&#10;Description automatically generated">
            <a:extLst>
              <a:ext uri="{FF2B5EF4-FFF2-40B4-BE49-F238E27FC236}">
                <a16:creationId xmlns:a16="http://schemas.microsoft.com/office/drawing/2014/main" id="{15F0E264-4087-48B2-0474-82974A5CA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524000" cy="1524000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CB697CF-BDD1-9170-038F-DAF647169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77" y="6163056"/>
            <a:ext cx="3882423" cy="694944"/>
          </a:xfrm>
          <a:prstGeom prst="rect">
            <a:avLst/>
          </a:prstGeom>
        </p:spPr>
      </p:pic>
      <p:pic>
        <p:nvPicPr>
          <p:cNvPr id="12" name="Picture 11" descr="A blue square with black and white logo&#10;&#10;AI-generated content may be incorrect.">
            <a:extLst>
              <a:ext uri="{FF2B5EF4-FFF2-40B4-BE49-F238E27FC236}">
                <a16:creationId xmlns:a16="http://schemas.microsoft.com/office/drawing/2014/main" id="{E4FBF7FE-856B-EE67-C6B5-B5365A374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928"/>
            <a:ext cx="1745071" cy="1745071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66BCF93-83BB-7E10-2755-9C505A84A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5038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"/>
    </mc:Choice>
    <mc:Fallback xmlns="">
      <p:transition spd="slow" advTm="79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DCEF1-B826-CFDE-8D37-94F0B3F5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2E8BD6-214E-A696-1D8F-CBC80C3A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Signal and background processes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D930CEF-E9FC-C34E-A90E-E793D2C5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CE0C711-1261-43CA-8DAB-449AF4110D4E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57E9FD2-1B33-DCC4-C0A5-987B1E10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AEC3D42-3ECC-C66B-13DA-546E66707FFF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744228" y="1493618"/>
                <a:ext cx="5007348" cy="2822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/>
                  <a:t>Signal processes</a:t>
                </a:r>
              </a:p>
              <a:p>
                <a:r>
                  <a:rPr lang="en-US" sz="1800" dirty="0"/>
                  <a:t>Signal: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800" dirty="0"/>
                  <a:t> pairs decaying into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800" dirty="0"/>
                  <a:t> decaying into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𝜇𝜈</m:t>
                    </m:r>
                  </m:oMath>
                </a14:m>
                <a:r>
                  <a:rPr lang="en-US" sz="1800" dirty="0"/>
                  <a:t>, “Prompt” signal.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800" dirty="0"/>
                  <a:t> channels are unstable, when it decays to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𝜇𝜈</m:t>
                    </m:r>
                  </m:oMath>
                </a14:m>
                <a:r>
                  <a:rPr lang="en-US" sz="1800" dirty="0"/>
                  <a:t>, “</a:t>
                </a:r>
                <a:r>
                  <a:rPr lang="en-US" sz="1800" dirty="0" err="1"/>
                  <a:t>viaTau</a:t>
                </a:r>
                <a:r>
                  <a:rPr lang="en-US" sz="1800" dirty="0"/>
                  <a:t>” signal.</a:t>
                </a:r>
              </a:p>
              <a:p>
                <a:r>
                  <a:rPr lang="en-US" sz="1800" dirty="0"/>
                  <a:t>Signal model includes a color singlet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1800" dirty="0"/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pl-PL" sz="18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pl-PL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pl-PL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pl-PL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e>
                    </m:d>
                    <m:r>
                      <a:rPr lang="pl-PL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43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800" i="1"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</a:rPr>
                      <m:t>pb</m:t>
                    </m:r>
                  </m:oMath>
                </a14:m>
                <a:endParaRPr lang="en-US" sz="1800" dirty="0">
                  <a:hlinkClick r:id="rId2"/>
                </a:endParaRPr>
              </a:p>
              <a:p>
                <a:pPr marL="0" indent="0">
                  <a:buNone/>
                </a:pPr>
                <a:r>
                  <a:rPr lang="en-US" sz="1300" dirty="0">
                    <a:hlinkClick r:id="rId2"/>
                  </a:rPr>
                  <a:t>cross section reference</a:t>
                </a:r>
                <a:endParaRPr lang="en-US" sz="13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AEC3D42-3ECC-C66B-13DA-546E66707F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8" y="1493618"/>
                <a:ext cx="5007348" cy="2822350"/>
              </a:xfrm>
              <a:prstGeom prst="rect">
                <a:avLst/>
              </a:prstGeom>
              <a:blipFill>
                <a:blip r:embed="rId3"/>
                <a:stretch>
                  <a:fillRect l="-973" t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ED8A12-EE25-B427-C020-83AC6B01E15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68760" y="1375804"/>
                <a:ext cx="5107416" cy="5024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/>
                  <a:t>Background processes</a:t>
                </a:r>
              </a:p>
              <a:p>
                <a:r>
                  <a:rPr lang="en-US" sz="1800" b="1" dirty="0"/>
                  <a:t>Z + jets </a:t>
                </a:r>
                <a:r>
                  <a:rPr lang="en-US" sz="1800" dirty="0"/>
                  <a:t>final states.</a:t>
                </a:r>
              </a:p>
              <a:p>
                <a:r>
                  <a:rPr lang="en-US" sz="1800" b="1" dirty="0"/>
                  <a:t>W + jets </a:t>
                </a:r>
                <a:r>
                  <a:rPr lang="en-US" sz="1800" dirty="0"/>
                  <a:t>final states.</a:t>
                </a:r>
              </a:p>
              <a:p>
                <a:r>
                  <a:rPr lang="en-US" sz="1800" b="1" dirty="0" err="1"/>
                  <a:t>Diboson</a:t>
                </a:r>
                <a:r>
                  <a:rPr lang="en-US" sz="1800" b="1" dirty="0"/>
                  <a:t> </a:t>
                </a:r>
                <a:r>
                  <a:rPr lang="en-US" sz="1800" dirty="0"/>
                  <a:t>production</a:t>
                </a:r>
              </a:p>
              <a:p>
                <a:r>
                  <a:rPr lang="en-US" sz="1800" b="1" dirty="0"/>
                  <a:t>Single top </a:t>
                </a:r>
                <a:r>
                  <a:rPr lang="en-US" sz="1800" dirty="0"/>
                  <a:t>production.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in other final states.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b="1" dirty="0"/>
                  <a:t> + Z/W </a:t>
                </a:r>
                <a:r>
                  <a:rPr lang="en-US" sz="1800" dirty="0"/>
                  <a:t>production.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b="1" dirty="0"/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ED8A12-EE25-B427-C020-83AC6B01E1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760" y="1375804"/>
                <a:ext cx="5107416" cy="5024996"/>
              </a:xfrm>
              <a:prstGeom prst="rect">
                <a:avLst/>
              </a:prstGeom>
              <a:blipFill>
                <a:blip r:embed="rId4"/>
                <a:stretch>
                  <a:fillRect l="-955" t="-1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536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DF3BE-391D-2516-6A16-3FCD88EF7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FBE8E-5296-E418-2963-CE80095C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13" y="214312"/>
            <a:ext cx="7470775" cy="798383"/>
          </a:xfrm>
        </p:spPr>
        <p:txBody>
          <a:bodyPr>
            <a:normAutofit fontScale="90000"/>
          </a:bodyPr>
          <a:lstStyle/>
          <a:p>
            <a:r>
              <a:rPr lang="en-US" dirty="0"/>
              <a:t>Event selection and reconstruction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7AEF6-37B6-82C8-CAD2-AB49DC25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344BF91-CCCB-47AF-8DA6-5E45FE828D0A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65CD7-D237-C4F5-E968-C5F44960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842D635-9F9B-FB90-7110-E4CD36783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5029" y="1760873"/>
                <a:ext cx="4987720" cy="2936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2 isolated, oppositely charged leptons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,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sz="2000" dirty="0"/>
                  <a:t>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25(20)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/>
                  <a:t> for leading (trailing) lepton.</a:t>
                </a:r>
              </a:p>
              <a:p>
                <a:r>
                  <a:rPr lang="en-US" sz="2000" dirty="0"/>
                  <a:t>Events with at least two jets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&gt;30 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/>
                  <a:t> , one of them b-tagged.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&gt;20</m:t>
                    </m:r>
                  </m:oMath>
                </a14:m>
                <a:r>
                  <a:rPr lang="en-US" sz="2000" dirty="0"/>
                  <a:t> GeV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&lt;76</m:t>
                    </m:r>
                  </m:oMath>
                </a14:m>
                <a:r>
                  <a:rPr lang="en-US" sz="2000" dirty="0"/>
                  <a:t> GeV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&gt;106</m:t>
                    </m:r>
                  </m:oMath>
                </a14:m>
                <a:r>
                  <a:rPr lang="en-US" sz="2000" dirty="0"/>
                  <a:t> GeV for </a:t>
                </a:r>
                <a:r>
                  <a:rPr lang="en-US" sz="2000" dirty="0" err="1"/>
                  <a:t>Z+jets</a:t>
                </a:r>
                <a:r>
                  <a:rPr lang="en-US" sz="2000" dirty="0"/>
                  <a:t> suppression.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miss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&gt;40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for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dirty="0" smtClean="0">
                        <a:latin typeface="Cambria Math" panose="02040503050406030204" pitchFamily="18" charset="0"/>
                      </a:rPr>
                      <m:t>ee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lang="en-US" sz="1800" dirty="0"/>
                  <a:t> channels.</a:t>
                </a: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842D635-9F9B-FB90-7110-E4CD36783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29" y="1760873"/>
                <a:ext cx="4987720" cy="2936143"/>
              </a:xfrm>
              <a:prstGeom prst="rect">
                <a:avLst/>
              </a:prstGeom>
              <a:blipFill>
                <a:blip r:embed="rId2"/>
                <a:stretch>
                  <a:fillRect l="-1100" t="-2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A6570-90FB-91A8-0FAB-25465839C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041" y="5080903"/>
                <a:ext cx="5739545" cy="4636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Assumes missing transverse energy coming from neutrino only and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Solve analytical on-shell equations for each interaction vertex. Events with no solution are rejected.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A6570-90FB-91A8-0FAB-25465839C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41" y="5080903"/>
                <a:ext cx="5739545" cy="4636425"/>
              </a:xfrm>
              <a:prstGeom prst="rect">
                <a:avLst/>
              </a:prstGeom>
              <a:blipFill>
                <a:blip r:embed="rId3"/>
                <a:stretch>
                  <a:fillRect l="-956" t="-1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153A18-9CF1-A934-3ACE-AC64BAC70212}"/>
              </a:ext>
            </a:extLst>
          </p:cNvPr>
          <p:cNvSpPr txBox="1"/>
          <p:nvPr/>
        </p:nvSpPr>
        <p:spPr>
          <a:xfrm>
            <a:off x="740068" y="1360764"/>
            <a:ext cx="245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Selection: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41346-F605-7331-0692-D04FABF85BF5}"/>
              </a:ext>
            </a:extLst>
          </p:cNvPr>
          <p:cNvSpPr txBox="1"/>
          <p:nvPr/>
        </p:nvSpPr>
        <p:spPr>
          <a:xfrm>
            <a:off x="6880731" y="1454257"/>
            <a:ext cx="369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MC agreement with data: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0F835-7D63-DF93-C5B2-52E31DB138E7}"/>
              </a:ext>
            </a:extLst>
          </p:cNvPr>
          <p:cNvSpPr txBox="1"/>
          <p:nvPr/>
        </p:nvSpPr>
        <p:spPr>
          <a:xfrm>
            <a:off x="426041" y="4697017"/>
            <a:ext cx="408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Top reconstruction algorithm </a:t>
            </a:r>
          </a:p>
        </p:txBody>
      </p:sp>
      <p:pic>
        <p:nvPicPr>
          <p:cNvPr id="11" name="Picture 10" descr="A graph of events and data&#10;&#10;AI-generated content may be incorrect.">
            <a:extLst>
              <a:ext uri="{FF2B5EF4-FFF2-40B4-BE49-F238E27FC236}">
                <a16:creationId xmlns:a16="http://schemas.microsoft.com/office/drawing/2014/main" id="{88E81FE0-C614-5C2F-290D-B8657170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86" y="1854367"/>
            <a:ext cx="4593336" cy="43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3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C5620-3B85-CEEA-B6F9-67573770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1B29-D098-AE65-7966-F5CB5151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E9F727-4862-2DEC-4BCE-40FB0794D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5433E27-EE41-4F9C-B490-712A2EACA188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9B5982-C145-7D61-A2F0-E5BDB355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7903A0-B457-943E-9C0D-AFF8CC3595BB}"/>
                  </a:ext>
                </a:extLst>
              </p:cNvPr>
              <p:cNvSpPr txBox="1"/>
              <p:nvPr/>
            </p:nvSpPr>
            <p:spPr>
              <a:xfrm>
                <a:off x="768096" y="1289304"/>
                <a:ext cx="100499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Systematic uncertainties are built as two alternative templates to the nominal sample: an </a:t>
                </a:r>
                <a:r>
                  <a:rPr lang="en-US" b="1" dirty="0"/>
                  <a:t>up</a:t>
                </a:r>
                <a:r>
                  <a:rPr lang="en-US" dirty="0"/>
                  <a:t> and a </a:t>
                </a:r>
                <a:r>
                  <a:rPr lang="en-US" b="1" dirty="0"/>
                  <a:t>down</a:t>
                </a:r>
                <a:r>
                  <a:rPr lang="en-US" dirty="0"/>
                  <a:t> template as a function of the variable of interest.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relevant quantity responsible for the uncertainty varied by its standard deviation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They depend on the year of data taking.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7903A0-B457-943E-9C0D-AFF8CC359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96" y="1289304"/>
                <a:ext cx="10049932" cy="1200329"/>
              </a:xfrm>
              <a:prstGeom prst="rect">
                <a:avLst/>
              </a:prstGeom>
              <a:blipFill>
                <a:blip r:embed="rId2"/>
                <a:stretch>
                  <a:fillRect l="-364" t="-306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6138B7-4704-F8EF-D3B0-548D35178B0E}"/>
                  </a:ext>
                </a:extLst>
              </p:cNvPr>
              <p:cNvSpPr txBox="1"/>
              <p:nvPr/>
            </p:nvSpPr>
            <p:spPr>
              <a:xfrm>
                <a:off x="768096" y="2887682"/>
                <a:ext cx="4700016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Experimental uncertainties: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Generally implemented with scale factors to  apply as a variation of the nominal sample.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Functions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or other kinematic variables.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Trigger efficiencies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Lepton isolation and identification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Jet energy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Jet energy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Kinematic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Branching ratios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Luminosity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Normalizations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6138B7-4704-F8EF-D3B0-548D35178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96" y="2887682"/>
                <a:ext cx="4700016" cy="4247317"/>
              </a:xfrm>
              <a:prstGeom prst="rect">
                <a:avLst/>
              </a:prstGeom>
              <a:blipFill>
                <a:blip r:embed="rId3"/>
                <a:stretch>
                  <a:fillRect l="-1038" t="-862" r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5A9CC1-9684-A3C5-9B80-CB9C30C8406B}"/>
                  </a:ext>
                </a:extLst>
              </p:cNvPr>
              <p:cNvSpPr txBox="1"/>
              <p:nvPr/>
            </p:nvSpPr>
            <p:spPr>
              <a:xfrm>
                <a:off x="6058906" y="2887682"/>
                <a:ext cx="4700016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Model uncertainties: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Either implemented through dedicated samples generated with different value for a theory/simulation parameter or with weight- based variations.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PDFs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Matrix element renormalization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Parton shower matching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Top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/>
                  <a:t>normalization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value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NNLO QCD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5A9CC1-9684-A3C5-9B80-CB9C30C84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906" y="2887682"/>
                <a:ext cx="4700016" cy="3970318"/>
              </a:xfrm>
              <a:prstGeom prst="rect">
                <a:avLst/>
              </a:prstGeom>
              <a:blipFill>
                <a:blip r:embed="rId4"/>
                <a:stretch>
                  <a:fillRect l="-1167" t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60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5CB4C-DA3D-DA90-CB32-110900C1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B78D-8029-8CB0-36E1-CB11D258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 method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21FB6DD-8E65-671C-E5A5-BB703286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5433E27-EE41-4F9C-B490-712A2EACA188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E722C2-A16E-C66B-B111-1F07908B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9D6FE6-3615-CD89-C38F-4BAED7BD509C}"/>
                  </a:ext>
                </a:extLst>
              </p:cNvPr>
              <p:cNvSpPr txBox="1"/>
              <p:nvPr/>
            </p:nvSpPr>
            <p:spPr>
              <a:xfrm>
                <a:off x="577934" y="1362456"/>
                <a:ext cx="5768002" cy="5327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All of the 1D distributions have the 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coefficients extracted by means of backward forwards asymmetry.</a:t>
                </a:r>
              </a:p>
              <a:p>
                <a:endParaRPr lang="en-US" dirty="0"/>
              </a:p>
              <a:p>
                <a:pPr marL="169329">
                  <a:buClr>
                    <a:schemeClr val="dk1"/>
                  </a:buClr>
                  <a:buSzPts val="1600"/>
                </a:pPr>
                <a:r>
                  <a:rPr lang="en-US" b="1" dirty="0">
                    <a:solidFill>
                      <a:schemeClr val="dk1"/>
                    </a:solidFill>
                  </a:rPr>
                  <a:t>No spin correlation sample mixing method</a:t>
                </a:r>
              </a:p>
              <a:p>
                <a:pPr marL="455079" indent="-2857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dk1"/>
                    </a:solidFill>
                  </a:rPr>
                  <a:t>Use a simulated sample with “turned off” spin correlations.</a:t>
                </a:r>
              </a:p>
              <a:p>
                <a:pPr marL="455079" indent="-2857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dk1"/>
                    </a:solidFill>
                  </a:rPr>
                  <a:t>Build a linear template by mixing the two to get a continuous fraction of the no spin correlation parameter.</a:t>
                </a:r>
              </a:p>
              <a:p>
                <a:pPr marL="455079" indent="-2857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dk1"/>
                    </a:solidFill>
                  </a:rPr>
                  <a:t>Correspondence between the mixing fraction and a </a:t>
                </a:r>
                <a:r>
                  <a:rPr lang="en-US" dirty="0" err="1">
                    <a:solidFill>
                      <a:schemeClr val="dk1"/>
                    </a:solidFill>
                  </a:rPr>
                  <a:t>parton</a:t>
                </a:r>
                <a:r>
                  <a:rPr lang="en-US" dirty="0">
                    <a:solidFill>
                      <a:schemeClr val="dk1"/>
                    </a:solidFill>
                  </a:rPr>
                  <a:t> level value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dk1"/>
                  </a:solidFill>
                </a:endParaRPr>
              </a:p>
              <a:p>
                <a:pPr marL="169329">
                  <a:buClr>
                    <a:schemeClr val="dk1"/>
                  </a:buClr>
                  <a:buSzPts val="1600"/>
                </a:pPr>
                <a:endParaRPr lang="en-US" dirty="0">
                  <a:solidFill>
                    <a:schemeClr val="dk1"/>
                  </a:solidFill>
                </a:endParaRPr>
              </a:p>
              <a:p>
                <a:pPr marL="169329">
                  <a:buClr>
                    <a:schemeClr val="dk1"/>
                  </a:buClr>
                  <a:buSzPts val="1600"/>
                </a:pPr>
                <a:r>
                  <a:rPr lang="en-US" b="1" dirty="0">
                    <a:solidFill>
                      <a:schemeClr val="dk1"/>
                    </a:solidFill>
                  </a:rPr>
                  <a:t>Binned likelihood fit with a single POI </a:t>
                </a:r>
              </a:p>
              <a:p>
                <a:pPr marL="512229" indent="-34290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dk1"/>
                    </a:solidFill>
                  </a:rPr>
                  <a:t>Fit the no spin correlation parameter at reconstruction level and get the true value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9D6FE6-3615-CD89-C38F-4BAED7BD5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34" y="1362456"/>
                <a:ext cx="5768002" cy="5327292"/>
              </a:xfrm>
              <a:prstGeom prst="rect">
                <a:avLst/>
              </a:prstGeom>
              <a:blipFill>
                <a:blip r:embed="rId2"/>
                <a:stretch>
                  <a:fillRect l="-951"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B3802A1F-DF1E-7DBC-F318-4DD47CAA0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55" y="1271015"/>
            <a:ext cx="4061461" cy="48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41F91-F8E3-56FC-BA8D-8FECB51D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245A-C74A-6177-3A69-D30ED03C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13" y="214312"/>
            <a:ext cx="7470775" cy="725856"/>
          </a:xfrm>
        </p:spPr>
        <p:txBody>
          <a:bodyPr>
            <a:normAutofit fontScale="90000"/>
          </a:bodyPr>
          <a:lstStyle/>
          <a:p>
            <a:r>
              <a:rPr lang="en-US" dirty="0"/>
              <a:t>Reweighting method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564B255-A43E-0EB3-4A0D-F8C4F919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5433E27-EE41-4F9C-B490-712A2EACA188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2F9616-B12F-D562-2114-6D0A529F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B7DAC-B05C-53EB-F58D-53C7CA6C33EC}"/>
              </a:ext>
            </a:extLst>
          </p:cNvPr>
          <p:cNvSpPr txBox="1"/>
          <p:nvPr/>
        </p:nvSpPr>
        <p:spPr>
          <a:xfrm>
            <a:off x="838200" y="1551066"/>
            <a:ext cx="47792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Method to mimic no spin correlations in the 1D distributions by reweighting the nominal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A1BAD-287E-1890-29E3-FBDEBEE34F1F}"/>
              </a:ext>
            </a:extLst>
          </p:cNvPr>
          <p:cNvSpPr txBox="1"/>
          <p:nvPr/>
        </p:nvSpPr>
        <p:spPr>
          <a:xfrm>
            <a:off x="838200" y="3878740"/>
            <a:ext cx="4477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for the </a:t>
            </a:r>
            <a:r>
              <a:rPr lang="en-US" sz="2000" dirty="0" err="1"/>
              <a:t>toponium</a:t>
            </a:r>
            <a:r>
              <a:rPr lang="en-US" sz="2000" dirty="0"/>
              <a:t> sample for which we don’t have a no spin correlation sample at MC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Useful to test the whole analysis pipeline without relying on dedicated MC samples.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8A3E38-1E0A-2E01-11C8-9AC0185AE424}"/>
                  </a:ext>
                </a:extLst>
              </p:cNvPr>
              <p:cNvSpPr txBox="1"/>
              <p:nvPr/>
            </p:nvSpPr>
            <p:spPr>
              <a:xfrm>
                <a:off x="164888" y="2830096"/>
                <a:ext cx="6363631" cy="624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𝑁𝑜𝑆𝐶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𝑁𝑜𝑆𝐶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%)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8A3E38-1E0A-2E01-11C8-9AC0185AE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8" y="2830096"/>
                <a:ext cx="6363631" cy="624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D0804993-69E6-0376-B291-D67963A5A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51" y="1874921"/>
            <a:ext cx="4477512" cy="38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0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59D88-E655-491D-97AD-E4EC2843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34D4-473F-C8D9-0194-879A392B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B54E0-6633-95A4-C1A4-2F80EC1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8EEBF-DD4A-BFB5-7795-9D9BA06B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49D4C-8FB1-078D-3D56-D1B2DFDFAB51}"/>
              </a:ext>
            </a:extLst>
          </p:cNvPr>
          <p:cNvSpPr txBox="1"/>
          <p:nvPr/>
        </p:nvSpPr>
        <p:spPr>
          <a:xfrm>
            <a:off x="838200" y="135187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Threshold region: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7B1882-63F6-1427-FA0D-583AAF5F8C65}"/>
                  </a:ext>
                </a:extLst>
              </p:cNvPr>
              <p:cNvSpPr txBox="1"/>
              <p:nvPr/>
            </p:nvSpPr>
            <p:spPr>
              <a:xfrm>
                <a:off x="773005" y="1861962"/>
                <a:ext cx="5090161" cy="4529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Phase space studies to explore the region most sensitive to entanglement.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Several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upper cuts.</a:t>
                </a:r>
              </a:p>
              <a:p>
                <a:r>
                  <a:rPr lang="en-US" sz="2000" dirty="0"/>
                  <a:t>     considered.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Cambria Math" panose="02040503050406030204" pitchFamily="18" charset="0"/>
                  </a:rPr>
                  <a:t>Comparison with the entanglement condition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Highest expected significance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380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Expected significance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7B1882-63F6-1427-FA0D-583AAF5F8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05" y="1861962"/>
                <a:ext cx="5090161" cy="4529638"/>
              </a:xfrm>
              <a:prstGeom prst="rect">
                <a:avLst/>
              </a:prstGeom>
              <a:blipFill>
                <a:blip r:embed="rId2"/>
                <a:stretch>
                  <a:fillRect l="-1078" t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 showing the difference between a line and a line&#10;&#10;AI-generated content may be incorrect.">
            <a:extLst>
              <a:ext uri="{FF2B5EF4-FFF2-40B4-BE49-F238E27FC236}">
                <a16:creationId xmlns:a16="http://schemas.microsoft.com/office/drawing/2014/main" id="{F0C6B96F-A6C5-FD47-28BE-58562F02D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58" y="1060704"/>
            <a:ext cx="5084064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3F3F-EBB7-FA3B-2473-40E3031A0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AF4C-22CC-51D5-3465-E0852EA9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5255F-781F-D115-4379-DB9C0507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A2BC8-1A05-5D07-ADFA-13CD8F12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A2D86-8D96-512D-8BF1-74CAD32AE8E5}"/>
                  </a:ext>
                </a:extLst>
              </p:cNvPr>
              <p:cNvSpPr txBox="1"/>
              <p:nvPr/>
            </p:nvSpPr>
            <p:spPr>
              <a:xfrm>
                <a:off x="464578" y="1742992"/>
                <a:ext cx="4267199" cy="2238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Likelihood fit for the most sensitive phase space cut: </a:t>
                </a:r>
              </a:p>
              <a:p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𝟓𝟑𝟗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𝟎𝟐𝟖</m:t>
                          </m:r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𝟎𝟐𝟔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2A2D86-8D96-512D-8BF1-74CAD32AE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78" y="1742992"/>
                <a:ext cx="4267199" cy="2238946"/>
              </a:xfrm>
              <a:prstGeom prst="rect">
                <a:avLst/>
              </a:prstGeom>
              <a:blipFill>
                <a:blip r:embed="rId2"/>
                <a:stretch>
                  <a:fillRect l="-1429" t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 showing the same function&#10;&#10;AI-generated content may be incorrect.">
            <a:extLst>
              <a:ext uri="{FF2B5EF4-FFF2-40B4-BE49-F238E27FC236}">
                <a16:creationId xmlns:a16="http://schemas.microsoft.com/office/drawing/2014/main" id="{5365B6B2-C24D-5CA8-92E1-130D63F91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991533"/>
            <a:ext cx="4860389" cy="5400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BD021-645A-7E36-10E0-8781FD515BF4}"/>
              </a:ext>
            </a:extLst>
          </p:cNvPr>
          <p:cNvSpPr txBox="1"/>
          <p:nvPr/>
        </p:nvSpPr>
        <p:spPr>
          <a:xfrm>
            <a:off x="838200" y="135187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Threshold region: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6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90E2B-78DB-00E7-788A-099C7D57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AEC4-664C-A7DD-066E-A86D73B4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5CFF-2604-3AB4-5253-ABE9F94F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5A382-F159-6667-4866-D554651A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8CBD1-B1D6-1697-06A5-7D0376819E90}"/>
              </a:ext>
            </a:extLst>
          </p:cNvPr>
          <p:cNvSpPr txBox="1"/>
          <p:nvPr/>
        </p:nvSpPr>
        <p:spPr>
          <a:xfrm>
            <a:off x="838200" y="135187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Boosted region: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5FB0E-76C9-2F03-912C-07CC5D160670}"/>
                  </a:ext>
                </a:extLst>
              </p:cNvPr>
              <p:cNvSpPr txBox="1"/>
              <p:nvPr/>
            </p:nvSpPr>
            <p:spPr>
              <a:xfrm>
                <a:off x="773005" y="1783080"/>
                <a:ext cx="5115731" cy="4221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Phase space studies to explore the region most sensitive to entanglement.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Several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lower cuts and</a:t>
                </a:r>
                <a14:m>
                  <m:oMath xmlns:m="http://schemas.openxmlformats.org/officeDocument/2006/math">
                    <m:r>
                      <a:rPr lang="en-US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000" dirty="0"/>
                  <a:t>central cuts considered.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Cambria Math" panose="02040503050406030204" pitchFamily="18" charset="0"/>
                  </a:rPr>
                  <a:t>Comparison with the entanglement condition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Highest expected significance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&gt;8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z="2000" dirty="0"/>
                  <a:t> and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.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Expected significance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≃5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5FB0E-76C9-2F03-912C-07CC5D160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05" y="1783080"/>
                <a:ext cx="5115731" cy="4221861"/>
              </a:xfrm>
              <a:prstGeom prst="rect">
                <a:avLst/>
              </a:prstGeom>
              <a:blipFill>
                <a:blip r:embed="rId2"/>
                <a:stretch>
                  <a:fillRect l="-1073" t="-867" b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graph showing the same number of numbers&#10;&#10;AI-generated content may be incorrect.">
            <a:extLst>
              <a:ext uri="{FF2B5EF4-FFF2-40B4-BE49-F238E27FC236}">
                <a16:creationId xmlns:a16="http://schemas.microsoft.com/office/drawing/2014/main" id="{E29C2F4D-BEA4-212E-9BF7-5E9A0B05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67" y="1112520"/>
            <a:ext cx="5032248" cy="50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6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0BBBC-41D1-012A-77B4-418ABCA5A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38975-0E52-E665-7D31-B7047EFB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EBBCE-8442-F1A6-7581-24F26DB2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7DB13-C584-1697-398A-B784F37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CE84DC-A183-B158-332A-7B4678FC9F7E}"/>
                  </a:ext>
                </a:extLst>
              </p:cNvPr>
              <p:cNvSpPr txBox="1"/>
              <p:nvPr/>
            </p:nvSpPr>
            <p:spPr>
              <a:xfrm>
                <a:off x="464578" y="1742992"/>
                <a:ext cx="4267199" cy="255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Likelihood fit for the most sensitive phase space cut: </a:t>
                </a:r>
              </a:p>
              <a:p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𝟓𝟖𝟔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𝟎𝟓𝟐</m:t>
                          </m:r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𝟎𝟓𝟐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  <a:p>
                <a:pPr/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CE84DC-A183-B158-332A-7B4678FC9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78" y="1742992"/>
                <a:ext cx="4267199" cy="2555764"/>
              </a:xfrm>
              <a:prstGeom prst="rect">
                <a:avLst/>
              </a:prstGeom>
              <a:blipFill>
                <a:blip r:embed="rId2"/>
                <a:stretch>
                  <a:fillRect l="-1429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5CA4A1-DD97-79B9-4455-6782BA023A91}"/>
              </a:ext>
            </a:extLst>
          </p:cNvPr>
          <p:cNvSpPr txBox="1"/>
          <p:nvPr/>
        </p:nvSpPr>
        <p:spPr>
          <a:xfrm>
            <a:off x="838200" y="135187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Boosted region: </a:t>
            </a:r>
          </a:p>
          <a:p>
            <a:endParaRPr lang="en-US" dirty="0"/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122D021F-8D62-A72A-24B0-573A96657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991532"/>
            <a:ext cx="4860388" cy="54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8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ECFDF-5117-8C95-2819-9935CEA9A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6A5F-585A-3A1F-8CD8-4A031683B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Steerability sensitivity studies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C4828-3CA0-4C88-F552-BF7D8813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3CFC0A4D-9D75-49FF-98A3-6710808A09E6}" type="datetime1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8684B9-93ED-4047-572D-1DE9F770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F6388-3D2A-FE28-3C35-171CDFBCCC06}"/>
              </a:ext>
            </a:extLst>
          </p:cNvPr>
          <p:cNvSpPr txBox="1"/>
          <p:nvPr/>
        </p:nvSpPr>
        <p:spPr>
          <a:xfrm>
            <a:off x="821917" y="1249342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Threshold and Boosted region: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6CEE4F-1467-D131-8AAC-7DFE6FB805B5}"/>
                  </a:ext>
                </a:extLst>
              </p:cNvPr>
              <p:cNvSpPr txBox="1"/>
              <p:nvPr/>
            </p:nvSpPr>
            <p:spPr>
              <a:xfrm>
                <a:off x="821917" y="1670371"/>
                <a:ext cx="4958954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Several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upper cuts and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000" dirty="0"/>
                  <a:t>central cuts in the boosted region.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Several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upper cuts in the threshold region.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Highest expected significance for</a:t>
                </a:r>
              </a:p>
              <a:p>
                <a:r>
                  <a:rPr lang="en-US" sz="20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&lt;360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z="2000" dirty="0"/>
                  <a:t> and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.</a:t>
                </a:r>
              </a:p>
              <a:p>
                <a:endParaRPr lang="en-US" sz="20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Cambria Math" panose="02040503050406030204" pitchFamily="18" charset="0"/>
                  </a:rPr>
                  <a:t>Expected significance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are currently aiming for an evidence level steerability measurement,  which requires a measurement of S with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significance.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6CEE4F-1467-D131-8AAC-7DFE6FB80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7" y="1670371"/>
                <a:ext cx="4958954" cy="4401205"/>
              </a:xfrm>
              <a:prstGeom prst="rect">
                <a:avLst/>
              </a:prstGeom>
              <a:blipFill>
                <a:blip r:embed="rId2"/>
                <a:stretch>
                  <a:fillRect l="-1107" t="-693" b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aph of a graph showing the number of indicators&#10;&#10;AI-generated content may be incorrect.">
            <a:extLst>
              <a:ext uri="{FF2B5EF4-FFF2-40B4-BE49-F238E27FC236}">
                <a16:creationId xmlns:a16="http://schemas.microsoft.com/office/drawing/2014/main" id="{9A174D7B-0D6B-99A1-4C74-5586C1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80" y="1115719"/>
            <a:ext cx="4958954" cy="49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01C09-55BA-4D6F-F0AC-A228E599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LHC and </a:t>
            </a:r>
            <a:r>
              <a:rPr lang="en-US" dirty="0" err="1"/>
              <a:t>cms</a:t>
            </a:r>
            <a:endParaRPr lang="en-US" dirty="0"/>
          </a:p>
        </p:txBody>
      </p:sp>
      <p:pic>
        <p:nvPicPr>
          <p:cNvPr id="11" name="Content Placeholder 10" descr="A satellite in the sky&#10;&#10;AI-generated content may be incorrect.">
            <a:extLst>
              <a:ext uri="{FF2B5EF4-FFF2-40B4-BE49-F238E27FC236}">
                <a16:creationId xmlns:a16="http://schemas.microsoft.com/office/drawing/2014/main" id="{6904615E-EF34-63A1-A5F5-2B9F0D8EB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" y="1250673"/>
            <a:ext cx="5030134" cy="44734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DB6C7-5350-73A0-10AE-768D80E4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E7E5A-FBCA-CBF2-983A-EAE92424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3" name="Picture 12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C06B6C34-3A66-4ED5-6200-9B78E8BA2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70" y="1250672"/>
            <a:ext cx="6380812" cy="44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3"/>
    </mc:Choice>
    <mc:Fallback xmlns="">
      <p:transition spd="slow" advTm="434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D74F-E841-4095-4DEA-588F3E5C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09FC-4116-603E-0724-75E4EEF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steerability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A336-570C-DEAA-A5CE-691D73428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C5E38-500D-9132-C229-C8E365AD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D9A6A5-962C-1F92-A4FA-4AF6F2C40B2E}"/>
                  </a:ext>
                </a:extLst>
              </p:cNvPr>
              <p:cNvSpPr txBox="1"/>
              <p:nvPr/>
            </p:nvSpPr>
            <p:spPr>
              <a:xfrm>
                <a:off x="2256957" y="927406"/>
                <a:ext cx="85019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               Likelihood fit for the most sensitive phase space cut: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𝟏𝟗𝟒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𝟎𝟗𝟔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D9A6A5-962C-1F92-A4FA-4AF6F2C40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957" y="927406"/>
                <a:ext cx="8501965" cy="646331"/>
              </a:xfrm>
              <a:prstGeom prst="rect">
                <a:avLst/>
              </a:prstGeom>
              <a:blipFill>
                <a:blip r:embed="rId2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123BF9E4-3879-5B93-1B62-13C6EB5C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6" y="1668090"/>
            <a:ext cx="3757434" cy="4174926"/>
          </a:xfrm>
          <a:prstGeom prst="rect">
            <a:avLst/>
          </a:prstGeom>
        </p:spPr>
      </p:pic>
      <p:pic>
        <p:nvPicPr>
          <p:cNvPr id="14" name="Picture 1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872BA85E-2ED2-A24A-389A-34EC944B6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82" y="1668088"/>
            <a:ext cx="3757435" cy="4174927"/>
          </a:xfrm>
          <a:prstGeom prst="rect">
            <a:avLst/>
          </a:prstGeom>
        </p:spPr>
      </p:pic>
      <p:pic>
        <p:nvPicPr>
          <p:cNvPr id="16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8E8C7478-7197-A213-F0B9-0591DBBB0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9" y="1668089"/>
            <a:ext cx="3757434" cy="4174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E65A86-5BB5-9C69-53D8-4EFBD89F408B}"/>
                  </a:ext>
                </a:extLst>
              </p:cNvPr>
              <p:cNvSpPr txBox="1"/>
              <p:nvPr/>
            </p:nvSpPr>
            <p:spPr>
              <a:xfrm>
                <a:off x="0" y="878364"/>
                <a:ext cx="3510546" cy="66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    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 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acc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 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E65A86-5BB5-9C69-53D8-4EFBD89F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8364"/>
                <a:ext cx="3510546" cy="664477"/>
              </a:xfrm>
              <a:prstGeom prst="rect">
                <a:avLst/>
              </a:prstGeom>
              <a:blipFill>
                <a:blip r:embed="rId6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24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444B-CFD8-EE3A-A443-3919AE8C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Steering ellipsoid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721E21-8361-2040-30DF-32A34DA87E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760" y="1174283"/>
                <a:ext cx="6525928" cy="5553776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3300" dirty="0"/>
                  <a:t>The density matrix of a 2qubit state:</a:t>
                </a: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sz="330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3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3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300">
                        <a:latin typeface="Cambria Math" panose="02040503050406030204" pitchFamily="18" charset="0"/>
                      </a:rPr>
                      <m:t> </m:t>
                    </m:r>
                    <m:sSub>
                      <m:sSub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300">
                        <a:latin typeface="Cambria Math" panose="02040503050406030204" pitchFamily="18" charset="0"/>
                      </a:rPr>
                      <m:t> </m:t>
                    </m:r>
                    <m:sSub>
                      <m:sSub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330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33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300" dirty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sz="33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33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3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b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3300"/>
                                    <m:t>𝐓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3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b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300" dirty="0"/>
              </a:p>
              <a:p>
                <a:pPr>
                  <a:buClr>
                    <a:schemeClr val="tx1"/>
                  </a:buClr>
                </a:pPr>
                <a:endParaRPr lang="en-US" sz="3300" dirty="0"/>
              </a:p>
              <a:p>
                <a:pPr>
                  <a:buClr>
                    <a:schemeClr val="tx1"/>
                  </a:buClr>
                </a:pPr>
                <a:r>
                  <a:rPr lang="en-US" sz="3300" dirty="0"/>
                  <a:t>If a measurement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3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3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3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3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3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3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30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3300" dirty="0"/>
                  <a:t> on B is performed: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33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30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3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3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3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300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30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r>
                        <a:rPr lang="en-US" sz="330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300" b="0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3300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acc>
                      <m:r>
                        <a:rPr lang="en-US" sz="3300" b="0">
                          <a:latin typeface="Cambria Math" panose="02040503050406030204" pitchFamily="18" charset="0"/>
                        </a:rPr>
                        <m:t> </m:t>
                      </m:r>
                      <m:acc>
                        <m:accPr>
                          <m:chr m:val="̂"/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</m:acc>
                    </m:oMath>
                  </m:oMathPara>
                </a14:m>
                <a:endParaRPr lang="en-US" sz="3300" dirty="0"/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sz="3300" dirty="0"/>
              </a:p>
              <a:p>
                <a:pPr>
                  <a:buClr>
                    <a:schemeClr val="tx1"/>
                  </a:buClr>
                </a:pPr>
                <a:r>
                  <a:rPr lang="en-US" sz="3300" dirty="0"/>
                  <a:t>The Bloch sphere of allowed states for A becomes an ellipsoid: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r>
                        <a:rPr lang="en-US" sz="33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sub>
                          </m:sSub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US" sz="3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</m:sSub>
                        </m:num>
                        <m:den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33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300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3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acc>
                      <m:r>
                        <a:rPr lang="en-US" sz="330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>
                              <m:r>
                                <m:rPr>
                                  <m:nor/>
                                </m:rPr>
                                <a:rPr lang="en-US" sz="3300" smtClean="0"/>
                                <m:t>𝐓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sz="3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𝟚</m:t>
                              </m:r>
                            </m:sub>
                          </m:sSub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3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300" smtClean="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b>
                                  <m:r>
                                    <a:rPr lang="en-US" sz="3300" smtClean="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sub>
                                <m:sup>
                                  <m:r>
                                    <a:rPr lang="en-US" sz="330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3300" smtClean="0">
                              <a:latin typeface="Cambria Math" panose="020405030504060302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3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sz="3300" smtClean="0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sub>
                            <m:sup>
                              <m:r>
                                <m:rPr>
                                  <m:nor/>
                                </m:rPr>
                                <a:rPr lang="en-US" sz="3300" smtClean="0"/>
                                <m:t>𝐓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300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3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3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3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30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3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b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sub>
                                <m:sup>
                                  <m:r>
                                    <a:rPr lang="en-US" sz="330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3300" dirty="0"/>
              </a:p>
              <a:p>
                <a:pPr>
                  <a:buClr>
                    <a:schemeClr val="tx1"/>
                  </a:buClr>
                </a:pPr>
                <a:r>
                  <a:rPr lang="en-US" sz="3300" dirty="0"/>
                  <a:t>The ellipsoid equation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𝐜</m:t>
                            </m:r>
                          </m:e>
                        </m:d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</m:d>
                    <m:r>
                      <a:rPr lang="en-US" sz="360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600" dirty="0"/>
              </a:p>
              <a:p>
                <a:endParaRPr lang="en-US" sz="3300" dirty="0"/>
              </a:p>
              <a:p>
                <a:endParaRPr lang="en-US" sz="3300" dirty="0"/>
              </a:p>
              <a:p>
                <a:endParaRPr lang="en-US" sz="33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721E21-8361-2040-30DF-32A34DA87E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174283"/>
                <a:ext cx="6525928" cy="5553776"/>
              </a:xfrm>
              <a:blipFill>
                <a:blip r:embed="rId2"/>
                <a:stretch>
                  <a:fillRect l="-560" t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0E0EE-6521-9F50-5D88-C7BD5BED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E81D4-0C83-6E6B-3C7A-5D9F9737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Picture 10" descr="A globe with a blue center&#10;&#10;AI-generated content may be incorrect.">
            <a:extLst>
              <a:ext uri="{FF2B5EF4-FFF2-40B4-BE49-F238E27FC236}">
                <a16:creationId xmlns:a16="http://schemas.microsoft.com/office/drawing/2014/main" id="{EB9834C2-4575-20B3-AC9D-6A94938A5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75" y="1636776"/>
            <a:ext cx="5861320" cy="1792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08A66-AA59-8878-B03A-B7A40C0F1F07}"/>
              </a:ext>
            </a:extLst>
          </p:cNvPr>
          <p:cNvSpPr txBox="1"/>
          <p:nvPr/>
        </p:nvSpPr>
        <p:spPr>
          <a:xfrm>
            <a:off x="7836151" y="3429000"/>
            <a:ext cx="275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Steering ellipsoid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90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506E-BF21-57FC-526A-12A92B753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6373-2D40-E62D-73EA-13A35E70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Steering ellipsoid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90E79-269D-E7A2-183B-22E70AB9E6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743" y="1308986"/>
                <a:ext cx="5945929" cy="5024437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Entanglement dependent on center, volume and orientation of the ellipsoid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1800" b="1" dirty="0"/>
                  <a:t>Tetrahedron condition:  A state is separable only if its steering ellipsoid fits inside a tetrahedron which fits inside the unit sphere.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1800" dirty="0"/>
                  <a:t>Algebraic condition: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</a:rPr>
                      <m:t>Tr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80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180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800" dirty="0"/>
              </a:p>
              <a:p>
                <a:pPr lvl="1">
                  <a:buClr>
                    <a:schemeClr val="tx1"/>
                  </a:buClr>
                </a:pPr>
                <a:r>
                  <a:rPr lang="en-US" sz="1800" dirty="0"/>
                  <a:t>          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8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1800">
                            <a:latin typeface="Cambria Math" panose="02040503050406030204" pitchFamily="18" charset="0"/>
                          </a:rPr>
                          <m:t> </m:t>
                        </m:r>
                      </m:e>
                      <m:sup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1800">
                        <a:latin typeface="Cambria Math" panose="02040503050406030204" pitchFamily="18" charset="0"/>
                      </a:rPr>
                      <m:t> </m:t>
                    </m:r>
                  </m:oMath>
                </a14:m>
                <a:endParaRPr lang="en-US" sz="1800" dirty="0"/>
              </a:p>
              <a:p>
                <a:pPr marL="228600" lvl="1" indent="0">
                  <a:buClr>
                    <a:schemeClr val="tx1"/>
                  </a:buClr>
                  <a:buNone/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8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sz="1800" i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i="0">
                                <a:latin typeface="Cambria Math" panose="02040503050406030204" pitchFamily="18" charset="0"/>
                              </a:rPr>
                              <m:t>det</m:t>
                            </m:r>
                          </m:fName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func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𝐐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d>
                  </m:oMath>
                </a14:m>
                <a:endParaRPr lang="en-US" sz="1800" dirty="0"/>
              </a:p>
              <a:p>
                <a:pPr marL="228600" lvl="1" indent="0">
                  <a:buClr>
                    <a:schemeClr val="tx1"/>
                  </a:buClr>
                  <a:buNone/>
                </a:pPr>
                <a:endParaRPr lang="en-US" sz="1800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Steerability is related to the surface: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1800" dirty="0"/>
                  <a:t>Steerability condition: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1800">
                        <a:latin typeface="Cambria Math" panose="02040503050406030204" pitchFamily="18" charset="0"/>
                      </a:rPr>
                      <m:t> 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acc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1800">
                            <a:latin typeface="Cambria Math" panose="02040503050406030204" pitchFamily="18" charset="0"/>
                          </a:rPr>
                          <m:t> </m:t>
                        </m:r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rad>
                    <m:r>
                      <a:rPr lang="en-US" sz="180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90E79-269D-E7A2-183B-22E70AB9E6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743" y="1308986"/>
                <a:ext cx="5945929" cy="5024437"/>
              </a:xfrm>
              <a:blipFill>
                <a:blip r:embed="rId2"/>
                <a:stretch>
                  <a:fillRect l="-513" t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9E86-BB9E-915C-6276-0113C689E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0AEFD-D278-8106-E757-0B73992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A diagram of a sphere&#10;&#10;AI-generated content may be incorrect.">
            <a:extLst>
              <a:ext uri="{FF2B5EF4-FFF2-40B4-BE49-F238E27FC236}">
                <a16:creationId xmlns:a16="http://schemas.microsoft.com/office/drawing/2014/main" id="{035DFEF5-8FC4-46C7-6FC3-E87B6D974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6" y="1166072"/>
            <a:ext cx="286120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12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5D7BD-AA2A-9369-6A4A-F9901C50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CA91-FBA5-F634-E989-F49DCD2B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Reconstruction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DAA9A0-0CCE-6DC2-ED61-D2B03D8CEA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760" y="1201336"/>
                <a:ext cx="6245352" cy="5442239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Strategy: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Use the conditional angular distribution after a measurement on the lepton direction: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</m:sSub>
                            </m:e>
                          </m:acc>
                        </m:e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∓</m:t>
                                  </m:r>
                                </m:sub>
                              </m:sSub>
                            </m:e>
                          </m:acc>
                          <m:r>
                            <a:rPr lang="en-US">
                              <a:latin typeface="Cambria Math" panose="02040503050406030204" pitchFamily="18" charset="0"/>
                            </a:rPr>
                            <m:t>=∓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∓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∓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=∓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1±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1±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>
                              <a:latin typeface="Cambria Math" panose="02040503050406030204" pitchFamily="18" charset="0"/>
                            </a:rPr>
                            <m:t>±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Sample the events in small bins of solid angle (2D bins 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) of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direction.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For each bin compute the asymmetries of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1(2)</m:t>
                                  </m:r>
                                </m:sup>
                              </m:sSubSup>
                            </m:e>
                          </m:func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1(2)</m:t>
                                  </m:r>
                                </m:sup>
                              </m:sSubSup>
                            </m:e>
                          </m:func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Construct the steering ellipsoid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quark.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Fit to an ellipsoid to get the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b="0">
                        <a:latin typeface="Cambria Math" panose="02040503050406030204" pitchFamily="18" charset="0"/>
                      </a:rPr>
                      <m:t> </m:t>
                    </m:r>
                    <m:r>
                      <a:rPr lang="en-US" b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test the sensitivity to quantum correlations.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In these preliminary studies only the generator level MC dataset for ttbar dileptonic has been used, and statistical uncertainty only have been considered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DAA9A0-0CCE-6DC2-ED61-D2B03D8CE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201336"/>
                <a:ext cx="6245352" cy="5442239"/>
              </a:xfrm>
              <a:blipFill>
                <a:blip r:embed="rId2"/>
                <a:stretch>
                  <a:fillRect l="-293" t="-672" r="-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45D09-732D-5DE6-E82D-0E9234D9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403E5-F431-55A2-FFA3-B19170E5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 graph of different angles and angles&#10;&#10;AI-generated content may be incorrect.">
            <a:extLst>
              <a:ext uri="{FF2B5EF4-FFF2-40B4-BE49-F238E27FC236}">
                <a16:creationId xmlns:a16="http://schemas.microsoft.com/office/drawing/2014/main" id="{E9B9E3F6-2946-75C7-9C5A-479DA2965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8" y="1514475"/>
            <a:ext cx="5294822" cy="1985558"/>
          </a:xfrm>
          <a:prstGeom prst="rect">
            <a:avLst/>
          </a:prstGeom>
        </p:spPr>
      </p:pic>
      <p:pic>
        <p:nvPicPr>
          <p:cNvPr id="9" name="Picture 8" descr="A graph of different angles and angles&#10;&#10;AI-generated content may be incorrect.">
            <a:extLst>
              <a:ext uri="{FF2B5EF4-FFF2-40B4-BE49-F238E27FC236}">
                <a16:creationId xmlns:a16="http://schemas.microsoft.com/office/drawing/2014/main" id="{B98D5D52-87D8-57C4-0173-EA20DA02D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0" y="3831444"/>
            <a:ext cx="5294820" cy="19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A6654-3703-6A25-C908-9041C138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B713-8BAA-8AF1-9067-90183434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Fit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5C8FC7-DB1B-C41D-C093-D335F24444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891" y="1177678"/>
                <a:ext cx="6172416" cy="540568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The points of the ellipsoid surface are defined by the equation: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The steering ellipsoid equation in terms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 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acc>
                        </m:e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acc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Non-linear least square method has been applied to minimize the function: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Goodness of the fit estimated with: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5C8FC7-DB1B-C41D-C093-D335F2444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891" y="1177678"/>
                <a:ext cx="6172416" cy="5405685"/>
              </a:xfrm>
              <a:blipFill>
                <a:blip r:embed="rId2"/>
                <a:stretch>
                  <a:fillRect l="-692" t="-564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814B0-57DF-00DB-A5A8-0605376F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730F1-CA95-178E-D400-02E5E2C6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6ED6D-D90E-9EC4-CDE9-46E90F4F64D5}"/>
                  </a:ext>
                </a:extLst>
              </p:cNvPr>
              <p:cNvSpPr txBox="1"/>
              <p:nvPr/>
            </p:nvSpPr>
            <p:spPr>
              <a:xfrm>
                <a:off x="7059168" y="1149540"/>
                <a:ext cx="4480560" cy="1209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Once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</a:rPr>
                      <m:t>  </m:t>
                    </m:r>
                  </m:oMath>
                </a14:m>
                <a:r>
                  <a:rPr lang="en-US" dirty="0"/>
                  <a:t>is obtained: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eigenvalues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</a:rPr>
                      <m:t>  </m:t>
                    </m:r>
                  </m:oMath>
                </a14:m>
                <a:r>
                  <a:rPr lang="en-US" dirty="0"/>
                  <a:t>determine the semiaxes of the ellipsoid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eigenvectors the orientation.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6ED6D-D90E-9EC4-CDE9-46E90F4F6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168" y="1149540"/>
                <a:ext cx="4480560" cy="1209049"/>
              </a:xfrm>
              <a:prstGeom prst="rect">
                <a:avLst/>
              </a:prstGeom>
              <a:blipFill>
                <a:blip r:embed="rId3"/>
                <a:stretch>
                  <a:fillRect l="-816" t="-252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olorful oval with red dots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6C43B969-A91A-A264-DB29-6F9F48E02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79" y="2546253"/>
            <a:ext cx="4542349" cy="35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8228-5533-C4F9-AA83-958D7F850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45AA-9F70-CC4E-4B58-C6C2E5C9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884"/>
            <a:ext cx="7729728" cy="589788"/>
          </a:xfrm>
        </p:spPr>
        <p:txBody>
          <a:bodyPr>
            <a:normAutofit fontScale="90000"/>
          </a:bodyPr>
          <a:lstStyle/>
          <a:p>
            <a:r>
              <a:rPr lang="en-US" dirty="0"/>
              <a:t>entanglement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BF02-4A29-499D-D0E1-57742662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FF172-7094-C17A-FB1A-ED98E8A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8215C-285E-3E3C-7AD1-816CF0C7B863}"/>
              </a:ext>
            </a:extLst>
          </p:cNvPr>
          <p:cNvSpPr txBox="1"/>
          <p:nvPr/>
        </p:nvSpPr>
        <p:spPr>
          <a:xfrm>
            <a:off x="448056" y="1060704"/>
            <a:ext cx="804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considered two phase space cuts sensitive to entanglement and steerability.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81F34B-D720-C7EF-0C8A-1DE796B5EFCF}"/>
                  </a:ext>
                </a:extLst>
              </p:cNvPr>
              <p:cNvSpPr txBox="1"/>
              <p:nvPr/>
            </p:nvSpPr>
            <p:spPr>
              <a:xfrm>
                <a:off x="621792" y="1499617"/>
                <a:ext cx="4992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Threshold region cut: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𝟑𝟔𝟎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81F34B-D720-C7EF-0C8A-1DE796B5E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2" y="1499617"/>
                <a:ext cx="4992624" cy="646331"/>
              </a:xfrm>
              <a:prstGeom prst="rect">
                <a:avLst/>
              </a:prstGeom>
              <a:blipFill>
                <a:blip r:embed="rId2"/>
                <a:stretch>
                  <a:fillRect l="-97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C1985-32D1-389F-6C9F-82384514C21A}"/>
                  </a:ext>
                </a:extLst>
              </p:cNvPr>
              <p:cNvSpPr txBox="1"/>
              <p:nvPr/>
            </p:nvSpPr>
            <p:spPr>
              <a:xfrm>
                <a:off x="6303264" y="1499616"/>
                <a:ext cx="4992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Boosted region cut: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C1985-32D1-389F-6C9F-82384514C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264" y="1499616"/>
                <a:ext cx="4992624" cy="646331"/>
              </a:xfrm>
              <a:prstGeom prst="rect">
                <a:avLst/>
              </a:prstGeom>
              <a:blipFill>
                <a:blip r:embed="rId3"/>
                <a:stretch>
                  <a:fillRect l="-97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diagram of a triangle with a circle and a circle with green dots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B439984E-7646-3C25-5159-070F5A817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6" y="2397588"/>
            <a:ext cx="3833866" cy="4170170"/>
          </a:xfrm>
          <a:prstGeom prst="rect">
            <a:avLst/>
          </a:prstGeom>
        </p:spPr>
      </p:pic>
      <p:pic>
        <p:nvPicPr>
          <p:cNvPr id="12" name="Picture 11" descr="A diagram of a triangle with a circle and a circle with numbers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7F3A74E3-10EF-4A46-7BD2-6C42FC2EB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4" y="2392614"/>
            <a:ext cx="4263634" cy="36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05C16-2C6A-6B05-6F54-1707459FC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6B28-9082-2FA2-BDF5-954A3934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884"/>
            <a:ext cx="7729728" cy="589788"/>
          </a:xfrm>
        </p:spPr>
        <p:txBody>
          <a:bodyPr>
            <a:normAutofit fontScale="90000"/>
          </a:bodyPr>
          <a:lstStyle/>
          <a:p>
            <a:r>
              <a:rPr lang="en-US" dirty="0"/>
              <a:t>entanglement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5E148-7B8D-F37E-3F38-EA912067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CD7A7-428B-0A37-AC87-AE677261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64F5D-350A-FDE3-1F82-0E33E8077F7F}"/>
              </a:ext>
            </a:extLst>
          </p:cNvPr>
          <p:cNvSpPr txBox="1"/>
          <p:nvPr/>
        </p:nvSpPr>
        <p:spPr>
          <a:xfrm>
            <a:off x="393192" y="830297"/>
            <a:ext cx="804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considered two phase space cuts sensitive to entanglement and steerability.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99ADB-0570-95CE-162A-7B4E7853D6EC}"/>
                  </a:ext>
                </a:extLst>
              </p:cNvPr>
              <p:cNvSpPr txBox="1"/>
              <p:nvPr/>
            </p:nvSpPr>
            <p:spPr>
              <a:xfrm>
                <a:off x="261610" y="1208517"/>
                <a:ext cx="5641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Threshold region cut: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𝟑𝟔𝟎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99ADB-0570-95CE-162A-7B4E7853D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10" y="1208517"/>
                <a:ext cx="5641848" cy="369332"/>
              </a:xfrm>
              <a:prstGeom prst="rect">
                <a:avLst/>
              </a:prstGeom>
              <a:blipFill>
                <a:blip r:embed="rId3"/>
                <a:stretch>
                  <a:fillRect l="-97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A6F64-1E21-E429-9321-A2DC25471C91}"/>
                  </a:ext>
                </a:extLst>
              </p:cNvPr>
              <p:cNvSpPr txBox="1"/>
              <p:nvPr/>
            </p:nvSpPr>
            <p:spPr>
              <a:xfrm>
                <a:off x="5969472" y="1203180"/>
                <a:ext cx="5977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Boosted region cut: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A6F64-1E21-E429-9321-A2DC25471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472" y="1203180"/>
                <a:ext cx="5977128" cy="369332"/>
              </a:xfrm>
              <a:prstGeom prst="rect">
                <a:avLst/>
              </a:prstGeom>
              <a:blipFill>
                <a:blip r:embed="rId4"/>
                <a:stretch>
                  <a:fillRect l="-81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BDC0A-8566-5B97-DE66-A28718A9D319}"/>
                  </a:ext>
                </a:extLst>
              </p:cNvPr>
              <p:cNvSpPr txBox="1"/>
              <p:nvPr/>
            </p:nvSpPr>
            <p:spPr>
              <a:xfrm>
                <a:off x="728957" y="5626556"/>
                <a:ext cx="4489704" cy="949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More the bins the more the direction measurement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precise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Ellipsoid is better sampled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BDC0A-8566-5B97-DE66-A28718A9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57" y="5626556"/>
                <a:ext cx="4489704" cy="949940"/>
              </a:xfrm>
              <a:prstGeom prst="rect">
                <a:avLst/>
              </a:prstGeom>
              <a:blipFill>
                <a:blip r:embed="rId5"/>
                <a:stretch>
                  <a:fillRect l="-951" t="-3846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D6F9C-A3B0-7FD1-59D4-601077FC1F0C}"/>
                  </a:ext>
                </a:extLst>
              </p:cNvPr>
              <p:cNvSpPr txBox="1"/>
              <p:nvPr/>
            </p:nvSpPr>
            <p:spPr>
              <a:xfrm>
                <a:off x="5903458" y="5635068"/>
                <a:ext cx="5221224" cy="1165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Asymptotic fit to get an estimate of the volume.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Compared to the entanglement condition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D6F9C-A3B0-7FD1-59D4-601077FC1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458" y="5635068"/>
                <a:ext cx="5221224" cy="1165704"/>
              </a:xfrm>
              <a:prstGeom prst="rect">
                <a:avLst/>
              </a:prstGeom>
              <a:blipFill>
                <a:blip r:embed="rId6"/>
                <a:stretch>
                  <a:fillRect l="-700" t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339221FB-D7C7-848B-E521-0A68A7186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9" y="2038005"/>
            <a:ext cx="4525458" cy="3620366"/>
          </a:xfrm>
          <a:prstGeom prst="rect">
            <a:avLst/>
          </a:prstGeom>
        </p:spPr>
      </p:pic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BA105C0F-DFE1-A1D7-742D-8A3CE73C5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2" y="2026316"/>
            <a:ext cx="4554680" cy="36437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95256A-7B10-AF1A-81E0-D389C44F018D}"/>
                  </a:ext>
                </a:extLst>
              </p:cNvPr>
              <p:cNvSpPr txBox="1"/>
              <p:nvPr/>
            </p:nvSpPr>
            <p:spPr>
              <a:xfrm>
                <a:off x="7557478" y="1656490"/>
                <a:ext cx="375365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3.49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0.01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0.15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95256A-7B10-AF1A-81E0-D389C44F0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478" y="1656490"/>
                <a:ext cx="3753650" cy="381515"/>
              </a:xfrm>
              <a:prstGeom prst="rect">
                <a:avLst/>
              </a:prstGeom>
              <a:blipFill>
                <a:blip r:embed="rId9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70FC2D-5F01-8C04-9F46-D65A237355A4}"/>
                  </a:ext>
                </a:extLst>
              </p:cNvPr>
              <p:cNvSpPr txBox="1"/>
              <p:nvPr/>
            </p:nvSpPr>
            <p:spPr>
              <a:xfrm>
                <a:off x="1454763" y="1655396"/>
                <a:ext cx="444869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2.336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0.003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0.15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70FC2D-5F01-8C04-9F46-D65A23735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763" y="1655396"/>
                <a:ext cx="4448695" cy="381515"/>
              </a:xfrm>
              <a:prstGeom prst="rect">
                <a:avLst/>
              </a:prstGeom>
              <a:blipFill>
                <a:blip r:embed="rId10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7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59A9B-3DD2-A61D-FBC5-8DB83BF5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DF19-1A4C-1281-402C-51291B46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884"/>
            <a:ext cx="7729728" cy="589788"/>
          </a:xfrm>
        </p:spPr>
        <p:txBody>
          <a:bodyPr>
            <a:normAutofit fontScale="90000"/>
          </a:bodyPr>
          <a:lstStyle/>
          <a:p>
            <a:r>
              <a:rPr lang="en-US" dirty="0"/>
              <a:t>steerability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348FC-080C-012A-B110-311949B8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8E71-5224-7018-12A7-86CF36D3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1A1DD-9CEE-AB7B-642A-774F8AA0C8F7}"/>
              </a:ext>
            </a:extLst>
          </p:cNvPr>
          <p:cNvSpPr txBox="1"/>
          <p:nvPr/>
        </p:nvSpPr>
        <p:spPr>
          <a:xfrm>
            <a:off x="457200" y="860702"/>
            <a:ext cx="804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considered two phase space cuts sensitive to entanglement and steerability.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46EFE7-944F-F02B-CCA4-F82BADFBAC85}"/>
                  </a:ext>
                </a:extLst>
              </p:cNvPr>
              <p:cNvSpPr txBox="1"/>
              <p:nvPr/>
            </p:nvSpPr>
            <p:spPr>
              <a:xfrm>
                <a:off x="148313" y="1190945"/>
                <a:ext cx="5449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Threshold region cut: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𝟑𝟔𝟎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46EFE7-944F-F02B-CCA4-F82BADFBA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3" y="1190945"/>
                <a:ext cx="5449824" cy="369332"/>
              </a:xfrm>
              <a:prstGeom prst="rect">
                <a:avLst/>
              </a:prstGeom>
              <a:blipFill>
                <a:blip r:embed="rId3"/>
                <a:stretch>
                  <a:fillRect l="-89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E314BC-3B2C-6F0B-1A9C-ABC16AC5D7E3}"/>
                  </a:ext>
                </a:extLst>
              </p:cNvPr>
              <p:cNvSpPr txBox="1"/>
              <p:nvPr/>
            </p:nvSpPr>
            <p:spPr>
              <a:xfrm>
                <a:off x="5929399" y="1186082"/>
                <a:ext cx="611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Boosted region cut: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E314BC-3B2C-6F0B-1A9C-ABC16AC5D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399" y="1186082"/>
                <a:ext cx="6114288" cy="369332"/>
              </a:xfrm>
              <a:prstGeom prst="rect">
                <a:avLst/>
              </a:prstGeom>
              <a:blipFill>
                <a:blip r:embed="rId4"/>
                <a:stretch>
                  <a:fillRect l="-89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3A3B14-5A45-1AA7-0C60-B51A5B1D6CD5}"/>
                  </a:ext>
                </a:extLst>
              </p:cNvPr>
              <p:cNvSpPr txBox="1"/>
              <p:nvPr/>
            </p:nvSpPr>
            <p:spPr>
              <a:xfrm>
                <a:off x="628373" y="5784273"/>
                <a:ext cx="4489704" cy="93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states where B=0,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 can be calculated with our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dirty="0"/>
                  <a:t> obtained from the fit.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3A3B14-5A45-1AA7-0C60-B51A5B1D6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73" y="5784273"/>
                <a:ext cx="4489704" cy="936923"/>
              </a:xfrm>
              <a:prstGeom prst="rect">
                <a:avLst/>
              </a:prstGeom>
              <a:blipFill>
                <a:blip r:embed="rId5"/>
                <a:stretch>
                  <a:fillRect l="-814" t="-324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9289B3-72AB-6714-4C2F-7B90BF4AC3DD}"/>
                  </a:ext>
                </a:extLst>
              </p:cNvPr>
              <p:cNvSpPr txBox="1"/>
              <p:nvPr/>
            </p:nvSpPr>
            <p:spPr>
              <a:xfrm>
                <a:off x="5736856" y="5803131"/>
                <a:ext cx="48554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Asymptotic fit to get an estimate of 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Compared to the steerability condition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9289B3-72AB-6714-4C2F-7B90BF4AC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856" y="5803131"/>
                <a:ext cx="4855464" cy="923330"/>
              </a:xfrm>
              <a:prstGeom prst="rect">
                <a:avLst/>
              </a:prstGeom>
              <a:blipFill>
                <a:blip r:embed="rId6"/>
                <a:stretch>
                  <a:fillRect l="-753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EA1104-D2D4-145F-B2F9-FA7F2B4B818D}"/>
                  </a:ext>
                </a:extLst>
              </p:cNvPr>
              <p:cNvSpPr txBox="1"/>
              <p:nvPr/>
            </p:nvSpPr>
            <p:spPr>
              <a:xfrm>
                <a:off x="6520539" y="1607546"/>
                <a:ext cx="444869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=1.291 ±0.0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02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EA1104-D2D4-145F-B2F9-FA7F2B4B8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539" y="1607546"/>
                <a:ext cx="4448695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58FF21-377F-D05F-8B92-1BB7451ABC9F}"/>
                  </a:ext>
                </a:extLst>
              </p:cNvPr>
              <p:cNvSpPr txBox="1"/>
              <p:nvPr/>
            </p:nvSpPr>
            <p:spPr>
              <a:xfrm>
                <a:off x="1370976" y="1607546"/>
                <a:ext cx="444869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1.1262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0.0004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58FF21-377F-D05F-8B92-1BB7451AB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76" y="1607546"/>
                <a:ext cx="4448695" cy="381515"/>
              </a:xfrm>
              <a:prstGeom prst="rect">
                <a:avLst/>
              </a:prstGeom>
              <a:blipFill>
                <a:blip r:embed="rId8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A6645200-1651-B9EB-1FC3-D3D49F50D4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0" y="1989060"/>
            <a:ext cx="4767585" cy="3814069"/>
          </a:xfrm>
          <a:prstGeom prst="rect">
            <a:avLst/>
          </a:prstGeom>
        </p:spPr>
      </p:pic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C438324D-2825-E0A4-72EE-DAC00B616B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9" y="1989061"/>
            <a:ext cx="4767585" cy="38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6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618C-9080-F576-98E1-E344A875A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BA72A-0607-DB9C-34B7-AE7187A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718264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and future perspectives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D358B-62AE-EAE9-A520-43AD425752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5011" y="1554036"/>
                <a:ext cx="6759558" cy="5029644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000" b="1" dirty="0"/>
                  <a:t>Quantum tomography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/>
                  <a:t>Expected improvement the precision of the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sz="2000" dirty="0"/>
                  <a:t> at threshold.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/>
                  <a:t>Expected observation of entanglement in the high mass region through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/>
                  <a:t>Obtain evidence for steerability.</a:t>
                </a:r>
              </a:p>
              <a:p>
                <a:pPr marL="228600" lvl="1" indent="0">
                  <a:buClr>
                    <a:schemeClr val="tx1"/>
                  </a:buClr>
                  <a:buNone/>
                </a:pPr>
                <a:endParaRPr lang="en-US" sz="2000" dirty="0"/>
              </a:p>
              <a:p>
                <a:pPr>
                  <a:buClr>
                    <a:schemeClr val="tx1"/>
                  </a:buClr>
                </a:pPr>
                <a:r>
                  <a:rPr lang="en-US" sz="2000" b="1" dirty="0"/>
                  <a:t>Steering ellipsoid</a:t>
                </a:r>
                <a:endParaRPr lang="en-US" sz="1800" b="1" dirty="0"/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/>
                  <a:t>Extend these studies to test the sensitivity of the ellipsoid to EFT coefficients.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/>
                  <a:t>Develop a feasible method to measure the ellipsoid with all systematics uncertainties. 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D358B-62AE-EAE9-A520-43AD425752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5011" y="1554036"/>
                <a:ext cx="6759558" cy="5029644"/>
              </a:xfrm>
              <a:blipFill>
                <a:blip r:embed="rId2"/>
                <a:stretch>
                  <a:fillRect l="-812" t="-727" r="-1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C1FFC-E5DF-6CD5-FC16-CF8D573C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7A9BA-3B0E-AC52-D764-AEBD6F15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7510719E-51B4-B5D2-A391-55E3BF70F6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91" r="2701"/>
          <a:stretch/>
        </p:blipFill>
        <p:spPr>
          <a:xfrm>
            <a:off x="7379208" y="1481328"/>
            <a:ext cx="4325111" cy="4306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5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A7D6-C661-BD24-DC1C-8B51B9ED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613" y="2619376"/>
            <a:ext cx="2378774" cy="120967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BACK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85713-192F-5C47-4B0F-655898AC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1CD8-BB64-4ACC-AFB4-121374C7BCE7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80BB2-DAA0-A9FE-1FF3-DC57A4B1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DEAB49-C0EA-3D84-465F-069C9D0D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Top Quark at LHC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BB7269-2BEA-B04C-0579-AC7145A8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EFB9A568-A14A-4A43-8E17-383944AF0ACF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3F6FA6-5330-C96D-84F8-2A2C8F19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7A4AF-6A68-DB5D-6A40-5F5DEE07AD0E}"/>
                  </a:ext>
                </a:extLst>
              </p:cNvPr>
              <p:cNvSpPr txBox="1"/>
              <p:nvPr/>
            </p:nvSpPr>
            <p:spPr>
              <a:xfrm>
                <a:off x="659876" y="1389888"/>
                <a:ext cx="554890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top quark is the heaviest fundamental particle in the Standard Model with  a mass: </a:t>
                </a:r>
                <a:endParaRPr lang="en-US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𝟏𝟕𝟐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𝟑𝟑</m:t>
                    </m:r>
                  </m:oMath>
                </a14:m>
                <a:r>
                  <a:rPr lang="en-US" b="1" dirty="0"/>
                  <a:t> GeV</a:t>
                </a:r>
              </a:p>
              <a:p>
                <a:r>
                  <a:rPr lang="en-US" dirty="0"/>
                  <a:t>        </a:t>
                </a:r>
                <a:r>
                  <a:rPr lang="en-US" dirty="0">
                    <a:solidFill>
                      <a:srgbClr val="00B0F0"/>
                    </a:solidFill>
                    <a:hlinkClick r:id="rId2"/>
                  </a:rPr>
                  <a:t>https://pdg.lbl.gov</a:t>
                </a:r>
                <a:endParaRPr lang="en-US" dirty="0">
                  <a:solidFill>
                    <a:srgbClr val="00B0F0"/>
                  </a:solidFill>
                </a:endParaRP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Top quark decays before hadronizing, and its spin information are conserved in the daughter particles.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study spin correlations.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7A4AF-6A68-DB5D-6A40-5F5DEE07A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6" y="1389888"/>
                <a:ext cx="5548900" cy="2585323"/>
              </a:xfrm>
              <a:prstGeom prst="rect">
                <a:avLst/>
              </a:prstGeom>
              <a:blipFill>
                <a:blip r:embed="rId5"/>
                <a:stretch>
                  <a:fillRect l="-659" t="-117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2407994-C29F-D76B-F8B3-3BF26AD2E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908" y="4633485"/>
            <a:ext cx="4271076" cy="1248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black spiral with arrows&#10;&#10;AI-generated content may be incorrect.">
            <a:extLst>
              <a:ext uri="{FF2B5EF4-FFF2-40B4-BE49-F238E27FC236}">
                <a16:creationId xmlns:a16="http://schemas.microsoft.com/office/drawing/2014/main" id="{EEE0D82C-9EF5-3C1A-2D48-87CC6CFAA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2" y="2298899"/>
            <a:ext cx="2239212" cy="1466664"/>
          </a:xfrm>
          <a:prstGeom prst="rect">
            <a:avLst/>
          </a:prstGeom>
        </p:spPr>
      </p:pic>
      <p:pic>
        <p:nvPicPr>
          <p:cNvPr id="7" name="Picture 6" descr="gluon fusion diagram">
            <a:extLst>
              <a:ext uri="{FF2B5EF4-FFF2-40B4-BE49-F238E27FC236}">
                <a16:creationId xmlns:a16="http://schemas.microsoft.com/office/drawing/2014/main" id="{14BBA1EE-1343-EA84-D614-DED747E7D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72" y="2263810"/>
            <a:ext cx="2239213" cy="1526735"/>
          </a:xfrm>
          <a:prstGeom prst="rect">
            <a:avLst/>
          </a:prstGeom>
        </p:spPr>
      </p:pic>
      <p:pic>
        <p:nvPicPr>
          <p:cNvPr id="11" name="Picture 10" descr="A blue and red line with a red circle and a red circle&#10;&#10;Description automatically generated">
            <a:extLst>
              <a:ext uri="{FF2B5EF4-FFF2-40B4-BE49-F238E27FC236}">
                <a16:creationId xmlns:a16="http://schemas.microsoft.com/office/drawing/2014/main" id="{F45C936C-0C37-6A3C-E025-4D94444D0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69" y="4309453"/>
            <a:ext cx="2399306" cy="149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FE06E8-8046-9E73-3C4F-EE89B22AC27E}"/>
              </a:ext>
            </a:extLst>
          </p:cNvPr>
          <p:cNvSpPr txBox="1"/>
          <p:nvPr/>
        </p:nvSpPr>
        <p:spPr>
          <a:xfrm>
            <a:off x="6933884" y="1889773"/>
            <a:ext cx="177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Gluon 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9A210-74F7-9070-06B4-D2DDCBBF2334}"/>
              </a:ext>
            </a:extLst>
          </p:cNvPr>
          <p:cNvSpPr txBox="1"/>
          <p:nvPr/>
        </p:nvSpPr>
        <p:spPr>
          <a:xfrm>
            <a:off x="9696772" y="1914755"/>
            <a:ext cx="223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Quark annihilation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FD2DC9-4220-DE63-9D3B-C3567C597E33}"/>
              </a:ext>
            </a:extLst>
          </p:cNvPr>
          <p:cNvSpPr txBox="1"/>
          <p:nvPr/>
        </p:nvSpPr>
        <p:spPr>
          <a:xfrm>
            <a:off x="8494978" y="1307184"/>
            <a:ext cx="154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Production: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40ED7-5CCC-394D-77BB-714617A7A586}"/>
              </a:ext>
            </a:extLst>
          </p:cNvPr>
          <p:cNvSpPr txBox="1"/>
          <p:nvPr/>
        </p:nvSpPr>
        <p:spPr>
          <a:xfrm>
            <a:off x="8902652" y="3940121"/>
            <a:ext cx="99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Decay:</a:t>
            </a:r>
          </a:p>
        </p:txBody>
      </p:sp>
    </p:spTree>
    <p:extLst>
      <p:ext uri="{BB962C8B-B14F-4D97-AF65-F5344CB8AC3E}">
        <p14:creationId xmlns:p14="http://schemas.microsoft.com/office/powerpoint/2010/main" val="8963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"/>
    </mc:Choice>
    <mc:Fallback xmlns="">
      <p:transition spd="slow" advTm="60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A07F3-173E-7F74-566D-72CDD1E53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6C50A2-6E53-E2F5-2D0E-1E2EA3F6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helicity basis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DC8C7AD-E32D-9E5E-C987-9C1C443D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A63430F8-CA44-4579-A4CC-B4C0A1CB74A7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66A16BB-ABEF-941F-2C75-2ACAD034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D96439-2425-2912-1940-5037616BFAE9}"/>
                  </a:ext>
                </a:extLst>
              </p:cNvPr>
              <p:cNvSpPr txBox="1"/>
              <p:nvPr/>
            </p:nvSpPr>
            <p:spPr>
              <a:xfrm>
                <a:off x="838200" y="1278468"/>
                <a:ext cx="5901189" cy="2317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measurement are performed in the helicity basis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2000" dirty="0"/>
                  <a:t>) where: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000" dirty="0"/>
                  <a:t> is the direction of motion of the top quark,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000" dirty="0"/>
                  <a:t> is the direction of the incoming </a:t>
                </a:r>
                <a:r>
                  <a:rPr lang="en-US" sz="2000" dirty="0" err="1"/>
                  <a:t>parton</a:t>
                </a:r>
                <a:r>
                  <a:rPr lang="en-US" sz="2000" dirty="0"/>
                  <a:t>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e>
                    </m:d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den>
                    </m:f>
                  </m:oMath>
                </a14:m>
                <a:endParaRPr lang="en-US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e>
                    </m:d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func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D96439-2425-2912-1940-5037616BF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78468"/>
                <a:ext cx="5901189" cy="2317814"/>
              </a:xfrm>
              <a:prstGeom prst="rect">
                <a:avLst/>
              </a:prstGeom>
              <a:blipFill>
                <a:blip r:embed="rId2"/>
                <a:stretch>
                  <a:fillRect l="-1136" t="-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rrows pointing to the same direction&#10;&#10;AI-generated content may be incorrect.">
            <a:extLst>
              <a:ext uri="{FF2B5EF4-FFF2-40B4-BE49-F238E27FC236}">
                <a16:creationId xmlns:a16="http://schemas.microsoft.com/office/drawing/2014/main" id="{07EFE5DD-55A4-CB80-FBF1-8955AE7C5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1" y="3610893"/>
            <a:ext cx="5901189" cy="2256090"/>
          </a:xfrm>
          <a:prstGeom prst="rect">
            <a:avLst/>
          </a:prstGeom>
        </p:spPr>
      </p:pic>
      <p:pic>
        <p:nvPicPr>
          <p:cNvPr id="3" name="Google Shape;62;p14">
            <a:extLst>
              <a:ext uri="{FF2B5EF4-FFF2-40B4-BE49-F238E27FC236}">
                <a16:creationId xmlns:a16="http://schemas.microsoft.com/office/drawing/2014/main" id="{F143FD79-BD74-05D0-9DA6-92E0225E6FC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4744" y="1908795"/>
            <a:ext cx="5114544" cy="6896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F24A4-19ED-BAF4-D996-DAFA00B8C135}"/>
              </a:ext>
            </a:extLst>
          </p:cNvPr>
          <p:cNvSpPr txBox="1"/>
          <p:nvPr/>
        </p:nvSpPr>
        <p:spPr>
          <a:xfrm>
            <a:off x="6714744" y="1447638"/>
            <a:ext cx="3965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four angular cross section: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A2101F-5806-C259-6840-EE136AF0D8E9}"/>
                  </a:ext>
                </a:extLst>
              </p:cNvPr>
              <p:cNvSpPr txBox="1"/>
              <p:nvPr/>
            </p:nvSpPr>
            <p:spPr>
              <a:xfrm>
                <a:off x="6534650" y="2718896"/>
                <a:ext cx="4914442" cy="104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are the direction of the leptons.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000" dirty="0"/>
                  <a:t> are the lepton solid angle in the parent top rest frame.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A2101F-5806-C259-6840-EE136AF0D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650" y="2718896"/>
                <a:ext cx="4914442" cy="1045543"/>
              </a:xfrm>
              <a:prstGeom prst="rect">
                <a:avLst/>
              </a:prstGeom>
              <a:blipFill>
                <a:blip r:embed="rId5"/>
                <a:stretch>
                  <a:fillRect l="-1117" t="-2907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385E7DF3-FB82-6E80-1170-8155EF76C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8" y="3838548"/>
            <a:ext cx="4895087" cy="121336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ADCD40-A21E-A07D-0E38-44825DFE912E}"/>
              </a:ext>
            </a:extLst>
          </p:cNvPr>
          <p:cNvSpPr txBox="1"/>
          <p:nvPr/>
        </p:nvSpPr>
        <p:spPr>
          <a:xfrm>
            <a:off x="6714744" y="5134924"/>
            <a:ext cx="4734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spin density matrix coefficient can then be extracted from 1D distributions.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Quantum tomography of the state.</a:t>
            </a:r>
          </a:p>
        </p:txBody>
      </p:sp>
      <p:pic>
        <p:nvPicPr>
          <p:cNvPr id="9" name="Picture 8" descr="A green line drawing of a structure&#10;&#10;AI-generated content may be incorrect.">
            <a:extLst>
              <a:ext uri="{FF2B5EF4-FFF2-40B4-BE49-F238E27FC236}">
                <a16:creationId xmlns:a16="http://schemas.microsoft.com/office/drawing/2014/main" id="{C5737ED2-25BD-B1E3-652D-F7DB36AB0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866667" y="96739"/>
            <a:ext cx="265593" cy="8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35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163BE-6DC2-E4C4-BC39-7E717E608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FE49-A881-0757-6702-E5CF9B96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13" y="214313"/>
            <a:ext cx="7470775" cy="738588"/>
          </a:xfrm>
        </p:spPr>
        <p:txBody>
          <a:bodyPr>
            <a:normAutofit fontScale="90000"/>
          </a:bodyPr>
          <a:lstStyle/>
          <a:p>
            <a:r>
              <a:rPr lang="en-US" dirty="0"/>
              <a:t>Hierarchy of QUANTUM correlations for 2 qubits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316FB84D-962C-8900-D314-74C915AC2F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484" y="1431402"/>
                <a:ext cx="5367220" cy="4786836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Entanglement is the property of a system which can not be written as the convex sum of its subsystems </a:t>
                </a: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 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Non-locality is the property of a system to be correlated in such a way which cannot be explained by a local hidden variable model: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Alice &amp; Bob systems are untrusted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QM incomplete</a:t>
                </a:r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Steerability (from A to B) is the property of A  to steer B’s measurements in such a way which cannot be explained by a local hidden state model for B: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Bob measurement system is trusted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QM complete only for localized isolated systems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316FB84D-962C-8900-D314-74C915AC2F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484" y="1431402"/>
                <a:ext cx="5367220" cy="4786836"/>
              </a:xfrm>
              <a:blipFill>
                <a:blip r:embed="rId2"/>
                <a:stretch>
                  <a:fillRect l="-795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46A58-CF8E-3509-A162-0708E128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1570-1C72-8FE8-6B30-3C695BF7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38A82C91-AA20-5B99-D1DE-AC2245940F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91" r="2701"/>
          <a:stretch/>
        </p:blipFill>
        <p:spPr>
          <a:xfrm>
            <a:off x="7821429" y="1738190"/>
            <a:ext cx="3746528" cy="35248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34B8E-209A-2C98-99BD-215A6A3DF974}"/>
                  </a:ext>
                </a:extLst>
              </p:cNvPr>
              <p:cNvSpPr txBox="1"/>
              <p:nvPr/>
            </p:nvSpPr>
            <p:spPr>
              <a:xfrm>
                <a:off x="5632704" y="5569803"/>
                <a:ext cx="6434333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𝑙𝑜𝑐𝑎𝑙𝑖𝑡𝑦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⊆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𝐸𝑃𝑅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𝑆𝑡𝑒𝑒𝑟𝑖𝑛𝑔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⊆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𝐸𝑛𝑡𝑎𝑛𝑔𝑙𝑒𝑚𝑒𝑛𝑡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34B8E-209A-2C98-99BD-215A6A3DF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04" y="5569803"/>
                <a:ext cx="6434333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916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FA41B-0601-2373-4F56-0F7F4E408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49933" cy="82020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Spin density matrix and quantum tomography</a:t>
            </a:r>
          </a:p>
        </p:txBody>
      </p:sp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109C1B91-505D-93EE-7324-A57934E8E33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4791" r="2701"/>
          <a:stretch/>
        </p:blipFill>
        <p:spPr>
          <a:xfrm>
            <a:off x="7052734" y="1896533"/>
            <a:ext cx="4267199" cy="388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12E5836-1741-9DB8-B2AD-E99B67AA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C156-0BB0-4482-A09F-936A37548EEF}" type="datetime1">
              <a:rPr lang="en-US" smtClean="0"/>
              <a:t>9/28/2025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F53E760-8EFA-1664-521C-4FBC8546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3B89F-5292-4D67-892B-A2A4B37F6374}"/>
                  </a:ext>
                </a:extLst>
              </p:cNvPr>
              <p:cNvSpPr txBox="1"/>
              <p:nvPr/>
            </p:nvSpPr>
            <p:spPr>
              <a:xfrm>
                <a:off x="765048" y="1396351"/>
                <a:ext cx="53309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focus on the dilepton channel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matrix element of the process is the following: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3B89F-5292-4D67-892B-A2A4B37F6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48" y="1396351"/>
                <a:ext cx="5330952" cy="1323439"/>
              </a:xfrm>
              <a:prstGeom prst="rect">
                <a:avLst/>
              </a:prstGeom>
              <a:blipFill>
                <a:blip r:embed="rId3"/>
                <a:stretch>
                  <a:fillRect l="-1030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810AF1-7F74-2894-A80E-F2FED75C07B3}"/>
                  </a:ext>
                </a:extLst>
              </p:cNvPr>
              <p:cNvSpPr txBox="1"/>
              <p:nvPr/>
            </p:nvSpPr>
            <p:spPr>
              <a:xfrm>
                <a:off x="838200" y="5289597"/>
                <a:ext cx="54620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Quantum tomography</a:t>
                </a:r>
                <a:r>
                  <a:rPr lang="en-US" sz="2000" dirty="0"/>
                  <a:t>: Reconstruction of the full spin density matrix of the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000" dirty="0"/>
                  <a:t> state by extracting all the polarization and spin correlation.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810AF1-7F74-2894-A80E-F2FED75C0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89597"/>
                <a:ext cx="5462016" cy="1015663"/>
              </a:xfrm>
              <a:prstGeom prst="rect">
                <a:avLst/>
              </a:prstGeom>
              <a:blipFill>
                <a:blip r:embed="rId4"/>
                <a:stretch>
                  <a:fillRect l="-1228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BB86D63-1636-6AE9-7322-2DB96D2D5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0081"/>
            <a:ext cx="4831652" cy="5904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8211C0-40D7-F406-22C4-C2121E3A30BA}"/>
                  </a:ext>
                </a:extLst>
              </p:cNvPr>
              <p:cNvSpPr txBox="1"/>
              <p:nvPr/>
            </p:nvSpPr>
            <p:spPr>
              <a:xfrm>
                <a:off x="765048" y="3000536"/>
                <a:ext cx="4922520" cy="569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spin density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n-US" sz="2000" dirty="0"/>
                  <a:t> has the form: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8211C0-40D7-F406-22C4-C2121E3A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48" y="3000536"/>
                <a:ext cx="4922520" cy="569643"/>
              </a:xfrm>
              <a:prstGeom prst="rect">
                <a:avLst/>
              </a:prstGeom>
              <a:blipFill>
                <a:blip r:embed="rId6"/>
                <a:stretch>
                  <a:fillRect l="-1115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math equations with numbers&#10;&#10;AI-generated content may be incorrect.">
            <a:extLst>
              <a:ext uri="{FF2B5EF4-FFF2-40B4-BE49-F238E27FC236}">
                <a16:creationId xmlns:a16="http://schemas.microsoft.com/office/drawing/2014/main" id="{B161E745-FB45-1F2B-2393-76EBCCC0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62028"/>
            <a:ext cx="5675037" cy="9547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1279DA-379B-EB78-1801-543FFBA645E1}"/>
              </a:ext>
            </a:extLst>
          </p:cNvPr>
          <p:cNvSpPr txBox="1"/>
          <p:nvPr/>
        </p:nvSpPr>
        <p:spPr>
          <a:xfrm>
            <a:off x="838200" y="4516790"/>
            <a:ext cx="492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</a:t>
            </a:r>
            <a:r>
              <a:rPr lang="en-US" sz="2000" dirty="0"/>
              <a:t> are the </a:t>
            </a:r>
            <a:r>
              <a:rPr lang="en-US" sz="2000" b="1" dirty="0"/>
              <a:t>polarization</a:t>
            </a:r>
            <a:r>
              <a:rPr lang="en-US" sz="2000" dirty="0"/>
              <a:t> vectors.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 </a:t>
            </a:r>
            <a:r>
              <a:rPr lang="en-US" sz="2000" dirty="0"/>
              <a:t>is the </a:t>
            </a:r>
            <a:r>
              <a:rPr lang="en-US" sz="2000" b="1" dirty="0"/>
              <a:t>spin correlation </a:t>
            </a:r>
            <a:r>
              <a:rPr lang="en-US" sz="2000" dirty="0"/>
              <a:t>matrix.</a:t>
            </a:r>
          </a:p>
        </p:txBody>
      </p:sp>
    </p:spTree>
    <p:extLst>
      <p:ext uri="{BB962C8B-B14F-4D97-AF65-F5344CB8AC3E}">
        <p14:creationId xmlns:p14="http://schemas.microsoft.com/office/powerpoint/2010/main" val="567623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389241" y="10000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/>
            <a:r>
              <a:rPr lang="en-US" dirty="0"/>
              <a:t>Q</a:t>
            </a:r>
            <a:r>
              <a:rPr lang="es" dirty="0"/>
              <a:t>uantum Discord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Google Shape;128;p1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3000" y="1097281"/>
                <a:ext cx="8160701" cy="1388544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lnSpcReduction="10000"/>
              </a:bodyPr>
              <a:lstStyle/>
              <a:p>
                <a:pPr marL="152396" indent="0">
                  <a:buClr>
                    <a:schemeClr val="tx1"/>
                  </a:buClr>
                  <a:buNone/>
                </a:pPr>
                <a:r>
                  <a:rPr lang="en-US" sz="2000" b="1" dirty="0"/>
                  <a:t>Quantum discord </a:t>
                </a:r>
                <a:r>
                  <a:rPr lang="en-US" sz="2000" dirty="0"/>
                  <a:t>is the difference between the total mutual information and classical mutual information: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be non zero for separable states.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Asymmetric quantity.</a:t>
                </a:r>
              </a:p>
            </p:txBody>
          </p:sp>
        </mc:Choice>
        <mc:Fallback xmlns="">
          <p:sp>
            <p:nvSpPr>
              <p:cNvPr id="128" name="Google Shape;128;p1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3000" y="1097281"/>
                <a:ext cx="8160701" cy="1388544"/>
              </a:xfrm>
              <a:prstGeom prst="rect">
                <a:avLst/>
              </a:prstGeom>
              <a:blipFill>
                <a:blip r:embed="rId3"/>
                <a:stretch>
                  <a:fillRect r="-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 l="4791" r="2701"/>
          <a:stretch/>
        </p:blipFill>
        <p:spPr>
          <a:xfrm>
            <a:off x="8490606" y="369874"/>
            <a:ext cx="3259435" cy="29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5">
            <a:alphaModFix/>
          </a:blip>
          <a:srcRect l="14798" t="19706" r="14664" b="1720"/>
          <a:stretch/>
        </p:blipFill>
        <p:spPr>
          <a:xfrm>
            <a:off x="8835600" y="936719"/>
            <a:ext cx="2485200" cy="235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l="22506" t="34563" r="20429" b="1714"/>
          <a:stretch/>
        </p:blipFill>
        <p:spPr>
          <a:xfrm>
            <a:off x="9115122" y="1382319"/>
            <a:ext cx="2010400" cy="191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6">
            <a:alphaModFix/>
          </a:blip>
          <a:srcRect r="52047"/>
          <a:stretch/>
        </p:blipFill>
        <p:spPr>
          <a:xfrm>
            <a:off x="8387219" y="3494306"/>
            <a:ext cx="3362822" cy="327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869AF9F1-749E-3C62-15B4-FD1341780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7" y="2350378"/>
            <a:ext cx="7018826" cy="1683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7CF06-EE75-8273-649B-D0F4E2FF879C}"/>
              </a:ext>
            </a:extLst>
          </p:cNvPr>
          <p:cNvSpPr txBox="1"/>
          <p:nvPr/>
        </p:nvSpPr>
        <p:spPr>
          <a:xfrm>
            <a:off x="389241" y="4300507"/>
            <a:ext cx="7273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546" indent="-285750">
              <a:buFont typeface="Arial" panose="020B0604020202020204" pitchFamily="34" charset="0"/>
              <a:buChar char="•"/>
            </a:pPr>
            <a:r>
              <a:rPr lang="en-US" sz="2000" dirty="0"/>
              <a:t>For helicity basis (event dependent) non-trivial because of fictitious states: see </a:t>
            </a:r>
            <a:r>
              <a:rPr lang="en-US" sz="2000" u="sng" dirty="0">
                <a:solidFill>
                  <a:schemeClr val="hlink"/>
                </a:solidFill>
                <a:hlinkClick r:id="rId8"/>
              </a:rPr>
              <a:t>[2412.21158]</a:t>
            </a:r>
            <a:endParaRPr lang="en-US" sz="2000" u="sng" dirty="0">
              <a:solidFill>
                <a:schemeClr val="hlink"/>
              </a:solidFill>
            </a:endParaRPr>
          </a:p>
          <a:p>
            <a:pPr marL="428546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Measurement should be conducted in the beam basis.</a:t>
            </a:r>
          </a:p>
          <a:p>
            <a:pPr marL="428546" indent="-285750">
              <a:buFont typeface="Arial" panose="020B0604020202020204" pitchFamily="34" charset="0"/>
              <a:buChar char="•"/>
            </a:pPr>
            <a:r>
              <a:rPr lang="en-US" sz="2000" dirty="0"/>
              <a:t>Decay method gives low sensitivity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C0764-A9B5-76F0-FF00-39F94FE9A2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33</a:t>
            </a:fld>
            <a:endParaRPr lang="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317267" y="2765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/>
            <a:r>
              <a:rPr lang="es" dirty="0"/>
              <a:t>NON locality</a:t>
            </a:r>
            <a:endParaRPr dirty="0"/>
          </a:p>
        </p:txBody>
      </p:sp>
      <p:sp>
        <p:nvSpPr>
          <p:cNvPr id="180" name="Google Shape;180;p22"/>
          <p:cNvSpPr txBox="1">
            <a:spLocks noGrp="1"/>
          </p:cNvSpPr>
          <p:nvPr>
            <p:ph type="body" idx="1"/>
          </p:nvPr>
        </p:nvSpPr>
        <p:spPr>
          <a:xfrm>
            <a:off x="211115" y="1262220"/>
            <a:ext cx="6731175" cy="16247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152396" indent="0">
              <a:buNone/>
            </a:pPr>
            <a:r>
              <a:rPr lang="en-US" sz="2000" b="1" dirty="0"/>
              <a:t>Non-locality:</a:t>
            </a:r>
            <a:r>
              <a:rPr lang="en-US" sz="2000" dirty="0"/>
              <a:t> A quantum system is non-local if its measurement cannot be explained by any local hidden variable model.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 sufficient condition for a 2 </a:t>
            </a:r>
            <a:r>
              <a:rPr lang="en-US" sz="2000" dirty="0" err="1"/>
              <a:t>qbit</a:t>
            </a:r>
            <a:r>
              <a:rPr lang="en-US" sz="2000" dirty="0"/>
              <a:t> quantum system is to violate CHSH inequality: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l="4791" r="2701"/>
          <a:stretch/>
        </p:blipFill>
        <p:spPr>
          <a:xfrm>
            <a:off x="8615297" y="652911"/>
            <a:ext cx="3259435" cy="29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l="36238" t="61909" r="33456" b="1720"/>
          <a:stretch/>
        </p:blipFill>
        <p:spPr>
          <a:xfrm>
            <a:off x="9711015" y="2530822"/>
            <a:ext cx="1068000" cy="109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2280" y="3999089"/>
            <a:ext cx="5302449" cy="194828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 txBox="1"/>
          <p:nvPr/>
        </p:nvSpPr>
        <p:spPr>
          <a:xfrm>
            <a:off x="10577113" y="5959606"/>
            <a:ext cx="1409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" sz="1467" u="sng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[2305.07075]</a:t>
            </a:r>
            <a:endParaRPr sz="24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8976FC93-AEA0-0B11-E180-DE2AF7758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655" r="10179" b="74577"/>
          <a:stretch>
            <a:fillRect/>
          </a:stretch>
        </p:blipFill>
        <p:spPr bwMode="auto">
          <a:xfrm>
            <a:off x="317266" y="5724810"/>
            <a:ext cx="5933891" cy="9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04DED-9178-0E0C-C1F2-E329C3CB0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2" y="2980050"/>
            <a:ext cx="4856508" cy="561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1AA07F-9647-5087-4E1E-4CD3D86642DA}"/>
              </a:ext>
            </a:extLst>
          </p:cNvPr>
          <p:cNvSpPr txBox="1"/>
          <p:nvPr/>
        </p:nvSpPr>
        <p:spPr>
          <a:xfrm>
            <a:off x="431539" y="3724167"/>
            <a:ext cx="469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top pair production in the helicity basis two proxies can be:</a:t>
            </a:r>
          </a:p>
        </p:txBody>
      </p:sp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DE7EED4-F295-F270-11B9-93B511AAB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2" y="4598895"/>
            <a:ext cx="3553321" cy="943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8DD9A0-1B73-8D9A-5195-3FCBE3D431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34</a:t>
            </a:fld>
            <a:endParaRPr lang="e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B2F5-DDE4-4D0E-E86B-7985D38F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amplitudes and spin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73856-06C3-A119-6306-8B6E50E85B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35</a:t>
            </a:fld>
            <a:endParaRPr lang="es"/>
          </a:p>
        </p:txBody>
      </p:sp>
      <p:pic>
        <p:nvPicPr>
          <p:cNvPr id="6" name="Picture 5" descr="A close-up of a number&#10;&#10;AI-generated content may be incorrect.">
            <a:extLst>
              <a:ext uri="{FF2B5EF4-FFF2-40B4-BE49-F238E27FC236}">
                <a16:creationId xmlns:a16="http://schemas.microsoft.com/office/drawing/2014/main" id="{9DA4F0BE-3D97-3A3E-1FD6-CE3C65871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5" y="1315493"/>
            <a:ext cx="8430802" cy="1428949"/>
          </a:xfrm>
          <a:prstGeom prst="rect">
            <a:avLst/>
          </a:prstGeom>
        </p:spPr>
      </p:pic>
      <p:pic>
        <p:nvPicPr>
          <p:cNvPr id="8" name="Picture 7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D9850A10-9FB1-AABA-C7B4-784EA2E0F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11" y="3182111"/>
            <a:ext cx="662079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75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E4133-5C8F-1D7A-5167-D0D63871A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3F2811-A3DD-0E12-31F3-54627716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toponium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742EE56-42E8-9995-4EFF-04C9D74A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CE0C711-1261-43CA-8DAB-449AF4110D4E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16AF48-5DDB-B47F-D042-A6AF7FBE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BA59D60-9E0A-3892-8B83-008008FED899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78094" y="1213820"/>
                <a:ext cx="5007348" cy="5024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 err="1"/>
                  <a:t>Toponium</a:t>
                </a:r>
                <a:endParaRPr lang="en-US" sz="1800" b="1" dirty="0"/>
              </a:p>
              <a:p>
                <a:r>
                  <a:rPr lang="en-US" sz="1800" dirty="0"/>
                  <a:t> Non relativistic QCD predicts enhancements at the ttbar production threshold region due to a bound state  called </a:t>
                </a:r>
                <a:r>
                  <a:rPr lang="en-US" sz="1800" b="1" dirty="0"/>
                  <a:t>“</a:t>
                </a:r>
                <a:r>
                  <a:rPr lang="en-US" sz="1800" b="1" dirty="0" err="1"/>
                  <a:t>toponium</a:t>
                </a:r>
                <a:r>
                  <a:rPr lang="en-US" sz="1800" b="1" dirty="0"/>
                  <a:t>”.</a:t>
                </a:r>
              </a:p>
              <a:p>
                <a:r>
                  <a:rPr lang="en-US" sz="1800" dirty="0"/>
                  <a:t>Excess of cross-section at threshold observed by ATLAS and CMS.</a:t>
                </a:r>
              </a:p>
              <a:p>
                <a:r>
                  <a:rPr lang="en-US" sz="1800" dirty="0"/>
                  <a:t>Mainly a color singlet contribution coming from the gg spin singlet state.</a:t>
                </a:r>
              </a:p>
              <a:p>
                <a:r>
                  <a:rPr lang="en-US" sz="1800" dirty="0"/>
                  <a:t>Modeled through a </a:t>
                </a:r>
                <a:r>
                  <a:rPr lang="en-US" sz="1800" b="1" dirty="0"/>
                  <a:t>pseudo scalar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sz="1800" b="1" dirty="0"/>
              </a:p>
              <a:p>
                <a14:m>
                  <m:oMath xmlns:m="http://schemas.openxmlformats.org/officeDocument/2006/math">
                    <m:r>
                      <a:rPr lang="pl-PL" sz="180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pl-PL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pl-PL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pl-PL" sz="1800" i="1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pl-PL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l-PL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e>
                    </m:d>
                    <m:r>
                      <a:rPr lang="pl-PL" sz="1800" i="1">
                        <a:latin typeface="Cambria Math" panose="02040503050406030204" pitchFamily="18" charset="0"/>
                      </a:rPr>
                      <m:t>=6.43±0.90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1" smtClean="0">
                        <a:latin typeface="Cambria Math" panose="02040503050406030204" pitchFamily="18" charset="0"/>
                      </a:rPr>
                      <m:t>pb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Produces maximally entangled state which influence the spin correlation observables.</a:t>
                </a:r>
              </a:p>
              <a:p>
                <a:r>
                  <a:rPr lang="en-US" sz="1800" dirty="0"/>
                  <a:t>Non negligible for this analysis.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BA59D60-9E0A-3892-8B83-008008FED8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4" y="1213820"/>
                <a:ext cx="5007348" cy="5024996"/>
              </a:xfrm>
              <a:prstGeom prst="rect">
                <a:avLst/>
              </a:prstGeom>
              <a:blipFill>
                <a:blip r:embed="rId2"/>
                <a:stretch>
                  <a:fillRect l="-974" t="-1092" r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comparison of a graph&#10;&#10;AI-generated content may be incorrect.">
            <a:extLst>
              <a:ext uri="{FF2B5EF4-FFF2-40B4-BE49-F238E27FC236}">
                <a16:creationId xmlns:a16="http://schemas.microsoft.com/office/drawing/2014/main" id="{EE4CFB7D-F918-5C94-13E0-EE2B1EE35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1139405"/>
            <a:ext cx="5589893" cy="2713429"/>
          </a:xfrm>
          <a:prstGeom prst="rect">
            <a:avLst/>
          </a:prstGeom>
        </p:spPr>
      </p:pic>
      <p:pic>
        <p:nvPicPr>
          <p:cNvPr id="6" name="Picture 5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8D5F521A-21CC-B53E-5695-3DB383B24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89" y="3937873"/>
            <a:ext cx="3199907" cy="2903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B0DB0-F639-4B0E-7F97-BC1AB5DFFEEB}"/>
              </a:ext>
            </a:extLst>
          </p:cNvPr>
          <p:cNvSpPr txBox="1"/>
          <p:nvPr/>
        </p:nvSpPr>
        <p:spPr>
          <a:xfrm>
            <a:off x="8952843" y="3947484"/>
            <a:ext cx="3309261" cy="84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3132"/>
              </a:lnSpc>
            </a:pPr>
            <a:r>
              <a:rPr lang="en-US" sz="1000" dirty="0"/>
              <a:t>The CMS Collaboration 2024 </a:t>
            </a:r>
            <a:r>
              <a:rPr lang="en-US" sz="1000" i="1" dirty="0"/>
              <a:t>Rep. </a:t>
            </a:r>
            <a:r>
              <a:rPr lang="en-US" sz="1000" i="1" dirty="0" err="1"/>
              <a:t>Prog.Phys</a:t>
            </a:r>
            <a:r>
              <a:rPr lang="en-US" sz="1000" i="1" dirty="0"/>
              <a:t>.</a:t>
            </a:r>
            <a:r>
              <a:rPr lang="en-US" sz="1000" dirty="0"/>
              <a:t> </a:t>
            </a:r>
            <a:r>
              <a:rPr lang="en-US" sz="1000" b="1" dirty="0"/>
              <a:t>87</a:t>
            </a:r>
            <a:r>
              <a:rPr lang="en-US" sz="1000" dirty="0"/>
              <a:t> 117801</a:t>
            </a:r>
          </a:p>
          <a:p>
            <a:pPr fontAlgn="base">
              <a:lnSpc>
                <a:spcPts val="3132"/>
              </a:lnSpc>
            </a:pPr>
            <a:r>
              <a:rPr lang="en-US" sz="1000" b="1" dirty="0"/>
              <a:t>DOI</a:t>
            </a:r>
            <a:r>
              <a:rPr lang="en-US" sz="1000" dirty="0"/>
              <a:t> 10.1088/1361-6633/ad7e4d </a:t>
            </a:r>
            <a:r>
              <a:rPr lang="en-US" sz="1800" dirty="0">
                <a:latin typeface="Calibri" panose="020F0502020204030204" pitchFamily="34" charset="0"/>
              </a:rPr>
              <a:t>​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8655BA-EB55-A6E6-14B3-6D5DBD6B90B7}"/>
                  </a:ext>
                </a:extLst>
              </p:cNvPr>
              <p:cNvSpPr txBox="1"/>
              <p:nvPr/>
            </p:nvSpPr>
            <p:spPr>
              <a:xfrm>
                <a:off x="8837994" y="5576147"/>
                <a:ext cx="2864146" cy="460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CMS Collaboration / CERN . Image from the CMS public news page on the near-threshold 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 panose="02040503050406030204" pitchFamily="18" charset="0"/>
                      </a:rPr>
                      <m:t>𝑡</m:t>
                    </m:r>
                    <m:limUpp>
                      <m:limUppPr>
                        <m:ctrlPr>
                          <a:rPr lang="ar-AE" sz="1000" i="1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lang="ar-AE" sz="1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lim>
                        <m:r>
                          <a:rPr lang="ar-AE" sz="1000" i="0">
                            <a:latin typeface="Cambria Math" panose="02040503050406030204" pitchFamily="18" charset="0"/>
                          </a:rPr>
                          <m:t>ˉ</m:t>
                        </m:r>
                      </m:lim>
                    </m:limUpp>
                  </m:oMath>
                </a14:m>
                <a:r>
                  <a:rPr lang="en-US" sz="1000" dirty="0"/>
                  <a:t> excess.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8655BA-EB55-A6E6-14B3-6D5DBD6B9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994" y="5576147"/>
                <a:ext cx="2864146" cy="460191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9835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0E93-52E5-94D1-BD88-74A1FCA5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20F9-C4A9-2BD5-8E3C-2EDEC680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413"/>
            <a:ext cx="10049933" cy="820208"/>
          </a:xfrm>
        </p:spPr>
        <p:txBody>
          <a:bodyPr>
            <a:normAutofit/>
          </a:bodyPr>
          <a:lstStyle/>
          <a:p>
            <a:r>
              <a:rPr lang="en-US" sz="3200" dirty="0"/>
              <a:t>reweighting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4FD20CB-4663-5B73-9170-BAA37EA8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6E0F-154D-4C59-9D7B-A3F81C5997E3}" type="datetime1">
              <a:rPr lang="en-US" smtClean="0"/>
              <a:t>9/28/2025</a:t>
            </a:fld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F8B886B-89B3-67F4-E424-98FB00D7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A chart with a number of numbers&#10;&#10;AI-generated content may be incorrect.">
            <a:extLst>
              <a:ext uri="{FF2B5EF4-FFF2-40B4-BE49-F238E27FC236}">
                <a16:creationId xmlns:a16="http://schemas.microsoft.com/office/drawing/2014/main" id="{7C673DEC-7EE8-9E27-44F3-52828E767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27" y="1419137"/>
            <a:ext cx="5004405" cy="4385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F5354C-0292-3518-1DC5-165537B63552}"/>
                  </a:ext>
                </a:extLst>
              </p:cNvPr>
              <p:cNvSpPr txBox="1"/>
              <p:nvPr/>
            </p:nvSpPr>
            <p:spPr>
              <a:xfrm>
                <a:off x="963168" y="2345464"/>
                <a:ext cx="3931623" cy="142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𝑁𝑜𝑆𝐶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𝑁𝑜𝑆𝐶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%)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F5354C-0292-3518-1DC5-165537B63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68" y="2345464"/>
                <a:ext cx="3931623" cy="1427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510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2915-ABF7-56F3-01B4-A522980C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8568-BABA-1124-E28C-06751B1D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 method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E71D80-08CD-3596-2E6E-EED8EF68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5433E27-EE41-4F9C-B490-712A2EACA188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98DB37-D9AA-C4A5-D289-5BEFAB98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64564567-F62D-91BF-8FF5-6A6902C62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8" y="1536971"/>
            <a:ext cx="4101084" cy="4921301"/>
          </a:xfrm>
          <a:prstGeom prst="rect">
            <a:avLst/>
          </a:prstGeom>
        </p:spPr>
      </p:pic>
      <p:pic>
        <p:nvPicPr>
          <p:cNvPr id="12" name="Picture 11" descr="A graph of a number of electrical signals&#10;&#10;AI-generated content may be incorrect.">
            <a:extLst>
              <a:ext uri="{FF2B5EF4-FFF2-40B4-BE49-F238E27FC236}">
                <a16:creationId xmlns:a16="http://schemas.microsoft.com/office/drawing/2014/main" id="{9982341C-44C9-751C-08C3-1F94AF4DA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8" y="1536971"/>
            <a:ext cx="4118497" cy="4942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6DC557-3B78-FE91-2FF3-BF042E613973}"/>
                  </a:ext>
                </a:extLst>
              </p:cNvPr>
              <p:cNvSpPr txBox="1"/>
              <p:nvPr/>
            </p:nvSpPr>
            <p:spPr>
              <a:xfrm>
                <a:off x="1078992" y="1060704"/>
                <a:ext cx="4101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Generator level distribution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6DC557-3B78-FE91-2FF3-BF042E613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992" y="1060704"/>
                <a:ext cx="4101084" cy="369332"/>
              </a:xfrm>
              <a:prstGeom prst="rect">
                <a:avLst/>
              </a:prstGeom>
              <a:blipFill>
                <a:blip r:embed="rId4"/>
                <a:stretch>
                  <a:fillRect l="-118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61135E-73A4-1131-74D3-46DCF5C96BE7}"/>
                  </a:ext>
                </a:extLst>
              </p:cNvPr>
              <p:cNvSpPr txBox="1"/>
              <p:nvPr/>
            </p:nvSpPr>
            <p:spPr>
              <a:xfrm>
                <a:off x="6622541" y="1056147"/>
                <a:ext cx="39526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Detector level distribution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61135E-73A4-1131-74D3-46DCF5C9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541" y="1056147"/>
                <a:ext cx="3952633" cy="369332"/>
              </a:xfrm>
              <a:prstGeom prst="rect">
                <a:avLst/>
              </a:prstGeom>
              <a:blipFill>
                <a:blip r:embed="rId5"/>
                <a:stretch>
                  <a:fillRect l="-12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2725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D9B12-9A1F-5225-5C3E-173F99E3D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9BA9-C95D-7DBC-23EF-99BF795A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 method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62B406-BBF2-C99A-E421-518E178D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85433E27-EE41-4F9C-B490-712A2EACA188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43F97D-23F4-4E33-6097-A6610C71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784AD1-0136-03DB-C70D-3F8940660E16}"/>
              </a:ext>
            </a:extLst>
          </p:cNvPr>
          <p:cNvSpPr txBox="1"/>
          <p:nvPr/>
        </p:nvSpPr>
        <p:spPr>
          <a:xfrm>
            <a:off x="3854713" y="1115817"/>
            <a:ext cx="347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Generator level distributions:</a:t>
            </a:r>
          </a:p>
        </p:txBody>
      </p:sp>
      <p:pic>
        <p:nvPicPr>
          <p:cNvPr id="4" name="Picture 3" descr="A graph of a number of electrical signals&#10;&#10;AI-generated content may be incorrect.">
            <a:extLst>
              <a:ext uri="{FF2B5EF4-FFF2-40B4-BE49-F238E27FC236}">
                <a16:creationId xmlns:a16="http://schemas.microsoft.com/office/drawing/2014/main" id="{19E45461-A1FA-9B15-37E5-3486699C8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3" y="2023107"/>
            <a:ext cx="2633833" cy="3160599"/>
          </a:xfrm>
          <a:prstGeom prst="rect">
            <a:avLst/>
          </a:prstGeom>
        </p:spPr>
      </p:pic>
      <p:pic>
        <p:nvPicPr>
          <p:cNvPr id="7" name="Picture 6" descr="A graph of a number of electrical signals&#10;&#10;AI-generated content may be incorrect.">
            <a:extLst>
              <a:ext uri="{FF2B5EF4-FFF2-40B4-BE49-F238E27FC236}">
                <a16:creationId xmlns:a16="http://schemas.microsoft.com/office/drawing/2014/main" id="{D82ACEBF-5738-9641-E30B-3E568135E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32" y="2023107"/>
            <a:ext cx="2633834" cy="3160600"/>
          </a:xfrm>
          <a:prstGeom prst="rect">
            <a:avLst/>
          </a:prstGeom>
        </p:spPr>
      </p:pic>
      <p:pic>
        <p:nvPicPr>
          <p:cNvPr id="10" name="Picture 9" descr="A graph of a number of electrical signals&#10;&#10;AI-generated content may be incorrect.">
            <a:extLst>
              <a:ext uri="{FF2B5EF4-FFF2-40B4-BE49-F238E27FC236}">
                <a16:creationId xmlns:a16="http://schemas.microsoft.com/office/drawing/2014/main" id="{DA38A345-D7C1-A672-3BA7-F5517DCEC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58" y="2023106"/>
            <a:ext cx="2633833" cy="3160600"/>
          </a:xfrm>
          <a:prstGeom prst="rect">
            <a:avLst/>
          </a:prstGeom>
        </p:spPr>
      </p:pic>
      <p:pic>
        <p:nvPicPr>
          <p:cNvPr id="16" name="Picture 1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7D737383-E919-4B1E-918C-B81533E02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72" y="2011436"/>
            <a:ext cx="2633833" cy="3160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23FD98-CE92-E2C1-F32C-56782653FA77}"/>
                  </a:ext>
                </a:extLst>
              </p:cNvPr>
              <p:cNvSpPr txBox="1"/>
              <p:nvPr/>
            </p:nvSpPr>
            <p:spPr>
              <a:xfrm>
                <a:off x="467376" y="1577558"/>
                <a:ext cx="1984248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23FD98-CE92-E2C1-F32C-56782653F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76" y="1577558"/>
                <a:ext cx="1984248" cy="397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83784D-6F82-EC92-5C8E-96B26F1DF89F}"/>
                  </a:ext>
                </a:extLst>
              </p:cNvPr>
              <p:cNvSpPr txBox="1"/>
              <p:nvPr/>
            </p:nvSpPr>
            <p:spPr>
              <a:xfrm>
                <a:off x="3606144" y="1613890"/>
                <a:ext cx="1984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83784D-6F82-EC92-5C8E-96B26F1DF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144" y="1613890"/>
                <a:ext cx="19842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1D0A40-A3AE-0E7C-F6FA-D07721C2491F}"/>
                  </a:ext>
                </a:extLst>
              </p:cNvPr>
              <p:cNvSpPr txBox="1"/>
              <p:nvPr/>
            </p:nvSpPr>
            <p:spPr>
              <a:xfrm>
                <a:off x="6539664" y="1613891"/>
                <a:ext cx="1984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1D0A40-A3AE-0E7C-F6FA-D07721C24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664" y="1613891"/>
                <a:ext cx="198424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254F93-B3CE-2272-E899-1817F3D26CF9}"/>
                  </a:ext>
                </a:extLst>
              </p:cNvPr>
              <p:cNvSpPr txBox="1"/>
              <p:nvPr/>
            </p:nvSpPr>
            <p:spPr>
              <a:xfrm>
                <a:off x="9473184" y="1577559"/>
                <a:ext cx="1984248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254F93-B3CE-2272-E899-1817F3D26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3184" y="1577559"/>
                <a:ext cx="1984248" cy="3975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79C6CD-938A-9B63-DA7A-297005DC0CEA}"/>
                  </a:ext>
                </a:extLst>
              </p:cNvPr>
              <p:cNvSpPr txBox="1"/>
              <p:nvPr/>
            </p:nvSpPr>
            <p:spPr>
              <a:xfrm>
                <a:off x="788222" y="5383351"/>
                <a:ext cx="41788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rk</m:t>
                        </m:r>
                      </m:sub>
                    </m:sSub>
                  </m:oMath>
                </a14:m>
                <a:r>
                  <a:rPr lang="en-US" dirty="0"/>
                  <a:t> &lt;&lt;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kk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nn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rr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Impact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rk</m:t>
                        </m:r>
                      </m:sub>
                    </m:sSub>
                  </m:oMath>
                </a14:m>
                <a:r>
                  <a:rPr lang="en-US" dirty="0"/>
                  <a:t> in the S integral is &lt; 1% for all region considered in the sensitivity studies.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79C6CD-938A-9B63-DA7A-297005DC0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22" y="5383351"/>
                <a:ext cx="4178808" cy="1200329"/>
              </a:xfrm>
              <a:prstGeom prst="rect">
                <a:avLst/>
              </a:prstGeom>
              <a:blipFill>
                <a:blip r:embed="rId10"/>
                <a:stretch>
                  <a:fillRect l="-875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046167-89C7-8A7E-EA02-046ABDC33E96}"/>
              </a:ext>
            </a:extLst>
          </p:cNvPr>
          <p:cNvCxnSpPr>
            <a:stCxn id="21" idx="3"/>
          </p:cNvCxnSpPr>
          <p:nvPr/>
        </p:nvCxnSpPr>
        <p:spPr>
          <a:xfrm flipV="1">
            <a:off x="4967030" y="5983515"/>
            <a:ext cx="147949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3FCC9F-4534-CD84-8792-B19B290D80BB}"/>
              </a:ext>
            </a:extLst>
          </p:cNvPr>
          <p:cNvSpPr txBox="1"/>
          <p:nvPr/>
        </p:nvSpPr>
        <p:spPr>
          <a:xfrm>
            <a:off x="6675120" y="5798849"/>
            <a:ext cx="361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diagonal coefficients included.</a:t>
            </a:r>
          </a:p>
        </p:txBody>
      </p:sp>
    </p:spTree>
    <p:extLst>
      <p:ext uri="{BB962C8B-B14F-4D97-AF65-F5344CB8AC3E}">
        <p14:creationId xmlns:p14="http://schemas.microsoft.com/office/powerpoint/2010/main" val="176366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8FD5-AD35-1189-62EB-13FBAAC4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INFORMATION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5C688D9-1B46-D987-9044-E2FFEA5626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1060" y="1506515"/>
                <a:ext cx="7815388" cy="535148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The basic unit of quantum information is the qubit: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, 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, 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  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0,2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A general system is described by many pure state vectors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mtClean="0">
                          <a:latin typeface="Cambria Math" panose="02040503050406030204" pitchFamily="18" charset="0"/>
                        </a:rPr>
                        <m:t> 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≥0, 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Fermions which are spin ½ systems can be represented as: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 , 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A two qubits system is described by: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 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 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5C688D9-1B46-D987-9044-E2FFEA5626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1060" y="1506515"/>
                <a:ext cx="7815388" cy="5351485"/>
              </a:xfrm>
              <a:blipFill>
                <a:blip r:embed="rId2"/>
                <a:stretch>
                  <a:fillRect l="-546" t="-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50567-46E4-25D6-1D5C-CE92507D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93EBC-F1F7-9D20-A787-5B4ED2BA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5" name="Picture 14" descr="A white circle in the sky&#10;&#10;AI-generated content may be incorrect.">
            <a:extLst>
              <a:ext uri="{FF2B5EF4-FFF2-40B4-BE49-F238E27FC236}">
                <a16:creationId xmlns:a16="http://schemas.microsoft.com/office/drawing/2014/main" id="{2E9F88B4-E662-0F24-ACDA-AAB4A1B6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36" y="1469389"/>
            <a:ext cx="3813617" cy="40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9"/>
    </mc:Choice>
    <mc:Fallback xmlns="">
      <p:transition spd="slow" advTm="1756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0838B-81C0-EDAE-204D-2C5DF5419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08F2-4EAE-7C49-FADA-9B1648A7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0C11-027C-39D9-81DA-3F1FAA4F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0C324-0637-071D-EACC-A8323C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1689A-BC4A-9670-CACB-5B09DF8C4C9C}"/>
              </a:ext>
            </a:extLst>
          </p:cNvPr>
          <p:cNvSpPr txBox="1"/>
          <p:nvPr/>
        </p:nvSpPr>
        <p:spPr>
          <a:xfrm>
            <a:off x="744883" y="111542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Likelihood fit</a:t>
            </a:r>
          </a:p>
          <a:p>
            <a:endParaRPr lang="en-US" dirty="0"/>
          </a:p>
        </p:txBody>
      </p:sp>
      <p:pic>
        <p:nvPicPr>
          <p:cNvPr id="8" name="Picture 7" descr="A graph of a graph showing the same function&#10;&#10;AI-generated content may be incorrect.">
            <a:extLst>
              <a:ext uri="{FF2B5EF4-FFF2-40B4-BE49-F238E27FC236}">
                <a16:creationId xmlns:a16="http://schemas.microsoft.com/office/drawing/2014/main" id="{9FF7B308-5E81-FEAD-B920-24B69250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3" y="2060762"/>
            <a:ext cx="4216083" cy="4684536"/>
          </a:xfrm>
          <a:prstGeom prst="rect">
            <a:avLst/>
          </a:prstGeom>
        </p:spPr>
      </p:pic>
      <p:pic>
        <p:nvPicPr>
          <p:cNvPr id="10" name="Picture 9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5C848B76-8244-42D0-8504-05234FBDB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48" y="1744133"/>
            <a:ext cx="5067234" cy="4271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393D2C-58AF-FA23-7BC6-212D4F5D3D9D}"/>
              </a:ext>
            </a:extLst>
          </p:cNvPr>
          <p:cNvSpPr txBox="1"/>
          <p:nvPr/>
        </p:nvSpPr>
        <p:spPr>
          <a:xfrm>
            <a:off x="6193999" y="1249539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Systematics impacts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A8C5D7-A6BA-605F-9B96-418BF8F97BA6}"/>
                  </a:ext>
                </a:extLst>
              </p:cNvPr>
              <p:cNvSpPr txBox="1"/>
              <p:nvPr/>
            </p:nvSpPr>
            <p:spPr>
              <a:xfrm>
                <a:off x="1231367" y="1555812"/>
                <a:ext cx="3294913" cy="389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𝟓𝟑𝟗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𝟎𝟐𝟖</m:t>
                          </m:r>
                        </m:sub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𝟎𝟐𝟔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A8C5D7-A6BA-605F-9B96-418BF8F97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367" y="1555812"/>
                <a:ext cx="3294913" cy="389979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19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02A20-1241-A047-04E2-782AB941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568B-816F-3EA2-FC7F-B259A1A9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7AF8A-F32E-D288-1E77-E2FF157A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E35D-D63D-9FBE-296A-F90AC821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A369C-4C4A-420C-2926-898B9D2B52F0}"/>
              </a:ext>
            </a:extLst>
          </p:cNvPr>
          <p:cNvSpPr txBox="1"/>
          <p:nvPr/>
        </p:nvSpPr>
        <p:spPr>
          <a:xfrm>
            <a:off x="838200" y="1050478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Likelihood fit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D1C01-4CDF-25E9-581B-6CC338189D32}"/>
              </a:ext>
            </a:extLst>
          </p:cNvPr>
          <p:cNvSpPr txBox="1"/>
          <p:nvPr/>
        </p:nvSpPr>
        <p:spPr>
          <a:xfrm>
            <a:off x="6193999" y="1249539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Systematics impacts</a:t>
            </a:r>
          </a:p>
          <a:p>
            <a:endParaRPr lang="en-US" dirty="0"/>
          </a:p>
        </p:txBody>
      </p:sp>
      <p:pic>
        <p:nvPicPr>
          <p:cNvPr id="5" name="Picture 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94306B96-7421-1D7E-B5C6-B7E682D8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925459"/>
            <a:ext cx="5141976" cy="4208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078EA-658D-7D85-F3C3-D7DEE5ECEEC4}"/>
                  </a:ext>
                </a:extLst>
              </p:cNvPr>
              <p:cNvSpPr txBox="1"/>
              <p:nvPr/>
            </p:nvSpPr>
            <p:spPr>
              <a:xfrm>
                <a:off x="1293379" y="1431893"/>
                <a:ext cx="3084601" cy="398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𝟓𝟖𝟔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𝟎𝟓𝟐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𝟎𝟓𝟐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078EA-658D-7D85-F3C3-D7DEE5EC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79" y="1431893"/>
                <a:ext cx="3084601" cy="398122"/>
              </a:xfrm>
              <a:prstGeom prst="rect">
                <a:avLst/>
              </a:prstGeom>
              <a:blipFill>
                <a:blip r:embed="rId4"/>
                <a:stretch>
                  <a:fillRect t="-3077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C8573F37-0E71-B309-AE7A-22389D18B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2" y="1932443"/>
            <a:ext cx="4275897" cy="4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1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6B86F-5525-D9F3-7E24-9299F21D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ADF5-6751-E1CB-DECB-85D3648E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413"/>
            <a:ext cx="10049933" cy="820208"/>
          </a:xfrm>
        </p:spPr>
        <p:txBody>
          <a:bodyPr>
            <a:normAutofit/>
          </a:bodyPr>
          <a:lstStyle/>
          <a:p>
            <a:r>
              <a:rPr lang="en-US" sz="3200" dirty="0"/>
              <a:t>Framework optimization 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5D3ADF9-3D83-3DA1-1972-53D845622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0D10-7280-40FD-81A9-04283D967DAA}" type="datetime1">
              <a:rPr lang="en-US" smtClean="0"/>
              <a:t>9/28/2025</a:t>
            </a:fld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21D1466-2D3C-C1B8-ADDD-18EC95C5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42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6A926B-3948-8D8F-576F-4DBAC78B317E}"/>
              </a:ext>
            </a:extLst>
          </p:cNvPr>
          <p:cNvSpPr txBox="1"/>
          <p:nvPr/>
        </p:nvSpPr>
        <p:spPr>
          <a:xfrm>
            <a:off x="701040" y="1409065"/>
            <a:ext cx="4099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implemented techniques of columnar analysis and parallelization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Histogram generation.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Input templates for combine fitting.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Permitted rapidly perform very thorough sensitivity studies in multidimensional phase spaces.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Fundamental to quickly perform studies for many different distributions and observables. </a:t>
            </a:r>
          </a:p>
        </p:txBody>
      </p:sp>
      <p:pic>
        <p:nvPicPr>
          <p:cNvPr id="3" name="Picture 2" descr="A graph of a graph showing the same number of numbers&#10;&#10;AI-generated content may be incorrect.">
            <a:extLst>
              <a:ext uri="{FF2B5EF4-FFF2-40B4-BE49-F238E27FC236}">
                <a16:creationId xmlns:a16="http://schemas.microsoft.com/office/drawing/2014/main" id="{2F5FBE50-20B6-A49E-3226-2B49D6C6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11" y="1194178"/>
            <a:ext cx="5044638" cy="50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3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88768-1062-450E-0564-65850781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6798-F59B-16BC-2675-3BB453FD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 entanglement Sensitivity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538E0-FF42-F87B-DC54-B378230C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10DAFC2F-AE85-444B-A120-BFEA665DBB5C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2F3CB-7682-5ABE-84FA-24EF5308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9719D-2F22-DBC7-3F52-B3E4B62394CF}"/>
              </a:ext>
            </a:extLst>
          </p:cNvPr>
          <p:cNvSpPr txBox="1"/>
          <p:nvPr/>
        </p:nvSpPr>
        <p:spPr>
          <a:xfrm>
            <a:off x="744883" y="1115424"/>
            <a:ext cx="4267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Likelihood fit</a:t>
            </a:r>
          </a:p>
          <a:p>
            <a:endParaRPr lang="en-US" dirty="0"/>
          </a:p>
        </p:txBody>
      </p:sp>
      <p:pic>
        <p:nvPicPr>
          <p:cNvPr id="8" name="Picture 7" descr="A graph of a graph showing the same function&#10;&#10;AI-generated content may be incorrect.">
            <a:extLst>
              <a:ext uri="{FF2B5EF4-FFF2-40B4-BE49-F238E27FC236}">
                <a16:creationId xmlns:a16="http://schemas.microsoft.com/office/drawing/2014/main" id="{0B84C37C-9A69-FE2B-9F59-846BF803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3" y="2060762"/>
            <a:ext cx="4216083" cy="4684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2B10FD-E7A9-0C8E-BB1C-CE351F91BDC2}"/>
                  </a:ext>
                </a:extLst>
              </p:cNvPr>
              <p:cNvSpPr txBox="1"/>
              <p:nvPr/>
            </p:nvSpPr>
            <p:spPr>
              <a:xfrm>
                <a:off x="5564364" y="2060762"/>
                <a:ext cx="4267199" cy="4545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r>
                  <a:rPr lang="en-US" b="1" dirty="0">
                    <a:latin typeface="Cambria Math" panose="02040503050406030204" pitchFamily="18" charset="0"/>
                  </a:rPr>
                  <a:t>CMS entanglement observation with 2016 Run 2 data 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latin typeface="Cambria Math" panose="02040503050406030204" pitchFamily="18" charset="0"/>
                  </a:rPr>
                  <a:t>Expected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dirty="0"/>
                            <m:t>−</m:t>
                          </m:r>
                          <m:r>
                            <m:rPr>
                              <m:nor/>
                            </m:rPr>
                            <a:rPr lang="en-US" dirty="0"/>
                            <m:t>0</m:t>
                          </m:r>
                          <m:r>
                            <m:rPr>
                              <m:nor/>
                            </m:rPr>
                            <a:rPr lang="en-US" dirty="0"/>
                            <m:t>.</m:t>
                          </m:r>
                          <m:r>
                            <m:rPr>
                              <m:nor/>
                            </m:rPr>
                            <a:rPr lang="en-US" dirty="0"/>
                            <m:t>467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017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016</m:t>
                          </m:r>
                        </m:sup>
                      </m:sSubSup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024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021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𝑠𝑦𝑠𝑡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Observed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/>
                          <m:t>−</m:t>
                        </m:r>
                        <m:r>
                          <m:rPr>
                            <m:nor/>
                          </m:rPr>
                          <a:rPr lang="en-US" dirty="0"/>
                          <m:t>0.4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80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017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016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𝑠𝑡𝑎𝑡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024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021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𝑠𝑦𝑠𝑡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Full Run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r>
                  <a:rPr lang="en-US" dirty="0"/>
                  <a:t>Expected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dirty="0"/>
                            <m:t>−</m:t>
                          </m:r>
                          <m:r>
                            <m:rPr>
                              <m:nor/>
                            </m:rPr>
                            <a:rPr lang="en-US" dirty="0"/>
                            <m:t>0</m:t>
                          </m:r>
                          <m:r>
                            <m:rPr>
                              <m:nor/>
                            </m:rPr>
                            <a:rPr lang="en-US" dirty="0"/>
                            <m:t>.</m:t>
                          </m:r>
                          <m:r>
                            <m:rPr>
                              <m:nor/>
                            </m:rPr>
                            <a:rPr lang="en-US" dirty="0"/>
                            <m:t>467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010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020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021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𝑠𝑦𝑠𝑡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2B10FD-E7A9-0C8E-BB1C-CE351F91B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64" y="2060762"/>
                <a:ext cx="4267199" cy="4545860"/>
              </a:xfrm>
              <a:prstGeom prst="rect">
                <a:avLst/>
              </a:prstGeom>
              <a:blipFill>
                <a:blip r:embed="rId3"/>
                <a:stretch>
                  <a:fillRect l="-1286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64DFE4-1BE9-E960-219E-E65385AAB6B5}"/>
                  </a:ext>
                </a:extLst>
              </p:cNvPr>
              <p:cNvSpPr txBox="1"/>
              <p:nvPr/>
            </p:nvSpPr>
            <p:spPr>
              <a:xfrm>
                <a:off x="1231367" y="1555812"/>
                <a:ext cx="3294913" cy="389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𝟓𝟑𝟗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𝟎𝟐𝟖</m:t>
                          </m:r>
                        </m:sub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𝟎𝟐𝟔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64DFE4-1BE9-E960-219E-E65385AAB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367" y="1555812"/>
                <a:ext cx="3294913" cy="389979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52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180B-AFF7-0F46-22C9-B8E2419D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Run3 prospect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96E77-18A8-CBF7-EB62-FDAB1381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DE7F-5DAA-DBE9-E3EB-C1548ABF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FD778-4A78-8C7C-6A6D-24F6D0CC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 descr="A graph of a graph showing the same size of a graph&#10;&#10;AI-generated content may be incorrect.">
            <a:extLst>
              <a:ext uri="{FF2B5EF4-FFF2-40B4-BE49-F238E27FC236}">
                <a16:creationId xmlns:a16="http://schemas.microsoft.com/office/drawing/2014/main" id="{90DD69E2-1CB6-A38E-969C-F97B80912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2" y="941832"/>
            <a:ext cx="7914132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4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4B49-A65B-52A7-D249-38735085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7C38-2771-E90D-7E55-5E098270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49933" cy="820208"/>
          </a:xfrm>
        </p:spPr>
        <p:txBody>
          <a:bodyPr>
            <a:normAutofit/>
          </a:bodyPr>
          <a:lstStyle/>
          <a:p>
            <a:r>
              <a:rPr lang="en-US" sz="3200" dirty="0"/>
              <a:t>Entanglement Observation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CF3519-B5D5-E7AB-BECD-93CB51A4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9975-F668-435B-BA97-CFC4AA509A22}" type="datetime1">
              <a:rPr lang="en-US" smtClean="0"/>
              <a:t>9/28/2025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FAF74F-F051-5302-98D0-E5A53B7A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5417F-58E1-19FC-2AA6-85365AED613D}"/>
              </a:ext>
            </a:extLst>
          </p:cNvPr>
          <p:cNvSpPr txBox="1"/>
          <p:nvPr/>
        </p:nvSpPr>
        <p:spPr>
          <a:xfrm>
            <a:off x="838200" y="1659467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D3816B-55F5-EE85-1DA7-3BDDC3D8B547}"/>
                  </a:ext>
                </a:extLst>
              </p:cNvPr>
              <p:cNvSpPr txBox="1"/>
              <p:nvPr/>
            </p:nvSpPr>
            <p:spPr>
              <a:xfrm>
                <a:off x="687463" y="1308423"/>
                <a:ext cx="98877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Entanglement was observed (significance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2000" dirty="0"/>
                  <a:t>) by CMS in 2024 in the dilepton channel using  </a:t>
                </a:r>
                <a:r>
                  <a:rPr lang="en-US" sz="2000" b="1" dirty="0"/>
                  <a:t>Run2 2016 data </a:t>
                </a:r>
                <a:r>
                  <a:rPr lang="en-US" sz="2000" dirty="0"/>
                  <a:t>with an integrated luminosity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36,3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𝑓𝑏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Agreement with data improved 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/>
                  <a:t> in the signal.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D3816B-55F5-EE85-1DA7-3BDDC3D8B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63" y="1308423"/>
                <a:ext cx="9887712" cy="1015663"/>
              </a:xfrm>
              <a:prstGeom prst="rect">
                <a:avLst/>
              </a:prstGeom>
              <a:blipFill>
                <a:blip r:embed="rId2"/>
                <a:stretch>
                  <a:fillRect l="-555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mparison of a graph&#10;&#10;AI-generated content may be incorrect.">
            <a:extLst>
              <a:ext uri="{FF2B5EF4-FFF2-40B4-BE49-F238E27FC236}">
                <a16:creationId xmlns:a16="http://schemas.microsoft.com/office/drawing/2014/main" id="{3E832233-A5DC-05C5-DF0B-6ADBC41D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0324"/>
            <a:ext cx="7094863" cy="34439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A7A338-1014-284D-AEBB-118E99C0296D}"/>
              </a:ext>
            </a:extLst>
          </p:cNvPr>
          <p:cNvSpPr txBox="1"/>
          <p:nvPr/>
        </p:nvSpPr>
        <p:spPr>
          <a:xfrm>
            <a:off x="8051935" y="5225283"/>
            <a:ext cx="3643241" cy="82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3132"/>
              </a:lnSpc>
            </a:pPr>
            <a:r>
              <a:rPr lang="en-US" sz="1200" dirty="0"/>
              <a:t>The CMS Collaboration 2024 </a:t>
            </a:r>
            <a:r>
              <a:rPr lang="en-US" sz="1200" i="1" dirty="0"/>
              <a:t>Rep. </a:t>
            </a:r>
            <a:r>
              <a:rPr lang="en-US" sz="1200" i="1" dirty="0" err="1"/>
              <a:t>Prog.Phys</a:t>
            </a:r>
            <a:r>
              <a:rPr lang="en-US" sz="1200" i="1" dirty="0"/>
              <a:t>.</a:t>
            </a:r>
            <a:r>
              <a:rPr lang="en-US" sz="1200" dirty="0"/>
              <a:t> </a:t>
            </a:r>
            <a:r>
              <a:rPr lang="en-US" sz="1200" b="1" dirty="0"/>
              <a:t>87</a:t>
            </a:r>
            <a:r>
              <a:rPr lang="en-US" sz="1200" dirty="0"/>
              <a:t> 117801</a:t>
            </a:r>
          </a:p>
          <a:p>
            <a:pPr fontAlgn="base">
              <a:lnSpc>
                <a:spcPts val="3132"/>
              </a:lnSpc>
            </a:pPr>
            <a:r>
              <a:rPr lang="en-US" sz="1200" b="1" dirty="0"/>
              <a:t>DOI</a:t>
            </a:r>
            <a:r>
              <a:rPr lang="en-US" sz="1200" dirty="0"/>
              <a:t> 10.1088/1361-6633/ad7e4d </a:t>
            </a:r>
            <a:r>
              <a:rPr lang="en-US" sz="1200" dirty="0">
                <a:latin typeface="Calibri" panose="020F0502020204030204" pitchFamily="34" charset="0"/>
              </a:rPr>
              <a:t>​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849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0D74-FAFC-727C-AFB6-0319BFE2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angular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F0587C-07A1-A769-A38F-9E892EB3FE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0772" y="991402"/>
                <a:ext cx="10530036" cy="5014761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When a measurement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is performed on qubit with a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/>
                  <a:t> the conditional state of the second qubit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e>
                            </m:acc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,  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1+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1+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dirty="0"/>
                  <a:t> in dileptonic final states the angular distributions are given by:</a:t>
                </a:r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And the conditional reduced distribution for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ℓ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∓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is measured in the direction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</m:e>
                        </m:acc>
                      </m:e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∓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=∓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∓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∓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∓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=∓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1±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e>
                            </m:acc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1±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p>
                            </m:sSubSup>
                          </m:e>
                        </m:nary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>
                            <a:latin typeface="Cambria Math" panose="02040503050406030204" pitchFamily="18" charset="0"/>
                          </a:rPr>
                          <m:t>±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We can retrieve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US" dirty="0"/>
                  <a:t> by the backwards-forwards asymmetry of the angular distributions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of the ensemble of events 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F0587C-07A1-A769-A38F-9E892EB3FE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0772" y="991402"/>
                <a:ext cx="10530036" cy="5014761"/>
              </a:xfrm>
              <a:blipFill>
                <a:blip r:embed="rId2"/>
                <a:stretch>
                  <a:fillRect l="-347" t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BB56B-51FC-E63D-14E0-256465D3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99052-F21C-65FC-E819-50FA30BC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40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068D-6F5A-200B-30C6-509185F1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Ellipsoid rings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D48EF-DB40-24A9-9B8E-61BA6166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87D5-E11E-4512-90E3-B03164E917CA}" type="datetime1">
              <a:rPr lang="en-US" smtClean="0"/>
              <a:t>9/28/2025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632CB-F00C-D5B0-EE53-E90AEB68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 descr="A graph of different angles and angles&#10;&#10;AI-generated content may be incorrect.">
            <a:extLst>
              <a:ext uri="{FF2B5EF4-FFF2-40B4-BE49-F238E27FC236}">
                <a16:creationId xmlns:a16="http://schemas.microsoft.com/office/drawing/2014/main" id="{385E48A2-3B03-0AC9-79AB-F11829F9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6" y="3930222"/>
            <a:ext cx="6831263" cy="2561724"/>
          </a:xfrm>
          <a:prstGeom prst="rect">
            <a:avLst/>
          </a:prstGeom>
        </p:spPr>
      </p:pic>
      <p:pic>
        <p:nvPicPr>
          <p:cNvPr id="10" name="Picture 9" descr="A graph of different angles and angles&#10;&#10;AI-generated content may be incorrect.">
            <a:extLst>
              <a:ext uri="{FF2B5EF4-FFF2-40B4-BE49-F238E27FC236}">
                <a16:creationId xmlns:a16="http://schemas.microsoft.com/office/drawing/2014/main" id="{29626E71-7852-9D87-5348-CD4D244C6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" y="1233510"/>
            <a:ext cx="6831265" cy="2561724"/>
          </a:xfrm>
          <a:prstGeom prst="rect">
            <a:avLst/>
          </a:prstGeom>
        </p:spPr>
      </p:pic>
      <p:pic>
        <p:nvPicPr>
          <p:cNvPr id="12" name="Picture 11" descr="A graph of a solid angle&#10;&#10;AI-generated content may be incorrect.">
            <a:extLst>
              <a:ext uri="{FF2B5EF4-FFF2-40B4-BE49-F238E27FC236}">
                <a16:creationId xmlns:a16="http://schemas.microsoft.com/office/drawing/2014/main" id="{7AFA805A-FDB8-24D6-B32A-9A6D02558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41" y="1847900"/>
            <a:ext cx="4173331" cy="38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95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DA62A-CE58-7125-A026-A22B9141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40B1-3229-96A2-8DC5-D16666F7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Error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0D85D8-9877-F06D-706C-368A099A72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891" y="1177678"/>
                <a:ext cx="6172416" cy="540568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 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𝐜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f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Cov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WJ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dirty="0"/>
                  <a:t>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dof</m:t>
                            </m:r>
                          </m:den>
                        </m:f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,     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W = diagonal matrix of the variances for each point.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0D85D8-9877-F06D-706C-368A099A72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891" y="1177678"/>
                <a:ext cx="6172416" cy="5405685"/>
              </a:xfrm>
              <a:blipFill>
                <a:blip r:embed="rId2"/>
                <a:stretch>
                  <a:fillRect l="-692" t="-8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6FAFA-F13C-F3A6-1DFE-3DDD4C15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095A-8106-8D30-C891-A2C4DD53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DCC02F-FE3D-1236-A701-5452CC1D126C}"/>
                  </a:ext>
                </a:extLst>
              </p:cNvPr>
              <p:cNvSpPr txBox="1"/>
              <p:nvPr/>
            </p:nvSpPr>
            <p:spPr>
              <a:xfrm>
                <a:off x="497891" y="3839065"/>
                <a:ext cx="4480560" cy="231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Once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</a:rPr>
                      <m:t>  </m:t>
                    </m:r>
                  </m:oMath>
                </a14:m>
                <a:r>
                  <a:rPr lang="en-US" dirty="0"/>
                  <a:t>is obtained: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Error propagation to the eigenvalues performed by assuming a gaussian multivariate distribution on the 9 parameter and calculating the eigenvalues on 10^6 toys samples.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Take the standard deviation as the error on the eigenvalue.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DCC02F-FE3D-1236-A701-5452CC1D1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91" y="3839065"/>
                <a:ext cx="4480560" cy="2314031"/>
              </a:xfrm>
              <a:prstGeom prst="rect">
                <a:avLst/>
              </a:prstGeom>
              <a:blipFill>
                <a:blip r:embed="rId3"/>
                <a:stretch>
                  <a:fillRect l="-952" t="-1319" b="-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76359DED-E4A2-4909-7BD5-0BB10FC4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91" y="1177678"/>
            <a:ext cx="5561886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33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3672-EE00-CC5F-F88A-6944DFA8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FDA9-5450-778F-A0B3-C2F13372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Volume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ACD05-CAA3-C131-8A53-9F8F3A10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846B-F2E7-D547-05F7-90541F33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96DEC1-3EDD-5A81-2450-BAB625E59F20}"/>
                  </a:ext>
                </a:extLst>
              </p:cNvPr>
              <p:cNvSpPr txBox="1"/>
              <p:nvPr/>
            </p:nvSpPr>
            <p:spPr>
              <a:xfrm>
                <a:off x="459486" y="1450762"/>
                <a:ext cx="6094476" cy="3116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mbria Math" panose="02040503050406030204" pitchFamily="18" charset="0"/>
                  </a:rPr>
                  <a:t>The volume of the ellipsoid is determined by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𝐝𝐞𝐭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tetrahedron which circumscribes the ellipsoid is given by applying the same affine transformation that transforms the unit sphere into the ellipsoid, to the tetrahedron which circumscribes the unit sphere.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𝐭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 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𝑢𝑛𝑖𝑡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Its volume then 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𝑢𝑛𝑖𝑡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𝐝𝐞𝐭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96DEC1-3EDD-5A81-2450-BAB625E59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86" y="1450762"/>
                <a:ext cx="6094476" cy="3116494"/>
              </a:xfrm>
              <a:prstGeom prst="rect">
                <a:avLst/>
              </a:prstGeom>
              <a:blipFill>
                <a:blip r:embed="rId2"/>
                <a:stretch>
                  <a:fillRect l="-600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triangle with a circle and a circle with numbers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E08CDABD-508D-C3CE-8090-C2145A2BF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85" y="1672594"/>
            <a:ext cx="4263634" cy="36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0AA07-FBDC-6B6E-F9A6-960E97A0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7402-FCBC-6234-BE87-5C9403B4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13" y="214313"/>
            <a:ext cx="7470775" cy="738588"/>
          </a:xfrm>
        </p:spPr>
        <p:txBody>
          <a:bodyPr>
            <a:normAutofit fontScale="90000"/>
          </a:bodyPr>
          <a:lstStyle/>
          <a:p>
            <a:r>
              <a:rPr lang="en-US" dirty="0"/>
              <a:t>Hierarchy of QUANTUM correlations for 2 qubits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48E8FFEA-FF29-3609-9470-9E065EB57E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484" y="1431402"/>
                <a:ext cx="5367220" cy="4786836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Entanglement is the property of a system which can not be written as the convex sum of its subsystems </a:t>
                </a: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 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Non-locality is the property of a system to be correlated in such a way which cannot be explained by a local hidden variable model: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Steerability (from A to B) is the property of A  to steer B’s measurements in such a way which cannot be explained by a local hidden state model for B:</a:t>
                </a: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Hierarchy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48E8FFEA-FF29-3609-9470-9E065EB57E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484" y="1431402"/>
                <a:ext cx="5367220" cy="4786836"/>
              </a:xfrm>
              <a:blipFill>
                <a:blip r:embed="rId4"/>
                <a:stretch>
                  <a:fillRect l="-1023" t="-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6B2A-B672-96CE-368A-D50AB1B3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F1889E7F-9B47-4EF0-B6C4-8C74C9C81ED5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8F2D7-8E97-4485-5494-B253954E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780F6864-0AFA-E881-04E1-65C05EDE97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791" r="2701"/>
          <a:stretch/>
        </p:blipFill>
        <p:spPr>
          <a:xfrm>
            <a:off x="7821429" y="1738190"/>
            <a:ext cx="3746528" cy="35248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281F69-C6FF-AA38-72FB-2363D004A9D3}"/>
                  </a:ext>
                </a:extLst>
              </p:cNvPr>
              <p:cNvSpPr txBox="1"/>
              <p:nvPr/>
            </p:nvSpPr>
            <p:spPr>
              <a:xfrm>
                <a:off x="124965" y="6027003"/>
                <a:ext cx="6434333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𝑙𝑜𝑐𝑎𝑙𝑖𝑡𝑦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⊆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𝐸𝑃𝑅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𝑆𝑡𝑒𝑒𝑟𝑖𝑛𝑔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⊆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𝐸𝑛𝑡𝑎𝑛𝑔𝑙𝑒𝑚𝑒𝑛𝑡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281F69-C6FF-AA38-72FB-2363D004A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5" y="6027003"/>
                <a:ext cx="6434333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4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5"/>
    </mc:Choice>
    <mc:Fallback xmlns="">
      <p:transition spd="slow" advTm="862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281B-912C-6882-10DB-18829727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3C6F-8597-CD1B-4C94-46B5D0E7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884"/>
            <a:ext cx="7729728" cy="589788"/>
          </a:xfrm>
        </p:spPr>
        <p:txBody>
          <a:bodyPr>
            <a:normAutofit fontScale="90000"/>
          </a:bodyPr>
          <a:lstStyle/>
          <a:p>
            <a:r>
              <a:rPr lang="en-US" dirty="0"/>
              <a:t>Bell non-locality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27F8-EFBD-AD71-6077-F06A439D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8AE90-73AC-5364-1C51-587F49B3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1FDE08-1032-47A0-C1A1-AC94E094FB6B}"/>
                  </a:ext>
                </a:extLst>
              </p:cNvPr>
              <p:cNvSpPr txBox="1"/>
              <p:nvPr/>
            </p:nvSpPr>
            <p:spPr>
              <a:xfrm>
                <a:off x="2790928" y="1141791"/>
                <a:ext cx="7313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Threshold region cut: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/>
                      <m:t>and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1FDE08-1032-47A0-C1A1-AC94E094F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928" y="1141791"/>
                <a:ext cx="7313191" cy="369332"/>
              </a:xfrm>
              <a:prstGeom prst="rect">
                <a:avLst/>
              </a:prstGeom>
              <a:blipFill>
                <a:blip r:embed="rId3"/>
                <a:stretch>
                  <a:fillRect l="-75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2CA4F8-B5C5-1726-903F-93A5ABED62E9}"/>
                  </a:ext>
                </a:extLst>
              </p:cNvPr>
              <p:cNvSpPr txBox="1"/>
              <p:nvPr/>
            </p:nvSpPr>
            <p:spPr>
              <a:xfrm>
                <a:off x="3780040" y="5756255"/>
                <a:ext cx="4855464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Asympotic</a:t>
                </a:r>
                <a:r>
                  <a:rPr lang="en-US" dirty="0"/>
                  <a:t> fit to get an estimate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Compared to the condition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2CA4F8-B5C5-1726-903F-93A5ABED6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40" y="5756255"/>
                <a:ext cx="4855464" cy="951543"/>
              </a:xfrm>
              <a:prstGeom prst="rect">
                <a:avLst/>
              </a:prstGeom>
              <a:blipFill>
                <a:blip r:embed="rId4"/>
                <a:stretch>
                  <a:fillRect l="-753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D5C54-9473-5D75-10D5-40E48982336C}"/>
                  </a:ext>
                </a:extLst>
              </p:cNvPr>
              <p:cNvSpPr txBox="1"/>
              <p:nvPr/>
            </p:nvSpPr>
            <p:spPr>
              <a:xfrm>
                <a:off x="4749607" y="1471471"/>
                <a:ext cx="4448695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1.234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0.015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D5C54-9473-5D75-10D5-40E489823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07" y="1471471"/>
                <a:ext cx="4448695" cy="381515"/>
              </a:xfrm>
              <a:prstGeom prst="rect">
                <a:avLst/>
              </a:prstGeom>
              <a:blipFill>
                <a:blip r:embed="rId5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0470D3C7-98B7-0A1E-61BD-CA9A9A130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5" y="1868594"/>
            <a:ext cx="4859576" cy="38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46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931D4-1A54-3C77-AD2A-D56BAD0ED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6FF8-58FA-13E3-5F8E-C0BE3E4F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884"/>
            <a:ext cx="7729728" cy="589788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determinant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066C7-CB41-F3F0-DACC-54CF69E9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1566D-9C23-DF2A-5EAF-1CEF1684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A graph of data points&#10;&#10;AI-generated content may be incorrect.">
            <a:extLst>
              <a:ext uri="{FF2B5EF4-FFF2-40B4-BE49-F238E27FC236}">
                <a16:creationId xmlns:a16="http://schemas.microsoft.com/office/drawing/2014/main" id="{F53C3BBB-7E09-3601-01A4-D89DFDFE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90" y="1563624"/>
            <a:ext cx="5737859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2B71-8DF7-D979-66FF-89491635C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D37A-81CC-AA3B-9DA9-B87D6B9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49933" cy="820208"/>
          </a:xfrm>
        </p:spPr>
        <p:txBody>
          <a:bodyPr>
            <a:normAutofit/>
          </a:bodyPr>
          <a:lstStyle/>
          <a:p>
            <a:r>
              <a:rPr lang="en-US" sz="3200" dirty="0"/>
              <a:t>Entanglement Observation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128468-F5C4-2B1B-A6FF-FB64CF3F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47B7-B7B4-4593-A58D-671047279172}" type="datetime1">
              <a:rPr lang="en-US" smtClean="0"/>
              <a:t>9/28/2025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EDB43D-5C96-222D-D74A-5FEBEFD9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27D13-983A-A55F-6B8B-03A635170A44}"/>
              </a:ext>
            </a:extLst>
          </p:cNvPr>
          <p:cNvSpPr txBox="1"/>
          <p:nvPr/>
        </p:nvSpPr>
        <p:spPr>
          <a:xfrm>
            <a:off x="838200" y="1659467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97E98-0BC5-0A56-31D2-45B7D1046D2E}"/>
              </a:ext>
            </a:extLst>
          </p:cNvPr>
          <p:cNvSpPr txBox="1"/>
          <p:nvPr/>
        </p:nvSpPr>
        <p:spPr>
          <a:xfrm>
            <a:off x="7887343" y="1290028"/>
            <a:ext cx="3643241" cy="82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3132"/>
              </a:lnSpc>
            </a:pPr>
            <a:r>
              <a:rPr lang="en-US" sz="1200" dirty="0"/>
              <a:t>The CMS Collaboration 2024 </a:t>
            </a:r>
            <a:r>
              <a:rPr lang="en-US" sz="1200" i="1" dirty="0"/>
              <a:t>Rep. </a:t>
            </a:r>
            <a:r>
              <a:rPr lang="en-US" sz="1200" i="1" dirty="0" err="1"/>
              <a:t>Prog.Phys</a:t>
            </a:r>
            <a:r>
              <a:rPr lang="en-US" sz="1200" i="1" dirty="0"/>
              <a:t>.</a:t>
            </a:r>
            <a:r>
              <a:rPr lang="en-US" sz="1200" dirty="0"/>
              <a:t> </a:t>
            </a:r>
            <a:r>
              <a:rPr lang="en-US" sz="1200" b="1" dirty="0"/>
              <a:t>87</a:t>
            </a:r>
            <a:r>
              <a:rPr lang="en-US" sz="1200" dirty="0"/>
              <a:t> 117801</a:t>
            </a:r>
          </a:p>
          <a:p>
            <a:pPr fontAlgn="base">
              <a:lnSpc>
                <a:spcPts val="3132"/>
              </a:lnSpc>
            </a:pPr>
            <a:r>
              <a:rPr lang="en-US" sz="1200" b="1" dirty="0"/>
              <a:t>DOI</a:t>
            </a:r>
            <a:r>
              <a:rPr lang="en-US" sz="1200" dirty="0"/>
              <a:t> 10.1088/1361-6633/ad7e4d </a:t>
            </a:r>
            <a:r>
              <a:rPr lang="en-US" sz="1200" dirty="0">
                <a:latin typeface="Calibri" panose="020F0502020204030204" pitchFamily="34" charset="0"/>
              </a:rPr>
              <a:t>​</a:t>
            </a:r>
            <a:endParaRPr lang="en-US" sz="1200" dirty="0"/>
          </a:p>
        </p:txBody>
      </p:sp>
      <p:pic>
        <p:nvPicPr>
          <p:cNvPr id="8" name="Picture 7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6D7724EC-DCC9-A65F-E402-51F5ED5E6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6" y="1290028"/>
            <a:ext cx="4813053" cy="49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4649-2B16-EF99-EA6B-A102798F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7673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WHy</a:t>
            </a:r>
            <a:r>
              <a:rPr lang="en-US" dirty="0"/>
              <a:t> do we measure quantum correlations?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16C50-E633-839F-30A5-DFFB7C69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1A6C7-3BC9-CF4A-001B-494A0C7F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66BDD-DF0B-2641-5173-A4759A91DE2F}"/>
              </a:ext>
            </a:extLst>
          </p:cNvPr>
          <p:cNvSpPr txBox="1"/>
          <p:nvPr/>
        </p:nvSpPr>
        <p:spPr>
          <a:xfrm>
            <a:off x="502920" y="1746504"/>
            <a:ext cx="55930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Probing</a:t>
            </a:r>
            <a:r>
              <a:rPr lang="it-IT" dirty="0"/>
              <a:t>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quantum information theory (QIT) and quantum </a:t>
            </a:r>
            <a:r>
              <a:rPr lang="it-IT" dirty="0" err="1"/>
              <a:t>mechanics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energies </a:t>
            </a:r>
            <a:r>
              <a:rPr lang="it-IT" dirty="0" err="1"/>
              <a:t>ever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Applications </a:t>
            </a:r>
            <a:r>
              <a:rPr lang="it-IT" dirty="0" err="1"/>
              <a:t>between</a:t>
            </a:r>
            <a:r>
              <a:rPr lang="it-IT" dirty="0"/>
              <a:t> QIT and HEP.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Sensitivity to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order</a:t>
            </a:r>
            <a:r>
              <a:rPr lang="it-IT" dirty="0"/>
              <a:t> SM </a:t>
            </a:r>
            <a:r>
              <a:rPr lang="it-IT" dirty="0" err="1"/>
              <a:t>corrections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Sensitivity to BSM </a:t>
            </a:r>
            <a:r>
              <a:rPr lang="it-IT" dirty="0" err="1"/>
              <a:t>physics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Limits on </a:t>
            </a:r>
            <a:r>
              <a:rPr lang="it-IT" dirty="0" err="1"/>
              <a:t>Effective</a:t>
            </a:r>
            <a:r>
              <a:rPr lang="it-IT" dirty="0"/>
              <a:t> Field Theories (EFT) </a:t>
            </a:r>
            <a:r>
              <a:rPr lang="it-IT" dirty="0" err="1"/>
              <a:t>dimension</a:t>
            </a:r>
            <a:r>
              <a:rPr lang="it-IT" dirty="0"/>
              <a:t> </a:t>
            </a:r>
            <a:r>
              <a:rPr lang="it-IT" dirty="0" err="1"/>
              <a:t>six</a:t>
            </a:r>
            <a:r>
              <a:rPr lang="it-IT" dirty="0"/>
              <a:t> </a:t>
            </a:r>
            <a:r>
              <a:rPr lang="it-IT" dirty="0" err="1"/>
              <a:t>operators</a:t>
            </a:r>
            <a:r>
              <a:rPr lang="it-IT" dirty="0"/>
              <a:t>. </a:t>
            </a:r>
          </a:p>
          <a:p>
            <a:endParaRPr lang="it-IT" sz="2000" dirty="0"/>
          </a:p>
        </p:txBody>
      </p:sp>
      <p:pic>
        <p:nvPicPr>
          <p:cNvPr id="7" name="Picture 6" descr="A graph of colored lines&#10;&#10;AI-generated content may be incorrect.">
            <a:extLst>
              <a:ext uri="{FF2B5EF4-FFF2-40B4-BE49-F238E27FC236}">
                <a16:creationId xmlns:a16="http://schemas.microsoft.com/office/drawing/2014/main" id="{CA929424-3861-2354-06C8-46BAF7C13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58" y="1444752"/>
            <a:ext cx="5125922" cy="4244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B33B05-3B66-4ED3-B2D8-2D759696D0E0}"/>
              </a:ext>
            </a:extLst>
          </p:cNvPr>
          <p:cNvSpPr txBox="1"/>
          <p:nvPr/>
        </p:nvSpPr>
        <p:spPr>
          <a:xfrm>
            <a:off x="7692007" y="5833872"/>
            <a:ext cx="2393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JHEP 01 (2023) 148 [2210.09330]</a:t>
            </a:r>
          </a:p>
        </p:txBody>
      </p:sp>
    </p:spTree>
    <p:extLst>
      <p:ext uri="{BB962C8B-B14F-4D97-AF65-F5344CB8AC3E}">
        <p14:creationId xmlns:p14="http://schemas.microsoft.com/office/powerpoint/2010/main" val="140909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D606-79EB-F952-B082-38293C4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728852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tomography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B9E5F-90D2-FEEA-0665-9306E916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9E7F-9B47-4EF0-B6C4-8C74C9C81ED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39818-1AF1-8A11-ABF2-B51E292B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6110-BB62-438F-B3E1-D01133A28B8D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D967C-0B90-FB50-781B-1CAF7095C212}"/>
              </a:ext>
            </a:extLst>
          </p:cNvPr>
          <p:cNvSpPr txBox="1"/>
          <p:nvPr/>
        </p:nvSpPr>
        <p:spPr>
          <a:xfrm>
            <a:off x="533435" y="977554"/>
            <a:ext cx="393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Top quark pairs are produced: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2B411-E0D2-4895-74DF-8DD216705C84}"/>
              </a:ext>
            </a:extLst>
          </p:cNvPr>
          <p:cNvSpPr txBox="1"/>
          <p:nvPr/>
        </p:nvSpPr>
        <p:spPr>
          <a:xfrm>
            <a:off x="353887" y="1396906"/>
            <a:ext cx="6259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</a:t>
            </a:r>
            <a:r>
              <a:rPr lang="en-US" b="1" dirty="0"/>
              <a:t>spin triplet state through quark annihilation.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</a:t>
            </a:r>
            <a:r>
              <a:rPr lang="en-US" b="1" dirty="0"/>
              <a:t>spin singlet state </a:t>
            </a:r>
            <a:r>
              <a:rPr lang="en-US" dirty="0"/>
              <a:t>and</a:t>
            </a:r>
            <a:r>
              <a:rPr lang="en-US" b="1" dirty="0"/>
              <a:t> spin triplet state </a:t>
            </a:r>
            <a:r>
              <a:rPr lang="en-US" dirty="0"/>
              <a:t>through</a:t>
            </a:r>
            <a:r>
              <a:rPr lang="en-US" b="1" dirty="0"/>
              <a:t>  gluon fusion.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state is a statistically </a:t>
            </a:r>
            <a:r>
              <a:rPr lang="en-US" b="1" dirty="0"/>
              <a:t>mixed state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10AF1-7F74-2894-A80E-F2FED75C07B3}"/>
              </a:ext>
            </a:extLst>
          </p:cNvPr>
          <p:cNvSpPr txBox="1"/>
          <p:nvPr/>
        </p:nvSpPr>
        <p:spPr>
          <a:xfrm>
            <a:off x="6412022" y="4395123"/>
            <a:ext cx="53594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Quantum tomography</a:t>
            </a:r>
          </a:p>
          <a:p>
            <a:r>
              <a:rPr lang="en-US" dirty="0"/>
              <a:t>We can reconstruct the quantum state by measuring </a:t>
            </a:r>
            <a:r>
              <a:rPr lang="en-US" b="1" dirty="0"/>
              <a:t>B </a:t>
            </a:r>
            <a:r>
              <a:rPr lang="en-US" dirty="0"/>
              <a:t>and</a:t>
            </a:r>
            <a:r>
              <a:rPr lang="en-US" b="1" dirty="0"/>
              <a:t> C </a:t>
            </a:r>
            <a:r>
              <a:rPr lang="en-US" dirty="0"/>
              <a:t>expectation values through the distribution of kinematic observables of the final state leptons in the parent top quark reference frame.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7040D0-F4A5-D913-B81C-BD407E37158C}"/>
                  </a:ext>
                </a:extLst>
              </p:cNvPr>
              <p:cNvSpPr txBox="1"/>
              <p:nvPr/>
            </p:nvSpPr>
            <p:spPr>
              <a:xfrm>
                <a:off x="353887" y="2544972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We focus on the dilepton decay channel: </a:t>
                </a:r>
              </a:p>
              <a:p>
                <a:r>
                  <a:rPr lang="en-US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b="1" dirty="0"/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7040D0-F4A5-D913-B81C-BD407E371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87" y="2544972"/>
                <a:ext cx="4572000" cy="646331"/>
              </a:xfrm>
              <a:prstGeom prst="rect">
                <a:avLst/>
              </a:prstGeom>
              <a:blipFill>
                <a:blip r:embed="rId2"/>
                <a:stretch>
                  <a:fillRect l="-1067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341AC5-3B3D-DC83-D1D5-0B1844F81084}"/>
                  </a:ext>
                </a:extLst>
              </p:cNvPr>
              <p:cNvSpPr txBox="1"/>
              <p:nvPr/>
            </p:nvSpPr>
            <p:spPr>
              <a:xfrm>
                <a:off x="-76636" y="4007105"/>
                <a:ext cx="6172634" cy="161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 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341AC5-3B3D-DC83-D1D5-0B1844F81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636" y="4007105"/>
                <a:ext cx="6172634" cy="1611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CF88955-DBF9-00A2-F9C6-D14D86866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2" y="3324793"/>
            <a:ext cx="4831652" cy="5904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Google Shape;62;p14">
            <a:extLst>
              <a:ext uri="{FF2B5EF4-FFF2-40B4-BE49-F238E27FC236}">
                <a16:creationId xmlns:a16="http://schemas.microsoft.com/office/drawing/2014/main" id="{B5A78588-E4EB-E498-CFCF-F111CDD5B6E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777" y="5873102"/>
            <a:ext cx="5114544" cy="6896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B8620A-D473-537B-AD76-95EDF5F58E95}"/>
              </a:ext>
            </a:extLst>
          </p:cNvPr>
          <p:cNvSpPr txBox="1"/>
          <p:nvPr/>
        </p:nvSpPr>
        <p:spPr>
          <a:xfrm>
            <a:off x="420562" y="5392325"/>
            <a:ext cx="3965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four angular cross section: </a:t>
            </a:r>
          </a:p>
        </p:txBody>
      </p:sp>
      <p:pic>
        <p:nvPicPr>
          <p:cNvPr id="17" name="Picture 16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739D1BC8-16BA-FA5D-4A19-B247F64D0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2" y="2023163"/>
            <a:ext cx="4895087" cy="121336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AD603D-E6BC-6ED1-0D81-6FC548E3B70B}"/>
              </a:ext>
            </a:extLst>
          </p:cNvPr>
          <p:cNvSpPr txBox="1"/>
          <p:nvPr/>
        </p:nvSpPr>
        <p:spPr>
          <a:xfrm>
            <a:off x="6412022" y="3381940"/>
            <a:ext cx="5109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All spin density matrix coefficients can then be extracted from 1D cross section distributions.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8C17F-2DE4-37D6-8D10-F6D73B041F9B}"/>
              </a:ext>
            </a:extLst>
          </p:cNvPr>
          <p:cNvSpPr txBox="1"/>
          <p:nvPr/>
        </p:nvSpPr>
        <p:spPr>
          <a:xfrm>
            <a:off x="6274862" y="1264300"/>
            <a:ext cx="6131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By integrating over the azimuthal angles and then one polar angle we obtain 1D distributions.</a:t>
            </a:r>
          </a:p>
        </p:txBody>
      </p:sp>
    </p:spTree>
    <p:extLst>
      <p:ext uri="{BB962C8B-B14F-4D97-AF65-F5344CB8AC3E}">
        <p14:creationId xmlns:p14="http://schemas.microsoft.com/office/powerpoint/2010/main" val="423014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A641D-F059-0595-6B96-29899BA0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11E2-9750-DD80-6E73-F0B36E3C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Entanglement measurement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B11227-F8E6-4532-8A1B-CAABC415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DFA1F4F7-40F9-4BD6-9B49-165DA3B85C19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F2B9487-36E6-F10D-F153-0CE0D729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62C80B-38FF-0074-6E7E-2DB45336AFC4}"/>
                  </a:ext>
                </a:extLst>
              </p:cNvPr>
              <p:cNvSpPr txBox="1"/>
              <p:nvPr/>
            </p:nvSpPr>
            <p:spPr>
              <a:xfrm>
                <a:off x="4550794" y="4984559"/>
                <a:ext cx="5547922" cy="1061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acc>
                    <m:acc>
                      <m:accPr>
                        <m:chr m:val="̂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acc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</m:e>
                    </m:func>
                    <m:r>
                      <a:rPr lang="en-US" sz="200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acc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𝑑𝑖𝑎𝑔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(1, 1, −1)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62C80B-38FF-0074-6E7E-2DB45336A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794" y="4984559"/>
                <a:ext cx="5547922" cy="1061188"/>
              </a:xfrm>
              <a:prstGeom prst="rect">
                <a:avLst/>
              </a:prstGeom>
              <a:blipFill>
                <a:blip r:embed="rId2"/>
                <a:stretch>
                  <a:fillRect l="-989" t="-3448" b="-9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6AE134-4A57-3817-8769-F594D3606F02}"/>
                  </a:ext>
                </a:extLst>
              </p:cNvPr>
              <p:cNvSpPr txBox="1"/>
              <p:nvPr/>
            </p:nvSpPr>
            <p:spPr>
              <a:xfrm>
                <a:off x="451104" y="3170450"/>
                <a:ext cx="4971333" cy="528543"/>
              </a:xfrm>
              <a:prstGeom prst="rect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𝑟𝑟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𝑛𝑛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&lt;−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entangled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6AE134-4A57-3817-8769-F594D3606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" y="3170450"/>
                <a:ext cx="4971333" cy="528543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  <a:ln w="412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omparison of a graph&#10;&#10;AI-generated content may be incorrect.">
            <a:extLst>
              <a:ext uri="{FF2B5EF4-FFF2-40B4-BE49-F238E27FC236}">
                <a16:creationId xmlns:a16="http://schemas.microsoft.com/office/drawing/2014/main" id="{E564877B-EB58-B368-63AA-3BEF0E707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09" y="1328286"/>
            <a:ext cx="6592765" cy="2855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36804-6368-0535-9009-5615682901C3}"/>
                  </a:ext>
                </a:extLst>
              </p:cNvPr>
              <p:cNvSpPr txBox="1"/>
              <p:nvPr/>
            </p:nvSpPr>
            <p:spPr>
              <a:xfrm>
                <a:off x="-118872" y="1328286"/>
                <a:ext cx="554130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From the Peres-</a:t>
                </a:r>
                <a:r>
                  <a:rPr lang="en-US" sz="2000" dirty="0" err="1"/>
                  <a:t>Horodecki</a:t>
                </a:r>
                <a:r>
                  <a:rPr lang="en-US" sz="2000" dirty="0"/>
                  <a:t> criterion (</a:t>
                </a:r>
                <a:r>
                  <a:rPr lang="nb-NO" sz="1200" dirty="0"/>
                  <a:t>A. Peres, Phys. Rev. Lett. 77, 1413 (1996)</a:t>
                </a:r>
                <a:r>
                  <a:rPr lang="en-US" sz="2000" dirty="0"/>
                  <a:t>) a condition for entanglement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𝑘𝑘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𝑟𝑟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−1&gt;0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36804-6368-0535-9009-561568290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8872" y="1328286"/>
                <a:ext cx="5541309" cy="1323439"/>
              </a:xfrm>
              <a:prstGeom prst="rect">
                <a:avLst/>
              </a:prstGeom>
              <a:blipFill>
                <a:blip r:embed="rId6"/>
                <a:stretch>
                  <a:fillRect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2">
            <a:extLst>
              <a:ext uri="{FF2B5EF4-FFF2-40B4-BE49-F238E27FC236}">
                <a16:creationId xmlns:a16="http://schemas.microsoft.com/office/drawing/2014/main" id="{E7A8508E-27B9-7710-4CCC-B7A3633986D1}"/>
              </a:ext>
            </a:extLst>
          </p:cNvPr>
          <p:cNvSpPr txBox="1"/>
          <p:nvPr/>
        </p:nvSpPr>
        <p:spPr>
          <a:xfrm>
            <a:off x="6239243" y="4014298"/>
            <a:ext cx="6013703" cy="4368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132"/>
              </a:lnSpc>
            </a:pPr>
            <a:r>
              <a:rPr lang="en-US" sz="1200" dirty="0"/>
              <a:t>The CMS Collaboration 2024 </a:t>
            </a:r>
            <a:r>
              <a:rPr lang="en-US" sz="1200" i="1" dirty="0"/>
              <a:t>Rep. </a:t>
            </a:r>
            <a:r>
              <a:rPr lang="en-US" sz="1200" i="1" dirty="0" err="1"/>
              <a:t>Prog.Phys</a:t>
            </a:r>
            <a:r>
              <a:rPr lang="en-US" sz="1200" i="1" dirty="0"/>
              <a:t>.</a:t>
            </a:r>
            <a:r>
              <a:rPr lang="en-US" sz="1200" dirty="0"/>
              <a:t> </a:t>
            </a:r>
            <a:r>
              <a:rPr lang="en-US" sz="1200" b="1" dirty="0"/>
              <a:t>87</a:t>
            </a:r>
            <a:r>
              <a:rPr lang="en-US" sz="1200" dirty="0"/>
              <a:t> 117801 </a:t>
            </a:r>
            <a:r>
              <a:rPr lang="en-US" sz="1200" b="1" dirty="0"/>
              <a:t>DOI</a:t>
            </a:r>
            <a:r>
              <a:rPr lang="en-US" sz="1200" dirty="0"/>
              <a:t> 10.1088/1361-6633/ad7e4d </a:t>
            </a:r>
            <a:r>
              <a:rPr lang="en-US" sz="1400" dirty="0">
                <a:latin typeface="Calibri" panose="020F0502020204030204" pitchFamily="34" charset="0"/>
              </a:rPr>
              <a:t>​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AFD3A-EE44-21B2-A8BC-BD9B1FC78723}"/>
                  </a:ext>
                </a:extLst>
              </p:cNvPr>
              <p:cNvSpPr txBox="1"/>
              <p:nvPr/>
            </p:nvSpPr>
            <p:spPr>
              <a:xfrm>
                <a:off x="451104" y="4195216"/>
                <a:ext cx="4971333" cy="528543"/>
              </a:xfrm>
              <a:prstGeom prst="rect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𝑘𝑘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𝑟𝑟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𝑛𝑛</m:t>
                            </m:r>
                          </m:sub>
                        </m:sSub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&gt;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entangled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AFD3A-EE44-21B2-A8BC-BD9B1FC78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" y="4195216"/>
                <a:ext cx="4971333" cy="528543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  <a:ln w="412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9569A6-2B8D-2A39-5F1B-1AE5BFDFC1AB}"/>
                  </a:ext>
                </a:extLst>
              </p:cNvPr>
              <p:cNvSpPr txBox="1"/>
              <p:nvPr/>
            </p:nvSpPr>
            <p:spPr>
              <a:xfrm>
                <a:off x="838200" y="4850035"/>
                <a:ext cx="3822309" cy="1365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(1−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</m:func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9569A6-2B8D-2A39-5F1B-1AE5BFDFC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50035"/>
                <a:ext cx="3822309" cy="13652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B8A899-F005-DBA7-0417-26F954BC365A}"/>
              </a:ext>
            </a:extLst>
          </p:cNvPr>
          <p:cNvSpPr txBox="1"/>
          <p:nvPr/>
        </p:nvSpPr>
        <p:spPr>
          <a:xfrm>
            <a:off x="522754" y="2807085"/>
            <a:ext cx="25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Threshold region: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828A62-1099-13A9-AACD-787BC886A40E}"/>
              </a:ext>
            </a:extLst>
          </p:cNvPr>
          <p:cNvSpPr txBox="1"/>
          <p:nvPr/>
        </p:nvSpPr>
        <p:spPr>
          <a:xfrm>
            <a:off x="595906" y="3758374"/>
            <a:ext cx="201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Boosted region:</a:t>
            </a:r>
          </a:p>
        </p:txBody>
      </p:sp>
    </p:spTree>
    <p:extLst>
      <p:ext uri="{BB962C8B-B14F-4D97-AF65-F5344CB8AC3E}">
        <p14:creationId xmlns:p14="http://schemas.microsoft.com/office/powerpoint/2010/main" val="131462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C3CC-EB59-DB52-386A-C085F952F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34B7-B09C-FBB0-3A57-38077DD7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34" y="214424"/>
            <a:ext cx="7471129" cy="565725"/>
          </a:xfrm>
        </p:spPr>
        <p:txBody>
          <a:bodyPr>
            <a:normAutofit fontScale="90000"/>
          </a:bodyPr>
          <a:lstStyle/>
          <a:p>
            <a:r>
              <a:rPr lang="en-US" dirty="0"/>
              <a:t>steerability measurement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C3ACC6-2D30-09BA-288E-4698A11D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/>
          <a:lstStyle/>
          <a:p>
            <a:fld id="{DFA1F4F7-40F9-4BD6-9B49-165DA3B85C19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F85F10-F537-10C2-C497-E83F809A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0D4D6110-BB62-438F-B3E1-D01133A28B8D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2B40EE-D756-0A91-903E-F213395CBFA1}"/>
                  </a:ext>
                </a:extLst>
              </p:cNvPr>
              <p:cNvSpPr txBox="1"/>
              <p:nvPr/>
            </p:nvSpPr>
            <p:spPr>
              <a:xfrm>
                <a:off x="-158496" y="4516078"/>
                <a:ext cx="6254496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99985"/>
                <a:r>
                  <a:rPr lang="en-US" sz="2000" dirty="0"/>
                  <a:t>It requires:</a:t>
                </a:r>
              </a:p>
              <a:p>
                <a:pPr marL="885735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A measurement of all the non-zero coefficients of the spin correlation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kk</m:t>
                        </m:r>
                      </m:sub>
                    </m:sSub>
                  </m:oMath>
                </a14:m>
                <a:r>
                  <a:rPr lang="en-US" sz="2000" dirty="0"/>
                  <a:t> 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nn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rr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rk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negligible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885735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 entanglement it is predicted to be observed in </a:t>
                </a:r>
                <a:r>
                  <a:rPr lang="en-US" sz="2000" b="1" dirty="0"/>
                  <a:t>threshold</a:t>
                </a:r>
                <a:r>
                  <a:rPr lang="en-US" sz="2000" dirty="0"/>
                  <a:t> region and </a:t>
                </a:r>
                <a:r>
                  <a:rPr lang="en-US" sz="2000" b="1" dirty="0"/>
                  <a:t>boosted</a:t>
                </a:r>
                <a:r>
                  <a:rPr lang="en-US" sz="2000" dirty="0"/>
                  <a:t> central region</a:t>
                </a:r>
                <a:endParaRPr lang="en-US" sz="2000" b="1" baseline="-25000" dirty="0"/>
              </a:p>
              <a:p>
                <a:pPr marL="885735" indent="-285750">
                  <a:buFont typeface="Arial" panose="020B0604020202020204" pitchFamily="34" charset="0"/>
                  <a:buChar char="•"/>
                </a:pPr>
                <a:endParaRPr lang="en-US" sz="2000" b="1" baseline="-25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2B40EE-D756-0A91-903E-F213395C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496" y="4516078"/>
                <a:ext cx="6254496" cy="2144177"/>
              </a:xfrm>
              <a:prstGeom prst="rect">
                <a:avLst/>
              </a:prstGeom>
              <a:blipFill>
                <a:blip r:embed="rId2"/>
                <a:stretch>
                  <a:fillRect t="-1705" r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oogle Shape;160;p20">
            <a:extLst>
              <a:ext uri="{FF2B5EF4-FFF2-40B4-BE49-F238E27FC236}">
                <a16:creationId xmlns:a16="http://schemas.microsoft.com/office/drawing/2014/main" id="{269F9F1A-E265-5445-C084-0D12FA9282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196" y="3074359"/>
            <a:ext cx="3283324" cy="11593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Google Shape;155;p20">
                <a:extLst>
                  <a:ext uri="{FF2B5EF4-FFF2-40B4-BE49-F238E27FC236}">
                    <a16:creationId xmlns:a16="http://schemas.microsoft.com/office/drawing/2014/main" id="{A75B6910-A99D-F561-36C6-A82DB60677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186" y="968033"/>
                <a:ext cx="5480990" cy="2100919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fontScale="25000" lnSpcReduction="20000"/>
              </a:bodyPr>
              <a:lstStyle>
                <a:lvl1pPr marL="609585" lvl="0" indent="-457189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8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219170" lvl="1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○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828754" lvl="2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■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2438339" lvl="3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●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3047924" lvl="4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○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657509" lvl="5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■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267093" lvl="6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●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76678" lvl="7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○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86263" lvl="8" indent="-42332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Arial" panose="020B0604020202020204" pitchFamily="34" charset="0"/>
                  <a:buChar char="■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52396" indent="0">
                  <a:buFont typeface="Arial" panose="020B0604020202020204" pitchFamily="34" charset="0"/>
                  <a:buNone/>
                </a:pPr>
                <a:r>
                  <a:rPr lang="en-US" sz="8000" b="1" dirty="0"/>
                  <a:t>Steerability</a:t>
                </a:r>
                <a:r>
                  <a:rPr lang="en-US" sz="8000" dirty="0"/>
                  <a:t> is the property of one party to non-locally affect the state of the other system through local measurement in such a way the observed outcome can not be explained by a local hidden state model.</a:t>
                </a:r>
              </a:p>
              <a:p>
                <a:pPr marL="152396" indent="0">
                  <a:buFont typeface="Arial" panose="020B0604020202020204" pitchFamily="34" charset="0"/>
                  <a:buNone/>
                </a:pPr>
                <a:endParaRPr lang="en-US" sz="8000" dirty="0"/>
              </a:p>
              <a:p>
                <a:pPr marL="152396" indent="0">
                  <a:buFont typeface="Arial" panose="020B0604020202020204" pitchFamily="34" charset="0"/>
                  <a:buNone/>
                </a:pPr>
                <a:r>
                  <a:rPr lang="en-US" sz="8000" dirty="0"/>
                  <a:t>A sufficient condition for steerability for 2 qubit systems in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0" b="0" i="1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0" b="0" i="1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8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8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0" b="0" i="1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0" b="0" i="1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8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8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8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0" dirty="0"/>
              </a:p>
              <a:p>
                <a:pPr marL="152396" indent="0">
                  <a:buFont typeface="Arial" panose="020B0604020202020204" pitchFamily="34" charset="0"/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20" name="Google Shape;155;p20">
                <a:extLst>
                  <a:ext uri="{FF2B5EF4-FFF2-40B4-BE49-F238E27FC236}">
                    <a16:creationId xmlns:a16="http://schemas.microsoft.com/office/drawing/2014/main" id="{A75B6910-A99D-F561-36C6-A82DB6067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6" y="968033"/>
                <a:ext cx="5480990" cy="2100919"/>
              </a:xfrm>
              <a:prstGeom prst="rect">
                <a:avLst/>
              </a:prstGeom>
              <a:blipFill>
                <a:blip r:embed="rId4"/>
                <a:stretch>
                  <a:fillRect t="-872" b="-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comparison of a graph&#10;&#10;AI-generated content may be incorrect.">
            <a:extLst>
              <a:ext uri="{FF2B5EF4-FFF2-40B4-BE49-F238E27FC236}">
                <a16:creationId xmlns:a16="http://schemas.microsoft.com/office/drawing/2014/main" id="{02F16A95-5991-01AF-4D02-5FD01A68C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48" y="1423722"/>
            <a:ext cx="6061320" cy="3077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7FD44-0697-F520-92E9-C53BBF68D603}"/>
              </a:ext>
            </a:extLst>
          </p:cNvPr>
          <p:cNvSpPr txBox="1"/>
          <p:nvPr/>
        </p:nvSpPr>
        <p:spPr>
          <a:xfrm>
            <a:off x="987551" y="4233672"/>
            <a:ext cx="3172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Steerability condition reference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43586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3406</Words>
  <Application>Microsoft Office PowerPoint</Application>
  <PresentationFormat>Widescreen</PresentationFormat>
  <Paragraphs>557</Paragraphs>
  <Slides>52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Aptos</vt:lpstr>
      <vt:lpstr>Arial</vt:lpstr>
      <vt:lpstr>Calibri</vt:lpstr>
      <vt:lpstr>Cambria Math</vt:lpstr>
      <vt:lpstr>Gill Sans MT</vt:lpstr>
      <vt:lpstr>Parcel</vt:lpstr>
      <vt:lpstr>Studies for the Measurement of Quantum Correlations in Top Quark Pair Production with cms run 2 data</vt:lpstr>
      <vt:lpstr>The LHC and cms</vt:lpstr>
      <vt:lpstr>Top Quark at LHC</vt:lpstr>
      <vt:lpstr>QUANTUM INFORMATION </vt:lpstr>
      <vt:lpstr>Hierarchy of QUANTUM correlations for 2 qubits</vt:lpstr>
      <vt:lpstr>WHy do we measure quantum correlations?</vt:lpstr>
      <vt:lpstr>Quantum tomography</vt:lpstr>
      <vt:lpstr>Entanglement measurement</vt:lpstr>
      <vt:lpstr>steerability measurement</vt:lpstr>
      <vt:lpstr>Signal and background processes</vt:lpstr>
      <vt:lpstr>Event selection and reconstruction</vt:lpstr>
      <vt:lpstr>Systematic uncertainties</vt:lpstr>
      <vt:lpstr>Measurement method</vt:lpstr>
      <vt:lpstr>Reweighting method</vt:lpstr>
      <vt:lpstr> entanglement Sensitivity studies</vt:lpstr>
      <vt:lpstr> entanglement Sensitivity studies</vt:lpstr>
      <vt:lpstr> entanglement Sensitivity studies</vt:lpstr>
      <vt:lpstr> entanglement Sensitivity studies</vt:lpstr>
      <vt:lpstr>Steerability sensitivity studies</vt:lpstr>
      <vt:lpstr> steerability Sensitivity studies</vt:lpstr>
      <vt:lpstr>The Steering ellipsoid</vt:lpstr>
      <vt:lpstr>The Steering ellipsoid</vt:lpstr>
      <vt:lpstr>Reconstruction method</vt:lpstr>
      <vt:lpstr>Fit method</vt:lpstr>
      <vt:lpstr>entanglement</vt:lpstr>
      <vt:lpstr>entanglement</vt:lpstr>
      <vt:lpstr>steerability</vt:lpstr>
      <vt:lpstr>Conclusions and future perspectives</vt:lpstr>
      <vt:lpstr>BACK UP</vt:lpstr>
      <vt:lpstr>The helicity basis</vt:lpstr>
      <vt:lpstr>Hierarchy of QUANTUM correlations for 2 qubits</vt:lpstr>
      <vt:lpstr>Spin density matrix and quantum tomography</vt:lpstr>
      <vt:lpstr>Quantum Discord</vt:lpstr>
      <vt:lpstr>NON locality</vt:lpstr>
      <vt:lpstr>Helicity amplitudes and spin states</vt:lpstr>
      <vt:lpstr>toponium</vt:lpstr>
      <vt:lpstr>reweighting</vt:lpstr>
      <vt:lpstr>Measurement method</vt:lpstr>
      <vt:lpstr>Measurement method</vt:lpstr>
      <vt:lpstr> entanglement Sensitivity studies</vt:lpstr>
      <vt:lpstr> entanglement Sensitivity studies</vt:lpstr>
      <vt:lpstr>Framework optimization </vt:lpstr>
      <vt:lpstr> entanglement Sensitivity studies</vt:lpstr>
      <vt:lpstr>Run3 prospect</vt:lpstr>
      <vt:lpstr>Entanglement Observation</vt:lpstr>
      <vt:lpstr>conditional angular distributions</vt:lpstr>
      <vt:lpstr>Ellipsoid rings</vt:lpstr>
      <vt:lpstr>Error propagation</vt:lpstr>
      <vt:lpstr>Volume calculation</vt:lpstr>
      <vt:lpstr>Bell non-locality</vt:lpstr>
      <vt:lpstr>determinant</vt:lpstr>
      <vt:lpstr>Entanglement Observation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Quantum Correlations in Top Quark Pair Production</dc:title>
  <dc:creator>Angelo Arisi - angelo.arisi@studio.unibo.it</dc:creator>
  <cp:lastModifiedBy>Angelo Arisi - angelo.arisi@studio.unibo.it</cp:lastModifiedBy>
  <cp:revision>70</cp:revision>
  <dcterms:created xsi:type="dcterms:W3CDTF">2025-07-04T19:47:06Z</dcterms:created>
  <dcterms:modified xsi:type="dcterms:W3CDTF">2025-09-28T21:22:37Z</dcterms:modified>
</cp:coreProperties>
</file>