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58" r:id="rId4"/>
    <p:sldId id="264" r:id="rId5"/>
    <p:sldId id="265" r:id="rId6"/>
    <p:sldId id="263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xIxywTwrPuAK1v5wUQ5See5aX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85BD36-C2A2-4FFE-1337-D6EFB399C1A6}" v="772" dt="2025-06-05T12:17:15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customschemas.google.com/relationships/presentationmetadata" Target="metadata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40" y="812880"/>
            <a:ext cx="7122600" cy="4006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:notes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:a16="http://schemas.microsoft.com/office/drawing/2014/main" id="{90356DF7-7213-4774-E2AB-DFABD1D1F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>
            <a:extLst>
              <a:ext uri="{FF2B5EF4-FFF2-40B4-BE49-F238E27FC236}">
                <a16:creationId xmlns:a16="http://schemas.microsoft.com/office/drawing/2014/main" id="{BDF8CB8A-3139-C1B9-1B48-9A3C92FC14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3:notes">
            <a:extLst>
              <a:ext uri="{FF2B5EF4-FFF2-40B4-BE49-F238E27FC236}">
                <a16:creationId xmlns:a16="http://schemas.microsoft.com/office/drawing/2014/main" id="{13BE3683-F2E1-806B-6BFB-C88DE1AEF0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:notes">
            <a:extLst>
              <a:ext uri="{FF2B5EF4-FFF2-40B4-BE49-F238E27FC236}">
                <a16:creationId xmlns:a16="http://schemas.microsoft.com/office/drawing/2014/main" id="{D4CE250C-077E-FC71-678B-DB52C636E4DA}"/>
              </a:ext>
            </a:extLst>
          </p:cNvPr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04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:a16="http://schemas.microsoft.com/office/drawing/2014/main" id="{C6FF960A-52ED-FE38-611B-90B6A2690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>
            <a:extLst>
              <a:ext uri="{FF2B5EF4-FFF2-40B4-BE49-F238E27FC236}">
                <a16:creationId xmlns:a16="http://schemas.microsoft.com/office/drawing/2014/main" id="{46DA1696-3DE9-7CCB-3CFE-B8926D882D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3:notes">
            <a:extLst>
              <a:ext uri="{FF2B5EF4-FFF2-40B4-BE49-F238E27FC236}">
                <a16:creationId xmlns:a16="http://schemas.microsoft.com/office/drawing/2014/main" id="{0852467B-01AA-EDCA-CF7F-E6292BCCC2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:notes">
            <a:extLst>
              <a:ext uri="{FF2B5EF4-FFF2-40B4-BE49-F238E27FC236}">
                <a16:creationId xmlns:a16="http://schemas.microsoft.com/office/drawing/2014/main" id="{F622FD47-26D9-38F2-38AE-AF356D517E9A}"/>
              </a:ext>
            </a:extLst>
          </p:cNvPr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30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:a16="http://schemas.microsoft.com/office/drawing/2014/main" id="{75D742B4-4577-3B23-0F33-0585F2813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>
            <a:extLst>
              <a:ext uri="{FF2B5EF4-FFF2-40B4-BE49-F238E27FC236}">
                <a16:creationId xmlns:a16="http://schemas.microsoft.com/office/drawing/2014/main" id="{18AECFD6-EC6F-4728-1711-B11CE6A14A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3:notes">
            <a:extLst>
              <a:ext uri="{FF2B5EF4-FFF2-40B4-BE49-F238E27FC236}">
                <a16:creationId xmlns:a16="http://schemas.microsoft.com/office/drawing/2014/main" id="{66FA13B5-FDF3-779C-FB8A-9E9F502B56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:notes">
            <a:extLst>
              <a:ext uri="{FF2B5EF4-FFF2-40B4-BE49-F238E27FC236}">
                <a16:creationId xmlns:a16="http://schemas.microsoft.com/office/drawing/2014/main" id="{65CB2B5E-7309-EF39-9245-D199E8A56640}"/>
              </a:ext>
            </a:extLst>
          </p:cNvPr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608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1ea4bc43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351ea4bc437_0_25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4000" cy="3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351ea4bc437_0_25:notes"/>
          <p:cNvSpPr/>
          <p:nvPr/>
        </p:nvSpPr>
        <p:spPr>
          <a:xfrm>
            <a:off x="3884760" y="8685360"/>
            <a:ext cx="2969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4667400"/>
            <a:ext cx="9141480" cy="34200"/>
          </a:xfrm>
          <a:prstGeom prst="rect">
            <a:avLst/>
          </a:prstGeom>
          <a:gradFill>
            <a:gsLst>
              <a:gs pos="0">
                <a:srgbClr val="184D7E"/>
              </a:gs>
              <a:gs pos="100000">
                <a:srgbClr val="2065A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1640" y="101520"/>
            <a:ext cx="1784160" cy="4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8"/>
          <p:cNvSpPr/>
          <p:nvPr/>
        </p:nvSpPr>
        <p:spPr>
          <a:xfrm>
            <a:off x="6098400" y="4767120"/>
            <a:ext cx="2054880" cy="2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8"/>
          <p:cNvSpPr/>
          <p:nvPr/>
        </p:nvSpPr>
        <p:spPr>
          <a:xfrm>
            <a:off x="966960" y="4767120"/>
            <a:ext cx="2054880" cy="2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179560" y="0"/>
            <a:ext cx="961920" cy="5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/>
          <p:nvPr/>
        </p:nvSpPr>
        <p:spPr>
          <a:xfrm>
            <a:off x="0" y="2492280"/>
            <a:ext cx="9141480" cy="2648520"/>
          </a:xfrm>
          <a:prstGeom prst="rect">
            <a:avLst/>
          </a:prstGeom>
          <a:gradFill>
            <a:gsLst>
              <a:gs pos="0">
                <a:srgbClr val="E3F1FE"/>
              </a:gs>
              <a:gs pos="100000">
                <a:srgbClr val="83B9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384840" y="3068880"/>
            <a:ext cx="8359800" cy="13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64268"/>
              </a:buClr>
              <a:buSzPts val="2600"/>
            </a:pPr>
            <a:r>
              <a:rPr lang="it" sz="2600" b="1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WP2: </a:t>
            </a:r>
            <a:r>
              <a:rPr lang="it" sz="2600" b="1" dirty="0" err="1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lang="it" sz="2600" b="1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 status of the activities</a:t>
            </a:r>
            <a:endParaRPr lang="it" sz="2600" b="1" dirty="0">
              <a:solidFill>
                <a:srgbClr val="06426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9" name="Google Shape;149;p1"/>
          <p:cNvSpPr/>
          <p:nvPr/>
        </p:nvSpPr>
        <p:spPr>
          <a:xfrm>
            <a:off x="1789200" y="2532600"/>
            <a:ext cx="56160" cy="3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517320" y="3995040"/>
            <a:ext cx="81072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46D"/>
              </a:buClr>
              <a:buSzPts val="1800"/>
              <a:buFont typeface="Arial"/>
              <a:buNone/>
            </a:pPr>
            <a:r>
              <a:rPr lang="it" sz="1800">
                <a:solidFill>
                  <a:srgbClr val="00446D"/>
                </a:solidFill>
              </a:rPr>
              <a:t>Alberto</a:t>
            </a:r>
            <a:r>
              <a:rPr lang="it" sz="1800" b="0" i="0" u="none" strike="noStrike" cap="none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 sz="1800">
                <a:solidFill>
                  <a:srgbClr val="00446D"/>
                </a:solidFill>
              </a:rPr>
              <a:t>Arzenton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680" y="76320"/>
            <a:ext cx="2639520" cy="588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/>
          <p:nvPr/>
        </p:nvSpPr>
        <p:spPr>
          <a:xfrm>
            <a:off x="517320" y="4487760"/>
            <a:ext cx="8107200" cy="49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64268"/>
              </a:buClr>
              <a:buSzPts val="1400"/>
            </a:pPr>
            <a:r>
              <a:rPr lang="it" dirty="0">
                <a:solidFill>
                  <a:srgbClr val="064268"/>
                </a:solidFill>
              </a:rPr>
              <a:t>June 5</a:t>
            </a:r>
            <a:r>
              <a:rPr lang="it" baseline="30000" dirty="0">
                <a:solidFill>
                  <a:srgbClr val="064268"/>
                </a:solidFill>
              </a:rPr>
              <a:t>th</a:t>
            </a:r>
            <a:r>
              <a:rPr lang="it" sz="1400" b="0" i="0" u="none" strike="noStrike" cap="none" dirty="0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lang="it" dirty="0">
                <a:solidFill>
                  <a:srgbClr val="064268"/>
                </a:solidFill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0" i="0" u="none" strike="noStrike" cap="none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600" y="114480"/>
            <a:ext cx="762120" cy="76212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"/>
          <p:cNvSpPr/>
          <p:nvPr/>
        </p:nvSpPr>
        <p:spPr>
          <a:xfrm>
            <a:off x="517320" y="2455440"/>
            <a:ext cx="81072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46D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Laboratori Nazionali di Legnaro – INFN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" title="logo_spesmed_orizzontal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1688" y="930225"/>
            <a:ext cx="7060624" cy="12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/>
          <p:nvPr/>
        </p:nvSpPr>
        <p:spPr>
          <a:xfrm>
            <a:off x="1164960" y="39240"/>
            <a:ext cx="7157520" cy="57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Calibri"/>
              <a:buNone/>
            </a:pPr>
            <a:r>
              <a:rPr lang="it" sz="30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Gantt </a:t>
            </a:r>
            <a:r>
              <a:rPr lang="it" sz="30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diagram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0" i="0" u="none" strike="noStrike" cap="none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3" title="Screenshot from 2025-04-30 14-09-02.png"/>
          <p:cNvPicPr preferRelativeResize="0"/>
          <p:nvPr/>
        </p:nvPicPr>
        <p:blipFill>
          <a:blip r:embed="rId3">
            <a:alphaModFix/>
          </a:blip>
          <a:srcRect r="-12" b="44582"/>
          <a:stretch>
            <a:fillRect/>
          </a:stretch>
        </p:blipFill>
        <p:spPr>
          <a:xfrm>
            <a:off x="673675" y="1068124"/>
            <a:ext cx="7797609" cy="100921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"/>
          <p:cNvSpPr txBox="1"/>
          <p:nvPr/>
        </p:nvSpPr>
        <p:spPr>
          <a:xfrm>
            <a:off x="5893450" y="688450"/>
            <a:ext cx="453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/>
              <a:t>2025	2026	2027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338500" y="2360044"/>
            <a:ext cx="844560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800"/>
            </a:pPr>
            <a:r>
              <a:rPr lang="it" b="1" dirty="0">
                <a:solidFill>
                  <a:srgbClr val="FF0000"/>
                </a:solidFill>
              </a:rPr>
              <a:t>MS2.1 </a:t>
            </a:r>
            <a:r>
              <a:rPr lang="it" dirty="0">
                <a:solidFill>
                  <a:srgbClr val="FF0000"/>
                </a:solidFill>
              </a:rPr>
              <a:t>█████▒▒▒▒▒ 50%</a:t>
            </a:r>
            <a:endParaRPr lang="en-US" dirty="0"/>
          </a:p>
          <a:p>
            <a:pPr>
              <a:buSzPts val="1800"/>
            </a:pPr>
            <a:r>
              <a:rPr lang="it" dirty="0"/>
              <a:t>Tape system: </a:t>
            </a:r>
            <a:r>
              <a:rPr lang="it" dirty="0" err="1"/>
              <a:t>done</a:t>
            </a:r>
            <a:r>
              <a:rPr lang="it" dirty="0"/>
              <a:t>. IRIS: work in progress. Report from D. </a:t>
            </a:r>
            <a:r>
              <a:rPr lang="it" dirty="0" err="1"/>
              <a:t>Chen’s</a:t>
            </a:r>
            <a:r>
              <a:rPr lang="it" dirty="0"/>
              <a:t> PhD </a:t>
            </a:r>
            <a:r>
              <a:rPr lang="it" dirty="0" err="1"/>
              <a:t>thesis</a:t>
            </a:r>
            <a:r>
              <a:rPr lang="it" dirty="0"/>
              <a:t> or papers*.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/>
          </a:p>
          <a:p>
            <a:pPr>
              <a:buClr>
                <a:schemeClr val="dk1"/>
              </a:buClr>
              <a:buSzPts val="1800"/>
            </a:pPr>
            <a:r>
              <a:rPr lang="it" b="1" dirty="0">
                <a:solidFill>
                  <a:srgbClr val="FF0000"/>
                </a:solidFill>
              </a:rPr>
              <a:t>MS2.4</a:t>
            </a:r>
            <a:r>
              <a:rPr lang="it" dirty="0">
                <a:solidFill>
                  <a:schemeClr val="dk1"/>
                </a:solidFill>
              </a:rPr>
              <a:t> </a:t>
            </a:r>
            <a:r>
              <a:rPr lang="it" dirty="0">
                <a:solidFill>
                  <a:srgbClr val="FF0000"/>
                </a:solidFill>
              </a:rPr>
              <a:t>█▒▒▒▒▒▒▒▒▒ 10%</a:t>
            </a:r>
          </a:p>
          <a:p>
            <a:pPr>
              <a:buSzPts val="1800"/>
            </a:pPr>
            <a:r>
              <a:rPr lang="it" dirty="0">
                <a:solidFill>
                  <a:schemeClr val="dk1"/>
                </a:solidFill>
              </a:rPr>
              <a:t>Giulia Persi </a:t>
            </a:r>
            <a:r>
              <a:rPr lang="it" err="1">
                <a:solidFill>
                  <a:schemeClr val="dk1"/>
                </a:solidFill>
              </a:rPr>
              <a:t>BSc</a:t>
            </a:r>
            <a:r>
              <a:rPr lang="it" dirty="0">
                <a:solidFill>
                  <a:schemeClr val="dk1"/>
                </a:solidFill>
              </a:rPr>
              <a:t> </a:t>
            </a:r>
            <a:r>
              <a:rPr lang="it" err="1">
                <a:solidFill>
                  <a:schemeClr val="dk1"/>
                </a:solidFill>
              </a:rPr>
              <a:t>thesis</a:t>
            </a:r>
            <a:r>
              <a:rPr lang="it" dirty="0">
                <a:solidFill>
                  <a:schemeClr val="dk1"/>
                </a:solidFill>
              </a:rPr>
              <a:t> (</a:t>
            </a:r>
            <a:r>
              <a:rPr lang="it" err="1">
                <a:solidFill>
                  <a:schemeClr val="dk1"/>
                </a:solidFill>
              </a:rPr>
              <a:t>supervisors</a:t>
            </a:r>
            <a:r>
              <a:rPr lang="it" dirty="0">
                <a:solidFill>
                  <a:schemeClr val="dk1"/>
                </a:solidFill>
              </a:rPr>
              <a:t>: S. Moretto, A. Leso) </a:t>
            </a:r>
            <a:r>
              <a:rPr lang="it" err="1">
                <a:solidFill>
                  <a:schemeClr val="dk1"/>
                </a:solidFill>
              </a:rPr>
              <a:t>will</a:t>
            </a:r>
            <a:r>
              <a:rPr lang="it" dirty="0">
                <a:solidFill>
                  <a:schemeClr val="dk1"/>
                </a:solidFill>
              </a:rPr>
              <a:t> </a:t>
            </a:r>
            <a:r>
              <a:rPr lang="it" err="1">
                <a:solidFill>
                  <a:schemeClr val="dk1"/>
                </a:solidFill>
              </a:rPr>
              <a:t>develop</a:t>
            </a:r>
            <a:r>
              <a:rPr lang="it" dirty="0">
                <a:solidFill>
                  <a:schemeClr val="dk1"/>
                </a:solidFill>
              </a:rPr>
              <a:t> an online </a:t>
            </a:r>
            <a:r>
              <a:rPr lang="it" err="1">
                <a:solidFill>
                  <a:schemeClr val="dk1"/>
                </a:solidFill>
              </a:rPr>
              <a:t>spectral</a:t>
            </a:r>
            <a:r>
              <a:rPr lang="it" dirty="0">
                <a:solidFill>
                  <a:schemeClr val="dk1"/>
                </a:solidFill>
              </a:rPr>
              <a:t> </a:t>
            </a:r>
            <a:r>
              <a:rPr lang="it" err="1">
                <a:solidFill>
                  <a:schemeClr val="dk1"/>
                </a:solidFill>
              </a:rPr>
              <a:t>analysis</a:t>
            </a:r>
            <a:r>
              <a:rPr lang="it" dirty="0">
                <a:solidFill>
                  <a:schemeClr val="dk1"/>
                </a:solidFill>
              </a:rPr>
              <a:t> tool on the ISOLPHARM website with the help of L. Zangrando.</a:t>
            </a:r>
          </a:p>
          <a:p>
            <a:pPr>
              <a:buSzPts val="1800"/>
            </a:pPr>
            <a:endParaRPr lang="it" dirty="0">
              <a:solidFill>
                <a:schemeClr val="dk1"/>
              </a:solidFill>
            </a:endParaRPr>
          </a:p>
          <a:p>
            <a:pPr>
              <a:buSzPts val="1800"/>
            </a:pPr>
            <a:r>
              <a:rPr lang="it" sz="1000" dirty="0">
                <a:solidFill>
                  <a:schemeClr val="dk1"/>
                </a:solidFill>
              </a:rPr>
              <a:t>*D. Chen, S. Corradetti, D. Serafini, A. Leso, M. G. Martello, A. </a:t>
            </a:r>
            <a:r>
              <a:rPr lang="it" sz="1000" dirty="0" err="1">
                <a:solidFill>
                  <a:schemeClr val="dk1"/>
                </a:solidFill>
              </a:rPr>
              <a:t>Arzenton</a:t>
            </a:r>
            <a:r>
              <a:rPr lang="it" sz="1000" dirty="0">
                <a:solidFill>
                  <a:schemeClr val="dk1"/>
                </a:solidFill>
              </a:rPr>
              <a:t>, M. Ballan, A. Donzella, A. Monetti, M. Lunardon, E. Mariotti, A. Andrighetto. </a:t>
            </a:r>
            <a:r>
              <a:rPr lang="it" sz="1000" i="1" dirty="0">
                <a:solidFill>
                  <a:schemeClr val="dk1"/>
                </a:solidFill>
              </a:rPr>
              <a:t>SPES low-energy </a:t>
            </a:r>
            <a:r>
              <a:rPr lang="it" sz="1000" i="1" dirty="0" err="1">
                <a:solidFill>
                  <a:schemeClr val="dk1"/>
                </a:solidFill>
              </a:rPr>
              <a:t>beamline</a:t>
            </a:r>
            <a:r>
              <a:rPr lang="it" sz="1000" i="1" dirty="0">
                <a:solidFill>
                  <a:schemeClr val="dk1"/>
                </a:solidFill>
              </a:rPr>
              <a:t> status and </a:t>
            </a:r>
            <a:r>
              <a:rPr lang="it" sz="1000" i="1" dirty="0" err="1">
                <a:solidFill>
                  <a:schemeClr val="dk1"/>
                </a:solidFill>
              </a:rPr>
              <a:t>development</a:t>
            </a:r>
            <a:r>
              <a:rPr lang="it" sz="1000" i="1" dirty="0">
                <a:solidFill>
                  <a:schemeClr val="dk1"/>
                </a:solidFill>
              </a:rPr>
              <a:t> of ISOLPHARM Radionuclide </a:t>
            </a:r>
            <a:r>
              <a:rPr lang="it" sz="1000" i="1" dirty="0" err="1">
                <a:solidFill>
                  <a:schemeClr val="dk1"/>
                </a:solidFill>
              </a:rPr>
              <a:t>Implantation</a:t>
            </a:r>
            <a:r>
              <a:rPr lang="it" sz="1000" i="1" dirty="0">
                <a:solidFill>
                  <a:schemeClr val="dk1"/>
                </a:solidFill>
              </a:rPr>
              <a:t> Station (IRIS)</a:t>
            </a:r>
            <a:r>
              <a:rPr lang="it" sz="1000" dirty="0">
                <a:solidFill>
                  <a:schemeClr val="dk1"/>
                </a:solidFill>
              </a:rPr>
              <a:t>, NIMA, under review.</a:t>
            </a:r>
          </a:p>
          <a:p>
            <a:pPr>
              <a:buSzPts val="1800"/>
            </a:pPr>
            <a:r>
              <a:rPr lang="it" sz="1000" dirty="0">
                <a:solidFill>
                  <a:schemeClr val="dk1"/>
                </a:solidFill>
              </a:rPr>
              <a:t>*A. </a:t>
            </a:r>
            <a:r>
              <a:rPr lang="it" sz="1000" dirty="0" err="1">
                <a:solidFill>
                  <a:schemeClr val="dk1"/>
                </a:solidFill>
              </a:rPr>
              <a:t>Arzenton</a:t>
            </a:r>
            <a:r>
              <a:rPr lang="it" sz="1000" dirty="0">
                <a:solidFill>
                  <a:schemeClr val="dk1"/>
                </a:solidFill>
              </a:rPr>
              <a:t>, D. Chen, M. Lunardon, S. Moretto, G. S. Valli, A. Andrighetto, S. Corradetti, A. Leso, M. G. Martello, D. Serafini, E. Mariotti. </a:t>
            </a:r>
            <a:r>
              <a:rPr lang="it" sz="1000" i="1" dirty="0">
                <a:solidFill>
                  <a:schemeClr val="dk1"/>
                </a:solidFill>
              </a:rPr>
              <a:t>The SPES-ISOLPHARM </a:t>
            </a:r>
            <a:r>
              <a:rPr lang="it" sz="1000" i="1" dirty="0" err="1">
                <a:solidFill>
                  <a:schemeClr val="dk1"/>
                </a:solidFill>
              </a:rPr>
              <a:t>beamline</a:t>
            </a:r>
            <a:r>
              <a:rPr lang="it" sz="1000" i="1" dirty="0">
                <a:solidFill>
                  <a:schemeClr val="dk1"/>
                </a:solidFill>
              </a:rPr>
              <a:t> for the production of </a:t>
            </a:r>
            <a:r>
              <a:rPr lang="it" sz="1000" i="1" dirty="0" err="1">
                <a:solidFill>
                  <a:schemeClr val="dk1"/>
                </a:solidFill>
              </a:rPr>
              <a:t>medical</a:t>
            </a:r>
            <a:r>
              <a:rPr lang="it" sz="1000" i="1" dirty="0">
                <a:solidFill>
                  <a:schemeClr val="dk1"/>
                </a:solidFill>
              </a:rPr>
              <a:t> </a:t>
            </a:r>
            <a:r>
              <a:rPr lang="it" sz="1000" i="1" dirty="0" err="1">
                <a:solidFill>
                  <a:schemeClr val="dk1"/>
                </a:solidFill>
              </a:rPr>
              <a:t>radionuclides</a:t>
            </a:r>
            <a:r>
              <a:rPr lang="it" sz="1000" i="1" dirty="0">
                <a:solidFill>
                  <a:schemeClr val="dk1"/>
                </a:solidFill>
              </a:rPr>
              <a:t> </a:t>
            </a:r>
            <a:r>
              <a:rPr lang="it" sz="1000" i="1" dirty="0" err="1">
                <a:solidFill>
                  <a:schemeClr val="dk1"/>
                </a:solidFill>
              </a:rPr>
              <a:t>at</a:t>
            </a:r>
            <a:r>
              <a:rPr lang="it" sz="1000" i="1" dirty="0">
                <a:solidFill>
                  <a:schemeClr val="dk1"/>
                </a:solidFill>
              </a:rPr>
              <a:t> INFN-LNL</a:t>
            </a:r>
            <a:r>
              <a:rPr lang="it" sz="1000" dirty="0">
                <a:solidFill>
                  <a:schemeClr val="dk1"/>
                </a:solidFill>
              </a:rPr>
              <a:t>, HIAT Conference </a:t>
            </a:r>
            <a:r>
              <a:rPr lang="it" sz="1000" dirty="0" err="1">
                <a:solidFill>
                  <a:schemeClr val="dk1"/>
                </a:solidFill>
              </a:rPr>
              <a:t>Proceedings</a:t>
            </a:r>
            <a:r>
              <a:rPr lang="it" sz="1000" dirty="0">
                <a:solidFill>
                  <a:schemeClr val="dk1"/>
                </a:solidFill>
              </a:rPr>
              <a:t>, under review.</a:t>
            </a:r>
            <a:endParaRPr lang="it" sz="1000"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>
          <a:extLst>
            <a:ext uri="{FF2B5EF4-FFF2-40B4-BE49-F238E27FC236}">
              <a16:creationId xmlns:a16="http://schemas.microsoft.com/office/drawing/2014/main" id="{781A36D5-857A-F797-B963-52B9A6A5F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>
            <a:extLst>
              <a:ext uri="{FF2B5EF4-FFF2-40B4-BE49-F238E27FC236}">
                <a16:creationId xmlns:a16="http://schemas.microsoft.com/office/drawing/2014/main" id="{EB28128D-106A-5B97-2336-F5A0C293AB96}"/>
              </a:ext>
            </a:extLst>
          </p:cNvPr>
          <p:cNvSpPr/>
          <p:nvPr/>
        </p:nvSpPr>
        <p:spPr>
          <a:xfrm>
            <a:off x="1164960" y="39240"/>
            <a:ext cx="7157520" cy="57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1E4E79"/>
              </a:buClr>
              <a:buSzPts val="3000"/>
            </a:pPr>
            <a:r>
              <a:rPr lang="it" sz="30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Tape system </a:t>
            </a:r>
            <a:r>
              <a:rPr lang="it" sz="3000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commissioning</a:t>
            </a:r>
            <a:endParaRPr lang="en-US" sz="3000" b="0" i="0" u="none" strike="noStrike" cap="none" dirty="0" err="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2" name="Google Shape;172;p3">
            <a:extLst>
              <a:ext uri="{FF2B5EF4-FFF2-40B4-BE49-F238E27FC236}">
                <a16:creationId xmlns:a16="http://schemas.microsoft.com/office/drawing/2014/main" id="{81C981AA-0891-EE50-5ED4-E5AC05EC81AC}"/>
              </a:ext>
            </a:extLst>
          </p:cNvPr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>
            <a:extLst>
              <a:ext uri="{FF2B5EF4-FFF2-40B4-BE49-F238E27FC236}">
                <a16:creationId xmlns:a16="http://schemas.microsoft.com/office/drawing/2014/main" id="{28175045-36B7-1D45-C999-821F95498E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 b="0" i="0" u="none" strike="noStrike" cap="none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 descr="A graph of a graph&#10;&#10;AI-generated content may be incorrect.">
            <a:extLst>
              <a:ext uri="{FF2B5EF4-FFF2-40B4-BE49-F238E27FC236}">
                <a16:creationId xmlns:a16="http://schemas.microsoft.com/office/drawing/2014/main" id="{D002D900-98CF-3C6D-C5F8-0CEC0E541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697" y="1378498"/>
            <a:ext cx="4178847" cy="2925160"/>
          </a:xfrm>
          <a:prstGeom prst="rect">
            <a:avLst/>
          </a:prstGeom>
        </p:spPr>
      </p:pic>
      <p:pic>
        <p:nvPicPr>
          <p:cNvPr id="3" name="Picture 2" descr="A red and blue bar code&#10;&#10;AI-generated content may be incorrect.">
            <a:extLst>
              <a:ext uri="{FF2B5EF4-FFF2-40B4-BE49-F238E27FC236}">
                <a16:creationId xmlns:a16="http://schemas.microsoft.com/office/drawing/2014/main" id="{BA8F10E8-1ABE-B865-159D-AFA60E9CF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20" y="1378497"/>
            <a:ext cx="4512879" cy="24485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96DFB0-091F-A6B2-FF06-4588E8E0B4D0}"/>
              </a:ext>
            </a:extLst>
          </p:cNvPr>
          <p:cNvSpPr txBox="1"/>
          <p:nvPr/>
        </p:nvSpPr>
        <p:spPr>
          <a:xfrm>
            <a:off x="93279" y="694339"/>
            <a:ext cx="89508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 40 MeV, ~5 µA proton beam was shot onto a </a:t>
            </a:r>
            <a:r>
              <a:rPr lang="en-US" dirty="0" err="1"/>
              <a:t>SiC</a:t>
            </a:r>
            <a:r>
              <a:rPr lang="en-US" dirty="0"/>
              <a:t> target with temperature ranging from 1600 to 1800 °C and γ spectra with mass numbers from 27 to 30 were acquired (April). Each irradiation cycle lasted 10 to 20 min.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A805E-EBFF-C428-F834-3CED5220973F}"/>
              </a:ext>
            </a:extLst>
          </p:cNvPr>
          <p:cNvSpPr txBox="1"/>
          <p:nvPr/>
        </p:nvSpPr>
        <p:spPr>
          <a:xfrm>
            <a:off x="139262" y="3821167"/>
            <a:ext cx="417523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γ spectrum with mass 29 (βγ coincidences in red)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78748-AA77-FCC1-205F-5A523C9A67B2}"/>
              </a:ext>
            </a:extLst>
          </p:cNvPr>
          <p:cNvSpPr txBox="1"/>
          <p:nvPr/>
        </p:nvSpPr>
        <p:spPr>
          <a:xfrm>
            <a:off x="4744107" y="4300702"/>
            <a:ext cx="38533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Activity of </a:t>
            </a:r>
            <a:r>
              <a:rPr lang="en-US" baseline="30000" dirty="0"/>
              <a:t>28</a:t>
            </a:r>
            <a:r>
              <a:rPr lang="en-US" dirty="0"/>
              <a:t>Al during a cycle with mass 28</a:t>
            </a:r>
          </a:p>
        </p:txBody>
      </p:sp>
    </p:spTree>
    <p:extLst>
      <p:ext uri="{BB962C8B-B14F-4D97-AF65-F5344CB8AC3E}">
        <p14:creationId xmlns:p14="http://schemas.microsoft.com/office/powerpoint/2010/main" val="277926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>
          <a:extLst>
            <a:ext uri="{FF2B5EF4-FFF2-40B4-BE49-F238E27FC236}">
              <a16:creationId xmlns:a16="http://schemas.microsoft.com/office/drawing/2014/main" id="{8FF51B34-B46E-99C0-3D52-469204973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>
            <a:extLst>
              <a:ext uri="{FF2B5EF4-FFF2-40B4-BE49-F238E27FC236}">
                <a16:creationId xmlns:a16="http://schemas.microsoft.com/office/drawing/2014/main" id="{040A10C5-51CA-49B2-D79D-1C2072E7BFC6}"/>
              </a:ext>
            </a:extLst>
          </p:cNvPr>
          <p:cNvSpPr/>
          <p:nvPr/>
        </p:nvSpPr>
        <p:spPr>
          <a:xfrm>
            <a:off x="1164960" y="39240"/>
            <a:ext cx="7157520" cy="57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1E4E79"/>
              </a:buClr>
              <a:buSzPts val="3000"/>
            </a:pPr>
            <a:r>
              <a:rPr lang="it" sz="30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IRIS status</a:t>
            </a:r>
            <a:endParaRPr lang="en-US" sz="3000" b="0" i="0" u="none" strike="noStrike" cap="none" dirty="0" err="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2" name="Google Shape;172;p3">
            <a:extLst>
              <a:ext uri="{FF2B5EF4-FFF2-40B4-BE49-F238E27FC236}">
                <a16:creationId xmlns:a16="http://schemas.microsoft.com/office/drawing/2014/main" id="{B67EA956-E494-1449-2246-D2EF912422E6}"/>
              </a:ext>
            </a:extLst>
          </p:cNvPr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>
            <a:extLst>
              <a:ext uri="{FF2B5EF4-FFF2-40B4-BE49-F238E27FC236}">
                <a16:creationId xmlns:a16="http://schemas.microsoft.com/office/drawing/2014/main" id="{6780AA1C-5FB0-E838-ADFB-2953D02A7B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0" i="0" u="none" strike="noStrike" cap="none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Picture 6" descr="A diagram of a factory&#10;&#10;AI-generated content may be incorrect.">
            <a:extLst>
              <a:ext uri="{FF2B5EF4-FFF2-40B4-BE49-F238E27FC236}">
                <a16:creationId xmlns:a16="http://schemas.microsoft.com/office/drawing/2014/main" id="{F4B3E2F8-7D82-2EEF-1603-2ECA3ADEB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24" y="610915"/>
            <a:ext cx="4996312" cy="3369879"/>
          </a:xfrm>
          <a:prstGeom prst="rect">
            <a:avLst/>
          </a:prstGeom>
        </p:spPr>
      </p:pic>
      <p:pic>
        <p:nvPicPr>
          <p:cNvPr id="8" name="Picture 7" descr="A machine in a room&#10;&#10;AI-generated content may be incorrect.">
            <a:extLst>
              <a:ext uri="{FF2B5EF4-FFF2-40B4-BE49-F238E27FC236}">
                <a16:creationId xmlns:a16="http://schemas.microsoft.com/office/drawing/2014/main" id="{7166DC24-F20E-E371-ECD0-731F5D677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883" y="591205"/>
            <a:ext cx="3112372" cy="3888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C42DBE-7B71-5A5E-F940-83D721E5ABAF}"/>
              </a:ext>
            </a:extLst>
          </p:cNvPr>
          <p:cNvSpPr txBox="1"/>
          <p:nvPr/>
        </p:nvSpPr>
        <p:spPr>
          <a:xfrm>
            <a:off x="257503" y="4169322"/>
            <a:ext cx="38533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/>
              <a:t>Test of the </a:t>
            </a:r>
            <a:r>
              <a:rPr lang="it-IT" b="1" dirty="0" err="1"/>
              <a:t>beamline</a:t>
            </a:r>
            <a:r>
              <a:rPr lang="it-IT" b="1" dirty="0"/>
              <a:t> by the end of the </a:t>
            </a:r>
            <a:r>
              <a:rPr lang="it-IT" b="1" dirty="0" err="1"/>
              <a:t>year</a:t>
            </a:r>
            <a:r>
              <a:rPr lang="it-IT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58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>
          <a:extLst>
            <a:ext uri="{FF2B5EF4-FFF2-40B4-BE49-F238E27FC236}">
              <a16:creationId xmlns:a16="http://schemas.microsoft.com/office/drawing/2014/main" id="{EAF061CC-F243-27C9-5CB7-81E3C4EF0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>
            <a:extLst>
              <a:ext uri="{FF2B5EF4-FFF2-40B4-BE49-F238E27FC236}">
                <a16:creationId xmlns:a16="http://schemas.microsoft.com/office/drawing/2014/main" id="{E14ED84F-3AA1-69D7-E766-7A804D268B92}"/>
              </a:ext>
            </a:extLst>
          </p:cNvPr>
          <p:cNvSpPr/>
          <p:nvPr/>
        </p:nvSpPr>
        <p:spPr>
          <a:xfrm>
            <a:off x="1164960" y="39240"/>
            <a:ext cx="7157520" cy="57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" sz="3000" b="1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Transport</a:t>
            </a:r>
            <a:r>
              <a:rPr lang="it" sz="30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" sz="3000" b="1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ionization</a:t>
            </a:r>
            <a:r>
              <a:rPr lang="it" sz="30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3000" b="1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efficiency</a:t>
            </a:r>
            <a:endParaRPr lang="en-US" err="1"/>
          </a:p>
        </p:txBody>
      </p:sp>
      <p:sp>
        <p:nvSpPr>
          <p:cNvPr id="172" name="Google Shape;172;p3">
            <a:extLst>
              <a:ext uri="{FF2B5EF4-FFF2-40B4-BE49-F238E27FC236}">
                <a16:creationId xmlns:a16="http://schemas.microsoft.com/office/drawing/2014/main" id="{0DB3904F-E279-81C0-8E2B-690AF5550C69}"/>
              </a:ext>
            </a:extLst>
          </p:cNvPr>
          <p:cNvSpPr/>
          <p:nvPr/>
        </p:nvSpPr>
        <p:spPr>
          <a:xfrm>
            <a:off x="0" y="33120"/>
            <a:ext cx="136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>
            <a:extLst>
              <a:ext uri="{FF2B5EF4-FFF2-40B4-BE49-F238E27FC236}">
                <a16:creationId xmlns:a16="http://schemas.microsoft.com/office/drawing/2014/main" id="{BB2DC434-6217-DC4B-C8D8-A082BEC6EB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612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000" b="0" i="0" u="none" strike="noStrike" cap="none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27A45C-9CB6-95DE-75EF-C7C5E782E223}"/>
              </a:ext>
            </a:extLst>
          </p:cNvPr>
          <p:cNvSpPr txBox="1"/>
          <p:nvPr/>
        </p:nvSpPr>
        <p:spPr>
          <a:xfrm>
            <a:off x="323193" y="727185"/>
            <a:ext cx="8421550" cy="22202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128"/>
              </a:lnSpc>
            </a:pPr>
            <a:r>
              <a:rPr lang="it-IT" b="1" dirty="0">
                <a:solidFill>
                  <a:srgbClr val="FF0000"/>
                </a:solidFill>
              </a:rPr>
              <a:t>MS2.2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█████████▒ 90%</a:t>
            </a:r>
            <a:r>
              <a:rPr lang="en-US" dirty="0">
                <a:solidFill>
                  <a:srgbClr val="FF0000"/>
                </a:solidFill>
              </a:rPr>
              <a:t>​*</a:t>
            </a:r>
          </a:p>
          <a:p>
            <a:pPr marL="285750" indent="-285750">
              <a:lnSpc>
                <a:spcPts val="2128"/>
              </a:lnSpc>
              <a:buFont typeface="Arial"/>
              <a:buChar char="•"/>
            </a:pPr>
            <a:r>
              <a:rPr lang="it-IT" dirty="0" err="1"/>
              <a:t>Efficiency</a:t>
            </a:r>
            <a:r>
              <a:rPr lang="it-IT" dirty="0"/>
              <a:t> test with </a:t>
            </a:r>
            <a:r>
              <a:rPr lang="it-IT" dirty="0" err="1"/>
              <a:t>stable</a:t>
            </a:r>
            <a:r>
              <a:rPr lang="it-IT" dirty="0"/>
              <a:t> Mg mass marker (</a:t>
            </a:r>
            <a:r>
              <a:rPr lang="it-IT" dirty="0" err="1"/>
              <a:t>nominal</a:t>
            </a:r>
            <a:r>
              <a:rPr lang="it-IT" dirty="0"/>
              <a:t> mass 200 µg) </a:t>
            </a:r>
            <a:r>
              <a:rPr lang="it-IT" dirty="0" err="1"/>
              <a:t>performed</a:t>
            </a:r>
            <a:r>
              <a:rPr lang="it-IT" dirty="0"/>
              <a:t> </a:t>
            </a:r>
            <a:r>
              <a:rPr lang="it-IT" b="1" dirty="0"/>
              <a:t>online </a:t>
            </a:r>
            <a:r>
              <a:rPr lang="it-IT" dirty="0"/>
              <a:t>on 5th </a:t>
            </a:r>
            <a:r>
              <a:rPr lang="it-IT" dirty="0" err="1"/>
              <a:t>May</a:t>
            </a:r>
            <a:r>
              <a:rPr lang="it-IT" dirty="0"/>
              <a:t>.</a:t>
            </a:r>
          </a:p>
          <a:p>
            <a:pPr marL="285750" indent="-285750">
              <a:lnSpc>
                <a:spcPts val="2128"/>
              </a:lnSpc>
              <a:buFont typeface="Arial"/>
              <a:buChar char="•"/>
            </a:pPr>
            <a:r>
              <a:rPr lang="it-IT" dirty="0"/>
              <a:t>Plasma (FEBIAD) </a:t>
            </a:r>
            <a:r>
              <a:rPr lang="it-IT" dirty="0" err="1"/>
              <a:t>ion</a:t>
            </a:r>
            <a:r>
              <a:rPr lang="it-IT" dirty="0"/>
              <a:t> source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SPES.</a:t>
            </a:r>
          </a:p>
          <a:p>
            <a:pPr marL="285750" indent="-285750">
              <a:lnSpc>
                <a:spcPts val="2128"/>
              </a:lnSpc>
              <a:buFont typeface="Arial"/>
              <a:buChar char="•"/>
            </a:pPr>
            <a:r>
              <a:rPr lang="it-IT" dirty="0" err="1"/>
              <a:t>Result</a:t>
            </a:r>
            <a:r>
              <a:rPr lang="it-IT" dirty="0"/>
              <a:t>: </a:t>
            </a:r>
            <a:r>
              <a:rPr lang="it-IT" b="1" dirty="0"/>
              <a:t>0.3%</a:t>
            </a:r>
            <a:r>
              <a:rPr lang="it-IT" dirty="0"/>
              <a:t>, </a:t>
            </a:r>
            <a:r>
              <a:rPr lang="it-IT" dirty="0" err="1"/>
              <a:t>probably</a:t>
            </a:r>
            <a:r>
              <a:rPr lang="it-IT" dirty="0"/>
              <a:t> </a:t>
            </a:r>
            <a:r>
              <a:rPr lang="it-IT" dirty="0" err="1"/>
              <a:t>underestimated</a:t>
            </a:r>
            <a:r>
              <a:rPr lang="it-IT" dirty="0"/>
              <a:t> due to Mg </a:t>
            </a:r>
            <a:r>
              <a:rPr lang="it-IT" dirty="0" err="1"/>
              <a:t>evaporation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tape system </a:t>
            </a:r>
            <a:r>
              <a:rPr lang="it-IT" dirty="0" err="1"/>
              <a:t>commissioning</a:t>
            </a:r>
            <a:r>
              <a:rPr lang="it-IT" dirty="0"/>
              <a:t>.</a:t>
            </a:r>
          </a:p>
          <a:p>
            <a:pPr marL="285750" indent="-285750">
              <a:lnSpc>
                <a:spcPts val="2128"/>
              </a:lnSpc>
              <a:buFont typeface="Arial"/>
              <a:buChar char="•"/>
            </a:pPr>
            <a:endParaRPr lang="it-IT"/>
          </a:p>
          <a:p>
            <a:pPr>
              <a:lnSpc>
                <a:spcPts val="2128"/>
              </a:lnSpc>
            </a:pPr>
            <a:r>
              <a:rPr lang="en-US" dirty="0">
                <a:solidFill>
                  <a:srgbClr val="FF0000"/>
                </a:solidFill>
              </a:rPr>
              <a:t>* </a:t>
            </a:r>
            <a:r>
              <a:rPr lang="en-US" dirty="0">
                <a:solidFill>
                  <a:schemeClr val="tx1"/>
                </a:solidFill>
              </a:rPr>
              <a:t>new data could maybe come from</a:t>
            </a:r>
          </a:p>
          <a:p>
            <a:pPr>
              <a:lnSpc>
                <a:spcPts val="2128"/>
              </a:lnSpc>
            </a:pPr>
            <a:r>
              <a:rPr lang="en-US" dirty="0">
                <a:solidFill>
                  <a:schemeClr val="tx1"/>
                </a:solidFill>
              </a:rPr>
              <a:t>further offline tests; otherwise,</a:t>
            </a:r>
          </a:p>
          <a:p>
            <a:pPr>
              <a:lnSpc>
                <a:spcPts val="2128"/>
              </a:lnSpc>
            </a:pPr>
            <a:r>
              <a:rPr lang="en-US" dirty="0">
                <a:solidFill>
                  <a:schemeClr val="tx1"/>
                </a:solidFill>
              </a:rPr>
              <a:t>this experiment will be reported</a:t>
            </a:r>
          </a:p>
        </p:txBody>
      </p:sp>
      <p:pic>
        <p:nvPicPr>
          <p:cNvPr id="3" name="Picture 2" descr="A graph with numbers and a chart&#10;&#10;AI-generated content may be incorrect.">
            <a:extLst>
              <a:ext uri="{FF2B5EF4-FFF2-40B4-BE49-F238E27FC236}">
                <a16:creationId xmlns:a16="http://schemas.microsoft.com/office/drawing/2014/main" id="{6937641D-42E1-FCBB-357A-CB8DC2659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292" y="1969393"/>
            <a:ext cx="4588250" cy="262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6D2D89-FD0E-32BA-BB37-B3A048951FA0}"/>
              </a:ext>
            </a:extLst>
          </p:cNvPr>
          <p:cNvSpPr txBox="1"/>
          <p:nvPr/>
        </p:nvSpPr>
        <p:spPr>
          <a:xfrm rot="-5400000">
            <a:off x="4189245" y="2602930"/>
            <a:ext cx="14122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Ion current [</a:t>
            </a:r>
            <a:r>
              <a:rPr lang="en-US" sz="1200" dirty="0" err="1"/>
              <a:t>nA</a:t>
            </a:r>
            <a:r>
              <a:rPr lang="en-US" sz="1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6267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1ea4bc437_0_25"/>
          <p:cNvSpPr/>
          <p:nvPr/>
        </p:nvSpPr>
        <p:spPr>
          <a:xfrm>
            <a:off x="0" y="33120"/>
            <a:ext cx="136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51ea4bc437_0_25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60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000" b="0" i="0" u="none" strike="noStrike" cap="none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g351ea4bc437_0_25"/>
          <p:cNvSpPr txBox="1"/>
          <p:nvPr/>
        </p:nvSpPr>
        <p:spPr>
          <a:xfrm>
            <a:off x="1045350" y="2063850"/>
            <a:ext cx="705330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b="1" dirty="0">
                <a:solidFill>
                  <a:srgbClr val="184D7E"/>
                </a:solidFill>
                <a:latin typeface="Calibri"/>
              </a:rPr>
              <a:t>Thank </a:t>
            </a:r>
            <a:r>
              <a:rPr lang="it" sz="2600" b="1" dirty="0" err="1">
                <a:solidFill>
                  <a:srgbClr val="184D7E"/>
                </a:solidFill>
                <a:latin typeface="Calibri"/>
              </a:rPr>
              <a:t>you</a:t>
            </a:r>
            <a:r>
              <a:rPr lang="it" sz="2600" b="1" dirty="0">
                <a:solidFill>
                  <a:srgbClr val="184D7E"/>
                </a:solidFill>
                <a:latin typeface="Calibri"/>
              </a:rPr>
              <a:t>!</a:t>
            </a:r>
            <a:endParaRPr lang="en-US" sz="2600" b="1" i="0" u="none" strike="noStrike" cap="none" dirty="0" err="1">
              <a:solidFill>
                <a:srgbClr val="184D7E"/>
              </a:solidFill>
              <a:latin typeface="Calibri"/>
            </a:endParaRPr>
          </a:p>
        </p:txBody>
      </p:sp>
      <p:sp>
        <p:nvSpPr>
          <p:cNvPr id="218" name="Google Shape;218;g351ea4bc437_0_25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60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000" b="0" i="0" u="none" strike="noStrike" cap="none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6</Slides>
  <Notes>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SPES</dc:creator>
  <cp:revision>166</cp:revision>
  <dcterms:modified xsi:type="dcterms:W3CDTF">2025-06-12T09:52:38Z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6</vt:i4>
  </property>
  <property fmtid="{D5CDD505-2E9C-101B-9397-08002B2CF9AE}" pid="4" name="PresentationFormat">
    <vt:lpwstr>Presentazione su schermo (16:9)</vt:lpwstr>
  </property>
  <property fmtid="{D5CDD505-2E9C-101B-9397-08002B2CF9AE}" pid="5" name="Slides">
    <vt:i4>44</vt:i4>
  </property>
</Properties>
</file>