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9" r:id="rId3"/>
    <p:sldId id="268" r:id="rId4"/>
    <p:sldId id="259" r:id="rId5"/>
    <p:sldId id="260" r:id="rId6"/>
    <p:sldId id="265" r:id="rId7"/>
    <p:sldId id="266" r:id="rId8"/>
    <p:sldId id="267" r:id="rId9"/>
    <p:sldId id="270" r:id="rId10"/>
    <p:sldId id="271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DEF2979-1696-9BF5-A211-2B48F21E9E7B}" v="126" dt="2025-06-12T11:12:06.6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giorgio Cerello" userId="S::pcerello@infn.it::735aa743-cda1-4c50-86e8-c40c48f92643" providerId="AD" clId="Web-{9DEF2979-1696-9BF5-A211-2B48F21E9E7B}"/>
    <pc:docChg chg="addSld modSld sldOrd">
      <pc:chgData name="Piergiorgio Cerello" userId="S::pcerello@infn.it::735aa743-cda1-4c50-86e8-c40c48f92643" providerId="AD" clId="Web-{9DEF2979-1696-9BF5-A211-2B48F21E9E7B}" dt="2025-06-12T11:12:06.670" v="80" actId="20577"/>
      <pc:docMkLst>
        <pc:docMk/>
      </pc:docMkLst>
      <pc:sldChg chg="modSp">
        <pc:chgData name="Piergiorgio Cerello" userId="S::pcerello@infn.it::735aa743-cda1-4c50-86e8-c40c48f92643" providerId="AD" clId="Web-{9DEF2979-1696-9BF5-A211-2B48F21E9E7B}" dt="2025-06-12T11:12:06.670" v="80" actId="20577"/>
        <pc:sldMkLst>
          <pc:docMk/>
          <pc:sldMk cId="4111481631" sldId="263"/>
        </pc:sldMkLst>
        <pc:spChg chg="mod">
          <ac:chgData name="Piergiorgio Cerello" userId="S::pcerello@infn.it::735aa743-cda1-4c50-86e8-c40c48f92643" providerId="AD" clId="Web-{9DEF2979-1696-9BF5-A211-2B48F21E9E7B}" dt="2025-06-12T11:12:06.670" v="80" actId="20577"/>
          <ac:spMkLst>
            <pc:docMk/>
            <pc:sldMk cId="4111481631" sldId="263"/>
            <ac:spMk id="3" creationId="{8C68863B-1747-9380-08B0-85D2A75BC35E}"/>
          </ac:spMkLst>
        </pc:spChg>
      </pc:sldChg>
      <pc:sldChg chg="addSp modSp new">
        <pc:chgData name="Piergiorgio Cerello" userId="S::pcerello@infn.it::735aa743-cda1-4c50-86e8-c40c48f92643" providerId="AD" clId="Web-{9DEF2979-1696-9BF5-A211-2B48F21E9E7B}" dt="2025-06-12T11:09:04.492" v="12" actId="1076"/>
        <pc:sldMkLst>
          <pc:docMk/>
          <pc:sldMk cId="544022642" sldId="270"/>
        </pc:sldMkLst>
        <pc:spChg chg="mod">
          <ac:chgData name="Piergiorgio Cerello" userId="S::pcerello@infn.it::735aa743-cda1-4c50-86e8-c40c48f92643" providerId="AD" clId="Web-{9DEF2979-1696-9BF5-A211-2B48F21E9E7B}" dt="2025-06-12T11:08:41.772" v="7" actId="20577"/>
          <ac:spMkLst>
            <pc:docMk/>
            <pc:sldMk cId="544022642" sldId="270"/>
            <ac:spMk id="2" creationId="{17270F0E-A78F-E110-503A-A6AA5BE752FC}"/>
          </ac:spMkLst>
        </pc:spChg>
        <pc:picChg chg="add mod">
          <ac:chgData name="Piergiorgio Cerello" userId="S::pcerello@infn.it::735aa743-cda1-4c50-86e8-c40c48f92643" providerId="AD" clId="Web-{9DEF2979-1696-9BF5-A211-2B48F21E9E7B}" dt="2025-06-12T11:09:04.492" v="12" actId="1076"/>
          <ac:picMkLst>
            <pc:docMk/>
            <pc:sldMk cId="544022642" sldId="270"/>
            <ac:picMk id="3" creationId="{CE3F4FCD-D002-09D6-D245-047C1E9C5466}"/>
          </ac:picMkLst>
        </pc:picChg>
      </pc:sldChg>
      <pc:sldChg chg="modSp add ord replId">
        <pc:chgData name="Piergiorgio Cerello" userId="S::pcerello@infn.it::735aa743-cda1-4c50-86e8-c40c48f92643" providerId="AD" clId="Web-{9DEF2979-1696-9BF5-A211-2B48F21E9E7B}" dt="2025-06-12T11:11:07.012" v="46" actId="20577"/>
        <pc:sldMkLst>
          <pc:docMk/>
          <pc:sldMk cId="36839542" sldId="271"/>
        </pc:sldMkLst>
        <pc:spChg chg="mod">
          <ac:chgData name="Piergiorgio Cerello" userId="S::pcerello@infn.it::735aa743-cda1-4c50-86e8-c40c48f92643" providerId="AD" clId="Web-{9DEF2979-1696-9BF5-A211-2B48F21E9E7B}" dt="2025-06-12T11:11:07.012" v="46" actId="20577"/>
          <ac:spMkLst>
            <pc:docMk/>
            <pc:sldMk cId="36839542" sldId="271"/>
            <ac:spMk id="3" creationId="{0D2CE330-1823-AAED-DF6A-9F81D76EEA5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07B08B-A461-E233-D9A2-61FCDD4F3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437F448-6198-6796-9874-30E4C0E4E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A12492-8815-9EF6-2939-155EA1F99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7CC9C0-F2F0-88B6-8ECA-56F16320C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B5CBAD-FF00-1466-90B6-F941BCF6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349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39C65-4AD1-1ED6-9329-42BED49E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7E4E50-4CAA-9620-3952-0FF3D57E2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4ADEA5-CA8A-C28F-2CB8-1DEB7F04E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F54616-117B-EFEB-7088-637CD77B6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5ACC38-68A0-B336-F424-01E417AF5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365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5EC50B2-41C4-0ACB-AF15-FEE391931A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3B62AD3-56DA-FF25-B156-5A24F2B8A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402374-4949-1D6A-B36C-8B1A9DB17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1AF829-4466-FA77-E218-467BFD304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C4B71D-64EC-2301-C400-FB6357147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392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3009B-3C1F-DDE6-DB0E-F06E7AFB4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D91AE4-9BD7-49BE-2ABB-4B190F173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E59930-7D60-24E5-C6E9-5A64E1E41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950FC1-A8B5-BD9F-83E6-1371D713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6193A0-B959-6A75-B61C-AB20EB29B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30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CFAB96-1EA9-DC4F-A136-DCBC70D9C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C3C981-7F2F-4016-C874-13E409D25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C4295FC-27D6-8031-2C3E-C317B0B80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3D0782-0629-EA81-494A-9D415E62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8F0EDC-C902-AD5E-C87D-7EC5AFCD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5782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C174B-D8CA-80AA-93D7-7E748FAA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A97DB8-1A61-A169-B763-C6B18F172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ED99797-84AA-460B-3E66-45FD7E5B8F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8C9819-4968-AB26-164D-778C23E91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8EEA4F-5F8A-EFE8-5AE6-4E5A582A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712CB0-1052-0DCD-4F89-E28679B0E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37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4733AD-0170-2F9E-A49A-D9DC40FDD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87C4F-BAB2-269D-FB7D-2489A8707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D5E0F2D-415E-0454-AE7F-E2AAA5560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E16B824-A0F9-3AD3-9FC0-C978F2462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5C00CC3-887F-705D-0384-935475606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AC12B8E-7BFD-832E-7B74-562236F4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7BB6931-13ED-28A0-6BFB-DDBD198AD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EEB3753-C001-3D7C-9F9B-CAC83B0C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21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88D889-0E25-508A-9B84-E30906BE8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7E5DDE-363D-B1C7-5142-13C7DF2A1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09B89D-A725-9145-6F8E-9E131EFF4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ECBC659-4642-08AC-584F-0D072F2E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409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8E7B810-B647-BFC4-719C-BABAB8ACC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7BC0474-9F21-235B-1345-8302FC7B4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8D02CA3-6B06-F251-5DCA-C266F87B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310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D4D10-4207-8878-2A8C-BC60915B5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3173EC-BB83-23C0-A31F-BD2E218B8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BAA20D-361B-E81D-4E10-50A694A68D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956951-D53C-C990-8455-883B5598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8EF3665-41B6-EF2E-4C81-54AC22825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4849D8-21BE-1708-2230-480DCC029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807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3EE79C1-0D1F-A27E-70ED-8E4341425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92D6EB2-CB04-92BB-7B7A-F5F75504E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DA9765-842B-A5EE-9766-C753214E0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243807-128B-6263-5689-8B7E2BAD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8E6B14C-C195-4F43-DDA3-081280A3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81290D0-DCE5-AEA9-EFDF-0B70C3C6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6484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64B705C-E5FB-60C2-6C2A-621E4773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F7D61B5-C5AC-0ED9-1748-01CC6C992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BB8F15-7E09-FD98-71E4-5DE569711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BCC04E-01D8-4847-87C7-160901C3567E}" type="datetimeFigureOut">
              <a:rPr lang="it-IT" smtClean="0"/>
              <a:t>12/06/2025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14008E-DB3A-4223-4E40-CA6F65A31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270746-A8BE-0004-B880-EBA8AAD913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F7A631-0ED4-234C-B5A4-8A6AB89805C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131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A7A3-A6D5-0AE9-6FD4-FD3C5C783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1BEBA0-B607-8909-6F1B-75368EDA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it-IT" sz="3600" err="1">
                <a:latin typeface="Arial" panose="020B0604020202020204" pitchFamily="34" charset="0"/>
                <a:cs typeface="Arial" panose="020B0604020202020204" pitchFamily="34" charset="0"/>
              </a:rPr>
              <a:t>Histology</a:t>
            </a:r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 (VI_HI)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8863B-1747-9380-08B0-85D2A75BC35E}"/>
              </a:ext>
            </a:extLst>
          </p:cNvPr>
          <p:cNvSpPr txBox="1"/>
          <p:nvPr/>
        </p:nvSpPr>
        <p:spPr>
          <a:xfrm>
            <a:off x="1492468" y="1690688"/>
            <a:ext cx="10034662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IT" sz="2400">
                <a:latin typeface="Arial"/>
                <a:cs typeface="Arial"/>
              </a:rPr>
              <a:t>Attività</a:t>
            </a:r>
            <a:endParaRPr lang="en-US" sz="2400">
              <a:latin typeface="Arial"/>
              <a:cs typeface="Arial"/>
            </a:endParaRPr>
          </a:p>
          <a:p>
            <a:endParaRPr lang="en-IT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T" sz="2400">
                <a:latin typeface="Arial"/>
                <a:cs typeface="Arial"/>
              </a:rPr>
              <a:t>     Configurazione a bassa risoluzione (PITCH) completata</a:t>
            </a:r>
          </a:p>
          <a:p>
            <a:r>
              <a:rPr lang="en-IT" sz="2400">
                <a:latin typeface="Arial"/>
                <a:cs typeface="Arial"/>
              </a:rPr>
              <a:t>	</a:t>
            </a:r>
            <a:endParaRPr lang="en-IT">
              <a:latin typeface="Aptos" panose="02110004020202020204"/>
              <a:cs typeface="Arial"/>
            </a:endParaRPr>
          </a:p>
          <a:p>
            <a:r>
              <a:rPr lang="en-IT" sz="2400">
                <a:latin typeface="Arial"/>
                <a:cs typeface="Arial"/>
              </a:rPr>
              <a:t>     Configurazione ad </a:t>
            </a:r>
            <a:r>
              <a:rPr lang="en-IT" sz="2400" err="1">
                <a:latin typeface="Arial"/>
                <a:cs typeface="Arial"/>
              </a:rPr>
              <a:t>alta</a:t>
            </a:r>
            <a:r>
              <a:rPr lang="en-IT" sz="2400">
                <a:latin typeface="Arial"/>
                <a:cs typeface="Arial"/>
              </a:rPr>
              <a:t> </a:t>
            </a:r>
            <a:r>
              <a:rPr lang="en-IT" sz="2400" err="1">
                <a:latin typeface="Arial"/>
                <a:cs typeface="Arial"/>
              </a:rPr>
              <a:t>risoluzione</a:t>
            </a:r>
            <a:r>
              <a:rPr lang="en-IT" sz="2400">
                <a:latin typeface="Arial"/>
                <a:cs typeface="Arial"/>
              </a:rPr>
              <a:t> (VI_HI) </a:t>
            </a:r>
            <a:r>
              <a:rPr lang="en-IT" sz="2400" err="1">
                <a:latin typeface="Arial"/>
                <a:cs typeface="Arial"/>
              </a:rPr>
              <a:t>entro</a:t>
            </a:r>
            <a:r>
              <a:rPr lang="en-IT" sz="2400">
                <a:latin typeface="Arial"/>
                <a:cs typeface="Arial"/>
              </a:rPr>
              <a:t> fine 2025</a:t>
            </a:r>
            <a:endParaRPr lang="en-IT"/>
          </a:p>
          <a:p>
            <a:r>
              <a:rPr lang="en-IT" sz="2400">
                <a:latin typeface="Arial"/>
                <a:cs typeface="Arial"/>
              </a:rPr>
              <a:t>		</a:t>
            </a:r>
          </a:p>
          <a:p>
            <a:r>
              <a:rPr lang="en-IT" sz="2400">
                <a:latin typeface="Arial"/>
                <a:cs typeface="Arial"/>
              </a:rPr>
              <a:t>      occorre: </a:t>
            </a:r>
            <a:endParaRPr lang="en-IT">
              <a:latin typeface="Aptos" panose="02110004020202020204"/>
              <a:cs typeface="Arial"/>
            </a:endParaRPr>
          </a:p>
          <a:p>
            <a:r>
              <a:rPr lang="en-IT" sz="2400">
                <a:latin typeface="Arial"/>
                <a:cs typeface="Arial"/>
              </a:rPr>
              <a:t>		- </a:t>
            </a:r>
            <a:r>
              <a:rPr lang="en-IT" sz="2400" err="1">
                <a:latin typeface="Arial"/>
                <a:cs typeface="Arial"/>
              </a:rPr>
              <a:t>disegnare</a:t>
            </a:r>
            <a:r>
              <a:rPr lang="en-IT" sz="2400">
                <a:latin typeface="Arial"/>
                <a:cs typeface="Arial"/>
              </a:rPr>
              <a:t> </a:t>
            </a:r>
            <a:r>
              <a:rPr lang="en-GB" sz="2400">
                <a:latin typeface="Arial"/>
                <a:cs typeface="Arial"/>
              </a:rPr>
              <a:t>I</a:t>
            </a:r>
            <a:r>
              <a:rPr lang="en-IT" sz="2400">
                <a:latin typeface="Arial"/>
                <a:cs typeface="Arial"/>
              </a:rPr>
              <a:t> frames dei nuovi reticoli</a:t>
            </a:r>
            <a:endParaRPr lang="en-IT">
              <a:latin typeface="Aptos" panose="02110004020202020204"/>
              <a:cs typeface="Arial"/>
            </a:endParaRPr>
          </a:p>
          <a:p>
            <a:r>
              <a:rPr lang="en-IT" sz="2400">
                <a:latin typeface="Arial"/>
                <a:cs typeface="Arial"/>
              </a:rPr>
              <a:t>		- integrare la DAQ del rivelatore Hamamatsu</a:t>
            </a:r>
          </a:p>
          <a:p>
            <a:r>
              <a:rPr lang="en-IT" sz="2400">
                <a:latin typeface="Arial"/>
                <a:cs typeface="Arial"/>
              </a:rPr>
              <a:t>		- completare il disegno della board per ARCADIA</a:t>
            </a:r>
          </a:p>
          <a:p>
            <a:endParaRPr lang="en-IT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T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481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006DA-53A6-1B67-4996-5DF9F6B7A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16806E-94C0-4227-7A37-CD0549A5C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it-IT" sz="3600" err="1">
                <a:latin typeface="Arial" panose="020B0604020202020204" pitchFamily="34" charset="0"/>
                <a:cs typeface="Arial" panose="020B0604020202020204" pitchFamily="34" charset="0"/>
              </a:rPr>
              <a:t>Histology</a:t>
            </a:r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 (VI_HI)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2CE330-1823-AAED-DF6A-9F81D76EEA51}"/>
              </a:ext>
            </a:extLst>
          </p:cNvPr>
          <p:cNvSpPr txBox="1"/>
          <p:nvPr/>
        </p:nvSpPr>
        <p:spPr>
          <a:xfrm>
            <a:off x="1492468" y="1690688"/>
            <a:ext cx="9960301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T" sz="2400">
                <a:latin typeface="Arial"/>
                <a:cs typeface="Arial"/>
              </a:rPr>
              <a:t>Richieste servizi 2026</a:t>
            </a:r>
          </a:p>
          <a:p>
            <a:endParaRPr lang="en-IT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T" sz="2400">
                <a:latin typeface="Arial"/>
                <a:cs typeface="Arial"/>
              </a:rPr>
              <a:t>	Primi mesi dell’anno</a:t>
            </a:r>
          </a:p>
          <a:p>
            <a:endParaRPr lang="en-IT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T" sz="2400">
                <a:latin typeface="Arial"/>
                <a:cs typeface="Arial"/>
              </a:rPr>
              <a:t>	- 2 settimane: disegno </a:t>
            </a:r>
            <a:r>
              <a:rPr lang="en-IT" sz="2400" err="1">
                <a:latin typeface="Arial"/>
                <a:cs typeface="Arial"/>
              </a:rPr>
              <a:t>meccanico</a:t>
            </a:r>
            <a:r>
              <a:rPr lang="en-IT" sz="2400">
                <a:latin typeface="Arial"/>
                <a:cs typeface="Arial"/>
              </a:rPr>
              <a:t> per </a:t>
            </a:r>
            <a:r>
              <a:rPr lang="en-IT" sz="2400" err="1">
                <a:latin typeface="Arial"/>
                <a:cs typeface="Arial"/>
              </a:rPr>
              <a:t>integrazione</a:t>
            </a:r>
            <a:r>
              <a:rPr lang="en-IT" sz="2400">
                <a:latin typeface="Arial"/>
                <a:cs typeface="Arial"/>
              </a:rPr>
              <a:t> </a:t>
            </a:r>
            <a:r>
              <a:rPr lang="en-IT" sz="2400" err="1">
                <a:latin typeface="Arial"/>
                <a:cs typeface="Arial"/>
              </a:rPr>
              <a:t>della</a:t>
            </a:r>
            <a:r>
              <a:rPr lang="en-IT" sz="2400">
                <a:latin typeface="Arial"/>
                <a:cs typeface="Arial"/>
              </a:rPr>
              <a:t>        board con 6 </a:t>
            </a:r>
            <a:r>
              <a:rPr lang="en-IT" sz="2400" err="1">
                <a:latin typeface="Arial"/>
                <a:cs typeface="Arial"/>
              </a:rPr>
              <a:t>rivelatori</a:t>
            </a:r>
            <a:r>
              <a:rPr lang="en-IT" sz="2400">
                <a:latin typeface="Arial"/>
                <a:cs typeface="Arial"/>
              </a:rPr>
              <a:t> ARCADIA </a:t>
            </a:r>
            <a:r>
              <a:rPr lang="en-IT" sz="2400" err="1">
                <a:latin typeface="Arial"/>
                <a:cs typeface="Arial"/>
              </a:rPr>
              <a:t>sulla</a:t>
            </a:r>
            <a:r>
              <a:rPr lang="en-IT" sz="2400">
                <a:latin typeface="Arial"/>
                <a:cs typeface="Arial"/>
              </a:rPr>
              <a:t> </a:t>
            </a:r>
            <a:r>
              <a:rPr lang="en-IT" sz="2400" err="1">
                <a:latin typeface="Arial"/>
                <a:cs typeface="Arial"/>
              </a:rPr>
              <a:t>linea</a:t>
            </a:r>
            <a:r>
              <a:rPr lang="en-IT" sz="2400">
                <a:latin typeface="Arial"/>
                <a:cs typeface="Arial"/>
              </a:rPr>
              <a:t> Metal Jet</a:t>
            </a:r>
          </a:p>
          <a:p>
            <a:endParaRPr lang="en-IT" sz="2400">
              <a:latin typeface="Arial"/>
              <a:cs typeface="Arial"/>
            </a:endParaRPr>
          </a:p>
          <a:p>
            <a:r>
              <a:rPr lang="en-IT" sz="2400">
                <a:latin typeface="Arial"/>
                <a:cs typeface="Arial"/>
              </a:rPr>
              <a:t>	- 1 settimana: realizzazione pezzi </a:t>
            </a:r>
          </a:p>
        </p:txBody>
      </p:sp>
    </p:spTree>
    <p:extLst>
      <p:ext uri="{BB962C8B-B14F-4D97-AF65-F5344CB8AC3E}">
        <p14:creationId xmlns:p14="http://schemas.microsoft.com/office/powerpoint/2010/main" val="36839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A7A3-A6D5-0AE9-6FD4-FD3C5C783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1BEBA0-B607-8909-6F1B-75368EDA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it-IT" sz="3600" err="1">
                <a:latin typeface="Arial" panose="020B0604020202020204" pitchFamily="34" charset="0"/>
                <a:cs typeface="Arial" panose="020B0604020202020204" pitchFamily="34" charset="0"/>
              </a:rPr>
              <a:t>Histology</a:t>
            </a:r>
            <a:r>
              <a:rPr lang="it-IT" sz="3600">
                <a:latin typeface="Arial" panose="020B0604020202020204" pitchFamily="34" charset="0"/>
                <a:cs typeface="Arial" panose="020B0604020202020204" pitchFamily="34" charset="0"/>
              </a:rPr>
              <a:t> (VI_HI)</a:t>
            </a:r>
          </a:p>
        </p:txBody>
      </p:sp>
      <p:pic>
        <p:nvPicPr>
          <p:cNvPr id="5" name="Picture 4" descr="A machine in a room&#10;&#10;Description automatically generated">
            <a:extLst>
              <a:ext uri="{FF2B5EF4-FFF2-40B4-BE49-F238E27FC236}">
                <a16:creationId xmlns:a16="http://schemas.microsoft.com/office/drawing/2014/main" id="{644C3457-7FE1-95DA-1F4C-BBF6DD00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56312"/>
            <a:ext cx="6134524" cy="4600893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12342E3-0B96-9E3D-BB67-22C17918E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523" y="2256312"/>
            <a:ext cx="6134477" cy="460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85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A7A3-A6D5-0AE9-6FD4-FD3C5C783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1BEBA0-B607-8909-6F1B-75368EDA6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/>
              <a:t>Immagini cubetto PLA 20% + conchiglia: assorbimento</a:t>
            </a:r>
          </a:p>
        </p:txBody>
      </p:sp>
      <p:pic>
        <p:nvPicPr>
          <p:cNvPr id="30" name="Immagine 29" descr="Immagine che contiene schermata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F5548444-F558-6AE9-D80C-C0B94CFD17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35" t="-2014" r="12298" b="2014"/>
          <a:stretch>
            <a:fillRect/>
          </a:stretch>
        </p:blipFill>
        <p:spPr>
          <a:xfrm>
            <a:off x="6096000" y="1377003"/>
            <a:ext cx="4998895" cy="5027885"/>
          </a:xfrm>
          <a:prstGeom prst="rect">
            <a:avLst/>
          </a:prstGeom>
        </p:spPr>
      </p:pic>
      <p:pic>
        <p:nvPicPr>
          <p:cNvPr id="38" name="Immagine 37" descr="Immagine che contiene schermata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F3D2048D-F780-8352-DEDF-AB3292609A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30" r="10166"/>
          <a:stretch>
            <a:fillRect/>
          </a:stretch>
        </p:blipFill>
        <p:spPr>
          <a:xfrm>
            <a:off x="838200" y="1542406"/>
            <a:ext cx="4998895" cy="48624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2319B6-7CA8-F47E-AF76-BA6E6639799C}"/>
              </a:ext>
            </a:extLst>
          </p:cNvPr>
          <p:cNvSpPr txBox="1"/>
          <p:nvPr/>
        </p:nvSpPr>
        <p:spPr>
          <a:xfrm>
            <a:off x="1282262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/>
              <a:t>pixel size: 49.5 </a:t>
            </a:r>
            <a:r>
              <a:rPr lang="el-GR" sz="1800"/>
              <a:t>μ</a:t>
            </a:r>
            <a:r>
              <a:rPr lang="it-IT" sz="1800"/>
              <a:t>m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93329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7C559-462E-1760-F3AB-5BCBD782D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17FF51-D73B-32E0-9488-1114EBEB5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/>
              <a:t>Immagini cubetto PLA 20% + conchiglia: dark field</a:t>
            </a:r>
          </a:p>
        </p:txBody>
      </p:sp>
      <p:pic>
        <p:nvPicPr>
          <p:cNvPr id="32" name="Immagine 31" descr="Immagine che contiene schizz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B03E6447-BC5B-9841-0D31-1B33DB8A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13" r="11920"/>
          <a:stretch>
            <a:fillRect/>
          </a:stretch>
        </p:blipFill>
        <p:spPr>
          <a:xfrm>
            <a:off x="6453352" y="1532839"/>
            <a:ext cx="4435365" cy="4390411"/>
          </a:xfrm>
          <a:prstGeom prst="rect">
            <a:avLst/>
          </a:prstGeom>
        </p:spPr>
      </p:pic>
      <p:pic>
        <p:nvPicPr>
          <p:cNvPr id="36" name="Immagine 35" descr="Immagine che contiene schizzo, bianco e ner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6D78C4B9-C70C-D1BE-A9C6-8D6BEDBD02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37" r="11195"/>
          <a:stretch>
            <a:fillRect/>
          </a:stretch>
        </p:blipFill>
        <p:spPr>
          <a:xfrm>
            <a:off x="1363717" y="1532839"/>
            <a:ext cx="4435366" cy="43904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68E6AD-8C10-4DB8-1E5E-35E1E8276539}"/>
              </a:ext>
            </a:extLst>
          </p:cNvPr>
          <p:cNvSpPr txBox="1"/>
          <p:nvPr/>
        </p:nvSpPr>
        <p:spPr>
          <a:xfrm>
            <a:off x="1282262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/>
              <a:t>pixel size: 49.5 </a:t>
            </a:r>
            <a:r>
              <a:rPr lang="el-GR" sz="1800"/>
              <a:t>μ</a:t>
            </a:r>
            <a:r>
              <a:rPr lang="it-IT" sz="1800"/>
              <a:t>m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96116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FFC9C-13C9-96C4-D9DF-148C56CE8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89B12D-6C88-B10A-7908-9D7BBC8E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/>
              <a:t>Immagini cubetto PLA 20% + conchiglia: </a:t>
            </a:r>
            <a:r>
              <a:rPr lang="it-IT" sz="3600" err="1"/>
              <a:t>phase</a:t>
            </a:r>
            <a:r>
              <a:rPr lang="it-IT" sz="3600"/>
              <a:t> </a:t>
            </a:r>
            <a:r>
              <a:rPr lang="it-IT" sz="3600" err="1"/>
              <a:t>contrast</a:t>
            </a:r>
            <a:endParaRPr lang="it-IT" sz="3600"/>
          </a:p>
        </p:txBody>
      </p:sp>
      <p:pic>
        <p:nvPicPr>
          <p:cNvPr id="28" name="Immagine 27" descr="Immagine che contiene schermata, testo, Rettangol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28D6C329-6D50-74B7-BC08-A354576BE6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82" r="11721"/>
          <a:stretch>
            <a:fillRect/>
          </a:stretch>
        </p:blipFill>
        <p:spPr>
          <a:xfrm>
            <a:off x="6379778" y="1335825"/>
            <a:ext cx="4824248" cy="4830880"/>
          </a:xfrm>
          <a:prstGeom prst="rect">
            <a:avLst/>
          </a:prstGeom>
        </p:spPr>
      </p:pic>
      <p:pic>
        <p:nvPicPr>
          <p:cNvPr id="34" name="Immagine 33" descr="Immagine che contiene testo, schermata, monocromatic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F7334577-DAF2-E0E5-81AF-5A74298857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82" r="11721"/>
          <a:stretch>
            <a:fillRect/>
          </a:stretch>
        </p:blipFill>
        <p:spPr>
          <a:xfrm>
            <a:off x="987974" y="1335825"/>
            <a:ext cx="4824248" cy="48308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DD88F9-2C86-AB96-F2BF-6C5C8DCF28DD}"/>
              </a:ext>
            </a:extLst>
          </p:cNvPr>
          <p:cNvSpPr txBox="1"/>
          <p:nvPr/>
        </p:nvSpPr>
        <p:spPr>
          <a:xfrm>
            <a:off x="1282262" y="630820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/>
              <a:t>pixel size: 49.5 </a:t>
            </a:r>
            <a:r>
              <a:rPr lang="el-GR" sz="1800"/>
              <a:t>μ</a:t>
            </a:r>
            <a:r>
              <a:rPr lang="it-IT" sz="1800"/>
              <a:t>m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95137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BA7A3-A6D5-0AE9-6FD4-FD3C5C783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hite object&#10;&#10;Description automatically generated">
            <a:extLst>
              <a:ext uri="{FF2B5EF4-FFF2-40B4-BE49-F238E27FC236}">
                <a16:creationId xmlns:a16="http://schemas.microsoft.com/office/drawing/2014/main" id="{438614AE-34A6-0B47-9A49-E2DDBCEF8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11" y="212265"/>
            <a:ext cx="10179178" cy="643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49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7C559-462E-1760-F3AB-5BCBD782D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hell&#10;&#10;Description automatically generated">
            <a:extLst>
              <a:ext uri="{FF2B5EF4-FFF2-40B4-BE49-F238E27FC236}">
                <a16:creationId xmlns:a16="http://schemas.microsoft.com/office/drawing/2014/main" id="{EEEBB9BF-16FD-0765-A121-FE85B8BF6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54" y="253122"/>
            <a:ext cx="10049891" cy="635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1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FFC9C-13C9-96C4-D9DF-148C56CE8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ircle&#10;&#10;Description automatically generated">
            <a:extLst>
              <a:ext uri="{FF2B5EF4-FFF2-40B4-BE49-F238E27FC236}">
                <a16:creationId xmlns:a16="http://schemas.microsoft.com/office/drawing/2014/main" id="{F8A0C646-2408-3493-361A-BA9FC5D4F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69" y="332576"/>
            <a:ext cx="9798462" cy="619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9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0F0E-A78F-E110-503A-A6AA5BE7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ARCADIA board 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F4FCD-D002-09D6-D245-047C1E9C5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029" y="1467556"/>
            <a:ext cx="9245943" cy="539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0226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Tema di Office</vt:lpstr>
      <vt:lpstr>Virtual Histology (VI_HI)</vt:lpstr>
      <vt:lpstr>Virtual Histology (VI_HI)</vt:lpstr>
      <vt:lpstr>Immagini cubetto PLA 20% + conchiglia: assorbimento</vt:lpstr>
      <vt:lpstr>Immagini cubetto PLA 20% + conchiglia: dark field</vt:lpstr>
      <vt:lpstr>Immagini cubetto PLA 20% + conchiglia: phase contrast</vt:lpstr>
      <vt:lpstr>PowerPoint Presentation</vt:lpstr>
      <vt:lpstr>PowerPoint Presentation</vt:lpstr>
      <vt:lpstr>PowerPoint Presentation</vt:lpstr>
      <vt:lpstr>ARCADIA board </vt:lpstr>
      <vt:lpstr>Virtual Histology (VI_HI)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Visibility 85kV (7 and 21 PSC steps)</dc:title>
  <dc:creator>Nicola Mosco</dc:creator>
  <cp:revision>1</cp:revision>
  <dcterms:created xsi:type="dcterms:W3CDTF">2025-06-06T08:06:54Z</dcterms:created>
  <dcterms:modified xsi:type="dcterms:W3CDTF">2025-06-12T11:12:31Z</dcterms:modified>
</cp:coreProperties>
</file>