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9E_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9F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414" r:id="rId2"/>
    <p:sldId id="415" r:id="rId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8">
          <p15:clr>
            <a:srgbClr val="A4A3A4"/>
          </p15:clr>
        </p15:guide>
        <p15:guide id="2" pos="378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2B3D2C-5466-97E6-23E6-237DC819C109}" name="Piergiorgio Cerello" initials="PC" userId="S::pcerello@infn.it::735aa743-cda1-4c50-86e8-c40c48f92643" providerId="AD"/>
  <p188:author id="{A50E314F-07E6-5505-3D6C-9C173102FAB0}" name="Iram Bárbaro Rivas Ortiz" initials="IO" userId="S::rivasort@infn.it::dcdb2b7e-2b84-4b30-bf3b-f8af3a060125" providerId="AD"/>
  <p188:author id="{63C7C35E-6897-9306-9D05-0E49E4E80F23}" name="Elisa Fiorina" initials="EF" userId="S::fiorina@infn.it::b4c3c796-95f1-47af-8ffd-13bc488446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00"/>
    <a:srgbClr val="79F29F"/>
    <a:srgbClr val="C245C4"/>
    <a:srgbClr val="0152AE"/>
    <a:srgbClr val="B2B2B2"/>
    <a:srgbClr val="202020"/>
    <a:srgbClr val="323232"/>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B97BA-4393-9D38-A4BB-F9B2BE84A18B}" v="82" dt="2025-06-10T08:38:33.350"/>
    <p1510:client id="{3416D97D-3811-975B-5667-3A965EA1D7A2}" v="193" dt="2025-06-10T15:42:22.674"/>
    <p1510:client id="{962D28DF-3B2A-3E83-D610-CC6B19ADF19B}" v="25" dt="2025-06-11T10:45:36.315"/>
    <p1510:client id="{CFEF63B6-579F-18F7-2843-41E4377E4421}" v="446" dt="2025-06-11T11:47:57.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18"/>
        <p:guide pos="37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comments/modernComment_19E_0.xml><?xml version="1.0" encoding="utf-8"?>
<p188:cmLst xmlns:a="http://schemas.openxmlformats.org/drawingml/2006/main" xmlns:r="http://schemas.openxmlformats.org/officeDocument/2006/relationships" xmlns:p188="http://schemas.microsoft.com/office/powerpoint/2018/8/main">
  <p188:cm id="{E4EC8B1F-10D8-42C1-9297-31E1CB774C1F}" authorId="{63C7C35E-6897-9306-9D05-0E49E4E80F23}" status="resolved" created="2025-06-10T08:19:05.677" complete="100000">
    <ac:txMkLst xmlns:ac="http://schemas.microsoft.com/office/drawing/2013/main/command">
      <pc:docMk xmlns:pc="http://schemas.microsoft.com/office/powerpoint/2013/main/command"/>
      <pc:sldMk xmlns:pc="http://schemas.microsoft.com/office/powerpoint/2013/main/command" cId="0" sldId="414"/>
      <ac:spMk id="20" creationId="{00000000-0000-0000-0000-000000000000}"/>
      <ac:txMk cp="130" len="25">
        <ac:context len="156" hash="4011624886"/>
      </ac:txMk>
    </ac:txMkLst>
    <p188:pos x="3526465" y="531627"/>
    <p188:txBody>
      <a:bodyPr/>
      <a:lstStyle/>
      <a:p>
        <a:r>
          <a:rPr lang="en-US"/>
          <a:t>I would like to call it TOF multi-detector system because you need more than one secondary detector to achieve cross sections</a:t>
        </a:r>
      </a:p>
    </p188:txBody>
  </p188:cm>
  <p188:cm id="{6CD91D59-8299-44FA-BF1B-1DC5BC801685}" authorId="{7E2B3D2C-5466-97E6-23E6-237DC819C109}" status="resolved" created="2025-06-11T10:39:22.161" complete="100000">
    <ac:txMkLst xmlns:ac="http://schemas.microsoft.com/office/drawing/2013/main/command">
      <pc:docMk xmlns:pc="http://schemas.microsoft.com/office/powerpoint/2013/main/command"/>
      <pc:sldMk xmlns:pc="http://schemas.microsoft.com/office/powerpoint/2013/main/command" cId="0" sldId="414"/>
      <ac:spMk id="20" creationId="{00000000-0000-0000-0000-000000000000}"/>
      <ac:txMk cp="33" len="12">
        <ac:context len="156" hash="4011624886"/>
      </ac:txMk>
    </ac:txMkLst>
    <p188:pos x="2908396" y="244305"/>
    <p188:txBody>
      <a:bodyPr/>
      <a:lstStyle/>
      <a:p>
        <a:r>
          <a:rPr lang="en-GB"/>
          <a:t>feasibility and reliability</a:t>
        </a:r>
      </a:p>
    </p188:txBody>
  </p188:cm>
</p188:cmLst>
</file>

<file path=ppt/comments/modernComment_19F_0.xml><?xml version="1.0" encoding="utf-8"?>
<p188:cmLst xmlns:a="http://schemas.openxmlformats.org/drawingml/2006/main" xmlns:r="http://schemas.openxmlformats.org/officeDocument/2006/relationships" xmlns:p188="http://schemas.microsoft.com/office/powerpoint/2018/8/main">
  <p188:cm id="{8ADCFF7F-B696-44E9-B04F-24253CC00B39}" authorId="{63C7C35E-6897-9306-9D05-0E49E4E80F23}" status="resolved" created="2025-06-10T08:07:16.829" complete="100000">
    <ac:txMkLst xmlns:ac="http://schemas.microsoft.com/office/drawing/2013/main/command">
      <pc:docMk xmlns:pc="http://schemas.microsoft.com/office/powerpoint/2013/main/command"/>
      <pc:sldMk xmlns:pc="http://schemas.microsoft.com/office/powerpoint/2013/main/command" cId="0" sldId="415"/>
      <ac:spMk id="53" creationId="{00000000-0000-0000-0000-000000000000}"/>
      <ac:txMk cp="36" len="166">
        <ac:context len="203" hash="2124033531"/>
      </ac:txMk>
    </ac:txMkLst>
    <p188:pos x="3632790" y="1577162"/>
    <p188:txBody>
      <a:bodyPr/>
      <a:lstStyle/>
      <a:p>
        <a:r>
          <a:rPr lang="en-US"/>
          <a:t>the first two items can be merged in one </a:t>
        </a:r>
      </a:p>
    </p188:txBody>
  </p188:cm>
  <p188:cm id="{E16FD7AC-3093-4BC3-9E59-FDFA82E1BBBF}" authorId="{63C7C35E-6897-9306-9D05-0E49E4E80F23}" status="resolved" created="2025-06-10T08:10:21.053" complete="100000">
    <ac:txMkLst xmlns:ac="http://schemas.microsoft.com/office/drawing/2013/main/command">
      <pc:docMk xmlns:pc="http://schemas.microsoft.com/office/powerpoint/2013/main/command"/>
      <pc:sldMk xmlns:pc="http://schemas.microsoft.com/office/powerpoint/2013/main/command" cId="0" sldId="415"/>
      <ac:spMk id="3" creationId="{00000000-0000-0000-0000-000000000000}"/>
      <ac:txMk cp="301">
        <ac:context len="302" hash="1013860218"/>
      </ac:txMk>
    </ac:txMkLst>
    <p188:pos x="1834116" y="2215116"/>
    <p188:txBody>
      <a:bodyPr/>
      <a:lstStyle/>
      <a:p>
        <a:r>
          <a:rPr lang="en-US"/>
          <a:t>these activities are easy to do with digitizer so I think you can not mention them. Instead you have to put that in the first year (M12) you want to perform preliminary beam tests because it is the milestone we put in the documents for the requests</a:t>
        </a:r>
      </a:p>
    </p188:txBody>
  </p188:cm>
  <p188:cm id="{3F85A503-915D-4DEA-B0CB-B12BF75F3D86}" authorId="{63C7C35E-6897-9306-9D05-0E49E4E80F23}" status="resolved" created="2025-06-10T08:11:54.165" complete="100000">
    <ac:txMkLst xmlns:ac="http://schemas.microsoft.com/office/drawing/2013/main/command">
      <pc:docMk xmlns:pc="http://schemas.microsoft.com/office/powerpoint/2013/main/command"/>
      <pc:sldMk xmlns:pc="http://schemas.microsoft.com/office/powerpoint/2013/main/command" cId="0" sldId="415"/>
      <ac:spMk id="51" creationId="{00000000-0000-0000-0000-000000000000}"/>
      <ac:txMk cp="11" len="84">
        <ac:context len="97" hash="1995998134"/>
      </ac:txMk>
    </ac:txMkLst>
    <p188:pos x="2188534" y="699976"/>
    <p188:txBody>
      <a:bodyPr/>
      <a:lstStyle/>
      <a:p>
        <a:r>
          <a:rPr lang="en-US"/>
          <a:t>do not spend words about digitizer</a:t>
        </a:r>
      </a:p>
    </p188:txBody>
  </p188:cm>
  <p188:cm id="{E5D708E5-8BE2-4BAF-9A90-EEA3CA3C44CF}" authorId="{7E2B3D2C-5466-97E6-23E6-237DC819C109}" status="resolved" created="2025-06-11T10:40:35.258" complete="100000">
    <ac:txMkLst xmlns:ac="http://schemas.microsoft.com/office/drawing/2013/main/command">
      <pc:docMk xmlns:pc="http://schemas.microsoft.com/office/powerpoint/2013/main/command"/>
      <pc:sldMk xmlns:pc="http://schemas.microsoft.com/office/powerpoint/2013/main/command" cId="0" sldId="415"/>
      <ac:spMk id="53" creationId="{00000000-0000-0000-0000-000000000000}"/>
      <ac:txMk cp="109" len="2">
        <ac:context len="203" hash="2124033531"/>
      </ac:txMk>
    </ac:txMkLst>
    <p188:pos x="1915682" y="954280"/>
    <p188:txBody>
      <a:bodyPr/>
      <a:lstStyle/>
      <a:p>
        <a:r>
          <a:rPr lang="en-GB"/>
          <a:t>plastic scintillator, as thin as possible - not crystal</a:t>
        </a:r>
      </a:p>
    </p188:txBody>
  </p188:cm>
  <p188:cm id="{6D42C2E9-4114-4E80-A3A1-050F0BB40A72}" authorId="{7E2B3D2C-5466-97E6-23E6-237DC819C109}" status="resolved" created="2025-06-11T10:41:25.212" complete="100000">
    <ac:txMkLst xmlns:ac="http://schemas.microsoft.com/office/drawing/2013/main/command">
      <pc:docMk xmlns:pc="http://schemas.microsoft.com/office/powerpoint/2013/main/command"/>
      <pc:sldMk xmlns:pc="http://schemas.microsoft.com/office/powerpoint/2013/main/command" cId="0" sldId="415"/>
      <ac:spMk id="3" creationId="{00000000-0000-0000-0000-000000000000}"/>
      <ac:txMk cp="55" len="7">
        <ac:context len="301" hash="551325133"/>
      </ac:txMk>
    </ac:txMkLst>
    <p188:pos x="762000" y="1580971"/>
    <p188:txBody>
      <a:bodyPr/>
      <a:lstStyle/>
      <a:p>
        <a:r>
          <a:rPr lang="en-GB"/>
          <a:t>and build</a:t>
        </a:r>
      </a:p>
    </p188:txBody>
  </p188:cm>
  <p188:cm id="{9BC9B77E-C4FC-418D-ACBB-94F50CA1C5B0}" authorId="{7E2B3D2C-5466-97E6-23E6-237DC819C109}" status="resolved" created="2025-06-11T10:41:46.026" complete="100000">
    <ac:txMkLst xmlns:ac="http://schemas.microsoft.com/office/drawing/2013/main/command">
      <pc:docMk xmlns:pc="http://schemas.microsoft.com/office/powerpoint/2013/main/command"/>
      <pc:sldMk xmlns:pc="http://schemas.microsoft.com/office/powerpoint/2013/main/command" cId="0" sldId="415"/>
      <ac:spMk id="3" creationId="{00000000-0000-0000-0000-000000000000}"/>
      <ac:txMk cp="162" len="7">
        <ac:context len="301" hash="551325133"/>
      </ac:txMk>
    </ac:txMkLst>
    <p188:pos x="4052130" y="1894317"/>
    <p188:txBody>
      <a:bodyPr/>
      <a:lstStyle/>
      <a:p>
        <a:r>
          <a:rPr lang="en-GB"/>
          <a:t>and distances from the target</a:t>
        </a:r>
      </a:p>
    </p188:txBody>
  </p188:cm>
  <p188:cm id="{C77AC9E5-C111-4456-9E9E-F0CBB7F61302}" authorId="{7E2B3D2C-5466-97E6-23E6-237DC819C109}" status="resolved" created="2025-06-11T10:42:06.917" complete="100000">
    <ac:deMkLst xmlns:ac="http://schemas.microsoft.com/office/drawing/2013/main/command">
      <pc:docMk xmlns:pc="http://schemas.microsoft.com/office/powerpoint/2013/main/command"/>
      <pc:sldMk xmlns:pc="http://schemas.microsoft.com/office/powerpoint/2013/main/command" cId="0" sldId="415"/>
      <ac:spMk id="53" creationId="{00000000-0000-0000-0000-000000000000}"/>
    </ac:deMkLst>
    <p188:txBody>
      <a:bodyPr/>
      <a:lstStyle/>
      <a:p>
        <a:r>
          <a:rPr lang="en-GB"/>
          <a:t>M1 - M6</a:t>
        </a:r>
      </a:p>
    </p188:txBody>
  </p188:cm>
  <p188:cm id="{5FFE0D3A-33E8-4E6D-8C4A-1A80DAE5DEAD}" authorId="{7E2B3D2C-5466-97E6-23E6-237DC819C109}" created="2025-06-11T10:43:23.904">
    <ac:txMkLst xmlns:ac="http://schemas.microsoft.com/office/drawing/2013/main/command">
      <pc:docMk xmlns:pc="http://schemas.microsoft.com/office/powerpoint/2013/main/command"/>
      <pc:sldMk xmlns:pc="http://schemas.microsoft.com/office/powerpoint/2013/main/command" cId="0" sldId="415"/>
      <ac:spMk id="3" creationId="{00000000-0000-0000-0000-000000000000}"/>
      <ac:txMk cp="290" len="3">
        <ac:context len="301" hash="551325133"/>
      </ac:txMk>
    </ac:txMkLst>
    <p188:pos x="2763140" y="961401"/>
    <p188:txBody>
      <a:bodyPr/>
      <a:lstStyle/>
      <a:p>
        <a:r>
          <a:rPr lang="en-GB"/>
          <a:t>M13</a:t>
        </a:r>
      </a:p>
    </p188:txBody>
  </p188:cm>
</p188:cmLst>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71A7E55-3ABF-4B47-A77C-D1F907E0DB8C}" type="doc">
      <dgm:prSet loTypeId="urn:microsoft.com/office/officeart/2005/8/layout/list1#1" loCatId="list" qsTypeId="urn:microsoft.com/office/officeart/2005/8/quickstyle/simple2#1" qsCatId="simple" csTypeId="urn:microsoft.com/office/officeart/2005/8/colors/accent1_1#1" csCatId="accent1" phldr="1"/>
      <dgm:spPr/>
      <dgm:t>
        <a:bodyPr/>
        <a:lstStyle/>
        <a:p>
          <a:endParaRPr lang="en-US"/>
        </a:p>
      </dgm:t>
    </dgm:pt>
    <dgm:pt modelId="{A31A6CDC-B145-470E-AB00-02B383CC0B16}">
      <dgm:prSet phldrT="[Text]" phldr="0" custT="1"/>
      <dgm:spPr/>
      <dgm:t>
        <a:bodyPr vert="horz" wrap="square"/>
        <a:lstStyle/>
        <a:p>
          <a:pPr rtl="0">
            <a:lnSpc>
              <a:spcPct val="100000"/>
            </a:lnSpc>
            <a:spcBef>
              <a:spcPct val="0"/>
            </a:spcBef>
            <a:spcAft>
              <a:spcPct val="35000"/>
            </a:spcAft>
          </a:pPr>
          <a:r>
            <a:rPr lang="en-US" sz="1600" b="1">
              <a:latin typeface="Times New Roman" panose="02020603050405020304"/>
              <a:cs typeface="Times New Roman" panose="02020603050405020304"/>
            </a:rPr>
            <a:t>1. TOF from single particle data acquisition.</a:t>
          </a:r>
          <a:endParaRPr sz="1600" b="1"/>
        </a:p>
      </dgm:t>
    </dgm:pt>
    <dgm:pt modelId="{D31A8F9B-5D86-44E2-B896-930F869FB418}" type="parTrans" cxnId="{52D0661F-259E-492F-B08D-6143C9B7F97A}">
      <dgm:prSet/>
      <dgm:spPr/>
      <dgm:t>
        <a:bodyPr/>
        <a:lstStyle/>
        <a:p>
          <a:endParaRPr lang="en-US"/>
        </a:p>
      </dgm:t>
    </dgm:pt>
    <dgm:pt modelId="{4DB9A0B3-91DB-4899-8925-640928AA60DC}" type="sibTrans" cxnId="{52D0661F-259E-492F-B08D-6143C9B7F97A}">
      <dgm:prSet/>
      <dgm:spPr/>
      <dgm:t>
        <a:bodyPr/>
        <a:lstStyle/>
        <a:p>
          <a:endParaRPr lang="en-US"/>
        </a:p>
      </dgm:t>
    </dgm:pt>
    <dgm:pt modelId="{155FA4EA-6511-4ABE-9039-AAAA1A4EF468}">
      <dgm:prSet phldr="0" custT="1"/>
      <dgm:spPr/>
      <dgm:t>
        <a:bodyPr vert="horz" wrap="square"/>
        <a:lstStyle/>
        <a:p>
          <a:endParaRPr sz="1600"/>
        </a:p>
      </dgm:t>
    </dgm:pt>
    <dgm:pt modelId="{2D04A67B-9581-4DF2-9907-203E1FF67F70}" type="parTrans" cxnId="{CECCF46B-3EF8-474B-97CE-CC3747697D23}">
      <dgm:prSet/>
      <dgm:spPr/>
    </dgm:pt>
    <dgm:pt modelId="{8592B89F-87CB-492C-AFDF-C6D5A40462E9}" type="sibTrans" cxnId="{CECCF46B-3EF8-474B-97CE-CC3747697D23}">
      <dgm:prSet/>
      <dgm:spPr/>
    </dgm:pt>
    <dgm:pt modelId="{AB34F0AE-2499-4B93-B929-7A059A0AC02D}">
      <dgm:prSet phldr="0" custT="1"/>
      <dgm:spPr/>
      <dgm:t>
        <a:bodyPr vert="horz" wrap="square"/>
        <a:lstStyle/>
        <a:p>
          <a:pPr rtl="0">
            <a:lnSpc>
              <a:spcPct val="100000"/>
            </a:lnSpc>
            <a:spcBef>
              <a:spcPct val="0"/>
            </a:spcBef>
            <a:spcAft>
              <a:spcPct val="35000"/>
            </a:spcAft>
          </a:pPr>
          <a:r>
            <a:rPr lang="en-US" sz="1600">
              <a:latin typeface="Times New Roman" panose="02020603050405020304"/>
              <a:cs typeface="Times New Roman" panose="02020603050405020304"/>
            </a:rPr>
            <a:t>2. Combinatorial background rejection.</a:t>
          </a:r>
          <a:endParaRPr sz="1600"/>
        </a:p>
      </dgm:t>
    </dgm:pt>
    <dgm:pt modelId="{98849192-9864-4DDA-A88E-DE01667AE7AC}" type="parTrans" cxnId="{EE5A29AC-3A30-445A-9916-8DB46BD57B16}">
      <dgm:prSet/>
      <dgm:spPr/>
    </dgm:pt>
    <dgm:pt modelId="{B4A9BF02-D6CC-46EA-87DD-880F3BAA940B}" type="sibTrans" cxnId="{EE5A29AC-3A30-445A-9916-8DB46BD57B16}">
      <dgm:prSet/>
      <dgm:spPr/>
    </dgm:pt>
    <dgm:pt modelId="{721B123B-D61B-45B0-ADA2-FD22505CA119}">
      <dgm:prSet phldr="0" custT="1"/>
      <dgm:spPr/>
      <dgm:t>
        <a:bodyPr vert="horz" wrap="square"/>
        <a:lstStyle/>
        <a:p>
          <a:endParaRPr lang="en-US" sz="1600"/>
        </a:p>
      </dgm:t>
    </dgm:pt>
    <dgm:pt modelId="{1DCAD7F1-92E2-4E1B-A0F0-C61005114AA5}" type="parTrans" cxnId="{DFBED67D-7090-48B8-B9A5-5BB1E9EF8DE3}">
      <dgm:prSet/>
      <dgm:spPr/>
    </dgm:pt>
    <dgm:pt modelId="{D712E236-B447-4A72-8517-A25E0897DF66}" type="sibTrans" cxnId="{DFBED67D-7090-48B8-B9A5-5BB1E9EF8DE3}">
      <dgm:prSet/>
      <dgm:spPr/>
    </dgm:pt>
    <dgm:pt modelId="{67F9B658-14E8-43B7-97E6-AA1CB207A2A3}">
      <dgm:prSet phldrT="[Text]" phldr="0" custT="1"/>
      <dgm:spPr/>
      <dgm:t>
        <a:bodyPr vert="horz" wrap="square"/>
        <a:lstStyle/>
        <a:p>
          <a:pPr rtl="0">
            <a:lnSpc>
              <a:spcPct val="100000"/>
            </a:lnSpc>
            <a:spcBef>
              <a:spcPct val="0"/>
            </a:spcBef>
            <a:spcAft>
              <a:spcPct val="35000"/>
            </a:spcAft>
          </a:pPr>
          <a:r>
            <a:rPr lang="en-US" sz="1600">
              <a:latin typeface="Times New Roman" panose="02020603050405020304"/>
              <a:cs typeface="Times New Roman" panose="02020603050405020304"/>
            </a:rPr>
            <a:t>3. Neutron TOF distributions.</a:t>
          </a:r>
          <a:endParaRPr sz="1600"/>
        </a:p>
      </dgm:t>
    </dgm:pt>
    <dgm:pt modelId="{6B84D99A-04A6-4FAA-A7AC-9D7211D1FE85}" type="parTrans" cxnId="{7F6F7FFE-6371-4004-8F68-BC6621C6DBB9}">
      <dgm:prSet/>
      <dgm:spPr/>
      <dgm:t>
        <a:bodyPr/>
        <a:lstStyle/>
        <a:p>
          <a:endParaRPr lang="en-US"/>
        </a:p>
      </dgm:t>
    </dgm:pt>
    <dgm:pt modelId="{6509B2C4-FB9C-4741-8386-6A193174DDAC}" type="sibTrans" cxnId="{7F6F7FFE-6371-4004-8F68-BC6621C6DBB9}">
      <dgm:prSet/>
      <dgm:spPr/>
      <dgm:t>
        <a:bodyPr/>
        <a:lstStyle/>
        <a:p>
          <a:endParaRPr lang="en-US"/>
        </a:p>
      </dgm:t>
    </dgm:pt>
    <dgm:pt modelId="{CC0CB23D-C09D-4966-BC04-9E90F1767FC9}">
      <dgm:prSet phldr="0" custT="1"/>
      <dgm:spPr/>
      <dgm:t>
        <a:bodyPr vert="horz" wrap="square"/>
        <a:lstStyle/>
        <a:p>
          <a:endParaRPr sz="1600"/>
        </a:p>
      </dgm:t>
    </dgm:pt>
    <dgm:pt modelId="{956FB09E-4495-46F4-8FF5-6A1052624B63}" type="parTrans" cxnId="{EF4FA003-7E36-4631-B0EC-0B770A257515}">
      <dgm:prSet/>
      <dgm:spPr/>
    </dgm:pt>
    <dgm:pt modelId="{C78127AF-86B4-4F1D-815C-974EC451E9FD}" type="sibTrans" cxnId="{EF4FA003-7E36-4631-B0EC-0B770A257515}">
      <dgm:prSet/>
      <dgm:spPr/>
    </dgm:pt>
    <dgm:pt modelId="{96E4970B-4BE7-46E4-9539-DD596DFC73E0}">
      <dgm:prSet phldr="0" custT="1"/>
      <dgm:spPr/>
      <dgm:t>
        <a:bodyPr vert="horz" wrap="square"/>
        <a:lstStyle/>
        <a:p>
          <a:pPr rtl="0">
            <a:lnSpc>
              <a:spcPct val="100000"/>
            </a:lnSpc>
            <a:spcBef>
              <a:spcPct val="0"/>
            </a:spcBef>
            <a:spcAft>
              <a:spcPct val="35000"/>
            </a:spcAft>
          </a:pPr>
          <a:r>
            <a:rPr lang="en-US" sz="1600">
              <a:latin typeface="Times New Roman" panose="02020603050405020304"/>
              <a:cs typeface="Times New Roman" panose="02020603050405020304"/>
            </a:rPr>
            <a:t>4. Neutron kinetic energy spectra.</a:t>
          </a:r>
          <a:endParaRPr sz="1600"/>
        </a:p>
      </dgm:t>
    </dgm:pt>
    <dgm:pt modelId="{ADB5F54B-B046-4629-BB4C-A94341407C66}" type="parTrans" cxnId="{386A12BB-43D4-48AB-8272-ED1C02A00015}">
      <dgm:prSet/>
      <dgm:spPr/>
    </dgm:pt>
    <dgm:pt modelId="{06B35254-F09C-493A-BDC6-122C692986FC}" type="sibTrans" cxnId="{386A12BB-43D4-48AB-8272-ED1C02A00015}">
      <dgm:prSet/>
      <dgm:spPr/>
    </dgm:pt>
    <dgm:pt modelId="{1CC6D7C7-6063-46B4-98CB-655F1DAAB898}">
      <dgm:prSet phldr="0" custT="1"/>
      <dgm:spPr/>
      <dgm:t>
        <a:bodyPr vert="horz" wrap="square"/>
        <a:lstStyle/>
        <a:p>
          <a:endParaRPr sz="1600"/>
        </a:p>
      </dgm:t>
    </dgm:pt>
    <dgm:pt modelId="{0B6E320B-7895-4128-8EA1-C6B297184AAB}" type="parTrans" cxnId="{C3800B28-C662-4465-8651-430FD1BA8AD6}">
      <dgm:prSet/>
      <dgm:spPr/>
    </dgm:pt>
    <dgm:pt modelId="{77EDD27A-A3C2-46D7-9869-AF088D277D69}" type="sibTrans" cxnId="{C3800B28-C662-4465-8651-430FD1BA8AD6}">
      <dgm:prSet/>
      <dgm:spPr/>
    </dgm:pt>
    <dgm:pt modelId="{EC9E586F-1D6A-4DA5-A503-109DF46AA3DE}">
      <dgm:prSet phldr="0" custT="1"/>
      <dgm:spPr/>
      <dgm:t>
        <a:bodyPr vert="horz" wrap="square"/>
        <a:lstStyle/>
        <a:p>
          <a:pPr rtl="0">
            <a:lnSpc>
              <a:spcPct val="100000"/>
            </a:lnSpc>
            <a:spcBef>
              <a:spcPct val="0"/>
            </a:spcBef>
            <a:spcAft>
              <a:spcPct val="35000"/>
            </a:spcAft>
          </a:pPr>
          <a:r>
            <a:rPr lang="en-US" sz="1600">
              <a:latin typeface="Times New Roman" panose="02020603050405020304"/>
              <a:cs typeface="Times New Roman" panose="02020603050405020304"/>
            </a:rPr>
            <a:t>5. Incoming neutrons per kinetic energy and angular direction.</a:t>
          </a:r>
          <a:endParaRPr sz="1600"/>
        </a:p>
      </dgm:t>
    </dgm:pt>
    <dgm:pt modelId="{10A78130-44E9-4507-BC3D-B434EEEDFE49}" type="parTrans" cxnId="{9A8C9236-51EB-4118-8D24-24A3CA363DA6}">
      <dgm:prSet/>
      <dgm:spPr/>
    </dgm:pt>
    <dgm:pt modelId="{887D846C-A77B-41F8-8E72-133AAF86D332}" type="sibTrans" cxnId="{9A8C9236-51EB-4118-8D24-24A3CA363DA6}">
      <dgm:prSet/>
      <dgm:spPr/>
    </dgm:pt>
    <dgm:pt modelId="{260E144C-5ECF-402C-9E29-5551122BA62B}">
      <dgm:prSet phldr="0" custT="1"/>
      <dgm:spPr/>
      <dgm:t>
        <a:bodyPr vert="horz" wrap="square"/>
        <a:lstStyle/>
        <a:p>
          <a:endParaRPr sz="1600"/>
        </a:p>
      </dgm:t>
    </dgm:pt>
    <dgm:pt modelId="{4B088489-D71F-49CA-9B1B-5084A6A97DF5}" type="parTrans" cxnId="{A02FA424-0C26-43CC-8828-55211371D4C1}">
      <dgm:prSet/>
      <dgm:spPr/>
    </dgm:pt>
    <dgm:pt modelId="{0B5D06E2-3A22-4084-8F85-DED40F8D6522}" type="sibTrans" cxnId="{A02FA424-0C26-43CC-8828-55211371D4C1}">
      <dgm:prSet/>
      <dgm:spPr/>
    </dgm:pt>
    <dgm:pt modelId="{5B4527FF-9D9A-4972-A36E-6155EA24E6BC}" type="pres">
      <dgm:prSet presAssocID="{671A7E55-3ABF-4B47-A77C-D1F907E0DB8C}" presName="linear" presStyleCnt="0">
        <dgm:presLayoutVars>
          <dgm:dir/>
          <dgm:animLvl val="lvl"/>
          <dgm:resizeHandles val="exact"/>
        </dgm:presLayoutVars>
      </dgm:prSet>
      <dgm:spPr/>
    </dgm:pt>
    <dgm:pt modelId="{28259633-C375-414F-B32A-E76126902800}" type="pres">
      <dgm:prSet presAssocID="{A31A6CDC-B145-470E-AB00-02B383CC0B16}" presName="parentLin" presStyleCnt="0"/>
      <dgm:spPr/>
    </dgm:pt>
    <dgm:pt modelId="{8CA3D514-5B8D-4AAC-B249-7A2393B2589A}" type="pres">
      <dgm:prSet presAssocID="{A31A6CDC-B145-470E-AB00-02B383CC0B16}" presName="parentLeftMargin" presStyleLbl="node1" presStyleIdx="0" presStyleCnt="5"/>
      <dgm:spPr/>
    </dgm:pt>
    <dgm:pt modelId="{32F23DF2-249D-45DB-A42B-82C5157EFA57}" type="pres">
      <dgm:prSet presAssocID="{A31A6CDC-B145-470E-AB00-02B383CC0B16}" presName="parentText" presStyleLbl="node1" presStyleIdx="0" presStyleCnt="5">
        <dgm:presLayoutVars>
          <dgm:chMax val="0"/>
          <dgm:bulletEnabled val="1"/>
        </dgm:presLayoutVars>
      </dgm:prSet>
      <dgm:spPr/>
    </dgm:pt>
    <dgm:pt modelId="{DA3E986E-E79A-4DB2-9151-CA958977F044}" type="pres">
      <dgm:prSet presAssocID="{A31A6CDC-B145-470E-AB00-02B383CC0B16}" presName="negativeSpace" presStyleCnt="0"/>
      <dgm:spPr/>
    </dgm:pt>
    <dgm:pt modelId="{FE1FFDD3-51CB-4198-92A6-DD76531986F0}" type="pres">
      <dgm:prSet presAssocID="{A31A6CDC-B145-470E-AB00-02B383CC0B16}" presName="childText" presStyleLbl="conFgAcc1" presStyleIdx="0" presStyleCnt="5">
        <dgm:presLayoutVars>
          <dgm:bulletEnabled val="1"/>
        </dgm:presLayoutVars>
      </dgm:prSet>
      <dgm:spPr/>
    </dgm:pt>
    <dgm:pt modelId="{76B6BA07-9A97-412F-BDD8-9E8BD47E5D7A}" type="pres">
      <dgm:prSet presAssocID="{4DB9A0B3-91DB-4899-8925-640928AA60DC}" presName="spaceBetweenRectangles" presStyleCnt="0"/>
      <dgm:spPr/>
    </dgm:pt>
    <dgm:pt modelId="{C4E43180-36E4-45CB-BFBB-5DAC60604EDE}" type="pres">
      <dgm:prSet presAssocID="{AB34F0AE-2499-4B93-B929-7A059A0AC02D}" presName="parentLin" presStyleCnt="0"/>
      <dgm:spPr/>
    </dgm:pt>
    <dgm:pt modelId="{99FBAD8D-4128-4640-AEC6-90B8D126B7D5}" type="pres">
      <dgm:prSet presAssocID="{AB34F0AE-2499-4B93-B929-7A059A0AC02D}" presName="parentLeftMargin" presStyleLbl="node1" presStyleIdx="0" presStyleCnt="5"/>
      <dgm:spPr/>
    </dgm:pt>
    <dgm:pt modelId="{4DC4D9E2-78CE-4391-96E7-FFD659BF0C75}" type="pres">
      <dgm:prSet presAssocID="{AB34F0AE-2499-4B93-B929-7A059A0AC02D}" presName="parentText" presStyleLbl="node1" presStyleIdx="1" presStyleCnt="5">
        <dgm:presLayoutVars>
          <dgm:chMax val="0"/>
          <dgm:bulletEnabled val="1"/>
        </dgm:presLayoutVars>
      </dgm:prSet>
      <dgm:spPr/>
    </dgm:pt>
    <dgm:pt modelId="{066A33BC-AC2A-494A-8A37-9EBEF629BC2A}" type="pres">
      <dgm:prSet presAssocID="{AB34F0AE-2499-4B93-B929-7A059A0AC02D}" presName="negativeSpace" presStyleCnt="0"/>
      <dgm:spPr/>
    </dgm:pt>
    <dgm:pt modelId="{98D1FED1-642B-4E5D-9925-D9C83472B6C1}" type="pres">
      <dgm:prSet presAssocID="{AB34F0AE-2499-4B93-B929-7A059A0AC02D}" presName="childText" presStyleLbl="conFgAcc1" presStyleIdx="1" presStyleCnt="5">
        <dgm:presLayoutVars>
          <dgm:bulletEnabled val="1"/>
        </dgm:presLayoutVars>
      </dgm:prSet>
      <dgm:spPr/>
    </dgm:pt>
    <dgm:pt modelId="{4998AA63-C763-427B-B809-B513F108FC05}" type="pres">
      <dgm:prSet presAssocID="{B4A9BF02-D6CC-46EA-87DD-880F3BAA940B}" presName="spaceBetweenRectangles" presStyleCnt="0"/>
      <dgm:spPr/>
    </dgm:pt>
    <dgm:pt modelId="{BD0A1F06-D29A-4FD4-AD90-62F0FD785AD2}" type="pres">
      <dgm:prSet presAssocID="{67F9B658-14E8-43B7-97E6-AA1CB207A2A3}" presName="parentLin" presStyleCnt="0"/>
      <dgm:spPr/>
    </dgm:pt>
    <dgm:pt modelId="{E83B5C1A-C0E8-4F43-BBEC-BFD711AA2558}" type="pres">
      <dgm:prSet presAssocID="{67F9B658-14E8-43B7-97E6-AA1CB207A2A3}" presName="parentLeftMargin" presStyleLbl="node1" presStyleIdx="1" presStyleCnt="5"/>
      <dgm:spPr/>
    </dgm:pt>
    <dgm:pt modelId="{AB5BADE0-8FBF-4E24-AAB7-D59085D5A9EB}" type="pres">
      <dgm:prSet presAssocID="{67F9B658-14E8-43B7-97E6-AA1CB207A2A3}" presName="parentText" presStyleLbl="node1" presStyleIdx="2" presStyleCnt="5">
        <dgm:presLayoutVars>
          <dgm:chMax val="0"/>
          <dgm:bulletEnabled val="1"/>
        </dgm:presLayoutVars>
      </dgm:prSet>
      <dgm:spPr/>
    </dgm:pt>
    <dgm:pt modelId="{CE9228DE-7EDB-4C63-8A39-9D69DE16B71E}" type="pres">
      <dgm:prSet presAssocID="{67F9B658-14E8-43B7-97E6-AA1CB207A2A3}" presName="negativeSpace" presStyleCnt="0"/>
      <dgm:spPr/>
    </dgm:pt>
    <dgm:pt modelId="{EFB47CE3-A747-42F3-8694-DDDDBEB26398}" type="pres">
      <dgm:prSet presAssocID="{67F9B658-14E8-43B7-97E6-AA1CB207A2A3}" presName="childText" presStyleLbl="conFgAcc1" presStyleIdx="2" presStyleCnt="5">
        <dgm:presLayoutVars>
          <dgm:bulletEnabled val="1"/>
        </dgm:presLayoutVars>
      </dgm:prSet>
      <dgm:spPr/>
    </dgm:pt>
    <dgm:pt modelId="{B876890D-AAF3-46A6-BB32-8F142F5272C0}" type="pres">
      <dgm:prSet presAssocID="{6509B2C4-FB9C-4741-8386-6A193174DDAC}" presName="spaceBetweenRectangles" presStyleCnt="0"/>
      <dgm:spPr/>
    </dgm:pt>
    <dgm:pt modelId="{A0E45D83-28BD-4513-94DC-65BC5753C6B3}" type="pres">
      <dgm:prSet presAssocID="{96E4970B-4BE7-46E4-9539-DD596DFC73E0}" presName="parentLin" presStyleCnt="0"/>
      <dgm:spPr/>
    </dgm:pt>
    <dgm:pt modelId="{70ADC72C-C630-49CB-952F-18BD68A26C6D}" type="pres">
      <dgm:prSet presAssocID="{96E4970B-4BE7-46E4-9539-DD596DFC73E0}" presName="parentLeftMargin" presStyleLbl="node1" presStyleIdx="2" presStyleCnt="5"/>
      <dgm:spPr/>
    </dgm:pt>
    <dgm:pt modelId="{680C2824-4C96-4B09-9D65-A356FC7B7525}" type="pres">
      <dgm:prSet presAssocID="{96E4970B-4BE7-46E4-9539-DD596DFC73E0}" presName="parentText" presStyleLbl="node1" presStyleIdx="3" presStyleCnt="5">
        <dgm:presLayoutVars>
          <dgm:chMax val="0"/>
          <dgm:bulletEnabled val="1"/>
        </dgm:presLayoutVars>
      </dgm:prSet>
      <dgm:spPr/>
    </dgm:pt>
    <dgm:pt modelId="{0BFC926D-13FC-4EB4-9E4C-25F3DF51F6F6}" type="pres">
      <dgm:prSet presAssocID="{96E4970B-4BE7-46E4-9539-DD596DFC73E0}" presName="negativeSpace" presStyleCnt="0"/>
      <dgm:spPr/>
    </dgm:pt>
    <dgm:pt modelId="{D109D9AE-86BB-4EEF-A3B3-EC6B074E3D36}" type="pres">
      <dgm:prSet presAssocID="{96E4970B-4BE7-46E4-9539-DD596DFC73E0}" presName="childText" presStyleLbl="conFgAcc1" presStyleIdx="3" presStyleCnt="5">
        <dgm:presLayoutVars>
          <dgm:bulletEnabled val="1"/>
        </dgm:presLayoutVars>
      </dgm:prSet>
      <dgm:spPr/>
    </dgm:pt>
    <dgm:pt modelId="{48951BEE-55BE-415B-BECC-A8CEED2A7315}" type="pres">
      <dgm:prSet presAssocID="{06B35254-F09C-493A-BDC6-122C692986FC}" presName="spaceBetweenRectangles" presStyleCnt="0"/>
      <dgm:spPr/>
    </dgm:pt>
    <dgm:pt modelId="{0B8C15E6-32F3-440D-93FF-729AFFB3E166}" type="pres">
      <dgm:prSet presAssocID="{EC9E586F-1D6A-4DA5-A503-109DF46AA3DE}" presName="parentLin" presStyleCnt="0"/>
      <dgm:spPr/>
    </dgm:pt>
    <dgm:pt modelId="{6420890C-6856-41B0-AC53-A648428E3028}" type="pres">
      <dgm:prSet presAssocID="{EC9E586F-1D6A-4DA5-A503-109DF46AA3DE}" presName="parentLeftMargin" presStyleLbl="node1" presStyleIdx="3" presStyleCnt="5"/>
      <dgm:spPr/>
    </dgm:pt>
    <dgm:pt modelId="{14D76B69-5A7F-4520-8C3F-8FFD617EC7E0}" type="pres">
      <dgm:prSet presAssocID="{EC9E586F-1D6A-4DA5-A503-109DF46AA3DE}" presName="parentText" presStyleLbl="node1" presStyleIdx="4" presStyleCnt="5">
        <dgm:presLayoutVars>
          <dgm:chMax val="0"/>
          <dgm:bulletEnabled val="1"/>
        </dgm:presLayoutVars>
      </dgm:prSet>
      <dgm:spPr/>
    </dgm:pt>
    <dgm:pt modelId="{A476ECE5-593C-41F2-89A9-F06BE9F7257C}" type="pres">
      <dgm:prSet presAssocID="{EC9E586F-1D6A-4DA5-A503-109DF46AA3DE}" presName="negativeSpace" presStyleCnt="0"/>
      <dgm:spPr/>
    </dgm:pt>
    <dgm:pt modelId="{5FB0F263-9516-48A9-B517-9A4353A87774}" type="pres">
      <dgm:prSet presAssocID="{EC9E586F-1D6A-4DA5-A503-109DF46AA3DE}" presName="childText" presStyleLbl="conFgAcc1" presStyleIdx="4" presStyleCnt="5">
        <dgm:presLayoutVars>
          <dgm:bulletEnabled val="1"/>
        </dgm:presLayoutVars>
      </dgm:prSet>
      <dgm:spPr/>
    </dgm:pt>
  </dgm:ptLst>
  <dgm:cxnLst>
    <dgm:cxn modelId="{EF4FA003-7E36-4631-B0EC-0B770A257515}" srcId="{67F9B658-14E8-43B7-97E6-AA1CB207A2A3}" destId="{CC0CB23D-C09D-4966-BC04-9E90F1767FC9}" srcOrd="0" destOrd="0" parTransId="{956FB09E-4495-46F4-8FF5-6A1052624B63}" sibTransId="{C78127AF-86B4-4F1D-815C-974EC451E9FD}"/>
    <dgm:cxn modelId="{748EAB0A-F3EC-4C46-A56C-CC2DB805A033}" type="presOf" srcId="{AB34F0AE-2499-4B93-B929-7A059A0AC02D}" destId="{99FBAD8D-4128-4640-AEC6-90B8D126B7D5}" srcOrd="0" destOrd="0" presId="urn:microsoft.com/office/officeart/2005/8/layout/list1#1"/>
    <dgm:cxn modelId="{52D0661F-259E-492F-B08D-6143C9B7F97A}" srcId="{671A7E55-3ABF-4B47-A77C-D1F907E0DB8C}" destId="{A31A6CDC-B145-470E-AB00-02B383CC0B16}" srcOrd="0" destOrd="0" parTransId="{D31A8F9B-5D86-44E2-B896-930F869FB418}" sibTransId="{4DB9A0B3-91DB-4899-8925-640928AA60DC}"/>
    <dgm:cxn modelId="{A02FA424-0C26-43CC-8828-55211371D4C1}" srcId="{EC9E586F-1D6A-4DA5-A503-109DF46AA3DE}" destId="{260E144C-5ECF-402C-9E29-5551122BA62B}" srcOrd="0" destOrd="0" parTransId="{4B088489-D71F-49CA-9B1B-5084A6A97DF5}" sibTransId="{0B5D06E2-3A22-4084-8F85-DED40F8D6522}"/>
    <dgm:cxn modelId="{55785825-8EBC-486E-922F-83AE8A0410AA}" type="presOf" srcId="{67F9B658-14E8-43B7-97E6-AA1CB207A2A3}" destId="{AB5BADE0-8FBF-4E24-AAB7-D59085D5A9EB}" srcOrd="1" destOrd="0" presId="urn:microsoft.com/office/officeart/2005/8/layout/list1#1"/>
    <dgm:cxn modelId="{0D4E9825-B268-45DC-8595-37E4D9120682}" type="presOf" srcId="{1CC6D7C7-6063-46B4-98CB-655F1DAAB898}" destId="{D109D9AE-86BB-4EEF-A3B3-EC6B074E3D36}" srcOrd="0" destOrd="0" presId="urn:microsoft.com/office/officeart/2005/8/layout/list1#1"/>
    <dgm:cxn modelId="{7EE01B26-56D8-4C9A-B786-7C6BE6B0D1EB}" type="presOf" srcId="{260E144C-5ECF-402C-9E29-5551122BA62B}" destId="{5FB0F263-9516-48A9-B517-9A4353A87774}" srcOrd="0" destOrd="0" presId="urn:microsoft.com/office/officeart/2005/8/layout/list1#1"/>
    <dgm:cxn modelId="{C3800B28-C662-4465-8651-430FD1BA8AD6}" srcId="{96E4970B-4BE7-46E4-9539-DD596DFC73E0}" destId="{1CC6D7C7-6063-46B4-98CB-655F1DAAB898}" srcOrd="0" destOrd="0" parTransId="{0B6E320B-7895-4128-8EA1-C6B297184AAB}" sibTransId="{77EDD27A-A3C2-46D7-9869-AF088D277D69}"/>
    <dgm:cxn modelId="{43B21B2A-5899-4643-B77A-F5DF629CEAA2}" type="presOf" srcId="{CC0CB23D-C09D-4966-BC04-9E90F1767FC9}" destId="{EFB47CE3-A747-42F3-8694-DDDDBEB26398}" srcOrd="0" destOrd="0" presId="urn:microsoft.com/office/officeart/2005/8/layout/list1#1"/>
    <dgm:cxn modelId="{9A8C9236-51EB-4118-8D24-24A3CA363DA6}" srcId="{671A7E55-3ABF-4B47-A77C-D1F907E0DB8C}" destId="{EC9E586F-1D6A-4DA5-A503-109DF46AA3DE}" srcOrd="4" destOrd="0" parTransId="{10A78130-44E9-4507-BC3D-B434EEEDFE49}" sibTransId="{887D846C-A77B-41F8-8E72-133AAF86D332}"/>
    <dgm:cxn modelId="{39CDCD3B-4A6B-49D9-A815-D5EC9A3122AA}" type="presOf" srcId="{A31A6CDC-B145-470E-AB00-02B383CC0B16}" destId="{32F23DF2-249D-45DB-A42B-82C5157EFA57}" srcOrd="1" destOrd="0" presId="urn:microsoft.com/office/officeart/2005/8/layout/list1#1"/>
    <dgm:cxn modelId="{FC8A3340-45EE-4B8C-B57D-1854E2A8BF26}" type="presOf" srcId="{96E4970B-4BE7-46E4-9539-DD596DFC73E0}" destId="{70ADC72C-C630-49CB-952F-18BD68A26C6D}" srcOrd="0" destOrd="0" presId="urn:microsoft.com/office/officeart/2005/8/layout/list1#1"/>
    <dgm:cxn modelId="{D58C0246-8529-423D-9BB8-2925079FB170}" type="presOf" srcId="{A31A6CDC-B145-470E-AB00-02B383CC0B16}" destId="{8CA3D514-5B8D-4AAC-B249-7A2393B2589A}" srcOrd="0" destOrd="0" presId="urn:microsoft.com/office/officeart/2005/8/layout/list1#1"/>
    <dgm:cxn modelId="{06905766-4A23-41CA-93FA-6EC27E8BD5D9}" type="presOf" srcId="{EC9E586F-1D6A-4DA5-A503-109DF46AA3DE}" destId="{6420890C-6856-41B0-AC53-A648428E3028}" srcOrd="0" destOrd="0" presId="urn:microsoft.com/office/officeart/2005/8/layout/list1#1"/>
    <dgm:cxn modelId="{FA825349-B400-4A62-BBE1-210D605A2138}" type="presOf" srcId="{155FA4EA-6511-4ABE-9039-AAAA1A4EF468}" destId="{FE1FFDD3-51CB-4198-92A6-DD76531986F0}" srcOrd="0" destOrd="0" presId="urn:microsoft.com/office/officeart/2005/8/layout/list1#1"/>
    <dgm:cxn modelId="{CECCF46B-3EF8-474B-97CE-CC3747697D23}" srcId="{A31A6CDC-B145-470E-AB00-02B383CC0B16}" destId="{155FA4EA-6511-4ABE-9039-AAAA1A4EF468}" srcOrd="0" destOrd="0" parTransId="{2D04A67B-9581-4DF2-9907-203E1FF67F70}" sibTransId="{8592B89F-87CB-492C-AFDF-C6D5A40462E9}"/>
    <dgm:cxn modelId="{181C2778-F29C-41E1-B358-D541D4620692}" type="presOf" srcId="{AB34F0AE-2499-4B93-B929-7A059A0AC02D}" destId="{4DC4D9E2-78CE-4391-96E7-FFD659BF0C75}" srcOrd="1" destOrd="0" presId="urn:microsoft.com/office/officeart/2005/8/layout/list1#1"/>
    <dgm:cxn modelId="{DFBED67D-7090-48B8-B9A5-5BB1E9EF8DE3}" srcId="{AB34F0AE-2499-4B93-B929-7A059A0AC02D}" destId="{721B123B-D61B-45B0-ADA2-FD22505CA119}" srcOrd="0" destOrd="0" parTransId="{1DCAD7F1-92E2-4E1B-A0F0-C61005114AA5}" sibTransId="{D712E236-B447-4A72-8517-A25E0897DF66}"/>
    <dgm:cxn modelId="{EA5EC58F-6EDD-4FAF-A128-828968AB909C}" type="presOf" srcId="{671A7E55-3ABF-4B47-A77C-D1F907E0DB8C}" destId="{5B4527FF-9D9A-4972-A36E-6155EA24E6BC}" srcOrd="0" destOrd="0" presId="urn:microsoft.com/office/officeart/2005/8/layout/list1#1"/>
    <dgm:cxn modelId="{56764CA8-DA52-4BB0-88C3-7B40AEBE756F}" type="presOf" srcId="{721B123B-D61B-45B0-ADA2-FD22505CA119}" destId="{98D1FED1-642B-4E5D-9925-D9C83472B6C1}" srcOrd="0" destOrd="0" presId="urn:microsoft.com/office/officeart/2005/8/layout/list1#1"/>
    <dgm:cxn modelId="{EE5A29AC-3A30-445A-9916-8DB46BD57B16}" srcId="{671A7E55-3ABF-4B47-A77C-D1F907E0DB8C}" destId="{AB34F0AE-2499-4B93-B929-7A059A0AC02D}" srcOrd="1" destOrd="0" parTransId="{98849192-9864-4DDA-A88E-DE01667AE7AC}" sibTransId="{B4A9BF02-D6CC-46EA-87DD-880F3BAA940B}"/>
    <dgm:cxn modelId="{1679A1B1-E91C-4F0C-B0D7-61B8D0292C8F}" type="presOf" srcId="{EC9E586F-1D6A-4DA5-A503-109DF46AA3DE}" destId="{14D76B69-5A7F-4520-8C3F-8FFD617EC7E0}" srcOrd="1" destOrd="0" presId="urn:microsoft.com/office/officeart/2005/8/layout/list1#1"/>
    <dgm:cxn modelId="{386A12BB-43D4-48AB-8272-ED1C02A00015}" srcId="{671A7E55-3ABF-4B47-A77C-D1F907E0DB8C}" destId="{96E4970B-4BE7-46E4-9539-DD596DFC73E0}" srcOrd="3" destOrd="0" parTransId="{ADB5F54B-B046-4629-BB4C-A94341407C66}" sibTransId="{06B35254-F09C-493A-BDC6-122C692986FC}"/>
    <dgm:cxn modelId="{29D10DEB-C590-4FBF-9850-2BA88012647C}" type="presOf" srcId="{96E4970B-4BE7-46E4-9539-DD596DFC73E0}" destId="{680C2824-4C96-4B09-9D65-A356FC7B7525}" srcOrd="1" destOrd="0" presId="urn:microsoft.com/office/officeart/2005/8/layout/list1#1"/>
    <dgm:cxn modelId="{48FB3FF7-5F96-4CEE-88A2-B3EE763455CD}" type="presOf" srcId="{67F9B658-14E8-43B7-97E6-AA1CB207A2A3}" destId="{E83B5C1A-C0E8-4F43-BBEC-BFD711AA2558}" srcOrd="0" destOrd="0" presId="urn:microsoft.com/office/officeart/2005/8/layout/list1#1"/>
    <dgm:cxn modelId="{7F6F7FFE-6371-4004-8F68-BC6621C6DBB9}" srcId="{671A7E55-3ABF-4B47-A77C-D1F907E0DB8C}" destId="{67F9B658-14E8-43B7-97E6-AA1CB207A2A3}" srcOrd="2" destOrd="0" parTransId="{6B84D99A-04A6-4FAA-A7AC-9D7211D1FE85}" sibTransId="{6509B2C4-FB9C-4741-8386-6A193174DDAC}"/>
    <dgm:cxn modelId="{C3B301DF-3AA7-4ACF-844A-9EB11C201134}" type="presParOf" srcId="{5B4527FF-9D9A-4972-A36E-6155EA24E6BC}" destId="{28259633-C375-414F-B32A-E76126902800}" srcOrd="0" destOrd="0" presId="urn:microsoft.com/office/officeart/2005/8/layout/list1#1"/>
    <dgm:cxn modelId="{631927D9-B058-4983-B7CD-54CC12D52A4B}" type="presParOf" srcId="{28259633-C375-414F-B32A-E76126902800}" destId="{8CA3D514-5B8D-4AAC-B249-7A2393B2589A}" srcOrd="0" destOrd="0" presId="urn:microsoft.com/office/officeart/2005/8/layout/list1#1"/>
    <dgm:cxn modelId="{7B25987C-B45B-449B-BD47-453259B1715E}" type="presParOf" srcId="{28259633-C375-414F-B32A-E76126902800}" destId="{32F23DF2-249D-45DB-A42B-82C5157EFA57}" srcOrd="1" destOrd="0" presId="urn:microsoft.com/office/officeart/2005/8/layout/list1#1"/>
    <dgm:cxn modelId="{F238C037-02FC-4E30-BCC8-F5AB261BB7D2}" type="presParOf" srcId="{5B4527FF-9D9A-4972-A36E-6155EA24E6BC}" destId="{DA3E986E-E79A-4DB2-9151-CA958977F044}" srcOrd="1" destOrd="0" presId="urn:microsoft.com/office/officeart/2005/8/layout/list1#1"/>
    <dgm:cxn modelId="{83CC2C04-FC41-41E2-9685-CB9ABF283D97}" type="presParOf" srcId="{5B4527FF-9D9A-4972-A36E-6155EA24E6BC}" destId="{FE1FFDD3-51CB-4198-92A6-DD76531986F0}" srcOrd="2" destOrd="0" presId="urn:microsoft.com/office/officeart/2005/8/layout/list1#1"/>
    <dgm:cxn modelId="{EEF25795-212B-42F8-A2E9-9451AF806C78}" type="presParOf" srcId="{5B4527FF-9D9A-4972-A36E-6155EA24E6BC}" destId="{76B6BA07-9A97-412F-BDD8-9E8BD47E5D7A}" srcOrd="3" destOrd="0" presId="urn:microsoft.com/office/officeart/2005/8/layout/list1#1"/>
    <dgm:cxn modelId="{B17256E8-C383-4247-9ACC-39EEFBA62A11}" type="presParOf" srcId="{5B4527FF-9D9A-4972-A36E-6155EA24E6BC}" destId="{C4E43180-36E4-45CB-BFBB-5DAC60604EDE}" srcOrd="4" destOrd="0" presId="urn:microsoft.com/office/officeart/2005/8/layout/list1#1"/>
    <dgm:cxn modelId="{ACAAF1D8-0EF2-4CFC-BE40-D372F5F22F31}" type="presParOf" srcId="{C4E43180-36E4-45CB-BFBB-5DAC60604EDE}" destId="{99FBAD8D-4128-4640-AEC6-90B8D126B7D5}" srcOrd="0" destOrd="0" presId="urn:microsoft.com/office/officeart/2005/8/layout/list1#1"/>
    <dgm:cxn modelId="{92B23767-E787-44F4-9BB5-859995E93604}" type="presParOf" srcId="{C4E43180-36E4-45CB-BFBB-5DAC60604EDE}" destId="{4DC4D9E2-78CE-4391-96E7-FFD659BF0C75}" srcOrd="1" destOrd="0" presId="urn:microsoft.com/office/officeart/2005/8/layout/list1#1"/>
    <dgm:cxn modelId="{54471A62-12AB-467D-9413-3C3AB80BB6A1}" type="presParOf" srcId="{5B4527FF-9D9A-4972-A36E-6155EA24E6BC}" destId="{066A33BC-AC2A-494A-8A37-9EBEF629BC2A}" srcOrd="5" destOrd="0" presId="urn:microsoft.com/office/officeart/2005/8/layout/list1#1"/>
    <dgm:cxn modelId="{241D8631-70DA-4F46-93B4-B339E321B7D9}" type="presParOf" srcId="{5B4527FF-9D9A-4972-A36E-6155EA24E6BC}" destId="{98D1FED1-642B-4E5D-9925-D9C83472B6C1}" srcOrd="6" destOrd="0" presId="urn:microsoft.com/office/officeart/2005/8/layout/list1#1"/>
    <dgm:cxn modelId="{6C6549CA-BF53-44BD-851C-112EEBE2135F}" type="presParOf" srcId="{5B4527FF-9D9A-4972-A36E-6155EA24E6BC}" destId="{4998AA63-C763-427B-B809-B513F108FC05}" srcOrd="7" destOrd="0" presId="urn:microsoft.com/office/officeart/2005/8/layout/list1#1"/>
    <dgm:cxn modelId="{D955EEC7-13EF-415B-A59B-BB6D6207BED1}" type="presParOf" srcId="{5B4527FF-9D9A-4972-A36E-6155EA24E6BC}" destId="{BD0A1F06-D29A-4FD4-AD90-62F0FD785AD2}" srcOrd="8" destOrd="0" presId="urn:microsoft.com/office/officeart/2005/8/layout/list1#1"/>
    <dgm:cxn modelId="{481CD23F-B37B-4CF0-9CDF-50B8746B87DD}" type="presParOf" srcId="{BD0A1F06-D29A-4FD4-AD90-62F0FD785AD2}" destId="{E83B5C1A-C0E8-4F43-BBEC-BFD711AA2558}" srcOrd="0" destOrd="0" presId="urn:microsoft.com/office/officeart/2005/8/layout/list1#1"/>
    <dgm:cxn modelId="{D7CB7D8A-62DB-4936-85CD-5602ABF3143E}" type="presParOf" srcId="{BD0A1F06-D29A-4FD4-AD90-62F0FD785AD2}" destId="{AB5BADE0-8FBF-4E24-AAB7-D59085D5A9EB}" srcOrd="1" destOrd="0" presId="urn:microsoft.com/office/officeart/2005/8/layout/list1#1"/>
    <dgm:cxn modelId="{2A28D06D-594B-4057-AC45-E850CDFCC81D}" type="presParOf" srcId="{5B4527FF-9D9A-4972-A36E-6155EA24E6BC}" destId="{CE9228DE-7EDB-4C63-8A39-9D69DE16B71E}" srcOrd="9" destOrd="0" presId="urn:microsoft.com/office/officeart/2005/8/layout/list1#1"/>
    <dgm:cxn modelId="{C15EB0BE-96B0-4733-8D05-BA70EFE545DB}" type="presParOf" srcId="{5B4527FF-9D9A-4972-A36E-6155EA24E6BC}" destId="{EFB47CE3-A747-42F3-8694-DDDDBEB26398}" srcOrd="10" destOrd="0" presId="urn:microsoft.com/office/officeart/2005/8/layout/list1#1"/>
    <dgm:cxn modelId="{A9EEDA8D-B5F8-4164-9004-B6CB3B1A1A2B}" type="presParOf" srcId="{5B4527FF-9D9A-4972-A36E-6155EA24E6BC}" destId="{B876890D-AAF3-46A6-BB32-8F142F5272C0}" srcOrd="11" destOrd="0" presId="urn:microsoft.com/office/officeart/2005/8/layout/list1#1"/>
    <dgm:cxn modelId="{AD14ACC6-4DD4-44BD-8DA4-2C854CD40526}" type="presParOf" srcId="{5B4527FF-9D9A-4972-A36E-6155EA24E6BC}" destId="{A0E45D83-28BD-4513-94DC-65BC5753C6B3}" srcOrd="12" destOrd="0" presId="urn:microsoft.com/office/officeart/2005/8/layout/list1#1"/>
    <dgm:cxn modelId="{2E184728-C2FD-41CC-A24B-581EAF12359A}" type="presParOf" srcId="{A0E45D83-28BD-4513-94DC-65BC5753C6B3}" destId="{70ADC72C-C630-49CB-952F-18BD68A26C6D}" srcOrd="0" destOrd="0" presId="urn:microsoft.com/office/officeart/2005/8/layout/list1#1"/>
    <dgm:cxn modelId="{1EDDBA7A-B85B-480C-A67C-3BF1AEF23C2A}" type="presParOf" srcId="{A0E45D83-28BD-4513-94DC-65BC5753C6B3}" destId="{680C2824-4C96-4B09-9D65-A356FC7B7525}" srcOrd="1" destOrd="0" presId="urn:microsoft.com/office/officeart/2005/8/layout/list1#1"/>
    <dgm:cxn modelId="{25842303-D537-490A-8117-A72DFCC147A2}" type="presParOf" srcId="{5B4527FF-9D9A-4972-A36E-6155EA24E6BC}" destId="{0BFC926D-13FC-4EB4-9E4C-25F3DF51F6F6}" srcOrd="13" destOrd="0" presId="urn:microsoft.com/office/officeart/2005/8/layout/list1#1"/>
    <dgm:cxn modelId="{7FD7B50E-4A19-4CB2-81EE-C783CFA70537}" type="presParOf" srcId="{5B4527FF-9D9A-4972-A36E-6155EA24E6BC}" destId="{D109D9AE-86BB-4EEF-A3B3-EC6B074E3D36}" srcOrd="14" destOrd="0" presId="urn:microsoft.com/office/officeart/2005/8/layout/list1#1"/>
    <dgm:cxn modelId="{19F61E74-7BB2-4E86-9C61-837F7D6AEA6E}" type="presParOf" srcId="{5B4527FF-9D9A-4972-A36E-6155EA24E6BC}" destId="{48951BEE-55BE-415B-BECC-A8CEED2A7315}" srcOrd="15" destOrd="0" presId="urn:microsoft.com/office/officeart/2005/8/layout/list1#1"/>
    <dgm:cxn modelId="{FB85B3F8-7310-40DF-9A8C-FAB7FF9DA1C6}" type="presParOf" srcId="{5B4527FF-9D9A-4972-A36E-6155EA24E6BC}" destId="{0B8C15E6-32F3-440D-93FF-729AFFB3E166}" srcOrd="16" destOrd="0" presId="urn:microsoft.com/office/officeart/2005/8/layout/list1#1"/>
    <dgm:cxn modelId="{4F84B2C4-4670-441A-9EBD-D6E5CD929C76}" type="presParOf" srcId="{0B8C15E6-32F3-440D-93FF-729AFFB3E166}" destId="{6420890C-6856-41B0-AC53-A648428E3028}" srcOrd="0" destOrd="0" presId="urn:microsoft.com/office/officeart/2005/8/layout/list1#1"/>
    <dgm:cxn modelId="{5756936F-515E-40D6-93F2-86A79D17056E}" type="presParOf" srcId="{0B8C15E6-32F3-440D-93FF-729AFFB3E166}" destId="{14D76B69-5A7F-4520-8C3F-8FFD617EC7E0}" srcOrd="1" destOrd="0" presId="urn:microsoft.com/office/officeart/2005/8/layout/list1#1"/>
    <dgm:cxn modelId="{83CDA9AC-C551-4AC3-9ACB-16FA6CD9088E}" type="presParOf" srcId="{5B4527FF-9D9A-4972-A36E-6155EA24E6BC}" destId="{A476ECE5-593C-41F2-89A9-F06BE9F7257C}" srcOrd="17" destOrd="0" presId="urn:microsoft.com/office/officeart/2005/8/layout/list1#1"/>
    <dgm:cxn modelId="{FB2AC7E8-A198-42DB-A7EB-6B7A1DA5D412}" type="presParOf" srcId="{5B4527FF-9D9A-4972-A36E-6155EA24E6BC}" destId="{5FB0F263-9516-48A9-B517-9A4353A87774}" srcOrd="18" destOrd="0" presId="urn:microsoft.com/office/officeart/2005/8/layout/list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FFDD3-51CB-4198-92A6-DD76531986F0}">
      <dsp:nvSpPr>
        <dsp:cNvPr id="0" name=""/>
        <dsp:cNvSpPr/>
      </dsp:nvSpPr>
      <dsp:spPr>
        <a:xfrm>
          <a:off x="0" y="347307"/>
          <a:ext cx="631317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972" tIns="374904" rIns="489972" bIns="113792" numCol="1" spcCol="1270" anchor="t" anchorCtr="0">
          <a:noAutofit/>
        </a:bodyPr>
        <a:lstStyle/>
        <a:p>
          <a:pPr marL="171450" lvl="1" indent="-171450" algn="l" defTabSz="711200">
            <a:lnSpc>
              <a:spcPct val="90000"/>
            </a:lnSpc>
            <a:spcBef>
              <a:spcPct val="0"/>
            </a:spcBef>
            <a:spcAft>
              <a:spcPct val="15000"/>
            </a:spcAft>
            <a:buChar char="•"/>
          </a:pPr>
          <a:endParaRPr sz="1600" kern="1200"/>
        </a:p>
      </dsp:txBody>
      <dsp:txXfrm>
        <a:off x="0" y="347307"/>
        <a:ext cx="6313170" cy="453600"/>
      </dsp:txXfrm>
    </dsp:sp>
    <dsp:sp modelId="{32F23DF2-249D-45DB-A42B-82C5157EFA57}">
      <dsp:nvSpPr>
        <dsp:cNvPr id="0" name=""/>
        <dsp:cNvSpPr/>
      </dsp:nvSpPr>
      <dsp:spPr>
        <a:xfrm>
          <a:off x="315658" y="81627"/>
          <a:ext cx="4419219" cy="53136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036" tIns="0" rIns="167036" bIns="0" numCol="1" spcCol="1270" anchor="ctr" anchorCtr="0">
          <a:noAutofit/>
        </a:bodyPr>
        <a:lstStyle/>
        <a:p>
          <a:pPr marL="0" lvl="0" indent="0" algn="l" defTabSz="711200" rtl="0">
            <a:lnSpc>
              <a:spcPct val="100000"/>
            </a:lnSpc>
            <a:spcBef>
              <a:spcPct val="0"/>
            </a:spcBef>
            <a:spcAft>
              <a:spcPct val="35000"/>
            </a:spcAft>
            <a:buNone/>
          </a:pPr>
          <a:r>
            <a:rPr lang="en-US" sz="1600" b="1" kern="1200">
              <a:latin typeface="Times New Roman" panose="02020603050405020304"/>
              <a:cs typeface="Times New Roman" panose="02020603050405020304"/>
            </a:rPr>
            <a:t>1. TOF from single particle data acquisition.</a:t>
          </a:r>
          <a:endParaRPr sz="1600" b="1" kern="1200"/>
        </a:p>
      </dsp:txBody>
      <dsp:txXfrm>
        <a:off x="341597" y="107566"/>
        <a:ext cx="4367341" cy="479482"/>
      </dsp:txXfrm>
    </dsp:sp>
    <dsp:sp modelId="{98D1FED1-642B-4E5D-9925-D9C83472B6C1}">
      <dsp:nvSpPr>
        <dsp:cNvPr id="0" name=""/>
        <dsp:cNvSpPr/>
      </dsp:nvSpPr>
      <dsp:spPr>
        <a:xfrm>
          <a:off x="0" y="1163787"/>
          <a:ext cx="631317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972" tIns="374904" rIns="489972"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a:p>
      </dsp:txBody>
      <dsp:txXfrm>
        <a:off x="0" y="1163787"/>
        <a:ext cx="6313170" cy="453600"/>
      </dsp:txXfrm>
    </dsp:sp>
    <dsp:sp modelId="{4DC4D9E2-78CE-4391-96E7-FFD659BF0C75}">
      <dsp:nvSpPr>
        <dsp:cNvPr id="0" name=""/>
        <dsp:cNvSpPr/>
      </dsp:nvSpPr>
      <dsp:spPr>
        <a:xfrm>
          <a:off x="315658" y="898107"/>
          <a:ext cx="4419219" cy="53136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036" tIns="0" rIns="167036" bIns="0" numCol="1" spcCol="1270" anchor="ctr" anchorCtr="0">
          <a:noAutofit/>
        </a:bodyPr>
        <a:lstStyle/>
        <a:p>
          <a:pPr marL="0" lvl="0" indent="0" algn="l" defTabSz="711200" rtl="0">
            <a:lnSpc>
              <a:spcPct val="100000"/>
            </a:lnSpc>
            <a:spcBef>
              <a:spcPct val="0"/>
            </a:spcBef>
            <a:spcAft>
              <a:spcPct val="35000"/>
            </a:spcAft>
            <a:buNone/>
          </a:pPr>
          <a:r>
            <a:rPr lang="en-US" sz="1600" kern="1200">
              <a:latin typeface="Times New Roman" panose="02020603050405020304"/>
              <a:cs typeface="Times New Roman" panose="02020603050405020304"/>
            </a:rPr>
            <a:t>2. Combinatorial background rejection.</a:t>
          </a:r>
          <a:endParaRPr sz="1600" kern="1200"/>
        </a:p>
      </dsp:txBody>
      <dsp:txXfrm>
        <a:off x="341597" y="924046"/>
        <a:ext cx="4367341" cy="479482"/>
      </dsp:txXfrm>
    </dsp:sp>
    <dsp:sp modelId="{EFB47CE3-A747-42F3-8694-DDDDBEB26398}">
      <dsp:nvSpPr>
        <dsp:cNvPr id="0" name=""/>
        <dsp:cNvSpPr/>
      </dsp:nvSpPr>
      <dsp:spPr>
        <a:xfrm>
          <a:off x="0" y="1980267"/>
          <a:ext cx="631317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972" tIns="374904" rIns="489972" bIns="113792" numCol="1" spcCol="1270" anchor="t" anchorCtr="0">
          <a:noAutofit/>
        </a:bodyPr>
        <a:lstStyle/>
        <a:p>
          <a:pPr marL="171450" lvl="1" indent="-171450" algn="l" defTabSz="711200">
            <a:lnSpc>
              <a:spcPct val="90000"/>
            </a:lnSpc>
            <a:spcBef>
              <a:spcPct val="0"/>
            </a:spcBef>
            <a:spcAft>
              <a:spcPct val="15000"/>
            </a:spcAft>
            <a:buChar char="•"/>
          </a:pPr>
          <a:endParaRPr sz="1600" kern="1200"/>
        </a:p>
      </dsp:txBody>
      <dsp:txXfrm>
        <a:off x="0" y="1980267"/>
        <a:ext cx="6313170" cy="453600"/>
      </dsp:txXfrm>
    </dsp:sp>
    <dsp:sp modelId="{AB5BADE0-8FBF-4E24-AAB7-D59085D5A9EB}">
      <dsp:nvSpPr>
        <dsp:cNvPr id="0" name=""/>
        <dsp:cNvSpPr/>
      </dsp:nvSpPr>
      <dsp:spPr>
        <a:xfrm>
          <a:off x="315658" y="1714587"/>
          <a:ext cx="4419219" cy="53136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036" tIns="0" rIns="167036" bIns="0" numCol="1" spcCol="1270" anchor="ctr" anchorCtr="0">
          <a:noAutofit/>
        </a:bodyPr>
        <a:lstStyle/>
        <a:p>
          <a:pPr marL="0" lvl="0" indent="0" algn="l" defTabSz="711200" rtl="0">
            <a:lnSpc>
              <a:spcPct val="100000"/>
            </a:lnSpc>
            <a:spcBef>
              <a:spcPct val="0"/>
            </a:spcBef>
            <a:spcAft>
              <a:spcPct val="35000"/>
            </a:spcAft>
            <a:buNone/>
          </a:pPr>
          <a:r>
            <a:rPr lang="en-US" sz="1600" kern="1200">
              <a:latin typeface="Times New Roman" panose="02020603050405020304"/>
              <a:cs typeface="Times New Roman" panose="02020603050405020304"/>
            </a:rPr>
            <a:t>3. Neutron TOF distributions.</a:t>
          </a:r>
          <a:endParaRPr sz="1600" kern="1200"/>
        </a:p>
      </dsp:txBody>
      <dsp:txXfrm>
        <a:off x="341597" y="1740526"/>
        <a:ext cx="4367341" cy="479482"/>
      </dsp:txXfrm>
    </dsp:sp>
    <dsp:sp modelId="{D109D9AE-86BB-4EEF-A3B3-EC6B074E3D36}">
      <dsp:nvSpPr>
        <dsp:cNvPr id="0" name=""/>
        <dsp:cNvSpPr/>
      </dsp:nvSpPr>
      <dsp:spPr>
        <a:xfrm>
          <a:off x="0" y="2796747"/>
          <a:ext cx="631317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972" tIns="374904" rIns="489972" bIns="113792" numCol="1" spcCol="1270" anchor="t" anchorCtr="0">
          <a:noAutofit/>
        </a:bodyPr>
        <a:lstStyle/>
        <a:p>
          <a:pPr marL="171450" lvl="1" indent="-171450" algn="l" defTabSz="711200">
            <a:lnSpc>
              <a:spcPct val="90000"/>
            </a:lnSpc>
            <a:spcBef>
              <a:spcPct val="0"/>
            </a:spcBef>
            <a:spcAft>
              <a:spcPct val="15000"/>
            </a:spcAft>
            <a:buChar char="•"/>
          </a:pPr>
          <a:endParaRPr sz="1600" kern="1200"/>
        </a:p>
      </dsp:txBody>
      <dsp:txXfrm>
        <a:off x="0" y="2796747"/>
        <a:ext cx="6313170" cy="453600"/>
      </dsp:txXfrm>
    </dsp:sp>
    <dsp:sp modelId="{680C2824-4C96-4B09-9D65-A356FC7B7525}">
      <dsp:nvSpPr>
        <dsp:cNvPr id="0" name=""/>
        <dsp:cNvSpPr/>
      </dsp:nvSpPr>
      <dsp:spPr>
        <a:xfrm>
          <a:off x="315658" y="2531067"/>
          <a:ext cx="4419219" cy="53136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036" tIns="0" rIns="167036" bIns="0" numCol="1" spcCol="1270" anchor="ctr" anchorCtr="0">
          <a:noAutofit/>
        </a:bodyPr>
        <a:lstStyle/>
        <a:p>
          <a:pPr marL="0" lvl="0" indent="0" algn="l" defTabSz="711200" rtl="0">
            <a:lnSpc>
              <a:spcPct val="100000"/>
            </a:lnSpc>
            <a:spcBef>
              <a:spcPct val="0"/>
            </a:spcBef>
            <a:spcAft>
              <a:spcPct val="35000"/>
            </a:spcAft>
            <a:buNone/>
          </a:pPr>
          <a:r>
            <a:rPr lang="en-US" sz="1600" kern="1200">
              <a:latin typeface="Times New Roman" panose="02020603050405020304"/>
              <a:cs typeface="Times New Roman" panose="02020603050405020304"/>
            </a:rPr>
            <a:t>4. Neutron kinetic energy spectra.</a:t>
          </a:r>
          <a:endParaRPr sz="1600" kern="1200"/>
        </a:p>
      </dsp:txBody>
      <dsp:txXfrm>
        <a:off x="341597" y="2557006"/>
        <a:ext cx="4367341" cy="479482"/>
      </dsp:txXfrm>
    </dsp:sp>
    <dsp:sp modelId="{5FB0F263-9516-48A9-B517-9A4353A87774}">
      <dsp:nvSpPr>
        <dsp:cNvPr id="0" name=""/>
        <dsp:cNvSpPr/>
      </dsp:nvSpPr>
      <dsp:spPr>
        <a:xfrm>
          <a:off x="0" y="3613227"/>
          <a:ext cx="6313170"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972" tIns="374904" rIns="489972" bIns="113792" numCol="1" spcCol="1270" anchor="t" anchorCtr="0">
          <a:noAutofit/>
        </a:bodyPr>
        <a:lstStyle/>
        <a:p>
          <a:pPr marL="171450" lvl="1" indent="-171450" algn="l" defTabSz="711200">
            <a:lnSpc>
              <a:spcPct val="90000"/>
            </a:lnSpc>
            <a:spcBef>
              <a:spcPct val="0"/>
            </a:spcBef>
            <a:spcAft>
              <a:spcPct val="15000"/>
            </a:spcAft>
            <a:buChar char="•"/>
          </a:pPr>
          <a:endParaRPr sz="1600" kern="1200"/>
        </a:p>
      </dsp:txBody>
      <dsp:txXfrm>
        <a:off x="0" y="3613227"/>
        <a:ext cx="6313170" cy="453600"/>
      </dsp:txXfrm>
    </dsp:sp>
    <dsp:sp modelId="{14D76B69-5A7F-4520-8C3F-8FFD617EC7E0}">
      <dsp:nvSpPr>
        <dsp:cNvPr id="0" name=""/>
        <dsp:cNvSpPr/>
      </dsp:nvSpPr>
      <dsp:spPr>
        <a:xfrm>
          <a:off x="315658" y="3347547"/>
          <a:ext cx="4419219" cy="53136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036" tIns="0" rIns="167036" bIns="0" numCol="1" spcCol="1270" anchor="ctr" anchorCtr="0">
          <a:noAutofit/>
        </a:bodyPr>
        <a:lstStyle/>
        <a:p>
          <a:pPr marL="0" lvl="0" indent="0" algn="l" defTabSz="711200" rtl="0">
            <a:lnSpc>
              <a:spcPct val="100000"/>
            </a:lnSpc>
            <a:spcBef>
              <a:spcPct val="0"/>
            </a:spcBef>
            <a:spcAft>
              <a:spcPct val="35000"/>
            </a:spcAft>
            <a:buNone/>
          </a:pPr>
          <a:r>
            <a:rPr lang="en-US" sz="1600" kern="1200">
              <a:latin typeface="Times New Roman" panose="02020603050405020304"/>
              <a:cs typeface="Times New Roman" panose="02020603050405020304"/>
            </a:rPr>
            <a:t>5. Incoming neutrons per kinetic energy and angular direction.</a:t>
          </a:r>
          <a:endParaRPr sz="1600" kern="1200"/>
        </a:p>
      </dsp:txBody>
      <dsp:txXfrm>
        <a:off x="341597" y="3373486"/>
        <a:ext cx="436734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2025/6/11</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2025/6/11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5D0DACE-38E0-42D2-9336-2B707D34BC6D}"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2025/6/11</a:t>
            </a:fld>
            <a:endParaRPr lang="zh-CN" altLang="en-US"/>
          </a:p>
        </p:txBody>
      </p:sp>
      <p:sp>
        <p:nvSpPr>
          <p:cNvPr id="5" name="Footer Placeholder 4"/>
          <p:cNvSpPr>
            <a:spLocks noGrp="1"/>
          </p:cNvSpPr>
          <p:nvPr>
            <p:ph type="ftr" sz="quarter" idx="11"/>
          </p:nvPr>
        </p:nvSpPr>
        <p:spPr/>
        <p:txBody>
          <a:bodyPr/>
          <a:lstStyle/>
          <a:p>
            <a:r>
              <a:rPr lang="en-US" altLang="zh-CN"/>
              <a:t>2025-05-14</a:t>
            </a:r>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r>
              <a:rPr lang="en-US"/>
              <a:t>2025-05-14</a:t>
            </a:r>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2025/6/11</a:t>
            </a:fld>
            <a:endParaRPr lang="zh-CN" altLang="en-US"/>
          </a:p>
        </p:txBody>
      </p:sp>
      <p:sp>
        <p:nvSpPr>
          <p:cNvPr id="5" name="Footer Placeholder 4"/>
          <p:cNvSpPr>
            <a:spLocks noGrp="1"/>
          </p:cNvSpPr>
          <p:nvPr>
            <p:ph type="ftr" sz="quarter" idx="11"/>
          </p:nvPr>
        </p:nvSpPr>
        <p:spPr/>
        <p:txBody>
          <a:bodyPr/>
          <a:lstStyle/>
          <a:p>
            <a:r>
              <a:rPr lang="en-US" altLang="zh-CN"/>
              <a:t>2025-05-14</a:t>
            </a:r>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2025/6/11</a:t>
            </a:fld>
            <a:endParaRPr lang="zh-CN" altLang="en-US"/>
          </a:p>
        </p:txBody>
      </p:sp>
      <p:sp>
        <p:nvSpPr>
          <p:cNvPr id="5" name="Footer Placeholder 4"/>
          <p:cNvSpPr>
            <a:spLocks noGrp="1"/>
          </p:cNvSpPr>
          <p:nvPr>
            <p:ph type="ftr" sz="quarter" idx="11"/>
          </p:nvPr>
        </p:nvSpPr>
        <p:spPr/>
        <p:txBody>
          <a:bodyPr/>
          <a:lstStyle/>
          <a:p>
            <a:r>
              <a:rPr lang="en-US" altLang="zh-CN"/>
              <a:t>2025-05-14</a:t>
            </a:r>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2025/6/11</a:t>
            </a:fld>
            <a:endParaRPr lang="zh-CN" altLang="en-US"/>
          </a:p>
        </p:txBody>
      </p:sp>
      <p:sp>
        <p:nvSpPr>
          <p:cNvPr id="5" name="Footer Placeholder 4"/>
          <p:cNvSpPr>
            <a:spLocks noGrp="1"/>
          </p:cNvSpPr>
          <p:nvPr>
            <p:ph type="ftr" sz="quarter" idx="11"/>
          </p:nvPr>
        </p:nvSpPr>
        <p:spPr/>
        <p:txBody>
          <a:bodyPr/>
          <a:lstStyle/>
          <a:p>
            <a:r>
              <a:rPr lang="en-US" altLang="zh-CN"/>
              <a:t>2025-05-14</a:t>
            </a:r>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2025/6/11</a:t>
            </a:fld>
            <a:endParaRPr lang="zh-CN" altLang="en-US"/>
          </a:p>
        </p:txBody>
      </p:sp>
      <p:sp>
        <p:nvSpPr>
          <p:cNvPr id="6" name="Footer Placeholder 5"/>
          <p:cNvSpPr>
            <a:spLocks noGrp="1"/>
          </p:cNvSpPr>
          <p:nvPr>
            <p:ph type="ftr" sz="quarter" idx="11"/>
          </p:nvPr>
        </p:nvSpPr>
        <p:spPr/>
        <p:txBody>
          <a:bodyPr/>
          <a:lstStyle/>
          <a:p>
            <a:r>
              <a:rPr lang="en-US" altLang="zh-CN"/>
              <a:t>2025-05-14</a:t>
            </a:r>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0FBDFE-C587-4B4C-A407-44438C67B59E}" type="datetimeFigureOut">
              <a:rPr lang="zh-CN" altLang="en-US" smtClean="0"/>
              <a:t>2025/6/11</a:t>
            </a:fld>
            <a:endParaRPr lang="zh-CN" altLang="en-US"/>
          </a:p>
        </p:txBody>
      </p:sp>
      <p:sp>
        <p:nvSpPr>
          <p:cNvPr id="8" name="Footer Placeholder 7"/>
          <p:cNvSpPr>
            <a:spLocks noGrp="1"/>
          </p:cNvSpPr>
          <p:nvPr>
            <p:ph type="ftr" sz="quarter" idx="11"/>
          </p:nvPr>
        </p:nvSpPr>
        <p:spPr/>
        <p:txBody>
          <a:bodyPr/>
          <a:lstStyle/>
          <a:p>
            <a:r>
              <a:rPr lang="en-US" altLang="zh-CN"/>
              <a:t>2025-05-14</a:t>
            </a:r>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zh-CN" altLang="en-US" smtClean="0"/>
              <a:t>2025/6/11</a:t>
            </a:fld>
            <a:endParaRPr lang="zh-CN" altLang="en-US"/>
          </a:p>
        </p:txBody>
      </p:sp>
      <p:sp>
        <p:nvSpPr>
          <p:cNvPr id="4" name="Footer Placeholder 3"/>
          <p:cNvSpPr>
            <a:spLocks noGrp="1"/>
          </p:cNvSpPr>
          <p:nvPr>
            <p:ph type="ftr" sz="quarter" idx="11"/>
          </p:nvPr>
        </p:nvSpPr>
        <p:spPr/>
        <p:txBody>
          <a:bodyPr/>
          <a:lstStyle/>
          <a:p>
            <a:r>
              <a:rPr lang="en-US" altLang="zh-CN"/>
              <a:t>2025-05-14</a:t>
            </a:r>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t>2025/6/11</a:t>
            </a:fld>
            <a:endParaRPr lang="zh-CN" altLang="en-US"/>
          </a:p>
        </p:txBody>
      </p:sp>
      <p:sp>
        <p:nvSpPr>
          <p:cNvPr id="3" name="Footer Placeholder 2"/>
          <p:cNvSpPr>
            <a:spLocks noGrp="1"/>
          </p:cNvSpPr>
          <p:nvPr>
            <p:ph type="ftr" sz="quarter" idx="11"/>
          </p:nvPr>
        </p:nvSpPr>
        <p:spPr/>
        <p:txBody>
          <a:bodyPr/>
          <a:lstStyle/>
          <a:p>
            <a:r>
              <a:rPr lang="en-US" altLang="zh-CN"/>
              <a:t>2025-05-14</a:t>
            </a:r>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r>
              <a:rPr lang="en-US"/>
              <a:t>2025-05-14</a:t>
            </a:r>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zh-CN" altLang="en-US" smtClean="0"/>
              <a:t>2025/6/11</a:t>
            </a:fld>
            <a:endParaRPr lang="zh-CN" altLang="en-US"/>
          </a:p>
        </p:txBody>
      </p:sp>
      <p:sp>
        <p:nvSpPr>
          <p:cNvPr id="6" name="Footer Placeholder 5"/>
          <p:cNvSpPr>
            <a:spLocks noGrp="1"/>
          </p:cNvSpPr>
          <p:nvPr>
            <p:ph type="ftr" sz="quarter" idx="11"/>
          </p:nvPr>
        </p:nvSpPr>
        <p:spPr/>
        <p:txBody>
          <a:bodyPr/>
          <a:lstStyle/>
          <a:p>
            <a:r>
              <a:rPr lang="en-US" altLang="zh-CN"/>
              <a:t>2025-05-14</a:t>
            </a:r>
            <a:endParaRPr lang="zh-CN" altLang="en-US"/>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t>‹#›</a:t>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760FBDFE-C587-4B4C-A407-44438C67B59E}" type="datetimeFigureOut">
              <a:rPr lang="zh-CN" altLang="en-US" smtClean="0"/>
              <a:t>2025/6/11</a:t>
            </a:fld>
            <a:endParaRPr lang="zh-CN" alt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r>
              <a:rPr lang="en-US" altLang="zh-CN"/>
              <a:t>2025-05-14</a:t>
            </a:r>
            <a:endParaRPr lang="zh-CN" alt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19E_0.xml"/><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3.jpeg"/><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image" Target="../media/image1.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18/10/relationships/comments" Target="../comments/modernComment_19F_0.xm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635" cy="682625"/>
          </a:xfrm>
          <a:prstGeom prst="rect">
            <a:avLst/>
          </a:prstGeom>
          <a:solidFill>
            <a:srgbClr val="0152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a:cs typeface="Times New Roman" panose="02020603050405020304"/>
            </a:endParaRPr>
          </a:p>
        </p:txBody>
      </p:sp>
      <p:pic>
        <p:nvPicPr>
          <p:cNvPr id="4" name="Picture 3" descr="INFN_logo2"/>
          <p:cNvPicPr>
            <a:picLocks noChangeAspect="1"/>
          </p:cNvPicPr>
          <p:nvPr/>
        </p:nvPicPr>
        <p:blipFill>
          <a:blip r:embed="rId4"/>
          <a:stretch>
            <a:fillRect/>
          </a:stretch>
        </p:blipFill>
        <p:spPr>
          <a:xfrm>
            <a:off x="10770235" y="96520"/>
            <a:ext cx="1172210" cy="530225"/>
          </a:xfrm>
          <a:prstGeom prst="rect">
            <a:avLst/>
          </a:prstGeom>
        </p:spPr>
      </p:pic>
      <p:sp>
        <p:nvSpPr>
          <p:cNvPr id="29" name="Text Box 28"/>
          <p:cNvSpPr txBox="1"/>
          <p:nvPr/>
        </p:nvSpPr>
        <p:spPr>
          <a:xfrm>
            <a:off x="413546" y="98533"/>
            <a:ext cx="10276962" cy="461665"/>
          </a:xfrm>
          <a:prstGeom prst="rect">
            <a:avLst/>
          </a:prstGeom>
          <a:noFill/>
        </p:spPr>
        <p:txBody>
          <a:bodyPr wrap="square" lIns="91440" tIns="45720" rIns="91440" bIns="45720" rtlCol="0" anchor="t">
            <a:spAutoFit/>
          </a:bodyPr>
          <a:lstStyle/>
          <a:p>
            <a:pPr algn="just"/>
            <a:r>
              <a:rPr lang="en-US" altLang="pt-PT" sz="2400" b="1" err="1">
                <a:solidFill>
                  <a:schemeClr val="bg1"/>
                </a:solidFill>
                <a:latin typeface="Times New Roman" panose="02020603050405020304"/>
                <a:cs typeface="Times New Roman" panose="02020603050405020304"/>
                <a:sym typeface="+mn-ea"/>
              </a:rPr>
              <a:t>NeuProX</a:t>
            </a:r>
            <a:r>
              <a:rPr lang="en-US" altLang="pt-PT" sz="2400" b="1">
                <a:solidFill>
                  <a:schemeClr val="bg1"/>
                </a:solidFill>
                <a:latin typeface="Times New Roman" panose="02020603050405020304"/>
                <a:cs typeface="Times New Roman" panose="02020603050405020304"/>
                <a:sym typeface="+mn-ea"/>
              </a:rPr>
              <a:t> - Neutron Production Cross Sections</a:t>
            </a:r>
            <a:r>
              <a:rPr lang="en-US" altLang="pt-PT" sz="2000" b="1">
                <a:solidFill>
                  <a:schemeClr val="bg1"/>
                </a:solidFill>
                <a:latin typeface="Times New Roman" panose="02020603050405020304"/>
                <a:cs typeface="Times New Roman" panose="02020603050405020304"/>
                <a:sym typeface="+mn-ea"/>
              </a:rPr>
              <a:t> (</a:t>
            </a:r>
            <a:r>
              <a:rPr lang="en-US" sz="2000" b="1">
                <a:solidFill>
                  <a:schemeClr val="bg1"/>
                </a:solidFill>
                <a:latin typeface="Times New Roman" panose="02020603050405020304"/>
                <a:cs typeface="Times New Roman" panose="02020603050405020304"/>
                <a:sym typeface="+mn-ea"/>
              </a:rPr>
              <a:t>Young Researcher Grant Proposal</a:t>
            </a:r>
            <a:r>
              <a:rPr lang="en-US" altLang="pt-PT" sz="2000" b="1">
                <a:solidFill>
                  <a:schemeClr val="bg1"/>
                </a:solidFill>
                <a:latin typeface="Times New Roman" panose="02020603050405020304"/>
                <a:cs typeface="Times New Roman" panose="02020603050405020304"/>
                <a:sym typeface="+mn-ea"/>
              </a:rPr>
              <a:t>)</a:t>
            </a:r>
          </a:p>
        </p:txBody>
      </p:sp>
      <p:sp>
        <p:nvSpPr>
          <p:cNvPr id="20" name="Text Box 23"/>
          <p:cNvSpPr txBox="1"/>
          <p:nvPr/>
        </p:nvSpPr>
        <p:spPr>
          <a:xfrm>
            <a:off x="405130" y="788670"/>
            <a:ext cx="11423015" cy="706755"/>
          </a:xfrm>
          <a:prstGeom prst="rect">
            <a:avLst/>
          </a:prstGeom>
          <a:noFill/>
        </p:spPr>
        <p:txBody>
          <a:bodyPr wrap="square" lIns="91440" tIns="45720" rIns="91440" bIns="45720" rtlCol="0" anchor="t">
            <a:spAutoFit/>
          </a:bodyPr>
          <a:lstStyle/>
          <a:p>
            <a:r>
              <a:rPr lang="en-US" sz="2000" b="1" dirty="0">
                <a:latin typeface="Times New Roman" panose="02020603050405020304"/>
                <a:cs typeface="Times New Roman" panose="02020603050405020304"/>
                <a:sym typeface="+mn-ea"/>
              </a:rPr>
              <a:t>Goal: </a:t>
            </a:r>
            <a:r>
              <a:rPr lang="en-US" sz="2000" dirty="0">
                <a:latin typeface="Times New Roman" panose="02020603050405020304"/>
                <a:cs typeface="Times New Roman" panose="02020603050405020304"/>
                <a:sym typeface="+mn-ea"/>
              </a:rPr>
              <a:t>Assess the feasibility and reliability of measuring double differential neutron production cross-sections using a dedicated TOF multi-detector system</a:t>
            </a:r>
            <a:endParaRPr lang="en-US" sz="2000" dirty="0">
              <a:latin typeface="Times New Roman" panose="02020603050405020304"/>
              <a:cs typeface="Times New Roman" panose="02020603050405020304"/>
            </a:endParaRPr>
          </a:p>
        </p:txBody>
      </p:sp>
      <p:graphicFrame>
        <p:nvGraphicFramePr>
          <p:cNvPr id="23" name="Diagram 22"/>
          <p:cNvGraphicFramePr/>
          <p:nvPr>
            <p:extLst>
              <p:ext uri="{D42A27DB-BD31-4B8C-83A1-F6EECF244321}">
                <p14:modId xmlns:p14="http://schemas.microsoft.com/office/powerpoint/2010/main" val="1727488653"/>
              </p:ext>
            </p:extLst>
          </p:nvPr>
        </p:nvGraphicFramePr>
        <p:xfrm>
          <a:off x="468630" y="2145275"/>
          <a:ext cx="6313170" cy="41484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Text Box 23"/>
          <p:cNvSpPr txBox="1"/>
          <p:nvPr/>
        </p:nvSpPr>
        <p:spPr>
          <a:xfrm>
            <a:off x="468630" y="1716726"/>
            <a:ext cx="1775460" cy="368300"/>
          </a:xfrm>
          <a:prstGeom prst="rect">
            <a:avLst/>
          </a:prstGeom>
          <a:noFill/>
        </p:spPr>
        <p:txBody>
          <a:bodyPr wrap="square" lIns="91440" tIns="45720" rIns="91440" bIns="45720" rtlCol="0" anchor="t">
            <a:spAutoFit/>
          </a:bodyPr>
          <a:lstStyle/>
          <a:p>
            <a:r>
              <a:rPr lang="en-US" b="1">
                <a:latin typeface="Times New Roman" panose="02020603050405020304"/>
                <a:cs typeface="Times New Roman" panose="02020603050405020304"/>
                <a:sym typeface="+mn-ea"/>
              </a:rPr>
              <a:t>Methodology:</a:t>
            </a:r>
            <a:endParaRPr lang="en-US" b="1" err="1">
              <a:latin typeface="Times New Roman" panose="02020603050405020304"/>
              <a:cs typeface="Times New Roman" panose="02020603050405020304"/>
              <a:sym typeface="+mn-ea"/>
            </a:endParaRPr>
          </a:p>
        </p:txBody>
      </p:sp>
      <p:grpSp>
        <p:nvGrpSpPr>
          <p:cNvPr id="82" name="Group 81">
            <a:extLst>
              <a:ext uri="{FF2B5EF4-FFF2-40B4-BE49-F238E27FC236}">
                <a16:creationId xmlns:a16="http://schemas.microsoft.com/office/drawing/2014/main" id="{87F5CE0A-0172-0E23-CFEF-01771076672E}"/>
              </a:ext>
            </a:extLst>
          </p:cNvPr>
          <p:cNvGrpSpPr/>
          <p:nvPr/>
        </p:nvGrpSpPr>
        <p:grpSpPr>
          <a:xfrm>
            <a:off x="6977350" y="1342247"/>
            <a:ext cx="4966773" cy="2335527"/>
            <a:chOff x="5976651" y="1305525"/>
            <a:chExt cx="5728772" cy="2739478"/>
          </a:xfrm>
        </p:grpSpPr>
        <p:grpSp>
          <p:nvGrpSpPr>
            <p:cNvPr id="63" name="Group 62">
              <a:extLst>
                <a:ext uri="{FF2B5EF4-FFF2-40B4-BE49-F238E27FC236}">
                  <a16:creationId xmlns:a16="http://schemas.microsoft.com/office/drawing/2014/main" id="{ECF3ABE5-0866-2D81-2266-577D3DBD3FB7}"/>
                </a:ext>
              </a:extLst>
            </p:cNvPr>
            <p:cNvGrpSpPr/>
            <p:nvPr/>
          </p:nvGrpSpPr>
          <p:grpSpPr>
            <a:xfrm>
              <a:off x="5976651" y="1305525"/>
              <a:ext cx="5728772" cy="2739478"/>
              <a:chOff x="3387687" y="855670"/>
              <a:chExt cx="5728772" cy="2739478"/>
            </a:xfrm>
          </p:grpSpPr>
          <p:pic>
            <p:nvPicPr>
              <p:cNvPr id="52" name="Picture 51">
                <a:extLst>
                  <a:ext uri="{FF2B5EF4-FFF2-40B4-BE49-F238E27FC236}">
                    <a16:creationId xmlns:a16="http://schemas.microsoft.com/office/drawing/2014/main" id="{9DF5E44C-510C-B4D4-C1B2-45A113A4920A}"/>
                  </a:ext>
                </a:extLst>
              </p:cNvPr>
              <p:cNvPicPr>
                <a:picLocks noChangeAspect="1"/>
              </p:cNvPicPr>
              <p:nvPr/>
            </p:nvPicPr>
            <p:blipFill>
              <a:blip r:embed="rId10"/>
              <a:stretch>
                <a:fillRect/>
              </a:stretch>
            </p:blipFill>
            <p:spPr>
              <a:xfrm>
                <a:off x="3387687" y="855670"/>
                <a:ext cx="5728772" cy="2739478"/>
              </a:xfrm>
              <a:prstGeom prst="rect">
                <a:avLst/>
              </a:prstGeom>
            </p:spPr>
          </p:pic>
          <p:grpSp>
            <p:nvGrpSpPr>
              <p:cNvPr id="54" name="Group 53">
                <a:extLst>
                  <a:ext uri="{FF2B5EF4-FFF2-40B4-BE49-F238E27FC236}">
                    <a16:creationId xmlns:a16="http://schemas.microsoft.com/office/drawing/2014/main" id="{525BE57A-AB7C-E74D-95C6-24036327390B}"/>
                  </a:ext>
                </a:extLst>
              </p:cNvPr>
              <p:cNvGrpSpPr/>
              <p:nvPr/>
            </p:nvGrpSpPr>
            <p:grpSpPr>
              <a:xfrm>
                <a:off x="3416300" y="2773680"/>
                <a:ext cx="2667000" cy="739140"/>
                <a:chOff x="5380" y="6105"/>
                <a:chExt cx="4200" cy="1164"/>
              </a:xfrm>
            </p:grpSpPr>
            <p:cxnSp>
              <p:nvCxnSpPr>
                <p:cNvPr id="60" name="Straight Connector 59">
                  <a:extLst>
                    <a:ext uri="{FF2B5EF4-FFF2-40B4-BE49-F238E27FC236}">
                      <a16:creationId xmlns:a16="http://schemas.microsoft.com/office/drawing/2014/main" id="{E86ACABA-2702-0C19-318A-D98CC6A0BEC3}"/>
                    </a:ext>
                  </a:extLst>
                </p:cNvPr>
                <p:cNvCxnSpPr/>
                <p:nvPr/>
              </p:nvCxnSpPr>
              <p:spPr>
                <a:xfrm>
                  <a:off x="5701" y="6142"/>
                  <a:ext cx="0" cy="1127"/>
                </a:xfrm>
                <a:prstGeom prst="line">
                  <a:avLst/>
                </a:prstGeom>
                <a:ln w="635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DDED1BC-B362-0273-7BE0-599A74BC2BE7}"/>
                    </a:ext>
                  </a:extLst>
                </p:cNvPr>
                <p:cNvCxnSpPr/>
                <p:nvPr/>
              </p:nvCxnSpPr>
              <p:spPr>
                <a:xfrm>
                  <a:off x="5380" y="6753"/>
                  <a:ext cx="4200" cy="0"/>
                </a:xfrm>
                <a:prstGeom prst="straightConnector1">
                  <a:avLst/>
                </a:prstGeom>
                <a:ln w="508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9">
                  <a:extLst>
                    <a:ext uri="{FF2B5EF4-FFF2-40B4-BE49-F238E27FC236}">
                      <a16:creationId xmlns:a16="http://schemas.microsoft.com/office/drawing/2014/main" id="{A24A4A7C-0184-45B4-9F2A-38573DF42121}"/>
                    </a:ext>
                  </a:extLst>
                </p:cNvPr>
                <p:cNvSpPr txBox="1"/>
                <p:nvPr/>
              </p:nvSpPr>
              <p:spPr>
                <a:xfrm>
                  <a:off x="6209" y="6105"/>
                  <a:ext cx="2221" cy="682"/>
                </a:xfrm>
                <a:prstGeom prst="rect">
                  <a:avLst/>
                </a:prstGeom>
                <a:noFill/>
              </p:spPr>
              <p:txBody>
                <a:bodyPr wrap="square" lIns="91440" tIns="45720" rIns="91440" bIns="45720" rtlCol="0" anchor="t">
                  <a:spAutoFit/>
                </a:bodyPr>
                <a:lstStyle/>
                <a:p>
                  <a:r>
                    <a:rPr lang="en-US" b="1" dirty="0">
                      <a:solidFill>
                        <a:srgbClr val="CC3300"/>
                      </a:solidFill>
                    </a:rPr>
                    <a:t>Beam</a:t>
                  </a:r>
                  <a:endParaRPr lang="en-US" b="1" dirty="0">
                    <a:solidFill>
                      <a:srgbClr val="CC3300"/>
                    </a:solidFill>
                    <a:cs typeface="Arial"/>
                  </a:endParaRPr>
                </a:p>
              </p:txBody>
            </p:sp>
          </p:grpSp>
        </p:grpSp>
        <p:cxnSp>
          <p:nvCxnSpPr>
            <p:cNvPr id="66" name="Straight Arrow Connector 65">
              <a:extLst>
                <a:ext uri="{FF2B5EF4-FFF2-40B4-BE49-F238E27FC236}">
                  <a16:creationId xmlns:a16="http://schemas.microsoft.com/office/drawing/2014/main" id="{3F0A866D-3F79-651A-4318-E7FA7DE175E9}"/>
                </a:ext>
              </a:extLst>
            </p:cNvPr>
            <p:cNvCxnSpPr/>
            <p:nvPr/>
          </p:nvCxnSpPr>
          <p:spPr>
            <a:xfrm flipV="1">
              <a:off x="8677451" y="2847797"/>
              <a:ext cx="754698" cy="76033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16">
              <a:extLst>
                <a:ext uri="{FF2B5EF4-FFF2-40B4-BE49-F238E27FC236}">
                  <a16:creationId xmlns:a16="http://schemas.microsoft.com/office/drawing/2014/main" id="{9781226C-C9B0-49A1-54B3-5BAF05BB19BE}"/>
                </a:ext>
              </a:extLst>
            </p:cNvPr>
            <p:cNvSpPr txBox="1"/>
            <p:nvPr/>
          </p:nvSpPr>
          <p:spPr>
            <a:xfrm>
              <a:off x="6090851" y="2756918"/>
              <a:ext cx="1567180" cy="541514"/>
            </a:xfrm>
            <a:prstGeom prst="rect">
              <a:avLst/>
            </a:prstGeom>
            <a:noFill/>
          </p:spPr>
          <p:txBody>
            <a:bodyPr rot="0" spcFirstLastPara="0" vert="horz" wrap="square" lIns="91440" tIns="45720" rIns="91440" bIns="45720" numCol="1" spcCol="0" rtlCol="0" fromWordArt="0" anchor="t"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CC3300"/>
                  </a:solidFill>
                  <a:latin typeface="Times New Roman" panose="02020603050405020304"/>
                  <a:cs typeface="Times New Roman" panose="02020603050405020304"/>
                </a:rPr>
                <a:t>t</a:t>
              </a:r>
              <a:r>
                <a:rPr lang="en-US" sz="2400" b="1" baseline="-25000">
                  <a:solidFill>
                    <a:srgbClr val="CC3300"/>
                  </a:solidFill>
                  <a:latin typeface="Times New Roman" panose="02020603050405020304"/>
                  <a:cs typeface="Times New Roman" panose="02020603050405020304"/>
                </a:rPr>
                <a:t>0</a:t>
              </a:r>
              <a:endParaRPr lang="en-US" sz="2400" b="1" baseline="-25000" dirty="0">
                <a:solidFill>
                  <a:srgbClr val="CC3300"/>
                </a:solidFill>
                <a:latin typeface="Times New Roman" panose="02020603050405020304"/>
                <a:cs typeface="Times New Roman" panose="02020603050405020304"/>
              </a:endParaRPr>
            </a:p>
          </p:txBody>
        </p:sp>
        <p:sp>
          <p:nvSpPr>
            <p:cNvPr id="80" name="TextBox 16">
              <a:extLst>
                <a:ext uri="{FF2B5EF4-FFF2-40B4-BE49-F238E27FC236}">
                  <a16:creationId xmlns:a16="http://schemas.microsoft.com/office/drawing/2014/main" id="{3A5618A1-4B8A-9C2C-DAD9-C28CAA9B9742}"/>
                </a:ext>
              </a:extLst>
            </p:cNvPr>
            <p:cNvSpPr txBox="1"/>
            <p:nvPr/>
          </p:nvSpPr>
          <p:spPr>
            <a:xfrm>
              <a:off x="9056224" y="2206074"/>
              <a:ext cx="1567180" cy="541514"/>
            </a:xfrm>
            <a:prstGeom prst="rect">
              <a:avLst/>
            </a:prstGeom>
            <a:noFill/>
          </p:spPr>
          <p:txBody>
            <a:bodyPr rot="0" spcFirstLastPara="0" vert="horz" wrap="square" lIns="91440" tIns="45720" rIns="91440" bIns="45720" numCol="1" spcCol="0" rtlCol="0" fromWordArt="0" anchor="t"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70C0"/>
                  </a:solidFill>
                  <a:latin typeface="Times New Roman" panose="02020603050405020304"/>
                  <a:cs typeface="Times New Roman" panose="02020603050405020304"/>
                </a:rPr>
                <a:t>t</a:t>
              </a:r>
              <a:r>
                <a:rPr lang="en-US" sz="2400" b="1" baseline="-25000" dirty="0">
                  <a:solidFill>
                    <a:srgbClr val="0070C0"/>
                  </a:solidFill>
                  <a:latin typeface="Times New Roman" panose="02020603050405020304"/>
                  <a:cs typeface="Times New Roman" panose="02020603050405020304"/>
                </a:rPr>
                <a:t>d</a:t>
              </a:r>
            </a:p>
          </p:txBody>
        </p:sp>
        <p:sp>
          <p:nvSpPr>
            <p:cNvPr id="81" name="TextBox 16">
              <a:extLst>
                <a:ext uri="{FF2B5EF4-FFF2-40B4-BE49-F238E27FC236}">
                  <a16:creationId xmlns:a16="http://schemas.microsoft.com/office/drawing/2014/main" id="{90D15B47-E96A-0843-ED92-121C44375124}"/>
                </a:ext>
              </a:extLst>
            </p:cNvPr>
            <p:cNvSpPr txBox="1"/>
            <p:nvPr/>
          </p:nvSpPr>
          <p:spPr>
            <a:xfrm>
              <a:off x="6880393" y="1306364"/>
              <a:ext cx="2347541" cy="541514"/>
            </a:xfrm>
            <a:prstGeom prst="rect">
              <a:avLst/>
            </a:prstGeom>
            <a:noFill/>
          </p:spPr>
          <p:txBody>
            <a:bodyPr rot="0" spcFirstLastPara="0" vert="horz" wrap="square" lIns="91440" tIns="45720" rIns="91440" bIns="45720" numCol="1" spcCol="0" rtlCol="0" fromWordArt="0" anchor="t"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anose="02020603050405020304"/>
                  <a:cs typeface="Times New Roman" panose="02020603050405020304"/>
                </a:rPr>
                <a:t>TOF = </a:t>
              </a:r>
              <a:r>
                <a:rPr lang="en-US" sz="2400" b="1" dirty="0">
                  <a:solidFill>
                    <a:srgbClr val="0070C0"/>
                  </a:solidFill>
                  <a:latin typeface="Times New Roman" panose="02020603050405020304"/>
                  <a:cs typeface="Times New Roman" panose="02020603050405020304"/>
                </a:rPr>
                <a:t>t</a:t>
              </a:r>
              <a:r>
                <a:rPr lang="en-US" sz="2400" b="1" baseline="-25000" dirty="0">
                  <a:solidFill>
                    <a:srgbClr val="0070C0"/>
                  </a:solidFill>
                  <a:latin typeface="Times New Roman" panose="02020603050405020304"/>
                  <a:cs typeface="Times New Roman" panose="02020603050405020304"/>
                </a:rPr>
                <a:t>d</a:t>
              </a:r>
              <a:r>
                <a:rPr lang="en-US" sz="2400" b="1" dirty="0">
                  <a:latin typeface="Times New Roman" panose="02020603050405020304"/>
                  <a:cs typeface="Times New Roman" panose="02020603050405020304"/>
                </a:rPr>
                <a:t> - </a:t>
              </a:r>
              <a:r>
                <a:rPr lang="en-US" sz="2400" b="1" dirty="0">
                  <a:solidFill>
                    <a:srgbClr val="CC3300"/>
                  </a:solidFill>
                  <a:latin typeface="Times New Roman" panose="02020603050405020304"/>
                  <a:cs typeface="Times New Roman" panose="02020603050405020304"/>
                </a:rPr>
                <a:t>t</a:t>
              </a:r>
              <a:r>
                <a:rPr lang="en-US" sz="2400" b="1" baseline="-25000" dirty="0">
                  <a:solidFill>
                    <a:srgbClr val="CC3300"/>
                  </a:solidFill>
                  <a:latin typeface="Times New Roman" panose="02020603050405020304"/>
                  <a:cs typeface="Times New Roman" panose="02020603050405020304"/>
                </a:rPr>
                <a:t>0</a:t>
              </a:r>
            </a:p>
          </p:txBody>
        </p:sp>
      </p:grpSp>
      <p:pic>
        <p:nvPicPr>
          <p:cNvPr id="84" name="Picture 83" descr="E_April2025">
            <a:extLst>
              <a:ext uri="{FF2B5EF4-FFF2-40B4-BE49-F238E27FC236}">
                <a16:creationId xmlns:a16="http://schemas.microsoft.com/office/drawing/2014/main" id="{9E646E91-987F-3FFA-97AB-378C32A7465E}"/>
              </a:ext>
            </a:extLst>
          </p:cNvPr>
          <p:cNvPicPr>
            <a:picLocks noChangeAspect="1"/>
          </p:cNvPicPr>
          <p:nvPr/>
        </p:nvPicPr>
        <p:blipFill>
          <a:blip r:embed="rId11"/>
          <a:stretch>
            <a:fillRect/>
          </a:stretch>
        </p:blipFill>
        <p:spPr>
          <a:xfrm>
            <a:off x="5734337" y="3825204"/>
            <a:ext cx="5534025" cy="2714625"/>
          </a:xfrm>
          <a:prstGeom prst="rect">
            <a:avLst/>
          </a:prstGeom>
        </p:spPr>
      </p:pic>
      <p:sp>
        <p:nvSpPr>
          <p:cNvPr id="41" name="TextBox 40">
            <a:extLst>
              <a:ext uri="{FF2B5EF4-FFF2-40B4-BE49-F238E27FC236}">
                <a16:creationId xmlns:a16="http://schemas.microsoft.com/office/drawing/2014/main" id="{12EB61DD-FEF1-BFB3-3BAA-977E1196E2D6}"/>
              </a:ext>
            </a:extLst>
          </p:cNvPr>
          <p:cNvSpPr txBox="1"/>
          <p:nvPr/>
        </p:nvSpPr>
        <p:spPr>
          <a:xfrm>
            <a:off x="416272" y="6500313"/>
            <a:ext cx="534607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Iram B. Rivas Ortiz (irambarbaro.rivasortiz@to.infn.it)</a:t>
            </a:r>
            <a:endParaRPr lang="en-US" sz="1200"/>
          </a:p>
        </p:txBody>
      </p:sp>
      <p:cxnSp>
        <p:nvCxnSpPr>
          <p:cNvPr id="43" name="Straight Connector 42">
            <a:extLst>
              <a:ext uri="{FF2B5EF4-FFF2-40B4-BE49-F238E27FC236}">
                <a16:creationId xmlns:a16="http://schemas.microsoft.com/office/drawing/2014/main" id="{70D98D7E-E2F6-23D2-B72A-643416C27D23}"/>
              </a:ext>
            </a:extLst>
          </p:cNvPr>
          <p:cNvCxnSpPr/>
          <p:nvPr/>
        </p:nvCxnSpPr>
        <p:spPr>
          <a:xfrm>
            <a:off x="9895572" y="2562745"/>
            <a:ext cx="175895" cy="168275"/>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52DC41-E62E-AD17-5550-3911BADEC904}"/>
              </a:ext>
            </a:extLst>
          </p:cNvPr>
          <p:cNvCxnSpPr>
            <a:cxnSpLocks/>
          </p:cNvCxnSpPr>
          <p:nvPr/>
        </p:nvCxnSpPr>
        <p:spPr>
          <a:xfrm>
            <a:off x="10262800" y="2957516"/>
            <a:ext cx="56545" cy="204997"/>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0EB9B8-771D-90B8-EFF7-E69E13E70D3C}"/>
              </a:ext>
            </a:extLst>
          </p:cNvPr>
          <p:cNvCxnSpPr>
            <a:cxnSpLocks/>
          </p:cNvCxnSpPr>
          <p:nvPr/>
        </p:nvCxnSpPr>
        <p:spPr>
          <a:xfrm flipV="1">
            <a:off x="8399114" y="2776925"/>
            <a:ext cx="129992" cy="17140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635" y="0"/>
            <a:ext cx="12192635" cy="682625"/>
          </a:xfrm>
          <a:prstGeom prst="rect">
            <a:avLst/>
          </a:prstGeom>
          <a:solidFill>
            <a:srgbClr val="0152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a:cs typeface="Times New Roman" panose="02020603050405020304"/>
            </a:endParaRPr>
          </a:p>
        </p:txBody>
      </p:sp>
      <p:pic>
        <p:nvPicPr>
          <p:cNvPr id="4" name="Picture 3" descr="INFN_logo2"/>
          <p:cNvPicPr>
            <a:picLocks noChangeAspect="1"/>
          </p:cNvPicPr>
          <p:nvPr/>
        </p:nvPicPr>
        <p:blipFill>
          <a:blip r:embed="rId4"/>
          <a:stretch>
            <a:fillRect/>
          </a:stretch>
        </p:blipFill>
        <p:spPr>
          <a:xfrm>
            <a:off x="10770235" y="96520"/>
            <a:ext cx="1172210" cy="530225"/>
          </a:xfrm>
          <a:prstGeom prst="rect">
            <a:avLst/>
          </a:prstGeom>
        </p:spPr>
      </p:pic>
      <p:grpSp>
        <p:nvGrpSpPr>
          <p:cNvPr id="12" name="Google Shape;267;p22"/>
          <p:cNvGrpSpPr/>
          <p:nvPr/>
        </p:nvGrpSpPr>
        <p:grpSpPr>
          <a:xfrm>
            <a:off x="243205" y="903605"/>
            <a:ext cx="2903220" cy="3216909"/>
            <a:chOff x="164143" y="1477177"/>
            <a:chExt cx="3411452" cy="3732005"/>
          </a:xfrm>
        </p:grpSpPr>
        <p:cxnSp>
          <p:nvCxnSpPr>
            <p:cNvPr id="32" name="Google Shape;268;p22"/>
            <p:cNvCxnSpPr/>
            <p:nvPr/>
          </p:nvCxnSpPr>
          <p:spPr>
            <a:xfrm flipH="1">
              <a:off x="1569960" y="1826068"/>
              <a:ext cx="10322" cy="366876"/>
            </a:xfrm>
            <a:prstGeom prst="straightConnector1">
              <a:avLst/>
            </a:prstGeom>
            <a:noFill/>
            <a:ln w="38100" cap="flat" cmpd="sng">
              <a:solidFill>
                <a:schemeClr val="dk2"/>
              </a:solidFill>
              <a:prstDash val="solid"/>
              <a:round/>
              <a:headEnd type="none" w="med" len="med"/>
              <a:tailEnd type="none" w="med" len="med"/>
            </a:ln>
          </p:spPr>
        </p:cxnSp>
        <p:pic>
          <p:nvPicPr>
            <p:cNvPr id="33" name="Google Shape;271;p22"/>
            <p:cNvPicPr preferRelativeResize="0"/>
            <p:nvPr/>
          </p:nvPicPr>
          <p:blipFill rotWithShape="1">
            <a:blip r:embed="rId5"/>
            <a:srcRect r="56220"/>
            <a:stretch>
              <a:fillRect/>
            </a:stretch>
          </p:blipFill>
          <p:spPr>
            <a:xfrm>
              <a:off x="429030" y="2761750"/>
              <a:ext cx="884255" cy="1240887"/>
            </a:xfrm>
            <a:prstGeom prst="rect">
              <a:avLst/>
            </a:prstGeom>
            <a:noFill/>
            <a:ln>
              <a:noFill/>
            </a:ln>
          </p:spPr>
        </p:pic>
        <p:grpSp>
          <p:nvGrpSpPr>
            <p:cNvPr id="13" name="Google Shape;272;p22"/>
            <p:cNvGrpSpPr/>
            <p:nvPr/>
          </p:nvGrpSpPr>
          <p:grpSpPr>
            <a:xfrm>
              <a:off x="480279" y="2617892"/>
              <a:ext cx="2761774" cy="1358800"/>
              <a:chOff x="480279" y="2617892"/>
              <a:chExt cx="2839870" cy="1358800"/>
            </a:xfrm>
          </p:grpSpPr>
          <p:pic>
            <p:nvPicPr>
              <p:cNvPr id="39" name="Google Shape;273;p22"/>
              <p:cNvPicPr preferRelativeResize="0"/>
              <p:nvPr/>
            </p:nvPicPr>
            <p:blipFill rotWithShape="1">
              <a:blip r:embed="rId6"/>
              <a:srcRect l="7815" r="10598" b="50517"/>
              <a:stretch>
                <a:fillRect/>
              </a:stretch>
            </p:blipFill>
            <p:spPr>
              <a:xfrm>
                <a:off x="2007163" y="2617892"/>
                <a:ext cx="1312986" cy="1358800"/>
              </a:xfrm>
              <a:prstGeom prst="rect">
                <a:avLst/>
              </a:prstGeom>
              <a:noFill/>
              <a:ln>
                <a:noFill/>
              </a:ln>
              <a:effectLst>
                <a:outerShdw blurRad="57150" dist="19050" dir="5400000" algn="bl" rotWithShape="0">
                  <a:srgbClr val="000000">
                    <a:alpha val="50000"/>
                  </a:srgbClr>
                </a:outerShdw>
              </a:effectLst>
            </p:spPr>
          </p:pic>
          <p:sp>
            <p:nvSpPr>
              <p:cNvPr id="40" name="Google Shape;274;p22"/>
              <p:cNvSpPr/>
              <p:nvPr/>
            </p:nvSpPr>
            <p:spPr>
              <a:xfrm>
                <a:off x="2492604" y="3042028"/>
                <a:ext cx="317700" cy="411000"/>
              </a:xfrm>
              <a:prstGeom prst="rect">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endParaRPr>
                  <a:latin typeface="Times New Roman" panose="02020603050405020304"/>
                  <a:ea typeface="Palatino Linotype"/>
                  <a:cs typeface="Times New Roman" panose="02020603050405020304"/>
                  <a:sym typeface="Palatino Linotype"/>
                </a:endParaRPr>
              </a:p>
            </p:txBody>
          </p:sp>
          <p:cxnSp>
            <p:nvCxnSpPr>
              <p:cNvPr id="41" name="Google Shape;275;p22"/>
              <p:cNvCxnSpPr/>
              <p:nvPr/>
            </p:nvCxnSpPr>
            <p:spPr>
              <a:xfrm rot="10800000">
                <a:off x="1261638" y="2798719"/>
                <a:ext cx="1522500" cy="260400"/>
              </a:xfrm>
              <a:prstGeom prst="straightConnector1">
                <a:avLst/>
              </a:prstGeom>
              <a:noFill/>
              <a:ln w="38100" cap="flat" cmpd="sng">
                <a:solidFill>
                  <a:srgbClr val="FF0000"/>
                </a:solidFill>
                <a:prstDash val="dash"/>
                <a:round/>
                <a:headEnd type="none" w="med" len="med"/>
                <a:tailEnd type="none" w="med" len="med"/>
              </a:ln>
            </p:spPr>
          </p:cxnSp>
          <p:cxnSp>
            <p:nvCxnSpPr>
              <p:cNvPr id="42" name="Google Shape;276;p22"/>
              <p:cNvCxnSpPr/>
              <p:nvPr/>
            </p:nvCxnSpPr>
            <p:spPr>
              <a:xfrm flipH="1">
                <a:off x="1349627" y="3464649"/>
                <a:ext cx="1119502" cy="453579"/>
              </a:xfrm>
              <a:prstGeom prst="straightConnector1">
                <a:avLst/>
              </a:prstGeom>
              <a:noFill/>
              <a:ln w="38100" cap="flat" cmpd="sng">
                <a:solidFill>
                  <a:srgbClr val="FF0000"/>
                </a:solidFill>
                <a:prstDash val="dash"/>
                <a:round/>
                <a:headEnd type="none" w="med" len="med"/>
                <a:tailEnd type="none" w="med" len="med"/>
              </a:ln>
            </p:spPr>
          </p:cxnSp>
          <p:sp>
            <p:nvSpPr>
              <p:cNvPr id="43" name="Google Shape;277;p22"/>
              <p:cNvSpPr/>
              <p:nvPr/>
            </p:nvSpPr>
            <p:spPr>
              <a:xfrm>
                <a:off x="480279" y="2795420"/>
                <a:ext cx="855000" cy="1149900"/>
              </a:xfrm>
              <a:prstGeom prst="rect">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endParaRPr>
                  <a:latin typeface="Times New Roman" panose="02020603050405020304"/>
                  <a:ea typeface="Palatino Linotype"/>
                  <a:cs typeface="Times New Roman" panose="02020603050405020304"/>
                  <a:sym typeface="Palatino Linotype"/>
                </a:endParaRPr>
              </a:p>
            </p:txBody>
          </p:sp>
        </p:grpSp>
        <p:sp>
          <p:nvSpPr>
            <p:cNvPr id="35" name="Google Shape;278;p22"/>
            <p:cNvSpPr txBox="1"/>
            <p:nvPr/>
          </p:nvSpPr>
          <p:spPr>
            <a:xfrm>
              <a:off x="164143" y="4113007"/>
              <a:ext cx="3411452" cy="1096175"/>
            </a:xfrm>
            <a:prstGeom prst="rect">
              <a:avLst/>
            </a:prstGeom>
            <a:noFill/>
            <a:ln>
              <a:noFill/>
            </a:ln>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n-US" sz="1400" b="0" i="0" u="none" strike="noStrike">
                  <a:effectLst/>
                  <a:latin typeface="Times New Roman" panose="02020603050405020304"/>
                  <a:cs typeface="Times New Roman" panose="02020603050405020304"/>
                </a:rPr>
                <a:t>8-strip silicon detector, FBK</a:t>
              </a:r>
            </a:p>
            <a:p>
              <a:pPr algn="ctr" fontAlgn="base"/>
              <a:r>
                <a:rPr lang="en-GB" sz="1400">
                  <a:latin typeface="Times New Roman" panose="02020603050405020304"/>
                  <a:cs typeface="Times New Roman" panose="02020603050405020304"/>
                </a:rPr>
                <a:t>(</a:t>
              </a:r>
              <a:r>
                <a:rPr lang="en-US" altLang="en-GB" sz="1400">
                  <a:latin typeface="Times New Roman" panose="02020603050405020304"/>
                  <a:cs typeface="Times New Roman" panose="02020603050405020304"/>
                </a:rPr>
                <a:t>Time Resolution: </a:t>
              </a:r>
              <a:r>
                <a:rPr lang="en-US" altLang="en-GB" sz="1400" b="1">
                  <a:latin typeface="Times New Roman" panose="02020603050405020304"/>
                  <a:cs typeface="Times New Roman" panose="02020603050405020304"/>
                </a:rPr>
                <a:t>50 ps</a:t>
              </a:r>
              <a:r>
                <a:rPr lang="en-GB" sz="1400">
                  <a:latin typeface="Times New Roman" panose="02020603050405020304"/>
                  <a:cs typeface="Times New Roman" panose="02020603050405020304"/>
                </a:rPr>
                <a:t>) </a:t>
              </a:r>
            </a:p>
            <a:p>
              <a:pPr algn="ctr" rtl="0" fontAlgn="base"/>
              <a:endParaRPr lang="en-GB" sz="1400" b="0" i="0">
                <a:solidFill>
                  <a:srgbClr val="000000"/>
                </a:solidFill>
                <a:effectLst/>
                <a:latin typeface="Times New Roman" panose="02020603050405020304"/>
                <a:cs typeface="Times New Roman" panose="02020603050405020304"/>
              </a:endParaRPr>
            </a:p>
          </p:txBody>
        </p:sp>
        <p:sp>
          <p:nvSpPr>
            <p:cNvPr id="36" name="Google Shape;269;p22"/>
            <p:cNvSpPr txBox="1"/>
            <p:nvPr/>
          </p:nvSpPr>
          <p:spPr>
            <a:xfrm>
              <a:off x="638252" y="1477177"/>
              <a:ext cx="2603829" cy="853072"/>
            </a:xfrm>
            <a:prstGeom prst="rect">
              <a:avLst/>
            </a:prstGeom>
            <a:solidFill>
              <a:srgbClr val="FFFF99"/>
            </a:solidFill>
            <a:ln w="19050" cap="flat" cmpd="sng">
              <a:solidFill>
                <a:srgbClr val="455C19"/>
              </a:solidFill>
              <a:prstDash val="solid"/>
              <a:round/>
              <a:headEnd type="none" w="sm" len="sm"/>
              <a:tailEnd type="none" w="sm" len="sm"/>
            </a:ln>
          </p:spPr>
          <p:txBody>
            <a:bodyPr spcFirstLastPara="1" wrap="square" lIns="91425" tIns="91425" rIns="91425" bIns="91425"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b="1">
                  <a:solidFill>
                    <a:schemeClr val="dk2"/>
                  </a:solidFill>
                  <a:latin typeface="Times New Roman" panose="02020603050405020304"/>
                  <a:cs typeface="Times New Roman" panose="02020603050405020304"/>
                </a:rPr>
                <a:t>Beam Monitor Sensors</a:t>
              </a:r>
              <a:endParaRPr b="1">
                <a:solidFill>
                  <a:schemeClr val="dk2"/>
                </a:solidFill>
                <a:latin typeface="Times New Roman" panose="02020603050405020304"/>
                <a:cs typeface="Times New Roman" panose="02020603050405020304"/>
              </a:endParaRPr>
            </a:p>
          </p:txBody>
        </p:sp>
      </p:grpSp>
      <p:grpSp>
        <p:nvGrpSpPr>
          <p:cNvPr id="15" name="Google Shape;284;p22"/>
          <p:cNvGrpSpPr/>
          <p:nvPr/>
        </p:nvGrpSpPr>
        <p:grpSpPr>
          <a:xfrm>
            <a:off x="9228593" y="890905"/>
            <a:ext cx="2836545" cy="3121287"/>
            <a:chOff x="7733300" y="1527604"/>
            <a:chExt cx="3864580" cy="4068824"/>
          </a:xfrm>
        </p:grpSpPr>
        <p:sp>
          <p:nvSpPr>
            <p:cNvPr id="21" name="Google Shape;287;p22"/>
            <p:cNvSpPr txBox="1"/>
            <p:nvPr/>
          </p:nvSpPr>
          <p:spPr>
            <a:xfrm>
              <a:off x="8068489" y="1527604"/>
              <a:ext cx="3194240" cy="597649"/>
            </a:xfrm>
            <a:prstGeom prst="rect">
              <a:avLst/>
            </a:prstGeom>
            <a:solidFill>
              <a:srgbClr val="FFFF99"/>
            </a:solidFill>
            <a:ln w="19050" cap="flat" cmpd="sng">
              <a:solidFill>
                <a:srgbClr val="455C19"/>
              </a:solidFill>
              <a:prstDash val="solid"/>
              <a:round/>
              <a:headEnd type="none" w="sm" len="sm"/>
              <a:tailEnd type="none" w="sm" len="sm"/>
            </a:ln>
          </p:spPr>
          <p:txBody>
            <a:bodyPr spcFirstLastPara="1" wrap="square" lIns="91425" tIns="91425" rIns="91425" bIns="91425"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b="1">
                  <a:solidFill>
                    <a:schemeClr val="dk2"/>
                  </a:solidFill>
                  <a:latin typeface="Times New Roman" panose="02020603050405020304"/>
                  <a:cs typeface="Times New Roman" panose="02020603050405020304"/>
                </a:rPr>
                <a:t>Secondary Detectors</a:t>
              </a:r>
              <a:endParaRPr b="1">
                <a:solidFill>
                  <a:schemeClr val="dk2"/>
                </a:solidFill>
                <a:latin typeface="Times New Roman" panose="02020603050405020304"/>
                <a:cs typeface="Times New Roman" panose="02020603050405020304"/>
              </a:endParaRPr>
            </a:p>
          </p:txBody>
        </p:sp>
        <p:pic>
          <p:nvPicPr>
            <p:cNvPr id="18" name="Google Shape;290;p22"/>
            <p:cNvPicPr preferRelativeResize="0"/>
            <p:nvPr/>
          </p:nvPicPr>
          <p:blipFill rotWithShape="1">
            <a:blip r:embed="rId7"/>
            <a:srcRect l="29470" r="24576"/>
            <a:stretch>
              <a:fillRect/>
            </a:stretch>
          </p:blipFill>
          <p:spPr>
            <a:xfrm>
              <a:off x="9802712" y="2476225"/>
              <a:ext cx="1216387" cy="1430384"/>
            </a:xfrm>
            <a:prstGeom prst="rect">
              <a:avLst/>
            </a:prstGeom>
            <a:noFill/>
            <a:ln>
              <a:noFill/>
            </a:ln>
            <a:effectLst>
              <a:outerShdw blurRad="57150" dist="19050" dir="5400000" algn="bl" rotWithShape="0">
                <a:srgbClr val="000000"/>
              </a:outerShdw>
            </a:effectLst>
          </p:spPr>
        </p:pic>
        <p:grpSp>
          <p:nvGrpSpPr>
            <p:cNvPr id="22" name="Google Shape;295;p22"/>
            <p:cNvGrpSpPr/>
            <p:nvPr/>
          </p:nvGrpSpPr>
          <p:grpSpPr>
            <a:xfrm>
              <a:off x="7733300" y="2449892"/>
              <a:ext cx="3864580" cy="3146536"/>
              <a:chOff x="7733300" y="2449892"/>
              <a:chExt cx="3864580" cy="3146536"/>
            </a:xfrm>
          </p:grpSpPr>
          <p:sp>
            <p:nvSpPr>
              <p:cNvPr id="28" name="Google Shape;296;p22"/>
              <p:cNvSpPr txBox="1"/>
              <p:nvPr/>
            </p:nvSpPr>
            <p:spPr>
              <a:xfrm>
                <a:off x="7733300" y="4377125"/>
                <a:ext cx="3864580" cy="1219303"/>
              </a:xfrm>
              <a:prstGeom prst="rect">
                <a:avLst/>
              </a:prstGeom>
              <a:noFill/>
              <a:ln>
                <a:noFill/>
              </a:ln>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latin typeface="Times New Roman" panose="02020603050405020304"/>
                    <a:cs typeface="Times New Roman" panose="02020603050405020304"/>
                  </a:rPr>
                  <a:t>LaBr3:Ce + SiPM, Luxium</a:t>
                </a:r>
              </a:p>
              <a:p>
                <a:pPr algn="ctr"/>
                <a:r>
                  <a:rPr lang="en-US" sz="1400" err="1">
                    <a:latin typeface="Times New Roman" panose="02020603050405020304"/>
                    <a:cs typeface="Times New Roman" panose="02020603050405020304"/>
                  </a:rPr>
                  <a:t>(Time Resolution: </a:t>
                </a:r>
                <a:r>
                  <a:rPr lang="en-US" sz="1400" b="1" err="1">
                    <a:latin typeface="Times New Roman" panose="02020603050405020304"/>
                    <a:cs typeface="Times New Roman" panose="02020603050405020304"/>
                  </a:rPr>
                  <a:t>&lt; 200ps</a:t>
                </a:r>
                <a:r>
                  <a:rPr lang="en-US" sz="1400" err="1">
                    <a:latin typeface="Times New Roman" panose="02020603050405020304"/>
                    <a:cs typeface="Times New Roman" panose="02020603050405020304"/>
                  </a:rPr>
                  <a:t>)</a:t>
                </a:r>
              </a:p>
            </p:txBody>
          </p:sp>
          <p:pic>
            <p:nvPicPr>
              <p:cNvPr id="30" name="Google Shape;298;p22"/>
              <p:cNvPicPr preferRelativeResize="0"/>
              <p:nvPr/>
            </p:nvPicPr>
            <p:blipFill rotWithShape="1">
              <a:blip r:embed="rId8"/>
              <a:srcRect l="27957" t="38072" r="22769" b="23239"/>
              <a:stretch>
                <a:fillRect/>
              </a:stretch>
            </p:blipFill>
            <p:spPr>
              <a:xfrm>
                <a:off x="8068975" y="2449892"/>
                <a:ext cx="1493232" cy="1649743"/>
              </a:xfrm>
              <a:prstGeom prst="rect">
                <a:avLst/>
              </a:prstGeom>
              <a:noFill/>
              <a:ln>
                <a:noFill/>
              </a:ln>
            </p:spPr>
          </p:pic>
        </p:grpSp>
      </p:grpSp>
      <p:grpSp>
        <p:nvGrpSpPr>
          <p:cNvPr id="7" name="Group 6">
            <a:extLst>
              <a:ext uri="{FF2B5EF4-FFF2-40B4-BE49-F238E27FC236}">
                <a16:creationId xmlns:a16="http://schemas.microsoft.com/office/drawing/2014/main" id="{5494FBE6-009E-1FAC-3E2D-D681DF523FB9}"/>
              </a:ext>
            </a:extLst>
          </p:cNvPr>
          <p:cNvGrpSpPr/>
          <p:nvPr/>
        </p:nvGrpSpPr>
        <p:grpSpPr>
          <a:xfrm>
            <a:off x="3387687" y="855670"/>
            <a:ext cx="5728772" cy="2739478"/>
            <a:chOff x="3387687" y="855670"/>
            <a:chExt cx="5728772" cy="2739478"/>
          </a:xfrm>
        </p:grpSpPr>
        <p:pic>
          <p:nvPicPr>
            <p:cNvPr id="5" name="Picture 4">
              <a:extLst>
                <a:ext uri="{FF2B5EF4-FFF2-40B4-BE49-F238E27FC236}">
                  <a16:creationId xmlns:a16="http://schemas.microsoft.com/office/drawing/2014/main" id="{B8514A69-3C6F-3A16-F3B5-6433DBFC5CF7}"/>
                </a:ext>
              </a:extLst>
            </p:cNvPr>
            <p:cNvPicPr>
              <a:picLocks noChangeAspect="1"/>
            </p:cNvPicPr>
            <p:nvPr/>
          </p:nvPicPr>
          <p:blipFill>
            <a:blip r:embed="rId9"/>
            <a:stretch>
              <a:fillRect/>
            </a:stretch>
          </p:blipFill>
          <p:spPr>
            <a:xfrm>
              <a:off x="3387687" y="855670"/>
              <a:ext cx="5728772" cy="2739478"/>
            </a:xfrm>
            <a:prstGeom prst="rect">
              <a:avLst/>
            </a:prstGeom>
          </p:spPr>
        </p:pic>
        <p:grpSp>
          <p:nvGrpSpPr>
            <p:cNvPr id="48" name="Group 47"/>
            <p:cNvGrpSpPr/>
            <p:nvPr/>
          </p:nvGrpSpPr>
          <p:grpSpPr>
            <a:xfrm>
              <a:off x="3416300" y="1207770"/>
              <a:ext cx="4168775" cy="2305050"/>
              <a:chOff x="5380" y="2352"/>
              <a:chExt cx="6565" cy="3630"/>
            </a:xfrm>
          </p:grpSpPr>
          <p:grpSp>
            <p:nvGrpSpPr>
              <p:cNvPr id="11" name="Group 10"/>
              <p:cNvGrpSpPr/>
              <p:nvPr/>
            </p:nvGrpSpPr>
            <p:grpSpPr>
              <a:xfrm>
                <a:off x="5380" y="4855"/>
                <a:ext cx="4200" cy="1127"/>
                <a:chOff x="5380" y="6142"/>
                <a:chExt cx="4200" cy="1127"/>
              </a:xfrm>
            </p:grpSpPr>
            <p:cxnSp>
              <p:nvCxnSpPr>
                <p:cNvPr id="8" name="Straight Connector 7"/>
                <p:cNvCxnSpPr/>
                <p:nvPr/>
              </p:nvCxnSpPr>
              <p:spPr>
                <a:xfrm>
                  <a:off x="5701" y="6142"/>
                  <a:ext cx="0" cy="1127"/>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80" y="6753"/>
                  <a:ext cx="4200" cy="0"/>
                </a:xfrm>
                <a:prstGeom prst="straightConnector1">
                  <a:avLst/>
                </a:prstGeom>
                <a:ln w="508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5942" y="6173"/>
                  <a:ext cx="2221" cy="580"/>
                </a:xfrm>
                <a:prstGeom prst="rect">
                  <a:avLst/>
                </a:prstGeom>
                <a:noFill/>
              </p:spPr>
              <p:txBody>
                <a:bodyPr wrap="square" rtlCol="0">
                  <a:spAutoFit/>
                </a:bodyPr>
                <a:lstStyle/>
                <a:p>
                  <a:r>
                    <a:rPr lang="en-US" b="1">
                      <a:solidFill>
                        <a:srgbClr val="C00000"/>
                      </a:solidFill>
                    </a:rPr>
                    <a:t>Beam</a:t>
                  </a:r>
                </a:p>
              </p:txBody>
            </p:sp>
          </p:grpSp>
          <p:cxnSp>
            <p:nvCxnSpPr>
              <p:cNvPr id="37" name="Straight Connector 36"/>
              <p:cNvCxnSpPr/>
              <p:nvPr/>
            </p:nvCxnSpPr>
            <p:spPr>
              <a:xfrm flipH="1">
                <a:off x="7937" y="4421"/>
                <a:ext cx="219" cy="335"/>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639" y="4081"/>
                <a:ext cx="277" cy="265"/>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250" y="4798"/>
                <a:ext cx="104" cy="335"/>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531" y="2577"/>
                <a:ext cx="474" cy="11"/>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Text Box 46"/>
              <p:cNvSpPr txBox="1"/>
              <p:nvPr/>
            </p:nvSpPr>
            <p:spPr>
              <a:xfrm>
                <a:off x="7176" y="2352"/>
                <a:ext cx="4769" cy="485"/>
              </a:xfrm>
              <a:prstGeom prst="rect">
                <a:avLst/>
              </a:prstGeom>
              <a:noFill/>
            </p:spPr>
            <p:txBody>
              <a:bodyPr wrap="square" lIns="91440" tIns="45720" rIns="91440" bIns="45720" rtlCol="0" anchor="t">
                <a:spAutoFit/>
              </a:bodyPr>
              <a:lstStyle/>
              <a:p>
                <a:r>
                  <a:rPr lang="en-US" sz="1400" b="1" dirty="0">
                    <a:solidFill>
                      <a:srgbClr val="00B050"/>
                    </a:solidFill>
                  </a:rPr>
                  <a:t>Veto plastic scintillators</a:t>
                </a:r>
              </a:p>
            </p:txBody>
          </p:sp>
        </p:grpSp>
      </p:grpSp>
      <p:pic>
        <p:nvPicPr>
          <p:cNvPr id="50" name="Google Shape;262;p22"/>
          <p:cNvPicPr preferRelativeResize="0"/>
          <p:nvPr/>
        </p:nvPicPr>
        <p:blipFill>
          <a:blip r:embed="rId10"/>
          <a:stretch>
            <a:fillRect/>
          </a:stretch>
        </p:blipFill>
        <p:spPr>
          <a:xfrm>
            <a:off x="9010015" y="4721860"/>
            <a:ext cx="2957195" cy="930910"/>
          </a:xfrm>
          <a:prstGeom prst="rect">
            <a:avLst/>
          </a:prstGeom>
          <a:noFill/>
          <a:ln>
            <a:noFill/>
          </a:ln>
        </p:spPr>
      </p:pic>
      <p:sp>
        <p:nvSpPr>
          <p:cNvPr id="51" name="Google Shape;263;p22"/>
          <p:cNvSpPr txBox="1"/>
          <p:nvPr/>
        </p:nvSpPr>
        <p:spPr>
          <a:xfrm>
            <a:off x="8517252" y="5683462"/>
            <a:ext cx="3650952" cy="896295"/>
          </a:xfrm>
          <a:prstGeom prst="rect">
            <a:avLst/>
          </a:prstGeom>
          <a:noFill/>
          <a:ln>
            <a:noFill/>
          </a:ln>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latin typeface="Times New Roman" panose="02020603050405020304"/>
                <a:cs typeface="Times New Roman" panose="02020603050405020304"/>
              </a:rPr>
              <a:t> Signal read-out by a DT5742 digitizer (16 channels) by CAEN at a sampling frequency of 2.5 GHz</a:t>
            </a:r>
            <a:endParaRPr lang="en-US" sz="1400">
              <a:solidFill>
                <a:schemeClr val="dk1"/>
              </a:solidFill>
              <a:latin typeface="Times New Roman" panose="02020603050405020304"/>
              <a:cs typeface="Times New Roman" panose="02020603050405020304"/>
            </a:endParaRPr>
          </a:p>
          <a:p>
            <a:pPr marL="0" lvl="0" indent="0" algn="ctr" rtl="0">
              <a:spcBef>
                <a:spcPts val="0"/>
              </a:spcBef>
              <a:spcAft>
                <a:spcPts val="0"/>
              </a:spcAft>
              <a:buNone/>
            </a:pPr>
            <a:endParaRPr>
              <a:solidFill>
                <a:schemeClr val="dk1"/>
              </a:solidFill>
              <a:latin typeface="Times New Roman" panose="02020603050405020304"/>
              <a:cs typeface="Times New Roman" panose="02020603050405020304"/>
            </a:endParaRPr>
          </a:p>
        </p:txBody>
      </p:sp>
      <p:sp>
        <p:nvSpPr>
          <p:cNvPr id="52" name="Google Shape;264;p22"/>
          <p:cNvSpPr txBox="1"/>
          <p:nvPr/>
        </p:nvSpPr>
        <p:spPr>
          <a:xfrm>
            <a:off x="9940835" y="4160998"/>
            <a:ext cx="1167862" cy="466010"/>
          </a:xfrm>
          <a:prstGeom prst="rect">
            <a:avLst/>
          </a:prstGeom>
          <a:solidFill>
            <a:srgbClr val="FFFF99"/>
          </a:solidFill>
          <a:ln w="9525" cap="flat" cmpd="sng">
            <a:solidFill>
              <a:srgbClr val="455C19"/>
            </a:solidFill>
            <a:prstDash val="solid"/>
            <a:round/>
            <a:headEnd type="none" w="sm" len="sm"/>
            <a:tailEnd type="none" w="sm" len="sm"/>
          </a:ln>
        </p:spPr>
        <p:txBody>
          <a:bodyPr spcFirstLastPara="1" wrap="square" lIns="91425" tIns="91425" rIns="91425" bIns="91425"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US" b="1">
                <a:solidFill>
                  <a:schemeClr val="dk2"/>
                </a:solidFill>
                <a:latin typeface="Times New Roman" panose="02020603050405020304"/>
                <a:cs typeface="Times New Roman" panose="02020603050405020304"/>
              </a:rPr>
              <a:t>DAQ</a:t>
            </a:r>
            <a:endParaRPr b="1">
              <a:solidFill>
                <a:schemeClr val="dk2"/>
              </a:solidFill>
              <a:latin typeface="Times New Roman" panose="02020603050405020304"/>
              <a:cs typeface="Times New Roman" panose="02020603050405020304"/>
            </a:endParaRPr>
          </a:p>
        </p:txBody>
      </p:sp>
      <p:sp>
        <p:nvSpPr>
          <p:cNvPr id="53" name="Text Box 23"/>
          <p:cNvSpPr txBox="1"/>
          <p:nvPr/>
        </p:nvSpPr>
        <p:spPr>
          <a:xfrm>
            <a:off x="243205" y="3835460"/>
            <a:ext cx="3426651" cy="1669496"/>
          </a:xfrm>
          <a:prstGeom prst="rect">
            <a:avLst/>
          </a:prstGeom>
          <a:noFill/>
        </p:spPr>
        <p:txBody>
          <a:bodyPr wrap="square" lIns="91440" tIns="45720" rIns="91440" bIns="45720" rtlCol="0" anchor="t">
            <a:spAutoFit/>
          </a:bodyPr>
          <a:lstStyle/>
          <a:p>
            <a:pPr>
              <a:lnSpc>
                <a:spcPct val="150000"/>
              </a:lnSpc>
            </a:pPr>
            <a:r>
              <a:rPr lang="en-US" sz="1400" b="1" dirty="0">
                <a:latin typeface="Times New Roman" panose="02020603050405020304"/>
                <a:cs typeface="Times New Roman" panose="02020603050405020304"/>
              </a:rPr>
              <a:t>Conceptual Design (WP1) activities:</a:t>
            </a:r>
          </a:p>
          <a:p>
            <a:pPr>
              <a:lnSpc>
                <a:spcPct val="150000"/>
              </a:lnSpc>
            </a:pPr>
            <a:r>
              <a:rPr lang="en-US" sz="1400" dirty="0">
                <a:latin typeface="Times New Roman" panose="02020603050405020304"/>
                <a:cs typeface="Times New Roman" panose="02020603050405020304"/>
              </a:rPr>
              <a:t>- Define appropriate materials and layout of crystal scintillators, veto plastic scintillators, target thickness and beam sensor for optimal TOF resolution (M1 - M6).</a:t>
            </a:r>
          </a:p>
        </p:txBody>
      </p:sp>
      <p:sp>
        <p:nvSpPr>
          <p:cNvPr id="3" name="Text Box 23"/>
          <p:cNvSpPr txBox="1"/>
          <p:nvPr/>
        </p:nvSpPr>
        <p:spPr>
          <a:xfrm>
            <a:off x="3828681" y="3831103"/>
            <a:ext cx="4687570" cy="1992405"/>
          </a:xfrm>
          <a:prstGeom prst="rect">
            <a:avLst/>
          </a:prstGeom>
          <a:noFill/>
        </p:spPr>
        <p:txBody>
          <a:bodyPr wrap="square" lIns="91440" tIns="45720" rIns="91440" bIns="45720" rtlCol="0" anchor="t">
            <a:spAutoFit/>
          </a:bodyPr>
          <a:lstStyle/>
          <a:p>
            <a:pPr>
              <a:lnSpc>
                <a:spcPct val="150000"/>
              </a:lnSpc>
            </a:pPr>
            <a:r>
              <a:rPr lang="en-US" sz="1400" b="1" dirty="0">
                <a:latin typeface="Times New Roman" panose="02020603050405020304"/>
                <a:cs typeface="Times New Roman" panose="02020603050405020304"/>
              </a:rPr>
              <a:t>Mechanical and Electronic Assembly (WP2) activities:</a:t>
            </a:r>
          </a:p>
          <a:p>
            <a:pPr>
              <a:lnSpc>
                <a:spcPct val="150000"/>
              </a:lnSpc>
            </a:pPr>
            <a:r>
              <a:rPr lang="en-US" sz="1400" b="1" dirty="0">
                <a:solidFill>
                  <a:srgbClr val="0070C0"/>
                </a:solidFill>
                <a:latin typeface="Times New Roman" panose="02020603050405020304"/>
                <a:cs typeface="Times New Roman" panose="02020603050405020304"/>
              </a:rPr>
              <a:t>- Design and build a system for rotating and/or translating the detectors for data acquisition at different angles and distance from the target (M6 - M16).</a:t>
            </a:r>
            <a:endParaRPr lang="en-US" dirty="0"/>
          </a:p>
          <a:p>
            <a:pPr>
              <a:lnSpc>
                <a:spcPct val="150000"/>
              </a:lnSpc>
            </a:pPr>
            <a:r>
              <a:rPr lang="en-US" sz="1400" b="1" dirty="0">
                <a:solidFill>
                  <a:srgbClr val="0070C0"/>
                </a:solidFill>
                <a:latin typeface="Times New Roman" panose="02020603050405020304"/>
                <a:cs typeface="Times New Roman" panose="02020603050405020304"/>
              </a:rPr>
              <a:t>- Assemble scintillators with photodetectors and connect to readout electronics (M6 - M16).</a:t>
            </a:r>
            <a:endParaRPr lang="en-US" dirty="0"/>
          </a:p>
        </p:txBody>
      </p:sp>
      <p:sp>
        <p:nvSpPr>
          <p:cNvPr id="16" name="Text Box 28">
            <a:extLst>
              <a:ext uri="{FF2B5EF4-FFF2-40B4-BE49-F238E27FC236}">
                <a16:creationId xmlns:a16="http://schemas.microsoft.com/office/drawing/2014/main" id="{F709A918-CDD3-5D7F-579C-406C34D69261}"/>
              </a:ext>
            </a:extLst>
          </p:cNvPr>
          <p:cNvSpPr txBox="1"/>
          <p:nvPr/>
        </p:nvSpPr>
        <p:spPr>
          <a:xfrm>
            <a:off x="413546" y="98533"/>
            <a:ext cx="10276962" cy="461665"/>
          </a:xfrm>
          <a:prstGeom prst="rect">
            <a:avLst/>
          </a:prstGeom>
          <a:noFill/>
        </p:spPr>
        <p:txBody>
          <a:bodyPr wrap="square" lIns="91440" tIns="45720" rIns="91440" bIns="45720" rtlCol="0" anchor="t">
            <a:spAutoFit/>
          </a:bodyPr>
          <a:lstStyle/>
          <a:p>
            <a:pPr algn="just"/>
            <a:r>
              <a:rPr lang="en-US" altLang="pt-PT" sz="2400" b="1" err="1">
                <a:solidFill>
                  <a:schemeClr val="bg1"/>
                </a:solidFill>
                <a:latin typeface="Times New Roman" panose="02020603050405020304"/>
                <a:cs typeface="Times New Roman" panose="02020603050405020304"/>
                <a:sym typeface="+mn-ea"/>
              </a:rPr>
              <a:t>NeuProX</a:t>
            </a:r>
            <a:r>
              <a:rPr lang="en-US" altLang="pt-PT" sz="2400" b="1">
                <a:solidFill>
                  <a:schemeClr val="bg1"/>
                </a:solidFill>
                <a:latin typeface="Times New Roman" panose="02020603050405020304"/>
                <a:cs typeface="Times New Roman" panose="02020603050405020304"/>
                <a:sym typeface="+mn-ea"/>
              </a:rPr>
              <a:t> - Neutron Production Cross Sections</a:t>
            </a:r>
            <a:r>
              <a:rPr lang="en-US" altLang="pt-PT" sz="2000" b="1">
                <a:solidFill>
                  <a:schemeClr val="bg1"/>
                </a:solidFill>
                <a:latin typeface="Times New Roman" panose="02020603050405020304"/>
                <a:cs typeface="Times New Roman" panose="02020603050405020304"/>
                <a:sym typeface="+mn-ea"/>
              </a:rPr>
              <a:t> (</a:t>
            </a:r>
            <a:r>
              <a:rPr lang="en-US" sz="2000" b="1">
                <a:solidFill>
                  <a:schemeClr val="bg1"/>
                </a:solidFill>
                <a:latin typeface="Times New Roman" panose="02020603050405020304"/>
                <a:cs typeface="Times New Roman" panose="02020603050405020304"/>
                <a:sym typeface="+mn-ea"/>
              </a:rPr>
              <a:t>Young Researcher Grant Proposal</a:t>
            </a:r>
            <a:r>
              <a:rPr lang="en-US" altLang="pt-PT" sz="2000" b="1">
                <a:solidFill>
                  <a:schemeClr val="bg1"/>
                </a:solidFill>
                <a:latin typeface="Times New Roman" panose="02020603050405020304"/>
                <a:cs typeface="Times New Roman" panose="02020603050405020304"/>
                <a:sym typeface="+mn-ea"/>
              </a:rPr>
              <a:t>)</a:t>
            </a:r>
          </a:p>
        </p:txBody>
      </p:sp>
      <p:sp>
        <p:nvSpPr>
          <p:cNvPr id="17" name="Text Box 28">
            <a:extLst>
              <a:ext uri="{FF2B5EF4-FFF2-40B4-BE49-F238E27FC236}">
                <a16:creationId xmlns:a16="http://schemas.microsoft.com/office/drawing/2014/main" id="{C2645ACA-9FDE-DB0F-3433-47E3B3EBF20F}"/>
              </a:ext>
            </a:extLst>
          </p:cNvPr>
          <p:cNvSpPr txBox="1"/>
          <p:nvPr/>
        </p:nvSpPr>
        <p:spPr>
          <a:xfrm>
            <a:off x="413546" y="98533"/>
            <a:ext cx="10276962" cy="461665"/>
          </a:xfrm>
          <a:prstGeom prst="rect">
            <a:avLst/>
          </a:prstGeom>
          <a:noFill/>
        </p:spPr>
        <p:txBody>
          <a:bodyPr wrap="square" lIns="91440" tIns="45720" rIns="91440" bIns="4572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pt-PT" sz="2400" b="1" err="1">
                <a:solidFill>
                  <a:schemeClr val="bg1"/>
                </a:solidFill>
                <a:latin typeface="Times New Roman" panose="02020603050405020304"/>
                <a:cs typeface="Times New Roman" panose="02020603050405020304"/>
                <a:sym typeface="+mn-ea"/>
              </a:rPr>
              <a:t>NeuProX</a:t>
            </a:r>
            <a:r>
              <a:rPr lang="en-US" altLang="pt-PT" sz="2400" b="1">
                <a:solidFill>
                  <a:schemeClr val="bg1"/>
                </a:solidFill>
                <a:latin typeface="Times New Roman" panose="02020603050405020304"/>
                <a:cs typeface="Times New Roman" panose="02020603050405020304"/>
                <a:sym typeface="+mn-ea"/>
              </a:rPr>
              <a:t> - Neutron Production Cross Sections</a:t>
            </a:r>
            <a:r>
              <a:rPr lang="en-US" altLang="pt-PT" sz="2000" b="1">
                <a:solidFill>
                  <a:schemeClr val="bg1"/>
                </a:solidFill>
                <a:latin typeface="Times New Roman" panose="02020603050405020304"/>
                <a:cs typeface="Times New Roman" panose="02020603050405020304"/>
                <a:sym typeface="+mn-ea"/>
              </a:rPr>
              <a:t> (</a:t>
            </a:r>
            <a:r>
              <a:rPr lang="en-US" sz="2000" b="1">
                <a:solidFill>
                  <a:schemeClr val="bg1"/>
                </a:solidFill>
                <a:latin typeface="Times New Roman" panose="02020603050405020304"/>
                <a:cs typeface="Times New Roman" panose="02020603050405020304"/>
                <a:sym typeface="+mn-ea"/>
              </a:rPr>
              <a:t>Young Researcher Grant Proposal</a:t>
            </a:r>
            <a:r>
              <a:rPr lang="en-US" altLang="pt-PT" sz="2000" b="1">
                <a:solidFill>
                  <a:schemeClr val="bg1"/>
                </a:solidFill>
                <a:latin typeface="Times New Roman" panose="02020603050405020304"/>
                <a:cs typeface="Times New Roman" panose="02020603050405020304"/>
                <a:sym typeface="+mn-ea"/>
              </a:rPr>
              <a:t>)</a:t>
            </a:r>
          </a:p>
        </p:txBody>
      </p:sp>
      <p:sp>
        <p:nvSpPr>
          <p:cNvPr id="20" name="TextBox 19">
            <a:extLst>
              <a:ext uri="{FF2B5EF4-FFF2-40B4-BE49-F238E27FC236}">
                <a16:creationId xmlns:a16="http://schemas.microsoft.com/office/drawing/2014/main" id="{7E0A678F-7FFF-6A67-6163-C1BC2E3EB700}"/>
              </a:ext>
            </a:extLst>
          </p:cNvPr>
          <p:cNvSpPr txBox="1"/>
          <p:nvPr/>
        </p:nvSpPr>
        <p:spPr>
          <a:xfrm>
            <a:off x="242756" y="6510871"/>
            <a:ext cx="534607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Iram B. Rivas Ortiz (irambarbaro.rivasortiz@to.infn.it)</a:t>
            </a:r>
            <a:endParaRPr lang="en-US" sz="1200"/>
          </a:p>
        </p:txBody>
      </p:sp>
      <p:sp>
        <p:nvSpPr>
          <p:cNvPr id="14" name="Text Box 46">
            <a:extLst>
              <a:ext uri="{FF2B5EF4-FFF2-40B4-BE49-F238E27FC236}">
                <a16:creationId xmlns:a16="http://schemas.microsoft.com/office/drawing/2014/main" id="{9BD84E61-061F-E9EC-A1DD-49A19894A382}"/>
              </a:ext>
            </a:extLst>
          </p:cNvPr>
          <p:cNvSpPr txBox="1"/>
          <p:nvPr/>
        </p:nvSpPr>
        <p:spPr>
          <a:xfrm>
            <a:off x="4556760" y="902970"/>
            <a:ext cx="3028315" cy="307777"/>
          </a:xfrm>
          <a:prstGeom prst="rect">
            <a:avLst/>
          </a:prstGeom>
          <a:noFill/>
        </p:spPr>
        <p:txBody>
          <a:bodyPr wrap="square" lIns="91440" tIns="45720" rIns="91440" bIns="45720" rtlCol="0" anchor="t">
            <a:spAutoFit/>
          </a:bodyPr>
          <a:lstStyle/>
          <a:p>
            <a:r>
              <a:rPr lang="en-US" sz="1400" b="1" dirty="0">
                <a:solidFill>
                  <a:srgbClr val="0070C0"/>
                </a:solidFill>
              </a:rPr>
              <a:t>Beam sensor</a:t>
            </a:r>
          </a:p>
        </p:txBody>
      </p:sp>
      <p:cxnSp>
        <p:nvCxnSpPr>
          <p:cNvPr id="23" name="Straight Connector 22">
            <a:extLst>
              <a:ext uri="{FF2B5EF4-FFF2-40B4-BE49-F238E27FC236}">
                <a16:creationId xmlns:a16="http://schemas.microsoft.com/office/drawing/2014/main" id="{80E63FB1-2320-CE43-12C2-F4A29F5B19B7}"/>
              </a:ext>
            </a:extLst>
          </p:cNvPr>
          <p:cNvCxnSpPr/>
          <p:nvPr/>
        </p:nvCxnSpPr>
        <p:spPr>
          <a:xfrm>
            <a:off x="4147185" y="1036320"/>
            <a:ext cx="300990" cy="6985"/>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 Box 46">
            <a:extLst>
              <a:ext uri="{FF2B5EF4-FFF2-40B4-BE49-F238E27FC236}">
                <a16:creationId xmlns:a16="http://schemas.microsoft.com/office/drawing/2014/main" id="{FD4D0EFC-C277-6C2A-3126-56256D2B35E4}"/>
              </a:ext>
            </a:extLst>
          </p:cNvPr>
          <p:cNvSpPr txBox="1"/>
          <p:nvPr/>
        </p:nvSpPr>
        <p:spPr>
          <a:xfrm>
            <a:off x="8014335" y="1455420"/>
            <a:ext cx="1475740" cy="523220"/>
          </a:xfrm>
          <a:prstGeom prst="rect">
            <a:avLst/>
          </a:prstGeom>
          <a:noFill/>
        </p:spPr>
        <p:txBody>
          <a:bodyPr wrap="square" lIns="91440" tIns="45720" rIns="91440" bIns="45720" rtlCol="0" anchor="t">
            <a:spAutoFit/>
          </a:bodyPr>
          <a:lstStyle/>
          <a:p>
            <a:r>
              <a:rPr lang="en-US" sz="1400" b="1" dirty="0">
                <a:solidFill>
                  <a:srgbClr val="000000"/>
                </a:solidFill>
              </a:rPr>
              <a:t>Secondary Detectors</a:t>
            </a: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Slides>
  <Notes>2</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uesc0</dc:creator>
  <cp:revision>179</cp:revision>
  <dcterms:created xsi:type="dcterms:W3CDTF">2025-06-09T18:27:22Z</dcterms:created>
  <dcterms:modified xsi:type="dcterms:W3CDTF">2025-06-11T11:54:32Z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1033-11.1.0.11723</vt:lpwstr>
  </property>
  <property fmtid="{D5CDD505-2E9C-101B-9397-08002B2CF9AE}" pid="3" name="ICV">
    <vt:lpwstr/>
  </property>
</Properties>
</file>