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4" r:id="rId4"/>
    <p:sldId id="285" r:id="rId5"/>
    <p:sldId id="286" r:id="rId6"/>
    <p:sldId id="290" r:id="rId7"/>
    <p:sldId id="29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2A0C62-031B-4D42-829C-FEF238E6D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B07674E-D0B7-4E00-896F-75B19EAC5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79B7D3-BC8D-4FCC-84F1-F50823E1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31F4-3C21-4BA0-A126-A391E163340C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81CC4D-A886-4A70-A39F-1DBE3633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CEF8ED-0E90-4DD6-A19C-4EE2D128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22EC-95BB-47E8-BB65-06511442CD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19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517354-B74A-436E-AB25-143ACAE5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F0618D-538B-44CC-BF52-64C3A4F76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4AC5EA-9F25-4EF5-B4B8-8C78C586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31F4-3C21-4BA0-A126-A391E163340C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FEA870-F50D-478F-B7B9-04935346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864319-371F-4635-AB48-06623200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22EC-95BB-47E8-BB65-06511442CD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69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CBE8849-453C-4268-BE4B-963D69C25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EDA76A0-7E2F-4505-AFD9-4C6E09029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5C0481-4578-462A-8CDD-E044B75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31F4-3C21-4BA0-A126-A391E163340C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11E8B1-CD5C-4B8D-B522-D1E33A26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DF63CA-2116-427F-9145-C7A6946F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22EC-95BB-47E8-BB65-06511442CD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43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F3BF1-EB7A-45DD-9614-ABF4D169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5DB19F-B793-437A-88F1-CA1D6957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D5031E-2BA6-4BF1-B2DE-251C1516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31F4-3C21-4BA0-A126-A391E163340C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FA70D-78D0-4FF4-8CF5-0FDA319A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F4FEA7-0AD5-4500-99E2-B769E3EC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22EC-95BB-47E8-BB65-06511442CD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7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2D5454-8C44-48CE-BE1F-B5F8D389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30F6BE-D84B-4E6D-BEAB-1CD921BBF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F8EF96-3CDB-472E-9DDD-9D51F1E6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31F4-3C21-4BA0-A126-A391E163340C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96234F-F0EE-4388-8742-191F6BDE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AC3201-3B2B-403C-9DE2-C0DCD43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22EC-95BB-47E8-BB65-06511442CD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83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C8252E-544A-4915-BFED-0E78AA14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87327F-723C-47B1-B497-AAB77E414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1A7F09-22A7-43BE-8E55-604F9A1AB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CD160B-6FE1-4527-A3FD-1FBD68B7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31F4-3C21-4BA0-A126-A391E163340C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7B0900-6309-4861-BF74-298FC676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6AA703-100B-4BDF-A9ED-4853B59B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22EC-95BB-47E8-BB65-06511442CD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1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A163F-01CD-4038-A4ED-E6A5C7A4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AEF6AC-AE7A-48EF-8DC0-566DF3FC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FF4F37-06B1-4A9B-A388-EF1B2A85F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3A9C57A-40B8-4139-8AE5-D29292A35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E9590C-BDC9-4F9B-8DDE-548C87A38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10CC4D7-F66E-4552-B548-559D1A98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31F4-3C21-4BA0-A126-A391E163340C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68E200-00CE-4B8D-A746-D9C996FB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E8732F-420F-45F2-8E08-59741BAF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22EC-95BB-47E8-BB65-06511442CD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26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88CEBA-7D4D-4FBB-A4BF-74983EF6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B130A0-A9C3-41F0-BCFD-7BF0648D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31F4-3C21-4BA0-A126-A391E163340C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475A4B-39CE-4266-80BD-FCF839C4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C94E8E-9D1B-4257-85B3-28D50C6C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22EC-95BB-47E8-BB65-06511442CD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48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8A45FF-8E74-454A-82A9-44A8A078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31F4-3C21-4BA0-A126-A391E163340C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1946E2-4FA5-4672-9606-BE5A6193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029529-360F-4B5C-8C5A-3451F787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22EC-95BB-47E8-BB65-06511442CD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64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4EA13-1AB7-442F-842A-FF8A6BB0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ADF7C9-3016-42FA-847A-0D6FACAD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9BFA72-8DBE-4CDA-BD1D-D08D82D16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777C8F-2DCE-4A2F-99E9-8D7C06F5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31F4-3C21-4BA0-A126-A391E163340C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CDFB88-79B3-4CB8-90AF-11B0F1A2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0FF7C7-6CBB-410C-B8F4-7B7255AB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22EC-95BB-47E8-BB65-06511442CD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39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10C832-9474-4868-861B-07249295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7A0D67C-2276-499F-84BB-8DA3F08A9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5CC7F3-D03B-4160-82E3-290905425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F91A67-9352-484C-81D0-61B7DDB8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31F4-3C21-4BA0-A126-A391E163340C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1D2BEA-27DA-49E8-B3DC-90242D127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970BD4-6B81-4B71-BFA1-E2E4B337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22EC-95BB-47E8-BB65-06511442CD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31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737144-57E7-4580-865D-5C025B44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909AE4-B7DC-4EFC-8FB2-D09129E45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2CD923-2054-42E0-A0C8-4A80D5856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331F4-3C21-4BA0-A126-A391E163340C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E9552A-93C7-41BC-A00A-0F275787F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B6DC03-5C22-43D9-9226-3368D0290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922EC-95BB-47E8-BB65-06511442CD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71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52FC4DC1-7F21-4488-B2FB-C50FCD296897}"/>
              </a:ext>
            </a:extLst>
          </p:cNvPr>
          <p:cNvSpPr/>
          <p:nvPr/>
        </p:nvSpPr>
        <p:spPr>
          <a:xfrm>
            <a:off x="1883459" y="373756"/>
            <a:ext cx="8808439" cy="3009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20000"/>
                  <a:lumOff val="80000"/>
                  <a:alpha val="7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4DDE42-263E-49DA-BE5B-2A370B37FBE0}"/>
              </a:ext>
            </a:extLst>
          </p:cNvPr>
          <p:cNvSpPr txBox="1"/>
          <p:nvPr/>
        </p:nvSpPr>
        <p:spPr>
          <a:xfrm>
            <a:off x="1871468" y="353419"/>
            <a:ext cx="8808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pc="850" dirty="0">
                <a:solidFill>
                  <a:schemeClr val="bg1"/>
                </a:solidFill>
                <a:latin typeface="Century Gothic" panose="020B0502020202020204" pitchFamily="34" charset="0"/>
              </a:rPr>
              <a:t>Sezione di TORINO </a:t>
            </a:r>
            <a:r>
              <a:rPr lang="it-IT" sz="1600" b="1" spc="850" dirty="0">
                <a:solidFill>
                  <a:schemeClr val="accent4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</a:t>
            </a:r>
            <a:r>
              <a:rPr lang="it-IT" sz="1600" b="1" spc="850" dirty="0">
                <a:latin typeface="Century Gothic" panose="020B0502020202020204" pitchFamily="34" charset="0"/>
              </a:rPr>
              <a:t> Politecnico di Torino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23AD9B5-E93C-4EB4-80F2-41E0F33E7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476" y="170518"/>
            <a:ext cx="865712" cy="83099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082AF3-75B3-40C1-89B1-438212D30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9" y="145868"/>
            <a:ext cx="1322829" cy="67905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6B5046-B81A-1885-BF3C-E654F766F5B3}"/>
              </a:ext>
            </a:extLst>
          </p:cNvPr>
          <p:cNvSpPr txBox="1"/>
          <p:nvPr/>
        </p:nvSpPr>
        <p:spPr>
          <a:xfrm>
            <a:off x="1143956" y="1090398"/>
            <a:ext cx="9963391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Attività</a:t>
            </a:r>
            <a:r>
              <a:rPr lang="en-US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 di </a:t>
            </a:r>
            <a:r>
              <a:rPr lang="en-US" sz="28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ricerca</a:t>
            </a:r>
            <a:r>
              <a:rPr lang="en-US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 INFN Sez.TO – </a:t>
            </a:r>
            <a:r>
              <a:rPr lang="en-US" sz="28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Politecnico</a:t>
            </a:r>
            <a:r>
              <a:rPr lang="en-US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 di Torino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Dipartimento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Scienza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Applicata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Tecnologia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(DISAT)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Istituto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Materials Physics and Engineering</a:t>
            </a:r>
          </a:p>
          <a:p>
            <a:pPr marL="1076325"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Gruppo SM-MESH (Superconductivity and Magnetism – Material Engineering by Swift Heavy ions):</a:t>
            </a:r>
          </a:p>
          <a:p>
            <a:pPr marL="141922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4 PA (</a:t>
            </a:r>
            <a:r>
              <a:rPr lang="en-US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Gerbaldo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, Ghigo, </a:t>
            </a:r>
            <a:r>
              <a:rPr lang="en-US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Gozzelino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, Laviano)</a:t>
            </a:r>
          </a:p>
          <a:p>
            <a:pPr marL="141922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1 RTDB (Torsello)</a:t>
            </a:r>
          </a:p>
          <a:p>
            <a:pPr marL="141922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1 RTDA (Fracasso)</a:t>
            </a:r>
          </a:p>
          <a:p>
            <a:pPr marL="141922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8 PhDs</a:t>
            </a:r>
          </a:p>
        </p:txBody>
      </p:sp>
    </p:spTree>
    <p:extLst>
      <p:ext uri="{BB962C8B-B14F-4D97-AF65-F5344CB8AC3E}">
        <p14:creationId xmlns:p14="http://schemas.microsoft.com/office/powerpoint/2010/main" val="54629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33C5B78-D78D-4DA6-8C2D-34029569C3D2}"/>
              </a:ext>
            </a:extLst>
          </p:cNvPr>
          <p:cNvSpPr/>
          <p:nvPr/>
        </p:nvSpPr>
        <p:spPr>
          <a:xfrm>
            <a:off x="1875387" y="840151"/>
            <a:ext cx="800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Attività</a:t>
            </a: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 INFN – </a:t>
            </a:r>
            <a:r>
              <a:rPr lang="en-US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PoliTO</a:t>
            </a: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:  </a:t>
            </a:r>
            <a:r>
              <a:rPr lang="en-US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STORICO</a:t>
            </a: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2FC4DC1-7F21-4488-B2FB-C50FCD296897}"/>
              </a:ext>
            </a:extLst>
          </p:cNvPr>
          <p:cNvSpPr/>
          <p:nvPr/>
        </p:nvSpPr>
        <p:spPr>
          <a:xfrm>
            <a:off x="1883459" y="373756"/>
            <a:ext cx="8808439" cy="3009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20000"/>
                  <a:lumOff val="80000"/>
                  <a:alpha val="7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4DDE42-263E-49DA-BE5B-2A370B37FBE0}"/>
              </a:ext>
            </a:extLst>
          </p:cNvPr>
          <p:cNvSpPr txBox="1"/>
          <p:nvPr/>
        </p:nvSpPr>
        <p:spPr>
          <a:xfrm>
            <a:off x="1871468" y="353419"/>
            <a:ext cx="8808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pc="850" dirty="0">
                <a:solidFill>
                  <a:schemeClr val="bg1"/>
                </a:solidFill>
                <a:latin typeface="Century Gothic" panose="020B0502020202020204" pitchFamily="34" charset="0"/>
              </a:rPr>
              <a:t>Sezione di TORINO </a:t>
            </a:r>
            <a:r>
              <a:rPr lang="it-IT" sz="1600" b="1" spc="850" dirty="0">
                <a:solidFill>
                  <a:schemeClr val="accent4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</a:t>
            </a:r>
            <a:r>
              <a:rPr lang="it-IT" sz="1600" b="1" spc="850" dirty="0">
                <a:latin typeface="Century Gothic" panose="020B0502020202020204" pitchFamily="34" charset="0"/>
              </a:rPr>
              <a:t> Politecnico di Torino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23AD9B5-E93C-4EB4-80F2-41E0F33E7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476" y="170518"/>
            <a:ext cx="865712" cy="83099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082AF3-75B3-40C1-89B1-438212D30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9" y="145868"/>
            <a:ext cx="1322829" cy="67905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52D123-C362-DBFB-3EE6-A75FA2267F93}"/>
              </a:ext>
            </a:extLst>
          </p:cNvPr>
          <p:cNvSpPr txBox="1"/>
          <p:nvPr/>
        </p:nvSpPr>
        <p:spPr>
          <a:xfrm>
            <a:off x="428385" y="1686397"/>
            <a:ext cx="11220491" cy="420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Associati</a:t>
            </a:r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 INFN CSN5 Sez. Torino dal 1992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Esperimenti</a:t>
            </a:r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 CSN5 dal 1993, senza </a:t>
            </a:r>
            <a:r>
              <a:rPr lang="en-US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soluzione</a:t>
            </a:r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continuità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, da RADDAMO (1993-95) a TERA (Call, 2019-21)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Esperimenti</a:t>
            </a:r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 in </a:t>
            </a:r>
            <a:r>
              <a:rPr lang="en-US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corso</a:t>
            </a:r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: SAMARA (2022-24), </a:t>
            </a:r>
            <a:r>
              <a:rPr lang="en-US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SuperMAD</a:t>
            </a:r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 (2025-2027)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Temi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principali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della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collaborazione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con INFN:</a:t>
            </a:r>
          </a:p>
          <a:p>
            <a:pPr marL="714375" indent="-354013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caratterizzazione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materiali</a:t>
            </a:r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superconduttori</a:t>
            </a:r>
            <a:endParaRPr lang="en-US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14375" indent="-354013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studio 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degli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effetti</a:t>
            </a:r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dell’irradiazione</a:t>
            </a:r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protoni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ioni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pesanti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sulle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proprietà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dei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materiali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superconduttori</a:t>
            </a:r>
            <a:endParaRPr 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14375" indent="-354013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ingegnerizzazione</a:t>
            </a:r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materiali</a:t>
            </a:r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mediante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irradiazione</a:t>
            </a:r>
            <a:endParaRPr lang="it-IT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60363" indent="-360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Accordo di Collaborazione Scientifica in materia di “Advanced </a:t>
            </a:r>
            <a:r>
              <a:rPr lang="it-IT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Materials</a:t>
            </a:r>
            <a:r>
              <a:rPr lang="it-IT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 Engineering with Swift Heavy </a:t>
            </a:r>
            <a:r>
              <a:rPr lang="it-IT" sz="20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Ions</a:t>
            </a:r>
            <a:r>
              <a:rPr lang="it-IT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“ </a:t>
            </a:r>
            <a:r>
              <a:rPr lang="it-IT" sz="2000" dirty="0">
                <a:latin typeface="Century Gothic" panose="020B0502020202020204" pitchFamily="34" charset="0"/>
                <a:cs typeface="Arial" panose="020B0604020202020204" pitchFamily="34" charset="0"/>
              </a:rPr>
              <a:t>tra INFN-</a:t>
            </a:r>
            <a:r>
              <a:rPr lang="it-IT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Sez.Torino</a:t>
            </a:r>
            <a:r>
              <a:rPr lang="it-IT" sz="2000" dirty="0">
                <a:latin typeface="Century Gothic" panose="020B0502020202020204" pitchFamily="34" charset="0"/>
                <a:cs typeface="Arial" panose="020B0604020202020204" pitchFamily="34" charset="0"/>
              </a:rPr>
              <a:t> e Politecnico di Torino-DISAT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1101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E819E0F9-D69A-A451-FE93-DCB6EE271ADE}"/>
              </a:ext>
            </a:extLst>
          </p:cNvPr>
          <p:cNvSpPr/>
          <p:nvPr/>
        </p:nvSpPr>
        <p:spPr>
          <a:xfrm>
            <a:off x="1883459" y="373756"/>
            <a:ext cx="8808439" cy="3009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20000"/>
                  <a:lumOff val="80000"/>
                  <a:alpha val="7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5BEC13B-29E4-8C9D-6EE4-A91ADE046A14}"/>
              </a:ext>
            </a:extLst>
          </p:cNvPr>
          <p:cNvSpPr txBox="1"/>
          <p:nvPr/>
        </p:nvSpPr>
        <p:spPr>
          <a:xfrm>
            <a:off x="1871468" y="353419"/>
            <a:ext cx="8808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pc="850" dirty="0">
                <a:solidFill>
                  <a:schemeClr val="bg1"/>
                </a:solidFill>
                <a:latin typeface="Century Gothic" panose="020B0502020202020204" pitchFamily="34" charset="0"/>
              </a:rPr>
              <a:t>Sezione di TORINO </a:t>
            </a:r>
            <a:r>
              <a:rPr lang="it-IT" sz="1600" b="1" spc="850" dirty="0">
                <a:solidFill>
                  <a:schemeClr val="accent4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</a:t>
            </a:r>
            <a:r>
              <a:rPr lang="it-IT" sz="1600" b="1" spc="850" dirty="0">
                <a:latin typeface="Century Gothic" panose="020B0502020202020204" pitchFamily="34" charset="0"/>
              </a:rPr>
              <a:t> Politecnico di Torino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D12011-D74C-409B-5F8F-418489674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476" y="170518"/>
            <a:ext cx="865712" cy="83099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BB34D63-3014-005D-A3B6-31BCC6ADE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9" y="145868"/>
            <a:ext cx="1322829" cy="67905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1AE010-42CC-6766-0EB0-80C0F0559E9C}"/>
              </a:ext>
            </a:extLst>
          </p:cNvPr>
          <p:cNvSpPr txBox="1"/>
          <p:nvPr/>
        </p:nvSpPr>
        <p:spPr>
          <a:xfrm>
            <a:off x="345089" y="971594"/>
            <a:ext cx="43187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Nuovo esperimento CSN5:</a:t>
            </a:r>
          </a:p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VAPORADA</a:t>
            </a:r>
          </a:p>
          <a:p>
            <a:r>
              <a:rPr lang="it-IT" sz="2000" b="1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it-IT" sz="2000" dirty="0" err="1"/>
              <a:t>lidation</a:t>
            </a:r>
            <a:r>
              <a:rPr lang="it-IT" sz="2000" dirty="0"/>
              <a:t> </a:t>
            </a:r>
            <a:r>
              <a:rPr lang="it-IT" sz="2000" b="1" dirty="0" err="1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it-IT" sz="2000" dirty="0" err="1"/>
              <a:t>rotocol</a:t>
            </a:r>
            <a:r>
              <a:rPr lang="it-IT" sz="2000" dirty="0"/>
              <a:t>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it-IT" sz="2000" dirty="0"/>
              <a:t>f </a:t>
            </a:r>
            <a:r>
              <a:rPr lang="it-IT" sz="2000" b="1" dirty="0" err="1">
                <a:solidFill>
                  <a:schemeClr val="accent5">
                    <a:lumMod val="50000"/>
                  </a:schemeClr>
                </a:solidFill>
              </a:rPr>
              <a:t>RA</a:t>
            </a:r>
            <a:r>
              <a:rPr lang="it-IT" sz="2000" dirty="0" err="1"/>
              <a:t>diation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b="1" dirty="0" err="1">
                <a:solidFill>
                  <a:schemeClr val="accent5">
                    <a:lumMod val="50000"/>
                  </a:schemeClr>
                </a:solidFill>
              </a:rPr>
              <a:t>DA</a:t>
            </a:r>
            <a:r>
              <a:rPr lang="it-IT" sz="2000" dirty="0" err="1"/>
              <a:t>mage</a:t>
            </a:r>
            <a:r>
              <a:rPr lang="it-IT" sz="2000" dirty="0"/>
              <a:t> </a:t>
            </a:r>
            <a:r>
              <a:rPr lang="it-IT" sz="2000" dirty="0" err="1"/>
              <a:t>simulations</a:t>
            </a:r>
            <a:r>
              <a:rPr lang="it-IT" sz="2000" dirty="0"/>
              <a:t> in HTS for fusion </a:t>
            </a:r>
            <a:endParaRPr lang="it-IT" sz="2000" dirty="0">
              <a:latin typeface="Century Gothic" panose="020B0502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59900D-C844-F5A5-153E-2FEA2042A4F0}"/>
              </a:ext>
            </a:extLst>
          </p:cNvPr>
          <p:cNvSpPr txBox="1"/>
          <p:nvPr/>
        </p:nvSpPr>
        <p:spPr>
          <a:xfrm>
            <a:off x="282859" y="2785411"/>
            <a:ext cx="11626282" cy="383181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Abstract:</a:t>
            </a:r>
          </a:p>
          <a:p>
            <a:pPr marL="285750" indent="-285750" algn="just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Compact reactors </a:t>
            </a:r>
            <a:r>
              <a:rPr lang="en-US" sz="1600" dirty="0"/>
              <a:t>are a current trend in nuclear fusion research, promising high neutron yields and lower costs with respect to traditional larger projects. In these compact designs, </a:t>
            </a:r>
            <a:r>
              <a:rPr lang="en-US" sz="1600" b="1" dirty="0"/>
              <a:t>High Temperature Superconductors (HTS) are the enabling technology.</a:t>
            </a:r>
          </a:p>
          <a:p>
            <a:pPr marL="285750" indent="-285750" algn="just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Since in compact reactors the radiation field is very high, </a:t>
            </a:r>
            <a:r>
              <a:rPr lang="en-US" sz="1600" b="1" dirty="0"/>
              <a:t>assessing the radiation hardness of HTS in the magnetic system is crucial</a:t>
            </a:r>
            <a:r>
              <a:rPr lang="en-US" sz="1600" dirty="0"/>
              <a:t>. The current understanding of radiation damage in HTS is mainly based on experiments made with fast neutron irradiation in fission reactors and with proxy experiments with high-energy charged particles. </a:t>
            </a:r>
          </a:p>
          <a:p>
            <a:pPr marL="285750" indent="-285750" algn="just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These </a:t>
            </a:r>
            <a:r>
              <a:rPr lang="en-US" sz="1600" b="1" dirty="0"/>
              <a:t>experimental approaches are necessary, but not sufficient</a:t>
            </a:r>
            <a:r>
              <a:rPr lang="en-US" sz="1600" dirty="0"/>
              <a:t> to have a comprehensive picture of HTS radiation damage in a fusion environment due to the broad neutron spectrum with a 14 MeV component and the presence of intense secondary particle fluxes. </a:t>
            </a:r>
            <a:r>
              <a:rPr lang="en-US" sz="1600" b="1" dirty="0"/>
              <a:t>Support from models is mandatory.</a:t>
            </a:r>
          </a:p>
          <a:p>
            <a:pPr marL="285750" indent="-285750" algn="just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The VAPORADA project will carry out a feasibility study aimed at validating radiation damage modelling, with a specific series of experiments. This activity will be oriented to define a protocol of microstructural, spectroscopic and electromagnetic characterization of HTS, which have been irradiated with selected high energy beams (photons, electrons, protons, alfas and heavier-ions), in order to find a clear correlation between specific defects in the crystal lattice, as found in the simulations, and changes in </a:t>
            </a:r>
            <a:r>
              <a:rPr lang="en-US" sz="1600" b="1" i="1" dirty="0"/>
              <a:t>T</a:t>
            </a:r>
            <a:r>
              <a:rPr lang="en-US" sz="1600" b="1" i="1" baseline="-25000" dirty="0"/>
              <a:t>c</a:t>
            </a:r>
            <a:r>
              <a:rPr lang="en-US" sz="1600" b="1" dirty="0"/>
              <a:t> and </a:t>
            </a:r>
            <a:r>
              <a:rPr lang="en-US" sz="1600" b="1" i="1" dirty="0" err="1"/>
              <a:t>J</a:t>
            </a:r>
            <a:r>
              <a:rPr lang="en-US" sz="1600" b="1" i="1" baseline="-25000" dirty="0" err="1"/>
              <a:t>c</a:t>
            </a:r>
            <a:r>
              <a:rPr lang="en-US" sz="1600" b="1" dirty="0"/>
              <a:t> in the HTS. </a:t>
            </a:r>
            <a:endParaRPr lang="it-IT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A9A614-A7DD-16D8-5E17-7F66D088F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824" y="884412"/>
            <a:ext cx="730754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b="1" i="0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Durata</a:t>
            </a:r>
            <a:r>
              <a:rPr kumimoji="0" lang="en-US" altLang="it-IT" b="1" i="0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it-IT" b="1" i="0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esperimento</a:t>
            </a:r>
            <a:r>
              <a:rPr kumimoji="0" lang="en-US" altLang="it-IT" b="1" i="0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r>
              <a:rPr lang="en-US" altLang="it-IT" dirty="0">
                <a:latin typeface="Century Gothic" panose="020B0502020202020204" pitchFamily="34" charset="0"/>
                <a:cs typeface="Arial" panose="020B0604020202020204" pitchFamily="34" charset="0"/>
              </a:rPr>
              <a:t>	2</a:t>
            </a:r>
            <a:r>
              <a:rPr kumimoji="0" lang="en-US" altLang="it-IT" b="0" i="0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anni (2026-2027)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b="1" i="0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Area di </a:t>
            </a:r>
            <a:r>
              <a:rPr kumimoji="0" lang="en-US" altLang="it-IT" b="1" i="0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ricerca</a:t>
            </a:r>
            <a:r>
              <a:rPr kumimoji="0" lang="en-US" altLang="it-IT" b="1" i="0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r>
              <a:rPr lang="en-US" altLang="it-IT" dirty="0">
                <a:latin typeface="Century Gothic" panose="020B0502020202020204" pitchFamily="34" charset="0"/>
                <a:cs typeface="Arial" panose="020B0604020202020204" pitchFamily="34" charset="0"/>
              </a:rPr>
              <a:t>		</a:t>
            </a:r>
            <a:r>
              <a:rPr lang="en-US" altLang="it-IT" dirty="0" err="1">
                <a:latin typeface="Century Gothic" panose="020B0502020202020204" pitchFamily="34" charset="0"/>
                <a:cs typeface="Arial" panose="020B0604020202020204" pitchFamily="34" charset="0"/>
              </a:rPr>
              <a:t>interdisciplinare</a:t>
            </a:r>
            <a:r>
              <a:rPr lang="en-US" altLang="it-IT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kumimoji="0" lang="en-US" altLang="it-IT" b="0" i="0" strike="noStrike" cap="none" normalizeH="0" baseline="0" dirty="0">
              <a:ln>
                <a:noFill/>
              </a:ln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b="1" i="0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Responsabile</a:t>
            </a:r>
            <a:r>
              <a:rPr kumimoji="0" lang="en-US" altLang="it-IT" b="1" i="0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it-IT" b="1" i="0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nazionale</a:t>
            </a:r>
            <a:r>
              <a:rPr kumimoji="0" lang="en-US" altLang="it-IT" b="1" i="0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r>
              <a:rPr lang="en-US" altLang="it-IT" dirty="0">
                <a:latin typeface="Century Gothic" panose="020B0502020202020204" pitchFamily="34" charset="0"/>
                <a:cs typeface="Arial" panose="020B0604020202020204" pitchFamily="34" charset="0"/>
              </a:rPr>
              <a:t>	Francesco Laviano</a:t>
            </a:r>
            <a:r>
              <a:rPr kumimoji="0" lang="en-US" altLang="it-IT" b="0" i="0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(Torino)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b="1" i="0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Unità</a:t>
            </a:r>
            <a:r>
              <a:rPr kumimoji="0" lang="en-US" altLang="it-IT" b="1" i="0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it-IT" b="1" i="0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partecipanti</a:t>
            </a:r>
            <a:r>
              <a:rPr kumimoji="0" lang="en-US" altLang="it-IT" b="1" i="0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r>
              <a:rPr lang="en-US" altLang="it-IT" dirty="0">
                <a:latin typeface="Century Gothic" panose="020B0502020202020204" pitchFamily="34" charset="0"/>
                <a:cs typeface="Arial" panose="020B0604020202020204" pitchFamily="34" charset="0"/>
              </a:rPr>
              <a:t>	Torino, </a:t>
            </a:r>
            <a:r>
              <a:rPr kumimoji="0" lang="en-US" altLang="it-IT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LNL, LNF, Roma, Genova, LNS 					(ENEA)</a:t>
            </a:r>
          </a:p>
          <a:p>
            <a:r>
              <a:rPr lang="it-IT" sz="1800" b="1">
                <a:latin typeface="Century Gothic" panose="020B0502020202020204" pitchFamily="34" charset="0"/>
                <a:cs typeface="Times New Roman" panose="02020603050405020304" pitchFamily="18" charset="0"/>
              </a:rPr>
              <a:t>Budget totale </a:t>
            </a:r>
            <a:r>
              <a:rPr lang="it-IT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richiesto</a:t>
            </a:r>
            <a:r>
              <a:rPr lang="it-IT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	</a:t>
            </a:r>
            <a:r>
              <a:rPr lang="it-IT" sz="18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 </a:t>
            </a:r>
            <a:r>
              <a:rPr lang="it-IT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lang="it-IT" sz="18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it-IT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k€ / anno</a:t>
            </a:r>
            <a:r>
              <a:rPr kumimoji="0" lang="en-US" altLang="it-IT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832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E819E0F9-D69A-A451-FE93-DCB6EE271ADE}"/>
              </a:ext>
            </a:extLst>
          </p:cNvPr>
          <p:cNvSpPr/>
          <p:nvPr/>
        </p:nvSpPr>
        <p:spPr>
          <a:xfrm>
            <a:off x="1883459" y="373756"/>
            <a:ext cx="8808439" cy="3009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20000"/>
                  <a:lumOff val="80000"/>
                  <a:alpha val="7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5BEC13B-29E4-8C9D-6EE4-A91ADE046A14}"/>
              </a:ext>
            </a:extLst>
          </p:cNvPr>
          <p:cNvSpPr txBox="1"/>
          <p:nvPr/>
        </p:nvSpPr>
        <p:spPr>
          <a:xfrm>
            <a:off x="1871468" y="353419"/>
            <a:ext cx="8808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pc="850" dirty="0">
                <a:solidFill>
                  <a:schemeClr val="bg1"/>
                </a:solidFill>
                <a:latin typeface="Century Gothic" panose="020B0502020202020204" pitchFamily="34" charset="0"/>
              </a:rPr>
              <a:t>Sezione di TORINO </a:t>
            </a:r>
            <a:r>
              <a:rPr lang="it-IT" sz="1600" b="1" spc="850" dirty="0">
                <a:solidFill>
                  <a:schemeClr val="accent4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</a:t>
            </a:r>
            <a:r>
              <a:rPr lang="it-IT" sz="1600" b="1" spc="850" dirty="0">
                <a:latin typeface="Century Gothic" panose="020B0502020202020204" pitchFamily="34" charset="0"/>
              </a:rPr>
              <a:t> Politecnico di Torino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BB34D63-3014-005D-A3B6-31BCC6ADE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89" y="145868"/>
            <a:ext cx="1322829" cy="6790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3A7D438-918A-B9CC-4858-FA9B70599D76}"/>
              </a:ext>
            </a:extLst>
          </p:cNvPr>
          <p:cNvGrpSpPr/>
          <p:nvPr/>
        </p:nvGrpSpPr>
        <p:grpSpPr>
          <a:xfrm>
            <a:off x="5710987" y="1295577"/>
            <a:ext cx="6372979" cy="3354765"/>
            <a:chOff x="266672" y="2414059"/>
            <a:chExt cx="6372979" cy="3354765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56C9A5E0-6C07-6CCE-0172-5FB45E136630}"/>
                </a:ext>
              </a:extLst>
            </p:cNvPr>
            <p:cNvSpPr/>
            <p:nvPr/>
          </p:nvSpPr>
          <p:spPr>
            <a:xfrm>
              <a:off x="266672" y="2448922"/>
              <a:ext cx="6251606" cy="32704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1D59900D-C844-F5A5-153E-2FEA2042A4F0}"/>
                </a:ext>
              </a:extLst>
            </p:cNvPr>
            <p:cNvSpPr txBox="1"/>
            <p:nvPr/>
          </p:nvSpPr>
          <p:spPr>
            <a:xfrm>
              <a:off x="375825" y="2414059"/>
              <a:ext cx="6263826" cy="335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Sez. Torino </a:t>
              </a:r>
              <a:r>
                <a:rPr lang="it-IT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it-IT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partecipanti:</a:t>
              </a:r>
            </a:p>
            <a:p>
              <a:pPr>
                <a:spcAft>
                  <a:spcPts val="800"/>
                </a:spcAft>
              </a:pPr>
              <a: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LAVIANO Francesco(Resp. Nazionale)	0.5</a:t>
              </a:r>
              <a:b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TORSELLO Daniele				0.3</a:t>
              </a:r>
              <a:b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GERBALDO Roberto			0.2</a:t>
              </a:r>
              <a:b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GHIGO Gianluca				0.2</a:t>
              </a:r>
              <a:b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GOZZELINO Laura				0.2</a:t>
              </a:r>
              <a:b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FRACASSO Michela			0.0</a:t>
              </a:r>
              <a:b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CALZAVARA Fabio			0.2</a:t>
              </a:r>
              <a:b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CASCIELLO Martina			0.2</a:t>
              </a:r>
              <a:b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 EUGENIO Niccolò			0.2</a:t>
              </a:r>
              <a:b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GALLINO Niccolò				0.2</a:t>
              </a:r>
              <a:b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SEVERO Simone				0.2</a:t>
              </a:r>
              <a:br>
                <a:rPr lang="it-IT" sz="16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it-IT" b="1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Tot FTE: 2.4 </a:t>
              </a:r>
              <a:r>
                <a:rPr lang="it-IT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(4 PA, 1 RTDB, 1 RTDA, 5 dottorandi)</a:t>
              </a:r>
              <a:endParaRPr lang="it-IT" sz="100" b="1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3A49DE-1B78-BF6C-7D42-28874AE7E9F5}"/>
              </a:ext>
            </a:extLst>
          </p:cNvPr>
          <p:cNvGrpSpPr/>
          <p:nvPr/>
        </p:nvGrpSpPr>
        <p:grpSpPr>
          <a:xfrm>
            <a:off x="281701" y="5638049"/>
            <a:ext cx="11767809" cy="1015663"/>
            <a:chOff x="266672" y="5767432"/>
            <a:chExt cx="11767809" cy="1015663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30ADD5D-1707-9C97-C96A-55958F7677DC}"/>
                </a:ext>
              </a:extLst>
            </p:cNvPr>
            <p:cNvSpPr txBox="1"/>
            <p:nvPr/>
          </p:nvSpPr>
          <p:spPr>
            <a:xfrm>
              <a:off x="375825" y="5767432"/>
              <a:ext cx="1165865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it-IT" sz="2000" b="1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Ruolo Sez. Torino</a:t>
              </a:r>
              <a:r>
                <a:rPr lang="it-IT" sz="20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: simulazione ambiente radiativo e danno da irraggiamento, design of </a:t>
              </a:r>
              <a:r>
                <a:rPr lang="it-IT" sz="2000" dirty="0" err="1">
                  <a:latin typeface="Century Gothic" panose="020B0502020202020204" pitchFamily="34" charset="0"/>
                  <a:cs typeface="Times New Roman" panose="02020603050405020304" pitchFamily="18" charset="0"/>
                </a:rPr>
                <a:t>experiment</a:t>
              </a:r>
              <a:r>
                <a:rPr lang="it-IT" sz="20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 per irraggiamenti con ioni ed elettroni, caratterizzazione elettromagnetica e strutturale dei campioni </a:t>
              </a:r>
              <a:r>
                <a:rPr lang="it-IT" sz="2000" dirty="0" err="1">
                  <a:latin typeface="Century Gothic" panose="020B0502020202020204" pitchFamily="34" charset="0"/>
                  <a:cs typeface="Times New Roman" panose="02020603050405020304" pitchFamily="18" charset="0"/>
                </a:rPr>
                <a:t>pre</a:t>
              </a:r>
              <a:r>
                <a:rPr lang="it-IT" sz="20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 e post irraggiamento, sviluppo del protocollo di validazione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30E17F77-3B2D-215A-B8CA-C7906296A823}"/>
                </a:ext>
              </a:extLst>
            </p:cNvPr>
            <p:cNvSpPr/>
            <p:nvPr/>
          </p:nvSpPr>
          <p:spPr>
            <a:xfrm>
              <a:off x="266672" y="5781720"/>
              <a:ext cx="11756280" cy="99838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D1CB7C-5490-CF0B-E017-009FFD2D531B}"/>
              </a:ext>
            </a:extLst>
          </p:cNvPr>
          <p:cNvGrpSpPr/>
          <p:nvPr/>
        </p:nvGrpSpPr>
        <p:grpSpPr>
          <a:xfrm>
            <a:off x="163357" y="2595595"/>
            <a:ext cx="5426257" cy="2826965"/>
            <a:chOff x="6618172" y="1209669"/>
            <a:chExt cx="5426257" cy="264305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C57E1B65-3835-D706-3BA5-F9EA46E5D583}"/>
                </a:ext>
              </a:extLst>
            </p:cNvPr>
            <p:cNvSpPr/>
            <p:nvPr/>
          </p:nvSpPr>
          <p:spPr>
            <a:xfrm>
              <a:off x="6618172" y="1209669"/>
              <a:ext cx="5426257" cy="26430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84DA78FF-3D65-5747-5DF6-585D3D721712}"/>
                </a:ext>
              </a:extLst>
            </p:cNvPr>
            <p:cNvSpPr txBox="1"/>
            <p:nvPr/>
          </p:nvSpPr>
          <p:spPr>
            <a:xfrm>
              <a:off x="6736516" y="1295577"/>
              <a:ext cx="5189568" cy="2550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it-IT" sz="2000" b="1" u="sng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BUDGET: Bozza</a:t>
              </a:r>
              <a:r>
                <a:rPr lang="it-IT" sz="2000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di richiesta 2026 (Torino):</a:t>
              </a:r>
              <a:endParaRPr lang="it-IT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D12011-D74C-409B-5F8F-418489674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476" y="170518"/>
            <a:ext cx="865712" cy="830997"/>
          </a:xfrm>
          <a:prstGeom prst="rect">
            <a:avLst/>
          </a:prstGeom>
        </p:spPr>
      </p:pic>
      <p:sp>
        <p:nvSpPr>
          <p:cNvPr id="2" name="CasellaDiTesto 3">
            <a:extLst>
              <a:ext uri="{FF2B5EF4-FFF2-40B4-BE49-F238E27FC236}">
                <a16:creationId xmlns:a16="http://schemas.microsoft.com/office/drawing/2014/main" id="{9761F219-AC54-D759-9968-A99FC0FBF1F1}"/>
              </a:ext>
            </a:extLst>
          </p:cNvPr>
          <p:cNvSpPr txBox="1"/>
          <p:nvPr/>
        </p:nvSpPr>
        <p:spPr>
          <a:xfrm>
            <a:off x="345089" y="971594"/>
            <a:ext cx="43187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Nuovo esperimento CSN5:</a:t>
            </a:r>
          </a:p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VAPORADA</a:t>
            </a:r>
          </a:p>
          <a:p>
            <a:r>
              <a:rPr lang="it-IT" sz="2000" b="1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it-IT" sz="2000" dirty="0" err="1"/>
              <a:t>lidation</a:t>
            </a:r>
            <a:r>
              <a:rPr lang="it-IT" sz="2000" dirty="0"/>
              <a:t> </a:t>
            </a:r>
            <a:r>
              <a:rPr lang="it-IT" sz="2000" b="1" dirty="0" err="1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it-IT" sz="2000" dirty="0" err="1"/>
              <a:t>rotocol</a:t>
            </a:r>
            <a:r>
              <a:rPr lang="it-IT" sz="2000" dirty="0"/>
              <a:t>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it-IT" sz="2000" dirty="0"/>
              <a:t>f </a:t>
            </a:r>
            <a:r>
              <a:rPr lang="it-IT" sz="2000" b="1" dirty="0" err="1">
                <a:solidFill>
                  <a:schemeClr val="accent5">
                    <a:lumMod val="50000"/>
                  </a:schemeClr>
                </a:solidFill>
              </a:rPr>
              <a:t>RA</a:t>
            </a:r>
            <a:r>
              <a:rPr lang="it-IT" sz="2000" dirty="0" err="1"/>
              <a:t>diation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b="1" dirty="0" err="1">
                <a:solidFill>
                  <a:schemeClr val="accent5">
                    <a:lumMod val="50000"/>
                  </a:schemeClr>
                </a:solidFill>
              </a:rPr>
              <a:t>DA</a:t>
            </a:r>
            <a:r>
              <a:rPr lang="it-IT" sz="2000" dirty="0" err="1"/>
              <a:t>mage</a:t>
            </a:r>
            <a:r>
              <a:rPr lang="it-IT" sz="2000" dirty="0"/>
              <a:t> </a:t>
            </a:r>
            <a:r>
              <a:rPr lang="it-IT" sz="2000" dirty="0" err="1"/>
              <a:t>simulations</a:t>
            </a:r>
            <a:r>
              <a:rPr lang="it-IT" sz="2000" dirty="0"/>
              <a:t> in HTS for fusion </a:t>
            </a:r>
            <a:endParaRPr lang="it-IT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D4005C7-E72D-AF54-DFBB-B66D3219A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79930"/>
              </p:ext>
            </p:extLst>
          </p:nvPr>
        </p:nvGraphicFramePr>
        <p:xfrm>
          <a:off x="345089" y="3114696"/>
          <a:ext cx="5098107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9369">
                  <a:extLst>
                    <a:ext uri="{9D8B030D-6E8A-4147-A177-3AD203B41FA5}">
                      <a16:colId xmlns:a16="http://schemas.microsoft.com/office/drawing/2014/main" val="4036420400"/>
                    </a:ext>
                  </a:extLst>
                </a:gridCol>
                <a:gridCol w="483018">
                  <a:extLst>
                    <a:ext uri="{9D8B030D-6E8A-4147-A177-3AD203B41FA5}">
                      <a16:colId xmlns:a16="http://schemas.microsoft.com/office/drawing/2014/main" val="99888922"/>
                    </a:ext>
                  </a:extLst>
                </a:gridCol>
                <a:gridCol w="2915720">
                  <a:extLst>
                    <a:ext uri="{9D8B030D-6E8A-4147-A177-3AD203B41FA5}">
                      <a16:colId xmlns:a16="http://schemas.microsoft.com/office/drawing/2014/main" val="2179777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b="1" dirty="0"/>
                        <a:t>TIPOLOGIA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k€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Motivazione</a:t>
                      </a:r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877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CONSUMO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(e</a:t>
                      </a: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lio liquido, componentistica per ottimizzazione apparato di caratterizzazione elettromagnetica)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397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MISSIONI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(m</a:t>
                      </a:r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issioni per turni irraggiamento)</a:t>
                      </a:r>
                      <a:endParaRPr lang="it-IT" sz="1200" dirty="0"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2609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PUBBLICAZIONI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APC riviste scientifiche open access)</a:t>
                      </a:r>
                      <a:endParaRPr lang="it-IT" sz="1200" dirty="0"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064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b="1" dirty="0"/>
                        <a:t>TOT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10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1852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91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52FC4DC1-7F21-4488-B2FB-C50FCD296897}"/>
              </a:ext>
            </a:extLst>
          </p:cNvPr>
          <p:cNvSpPr/>
          <p:nvPr/>
        </p:nvSpPr>
        <p:spPr>
          <a:xfrm>
            <a:off x="1883459" y="373756"/>
            <a:ext cx="8808439" cy="3009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20000"/>
                  <a:lumOff val="80000"/>
                  <a:alpha val="7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4DDE42-263E-49DA-BE5B-2A370B37FBE0}"/>
              </a:ext>
            </a:extLst>
          </p:cNvPr>
          <p:cNvSpPr txBox="1"/>
          <p:nvPr/>
        </p:nvSpPr>
        <p:spPr>
          <a:xfrm>
            <a:off x="1871468" y="353419"/>
            <a:ext cx="8808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pc="850" dirty="0">
                <a:solidFill>
                  <a:schemeClr val="bg1"/>
                </a:solidFill>
                <a:latin typeface="Century Gothic" panose="020B0502020202020204" pitchFamily="34" charset="0"/>
              </a:rPr>
              <a:t>Sezione di TORINO </a:t>
            </a:r>
            <a:r>
              <a:rPr lang="it-IT" sz="1600" b="1" spc="850" dirty="0">
                <a:solidFill>
                  <a:schemeClr val="accent4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</a:t>
            </a:r>
            <a:r>
              <a:rPr lang="it-IT" sz="1600" b="1" spc="850" dirty="0">
                <a:latin typeface="Century Gothic" panose="020B0502020202020204" pitchFamily="34" charset="0"/>
              </a:rPr>
              <a:t> Politecnico di Torino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23AD9B5-E93C-4EB4-80F2-41E0F33E7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476" y="170518"/>
            <a:ext cx="865712" cy="83099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082AF3-75B3-40C1-89B1-438212D30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9" y="145868"/>
            <a:ext cx="1322829" cy="679053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318FFF-CFCC-9DD4-3379-F0BC7A347E7B}"/>
              </a:ext>
            </a:extLst>
          </p:cNvPr>
          <p:cNvSpPr txBox="1">
            <a:spLocks/>
          </p:cNvSpPr>
          <p:nvPr/>
        </p:nvSpPr>
        <p:spPr>
          <a:xfrm>
            <a:off x="7907020" y="2550561"/>
            <a:ext cx="3245048" cy="160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400" b="1">
                <a:solidFill>
                  <a:srgbClr val="4399B6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lang="it-IT" sz="1400" b="1" err="1">
                <a:solidFill>
                  <a:srgbClr val="4399B6"/>
                </a:solidFill>
                <a:latin typeface="Montserrat"/>
                <a:ea typeface="Montserrat"/>
                <a:cs typeface="Montserrat"/>
                <a:sym typeface="Montserrat"/>
              </a:rPr>
              <a:t>External</a:t>
            </a:r>
            <a:r>
              <a:rPr lang="it-IT" sz="1400" b="1">
                <a:solidFill>
                  <a:srgbClr val="4399B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-IT" sz="1400" b="1" err="1">
                <a:solidFill>
                  <a:srgbClr val="4399B6"/>
                </a:solidFill>
                <a:latin typeface="Montserrat"/>
                <a:ea typeface="Montserrat"/>
                <a:cs typeface="Montserrat"/>
                <a:sym typeface="Montserrat"/>
              </a:rPr>
              <a:t>Research</a:t>
            </a:r>
            <a:r>
              <a:rPr lang="it-IT" sz="1400" b="1">
                <a:solidFill>
                  <a:srgbClr val="4399B6"/>
                </a:solidFill>
                <a:latin typeface="Montserrat"/>
                <a:ea typeface="Montserrat"/>
                <a:cs typeface="Montserrat"/>
                <a:sym typeface="Montserrat"/>
              </a:rPr>
              <a:t> Centers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400" b="1">
              <a:solidFill>
                <a:srgbClr val="4399B6"/>
              </a:solidFill>
              <a:latin typeface="Montserrat"/>
              <a:sym typeface="Montserra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400" b="1">
              <a:solidFill>
                <a:srgbClr val="4399B6"/>
              </a:solidFill>
              <a:latin typeface="Montserrat"/>
              <a:sym typeface="Montserra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400" b="1">
                <a:solidFill>
                  <a:srgbClr val="4399B6"/>
                </a:solidFill>
                <a:latin typeface="Montserrat"/>
                <a:sym typeface="Montserrat"/>
              </a:rPr>
              <a:t>	</a:t>
            </a:r>
            <a:r>
              <a:rPr lang="en-US" sz="1400">
                <a:solidFill>
                  <a:schemeClr val="dk1"/>
                </a:solidFill>
                <a:latin typeface="Montserrat"/>
              </a:rPr>
              <a:t>Giuseppe Celentano</a:t>
            </a:r>
          </a:p>
        </p:txBody>
      </p:sp>
      <p:pic>
        <p:nvPicPr>
          <p:cNvPr id="4" name="Picture 2" descr="Home">
            <a:extLst>
              <a:ext uri="{FF2B5EF4-FFF2-40B4-BE49-F238E27FC236}">
                <a16:creationId xmlns:a16="http://schemas.microsoft.com/office/drawing/2014/main" id="{8B30203D-EE2C-2C22-AAB8-9360EAA29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46" y="3060078"/>
            <a:ext cx="950988" cy="2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FAC9006B-E369-56E0-0AB4-BEF957CB5BE6}"/>
              </a:ext>
            </a:extLst>
          </p:cNvPr>
          <p:cNvSpPr txBox="1">
            <a:spLocks/>
          </p:cNvSpPr>
          <p:nvPr/>
        </p:nvSpPr>
        <p:spPr>
          <a:xfrm>
            <a:off x="728397" y="1442223"/>
            <a:ext cx="10515600" cy="1085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12556"/>
                </a:solidFill>
              </a:rPr>
              <a:t>Involved Groups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CAEFEA4-42D3-8FE6-99CA-711DF99D95E5}"/>
              </a:ext>
            </a:extLst>
          </p:cNvPr>
          <p:cNvSpPr txBox="1">
            <a:spLocks/>
          </p:cNvSpPr>
          <p:nvPr/>
        </p:nvSpPr>
        <p:spPr>
          <a:xfrm>
            <a:off x="374932" y="2550561"/>
            <a:ext cx="4236166" cy="2106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it-IT" sz="1400" b="1" dirty="0">
                <a:solidFill>
                  <a:srgbClr val="4399B6"/>
                </a:solidFill>
                <a:latin typeface="Montserrat"/>
                <a:ea typeface="Montserrat"/>
                <a:cs typeface="Montserrat"/>
                <a:sym typeface="Montserrat"/>
              </a:rPr>
              <a:t>2 INFN National </a:t>
            </a:r>
            <a:r>
              <a:rPr lang="it-IT" sz="1400" b="1" dirty="0" err="1">
                <a:solidFill>
                  <a:srgbClr val="4399B6"/>
                </a:solidFill>
                <a:latin typeface="Montserrat"/>
                <a:ea typeface="Montserrat"/>
                <a:cs typeface="Montserrat"/>
                <a:sym typeface="Montserrat"/>
              </a:rPr>
              <a:t>Laboratories</a:t>
            </a:r>
            <a:r>
              <a:rPr lang="it-IT" sz="1400" dirty="0">
                <a:solidFill>
                  <a:srgbClr val="4399B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spcBef>
                <a:spcPts val="0"/>
              </a:spcBef>
            </a:pPr>
            <a:endParaRPr lang="it-IT"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>
              <a:spcBef>
                <a:spcPts val="0"/>
              </a:spcBef>
              <a:buClr>
                <a:schemeClr val="dk1"/>
              </a:buClr>
              <a:buSzPts val="1800"/>
            </a:pPr>
            <a:endParaRPr lang="it-IT"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algn="l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it-IT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Cristian Pira</a:t>
            </a:r>
            <a:br>
              <a:rPr lang="it-IT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it-IT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      </a:t>
            </a:r>
            <a:r>
              <a:rPr lang="it-IT" sz="12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(National Responsible)</a:t>
            </a:r>
          </a:p>
          <a:p>
            <a:pPr marL="114300" algn="l">
              <a:spcBef>
                <a:spcPts val="0"/>
              </a:spcBef>
              <a:buClr>
                <a:schemeClr val="dk1"/>
              </a:buClr>
              <a:buSzPts val="1800"/>
            </a:pPr>
            <a:endParaRPr lang="it-IT"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algn="l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it-IT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</a:p>
          <a:p>
            <a:pPr marL="114300" algn="l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it-IT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      Giovanni Maccarrone</a:t>
            </a:r>
          </a:p>
        </p:txBody>
      </p:sp>
      <p:pic>
        <p:nvPicPr>
          <p:cNvPr id="9" name="Picture 3" descr="Logo&#10;&#10;Description automatically generated">
            <a:extLst>
              <a:ext uri="{FF2B5EF4-FFF2-40B4-BE49-F238E27FC236}">
                <a16:creationId xmlns:a16="http://schemas.microsoft.com/office/drawing/2014/main" id="{2CACDB36-CAD3-3644-B6A4-945B0CA44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6" y="3005430"/>
            <a:ext cx="1072525" cy="56649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B896C93-0F36-BD4F-8A37-9E5EC0DAAB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9"/>
          <a:stretch/>
        </p:blipFill>
        <p:spPr>
          <a:xfrm>
            <a:off x="175827" y="3786375"/>
            <a:ext cx="1135094" cy="58213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DFE4417-DD56-5196-1536-81A85EF9B1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4"/>
          <a:stretch/>
        </p:blipFill>
        <p:spPr>
          <a:xfrm>
            <a:off x="4415502" y="3741898"/>
            <a:ext cx="1121232" cy="55725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B9C3C18-C7CE-9915-E1B8-417A67ECBA6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7"/>
          <a:stretch/>
        </p:blipFill>
        <p:spPr>
          <a:xfrm>
            <a:off x="4437199" y="2999915"/>
            <a:ext cx="1121232" cy="571257"/>
          </a:xfrm>
          <a:prstGeom prst="rect">
            <a:avLst/>
          </a:prstGeom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FB1BE550-1C37-4697-1AA2-17FCFD18216C}"/>
              </a:ext>
            </a:extLst>
          </p:cNvPr>
          <p:cNvSpPr txBox="1">
            <a:spLocks/>
          </p:cNvSpPr>
          <p:nvPr/>
        </p:nvSpPr>
        <p:spPr>
          <a:xfrm>
            <a:off x="8384922" y="819886"/>
            <a:ext cx="3852525" cy="890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12556"/>
                </a:solidFill>
                <a:latin typeface="Montserrat" panose="00000500000000000000" pitchFamily="50" charset="0"/>
                <a:ea typeface="Yu Gothic UI Semibold" panose="020B0700000000000000" pitchFamily="34" charset="-128"/>
              </a:rPr>
              <a:t>Research Area: </a:t>
            </a:r>
            <a:r>
              <a:rPr lang="en-US" sz="1800" b="1" dirty="0">
                <a:solidFill>
                  <a:srgbClr val="012556"/>
                </a:solidFill>
                <a:latin typeface="Montserrat" panose="00000500000000000000" pitchFamily="50" charset="0"/>
                <a:ea typeface="Yu Gothic UI Semibold" panose="020B0700000000000000" pitchFamily="34" charset="-128"/>
              </a:rPr>
              <a:t>Accelerators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399B6"/>
              </a:solidFill>
              <a:effectLst/>
              <a:uLnTx/>
              <a:uFillTx/>
              <a:latin typeface="Montserrat" panose="00000500000000000000" pitchFamily="50" charset="0"/>
              <a:ea typeface="Yu Gothic UI Light" panose="020B0300000000000000" pitchFamily="34" charset="-128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BD1A999D-131F-8D4B-80AE-57B51841FA76}"/>
              </a:ext>
            </a:extLst>
          </p:cNvPr>
          <p:cNvSpPr txBox="1">
            <a:spLocks/>
          </p:cNvSpPr>
          <p:nvPr/>
        </p:nvSpPr>
        <p:spPr>
          <a:xfrm>
            <a:off x="4510527" y="1070456"/>
            <a:ext cx="4541264" cy="75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12556"/>
                </a:solidFill>
                <a:latin typeface="Montserrat" panose="00000500000000000000" pitchFamily="50" charset="0"/>
                <a:ea typeface="Yu Gothic UI Light" panose="020B0300000000000000" pitchFamily="34" charset="-128"/>
              </a:rPr>
              <a:t>Super</a:t>
            </a:r>
            <a:r>
              <a:rPr lang="en-US" sz="2400" dirty="0">
                <a:solidFill>
                  <a:srgbClr val="4399B6"/>
                </a:solidFill>
                <a:latin typeface="Montserrat" panose="00000500000000000000" pitchFamily="50" charset="0"/>
                <a:ea typeface="Yu Gothic UI Light" panose="020B0300000000000000" pitchFamily="34" charset="-128"/>
              </a:rPr>
              <a:t>conducting rf </a:t>
            </a:r>
            <a:r>
              <a:rPr lang="en-US" sz="2400" b="1" dirty="0">
                <a:solidFill>
                  <a:srgbClr val="012556"/>
                </a:solidFill>
                <a:latin typeface="Montserrat" panose="00000500000000000000" pitchFamily="50" charset="0"/>
                <a:ea typeface="Yu Gothic UI Light" panose="020B0300000000000000" pitchFamily="34" charset="-128"/>
              </a:rPr>
              <a:t>M</a:t>
            </a:r>
            <a:r>
              <a:rPr lang="en-US" sz="2400" dirty="0">
                <a:solidFill>
                  <a:srgbClr val="4399B6"/>
                </a:solidFill>
                <a:latin typeface="Montserrat" panose="00000500000000000000" pitchFamily="50" charset="0"/>
                <a:ea typeface="Yu Gothic UI Light" panose="020B0300000000000000" pitchFamily="34" charset="-128"/>
              </a:rPr>
              <a:t>aterials for </a:t>
            </a:r>
            <a:r>
              <a:rPr lang="en-US" sz="2400" b="1" dirty="0">
                <a:solidFill>
                  <a:srgbClr val="012556"/>
                </a:solidFill>
                <a:latin typeface="Montserrat" panose="00000500000000000000" pitchFamily="50" charset="0"/>
                <a:ea typeface="Yu Gothic UI Light" panose="020B0300000000000000" pitchFamily="34" charset="-128"/>
              </a:rPr>
              <a:t>A</a:t>
            </a:r>
            <a:r>
              <a:rPr lang="en-US" sz="2400" dirty="0">
                <a:solidFill>
                  <a:srgbClr val="4399B6"/>
                </a:solidFill>
                <a:latin typeface="Montserrat" panose="00000500000000000000" pitchFamily="50" charset="0"/>
                <a:ea typeface="Yu Gothic UI Light" panose="020B0300000000000000" pitchFamily="34" charset="-128"/>
              </a:rPr>
              <a:t>xion </a:t>
            </a:r>
            <a:r>
              <a:rPr lang="en-US" sz="2400" b="1" dirty="0">
                <a:solidFill>
                  <a:srgbClr val="012556"/>
                </a:solidFill>
                <a:latin typeface="Montserrat" panose="00000500000000000000" pitchFamily="50" charset="0"/>
                <a:ea typeface="Yu Gothic UI Light" panose="020B0300000000000000" pitchFamily="34" charset="-128"/>
              </a:rPr>
              <a:t>D</a:t>
            </a:r>
            <a:r>
              <a:rPr lang="en-US" sz="2400" dirty="0">
                <a:solidFill>
                  <a:srgbClr val="4399B6"/>
                </a:solidFill>
                <a:latin typeface="Montserrat" panose="00000500000000000000" pitchFamily="50" charset="0"/>
                <a:ea typeface="Yu Gothic UI Light" panose="020B0300000000000000" pitchFamily="34" charset="-128"/>
              </a:rPr>
              <a:t>etectors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4399B6"/>
              </a:solidFill>
              <a:effectLst/>
              <a:uLnTx/>
              <a:uFillTx/>
              <a:latin typeface="Montserrat" panose="00000500000000000000" pitchFamily="50" charset="0"/>
              <a:ea typeface="Yu Gothic UI Light" panose="020B0300000000000000" pitchFamily="34" charset="-128"/>
            </a:endParaRP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13CB685-D7C3-D86B-523C-90A19AD85AAF}"/>
              </a:ext>
            </a:extLst>
          </p:cNvPr>
          <p:cNvSpPr txBox="1">
            <a:spLocks/>
          </p:cNvSpPr>
          <p:nvPr/>
        </p:nvSpPr>
        <p:spPr>
          <a:xfrm>
            <a:off x="4633495" y="2550561"/>
            <a:ext cx="3309351" cy="203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400" b="1">
                <a:solidFill>
                  <a:srgbClr val="4399B6"/>
                </a:solidFill>
                <a:latin typeface="Montserrat"/>
                <a:ea typeface="Montserrat"/>
                <a:cs typeface="Montserrat"/>
                <a:sym typeface="Montserrat"/>
              </a:rPr>
              <a:t>2 INFN Units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Nicola Pompeo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Gianluca Ghigo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B52503BD-1F24-55F4-5CE2-005025599BEA}"/>
              </a:ext>
            </a:extLst>
          </p:cNvPr>
          <p:cNvSpPr txBox="1">
            <a:spLocks/>
          </p:cNvSpPr>
          <p:nvPr/>
        </p:nvSpPr>
        <p:spPr>
          <a:xfrm>
            <a:off x="8434529" y="1318492"/>
            <a:ext cx="3852525" cy="698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2556"/>
                </a:solidFill>
                <a:effectLst/>
                <a:uLnTx/>
                <a:uFillTx/>
                <a:latin typeface="Montserrat" panose="00000500000000000000" pitchFamily="50" charset="0"/>
                <a:ea typeface="Yu Gothic UI Semibold" panose="020B0700000000000000" pitchFamily="34" charset="-128"/>
              </a:rPr>
              <a:t>3 year Experiment: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12556"/>
                </a:solidFill>
                <a:effectLst/>
                <a:uLnTx/>
                <a:uFillTx/>
                <a:latin typeface="Montserrat" panose="00000500000000000000" pitchFamily="50" charset="0"/>
                <a:ea typeface="Yu Gothic UI Semibold" panose="020B0700000000000000" pitchFamily="34" charset="-128"/>
              </a:rPr>
              <a:t>2025-2027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C3507AAA-380F-FA74-473E-0F5EF0C2C26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927" t="9353" r="3590" b="32701"/>
          <a:stretch/>
        </p:blipFill>
        <p:spPr>
          <a:xfrm>
            <a:off x="366392" y="798429"/>
            <a:ext cx="4286007" cy="1210035"/>
          </a:xfrm>
          <a:prstGeom prst="rect">
            <a:avLst/>
          </a:prstGeom>
        </p:spPr>
      </p:pic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36DABAAB-4975-C90F-DA31-10D9C292D2F4}"/>
              </a:ext>
            </a:extLst>
          </p:cNvPr>
          <p:cNvSpPr txBox="1">
            <a:spLocks/>
          </p:cNvSpPr>
          <p:nvPr/>
        </p:nvSpPr>
        <p:spPr>
          <a:xfrm>
            <a:off x="238396" y="5054724"/>
            <a:ext cx="6711203" cy="1741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Montserrat"/>
                <a:ea typeface="Calibri"/>
                <a:cs typeface="Arial"/>
              </a:rPr>
              <a:t>                         aims at developing and studying superconducting materials with different characteristics and different TRL (Technology Readiness Level), with the final scope of improving the state of the art in SC </a:t>
            </a:r>
            <a:r>
              <a:rPr lang="en-US" sz="1800" dirty="0" err="1">
                <a:latin typeface="Montserrat"/>
                <a:ea typeface="Calibri"/>
                <a:cs typeface="Arial"/>
              </a:rPr>
              <a:t>haloscope</a:t>
            </a:r>
            <a:r>
              <a:rPr lang="en-US" sz="1800" dirty="0">
                <a:latin typeface="Montserrat"/>
                <a:ea typeface="Calibri"/>
                <a:cs typeface="Arial"/>
              </a:rPr>
              <a:t> production for Dark Matter detectors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EFA2D89-38CD-50A5-38E7-5DB2472B01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344" y="4949036"/>
            <a:ext cx="1674281" cy="722985"/>
          </a:xfrm>
          <a:prstGeom prst="rect">
            <a:avLst/>
          </a:prstGeom>
        </p:spPr>
      </p:pic>
      <p:grpSp>
        <p:nvGrpSpPr>
          <p:cNvPr id="49" name="Gruppo 48">
            <a:extLst>
              <a:ext uri="{FF2B5EF4-FFF2-40B4-BE49-F238E27FC236}">
                <a16:creationId xmlns:a16="http://schemas.microsoft.com/office/drawing/2014/main" id="{EF3031A4-13B7-FFD9-85E7-719C9E7DE739}"/>
              </a:ext>
            </a:extLst>
          </p:cNvPr>
          <p:cNvGrpSpPr/>
          <p:nvPr/>
        </p:nvGrpSpPr>
        <p:grpSpPr>
          <a:xfrm>
            <a:off x="7102810" y="4196614"/>
            <a:ext cx="5086716" cy="2093818"/>
            <a:chOff x="7102810" y="4442502"/>
            <a:chExt cx="5086716" cy="2093818"/>
          </a:xfrm>
        </p:grpSpPr>
        <p:pic>
          <p:nvPicPr>
            <p:cNvPr id="36" name="Immagine 35" descr="Immagine che contiene interno, scatola, argento&#10;&#10;Descrizione generata automaticamente con attendibilità media">
              <a:extLst>
                <a:ext uri="{FF2B5EF4-FFF2-40B4-BE49-F238E27FC236}">
                  <a16:creationId xmlns:a16="http://schemas.microsoft.com/office/drawing/2014/main" id="{4EF281F5-9AB4-778B-46DF-285B70624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6217" b="92063" l="13889" r="81151">
                          <a14:foregroundMark x1="26290" y1="83201" x2="16319" y2="81911"/>
                          <a14:foregroundMark x1="16319" y1="81911" x2="13988" y2="61706"/>
                          <a14:foregroundMark x1="13988" y1="61706" x2="16890" y2="55952"/>
                          <a14:foregroundMark x1="16890" y1="55952" x2="26463" y2="55324"/>
                          <a14:foregroundMark x1="26463" y1="55324" x2="79018" y2="61574"/>
                          <a14:foregroundMark x1="79018" y1="61574" x2="81250" y2="76124"/>
                          <a14:foregroundMark x1="81250" y1="76124" x2="81076" y2="83796"/>
                          <a14:foregroundMark x1="81076" y1="83796" x2="79067" y2="89120"/>
                          <a14:foregroundMark x1="79067" y1="89120" x2="76463" y2="91369"/>
                          <a14:foregroundMark x1="76463" y1="91369" x2="65079" y2="89054"/>
                          <a14:foregroundMark x1="17510" y1="82837" x2="16493" y2="81647"/>
                          <a14:foregroundMark x1="16493" y1="81647" x2="14385" y2="74107"/>
                          <a14:foregroundMark x1="14385" y1="74107" x2="13963" y2="70403"/>
                          <a14:foregroundMark x1="13963" y1="70403" x2="14162" y2="65642"/>
                          <a14:foregroundMark x1="14162" y1="65642" x2="17584" y2="53142"/>
                          <a14:foregroundMark x1="17584" y1="53142" x2="22693" y2="59854"/>
                          <a14:foregroundMark x1="22693" y1="59854" x2="24157" y2="74735"/>
                          <a14:foregroundMark x1="24157" y1="74735" x2="20188" y2="80985"/>
                          <a14:foregroundMark x1="20188" y1="80985" x2="17088" y2="82011"/>
                          <a14:foregroundMark x1="17088" y1="82011" x2="16667" y2="81515"/>
                          <a14:foregroundMark x1="78819" y1="89253" x2="81076" y2="81085"/>
                          <a14:foregroundMark x1="81076" y1="81085" x2="81721" y2="75099"/>
                          <a14:foregroundMark x1="81721" y1="75099" x2="81523" y2="70172"/>
                          <a14:foregroundMark x1="81523" y1="70172" x2="80432" y2="65939"/>
                          <a14:foregroundMark x1="80432" y1="65939" x2="78745" y2="63161"/>
                          <a14:foregroundMark x1="78745" y1="63161" x2="74355" y2="66931"/>
                          <a14:foregroundMark x1="74355" y1="66931" x2="72669" y2="79464"/>
                          <a14:foregroundMark x1="72669" y1="79464" x2="76042" y2="87269"/>
                          <a14:foregroundMark x1="76042" y1="87269" x2="78671" y2="89253"/>
                          <a14:foregroundMark x1="75694" y1="83962" x2="79588" y2="80589"/>
                          <a14:foregroundMark x1="79588" y1="80589" x2="81151" y2="72652"/>
                          <a14:foregroundMark x1="81151" y1="72652" x2="76215" y2="70569"/>
                          <a14:foregroundMark x1="76215" y1="70569" x2="75918" y2="82110"/>
                          <a14:foregroundMark x1="75918" y1="82110" x2="77951" y2="87368"/>
                          <a14:foregroundMark x1="77951" y1="87368" x2="78249" y2="87368"/>
                          <a14:foregroundMark x1="14534" y1="75661" x2="13889" y2="71759"/>
                          <a14:foregroundMark x1="13889" y1="71759" x2="14385" y2="60351"/>
                          <a14:foregroundMark x1="63666" y1="56217" x2="72346" y2="57275"/>
                          <a14:foregroundMark x1="72346" y1="57275" x2="73958" y2="56779"/>
                          <a14:foregroundMark x1="73958" y1="56779" x2="78522" y2="57341"/>
                          <a14:foregroundMark x1="64236" y1="78869" x2="69469" y2="76224"/>
                          <a14:foregroundMark x1="72148" y1="88095" x2="72148" y2="88095"/>
                          <a14:foregroundMark x1="73016" y1="92063" x2="70461" y2="91700"/>
                          <a14:foregroundMark x1="31672" y1="85086" x2="26389" y2="83962"/>
                          <a14:foregroundMark x1="26389" y1="83962" x2="24578" y2="84160"/>
                        </a14:backgroundRemoval>
                      </a14:imgEffect>
                    </a14:imgLayer>
                  </a14:imgProps>
                </a:ext>
              </a:extLst>
            </a:blip>
            <a:srcRect l="12540" t="52242" r="14816" b="4863"/>
            <a:stretch/>
          </p:blipFill>
          <p:spPr>
            <a:xfrm rot="9989621">
              <a:off x="7102810" y="4442502"/>
              <a:ext cx="4043693" cy="1790832"/>
            </a:xfrm>
            <a:prstGeom prst="rect">
              <a:avLst/>
            </a:prstGeom>
            <a:effectLst/>
          </p:spPr>
        </p:pic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BC3E771F-983B-2C2C-EF82-AD68285523B6}"/>
                </a:ext>
              </a:extLst>
            </p:cNvPr>
            <p:cNvGrpSpPr/>
            <p:nvPr/>
          </p:nvGrpSpPr>
          <p:grpSpPr>
            <a:xfrm rot="21437149">
              <a:off x="7253460" y="5031286"/>
              <a:ext cx="4068512" cy="586190"/>
              <a:chOff x="2304000" y="4751853"/>
              <a:chExt cx="2477579" cy="586190"/>
            </a:xfrm>
          </p:grpSpPr>
          <p:cxnSp>
            <p:nvCxnSpPr>
              <p:cNvPr id="38" name="Connettore 2 37">
                <a:extLst>
                  <a:ext uri="{FF2B5EF4-FFF2-40B4-BE49-F238E27FC236}">
                    <a16:creationId xmlns:a16="http://schemas.microsoft.com/office/drawing/2014/main" id="{A6A9D3AF-B235-C286-9AD9-92FED2E671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4000" y="4751853"/>
                <a:ext cx="2404800" cy="323721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olid"/>
                <a:headEnd type="arrow" w="sm" len="sm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2 38">
                <a:extLst>
                  <a:ext uri="{FF2B5EF4-FFF2-40B4-BE49-F238E27FC236}">
                    <a16:creationId xmlns:a16="http://schemas.microsoft.com/office/drawing/2014/main" id="{411CC638-35C2-411B-FFEA-536A511211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37804" y="4875305"/>
                <a:ext cx="2404800" cy="323721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olid"/>
                <a:headEnd type="arrow" w="sm" len="sm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2 39">
                <a:extLst>
                  <a:ext uri="{FF2B5EF4-FFF2-40B4-BE49-F238E27FC236}">
                    <a16:creationId xmlns:a16="http://schemas.microsoft.com/office/drawing/2014/main" id="{D529B725-4A4D-EC39-6075-FBC4B57E87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76779" y="5014322"/>
                <a:ext cx="2404800" cy="323721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olid"/>
                <a:headEnd type="arrow" w="sm" len="sm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8BCCA9C8-4910-BB49-F813-573F19A7CAE0}"/>
                </a:ext>
              </a:extLst>
            </p:cNvPr>
            <p:cNvGrpSpPr/>
            <p:nvPr/>
          </p:nvGrpSpPr>
          <p:grpSpPr>
            <a:xfrm rot="21335343">
              <a:off x="7804960" y="5199849"/>
              <a:ext cx="3054769" cy="1336471"/>
              <a:chOff x="1970004" y="4897277"/>
              <a:chExt cx="3225655" cy="1328755"/>
            </a:xfrm>
          </p:grpSpPr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D475ED29-96B8-6B81-AA53-3C55B92AEE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t="10396" b="67264"/>
              <a:stretch/>
            </p:blipFill>
            <p:spPr>
              <a:xfrm rot="21242686">
                <a:off x="1970004" y="5027841"/>
                <a:ext cx="1531358" cy="250682"/>
              </a:xfrm>
              <a:prstGeom prst="rect">
                <a:avLst/>
              </a:prstGeom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DB60248D-32D0-26BB-D3F9-EFAA955417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lum bright="70000" contrast="-70000"/>
              </a:blip>
              <a:srcRect t="10396" b="67264"/>
              <a:stretch/>
            </p:blipFill>
            <p:spPr>
              <a:xfrm rot="21210979">
                <a:off x="3397368" y="4897277"/>
                <a:ext cx="1798291" cy="274988"/>
              </a:xfrm>
              <a:prstGeom prst="rect">
                <a:avLst/>
              </a:prstGeom>
            </p:spPr>
          </p:pic>
          <p:cxnSp>
            <p:nvCxnSpPr>
              <p:cNvPr id="44" name="Connettore 2 43">
                <a:extLst>
                  <a:ext uri="{FF2B5EF4-FFF2-40B4-BE49-F238E27FC236}">
                    <a16:creationId xmlns:a16="http://schemas.microsoft.com/office/drawing/2014/main" id="{AFD47A49-F7B9-1082-9CB4-3FE22E094A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5538" y="5098604"/>
                <a:ext cx="1088381" cy="1127428"/>
              </a:xfrm>
              <a:prstGeom prst="straightConnector1">
                <a:avLst/>
              </a:prstGeom>
              <a:ln w="127000">
                <a:solidFill>
                  <a:srgbClr val="FF3399"/>
                </a:solidFill>
                <a:prstDash val="sysDot"/>
                <a:headEnd type="arrow" w="sm" len="sm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8E316960-F3C7-5875-26C2-CF2AE21E4C5C}"/>
                </a:ext>
              </a:extLst>
            </p:cNvPr>
            <p:cNvSpPr txBox="1"/>
            <p:nvPr/>
          </p:nvSpPr>
          <p:spPr>
            <a:xfrm>
              <a:off x="10994430" y="4680604"/>
              <a:ext cx="119509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0" u="none" strike="noStrike" baseline="0">
                  <a:solidFill>
                    <a:srgbClr val="7030A0"/>
                  </a:solidFill>
                </a:rPr>
                <a:t>Magnetic Field (B)</a:t>
              </a:r>
              <a:endParaRPr lang="en-US" sz="2800" b="1">
                <a:solidFill>
                  <a:srgbClr val="7030A0"/>
                </a:solidFill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ABE2DD83-2C02-308E-0F92-00FBE1D479A3}"/>
                </a:ext>
              </a:extLst>
            </p:cNvPr>
            <p:cNvSpPr txBox="1"/>
            <p:nvPr/>
          </p:nvSpPr>
          <p:spPr>
            <a:xfrm>
              <a:off x="9859345" y="6049585"/>
              <a:ext cx="119509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i="0" u="none" strike="noStrike" baseline="0">
                  <a:solidFill>
                    <a:srgbClr val="FF3399"/>
                  </a:solidFill>
                </a:rPr>
                <a:t>Axion (a)</a:t>
              </a:r>
              <a:endParaRPr lang="en-US" sz="3200" b="1">
                <a:solidFill>
                  <a:srgbClr val="FF3399"/>
                </a:solidFill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1B1D5CEA-DDCC-22BD-605D-1D85254AD4A6}"/>
                </a:ext>
              </a:extLst>
            </p:cNvPr>
            <p:cNvSpPr txBox="1"/>
            <p:nvPr/>
          </p:nvSpPr>
          <p:spPr>
            <a:xfrm rot="21092314">
              <a:off x="9471385" y="5330756"/>
              <a:ext cx="119509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i="0" u="none" strike="noStrike" baseline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Photon (</a:t>
              </a:r>
              <a:r>
                <a:rPr lang="az-Cyrl-AZ" sz="1100" b="1">
                  <a:solidFill>
                    <a:schemeClr val="accent2">
                      <a:lumMod val="40000"/>
                      <a:lumOff val="60000"/>
                    </a:schemeClr>
                  </a:solidFill>
                  <a:sym typeface="Symbol" panose="05050102010706020507" pitchFamily="18" charset="2"/>
                </a:rPr>
                <a:t></a:t>
              </a:r>
              <a:r>
                <a:rPr lang="en-US" sz="1100" b="1" i="0" u="none" strike="noStrike" baseline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)</a:t>
              </a:r>
              <a:endParaRPr lang="en-US" sz="3200" b="1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125908BD-03F4-7B25-7546-EA5105825FB4}"/>
                </a:ext>
              </a:extLst>
            </p:cNvPr>
            <p:cNvSpPr txBox="1"/>
            <p:nvPr/>
          </p:nvSpPr>
          <p:spPr>
            <a:xfrm rot="21092314">
              <a:off x="7414826" y="5550861"/>
              <a:ext cx="215573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i="0" u="none" strike="noStrike" baseline="0">
                  <a:solidFill>
                    <a:schemeClr val="accent5">
                      <a:lumMod val="75000"/>
                    </a:schemeClr>
                  </a:solidFill>
                </a:rPr>
                <a:t>Virtual Photon (</a:t>
              </a:r>
              <a:r>
                <a:rPr lang="az-Cyrl-AZ" sz="1000" b="1">
                  <a:solidFill>
                    <a:schemeClr val="accent5">
                      <a:lumMod val="75000"/>
                    </a:schemeClr>
                  </a:solidFill>
                  <a:sym typeface="Symbol" panose="05050102010706020507" pitchFamily="18" charset="2"/>
                </a:rPr>
                <a:t></a:t>
              </a:r>
              <a:r>
                <a:rPr lang="en-US" sz="1000" b="1" i="0" u="none" strike="noStrike" baseline="0">
                  <a:solidFill>
                    <a:schemeClr val="accent5">
                      <a:lumMod val="75000"/>
                    </a:schemeClr>
                  </a:solidFill>
                </a:rPr>
                <a:t>)</a:t>
              </a:r>
              <a:endParaRPr lang="en-US" sz="24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A5B54C3-85F2-C9BE-E67C-D3E9422B1404}"/>
              </a:ext>
            </a:extLst>
          </p:cNvPr>
          <p:cNvSpPr txBox="1"/>
          <p:nvPr/>
        </p:nvSpPr>
        <p:spPr>
          <a:xfrm>
            <a:off x="7863765" y="6335527"/>
            <a:ext cx="3919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2556"/>
                </a:solidFill>
                <a:latin typeface="Montserrat" panose="00000500000000000000" pitchFamily="50" charset="0"/>
              </a:rPr>
              <a:t>SRF Axion </a:t>
            </a:r>
            <a:r>
              <a:rPr lang="en-US" sz="2400" b="1" dirty="0" err="1">
                <a:solidFill>
                  <a:srgbClr val="012556"/>
                </a:solidFill>
                <a:latin typeface="Montserrat" panose="00000500000000000000" pitchFamily="50" charset="0"/>
              </a:rPr>
              <a:t>Haloscopes</a:t>
            </a:r>
            <a:endParaRPr lang="en-US" sz="2400" b="1" dirty="0">
              <a:solidFill>
                <a:srgbClr val="012556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8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8A19F-98AA-1B7C-DAC1-1037F7F1A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40D1EBAE-DB14-670D-383A-D7D98F82D089}"/>
              </a:ext>
            </a:extLst>
          </p:cNvPr>
          <p:cNvSpPr/>
          <p:nvPr/>
        </p:nvSpPr>
        <p:spPr>
          <a:xfrm>
            <a:off x="1883459" y="373756"/>
            <a:ext cx="8808439" cy="3009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20000"/>
                  <a:lumOff val="80000"/>
                  <a:alpha val="7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A6A31F-1388-4C2C-E850-8C77FABCD808}"/>
              </a:ext>
            </a:extLst>
          </p:cNvPr>
          <p:cNvSpPr txBox="1"/>
          <p:nvPr/>
        </p:nvSpPr>
        <p:spPr>
          <a:xfrm>
            <a:off x="1871468" y="353419"/>
            <a:ext cx="8808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pc="850" dirty="0">
                <a:solidFill>
                  <a:schemeClr val="bg1"/>
                </a:solidFill>
                <a:latin typeface="Century Gothic" panose="020B0502020202020204" pitchFamily="34" charset="0"/>
              </a:rPr>
              <a:t>Sezione di TORINO </a:t>
            </a:r>
            <a:r>
              <a:rPr lang="it-IT" sz="1600" b="1" spc="850" dirty="0">
                <a:solidFill>
                  <a:schemeClr val="accent4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</a:t>
            </a:r>
            <a:r>
              <a:rPr lang="it-IT" sz="1600" b="1" spc="850" dirty="0">
                <a:latin typeface="Century Gothic" panose="020B0502020202020204" pitchFamily="34" charset="0"/>
              </a:rPr>
              <a:t> Politecnico di Torino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38FC584-7902-F69C-326E-0D2810A1C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476" y="170518"/>
            <a:ext cx="865712" cy="83099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48776BA-9A31-41AF-4D5B-A96476DA4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9" y="145868"/>
            <a:ext cx="1322829" cy="679053"/>
          </a:xfrm>
          <a:prstGeom prst="rect">
            <a:avLst/>
          </a:prstGeom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447AF47B-06F1-A188-1BD6-DD4FF2214E37}"/>
              </a:ext>
            </a:extLst>
          </p:cNvPr>
          <p:cNvSpPr txBox="1">
            <a:spLocks/>
          </p:cNvSpPr>
          <p:nvPr/>
        </p:nvSpPr>
        <p:spPr>
          <a:xfrm>
            <a:off x="4750542" y="712310"/>
            <a:ext cx="4407433" cy="1641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i="1" u="sng" dirty="0"/>
              <a:t>3 Work Packages</a:t>
            </a:r>
            <a:endParaRPr lang="en-US" sz="2800" b="1" i="1" u="sng" dirty="0"/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12556"/>
                </a:solidFill>
              </a:rPr>
              <a:t>Superconducting Materials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4399B6"/>
                </a:solidFill>
              </a:rPr>
              <a:t>Vortex dynamics studies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err="1">
                <a:solidFill>
                  <a:srgbClr val="FE3486"/>
                </a:solidFill>
              </a:rPr>
              <a:t>Haloscope</a:t>
            </a:r>
            <a:r>
              <a:rPr lang="en-US" b="1" dirty="0">
                <a:solidFill>
                  <a:srgbClr val="FE3486"/>
                </a:solidFill>
              </a:rPr>
              <a:t> Cavity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F7BEE5E-54CA-B4A9-E264-857284F292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4"/>
          <a:stretch/>
        </p:blipFill>
        <p:spPr>
          <a:xfrm>
            <a:off x="8983294" y="1366685"/>
            <a:ext cx="1121232" cy="557255"/>
          </a:xfrm>
          <a:prstGeom prst="rect">
            <a:avLst/>
          </a:prstGeom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D5798BAA-22E9-A54A-8609-12D30B47F751}"/>
              </a:ext>
            </a:extLst>
          </p:cNvPr>
          <p:cNvCxnSpPr/>
          <p:nvPr/>
        </p:nvCxnSpPr>
        <p:spPr>
          <a:xfrm flipH="1">
            <a:off x="8506225" y="1699100"/>
            <a:ext cx="407254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1192353-71CE-B3EF-1659-B4F410880A53}"/>
              </a:ext>
            </a:extLst>
          </p:cNvPr>
          <p:cNvSpPr txBox="1"/>
          <p:nvPr/>
        </p:nvSpPr>
        <p:spPr>
          <a:xfrm>
            <a:off x="497541" y="2374301"/>
            <a:ext cx="609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1. Materials:  REBCO, Nb</a:t>
            </a:r>
            <a:r>
              <a:rPr lang="en-US" sz="2400" b="1" baseline="-25000" dirty="0"/>
              <a:t>3</a:t>
            </a:r>
            <a:r>
              <a:rPr lang="en-US" sz="2400" b="1" dirty="0"/>
              <a:t>Sn, </a:t>
            </a:r>
            <a:r>
              <a:rPr lang="en-US" sz="2400" b="1" dirty="0" err="1"/>
              <a:t>FeSe</a:t>
            </a:r>
            <a:r>
              <a:rPr lang="en-US" sz="2400" b="1" dirty="0"/>
              <a:t>, Fe(</a:t>
            </a:r>
            <a:r>
              <a:rPr lang="en-US" sz="2400" b="1" dirty="0" err="1"/>
              <a:t>Se,Te</a:t>
            </a:r>
            <a:r>
              <a:rPr lang="en-US" sz="2400" b="1" dirty="0"/>
              <a:t>)  </a:t>
            </a:r>
            <a:endParaRPr lang="it-IT" sz="2400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A85E1C6-27A7-71E8-EBDE-C29255C25481}"/>
              </a:ext>
            </a:extLst>
          </p:cNvPr>
          <p:cNvSpPr txBox="1"/>
          <p:nvPr/>
        </p:nvSpPr>
        <p:spPr>
          <a:xfrm>
            <a:off x="497541" y="2844666"/>
            <a:ext cx="609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4399B6"/>
                </a:solidFill>
              </a:rPr>
              <a:t>2. Vortex dynamics studies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A16C1AA-7084-C6D2-C491-91CA05FB8938}"/>
              </a:ext>
            </a:extLst>
          </p:cNvPr>
          <p:cNvSpPr txBox="1"/>
          <p:nvPr/>
        </p:nvSpPr>
        <p:spPr>
          <a:xfrm>
            <a:off x="10104526" y="1468267"/>
            <a:ext cx="1701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4399B6"/>
                </a:solidFill>
              </a:rPr>
              <a:t>WP leader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E5C80ED-CAE3-8EC3-A99F-ADDE01464D08}"/>
              </a:ext>
            </a:extLst>
          </p:cNvPr>
          <p:cNvSpPr txBox="1"/>
          <p:nvPr/>
        </p:nvSpPr>
        <p:spPr>
          <a:xfrm>
            <a:off x="565757" y="6456307"/>
            <a:ext cx="5686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-IT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Tot FTE: 4 </a:t>
            </a:r>
            <a:r>
              <a:rPr lang="it-IT" dirty="0">
                <a:latin typeface="Century Gothic" panose="020B0502020202020204" pitchFamily="34" charset="0"/>
                <a:cs typeface="Times New Roman" panose="02020603050405020304" pitchFamily="18" charset="0"/>
              </a:rPr>
              <a:t>(5 PA, 1 RTDB, 1 RTDA, 2 dottorandi)</a:t>
            </a:r>
            <a:endParaRPr lang="it-IT" sz="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2FAEFDC-6645-7D4E-EE24-EB99C9BD8660}"/>
              </a:ext>
            </a:extLst>
          </p:cNvPr>
          <p:cNvSpPr txBox="1"/>
          <p:nvPr/>
        </p:nvSpPr>
        <p:spPr>
          <a:xfrm>
            <a:off x="497541" y="3250103"/>
            <a:ext cx="450773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b="1" dirty="0" err="1">
                <a:solidFill>
                  <a:srgbClr val="4399B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Ruolo</a:t>
            </a:r>
            <a:r>
              <a:rPr lang="en-US" sz="2000" b="1" dirty="0">
                <a:solidFill>
                  <a:srgbClr val="4399B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399B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sezione</a:t>
            </a:r>
            <a:r>
              <a:rPr lang="en-US" sz="2000" b="1" dirty="0">
                <a:solidFill>
                  <a:srgbClr val="4399B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Torino</a:t>
            </a:r>
            <a:r>
              <a:rPr lang="it-IT" sz="2000" dirty="0">
                <a:solidFill>
                  <a:schemeClr val="accent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caratterizzazioni a microonde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imaging </a:t>
            </a:r>
            <a:r>
              <a:rPr lang="it-IT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magneto</a:t>
            </a: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-ottico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scanning Hall probe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ion</a:t>
            </a: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irradiation</a:t>
            </a:r>
            <a:endParaRPr lang="it-IT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simulazioni FEM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verifica e/o elaborazione modelli dinamica vortici in condizioni di elevata frequenza e campi magnetici dc</a:t>
            </a:r>
          </a:p>
        </p:txBody>
      </p:sp>
      <p:pic>
        <p:nvPicPr>
          <p:cNvPr id="35" name="Immagine 34" descr="Immagine che contiene testo, schermata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EFC5F655-D10F-5C9E-3543-C60094698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72" y="3075498"/>
            <a:ext cx="6006696" cy="3366157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E96B2148-E829-ADF6-BA4C-A3322721551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927" t="9353" r="3590" b="32701"/>
          <a:stretch/>
        </p:blipFill>
        <p:spPr>
          <a:xfrm>
            <a:off x="366392" y="798429"/>
            <a:ext cx="4286007" cy="12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6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18692-6DCE-B047-7097-6B7CADCD3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54E34141-0638-8B73-C009-BAA6181EDC2A}"/>
              </a:ext>
            </a:extLst>
          </p:cNvPr>
          <p:cNvSpPr/>
          <p:nvPr/>
        </p:nvSpPr>
        <p:spPr>
          <a:xfrm>
            <a:off x="1883459" y="373756"/>
            <a:ext cx="8808439" cy="3009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20000"/>
                  <a:lumOff val="80000"/>
                  <a:alpha val="7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5448FF-30E2-A953-11A0-41FFC8F66FF7}"/>
              </a:ext>
            </a:extLst>
          </p:cNvPr>
          <p:cNvSpPr txBox="1"/>
          <p:nvPr/>
        </p:nvSpPr>
        <p:spPr>
          <a:xfrm>
            <a:off x="1871468" y="353419"/>
            <a:ext cx="8808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pc="850" dirty="0">
                <a:solidFill>
                  <a:schemeClr val="bg1"/>
                </a:solidFill>
                <a:latin typeface="Century Gothic" panose="020B0502020202020204" pitchFamily="34" charset="0"/>
              </a:rPr>
              <a:t>Sezione di TORINO </a:t>
            </a:r>
            <a:r>
              <a:rPr lang="it-IT" sz="1600" b="1" spc="850" dirty="0">
                <a:solidFill>
                  <a:schemeClr val="accent4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</a:t>
            </a:r>
            <a:r>
              <a:rPr lang="it-IT" sz="1600" b="1" spc="850" dirty="0">
                <a:latin typeface="Century Gothic" panose="020B0502020202020204" pitchFamily="34" charset="0"/>
              </a:rPr>
              <a:t> Politecnico di Torino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0D83A21-E641-1FBE-FC4D-F4C71FA24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476" y="170518"/>
            <a:ext cx="865712" cy="83099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26B6059-388F-4139-083B-C896F84BB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9" y="145868"/>
            <a:ext cx="1322829" cy="679053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096D1AB4-E264-CA02-19A2-A04E51AEF4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27" t="9353" r="3590" b="32701"/>
          <a:stretch/>
        </p:blipFill>
        <p:spPr>
          <a:xfrm>
            <a:off x="366392" y="798429"/>
            <a:ext cx="4286007" cy="121003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EE3E4C-4F47-D735-02F6-67FF4DBCA0CE}"/>
              </a:ext>
            </a:extLst>
          </p:cNvPr>
          <p:cNvSpPr txBox="1"/>
          <p:nvPr/>
        </p:nvSpPr>
        <p:spPr>
          <a:xfrm>
            <a:off x="5743654" y="1087280"/>
            <a:ext cx="541356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Richiesta officina meccanica</a:t>
            </a:r>
            <a:r>
              <a:rPr lang="it-IT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it-IT" sz="2000" dirty="0"/>
              <a:t>Realizzazione di alcuni </a:t>
            </a:r>
            <a:r>
              <a:rPr lang="it-IT" sz="2000" b="1" dirty="0"/>
              <a:t>porta-campioni in rame e alluminio</a:t>
            </a:r>
            <a:r>
              <a:rPr lang="it-IT" sz="2000" dirty="0"/>
              <a:t> per: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inserto criogenico per criostato a He liquido (caratterizzazioni a microonde)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sostegno sonde e campione in un sistema criogenico a scansione di sonde Hall</a:t>
            </a:r>
          </a:p>
          <a:p>
            <a:endParaRPr lang="it-IT" sz="2000" dirty="0"/>
          </a:p>
          <a:p>
            <a:r>
              <a:rPr lang="it-IT" sz="2000" b="1" dirty="0"/>
              <a:t>      Verrà fornito disegno CAD con  quotatura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FE7C40-E555-452F-8D42-66C02911BFD0}"/>
              </a:ext>
            </a:extLst>
          </p:cNvPr>
          <p:cNvSpPr txBox="1"/>
          <p:nvPr/>
        </p:nvSpPr>
        <p:spPr>
          <a:xfrm>
            <a:off x="259336" y="2063832"/>
            <a:ext cx="5134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ea typeface="Arial Unicode MS"/>
              </a:rPr>
              <a:t>a puro titolo di esempio: schema di un manufatto appena realizzato nell'officina INFN: le lavorazioni richieste per il 2026 sarebbero varianti di tale oggetto (in verde le parti realizzate)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D6F1F9F-2DBD-3E94-9AF4-0D4C26621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76" y="3247376"/>
            <a:ext cx="5140868" cy="3548718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28E225AB-8D8F-DE01-2B79-D62C6C9337EE}"/>
              </a:ext>
            </a:extLst>
          </p:cNvPr>
          <p:cNvGrpSpPr/>
          <p:nvPr/>
        </p:nvGrpSpPr>
        <p:grpSpPr>
          <a:xfrm>
            <a:off x="6042213" y="4647726"/>
            <a:ext cx="5421127" cy="1207518"/>
            <a:chOff x="5743654" y="4563202"/>
            <a:chExt cx="5421127" cy="1207518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E6A7A6E-E5B1-073F-3D4C-F4C4D95D3FF8}"/>
                </a:ext>
              </a:extLst>
            </p:cNvPr>
            <p:cNvSpPr txBox="1"/>
            <p:nvPr/>
          </p:nvSpPr>
          <p:spPr>
            <a:xfrm>
              <a:off x="5839746" y="4667615"/>
              <a:ext cx="532503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000" b="1" dirty="0"/>
                <a:t>Si stima che l’impegno richiesto sia di circa</a:t>
              </a:r>
              <a:br>
                <a:rPr lang="it-IT" sz="2000" b="1" dirty="0"/>
              </a:br>
              <a:r>
                <a:rPr lang="it-IT" sz="2000" b="1" dirty="0"/>
                <a:t>0.5 mesi/uomo, come già approvato l’anno scorso per lo stesso esperimento</a:t>
              </a:r>
              <a:endParaRPr lang="it-IT" sz="20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47ADAD5-1100-6EA7-341A-DC23FFD4C10C}"/>
                </a:ext>
              </a:extLst>
            </p:cNvPr>
            <p:cNvSpPr/>
            <p:nvPr/>
          </p:nvSpPr>
          <p:spPr>
            <a:xfrm>
              <a:off x="5743654" y="4563202"/>
              <a:ext cx="4953640" cy="120751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975FECBA-7601-29D3-3442-28161DFBADB4}"/>
              </a:ext>
            </a:extLst>
          </p:cNvPr>
          <p:cNvCxnSpPr>
            <a:cxnSpLocks/>
          </p:cNvCxnSpPr>
          <p:nvPr/>
        </p:nvCxnSpPr>
        <p:spPr>
          <a:xfrm>
            <a:off x="850090" y="4088198"/>
            <a:ext cx="1724816" cy="0"/>
          </a:xfrm>
          <a:prstGeom prst="straightConnector1">
            <a:avLst/>
          </a:prstGeom>
          <a:ln w="2222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472B6608-D736-D89E-A777-1E58BDB300DE}"/>
              </a:ext>
            </a:extLst>
          </p:cNvPr>
          <p:cNvCxnSpPr>
            <a:cxnSpLocks/>
          </p:cNvCxnSpPr>
          <p:nvPr/>
        </p:nvCxnSpPr>
        <p:spPr>
          <a:xfrm>
            <a:off x="745714" y="4072713"/>
            <a:ext cx="0" cy="205821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 di testo 2">
            <a:extLst>
              <a:ext uri="{FF2B5EF4-FFF2-40B4-BE49-F238E27FC236}">
                <a16:creationId xmlns:a16="http://schemas.microsoft.com/office/drawing/2014/main" id="{722A3FA2-97C6-C3ED-B5D4-D8525FA0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036" y="3792923"/>
            <a:ext cx="9334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</a:rPr>
              <a:t>70 mm</a:t>
            </a:r>
            <a:endParaRPr lang="it-IT" sz="12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7" name="Casella di testo 2">
            <a:extLst>
              <a:ext uri="{FF2B5EF4-FFF2-40B4-BE49-F238E27FC236}">
                <a16:creationId xmlns:a16="http://schemas.microsoft.com/office/drawing/2014/main" id="{50857B96-B9F2-91E5-DF3D-02366925A43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4221" y="4874097"/>
            <a:ext cx="9334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</a:rPr>
              <a:t>85 mm</a:t>
            </a:r>
            <a:endParaRPr lang="it-IT" sz="12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24210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1039</Words>
  <Application>Microsoft Office PowerPoint</Application>
  <PresentationFormat>Widescreen</PresentationFormat>
  <Paragraphs>112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Century Gothic</vt:lpstr>
      <vt:lpstr>Courier New</vt:lpstr>
      <vt:lpstr>Montserrat</vt:lpstr>
      <vt:lpstr>Symbol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Ghigo  Gianluca</dc:creator>
  <cp:lastModifiedBy>Daniele Torsello</cp:lastModifiedBy>
  <cp:revision>118</cp:revision>
  <dcterms:created xsi:type="dcterms:W3CDTF">2022-06-01T20:49:53Z</dcterms:created>
  <dcterms:modified xsi:type="dcterms:W3CDTF">2025-06-11T14:43:47Z</dcterms:modified>
</cp:coreProperties>
</file>