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79" r:id="rId4"/>
    <p:sldId id="267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jlxZjjixxJI+47TbgtnpidlHkZ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00"/>
    <a:srgbClr val="A20000"/>
    <a:srgbClr val="009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4B8464-2C3C-4A14-8592-280616182BEC}">
  <a:tblStyle styleId="{D74B8464-2C3C-4A14-8592-280616182BE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35"/>
    <p:restoredTop sz="94679"/>
  </p:normalViewPr>
  <p:slideViewPr>
    <p:cSldViewPr snapToGrid="0">
      <p:cViewPr varScale="1">
        <p:scale>
          <a:sx n="150" d="100"/>
          <a:sy n="150" d="100"/>
        </p:scale>
        <p:origin x="528" y="1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1fff81d21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" name="Google Shape;37;g11fff81d21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g11fff81d21a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1fff81d21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11fff81d21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g11fff81d21a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1fff81d21a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11fff81d21a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g11fff81d21a_0_2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7204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8"/>
          <p:cNvSpPr txBox="1"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8"/>
          <p:cNvSpPr txBox="1"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ilano">
  <p:cSld name="Milano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29"/>
          <p:cNvCxnSpPr/>
          <p:nvPr/>
        </p:nvCxnSpPr>
        <p:spPr>
          <a:xfrm>
            <a:off x="259465" y="434989"/>
            <a:ext cx="23719" cy="460373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0" name="Google Shape;20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500" y="36945"/>
            <a:ext cx="439145" cy="4500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29" descr="logoinfn-piccolo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875" y="581350"/>
            <a:ext cx="623384" cy="45007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22" name="Google Shape;22;p29"/>
          <p:cNvSpPr txBox="1">
            <a:spLocks noGrp="1"/>
          </p:cNvSpPr>
          <p:nvPr>
            <p:ph type="sldNum" idx="12"/>
          </p:nvPr>
        </p:nvSpPr>
        <p:spPr>
          <a:xfrm>
            <a:off x="8770586" y="4868068"/>
            <a:ext cx="404587" cy="237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9"/>
          <p:cNvSpPr txBox="1">
            <a:spLocks noGrp="1"/>
          </p:cNvSpPr>
          <p:nvPr>
            <p:ph type="title"/>
          </p:nvPr>
        </p:nvSpPr>
        <p:spPr>
          <a:xfrm>
            <a:off x="536712" y="92327"/>
            <a:ext cx="8607287" cy="500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70000"/>
              </a:buClr>
              <a:buSzPts val="2800"/>
              <a:buFont typeface="Calibri"/>
              <a:buNone/>
              <a:defRPr sz="2800">
                <a:solidFill>
                  <a:srgbClr val="97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4" name="Google Shape;24;p29"/>
          <p:cNvCxnSpPr/>
          <p:nvPr/>
        </p:nvCxnSpPr>
        <p:spPr>
          <a:xfrm>
            <a:off x="499720" y="598251"/>
            <a:ext cx="8644280" cy="4650"/>
          </a:xfrm>
          <a:prstGeom prst="straightConnector1">
            <a:avLst/>
          </a:prstGeom>
          <a:noFill/>
          <a:ln w="12700" cap="flat" cmpd="sng">
            <a:solidFill>
              <a:srgbClr val="FF5D00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12700" dist="12700" dir="5400000" algn="ctr" rotWithShape="0">
              <a:schemeClr val="dk1"/>
            </a:outerShdw>
          </a:effectLst>
        </p:spPr>
      </p:cxnSp>
      <p:pic>
        <p:nvPicPr>
          <p:cNvPr id="25" name="Google Shape;25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0350" y="1095475"/>
            <a:ext cx="404600" cy="351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Milano">
  <p:cSld name="1_Milan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0"/>
          <p:cNvSpPr txBox="1">
            <a:spLocks noGrp="1"/>
          </p:cNvSpPr>
          <p:nvPr>
            <p:ph type="sldNum" idx="12"/>
          </p:nvPr>
        </p:nvSpPr>
        <p:spPr>
          <a:xfrm>
            <a:off x="8585849" y="4816958"/>
            <a:ext cx="558151" cy="237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8" name="Google Shape;28;p30"/>
          <p:cNvCxnSpPr/>
          <p:nvPr/>
        </p:nvCxnSpPr>
        <p:spPr>
          <a:xfrm>
            <a:off x="724829" y="568711"/>
            <a:ext cx="7772400" cy="0"/>
          </a:xfrm>
          <a:prstGeom prst="straightConnector1">
            <a:avLst/>
          </a:prstGeom>
          <a:noFill/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25400" rotWithShape="0">
              <a:srgbClr val="000000">
                <a:alpha val="37647"/>
              </a:srgbClr>
            </a:outerShdw>
          </a:effectLst>
        </p:spPr>
      </p:cxnSp>
      <p:sp>
        <p:nvSpPr>
          <p:cNvPr id="29" name="Google Shape;29;p30"/>
          <p:cNvSpPr txBox="1">
            <a:spLocks noGrp="1"/>
          </p:cNvSpPr>
          <p:nvPr>
            <p:ph type="body" idx="1"/>
          </p:nvPr>
        </p:nvSpPr>
        <p:spPr>
          <a:xfrm>
            <a:off x="718083" y="79453"/>
            <a:ext cx="7790298" cy="481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00000"/>
              </a:buClr>
              <a:buSzPts val="2800"/>
              <a:buNone/>
              <a:defRPr sz="2800">
                <a:solidFill>
                  <a:srgbClr val="800000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0"/>
          <p:cNvSpPr/>
          <p:nvPr/>
        </p:nvSpPr>
        <p:spPr>
          <a:xfrm rot="-5400000">
            <a:off x="-2254829" y="2566919"/>
            <a:ext cx="4738255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Roberta Arcidiacono  –  Oct. 19</a:t>
            </a:r>
            <a:r>
              <a:rPr lang="en-US" sz="105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0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2021</a:t>
            </a:r>
            <a:endParaRPr sz="10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" name="Google Shape;31;p30" descr="up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560948" y="100361"/>
            <a:ext cx="483451" cy="211873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23334" y="369049"/>
            <a:ext cx="529936" cy="20971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3" name="Google Shape;33;p30"/>
          <p:cNvCxnSpPr/>
          <p:nvPr/>
        </p:nvCxnSpPr>
        <p:spPr>
          <a:xfrm rot="10800000">
            <a:off x="234176" y="579863"/>
            <a:ext cx="0" cy="4427035"/>
          </a:xfrm>
          <a:prstGeom prst="straightConnector1">
            <a:avLst/>
          </a:prstGeom>
          <a:noFill/>
          <a:ln w="12700" cap="flat" cmpd="sng">
            <a:solidFill>
              <a:srgbClr val="833C0B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12700" dist="12700" dir="5400000" rotWithShape="0">
              <a:srgbClr val="000000">
                <a:alpha val="37647"/>
              </a:srgbClr>
            </a:outerShdw>
          </a:effectLst>
        </p:spPr>
      </p:cxnSp>
      <p:pic>
        <p:nvPicPr>
          <p:cNvPr id="34" name="Google Shape;34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-1821" y="11151"/>
            <a:ext cx="748270" cy="5880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7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7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1fff81d21a_0_0"/>
          <p:cNvSpPr txBox="1">
            <a:spLocks noGrp="1"/>
          </p:cNvSpPr>
          <p:nvPr>
            <p:ph type="sldNum" idx="12"/>
          </p:nvPr>
        </p:nvSpPr>
        <p:spPr>
          <a:xfrm>
            <a:off x="8770586" y="4868068"/>
            <a:ext cx="404700" cy="237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41" name="Google Shape;41;g11fff81d21a_0_0"/>
          <p:cNvSpPr txBox="1">
            <a:spLocks noGrp="1"/>
          </p:cNvSpPr>
          <p:nvPr>
            <p:ph type="title"/>
          </p:nvPr>
        </p:nvSpPr>
        <p:spPr>
          <a:xfrm>
            <a:off x="536712" y="92327"/>
            <a:ext cx="8607300" cy="501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4DSHARE – INFN CSN5</a:t>
            </a:r>
            <a:endParaRPr dirty="0"/>
          </a:p>
        </p:txBody>
      </p:sp>
      <p:sp>
        <p:nvSpPr>
          <p:cNvPr id="42" name="Google Shape;42;g11fff81d21a_0_0"/>
          <p:cNvSpPr txBox="1"/>
          <p:nvPr/>
        </p:nvSpPr>
        <p:spPr>
          <a:xfrm>
            <a:off x="493492" y="609434"/>
            <a:ext cx="8449978" cy="4402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highlight>
                  <a:srgbClr val="FFFEFE"/>
                </a:highlight>
                <a:latin typeface="Calibri"/>
                <a:ea typeface="Calibri"/>
                <a:cs typeface="Calibri"/>
                <a:sym typeface="Calibri"/>
              </a:rPr>
              <a:t>DC-coupled resistive readout in silicon sensors with internal gain: 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highlight>
                  <a:srgbClr val="FFFEFE"/>
                </a:highlight>
                <a:latin typeface="Calibri"/>
                <a:ea typeface="Calibri"/>
                <a:cs typeface="Calibri"/>
                <a:sym typeface="Calibri"/>
              </a:rPr>
              <a:t>signal sharing for future 4D tracking</a:t>
            </a:r>
            <a:endParaRPr sz="1800" dirty="0">
              <a:solidFill>
                <a:schemeClr val="dk1"/>
              </a:solidFill>
              <a:highlight>
                <a:srgbClr val="FFFEFE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highlight>
                <a:srgbClr val="FFFEFE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err="1">
                <a:solidFill>
                  <a:schemeClr val="dk1"/>
                </a:solidFill>
                <a:highlight>
                  <a:srgbClr val="FFFEFE"/>
                </a:highlight>
                <a:latin typeface="Calibri"/>
                <a:ea typeface="Calibri"/>
                <a:cs typeface="Calibri"/>
                <a:sym typeface="Calibri"/>
              </a:rPr>
              <a:t>Coordinatore</a:t>
            </a:r>
            <a:r>
              <a:rPr lang="en-US" sz="1600" b="1" dirty="0">
                <a:solidFill>
                  <a:schemeClr val="dk1"/>
                </a:solidFill>
                <a:highlight>
                  <a:srgbClr val="FFFEFE"/>
                </a:highlight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Roberta Arcidiacono                                                  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Iniziato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nel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Gennaio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2023 (3 anni)</a:t>
            </a:r>
            <a:endParaRPr lang="en-US"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30000"/>
              </a:lnSpc>
            </a:pPr>
            <a:r>
              <a:rPr lang="en-US" sz="12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Anagrafica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2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indicativa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(</a:t>
            </a:r>
            <a:r>
              <a:rPr lang="en-US" sz="12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frazione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di FTE) in 2025</a:t>
            </a:r>
          </a:p>
          <a:p>
            <a:pPr lvl="0">
              <a:lnSpc>
                <a:spcPct val="130000"/>
              </a:lnSpc>
            </a:pP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INFN - </a:t>
            </a:r>
            <a:r>
              <a:rPr lang="en-US" sz="12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Sezione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di Torino: </a:t>
            </a:r>
            <a:r>
              <a:rPr lang="en-US" sz="1200" b="1" i="1" dirty="0">
                <a:solidFill>
                  <a:srgbClr val="833C0B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R. Arcidiacono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0.3 - N. </a:t>
            </a:r>
            <a:r>
              <a:rPr lang="en-US" sz="12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Cartiglia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0.3  - M. Ferrero 0.2 – L. </a:t>
            </a:r>
            <a:r>
              <a:rPr lang="en-US" sz="12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Menzio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0.5 – F. </a:t>
            </a:r>
            <a:r>
              <a:rPr lang="en-US" sz="1200" b="1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Siviero</a:t>
            </a:r>
            <a:r>
              <a:rPr lang="en-US" sz="12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0.2 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INFN -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Sezione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di Perugia: A.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Morozzi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0.4 -  D.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Passeri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0.3 - F. Moscatelli 0.2 – T.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Croci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0.1</a:t>
            </a:r>
          </a:p>
          <a:p>
            <a:pPr>
              <a:lnSpc>
                <a:spcPct val="130000"/>
              </a:lnSpc>
            </a:pP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TIPFA : M.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Centis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Vignali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0.4 - M.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Boscardin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0.1 - G.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Pepponi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0.1 -  S. </a:t>
            </a:r>
            <a:r>
              <a:rPr lang="en-US" sz="1200" dirty="0" err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Ronchin</a:t>
            </a:r>
            <a:r>
              <a:rPr lang="en-US" sz="12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0.1 -  O. Hammad Ali 0.3</a:t>
            </a:r>
          </a:p>
          <a:p>
            <a:pPr lvl="0">
              <a:lnSpc>
                <a:spcPct val="130000"/>
              </a:lnSpc>
            </a:pPr>
            <a:endParaRPr lang="en-US" sz="12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>
              <a:lnSpc>
                <a:spcPct val="130000"/>
              </a:lnSpc>
            </a:pP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Obiettivo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progetto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migliorare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il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disegno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dei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“resistive AC-LGAD” (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prestazioni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scalabilità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per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dispositivi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grandi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dimensioni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</a:p>
          <a:p>
            <a:pPr>
              <a:lnSpc>
                <a:spcPct val="130000"/>
              </a:lnSpc>
            </a:pPr>
            <a:endParaRPr lang="en-US" sz="105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lnSpc>
                <a:spcPct val="130000"/>
              </a:lnSpc>
            </a:pP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Punti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chiave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ottenere</a:t>
            </a:r>
            <a:r>
              <a:rPr lang="en-US" sz="1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un “signal </a:t>
            </a:r>
            <a:r>
              <a:rPr lang="en-US" sz="1600" b="1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sharing”controllato</a:t>
            </a:r>
            <a:r>
              <a:rPr lang="en-US" sz="1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;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drenare</a:t>
            </a:r>
            <a:r>
              <a:rPr lang="en-US" sz="1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la “leakage </a:t>
            </a:r>
            <a:r>
              <a:rPr lang="en-US" sz="1600" b="1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corrente</a:t>
            </a:r>
            <a:r>
              <a:rPr lang="en-US" sz="1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” in </a:t>
            </a:r>
            <a:r>
              <a:rPr lang="en-US" sz="1600" b="1" dirty="0" err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ogni</a:t>
            </a:r>
            <a:r>
              <a:rPr lang="en-US" sz="1600" b="1" dirty="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pixel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fff81d21a_0_24"/>
          <p:cNvSpPr txBox="1">
            <a:spLocks noGrp="1"/>
          </p:cNvSpPr>
          <p:nvPr>
            <p:ph type="sldNum" idx="12"/>
          </p:nvPr>
        </p:nvSpPr>
        <p:spPr>
          <a:xfrm>
            <a:off x="8770586" y="4868068"/>
            <a:ext cx="404700" cy="237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58" name="Google Shape;58;g11fff81d21a_0_24"/>
          <p:cNvSpPr txBox="1">
            <a:spLocks noGrp="1"/>
          </p:cNvSpPr>
          <p:nvPr>
            <p:ph type="title"/>
          </p:nvPr>
        </p:nvSpPr>
        <p:spPr>
          <a:xfrm>
            <a:off x="536712" y="92327"/>
            <a:ext cx="8607300" cy="501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Obiettivi</a:t>
            </a:r>
            <a:endParaRPr dirty="0"/>
          </a:p>
        </p:txBody>
      </p:sp>
      <p:sp>
        <p:nvSpPr>
          <p:cNvPr id="59" name="Google Shape;59;g11fff81d21a_0_24"/>
          <p:cNvSpPr txBox="1"/>
          <p:nvPr/>
        </p:nvSpPr>
        <p:spPr>
          <a:xfrm>
            <a:off x="274488" y="596936"/>
            <a:ext cx="6117168" cy="11490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Thin LGAD with a </a:t>
            </a:r>
            <a:r>
              <a:rPr lang="en-US" sz="1600" b="1" dirty="0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resistive DC-coupled read-out.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Signals are 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DC-coupled, unipolar and contained within a grid of resistors. </a:t>
            </a:r>
            <a:endParaRPr lang="en-US" dirty="0">
              <a:sym typeface="Calibri"/>
            </a:endParaRPr>
          </a:p>
          <a:p>
            <a:pPr marL="0" lvl="0" indent="0" algn="ctr" rtl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DC-RSD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60" name="Google Shape;60;g11fff81d21a_0_24"/>
          <p:cNvSpPr txBox="1"/>
          <p:nvPr/>
        </p:nvSpPr>
        <p:spPr>
          <a:xfrm>
            <a:off x="443804" y="1694875"/>
            <a:ext cx="5718455" cy="317319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Main objectives of the 4DShare project 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Finalize the concept of DC-coupled resistive read-out sensors </a:t>
            </a: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via simulations to drive the design 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Design and produce the first “proof-of-concept” prototype run</a:t>
            </a: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exploring multiple technological options and electrodes layouts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full characterization of the production</a:t>
            </a: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with static and dynamic measurements in the laboratory (new/irradiated devices), and detailed performance measurements of most promising DC-RSD layouts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in parallel 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analytical reconstruction code for estimating the position and time of the hit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b="1" dirty="0">
                <a:latin typeface="Calibri" panose="020F0502020204030204" pitchFamily="34" charset="0"/>
                <a:cs typeface="Calibri" panose="020F0502020204030204" pitchFamily="34" charset="0"/>
              </a:rPr>
              <a:t>Iterate the simulation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process for an optimized DC-RSD design 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Produce a second prototype run of DC-RSD</a:t>
            </a:r>
            <a:r>
              <a:rPr lang="en-GB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followed by a similarly detailed characterization of the production (if time permits)</a:t>
            </a:r>
          </a:p>
        </p:txBody>
      </p:sp>
      <p:pic>
        <p:nvPicPr>
          <p:cNvPr id="61" name="Google Shape;61;g11fff81d21a_0_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88149" y="745727"/>
            <a:ext cx="2584376" cy="188051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11fff81d21a_0_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88152" y="2753837"/>
            <a:ext cx="2775584" cy="14380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10BA72B-1F8A-E020-2897-2B6125CECBDA}"/>
              </a:ext>
            </a:extLst>
          </p:cNvPr>
          <p:cNvSpPr txBox="1"/>
          <p:nvPr/>
        </p:nvSpPr>
        <p:spPr>
          <a:xfrm>
            <a:off x="6391656" y="4478975"/>
            <a:ext cx="1063787" cy="30777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Siamo</a:t>
            </a:r>
            <a:r>
              <a:rPr lang="en-GB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qui!</a:t>
            </a:r>
            <a:endParaRPr lang="en-IT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9A109EF-599C-1022-EF47-D3DB2453B94C}"/>
              </a:ext>
            </a:extLst>
          </p:cNvPr>
          <p:cNvCxnSpPr>
            <a:stCxn id="3" idx="1"/>
          </p:cNvCxnSpPr>
          <p:nvPr/>
        </p:nvCxnSpPr>
        <p:spPr>
          <a:xfrm flipH="1" flipV="1">
            <a:off x="3303031" y="3822192"/>
            <a:ext cx="3088625" cy="810672"/>
          </a:xfrm>
          <a:prstGeom prst="straightConnector1">
            <a:avLst/>
          </a:prstGeom>
          <a:ln>
            <a:solidFill>
              <a:srgbClr val="00B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6FEDFE4A-FC51-0CAE-58F9-65D2E15B2F6A}"/>
              </a:ext>
            </a:extLst>
          </p:cNvPr>
          <p:cNvSpPr txBox="1"/>
          <p:nvPr/>
        </p:nvSpPr>
        <p:spPr>
          <a:xfrm>
            <a:off x="4486656" y="4714179"/>
            <a:ext cx="1063787" cy="307777"/>
          </a:xfrm>
          <a:prstGeom prst="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ongoing… </a:t>
            </a:r>
            <a:endParaRPr lang="en-IT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fff81d21a_0_24"/>
          <p:cNvSpPr txBox="1">
            <a:spLocks noGrp="1"/>
          </p:cNvSpPr>
          <p:nvPr>
            <p:ph type="sldNum" idx="12"/>
          </p:nvPr>
        </p:nvSpPr>
        <p:spPr>
          <a:xfrm>
            <a:off x="8770586" y="4868068"/>
            <a:ext cx="404700" cy="2373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58" name="Google Shape;58;g11fff81d21a_0_24"/>
          <p:cNvSpPr txBox="1">
            <a:spLocks noGrp="1"/>
          </p:cNvSpPr>
          <p:nvPr>
            <p:ph type="title"/>
          </p:nvPr>
        </p:nvSpPr>
        <p:spPr>
          <a:xfrm>
            <a:off x="536712" y="92327"/>
            <a:ext cx="8607300" cy="501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Attività</a:t>
            </a:r>
            <a:r>
              <a:rPr lang="en-US" dirty="0"/>
              <a:t> </a:t>
            </a:r>
            <a:r>
              <a:rPr lang="en-US" dirty="0" err="1"/>
              <a:t>dell’ultimo</a:t>
            </a:r>
            <a:r>
              <a:rPr lang="en-US" dirty="0"/>
              <a:t> anno</a:t>
            </a:r>
            <a:endParaRPr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85DB58-581E-FD83-ED22-FD7A71636CEC}"/>
              </a:ext>
            </a:extLst>
          </p:cNvPr>
          <p:cNvSpPr txBox="1"/>
          <p:nvPr/>
        </p:nvSpPr>
        <p:spPr>
          <a:xfrm>
            <a:off x="758952" y="802755"/>
            <a:ext cx="8092440" cy="1323439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completed the definition of mask layout/process split table and </a:t>
            </a:r>
            <a:r>
              <a:rPr lang="en-IT" sz="1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manufactured the first prototype run of DC-RSD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T" sz="1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performed the full on-wafer characterization </a:t>
            </a:r>
            <a:r>
              <a:rPr lang="en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the prototype run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pre-tested a small subset of sensors in the laboratory to be studied with an </a:t>
            </a:r>
            <a:r>
              <a:rPr lang="en-IT" sz="16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electrons test beam, using high resolution tracking station (DESY- December 2024 and March 2025).</a:t>
            </a:r>
          </a:p>
        </p:txBody>
      </p:sp>
      <p:pic>
        <p:nvPicPr>
          <p:cNvPr id="4" name="Picture 3" descr="A graph with red and green squares&#10;&#10;AI-generated content may be incorrect.">
            <a:extLst>
              <a:ext uri="{FF2B5EF4-FFF2-40B4-BE49-F238E27FC236}">
                <a16:creationId xmlns:a16="http://schemas.microsoft.com/office/drawing/2014/main" id="{1F7F68A2-2B46-7998-9CFC-C98345C6606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1"/>
          <a:stretch/>
        </p:blipFill>
        <p:spPr bwMode="auto">
          <a:xfrm>
            <a:off x="564144" y="2216647"/>
            <a:ext cx="3400425" cy="19227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CB6D5E9-45A2-337A-E7B5-5F430F0738AD}"/>
              </a:ext>
            </a:extLst>
          </p:cNvPr>
          <p:cNvSpPr txBox="1"/>
          <p:nvPr/>
        </p:nvSpPr>
        <p:spPr>
          <a:xfrm>
            <a:off x="463560" y="4203435"/>
            <a:ext cx="3788400" cy="76944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IT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 higher gains (higher reverse bias voltage), we obtained:</a:t>
            </a:r>
          </a:p>
          <a:p>
            <a:pPr algn="just"/>
            <a:r>
              <a:rPr lang="en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500-micron pitch: </a:t>
            </a:r>
            <a:r>
              <a:rPr lang="en-IT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𝝈𝒙,𝒚~ 𝟐𝟎 𝝁𝒎</a:t>
            </a:r>
            <a:endParaRPr lang="en-IT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IT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1000-micron pitch: 𝝈𝒙,𝒚~ 𝟒𝟖 𝝁𝒎</a:t>
            </a:r>
            <a:endParaRPr lang="en-IT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1606F4-7B17-CF47-D6E1-9A74096C9232}"/>
              </a:ext>
            </a:extLst>
          </p:cNvPr>
          <p:cNvSpPr txBox="1"/>
          <p:nvPr/>
        </p:nvSpPr>
        <p:spPr>
          <a:xfrm>
            <a:off x="4507349" y="2281650"/>
            <a:ext cx="4344043" cy="1631216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T" sz="16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detailed analysis of testbeam data ongoing</a:t>
            </a:r>
            <a:endParaRPr lang="en-IT" b="1" dirty="0">
              <a:solidFill>
                <a:srgbClr val="00B05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T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Optimization of the</a:t>
            </a:r>
            <a:r>
              <a:rPr lang="en-IT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analysis codes </a:t>
            </a:r>
            <a:r>
              <a:rPr lang="en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(analytic method and ML technique method) for extracting the position and time resolution of DC-RSD devices, </a:t>
            </a:r>
            <a:r>
              <a:rPr lang="en-IT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ongoing.</a:t>
            </a:r>
            <a:r>
              <a:rPr lang="en-IT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T" sz="14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detailed studies </a:t>
            </a:r>
            <a:r>
              <a:rPr lang="en-IT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of all designs ongoing in the LAB with TCT setup.</a:t>
            </a:r>
            <a:endParaRPr lang="en-IT" sz="14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17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4</a:t>
            </a:fld>
            <a:endParaRPr lang="uk-UA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Sinergie</a:t>
            </a:r>
            <a:r>
              <a:rPr lang="en-GB" dirty="0"/>
              <a:t> con PRIN </a:t>
            </a:r>
            <a:r>
              <a:rPr lang="it-IT" sz="28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4D-Share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91116" y="712962"/>
            <a:ext cx="8261498" cy="285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1600" b="1" dirty="0">
                <a:solidFill>
                  <a:schemeClr val="dk1"/>
                </a:solidFill>
                <a:highlight>
                  <a:srgbClr val="FFFEFE"/>
                </a:highlight>
                <a:latin typeface="Calibri" charset="0"/>
                <a:ea typeface="Calibri" charset="0"/>
                <a:cs typeface="Calibri" charset="0"/>
                <a:sym typeface="Calibri"/>
              </a:rPr>
              <a:t>PRIN 2022  </a:t>
            </a:r>
            <a:r>
              <a:rPr lang="it-IT" sz="1600" b="1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rPr>
              <a:t>4D-Share</a:t>
            </a:r>
            <a:r>
              <a:rPr lang="it-IT" sz="1600" dirty="0">
                <a:latin typeface="Calibri" charset="0"/>
                <a:ea typeface="Calibri" charset="0"/>
                <a:cs typeface="Calibri" charset="0"/>
              </a:rPr>
              <a:t>  protocollo 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2022KLK4LB </a:t>
            </a:r>
            <a:endParaRPr lang="en-US" sz="1600" b="1" dirty="0">
              <a:solidFill>
                <a:schemeClr val="dk1"/>
              </a:solidFill>
              <a:highlight>
                <a:srgbClr val="FFFEFE"/>
              </a:highlight>
              <a:latin typeface="Calibri" charset="0"/>
              <a:ea typeface="Calibri" charset="0"/>
              <a:cs typeface="Calibri" charset="0"/>
              <a:sym typeface="Calibri"/>
            </a:endParaRPr>
          </a:p>
          <a:p>
            <a:pPr lvl="0">
              <a:lnSpc>
                <a:spcPct val="115000"/>
              </a:lnSpc>
            </a:pPr>
            <a:endParaRPr lang="en-US" b="1" dirty="0">
              <a:solidFill>
                <a:schemeClr val="dk1"/>
              </a:solidFill>
              <a:highlight>
                <a:srgbClr val="FFFEFE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lvl="0">
              <a:lnSpc>
                <a:spcPct val="115000"/>
              </a:lnSpc>
            </a:pPr>
            <a:r>
              <a:rPr lang="en-US" b="1" dirty="0">
                <a:solidFill>
                  <a:schemeClr val="dk1"/>
                </a:solidFill>
                <a:highlight>
                  <a:srgbClr val="FFFEFE"/>
                </a:highlight>
                <a:latin typeface="Calibri"/>
                <a:ea typeface="Calibri"/>
                <a:cs typeface="Calibri"/>
                <a:sym typeface="Calibri"/>
              </a:rPr>
              <a:t>Coordinator: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Roberta Arcidiacono                                                        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lvl="0">
              <a:lnSpc>
                <a:spcPct val="115000"/>
              </a:lnSpc>
            </a:pPr>
            <a:r>
              <a:rPr lang="en-US" b="1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Team: </a:t>
            </a:r>
            <a:r>
              <a:rPr lang="en-US" dirty="0">
                <a:solidFill>
                  <a:schemeClr val="dk1"/>
                </a:solidFill>
                <a:latin typeface="Calibri" charset="0"/>
                <a:ea typeface="Calibri" charset="0"/>
                <a:cs typeface="Calibri" charset="0"/>
                <a:sym typeface="Century Gothic"/>
              </a:rPr>
              <a:t>due </a:t>
            </a:r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unità</a:t>
            </a:r>
            <a:endParaRPr lang="en-US" dirty="0">
              <a:latin typeface="Calibri" charset="0"/>
              <a:ea typeface="Calibri" charset="0"/>
              <a:cs typeface="Calibri" charset="0"/>
            </a:endParaRPr>
          </a:p>
          <a:p>
            <a:pPr lvl="0">
              <a:lnSpc>
                <a:spcPct val="130000"/>
              </a:lnSpc>
            </a:pP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UPO  e INFN (Firenze/Torino - RL: Lorenzo </a:t>
            </a:r>
            <a:r>
              <a:rPr lang="en-US" b="1" dirty="0" err="1">
                <a:latin typeface="Calibri" charset="0"/>
                <a:ea typeface="Calibri" charset="0"/>
                <a:cs typeface="Calibri" charset="0"/>
              </a:rPr>
              <a:t>Viliani</a:t>
            </a:r>
            <a:r>
              <a:rPr lang="en-US" b="1" dirty="0">
                <a:latin typeface="Calibri" charset="0"/>
                <a:ea typeface="Calibri" charset="0"/>
                <a:cs typeface="Calibri" charset="0"/>
              </a:rPr>
              <a:t>)</a:t>
            </a:r>
            <a:endParaRPr lang="en-US" b="1" dirty="0">
              <a:solidFill>
                <a:schemeClr val="dk1"/>
              </a:solidFill>
              <a:latin typeface="Calibri" charset="0"/>
              <a:ea typeface="Calibri" charset="0"/>
              <a:cs typeface="Calibri" charset="0"/>
              <a:sym typeface="Century Gothic"/>
            </a:endParaRPr>
          </a:p>
          <a:p>
            <a:pPr lvl="0">
              <a:lnSpc>
                <a:spcPct val="130000"/>
              </a:lnSpc>
            </a:pPr>
            <a:endParaRPr lang="en-US" sz="11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lvl="0"/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PRIN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finanziato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con 209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kEuro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in PE2 – </a:t>
            </a:r>
            <a:r>
              <a:rPr lang="en-US" sz="1600" b="1" dirty="0" err="1">
                <a:latin typeface="Calibri" charset="0"/>
                <a:ea typeface="Calibri" charset="0"/>
                <a:cs typeface="Calibri" charset="0"/>
              </a:rPr>
              <a:t>Iniziato</a:t>
            </a:r>
            <a:r>
              <a:rPr lang="en-US" sz="1600" b="1" dirty="0">
                <a:latin typeface="Calibri" charset="0"/>
                <a:ea typeface="Calibri" charset="0"/>
                <a:cs typeface="Calibri" charset="0"/>
              </a:rPr>
              <a:t> a Settembre 2023 – fine a 02/2026</a:t>
            </a:r>
            <a:br>
              <a:rPr lang="en-US" sz="1600" dirty="0">
                <a:latin typeface="Calibri" charset="0"/>
                <a:ea typeface="Calibri" charset="0"/>
                <a:cs typeface="Calibri" charset="0"/>
              </a:rPr>
            </a:br>
            <a:endParaRPr lang="en-US" sz="1600" dirty="0">
              <a:latin typeface="Calibri" charset="0"/>
              <a:ea typeface="Calibri" charset="0"/>
              <a:cs typeface="Calibri" charset="0"/>
            </a:endParaRPr>
          </a:p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Overlap con il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programma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4DSHARE gr V (per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i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primi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due anni):</a:t>
            </a:r>
          </a:p>
          <a:p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nel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PRIN e’ data piu’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enfasi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alla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parte di software di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ricostruzione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(con Machine Learning) per cui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si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richiede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anche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un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contratto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di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ricerca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(INFN </a:t>
            </a:r>
            <a:r>
              <a:rPr lang="mr-IN" sz="1600" dirty="0">
                <a:latin typeface="Calibri" charset="0"/>
                <a:ea typeface="Calibri" charset="0"/>
                <a:cs typeface="Calibri" charset="0"/>
              </a:rPr>
              <a:t>–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Firenze)</a:t>
            </a:r>
          </a:p>
        </p:txBody>
      </p:sp>
    </p:spTree>
    <p:extLst>
      <p:ext uri="{BB962C8B-B14F-4D97-AF65-F5344CB8AC3E}">
        <p14:creationId xmlns:p14="http://schemas.microsoft.com/office/powerpoint/2010/main" val="128087054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rgbClr val="7030A0"/>
          </a:solidFill>
        </a:ln>
      </a:spPr>
      <a:bodyPr spcFirstLastPara="1" wrap="square" lIns="91425" tIns="91425" rIns="91425" bIns="91425" anchor="t" anchorCtr="0">
        <a:spAutoFit/>
      </a:bodyPr>
      <a:lstStyle>
        <a:defPPr marL="0" indent="0" algn="l" rtl="0">
          <a:spcBef>
            <a:spcPts val="1400"/>
          </a:spcBef>
          <a:spcAft>
            <a:spcPts val="0"/>
          </a:spcAft>
          <a:buNone/>
          <a:defRPr sz="1600" b="1" dirty="0" smtClean="0">
            <a:solidFill>
              <a:schemeClr val="dk1"/>
            </a:solidFill>
            <a:latin typeface="Calibri"/>
            <a:ea typeface="Calibri"/>
            <a:cs typeface="Calibri"/>
            <a:sym typeface="Calibri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26869</TotalTime>
  <Words>546</Words>
  <Application>Microsoft Macintosh PowerPoint</Application>
  <PresentationFormat>On-screen Show (16:9)</PresentationFormat>
  <Paragraphs>54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Custom Design</vt:lpstr>
      <vt:lpstr>4DSHARE – INFN CSN5</vt:lpstr>
      <vt:lpstr>Obiettivi</vt:lpstr>
      <vt:lpstr>Attività dell’ultimo anno</vt:lpstr>
      <vt:lpstr>Sinergie con PRIN 4D-Share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experiment: 4DSHARE</dc:title>
  <dc:creator>Marco Ferrero</dc:creator>
  <cp:lastModifiedBy>Marco Ferrero</cp:lastModifiedBy>
  <cp:revision>84</cp:revision>
  <cp:lastPrinted>2023-07-07T14:20:29Z</cp:lastPrinted>
  <dcterms:created xsi:type="dcterms:W3CDTF">2018-06-01T08:12:20Z</dcterms:created>
  <dcterms:modified xsi:type="dcterms:W3CDTF">2025-06-12T11:17:04Z</dcterms:modified>
</cp:coreProperties>
</file>