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695" r:id="rId4"/>
    <p:sldId id="260" r:id="rId5"/>
    <p:sldId id="694" r:id="rId6"/>
    <p:sldId id="696" r:id="rId7"/>
    <p:sldId id="267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9000C3-AD9C-4F57-B114-2874A57D41EC}" v="2" dt="2025-06-12T10:09:12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a Giordanengo" userId="8a914e46-25aa-490a-8f46-a44d344da8f9" providerId="ADAL" clId="{C69000C3-AD9C-4F57-B114-2874A57D41EC}"/>
    <pc:docChg chg="custSel addSld delSld modSld delMainMaster">
      <pc:chgData name="Simona Giordanengo" userId="8a914e46-25aa-490a-8f46-a44d344da8f9" providerId="ADAL" clId="{C69000C3-AD9C-4F57-B114-2874A57D41EC}" dt="2025-06-12T10:10:14.760" v="111" actId="47"/>
      <pc:docMkLst>
        <pc:docMk/>
      </pc:docMkLst>
      <pc:sldChg chg="del">
        <pc:chgData name="Simona Giordanengo" userId="8a914e46-25aa-490a-8f46-a44d344da8f9" providerId="ADAL" clId="{C69000C3-AD9C-4F57-B114-2874A57D41EC}" dt="2025-06-12T10:10:14.760" v="111" actId="47"/>
        <pc:sldMkLst>
          <pc:docMk/>
          <pc:sldMk cId="3392540301" sldId="256"/>
        </pc:sldMkLst>
      </pc:sldChg>
      <pc:sldChg chg="addSp delSp modSp mod">
        <pc:chgData name="Simona Giordanengo" userId="8a914e46-25aa-490a-8f46-a44d344da8f9" providerId="ADAL" clId="{C69000C3-AD9C-4F57-B114-2874A57D41EC}" dt="2025-06-12T10:10:05.275" v="110" actId="1076"/>
        <pc:sldMkLst>
          <pc:docMk/>
          <pc:sldMk cId="2787675100" sldId="267"/>
        </pc:sldMkLst>
        <pc:spChg chg="add mod">
          <ac:chgData name="Simona Giordanengo" userId="8a914e46-25aa-490a-8f46-a44d344da8f9" providerId="ADAL" clId="{C69000C3-AD9C-4F57-B114-2874A57D41EC}" dt="2025-06-12T10:10:05.275" v="110" actId="1076"/>
          <ac:spMkLst>
            <pc:docMk/>
            <pc:sldMk cId="2787675100" sldId="267"/>
            <ac:spMk id="3" creationId="{98FA087E-A958-4015-C64F-FAD240D2387E}"/>
          </ac:spMkLst>
        </pc:spChg>
        <pc:spChg chg="del mod">
          <ac:chgData name="Simona Giordanengo" userId="8a914e46-25aa-490a-8f46-a44d344da8f9" providerId="ADAL" clId="{C69000C3-AD9C-4F57-B114-2874A57D41EC}" dt="2025-06-12T10:08:56.571" v="87" actId="478"/>
          <ac:spMkLst>
            <pc:docMk/>
            <pc:sldMk cId="2787675100" sldId="267"/>
            <ac:spMk id="9" creationId="{7FA17B17-0D9B-CED8-3F8F-C46FD2649748}"/>
          </ac:spMkLst>
        </pc:spChg>
        <pc:spChg chg="mod">
          <ac:chgData name="Simona Giordanengo" userId="8a914e46-25aa-490a-8f46-a44d344da8f9" providerId="ADAL" clId="{C69000C3-AD9C-4F57-B114-2874A57D41EC}" dt="2025-06-12T10:06:41.530" v="71" actId="20577"/>
          <ac:spMkLst>
            <pc:docMk/>
            <pc:sldMk cId="2787675100" sldId="267"/>
            <ac:spMk id="10" creationId="{00000000-0000-0000-0000-000000000000}"/>
          </ac:spMkLst>
        </pc:spChg>
        <pc:spChg chg="mod">
          <ac:chgData name="Simona Giordanengo" userId="8a914e46-25aa-490a-8f46-a44d344da8f9" providerId="ADAL" clId="{C69000C3-AD9C-4F57-B114-2874A57D41EC}" dt="2025-06-12T10:09:12.974" v="93" actId="1076"/>
          <ac:spMkLst>
            <pc:docMk/>
            <pc:sldMk cId="2787675100" sldId="267"/>
            <ac:spMk id="13" creationId="{FFDB1702-7EB9-AC56-96AE-2E30DE5B9D35}"/>
          </ac:spMkLst>
        </pc:spChg>
        <pc:spChg chg="mod">
          <ac:chgData name="Simona Giordanengo" userId="8a914e46-25aa-490a-8f46-a44d344da8f9" providerId="ADAL" clId="{C69000C3-AD9C-4F57-B114-2874A57D41EC}" dt="2025-06-12T10:09:12.974" v="93" actId="1076"/>
          <ac:spMkLst>
            <pc:docMk/>
            <pc:sldMk cId="2787675100" sldId="267"/>
            <ac:spMk id="20" creationId="{A6BDCF82-F969-968D-C4D3-A69C7E1A28BC}"/>
          </ac:spMkLst>
        </pc:spChg>
        <pc:spChg chg="mod">
          <ac:chgData name="Simona Giordanengo" userId="8a914e46-25aa-490a-8f46-a44d344da8f9" providerId="ADAL" clId="{C69000C3-AD9C-4F57-B114-2874A57D41EC}" dt="2025-06-12T10:09:12.974" v="93" actId="1076"/>
          <ac:spMkLst>
            <pc:docMk/>
            <pc:sldMk cId="2787675100" sldId="267"/>
            <ac:spMk id="21" creationId="{195E3B87-A8DB-A485-3A18-943C2967BD92}"/>
          </ac:spMkLst>
        </pc:spChg>
        <pc:picChg chg="mod">
          <ac:chgData name="Simona Giordanengo" userId="8a914e46-25aa-490a-8f46-a44d344da8f9" providerId="ADAL" clId="{C69000C3-AD9C-4F57-B114-2874A57D41EC}" dt="2025-06-12T10:09:12.974" v="93" actId="1076"/>
          <ac:picMkLst>
            <pc:docMk/>
            <pc:sldMk cId="2787675100" sldId="267"/>
            <ac:picMk id="18" creationId="{AE73BDCB-D2C5-092D-105A-9C06C3B84967}"/>
          </ac:picMkLst>
        </pc:picChg>
        <pc:picChg chg="mod">
          <ac:chgData name="Simona Giordanengo" userId="8a914e46-25aa-490a-8f46-a44d344da8f9" providerId="ADAL" clId="{C69000C3-AD9C-4F57-B114-2874A57D41EC}" dt="2025-06-12T10:09:12.974" v="93" actId="1076"/>
          <ac:picMkLst>
            <pc:docMk/>
            <pc:sldMk cId="2787675100" sldId="267"/>
            <ac:picMk id="19" creationId="{EBB4E633-75B7-E6DD-509B-5E5C8AACD57B}"/>
          </ac:picMkLst>
        </pc:picChg>
        <pc:picChg chg="mod">
          <ac:chgData name="Simona Giordanengo" userId="8a914e46-25aa-490a-8f46-a44d344da8f9" providerId="ADAL" clId="{C69000C3-AD9C-4F57-B114-2874A57D41EC}" dt="2025-06-12T10:09:12.974" v="93" actId="1076"/>
          <ac:picMkLst>
            <pc:docMk/>
            <pc:sldMk cId="2787675100" sldId="267"/>
            <ac:picMk id="22" creationId="{C8113437-53A6-7CF4-EEB4-A48561860F53}"/>
          </ac:picMkLst>
        </pc:picChg>
        <pc:cxnChg chg="mod">
          <ac:chgData name="Simona Giordanengo" userId="8a914e46-25aa-490a-8f46-a44d344da8f9" providerId="ADAL" clId="{C69000C3-AD9C-4F57-B114-2874A57D41EC}" dt="2025-06-12T10:09:12.974" v="93" actId="1076"/>
          <ac:cxnSpMkLst>
            <pc:docMk/>
            <pc:sldMk cId="2787675100" sldId="267"/>
            <ac:cxnSpMk id="17" creationId="{AA540CB3-39E2-3D0D-A2A7-8597996DB95C}"/>
          </ac:cxnSpMkLst>
        </pc:cxnChg>
      </pc:sldChg>
      <pc:sldChg chg="addSp delSp modSp new del mod">
        <pc:chgData name="Simona Giordanengo" userId="8a914e46-25aa-490a-8f46-a44d344da8f9" providerId="ADAL" clId="{C69000C3-AD9C-4F57-B114-2874A57D41EC}" dt="2025-06-12T10:04:34.261" v="34" actId="47"/>
        <pc:sldMkLst>
          <pc:docMk/>
          <pc:sldMk cId="2319049503" sldId="697"/>
        </pc:sldMkLst>
        <pc:spChg chg="del">
          <ac:chgData name="Simona Giordanengo" userId="8a914e46-25aa-490a-8f46-a44d344da8f9" providerId="ADAL" clId="{C69000C3-AD9C-4F57-B114-2874A57D41EC}" dt="2025-06-12T09:52:20.214" v="1" actId="478"/>
          <ac:spMkLst>
            <pc:docMk/>
            <pc:sldMk cId="2319049503" sldId="697"/>
            <ac:spMk id="2" creationId="{93ECF5C7-CF95-0193-9BCC-1D2983040CB0}"/>
          </ac:spMkLst>
        </pc:spChg>
        <pc:spChg chg="del">
          <ac:chgData name="Simona Giordanengo" userId="8a914e46-25aa-490a-8f46-a44d344da8f9" providerId="ADAL" clId="{C69000C3-AD9C-4F57-B114-2874A57D41EC}" dt="2025-06-12T09:52:20.214" v="1" actId="478"/>
          <ac:spMkLst>
            <pc:docMk/>
            <pc:sldMk cId="2319049503" sldId="697"/>
            <ac:spMk id="3" creationId="{66B78492-4BE0-5D5A-80AC-B09FFF3A0E63}"/>
          </ac:spMkLst>
        </pc:spChg>
        <pc:picChg chg="add mod">
          <ac:chgData name="Simona Giordanengo" userId="8a914e46-25aa-490a-8f46-a44d344da8f9" providerId="ADAL" clId="{C69000C3-AD9C-4F57-B114-2874A57D41EC}" dt="2025-06-12T09:53:30.129" v="30" actId="14100"/>
          <ac:picMkLst>
            <pc:docMk/>
            <pc:sldMk cId="2319049503" sldId="697"/>
            <ac:picMk id="5" creationId="{82C484AD-438A-FABB-CE3A-476572885083}"/>
          </ac:picMkLst>
        </pc:picChg>
      </pc:sldChg>
      <pc:sldMasterChg chg="del delSldLayout">
        <pc:chgData name="Simona Giordanengo" userId="8a914e46-25aa-490a-8f46-a44d344da8f9" providerId="ADAL" clId="{C69000C3-AD9C-4F57-B114-2874A57D41EC}" dt="2025-06-12T10:10:14.760" v="111" actId="47"/>
        <pc:sldMasterMkLst>
          <pc:docMk/>
          <pc:sldMasterMk cId="2998462874" sldId="2147483648"/>
        </pc:sldMasterMkLst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2433492861" sldId="2147483649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3245983625" sldId="2147483650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2207856416" sldId="2147483651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2566369960" sldId="2147483652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190667321" sldId="2147483653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3846444739" sldId="2147483654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944575909" sldId="2147483655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2703676986" sldId="2147483656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2281383543" sldId="2147483657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925532745" sldId="2147483658"/>
          </pc:sldLayoutMkLst>
        </pc:sldLayoutChg>
        <pc:sldLayoutChg chg="del">
          <pc:chgData name="Simona Giordanengo" userId="8a914e46-25aa-490a-8f46-a44d344da8f9" providerId="ADAL" clId="{C69000C3-AD9C-4F57-B114-2874A57D41EC}" dt="2025-06-12T10:10:14.760" v="111" actId="47"/>
          <pc:sldLayoutMkLst>
            <pc:docMk/>
            <pc:sldMasterMk cId="2998462874" sldId="2147483648"/>
            <pc:sldLayoutMk cId="129058128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6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0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5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1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6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4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0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8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3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1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1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72A7-6955-4F26-8DC5-CAFCE5076B8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5BA5F-2D8F-4787-8E75-3938D0C596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5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815F2C-4E80-4019-8E59-FAD3F7F84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89354" y="386755"/>
            <a:ext cx="7874000" cy="486569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MIRO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 </a:t>
            </a:r>
            <a:r>
              <a:rPr kumimoji="0" lang="it-IT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nibeam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it-IT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adi</a:t>
            </a:r>
            <a:r>
              <a:rPr kumimoji="0" lang="it-IT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therapy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89354" y="1212049"/>
            <a:ext cx="8531225" cy="75088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Sezioni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coinvolte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CT, LNS, Pisa, Roma1, TIFPA, Torino</a:t>
            </a:r>
          </a:p>
        </p:txBody>
      </p:sp>
      <p:sp>
        <p:nvSpPr>
          <p:cNvPr id="6" name="Rettangolo 5"/>
          <p:cNvSpPr/>
          <p:nvPr/>
        </p:nvSpPr>
        <p:spPr>
          <a:xfrm>
            <a:off x="789354" y="807046"/>
            <a:ext cx="6881446" cy="486569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Fabio Di Martino (Pisa), Francesco Romano (CT)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74E83A-54D3-4A34-B4B1-D024E0829F78}"/>
              </a:ext>
            </a:extLst>
          </p:cNvPr>
          <p:cNvSpPr/>
          <p:nvPr/>
        </p:nvSpPr>
        <p:spPr>
          <a:xfrm>
            <a:off x="789354" y="1632340"/>
            <a:ext cx="8797925" cy="750888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RL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: Roberto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Sacchi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WP1 leader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: Anna Vignati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D085DD-20B8-DD44-1FB9-181212B7A24E}"/>
              </a:ext>
            </a:extLst>
          </p:cNvPr>
          <p:cNvSpPr txBox="1"/>
          <p:nvPr/>
        </p:nvSpPr>
        <p:spPr>
          <a:xfrm>
            <a:off x="524121" y="2757348"/>
            <a:ext cx="660730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MIRO indaga l’impatto del frazionamento spaziale della radiazione nel paziente (“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minibeam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 di protoni e elettroni e di dimensioni ≤ 1 mm a distanza ravvicinata) sull’efficacia del trattamento del target e sul risparmio del tessuto sano.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WP1 produzione di 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minibeam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WP2 dosimetria e tecnologie per monitorare il fascio,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WP3 esperimenti di radiobiologia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WP4 di simulazione di applicazioni cliniche. </a:t>
            </a: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EC14A98F-8BAF-6EF9-1EC6-39437CF9C43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8907" y="265215"/>
            <a:ext cx="3483343" cy="3334671"/>
          </a:xfrm>
          <a:prstGeom prst="rect">
            <a:avLst/>
          </a:prstGeom>
        </p:spPr>
      </p:pic>
      <p:sp>
        <p:nvSpPr>
          <p:cNvPr id="8" name="TextBox 9">
            <a:extLst>
              <a:ext uri="{FF2B5EF4-FFF2-40B4-BE49-F238E27FC236}">
                <a16:creationId xmlns:a16="http://schemas.microsoft.com/office/drawing/2014/main" id="{CBBAA942-60D6-01FE-168F-D83C3579D715}"/>
              </a:ext>
            </a:extLst>
          </p:cNvPr>
          <p:cNvSpPr txBox="1"/>
          <p:nvPr/>
        </p:nvSpPr>
        <p:spPr>
          <a:xfrm rot="16200000">
            <a:off x="9782252" y="1773813"/>
            <a:ext cx="2993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Schneider, …, and Prezado. Radiotherapy and Oncology (2022)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DEC2F15-370E-C4D8-ACD1-36275B03FE11}"/>
              </a:ext>
            </a:extLst>
          </p:cNvPr>
          <p:cNvSpPr txBox="1"/>
          <p:nvPr/>
        </p:nvSpPr>
        <p:spPr>
          <a:xfrm>
            <a:off x="7578907" y="32532"/>
            <a:ext cx="20448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Conventional Radiotherapy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040AB68-6E17-CFE6-1E75-2E98A43E6BE7}"/>
              </a:ext>
            </a:extLst>
          </p:cNvPr>
          <p:cNvSpPr txBox="1"/>
          <p:nvPr/>
        </p:nvSpPr>
        <p:spPr>
          <a:xfrm>
            <a:off x="9101731" y="32532"/>
            <a:ext cx="20448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Spatially Fractionated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Ratiotherapy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E622F45-BB2D-98C5-AA2E-ACD3C5783C3E}"/>
              </a:ext>
            </a:extLst>
          </p:cNvPr>
          <p:cNvSpPr txBox="1"/>
          <p:nvPr/>
        </p:nvSpPr>
        <p:spPr>
          <a:xfrm>
            <a:off x="7894758" y="3970601"/>
            <a:ext cx="35503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Totale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FTE (ad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oggi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): 2,2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Totale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persone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(ad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oggi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): 7 </a:t>
            </a: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7ABFECD-78A5-CF7D-FE44-C79A439E87E0}"/>
              </a:ext>
            </a:extLst>
          </p:cNvPr>
          <p:cNvSpPr txBox="1"/>
          <p:nvPr/>
        </p:nvSpPr>
        <p:spPr>
          <a:xfrm>
            <a:off x="7894758" y="5225660"/>
            <a:ext cx="37731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Verosimilmente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2025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FTE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saranno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invariati</a:t>
            </a: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053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815F2C-4E80-4019-8E59-FAD3F7F84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C06BB5F-2D23-4C97-893A-3E8DCD7BA48F}"/>
              </a:ext>
            </a:extLst>
          </p:cNvPr>
          <p:cNvSpPr/>
          <p:nvPr/>
        </p:nvSpPr>
        <p:spPr>
          <a:xfrm>
            <a:off x="657786" y="736336"/>
            <a:ext cx="10394527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Modifica del LINAC ELEKTA per consentire l’erogazione di fasci di elettroni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minibeam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in particolare a energia 18 MeV.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Attività 2024-25: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adattamento di applicatori clinici per elettroni (Fig. 1), disegno, produzione e test di template per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minibeam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(Fig. 2a) e relative interconnessioni con gli applicatori (Fig. 2b)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81486" y="241021"/>
            <a:ext cx="10846383" cy="486569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Coinvolgimento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della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Sezione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di Torino in WP1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beam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delivery)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40C2C53-49B4-DEAC-E430-94881B141B41}"/>
              </a:ext>
            </a:extLst>
          </p:cNvPr>
          <p:cNvSpPr txBox="1"/>
          <p:nvPr/>
        </p:nvSpPr>
        <p:spPr>
          <a:xfrm>
            <a:off x="652281" y="5665328"/>
            <a:ext cx="280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Figura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1.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Applicatore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elettroni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adattato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terapia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intraoperatoria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disponibile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presso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ospedale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Santa Chiara di Trento.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L’applicatore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occorrerà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 MIRO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sarà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molto simile.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FBD62F6-83C9-4F7E-190F-C838C0054BE5}"/>
              </a:ext>
            </a:extLst>
          </p:cNvPr>
          <p:cNvSpPr txBox="1"/>
          <p:nvPr/>
        </p:nvSpPr>
        <p:spPr>
          <a:xfrm>
            <a:off x="8588969" y="2306560"/>
            <a:ext cx="2339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Figura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2. a)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Template in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tungsteno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realizzato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 il fascio FLASH di Pisa.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b)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Connettore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 template con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l’applicatore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 fascio di Pisa. I template per il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progetto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MIRO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saranno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molto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simili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potranno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essere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sfruttati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disegni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sviluppi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già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effettuati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Pisa.</a:t>
            </a: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2CAC5127-B75A-6994-49F2-E05D4950B2A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177" y="2190617"/>
            <a:ext cx="2598565" cy="3464753"/>
          </a:xfrm>
          <a:prstGeom prst="rect">
            <a:avLst/>
          </a:prstGeom>
        </p:spPr>
      </p:pic>
      <p:grpSp>
        <p:nvGrpSpPr>
          <p:cNvPr id="8" name="Gruppo 7">
            <a:extLst>
              <a:ext uri="{FF2B5EF4-FFF2-40B4-BE49-F238E27FC236}">
                <a16:creationId xmlns:a16="http://schemas.microsoft.com/office/drawing/2014/main" id="{BACA3045-6F48-0709-1F8D-7B69529C8575}"/>
              </a:ext>
            </a:extLst>
          </p:cNvPr>
          <p:cNvGrpSpPr/>
          <p:nvPr/>
        </p:nvGrpSpPr>
        <p:grpSpPr>
          <a:xfrm>
            <a:off x="3763801" y="2190617"/>
            <a:ext cx="5115372" cy="1870269"/>
            <a:chOff x="3175634" y="2489734"/>
            <a:chExt cx="5115372" cy="1870269"/>
          </a:xfrm>
        </p:grpSpPr>
        <p:pic>
          <p:nvPicPr>
            <p:cNvPr id="4" name="Immagine 3">
              <a:extLst>
                <a:ext uri="{FF2B5EF4-FFF2-40B4-BE49-F238E27FC236}">
                  <a16:creationId xmlns:a16="http://schemas.microsoft.com/office/drawing/2014/main" id="{BB2EE605-938B-4DB5-D0B6-E9001D3766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953643" y="2508188"/>
              <a:ext cx="1930998" cy="1815063"/>
            </a:xfrm>
            <a:prstGeom prst="rect">
              <a:avLst/>
            </a:prstGeom>
          </p:spPr>
        </p:pic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0BE57A47-3E5B-DF63-7A39-9A47DEC4B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82246" y="2489734"/>
              <a:ext cx="2595403" cy="1870269"/>
            </a:xfrm>
            <a:prstGeom prst="rect">
              <a:avLst/>
            </a:prstGeom>
          </p:spPr>
        </p:pic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85824491-1F60-7CFD-921F-FBEAF51C6FF0}"/>
                </a:ext>
              </a:extLst>
            </p:cNvPr>
            <p:cNvSpPr txBox="1"/>
            <p:nvPr/>
          </p:nvSpPr>
          <p:spPr>
            <a:xfrm>
              <a:off x="3175634" y="3990671"/>
              <a:ext cx="812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a)</a:t>
              </a:r>
              <a:endPara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D7B95039-B673-648F-0EE8-1C20CB6CD2EC}"/>
                </a:ext>
              </a:extLst>
            </p:cNvPr>
            <p:cNvSpPr txBox="1"/>
            <p:nvPr/>
          </p:nvSpPr>
          <p:spPr>
            <a:xfrm>
              <a:off x="7478276" y="3939276"/>
              <a:ext cx="812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b)</a:t>
              </a:r>
              <a:endPara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500857F-BFEA-3DBC-1D08-8AEDCCCB6678}"/>
              </a:ext>
            </a:extLst>
          </p:cNvPr>
          <p:cNvSpPr txBox="1"/>
          <p:nvPr/>
        </p:nvSpPr>
        <p:spPr>
          <a:xfrm>
            <a:off x="3793173" y="4443780"/>
            <a:ext cx="72591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Richieste al servizio di Progettazione Meccanica e Officina Meccanica: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modifica di un applicatore clinico per elettroni per adattarlo alle esigenze del progetto</a:t>
            </a:r>
            <a:r>
              <a: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;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14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815F2C-4E80-4019-8E59-FAD3F7F84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1508" y="241021"/>
            <a:ext cx="11402559" cy="569794"/>
          </a:xfrm>
          <a:prstGeom prst="rect">
            <a:avLst/>
          </a:prstGeom>
        </p:spPr>
        <p:txBody>
          <a:bodyPr wrap="square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Coinvolgimento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della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Sezione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di Torino in WP3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formalismo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protocollo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dosimetrico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e 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tecnologie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per 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dosimetria</a:t>
            </a:r>
            <a:r>
              <a:rPr kumimoji="0" lang="it-IT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C06BB5F-2D23-4C97-893A-3E8DCD7BA48F}"/>
              </a:ext>
            </a:extLst>
          </p:cNvPr>
          <p:cNvSpPr/>
          <p:nvPr/>
        </p:nvSpPr>
        <p:spPr>
          <a:xfrm>
            <a:off x="391508" y="832844"/>
            <a:ext cx="1115395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 di rivelatori al silicio sottili per monitoraggio di fasci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minibeam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Attività 2024-25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simulazione e sviluppo di un sistema di movimentazione (Fig. 3) per ruotare un sensore al silicio di dimensioni 2,7 x 2,7 cm</a:t>
            </a:r>
            <a:r>
              <a:rPr kumimoji="0" lang="it-IT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(segmentato in 146 strips, Fig. 4) ad angoli diversi e effettuare la ricostruzione tomografica con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backprojection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 metodi iterativi. </a:t>
            </a:r>
          </a:p>
        </p:txBody>
      </p:sp>
      <p:pic>
        <p:nvPicPr>
          <p:cNvPr id="3" name="Segnaposto immagine 7">
            <a:extLst>
              <a:ext uri="{FF2B5EF4-FFF2-40B4-BE49-F238E27FC236}">
                <a16:creationId xmlns:a16="http://schemas.microsoft.com/office/drawing/2014/main" id="{3570BF7F-DE81-4F46-96A7-346ECEB8D44D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34553" y="2808351"/>
            <a:ext cx="3266617" cy="2740572"/>
          </a:xfrm>
          <a:prstGeom prst="rect">
            <a:avLst/>
          </a:prstGeom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F0A702-BB63-C78D-E1D4-08CE3B9CDE08}"/>
              </a:ext>
            </a:extLst>
          </p:cNvPr>
          <p:cNvSpPr txBox="1"/>
          <p:nvPr/>
        </p:nvSpPr>
        <p:spPr>
          <a:xfrm>
            <a:off x="4100373" y="5741796"/>
            <a:ext cx="3300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Figura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4.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Sensori di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dimensioni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2,7*2,7 cm</a:t>
            </a:r>
            <a:r>
              <a:rPr kumimoji="0" lang="en-US" sz="12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prodotti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all’interno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progetto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MoVeIT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ttps://www.physikinstrumente.com/fileadmin/_processed_/d/4/csm_M-062.DG-1s.tif_Bilder-Web_b90ae6163d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384971">
            <a:off x="331458" y="3056165"/>
            <a:ext cx="3364522" cy="262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AE6DEEFC-9501-98CA-248F-42F814DF2443}"/>
              </a:ext>
            </a:extLst>
          </p:cNvPr>
          <p:cNvSpPr txBox="1"/>
          <p:nvPr/>
        </p:nvSpPr>
        <p:spPr>
          <a:xfrm>
            <a:off x="354167" y="6087467"/>
            <a:ext cx="2912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Figura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Esempio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Instrument (PI) 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Precision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Rotation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Stage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BE11510-DBEC-E0DE-9027-A3F29419692E}"/>
              </a:ext>
            </a:extLst>
          </p:cNvPr>
          <p:cNvSpPr txBox="1"/>
          <p:nvPr/>
        </p:nvSpPr>
        <p:spPr>
          <a:xfrm>
            <a:off x="7570518" y="2187061"/>
            <a:ext cx="426732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Richieste al servizio di Progettazione Meccanica e Officina Meccanica: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supporto, disegno e realizzazione di alloggiamento per board e sensore al silicio su un sistema rotante.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69B685C-18C6-67E1-369D-672E36C9637C}"/>
              </a:ext>
            </a:extLst>
          </p:cNvPr>
          <p:cNvSpPr txBox="1"/>
          <p:nvPr/>
        </p:nvSpPr>
        <p:spPr>
          <a:xfrm>
            <a:off x="7570518" y="3825309"/>
            <a:ext cx="467847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Richieste al Laboratorio di Elettronica / Microsaldatura: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supporto e consulenza per la progettazione/modifica/adattamento di schede per la lettura di rivelatori al silicio (simile a quanto fatto l’anno scorso e quanto richiesto per l’anno prossimo per FRIDA)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interconnessioni sensori (silicio) con il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readout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(schede o chip già disponibili).</a:t>
            </a:r>
          </a:p>
        </p:txBody>
      </p:sp>
    </p:spTree>
    <p:extLst>
      <p:ext uri="{BB962C8B-B14F-4D97-AF65-F5344CB8AC3E}">
        <p14:creationId xmlns:p14="http://schemas.microsoft.com/office/powerpoint/2010/main" val="1236009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815F2C-4E80-4019-8E59-FAD3F7F84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1508" y="241021"/>
            <a:ext cx="11402559" cy="569794"/>
          </a:xfrm>
          <a:prstGeom prst="rect">
            <a:avLst/>
          </a:prstGeom>
        </p:spPr>
        <p:txBody>
          <a:bodyPr wrap="square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Coinvolgimento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della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Sezione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di Torino in WP3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formalismo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protocollo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dosimetrico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e 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tecnologie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per </a:t>
            </a:r>
            <a:r>
              <a:rPr kumimoji="0" lang="en-US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dosimetria</a:t>
            </a:r>
            <a:r>
              <a:rPr kumimoji="0" lang="it-IT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Segnaposto immagine 7">
            <a:extLst>
              <a:ext uri="{FF2B5EF4-FFF2-40B4-BE49-F238E27FC236}">
                <a16:creationId xmlns:a16="http://schemas.microsoft.com/office/drawing/2014/main" id="{3570BF7F-DE81-4F46-96A7-346ECEB8D44D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34553" y="2808351"/>
            <a:ext cx="3266617" cy="2740572"/>
          </a:xfrm>
          <a:prstGeom prst="rect">
            <a:avLst/>
          </a:prstGeom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F0A702-BB63-C78D-E1D4-08CE3B9CDE08}"/>
              </a:ext>
            </a:extLst>
          </p:cNvPr>
          <p:cNvSpPr txBox="1"/>
          <p:nvPr/>
        </p:nvSpPr>
        <p:spPr>
          <a:xfrm>
            <a:off x="4100373" y="5741796"/>
            <a:ext cx="3300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Figura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4.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Sensori di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dimensioni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2,7*2,7 cm</a:t>
            </a:r>
            <a:r>
              <a:rPr kumimoji="0" lang="en-US" sz="12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prodotti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all’interno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progetto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MoVeIT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ttps://www.physikinstrumente.com/fileadmin/_processed_/d/4/csm_M-062.DG-1s.tif_Bilder-Web_b90ae6163d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384971">
            <a:off x="331458" y="3056165"/>
            <a:ext cx="3364522" cy="262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AE6DEEFC-9501-98CA-248F-42F814DF2443}"/>
              </a:ext>
            </a:extLst>
          </p:cNvPr>
          <p:cNvSpPr txBox="1"/>
          <p:nvPr/>
        </p:nvSpPr>
        <p:spPr>
          <a:xfrm>
            <a:off x="354167" y="6087467"/>
            <a:ext cx="2912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Figura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3.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Esempio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Instrument (PI) 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Precision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Rotation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Stage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BE11510-DBEC-E0DE-9027-A3F29419692E}"/>
              </a:ext>
            </a:extLst>
          </p:cNvPr>
          <p:cNvSpPr txBox="1"/>
          <p:nvPr/>
        </p:nvSpPr>
        <p:spPr>
          <a:xfrm>
            <a:off x="7861826" y="1218931"/>
            <a:ext cx="426732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Richieste al servizio di Progettazione Meccanica e Officina Meccanica: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supporto, disegno e realizzazione di alloggiamento per board e sensore al silicio su un sistema rotante.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69B685C-18C6-67E1-369D-672E36C9637C}"/>
              </a:ext>
            </a:extLst>
          </p:cNvPr>
          <p:cNvSpPr txBox="1"/>
          <p:nvPr/>
        </p:nvSpPr>
        <p:spPr>
          <a:xfrm>
            <a:off x="7637707" y="3484468"/>
            <a:ext cx="467847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Richieste al Laboratorio di Elettronica / Microsaldatura: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supporto e consulenza per la progettazione/modifica/adattamento di schede per la lettura di rivelatori al silicio (simile a quanto fatto l’anno scorso e quanto richiesto per l’anno prossimo per FRIDA)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interconnessioni sensori (silicio) con il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readout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(schede o chip già disponibili).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CA53A45-75CD-2997-5BC7-3A0CBB9A0E9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2248720" y="-441680"/>
            <a:ext cx="2327346" cy="5648569"/>
          </a:xfrm>
          <a:prstGeom prst="rect">
            <a:avLst/>
          </a:prstGeom>
        </p:spPr>
      </p:pic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B0D0A6E9-7ACB-18AB-035C-B7BBADD07CA7}"/>
              </a:ext>
            </a:extLst>
          </p:cNvPr>
          <p:cNvCxnSpPr/>
          <p:nvPr/>
        </p:nvCxnSpPr>
        <p:spPr>
          <a:xfrm flipV="1">
            <a:off x="588108" y="1052760"/>
            <a:ext cx="5658338" cy="862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50D16EE-1D43-8C71-8D61-1655634A4F8C}"/>
              </a:ext>
            </a:extLst>
          </p:cNvPr>
          <p:cNvSpPr txBox="1"/>
          <p:nvPr/>
        </p:nvSpPr>
        <p:spPr>
          <a:xfrm>
            <a:off x="2891692" y="682504"/>
            <a:ext cx="750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 cm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843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815F2C-4E80-4019-8E59-FAD3F7F84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38962" y="347052"/>
            <a:ext cx="10846383" cy="486569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Richieste al Servizio di Progettazione Meccanica e Officina Meccanica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FDB1702-7EB9-AC56-96AE-2E30DE5B9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28622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FA17B17-0D9B-CED8-3F8F-C46FD2649748}"/>
              </a:ext>
            </a:extLst>
          </p:cNvPr>
          <p:cNvSpPr txBox="1"/>
          <p:nvPr/>
        </p:nvSpPr>
        <p:spPr>
          <a:xfrm>
            <a:off x="660141" y="1081513"/>
            <a:ext cx="9516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Realizzazione </a:t>
            </a:r>
            <a:r>
              <a: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di flange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e supporti per </a:t>
            </a:r>
            <a:r>
              <a: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posizionare sistema di rivelatori alla testata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del LINAC.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asellaDiTesto 21">
            <a:extLst>
              <a:ext uri="{FF2B5EF4-FFF2-40B4-BE49-F238E27FC236}">
                <a16:creationId xmlns:a16="http://schemas.microsoft.com/office/drawing/2014/main" id="{AEABB4CF-9786-102C-5249-FCD86E472DDA}"/>
              </a:ext>
            </a:extLst>
          </p:cNvPr>
          <p:cNvSpPr txBox="1"/>
          <p:nvPr/>
        </p:nvSpPr>
        <p:spPr>
          <a:xfrm>
            <a:off x="6162153" y="1906455"/>
            <a:ext cx="2600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3D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printed ABS board and Aluminium support frame for motors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D3EB345-7941-00B9-A364-5C684C886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89" y="1915134"/>
            <a:ext cx="3932261" cy="4473328"/>
          </a:xfrm>
          <a:prstGeom prst="rect">
            <a:avLst/>
          </a:prstGeom>
        </p:spPr>
      </p:pic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65BE6DF7-B26F-4387-599C-EF68CBBDD901}"/>
              </a:ext>
            </a:extLst>
          </p:cNvPr>
          <p:cNvCxnSpPr>
            <a:cxnSpLocks/>
          </p:cNvCxnSpPr>
          <p:nvPr/>
        </p:nvCxnSpPr>
        <p:spPr>
          <a:xfrm flipH="1">
            <a:off x="3799840" y="2246575"/>
            <a:ext cx="2324889" cy="955236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2FEDB725-9692-3A65-9669-DD0E97BA2128}"/>
              </a:ext>
            </a:extLst>
          </p:cNvPr>
          <p:cNvCxnSpPr>
            <a:cxnSpLocks/>
          </p:cNvCxnSpPr>
          <p:nvPr/>
        </p:nvCxnSpPr>
        <p:spPr>
          <a:xfrm flipH="1">
            <a:off x="3624240" y="2125271"/>
            <a:ext cx="2471760" cy="50484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1026" name="Picture 2" descr="Stampante 3D Original Prusa MK4S | Stampanti 3D Original Prusa direttamente  da Josef Prusa">
            <a:extLst>
              <a:ext uri="{FF2B5EF4-FFF2-40B4-BE49-F238E27FC236}">
                <a16:creationId xmlns:a16="http://schemas.microsoft.com/office/drawing/2014/main" id="{61F6B51F-E2C0-DEE8-3476-54406648B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1831" y="1450845"/>
            <a:ext cx="2414729" cy="241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59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4BB2CD-6E0B-D804-C081-18467E1C5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16564FC-3883-D1F0-DAFE-EC11565C9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814021E-B28B-6066-6E29-7CFF789F9AC9}"/>
              </a:ext>
            </a:extLst>
          </p:cNvPr>
          <p:cNvSpPr/>
          <p:nvPr/>
        </p:nvSpPr>
        <p:spPr>
          <a:xfrm>
            <a:off x="738962" y="347052"/>
            <a:ext cx="10846383" cy="486569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Richieste al Servizio di Progettazione Meccanica e Officina Meccanica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3AB7041-2EA9-57D2-1475-D3DBC3D6ADCB}"/>
              </a:ext>
            </a:extLst>
          </p:cNvPr>
          <p:cNvSpPr txBox="1"/>
          <p:nvPr/>
        </p:nvSpPr>
        <p:spPr>
          <a:xfrm>
            <a:off x="660141" y="1081513"/>
            <a:ext cx="9516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Realizzazione </a:t>
            </a:r>
            <a:r>
              <a: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di flange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e supporti per </a:t>
            </a:r>
            <a:r>
              <a: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posizionare sistema di rivelatori alla testata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/>
                <a:cs typeface="+mn-cs"/>
              </a:rPr>
              <a:t>del LINAC.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asellaDiTesto 21">
            <a:extLst>
              <a:ext uri="{FF2B5EF4-FFF2-40B4-BE49-F238E27FC236}">
                <a16:creationId xmlns:a16="http://schemas.microsoft.com/office/drawing/2014/main" id="{279CA052-F7A1-4A78-934C-F3020D3221CA}"/>
              </a:ext>
            </a:extLst>
          </p:cNvPr>
          <p:cNvSpPr txBox="1"/>
          <p:nvPr/>
        </p:nvSpPr>
        <p:spPr>
          <a:xfrm>
            <a:off x="6162153" y="1906455"/>
            <a:ext cx="2600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Struttura di supporto portale cartesiano a 2 assi motorizzati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0FBE8C1-F048-34A3-2146-42D0A67EF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86" y="2862263"/>
            <a:ext cx="5754308" cy="3220403"/>
          </a:xfrm>
          <a:prstGeom prst="rect">
            <a:avLst/>
          </a:prstGeom>
        </p:spPr>
      </p:pic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D507D8A1-B107-B208-32B7-75EA341B059F}"/>
              </a:ext>
            </a:extLst>
          </p:cNvPr>
          <p:cNvCxnSpPr>
            <a:cxnSpLocks/>
          </p:cNvCxnSpPr>
          <p:nvPr/>
        </p:nvCxnSpPr>
        <p:spPr>
          <a:xfrm flipH="1">
            <a:off x="5842000" y="2246575"/>
            <a:ext cx="282729" cy="1868225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BF89DF39-C284-3F4C-B300-36FEBE81A4EE}"/>
              </a:ext>
            </a:extLst>
          </p:cNvPr>
          <p:cNvCxnSpPr>
            <a:cxnSpLocks/>
          </p:cNvCxnSpPr>
          <p:nvPr/>
        </p:nvCxnSpPr>
        <p:spPr>
          <a:xfrm flipH="1">
            <a:off x="3129280" y="2125271"/>
            <a:ext cx="2966720" cy="965592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713B5DAC-AA56-A51F-6A1E-8061C853E3A1}"/>
              </a:ext>
            </a:extLst>
          </p:cNvPr>
          <p:cNvCxnSpPr>
            <a:cxnSpLocks/>
          </p:cNvCxnSpPr>
          <p:nvPr/>
        </p:nvCxnSpPr>
        <p:spPr>
          <a:xfrm flipH="1" flipV="1">
            <a:off x="3658475" y="4400583"/>
            <a:ext cx="2532407" cy="113563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" name="CasellaDiTesto 21">
            <a:extLst>
              <a:ext uri="{FF2B5EF4-FFF2-40B4-BE49-F238E27FC236}">
                <a16:creationId xmlns:a16="http://schemas.microsoft.com/office/drawing/2014/main" id="{2F35E1B0-EE6A-8A65-121D-4C738F1DD03D}"/>
              </a:ext>
            </a:extLst>
          </p:cNvPr>
          <p:cNvSpPr txBox="1"/>
          <p:nvPr/>
        </p:nvSpPr>
        <p:spPr>
          <a:xfrm>
            <a:off x="6326220" y="5314822"/>
            <a:ext cx="260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ysClr val="windowText" lastClr="000000"/>
                </a:solidFill>
                <a:latin typeface="Calibri" panose="020F0502020204030204"/>
              </a:rPr>
              <a:t>Piano in ABS per posizionamento sensori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21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815F2C-4E80-4019-8E59-FAD3F7F84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81486" y="241021"/>
            <a:ext cx="10846383" cy="897694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Richieste al Laboratorio di Elettronica / Microsaldature 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		(Richieste cumulative – MIRO-SIG-</a:t>
            </a:r>
            <a:r>
              <a:rPr kumimoji="0" lang="it-IT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NeuPROX</a:t>
            </a: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-GAP)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FDB1702-7EB9-AC56-96AE-2E30DE5B9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613" y="2547938"/>
            <a:ext cx="21406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Connector 20">
            <a:extLst>
              <a:ext uri="{FF2B5EF4-FFF2-40B4-BE49-F238E27FC236}">
                <a16:creationId xmlns:a16="http://schemas.microsoft.com/office/drawing/2014/main" id="{AA540CB3-39E2-3D0D-A2A7-8597996DB95C}"/>
              </a:ext>
            </a:extLst>
          </p:cNvPr>
          <p:cNvCxnSpPr>
            <a:cxnSpLocks/>
          </p:cNvCxnSpPr>
          <p:nvPr/>
        </p:nvCxnSpPr>
        <p:spPr>
          <a:xfrm>
            <a:off x="2779094" y="3538118"/>
            <a:ext cx="491791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AE73BDCB-D2C5-092D-105A-9C06C3B8496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3198671" y="2809446"/>
            <a:ext cx="1179657" cy="1509877"/>
          </a:xfrm>
          <a:prstGeom prst="rect">
            <a:avLst/>
          </a:prstGeom>
        </p:spPr>
      </p:pic>
      <p:pic>
        <p:nvPicPr>
          <p:cNvPr id="19" name="Segnaposto immagine 7">
            <a:extLst>
              <a:ext uri="{FF2B5EF4-FFF2-40B4-BE49-F238E27FC236}">
                <a16:creationId xmlns:a16="http://schemas.microsoft.com/office/drawing/2014/main" id="{EBB4E633-75B7-E6DD-509B-5E5C8AACD57B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2312" y="2438948"/>
            <a:ext cx="2356782" cy="2179611"/>
          </a:xfrm>
          <a:prstGeom prst="rect">
            <a:avLst/>
          </a:prstGeom>
          <a:ln>
            <a:noFill/>
          </a:ln>
        </p:spPr>
      </p:pic>
      <p:sp>
        <p:nvSpPr>
          <p:cNvPr id="20" name="CasellaDiTesto 10">
            <a:extLst>
              <a:ext uri="{FF2B5EF4-FFF2-40B4-BE49-F238E27FC236}">
                <a16:creationId xmlns:a16="http://schemas.microsoft.com/office/drawing/2014/main" id="{A6BDCF82-F969-968D-C4D3-A69C7E1A28BC}"/>
              </a:ext>
            </a:extLst>
          </p:cNvPr>
          <p:cNvSpPr txBox="1"/>
          <p:nvPr/>
        </p:nvSpPr>
        <p:spPr>
          <a:xfrm>
            <a:off x="386211" y="2044441"/>
            <a:ext cx="242898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2.7x2.7 cm</a:t>
            </a:r>
            <a:r>
              <a:rPr kumimoji="0" lang="it-IT" sz="1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strip 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sensors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CasellaDiTesto 10">
            <a:extLst>
              <a:ext uri="{FF2B5EF4-FFF2-40B4-BE49-F238E27FC236}">
                <a16:creationId xmlns:a16="http://schemas.microsoft.com/office/drawing/2014/main" id="{195E3B87-A8DB-A485-3A18-943C2967BD92}"/>
              </a:ext>
            </a:extLst>
          </p:cNvPr>
          <p:cNvSpPr txBox="1"/>
          <p:nvPr/>
        </p:nvSpPr>
        <p:spPr>
          <a:xfrm>
            <a:off x="2967284" y="2633067"/>
            <a:ext cx="16424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dedicated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board</a:t>
            </a: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C8113437-53A6-7CF4-EEB4-A48561860F5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4824" y="4705289"/>
            <a:ext cx="424270" cy="36286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8FA087E-A958-4015-C64F-FAD240D2387E}"/>
              </a:ext>
            </a:extLst>
          </p:cNvPr>
          <p:cNvSpPr txBox="1"/>
          <p:nvPr/>
        </p:nvSpPr>
        <p:spPr>
          <a:xfrm>
            <a:off x="4609713" y="1274246"/>
            <a:ext cx="732511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it-IT" sz="2000" b="1" dirty="0">
                <a:effectLst/>
                <a:ea typeface="Arial Unicode MS"/>
              </a:rPr>
              <a:t>Laboratorio di Elettronica</a:t>
            </a:r>
            <a:endParaRPr lang="it-IT" sz="2000" b="1" dirty="0">
              <a:ea typeface="Arial Unicode M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ea typeface="Arial Unicode MS"/>
              </a:rPr>
              <a:t>C</a:t>
            </a:r>
            <a:r>
              <a:rPr lang="it-IT" sz="2000" dirty="0">
                <a:effectLst/>
                <a:ea typeface="Arial Unicode MS"/>
              </a:rPr>
              <a:t>onsulenza (al bisogno)</a:t>
            </a:r>
            <a:r>
              <a:rPr lang="it-IT" sz="2000" b="1" dirty="0">
                <a:effectLst/>
                <a:ea typeface="Arial Unicode MS"/>
              </a:rPr>
              <a:t> </a:t>
            </a:r>
            <a:r>
              <a:rPr lang="it-IT" sz="2000" dirty="0">
                <a:effectLst/>
                <a:ea typeface="Arial Unicode MS"/>
              </a:rPr>
              <a:t>per la realizzazione dei setup di misura (interfaccia del sensore con il relativo </a:t>
            </a:r>
            <a:r>
              <a:rPr lang="it-IT" sz="2000" dirty="0" err="1">
                <a:effectLst/>
                <a:ea typeface="Arial Unicode MS"/>
              </a:rPr>
              <a:t>readout</a:t>
            </a:r>
            <a:r>
              <a:rPr lang="it-IT" sz="2000" dirty="0">
                <a:effectLst/>
                <a:ea typeface="Arial Unicode MS"/>
              </a:rPr>
              <a:t>, basato su elettronica esistente come il chip TERA09, FAST3 oppure board passive).</a:t>
            </a:r>
            <a:r>
              <a:rPr lang="it-IT" sz="2000" b="1" dirty="0">
                <a:effectLst/>
                <a:ea typeface="Arial Unicode MS"/>
              </a:rPr>
              <a:t> </a:t>
            </a:r>
            <a:endParaRPr lang="it-IT" sz="2000" dirty="0">
              <a:effectLst/>
              <a:ea typeface="Arial Unicode M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ea typeface="Arial Unicode MS"/>
              </a:rPr>
              <a:t>Montaggio di connettori su cavi coassiali, saldatura di componenti SMD.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ea typeface="Arial Unicode MS"/>
              </a:rPr>
              <a:t>Il supporto del tecnico è quindi necessario per consulenza nel disegno definitivo, per la realizzazione di eventuali componenti custom e per l’eventuale manutenzione del sistema durante il periodo di presa dati.</a:t>
            </a:r>
            <a:endParaRPr lang="it-IT" sz="2000" dirty="0">
              <a:ea typeface="Arial Unicode MS"/>
            </a:endParaRPr>
          </a:p>
          <a:p>
            <a:r>
              <a:rPr lang="it-IT" sz="2000" b="1" dirty="0"/>
              <a:t>Microsaldature</a:t>
            </a:r>
          </a:p>
          <a:p>
            <a:r>
              <a:rPr lang="it-IT" sz="2000" dirty="0"/>
              <a:t>Incollaggio di differenti sensori (singoli </a:t>
            </a:r>
            <a:r>
              <a:rPr lang="it-IT" sz="2000" dirty="0" err="1"/>
              <a:t>pad</a:t>
            </a:r>
            <a:r>
              <a:rPr lang="it-IT" sz="2000" dirty="0"/>
              <a:t>, o multi canale da 11, 48 o 146 canali), chip e le relative microsaldature per testare su fascio diversi prototipi di </a:t>
            </a:r>
            <a:r>
              <a:rPr lang="it-IT" sz="2000" dirty="0" err="1"/>
              <a:t>frontend</a:t>
            </a:r>
            <a:r>
              <a:rPr lang="it-IT" sz="2000" dirty="0"/>
              <a:t> e rivelatori con ASIC differenti, per un totale di circa 20 giornate di lavoro distribuite su tutto l’anno. </a:t>
            </a:r>
          </a:p>
          <a:p>
            <a:r>
              <a:rPr lang="it-IT" sz="2000" dirty="0"/>
              <a:t>Sensori, schede e chip sono già disponibili.</a:t>
            </a:r>
          </a:p>
        </p:txBody>
      </p:sp>
    </p:spTree>
    <p:extLst>
      <p:ext uri="{BB962C8B-B14F-4D97-AF65-F5344CB8AC3E}">
        <p14:creationId xmlns:p14="http://schemas.microsoft.com/office/powerpoint/2010/main" val="2787675100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883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Times New Roman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Simona Giordanengo</dc:creator>
  <cp:lastModifiedBy>Simona Giordanengo</cp:lastModifiedBy>
  <cp:revision>2</cp:revision>
  <dcterms:created xsi:type="dcterms:W3CDTF">2025-06-10T20:17:34Z</dcterms:created>
  <dcterms:modified xsi:type="dcterms:W3CDTF">2025-06-12T10:10:18Z</dcterms:modified>
</cp:coreProperties>
</file>