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695" r:id="rId9"/>
    <p:sldId id="263" r:id="rId10"/>
    <p:sldId id="696" r:id="rId11"/>
    <p:sldId id="686" r:id="rId12"/>
    <p:sldId id="687" r:id="rId13"/>
    <p:sldId id="688" r:id="rId14"/>
    <p:sldId id="704" r:id="rId15"/>
    <p:sldId id="705" r:id="rId16"/>
    <p:sldId id="706" r:id="rId17"/>
    <p:sldId id="697" r:id="rId18"/>
    <p:sldId id="708" r:id="rId19"/>
    <p:sldId id="707" r:id="rId20"/>
    <p:sldId id="709" r:id="rId21"/>
    <p:sldId id="666" r:id="rId22"/>
    <p:sldId id="667" r:id="rId23"/>
    <p:sldId id="668" r:id="rId24"/>
    <p:sldId id="710" r:id="rId2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6"/>
    <p:restoredTop sz="94750"/>
  </p:normalViewPr>
  <p:slideViewPr>
    <p:cSldViewPr snapToGrid="0">
      <p:cViewPr>
        <p:scale>
          <a:sx n="100" d="100"/>
          <a:sy n="100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rancesca/Documents/LS3_ECAL_personpower_FC_E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Personnel</a:t>
            </a:r>
            <a:r>
              <a:rPr lang="en-GB" baseline="0"/>
              <a:t> ECAL Total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'ECAL Integration work'!$M$1</c:f>
              <c:strCache>
                <c:ptCount val="1"/>
                <c:pt idx="0">
                  <c:v>technicians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'ECAL Integration work'!$BD$1:$CH$1</c:f>
              <c:numCache>
                <c:formatCode>mmm\-yy</c:formatCode>
                <c:ptCount val="31"/>
                <c:pt idx="0">
                  <c:v>46204</c:v>
                </c:pt>
                <c:pt idx="1">
                  <c:v>46235</c:v>
                </c:pt>
                <c:pt idx="2">
                  <c:v>46266</c:v>
                </c:pt>
                <c:pt idx="3">
                  <c:v>46296</c:v>
                </c:pt>
                <c:pt idx="4">
                  <c:v>46327</c:v>
                </c:pt>
                <c:pt idx="5">
                  <c:v>46357</c:v>
                </c:pt>
                <c:pt idx="6">
                  <c:v>46388</c:v>
                </c:pt>
                <c:pt idx="7">
                  <c:v>46419</c:v>
                </c:pt>
                <c:pt idx="8">
                  <c:v>46447</c:v>
                </c:pt>
                <c:pt idx="9">
                  <c:v>46478</c:v>
                </c:pt>
                <c:pt idx="10">
                  <c:v>46508</c:v>
                </c:pt>
                <c:pt idx="11">
                  <c:v>46539</c:v>
                </c:pt>
                <c:pt idx="12">
                  <c:v>46569</c:v>
                </c:pt>
                <c:pt idx="13">
                  <c:v>46600</c:v>
                </c:pt>
                <c:pt idx="14">
                  <c:v>46631</c:v>
                </c:pt>
                <c:pt idx="15">
                  <c:v>46661</c:v>
                </c:pt>
                <c:pt idx="16">
                  <c:v>46692</c:v>
                </c:pt>
                <c:pt idx="17">
                  <c:v>46722</c:v>
                </c:pt>
                <c:pt idx="18">
                  <c:v>46753</c:v>
                </c:pt>
                <c:pt idx="19">
                  <c:v>46784</c:v>
                </c:pt>
                <c:pt idx="20">
                  <c:v>46813</c:v>
                </c:pt>
                <c:pt idx="21">
                  <c:v>46844</c:v>
                </c:pt>
                <c:pt idx="22">
                  <c:v>46874</c:v>
                </c:pt>
                <c:pt idx="23">
                  <c:v>46905</c:v>
                </c:pt>
                <c:pt idx="24">
                  <c:v>46935</c:v>
                </c:pt>
                <c:pt idx="25">
                  <c:v>46966</c:v>
                </c:pt>
                <c:pt idx="26">
                  <c:v>46997</c:v>
                </c:pt>
                <c:pt idx="27">
                  <c:v>47027</c:v>
                </c:pt>
                <c:pt idx="28">
                  <c:v>47058</c:v>
                </c:pt>
                <c:pt idx="29">
                  <c:v>47088</c:v>
                </c:pt>
                <c:pt idx="30">
                  <c:v>47119</c:v>
                </c:pt>
              </c:numCache>
            </c:numRef>
          </c:cat>
          <c:val>
            <c:numRef>
              <c:f>Summary!$D$25:$AH$25</c:f>
              <c:numCache>
                <c:formatCode>General</c:formatCode>
                <c:ptCount val="31"/>
                <c:pt idx="0">
                  <c:v>3.4618937644341798</c:v>
                </c:pt>
                <c:pt idx="1">
                  <c:v>5.6096997690531181</c:v>
                </c:pt>
                <c:pt idx="2">
                  <c:v>3</c:v>
                </c:pt>
                <c:pt idx="3">
                  <c:v>0.46189376443418012</c:v>
                </c:pt>
                <c:pt idx="4">
                  <c:v>2</c:v>
                </c:pt>
                <c:pt idx="5">
                  <c:v>2.4229468822170901</c:v>
                </c:pt>
                <c:pt idx="6">
                  <c:v>11</c:v>
                </c:pt>
                <c:pt idx="7">
                  <c:v>11</c:v>
                </c:pt>
                <c:pt idx="8">
                  <c:v>10</c:v>
                </c:pt>
                <c:pt idx="9">
                  <c:v>6.0951501154734409</c:v>
                </c:pt>
                <c:pt idx="10">
                  <c:v>29.811239414934565</c:v>
                </c:pt>
                <c:pt idx="11">
                  <c:v>22.047575057736722</c:v>
                </c:pt>
                <c:pt idx="12">
                  <c:v>20.133333333333333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16</c:v>
                </c:pt>
                <c:pt idx="17">
                  <c:v>18.38568129330254</c:v>
                </c:pt>
                <c:pt idx="18">
                  <c:v>30.018783679753657</c:v>
                </c:pt>
                <c:pt idx="19">
                  <c:v>19.401847575057737</c:v>
                </c:pt>
                <c:pt idx="20">
                  <c:v>1.5856812933025404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  <c:pt idx="26">
                  <c:v>3.5773672055427252</c:v>
                </c:pt>
                <c:pt idx="27">
                  <c:v>2</c:v>
                </c:pt>
                <c:pt idx="28">
                  <c:v>2.5</c:v>
                </c:pt>
                <c:pt idx="29">
                  <c:v>2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4-1447-B04E-E90AF28D7E89}"/>
            </c:ext>
          </c:extLst>
        </c:ser>
        <c:ser>
          <c:idx val="2"/>
          <c:order val="1"/>
          <c:tx>
            <c:strRef>
              <c:f>'ECAL Integration work'!$O$1</c:f>
              <c:strCache>
                <c:ptCount val="1"/>
                <c:pt idx="0">
                  <c:v>engineers</c:v>
                </c:pt>
              </c:strCache>
            </c:strRef>
          </c:tx>
          <c:spPr>
            <a:solidFill>
              <a:srgbClr val="A801FC"/>
            </a:solidFill>
            <a:ln>
              <a:noFill/>
            </a:ln>
            <a:effectLst/>
          </c:spPr>
          <c:invertIfNegative val="0"/>
          <c:val>
            <c:numRef>
              <c:f>Summary!$D$27:$AH$27</c:f>
              <c:numCache>
                <c:formatCode>General</c:formatCode>
                <c:ptCount val="31"/>
                <c:pt idx="0">
                  <c:v>5.2309468822170899</c:v>
                </c:pt>
                <c:pt idx="1">
                  <c:v>4</c:v>
                </c:pt>
                <c:pt idx="2">
                  <c:v>4.0666666666666664</c:v>
                </c:pt>
                <c:pt idx="3">
                  <c:v>4.4618937644341798</c:v>
                </c:pt>
                <c:pt idx="4">
                  <c:v>4</c:v>
                </c:pt>
                <c:pt idx="5">
                  <c:v>4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1.0237875288683602</c:v>
                </c:pt>
                <c:pt idx="10">
                  <c:v>5.0861431870669751</c:v>
                </c:pt>
                <c:pt idx="11">
                  <c:v>3.5618937644341804</c:v>
                </c:pt>
                <c:pt idx="12">
                  <c:v>3.0666666666666669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3.4618937644341803</c:v>
                </c:pt>
                <c:pt idx="18">
                  <c:v>6.3556581986143188</c:v>
                </c:pt>
                <c:pt idx="19">
                  <c:v>4.6004618937644342</c:v>
                </c:pt>
                <c:pt idx="20">
                  <c:v>4.5618937644341795</c:v>
                </c:pt>
                <c:pt idx="21">
                  <c:v>4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34-1447-B04E-E90AF28D7E89}"/>
            </c:ext>
          </c:extLst>
        </c:ser>
        <c:ser>
          <c:idx val="4"/>
          <c:order val="2"/>
          <c:tx>
            <c:strRef>
              <c:f>'ECAL Integration work'!$Q$1</c:f>
              <c:strCache>
                <c:ptCount val="1"/>
                <c:pt idx="0">
                  <c:v>supervisors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Summary!$D$29:$AH$29</c:f>
              <c:numCache>
                <c:formatCode>General</c:formatCode>
                <c:ptCount val="31"/>
                <c:pt idx="0">
                  <c:v>1.6928406466512702</c:v>
                </c:pt>
                <c:pt idx="1">
                  <c:v>0.60969976905311785</c:v>
                </c:pt>
                <c:pt idx="2">
                  <c:v>0</c:v>
                </c:pt>
                <c:pt idx="3">
                  <c:v>1.6816782140107776</c:v>
                </c:pt>
                <c:pt idx="4">
                  <c:v>1</c:v>
                </c:pt>
                <c:pt idx="5">
                  <c:v>1.4229468822170901</c:v>
                </c:pt>
                <c:pt idx="6">
                  <c:v>1.123094688221709</c:v>
                </c:pt>
                <c:pt idx="7">
                  <c:v>2.1</c:v>
                </c:pt>
                <c:pt idx="8">
                  <c:v>2</c:v>
                </c:pt>
                <c:pt idx="9">
                  <c:v>2</c:v>
                </c:pt>
                <c:pt idx="10">
                  <c:v>4</c:v>
                </c:pt>
                <c:pt idx="11">
                  <c:v>4.3856812933025404</c:v>
                </c:pt>
                <c:pt idx="12">
                  <c:v>3.2</c:v>
                </c:pt>
                <c:pt idx="13">
                  <c:v>4.8928406466512699</c:v>
                </c:pt>
                <c:pt idx="14">
                  <c:v>3</c:v>
                </c:pt>
                <c:pt idx="15">
                  <c:v>4</c:v>
                </c:pt>
                <c:pt idx="16">
                  <c:v>3</c:v>
                </c:pt>
                <c:pt idx="17">
                  <c:v>3</c:v>
                </c:pt>
                <c:pt idx="18">
                  <c:v>3.8314087759815241</c:v>
                </c:pt>
                <c:pt idx="19">
                  <c:v>3</c:v>
                </c:pt>
                <c:pt idx="20">
                  <c:v>1.5</c:v>
                </c:pt>
                <c:pt idx="21">
                  <c:v>1.5</c:v>
                </c:pt>
                <c:pt idx="22">
                  <c:v>0</c:v>
                </c:pt>
                <c:pt idx="23">
                  <c:v>1.4618937644341801</c:v>
                </c:pt>
                <c:pt idx="24">
                  <c:v>2.4618937644341798</c:v>
                </c:pt>
                <c:pt idx="25">
                  <c:v>4.4618937644341798</c:v>
                </c:pt>
                <c:pt idx="26">
                  <c:v>3.7505773672055427</c:v>
                </c:pt>
                <c:pt idx="27">
                  <c:v>1</c:v>
                </c:pt>
                <c:pt idx="28">
                  <c:v>1.25</c:v>
                </c:pt>
                <c:pt idx="29">
                  <c:v>1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34-1447-B04E-E90AF28D7E89}"/>
            </c:ext>
          </c:extLst>
        </c:ser>
        <c:ser>
          <c:idx val="1"/>
          <c:order val="3"/>
          <c:tx>
            <c:strRef>
              <c:f>'ECAL Integration work'!$N$1</c:f>
              <c:strCache>
                <c:ptCount val="1"/>
                <c:pt idx="0">
                  <c:v>physicists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Summary!$D$26:$AH$26</c:f>
              <c:numCache>
                <c:formatCode>General</c:formatCode>
                <c:ptCount val="31"/>
                <c:pt idx="0">
                  <c:v>5.4618937644341798</c:v>
                </c:pt>
                <c:pt idx="1">
                  <c:v>4</c:v>
                </c:pt>
                <c:pt idx="2">
                  <c:v>4</c:v>
                </c:pt>
                <c:pt idx="3">
                  <c:v>3.4618937644341803</c:v>
                </c:pt>
                <c:pt idx="4">
                  <c:v>5</c:v>
                </c:pt>
                <c:pt idx="5">
                  <c:v>5</c:v>
                </c:pt>
                <c:pt idx="6">
                  <c:v>6.5</c:v>
                </c:pt>
                <c:pt idx="7">
                  <c:v>6.5</c:v>
                </c:pt>
                <c:pt idx="8">
                  <c:v>6.5</c:v>
                </c:pt>
                <c:pt idx="9">
                  <c:v>2.5118937644341801</c:v>
                </c:pt>
                <c:pt idx="10">
                  <c:v>9.0430715935334867</c:v>
                </c:pt>
                <c:pt idx="11">
                  <c:v>6.2809468822170897</c:v>
                </c:pt>
                <c:pt idx="12">
                  <c:v>6.0333333333333332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7.2309468822170899</c:v>
                </c:pt>
                <c:pt idx="18">
                  <c:v>14.321093148575828</c:v>
                </c:pt>
                <c:pt idx="19">
                  <c:v>9.3002309468822162</c:v>
                </c:pt>
                <c:pt idx="20">
                  <c:v>8.2809468822170906</c:v>
                </c:pt>
                <c:pt idx="21">
                  <c:v>8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6</c:v>
                </c:pt>
                <c:pt idx="26">
                  <c:v>6.5773672055427248</c:v>
                </c:pt>
                <c:pt idx="27">
                  <c:v>4</c:v>
                </c:pt>
                <c:pt idx="28">
                  <c:v>4.5</c:v>
                </c:pt>
                <c:pt idx="29">
                  <c:v>4</c:v>
                </c:pt>
                <c:pt idx="3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34-1447-B04E-E90AF28D7E89}"/>
            </c:ext>
          </c:extLst>
        </c:ser>
        <c:ser>
          <c:idx val="3"/>
          <c:order val="4"/>
          <c:tx>
            <c:strRef>
              <c:f>'ECAL Integration work'!$P$1</c:f>
              <c:strCache>
                <c:ptCount val="1"/>
                <c:pt idx="0">
                  <c:v>students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Summary!$D$28:$AH$28</c:f>
              <c:numCache>
                <c:formatCode>General</c:formatCode>
                <c:ptCount val="31"/>
                <c:pt idx="0">
                  <c:v>7.4618937644341798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2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6</c:v>
                </c:pt>
                <c:pt idx="18">
                  <c:v>8.8314087759815241</c:v>
                </c:pt>
                <c:pt idx="19">
                  <c:v>8</c:v>
                </c:pt>
                <c:pt idx="20">
                  <c:v>8</c:v>
                </c:pt>
                <c:pt idx="21">
                  <c:v>8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6</c:v>
                </c:pt>
                <c:pt idx="26">
                  <c:v>6.5773672055427248</c:v>
                </c:pt>
                <c:pt idx="27">
                  <c:v>4</c:v>
                </c:pt>
                <c:pt idx="28">
                  <c:v>4.5</c:v>
                </c:pt>
                <c:pt idx="29">
                  <c:v>4</c:v>
                </c:pt>
                <c:pt idx="3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34-1447-B04E-E90AF28D7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100"/>
        <c:axId val="1680440640"/>
        <c:axId val="1679289312"/>
      </c:barChart>
      <c:dateAx>
        <c:axId val="16804406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679289312"/>
        <c:crosses val="autoZero"/>
        <c:auto val="1"/>
        <c:lblOffset val="100"/>
        <c:baseTimeUnit val="months"/>
      </c:dateAx>
      <c:valAx>
        <c:axId val="167928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68044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1A148-7F2E-D44E-9206-4B3B95954062}" type="datetimeFigureOut">
              <a:rPr lang="en-IT" smtClean="0"/>
              <a:t>12/06/25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676B8-0833-2A4C-9513-15C277F7E7C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013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0C0E-8CD9-6846-8AEB-D6B0B28F5E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79ee8f4c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79ee8f4c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22F0-B7BA-C75F-0CAC-1984616D1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F6578-BD1E-E018-40D3-41A75887B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313E1-47F2-38A4-BCFE-83FDE7B34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58AB-6505-944A-A45F-C9EDE458E2B3}" type="datetime1">
              <a:rPr lang="it-IT" smtClean="0"/>
              <a:t>12/06/25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72652-BFCF-544E-6C63-EBF1ECA9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B6E8-17B7-E201-F540-B67AE6FB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94473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F2E8-48B8-0151-4A95-3A2E8919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C3386-005C-C9DB-93F6-68A38927A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7884B-1F0D-B572-67A8-DE5B84AF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EBA3-3720-B645-B187-ED49C8E2F982}" type="datetime1">
              <a:rPr lang="it-IT" smtClean="0"/>
              <a:t>12/06/25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E43A1-5194-A678-3966-31555C04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63C3F-5FE3-3801-73A7-41912A6E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7044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5CA38-7233-BA04-956D-89E25A8D0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50211-266B-62C7-8E97-AD874E992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F8754-8742-D37D-DA11-8716911E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06857-9AD5-BC46-894F-F5B784F27464}" type="datetime1">
              <a:rPr lang="it-IT" smtClean="0"/>
              <a:t>12/06/25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B2FAB-4433-6B55-FCFE-09104B31B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BFD52-0781-934A-8F95-0987AB8E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1665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255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33F3-74AA-9AF4-49D2-36189FD6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2C517-7501-EA1B-9331-509D7A12F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3159F-C751-82AA-B72E-4DAE0AED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A8F83-0801-F64E-B27A-C26DFE57EBCA}" type="datetime1">
              <a:rPr lang="it-IT" smtClean="0"/>
              <a:t>12/06/25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854FC-A51E-5E72-FEFA-DFED0427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9DB70-71ED-54FC-4D67-B3F0E643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0645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CE5D-1562-5A22-418A-3462EA09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37B4-189B-0112-A20D-0BB2F728B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898FD-7B0C-2C39-6828-B86F5FDB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5AE0-A33F-6D46-8865-AF60159927E1}" type="datetime1">
              <a:rPr lang="it-IT" smtClean="0"/>
              <a:t>12/06/25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2643-FE0F-12B6-2466-12C62151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EABE3-7853-2AAC-8963-F5FB0C57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8631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BAA7-FAC8-FD7D-55C4-EE784E59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FC33B-18A8-3CF1-CB49-21DE482F0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4D9D0-8E43-1613-9060-4FD4F941A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FAE71-4C65-9356-5081-122A4F3D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FC04-B05F-7E48-9E8C-45E899E28A21}" type="datetime1">
              <a:rPr lang="it-IT" smtClean="0"/>
              <a:t>12/06/25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60448-2F40-BC6B-8ACA-FA9DF3DA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E6D42-4FFF-21D7-8F39-2CC16C54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2935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CD7C-B8E3-4D4D-CED8-DA5A7773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A7AB6-E213-00BF-D1C1-168C8E9E0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43AB-18D8-FF7D-26CB-F2B66447F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812F10-D2D0-3DAE-49BC-0EF1C3CA8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D1CB3-57D1-9D2E-A58B-A100D77AA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C3921B-3921-43CA-B3C2-FD3526E2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52EB-C7A4-FB49-9D12-2B5A974E7C1F}" type="datetime1">
              <a:rPr lang="it-IT" smtClean="0"/>
              <a:t>12/06/25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E32596-E88B-A1D6-288E-A3853D19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8F0AF-741A-EF00-6D44-86A88274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9414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4300-CCAC-7F92-E1B3-E4F28DE9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4E045-E226-3CD6-425B-51B5C614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348E-E22A-A74C-9A60-E2F6F5AB8072}" type="datetime1">
              <a:rPr lang="it-IT" smtClean="0"/>
              <a:t>12/06/25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CBF7D-8A02-944B-AF3B-E0EB006C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66A40-A253-C8A4-B3F4-F6C782FD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5805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0B11A-AC1F-D863-5929-46F62B76B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AEDE-F0AA-AA43-A291-A1C258D5471D}" type="datetime1">
              <a:rPr lang="it-IT" smtClean="0"/>
              <a:t>12/06/25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45FC2-0B82-BA96-8CF0-42BE8FBE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19B40-EFB8-7354-E381-F27785D0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0988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9F2A-41DC-8181-F7FC-5A0AC8C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4373E-1E5C-0ED8-B9AB-4F8C65A83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B4311-62C3-C70D-4BB4-6F9D86DA3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ACD95-6F28-3498-924D-4BA112316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70AF-D8AF-3644-B23A-C25BD8019655}" type="datetime1">
              <a:rPr lang="it-IT" smtClean="0"/>
              <a:t>12/06/25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F769D-571D-9409-15C3-CE5A0B2C6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8FD74-8F51-7382-3FF5-46F7956A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5584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C093-36A0-4F00-54A0-917ADEA9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CEFDF-296A-20FD-B5BE-09723FF3F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CA78D-A27F-212D-C45B-DF8150F5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70338-5C19-ACFB-EF78-31D8F7E6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835-1D15-CD45-9A69-464DE39D3894}" type="datetime1">
              <a:rPr lang="it-IT" smtClean="0"/>
              <a:t>12/06/25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3B7C2-0BAD-32AF-B3C7-6C6341BED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8AAD3-D8CB-31F9-F9BD-AE5533EC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967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43D1C7-A516-FE34-46A8-4D2D699A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10D9D-88C4-6331-522D-E6B6C4E8C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5741D-50F9-4067-5866-F3A4B4E01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A29929-5D64-354C-B853-A5051E78DC36}" type="datetime1">
              <a:rPr lang="it-IT" smtClean="0"/>
              <a:t>12/06/25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F1E70-22BB-4202-842A-2E0A7E277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163FB-B7E7-5ACC-B5A9-E35A7DEFA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0BAEF4-3655-0346-8969-94E1F9B58C5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7871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ms.cern/news/cms-high-luminosity-tracker-chip-ready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5A50F-91F4-DA40-858C-A82CEE353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" y="0"/>
            <a:ext cx="1219197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8F2A4-6F40-6623-FE5B-45A9FDAC6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8155977" cy="3569242"/>
          </a:xfrm>
        </p:spPr>
        <p:txBody>
          <a:bodyPr anchor="t">
            <a:normAutofit/>
          </a:bodyPr>
          <a:lstStyle/>
          <a:p>
            <a:pPr algn="l"/>
            <a:r>
              <a:rPr lang="en-IT" sz="5200" dirty="0">
                <a:solidFill>
                  <a:srgbClr val="FFFFFF"/>
                </a:solidFill>
              </a:rPr>
              <a:t>CMS Torino</a:t>
            </a:r>
            <a:br>
              <a:rPr lang="en-IT" sz="5200" dirty="0">
                <a:solidFill>
                  <a:srgbClr val="FFFFFF"/>
                </a:solidFill>
              </a:rPr>
            </a:br>
            <a:r>
              <a:rPr lang="en-IT" sz="5200" dirty="0">
                <a:solidFill>
                  <a:srgbClr val="FFFFFF"/>
                </a:solidFill>
              </a:rPr>
              <a:t>Richieste Servizi per il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CA2AE-D383-46AB-22D1-83E6C8E6D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615" y="4212709"/>
            <a:ext cx="5449479" cy="2484743"/>
          </a:xfrm>
        </p:spPr>
        <p:txBody>
          <a:bodyPr anchor="b">
            <a:normAutofit/>
          </a:bodyPr>
          <a:lstStyle/>
          <a:p>
            <a:pPr algn="l"/>
            <a:r>
              <a:rPr lang="en-IT" dirty="0">
                <a:solidFill>
                  <a:srgbClr val="FFFFFF"/>
                </a:solidFill>
              </a:rPr>
              <a:t>Tracker - TBPX</a:t>
            </a:r>
          </a:p>
          <a:p>
            <a:pPr algn="l"/>
            <a:r>
              <a:rPr lang="en-IT" dirty="0">
                <a:solidFill>
                  <a:srgbClr val="FFFFFF"/>
                </a:solidFill>
              </a:rPr>
              <a:t>Muoni – DT</a:t>
            </a:r>
          </a:p>
          <a:p>
            <a:pPr algn="l"/>
            <a:r>
              <a:rPr lang="en-IT" dirty="0">
                <a:solidFill>
                  <a:srgbClr val="FFFFFF"/>
                </a:solidFill>
              </a:rPr>
              <a:t>MTD - ETL</a:t>
            </a:r>
          </a:p>
          <a:p>
            <a:pPr algn="l"/>
            <a:r>
              <a:rPr lang="en-IT" dirty="0">
                <a:solidFill>
                  <a:srgbClr val="FFFFFF"/>
                </a:solidFill>
              </a:rPr>
              <a:t>ECAL</a:t>
            </a:r>
          </a:p>
          <a:p>
            <a:pPr algn="l"/>
            <a:r>
              <a:rPr lang="en-IT" dirty="0">
                <a:solidFill>
                  <a:srgbClr val="FFFFFF"/>
                </a:solidFill>
              </a:rPr>
              <a:t>BRIL – 4BALL</a:t>
            </a:r>
          </a:p>
          <a:p>
            <a:pPr algn="l"/>
            <a:endParaRPr lang="en-IT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1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802A-492E-BC19-E438-E6C5B767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1" y="57194"/>
            <a:ext cx="9750879" cy="663575"/>
          </a:xfrm>
        </p:spPr>
        <p:txBody>
          <a:bodyPr>
            <a:normAutofit/>
          </a:bodyPr>
          <a:lstStyle/>
          <a:p>
            <a:r>
              <a:rPr lang="en-IT" sz="2400" dirty="0"/>
              <a:t>DT – Minicrates Installation @CERN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7B341-76A8-7060-1725-547279480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91" y="584637"/>
            <a:ext cx="10382629" cy="1121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8B433E-39A6-9338-E92B-49E523F0D289}"/>
              </a:ext>
            </a:extLst>
          </p:cNvPr>
          <p:cNvSpPr txBox="1"/>
          <p:nvPr/>
        </p:nvSpPr>
        <p:spPr>
          <a:xfrm>
            <a:off x="1204464" y="851220"/>
            <a:ext cx="68843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CMS Muon Drift Tube Upgrade for HL-LHC (Phase2 Upgrade)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58AC9-F829-1BF3-9751-5F44F6B3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53" r="19964"/>
          <a:stretch/>
        </p:blipFill>
        <p:spPr>
          <a:xfrm rot="5400000">
            <a:off x="3111958" y="89179"/>
            <a:ext cx="2820895" cy="635829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311CA69-AA5A-0019-FAD9-6CCE88E10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07813"/>
              </p:ext>
            </p:extLst>
          </p:nvPr>
        </p:nvGraphicFramePr>
        <p:xfrm>
          <a:off x="520535" y="4953550"/>
          <a:ext cx="7882127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614">
                  <a:extLst>
                    <a:ext uri="{9D8B030D-6E8A-4147-A177-3AD203B41FA5}">
                      <a16:colId xmlns:a16="http://schemas.microsoft.com/office/drawing/2014/main" val="3675308510"/>
                    </a:ext>
                  </a:extLst>
                </a:gridCol>
                <a:gridCol w="1257911">
                  <a:extLst>
                    <a:ext uri="{9D8B030D-6E8A-4147-A177-3AD203B41FA5}">
                      <a16:colId xmlns:a16="http://schemas.microsoft.com/office/drawing/2014/main" val="1291162195"/>
                    </a:ext>
                  </a:extLst>
                </a:gridCol>
                <a:gridCol w="1294372">
                  <a:extLst>
                    <a:ext uri="{9D8B030D-6E8A-4147-A177-3AD203B41FA5}">
                      <a16:colId xmlns:a16="http://schemas.microsoft.com/office/drawing/2014/main" val="2209689504"/>
                    </a:ext>
                  </a:extLst>
                </a:gridCol>
                <a:gridCol w="1294372">
                  <a:extLst>
                    <a:ext uri="{9D8B030D-6E8A-4147-A177-3AD203B41FA5}">
                      <a16:colId xmlns:a16="http://schemas.microsoft.com/office/drawing/2014/main" val="2456778008"/>
                    </a:ext>
                  </a:extLst>
                </a:gridCol>
                <a:gridCol w="710993">
                  <a:extLst>
                    <a:ext uri="{9D8B030D-6E8A-4147-A177-3AD203B41FA5}">
                      <a16:colId xmlns:a16="http://schemas.microsoft.com/office/drawing/2014/main" val="970633351"/>
                    </a:ext>
                  </a:extLst>
                </a:gridCol>
                <a:gridCol w="2123865">
                  <a:extLst>
                    <a:ext uri="{9D8B030D-6E8A-4147-A177-3AD203B41FA5}">
                      <a16:colId xmlns:a16="http://schemas.microsoft.com/office/drawing/2014/main" val="1644312001"/>
                    </a:ext>
                  </a:extLst>
                </a:gridCol>
              </a:tblGrid>
              <a:tr h="246659">
                <a:tc>
                  <a:txBody>
                    <a:bodyPr/>
                    <a:lstStyle/>
                    <a:p>
                      <a:endParaRPr lang="en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mesi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Total personpower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371242"/>
                  </a:ext>
                </a:extLst>
              </a:tr>
              <a:tr h="246659">
                <a:tc>
                  <a:txBody>
                    <a:bodyPr/>
                    <a:lstStyle/>
                    <a:p>
                      <a:pPr algn="ctr"/>
                      <a:r>
                        <a:rPr lang="en-IT" sz="1000" dirty="0"/>
                        <a:t>MIC installation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000" dirty="0"/>
                        <a:t>11/08/26-22/09/26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000" dirty="0"/>
                        <a:t>22/10/26-18/11/26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000" dirty="0"/>
                        <a:t>24/11/26- 19/01/27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~4 mesi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900" dirty="0"/>
                        <a:t>3mesi*6 + 1 mese*3 = </a:t>
                      </a:r>
                      <a:r>
                        <a:rPr lang="en-IT" sz="1200" dirty="0"/>
                        <a:t>~ 21 mesi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109179"/>
                  </a:ext>
                </a:extLst>
              </a:tr>
              <a:tr h="246659">
                <a:tc>
                  <a:txBody>
                    <a:bodyPr/>
                    <a:lstStyle/>
                    <a:p>
                      <a:pPr algn="ctr"/>
                      <a:r>
                        <a:rPr lang="en-IT" sz="1000" dirty="0"/>
                        <a:t>Fiber Installation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000" dirty="0"/>
                        <a:t>15/07/26- 1/08/26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000" dirty="0"/>
                        <a:t>16/08/26-22/09/26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000" dirty="0"/>
                        <a:t>25/10/26-10/01/27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~4 mesi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~4 mesi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582561"/>
                  </a:ext>
                </a:extLst>
              </a:tr>
              <a:tr h="305853">
                <a:tc>
                  <a:txBody>
                    <a:bodyPr/>
                    <a:lstStyle/>
                    <a:p>
                      <a:pPr algn="ctr"/>
                      <a:r>
                        <a:rPr lang="en-IT" sz="1000" dirty="0"/>
                        <a:t>MIC commissioning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P</a:t>
                      </a:r>
                      <a:r>
                        <a:rPr lang="en-IT" sz="1000" dirty="0"/>
                        <a:t>hysicists 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~4 mesi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900" dirty="0"/>
                        <a:t>4 mesi*4+ 1 mese*2= </a:t>
                      </a:r>
                      <a:r>
                        <a:rPr lang="en-IT" sz="1200" dirty="0"/>
                        <a:t>~17 mesi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44929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ED52F69-AA0E-E74C-FE85-0431CF300C41}"/>
              </a:ext>
            </a:extLst>
          </p:cNvPr>
          <p:cNvSpPr txBox="1"/>
          <p:nvPr/>
        </p:nvSpPr>
        <p:spPr>
          <a:xfrm>
            <a:off x="1055238" y="6070223"/>
            <a:ext cx="750909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/>
              <a:t>DT Torino weights 20% of the DT collaboration</a:t>
            </a:r>
          </a:p>
          <a:p>
            <a:r>
              <a:rPr lang="en-GB" dirty="0"/>
              <a:t>i</a:t>
            </a:r>
            <a:r>
              <a:rPr lang="en-IT" dirty="0"/>
              <a:t>n 2026 we are expected to contribute 5 months during Installation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B6A84E-19F0-9030-02A0-5CEC9EB3D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551" y="2020679"/>
            <a:ext cx="3128293" cy="31962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0A55EA-12AC-BFFD-13D8-0C1292A7BE3A}"/>
              </a:ext>
            </a:extLst>
          </p:cNvPr>
          <p:cNvSpPr txBox="1"/>
          <p:nvPr/>
        </p:nvSpPr>
        <p:spPr>
          <a:xfrm>
            <a:off x="3980327" y="467877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2026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DD15D-5124-CCE8-BF5A-55279D4F8BF6}"/>
              </a:ext>
            </a:extLst>
          </p:cNvPr>
          <p:cNvSpPr txBox="1"/>
          <p:nvPr/>
        </p:nvSpPr>
        <p:spPr>
          <a:xfrm rot="16200000">
            <a:off x="1982972" y="4359617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June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E6435-6920-5B4D-EFF3-732CA2B48956}"/>
              </a:ext>
            </a:extLst>
          </p:cNvPr>
          <p:cNvSpPr txBox="1"/>
          <p:nvPr/>
        </p:nvSpPr>
        <p:spPr>
          <a:xfrm rot="16200000">
            <a:off x="6961620" y="438022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Dec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F294CC-44C3-5ED3-6D8E-A99A7371F1E4}"/>
              </a:ext>
            </a:extLst>
          </p:cNvPr>
          <p:cNvSpPr txBox="1"/>
          <p:nvPr/>
        </p:nvSpPr>
        <p:spPr>
          <a:xfrm rot="16200000">
            <a:off x="8811871" y="4359617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June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9CF3B-D633-CA38-9465-B297A9E09832}"/>
              </a:ext>
            </a:extLst>
          </p:cNvPr>
          <p:cNvSpPr txBox="1"/>
          <p:nvPr/>
        </p:nvSpPr>
        <p:spPr>
          <a:xfrm rot="16200000">
            <a:off x="10803453" y="447537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Dec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DD5FF4-9BC9-77DF-8998-4A700253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10</a:t>
            </a:fld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91F577-B7D9-1F96-7E45-35607C23D5DE}"/>
              </a:ext>
            </a:extLst>
          </p:cNvPr>
          <p:cNvSpPr txBox="1"/>
          <p:nvPr/>
        </p:nvSpPr>
        <p:spPr>
          <a:xfrm>
            <a:off x="9131029" y="6578054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1814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EA5C2F-FDD0-F0EF-CFBE-8ECFDCC2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9" y="572210"/>
            <a:ext cx="11068510" cy="11218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88EF8D-DC37-65A8-85EE-B5912E3DCA81}"/>
              </a:ext>
            </a:extLst>
          </p:cNvPr>
          <p:cNvSpPr txBox="1"/>
          <p:nvPr/>
        </p:nvSpPr>
        <p:spPr>
          <a:xfrm>
            <a:off x="1719118" y="925408"/>
            <a:ext cx="70494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CMS Muon Drift Tube Upgrade for HL-LHC (Phase2 Upgrade)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87836-EBF5-DB4B-0DFB-31F5723CEB70}"/>
              </a:ext>
            </a:extLst>
          </p:cNvPr>
          <p:cNvSpPr txBox="1"/>
          <p:nvPr/>
        </p:nvSpPr>
        <p:spPr>
          <a:xfrm>
            <a:off x="2981836" y="1247456"/>
            <a:ext cx="57715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Front End OBDT D</a:t>
            </a:r>
            <a:r>
              <a:rPr lang="en-GB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tector Safety: MONSA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53A5CD-2E07-68FC-D90A-578313C395AF}"/>
              </a:ext>
            </a:extLst>
          </p:cNvPr>
          <p:cNvSpPr txBox="1"/>
          <p:nvPr/>
        </p:nvSpPr>
        <p:spPr>
          <a:xfrm>
            <a:off x="149219" y="1808006"/>
            <a:ext cx="106194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Monsa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 Monitoring System that connects the front-end electronics (OBDT) to CMS Detector Control System and Safety System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50EEC-C389-D379-6394-AF57C3FE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04" y="3236198"/>
            <a:ext cx="2600532" cy="1956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52DFC1-4EA5-6124-D7EF-90BF4A330C39}"/>
              </a:ext>
            </a:extLst>
          </p:cNvPr>
          <p:cNvSpPr txBox="1"/>
          <p:nvPr/>
        </p:nvSpPr>
        <p:spPr>
          <a:xfrm>
            <a:off x="381304" y="5238290"/>
            <a:ext cx="232954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T" sz="1400" dirty="0"/>
              <a:t>Monsa Backend prototype in operation in SEC1 Slice Test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92D9E94-ED03-DA1D-0854-1E0364C0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E00-5110-4648-9A80-E23B36187924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F4881E-D6EB-CC6E-6D98-0D2AD6BBC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836" y="3247832"/>
            <a:ext cx="2753300" cy="19445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D5E943-9E5D-22C3-F798-ED9DE435C61B}"/>
              </a:ext>
            </a:extLst>
          </p:cNvPr>
          <p:cNvSpPr txBox="1"/>
          <p:nvPr/>
        </p:nvSpPr>
        <p:spPr>
          <a:xfrm>
            <a:off x="3003607" y="5310136"/>
            <a:ext cx="232954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T" sz="1400" dirty="0"/>
              <a:t>Monsa Backend </a:t>
            </a:r>
            <a:r>
              <a:rPr lang="en-IT" sz="1400" dirty="0">
                <a:latin typeface="Calibri" panose="020F0502020204030204" pitchFamily="34" charset="0"/>
                <a:cs typeface="Calibri" panose="020F0502020204030204" pitchFamily="34" charset="0"/>
              </a:rPr>
              <a:t>Siemens PLC </a:t>
            </a:r>
            <a:r>
              <a:rPr lang="en-IT" sz="1400" dirty="0"/>
              <a:t> </a:t>
            </a:r>
          </a:p>
        </p:txBody>
      </p:sp>
      <p:pic>
        <p:nvPicPr>
          <p:cNvPr id="15" name="Picture 1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61B0A6AD-252D-57FD-12AA-94039029F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5" y="2241144"/>
            <a:ext cx="5659399" cy="88610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BCFD72-4E87-52BB-34E6-6C2A0ABE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1" y="57194"/>
            <a:ext cx="9750879" cy="663575"/>
          </a:xfrm>
        </p:spPr>
        <p:txBody>
          <a:bodyPr>
            <a:normAutofit/>
          </a:bodyPr>
          <a:lstStyle/>
          <a:p>
            <a:r>
              <a:rPr lang="en-IT" sz="2400" dirty="0"/>
              <a:t>DT – Monsa Monitoring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3970E-C900-E39F-0211-0E637C537243}"/>
              </a:ext>
            </a:extLst>
          </p:cNvPr>
          <p:cNvSpPr txBox="1"/>
          <p:nvPr/>
        </p:nvSpPr>
        <p:spPr>
          <a:xfrm>
            <a:off x="6490607" y="2237827"/>
            <a:ext cx="493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Hardware and Software design and production in Torino</a:t>
            </a:r>
          </a:p>
        </p:txBody>
      </p:sp>
      <p:sp>
        <p:nvSpPr>
          <p:cNvPr id="8" name="CuadroTexto 14">
            <a:extLst>
              <a:ext uri="{FF2B5EF4-FFF2-40B4-BE49-F238E27FC236}">
                <a16:creationId xmlns:a16="http://schemas.microsoft.com/office/drawing/2014/main" id="{0FDBF79E-3E74-A8EE-C63E-8FF6B026DF13}"/>
              </a:ext>
            </a:extLst>
          </p:cNvPr>
          <p:cNvSpPr txBox="1"/>
          <p:nvPr/>
        </p:nvSpPr>
        <p:spPr>
          <a:xfrm>
            <a:off x="6424967" y="5410435"/>
            <a:ext cx="3474091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MONSA </a:t>
            </a:r>
            <a:r>
              <a:rPr lang="es-ES" sz="1600" b="1" dirty="0" err="1"/>
              <a:t>Installed</a:t>
            </a:r>
            <a:r>
              <a:rPr lang="es-ES" sz="1600" b="1" dirty="0"/>
              <a:t> and </a:t>
            </a:r>
            <a:r>
              <a:rPr lang="es-ES" sz="1600" b="1" dirty="0" err="1"/>
              <a:t>tested</a:t>
            </a:r>
            <a:r>
              <a:rPr lang="es-ES" sz="1600" b="1" dirty="0"/>
              <a:t> in </a:t>
            </a:r>
            <a:r>
              <a:rPr lang="es-ES" sz="1600" b="1" dirty="0" err="1"/>
              <a:t>the</a:t>
            </a:r>
            <a:r>
              <a:rPr lang="es-ES" sz="1600" b="1" dirty="0"/>
              <a:t> Sector 1 </a:t>
            </a:r>
            <a:r>
              <a:rPr lang="es-ES" sz="1600" b="1" dirty="0" err="1"/>
              <a:t>Slice</a:t>
            </a:r>
            <a:r>
              <a:rPr lang="es-ES" sz="1600" b="1" dirty="0"/>
              <a:t> Test </a:t>
            </a:r>
            <a:r>
              <a:rPr lang="es-ES" sz="1600" b="1" dirty="0" err="1"/>
              <a:t>demonstrator</a:t>
            </a:r>
            <a:r>
              <a:rPr lang="es-ES" sz="1600" b="1" dirty="0"/>
              <a:t>.</a:t>
            </a:r>
          </a:p>
          <a:p>
            <a:r>
              <a:rPr lang="it-IT" sz="1600" b="1" dirty="0" err="1"/>
              <a:t>Functionalities</a:t>
            </a:r>
            <a:r>
              <a:rPr lang="it-IT" sz="1600" b="1" dirty="0"/>
              <a:t> </a:t>
            </a:r>
            <a:r>
              <a:rPr lang="it-IT" sz="1600" b="1" dirty="0" err="1"/>
              <a:t>verified</a:t>
            </a:r>
            <a:r>
              <a:rPr lang="it-IT" sz="1600" b="1" dirty="0"/>
              <a:t> and in </a:t>
            </a:r>
            <a:r>
              <a:rPr lang="it-IT" sz="1600" b="1" dirty="0" err="1"/>
              <a:t>operation</a:t>
            </a:r>
            <a:r>
              <a:rPr lang="it-IT" sz="1600" b="1" dirty="0"/>
              <a:t>.</a:t>
            </a:r>
          </a:p>
        </p:txBody>
      </p:sp>
      <p:pic>
        <p:nvPicPr>
          <p:cNvPr id="12" name="Content Placeholder 4" descr="A green electronic device with wires and switches&#10;&#10;Description automatically generated">
            <a:extLst>
              <a:ext uri="{FF2B5EF4-FFF2-40B4-BE49-F238E27FC236}">
                <a16:creationId xmlns:a16="http://schemas.microsoft.com/office/drawing/2014/main" id="{7A53E951-B712-5863-3418-B7D56B284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b="11384"/>
          <a:stretch/>
        </p:blipFill>
        <p:spPr>
          <a:xfrm>
            <a:off x="6456866" y="3049088"/>
            <a:ext cx="3442192" cy="2287746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A47A24-890C-088D-7288-CEAF95977A42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254652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EA5C2F-FDD0-F0EF-CFBE-8ECFDCC2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15" y="332469"/>
            <a:ext cx="11477791" cy="11218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88EF8D-DC37-65A8-85EE-B5912E3DCA81}"/>
              </a:ext>
            </a:extLst>
          </p:cNvPr>
          <p:cNvSpPr txBox="1"/>
          <p:nvPr/>
        </p:nvSpPr>
        <p:spPr>
          <a:xfrm>
            <a:off x="1726215" y="489723"/>
            <a:ext cx="70494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CMS Muon Drift Tube Upgrade for HL-LHC (Phase2 Upgrade)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F11971-BBCA-8FB5-43D1-0B454233B142}"/>
              </a:ext>
            </a:extLst>
          </p:cNvPr>
          <p:cNvSpPr txBox="1"/>
          <p:nvPr/>
        </p:nvSpPr>
        <p:spPr>
          <a:xfrm>
            <a:off x="4383458" y="1049439"/>
            <a:ext cx="4198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Phase2 Fiber Plant Project in Torino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D1733-87B3-473C-2702-8760582E1054}"/>
              </a:ext>
            </a:extLst>
          </p:cNvPr>
          <p:cNvSpPr txBox="1"/>
          <p:nvPr/>
        </p:nvSpPr>
        <p:spPr>
          <a:xfrm>
            <a:off x="2051206" y="1427246"/>
            <a:ext cx="8089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Il nuovo </a:t>
            </a:r>
            <a:r>
              <a:rPr lang="it-IT" sz="1600" dirty="0" err="1"/>
              <a:t>Fiber</a:t>
            </a:r>
            <a:r>
              <a:rPr lang="it-IT" sz="1600" dirty="0"/>
              <a:t> </a:t>
            </a:r>
            <a:r>
              <a:rPr lang="it-IT" sz="1600" dirty="0" err="1"/>
              <a:t>Plant</a:t>
            </a:r>
            <a:r>
              <a:rPr lang="it-IT" sz="1600" dirty="0"/>
              <a:t> consiste nell’insieme di </a:t>
            </a:r>
            <a:r>
              <a:rPr lang="it-IT" sz="1600" dirty="0" err="1"/>
              <a:t>trunk</a:t>
            </a:r>
            <a:r>
              <a:rPr lang="it-IT" sz="1600" dirty="0"/>
              <a:t> </a:t>
            </a:r>
            <a:r>
              <a:rPr lang="it-IT" sz="1600" dirty="0" err="1"/>
              <a:t>cables</a:t>
            </a:r>
            <a:r>
              <a:rPr lang="it-IT" sz="1600" dirty="0"/>
              <a:t> e di patch </a:t>
            </a:r>
            <a:r>
              <a:rPr lang="it-IT" sz="1600" dirty="0" err="1"/>
              <a:t>panels</a:t>
            </a:r>
            <a:r>
              <a:rPr lang="it-IT" sz="1600" dirty="0"/>
              <a:t> progettati su misura che collegheranno le OBDT nei nuovi </a:t>
            </a:r>
            <a:r>
              <a:rPr lang="it-IT" sz="1600" dirty="0" err="1"/>
              <a:t>minicrates</a:t>
            </a:r>
            <a:r>
              <a:rPr lang="it-IT" sz="1600" dirty="0"/>
              <a:t> in UXC all’elettronica di back-end di Trigger e RO in USC. Una mappatura molto complessa delle fibre nei </a:t>
            </a:r>
            <a:r>
              <a:rPr lang="it-IT" sz="1600" dirty="0" err="1"/>
              <a:t>trunk</a:t>
            </a:r>
            <a:r>
              <a:rPr lang="it-IT" sz="1600" dirty="0"/>
              <a:t> </a:t>
            </a:r>
            <a:r>
              <a:rPr lang="it-IT" sz="1600" dirty="0" err="1"/>
              <a:t>cables</a:t>
            </a:r>
            <a:r>
              <a:rPr lang="it-IT" sz="1600" dirty="0"/>
              <a:t> </a:t>
            </a:r>
            <a:r>
              <a:rPr lang="it-IT" sz="1600" dirty="0" err="1"/>
              <a:t>permettera’</a:t>
            </a:r>
            <a:r>
              <a:rPr lang="it-IT" sz="1600" dirty="0"/>
              <a:t> di organizzare al meglio i segnali fino a USC.</a:t>
            </a:r>
          </a:p>
        </p:txBody>
      </p:sp>
      <p:pic>
        <p:nvPicPr>
          <p:cNvPr id="3" name="Picture 1" descr="page10image44193680">
            <a:extLst>
              <a:ext uri="{FF2B5EF4-FFF2-40B4-BE49-F238E27FC236}">
                <a16:creationId xmlns:a16="http://schemas.microsoft.com/office/drawing/2014/main" id="{BF98436A-AA3C-AA65-9D08-EA7EC6BA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02" y="2452228"/>
            <a:ext cx="7661794" cy="258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68E06-E48C-2F54-AC2B-0D1C28B212DD}"/>
              </a:ext>
            </a:extLst>
          </p:cNvPr>
          <p:cNvSpPr txBox="1"/>
          <p:nvPr/>
        </p:nvSpPr>
        <p:spPr>
          <a:xfrm>
            <a:off x="1868858" y="4860318"/>
            <a:ext cx="8589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Responsabilita’</a:t>
            </a:r>
            <a:r>
              <a:rPr lang="it-IT" sz="1600" dirty="0"/>
              <a:t> di Torino di progettare il </a:t>
            </a:r>
            <a:r>
              <a:rPr lang="it-IT" sz="1600" dirty="0" err="1"/>
              <a:t>Fiber</a:t>
            </a:r>
            <a:r>
              <a:rPr lang="it-IT" sz="1600" dirty="0"/>
              <a:t> </a:t>
            </a:r>
            <a:r>
              <a:rPr lang="it-IT" sz="1600" dirty="0" err="1"/>
              <a:t>Plant</a:t>
            </a:r>
            <a:r>
              <a:rPr lang="it-IT" sz="1600" dirty="0"/>
              <a:t> completo per il sistema DT in CMS stabilendo anche il miglior </a:t>
            </a:r>
            <a:r>
              <a:rPr lang="it-IT" sz="1600" dirty="0" err="1"/>
              <a:t>routing</a:t>
            </a:r>
            <a:r>
              <a:rPr lang="it-IT" sz="1600" dirty="0"/>
              <a:t> sulle ruote di CMS per arrivare alle camere.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Inoltre saranno sviluppate le interfacce meccaniche per l’aggancio delle fibre sui nuovi </a:t>
            </a:r>
            <a:r>
              <a:rPr lang="it-IT" sz="1600" dirty="0" err="1"/>
              <a:t>minicrates</a:t>
            </a:r>
            <a:r>
              <a:rPr lang="it-IT" sz="1600" dirty="0"/>
              <a:t> e i patch </a:t>
            </a:r>
            <a:r>
              <a:rPr lang="it-IT" sz="1600" dirty="0" err="1"/>
              <a:t>panels</a:t>
            </a:r>
            <a:r>
              <a:rPr lang="it-IT" sz="1600" dirty="0"/>
              <a:t> costituiti da cassette di connessioni ottiche su misura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Infine </a:t>
            </a:r>
            <a:r>
              <a:rPr lang="it-IT" sz="1600" dirty="0" err="1"/>
              <a:t>sara’</a:t>
            </a:r>
            <a:r>
              <a:rPr lang="it-IT" sz="1600" dirty="0"/>
              <a:t> sviluppato il sistema di test delle fibre durante l’installazione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E3B0F-CE78-3774-65CC-B6449AB01BA8}"/>
              </a:ext>
            </a:extLst>
          </p:cNvPr>
          <p:cNvSpPr txBox="1"/>
          <p:nvPr/>
        </p:nvSpPr>
        <p:spPr>
          <a:xfrm>
            <a:off x="1921875" y="6197617"/>
            <a:ext cx="8483913" cy="338554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Responsibilita</a:t>
            </a:r>
            <a:r>
              <a:rPr lang="it-IT" sz="1600" b="1" dirty="0"/>
              <a:t>’</a:t>
            </a:r>
            <a:r>
              <a:rPr lang="en-US" sz="1600" b="1" dirty="0"/>
              <a:t> </a:t>
            </a:r>
            <a:r>
              <a:rPr lang="en-US" sz="1600" b="1" dirty="0" err="1"/>
              <a:t>Laboratorio</a:t>
            </a:r>
            <a:r>
              <a:rPr lang="en-US" sz="1600" b="1" dirty="0"/>
              <a:t> di </a:t>
            </a:r>
            <a:r>
              <a:rPr lang="en-US" sz="1600" b="1" dirty="0" err="1"/>
              <a:t>elettronica</a:t>
            </a:r>
            <a:r>
              <a:rPr lang="en-US" sz="1600" b="1" dirty="0"/>
              <a:t> e  </a:t>
            </a:r>
            <a:r>
              <a:rPr lang="en-US" sz="1600" b="1" dirty="0" err="1"/>
              <a:t>Tecnologico</a:t>
            </a:r>
            <a:r>
              <a:rPr lang="en-US" sz="1600" b="1" dirty="0"/>
              <a:t> (De </a:t>
            </a:r>
            <a:r>
              <a:rPr lang="en-US" sz="1600" b="1" dirty="0" err="1"/>
              <a:t>Remigis</a:t>
            </a:r>
            <a:r>
              <a:rPr lang="en-US" sz="1600" b="1" dirty="0"/>
              <a:t>, </a:t>
            </a:r>
            <a:r>
              <a:rPr lang="en-US" sz="1600" b="1" dirty="0" err="1"/>
              <a:t>Rotondo</a:t>
            </a:r>
            <a:r>
              <a:rPr lang="en-US" sz="1600" b="1" dirty="0"/>
              <a:t>, </a:t>
            </a:r>
            <a:r>
              <a:rPr lang="en-US" sz="1600" b="1" dirty="0" err="1"/>
              <a:t>Dattola</a:t>
            </a:r>
            <a:r>
              <a:rPr lang="en-US" sz="1600" b="1" dirty="0"/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ADCFC-BBF5-E1FD-4855-D1756087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E00-5110-4648-9A80-E23B36187924}" type="slidenum">
              <a:rPr lang="en-US" smtClean="0"/>
              <a:t>12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9661F7-928F-E661-3265-332FDD4D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1" y="57195"/>
            <a:ext cx="9496279" cy="226506"/>
          </a:xfrm>
        </p:spPr>
        <p:txBody>
          <a:bodyPr>
            <a:normAutofit fontScale="90000"/>
          </a:bodyPr>
          <a:lstStyle/>
          <a:p>
            <a:r>
              <a:rPr lang="en-IT" sz="2400" dirty="0"/>
              <a:t>DT – Fiber Plant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F8B3C-9788-6AED-A280-1E4AEBB07036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78552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EA5C2F-FDD0-F0EF-CFBE-8ECFDCC2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58" y="294778"/>
            <a:ext cx="8454284" cy="11218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88EF8D-DC37-65A8-85EE-B5912E3DCA81}"/>
              </a:ext>
            </a:extLst>
          </p:cNvPr>
          <p:cNvSpPr txBox="1"/>
          <p:nvPr/>
        </p:nvSpPr>
        <p:spPr>
          <a:xfrm>
            <a:off x="3438757" y="647976"/>
            <a:ext cx="70494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CMS Muon Drift Tube Upgrade for HL-LHC (Phase2 Upgrade)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F11971-BBCA-8FB5-43D1-0B454233B142}"/>
              </a:ext>
            </a:extLst>
          </p:cNvPr>
          <p:cNvSpPr txBox="1"/>
          <p:nvPr/>
        </p:nvSpPr>
        <p:spPr>
          <a:xfrm>
            <a:off x="4782723" y="1001174"/>
            <a:ext cx="5277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Minicrates Experimetal Area Project at CERN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1BE9E-EE8E-A3A0-E64A-96638A43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859" y="1455032"/>
            <a:ext cx="8603199" cy="622986"/>
          </a:xfrm>
        </p:spPr>
        <p:txBody>
          <a:bodyPr>
            <a:normAutofit/>
          </a:bodyPr>
          <a:lstStyle/>
          <a:p>
            <a:pPr algn="l"/>
            <a:r>
              <a:rPr lang="it-IT" sz="1600" dirty="0"/>
              <a:t>Project and </a:t>
            </a:r>
            <a:r>
              <a:rPr lang="it-IT" sz="1600" dirty="0" err="1"/>
              <a:t>realization</a:t>
            </a:r>
            <a:r>
              <a:rPr lang="it-IT" sz="1600" dirty="0"/>
              <a:t> of the </a:t>
            </a:r>
            <a:r>
              <a:rPr lang="it-IT" sz="1600" dirty="0" err="1"/>
              <a:t>experimental</a:t>
            </a:r>
            <a:r>
              <a:rPr lang="it-IT" sz="1600" dirty="0"/>
              <a:t> </a:t>
            </a:r>
            <a:r>
              <a:rPr lang="it-IT" sz="1600" dirty="0" err="1"/>
              <a:t>areas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CERN for the </a:t>
            </a:r>
            <a:r>
              <a:rPr lang="it-IT" sz="1600" dirty="0" err="1"/>
              <a:t>Minicrate</a:t>
            </a:r>
            <a:r>
              <a:rPr lang="it-IT" sz="1600" dirty="0"/>
              <a:t> </a:t>
            </a:r>
            <a:r>
              <a:rPr lang="it-IT" sz="1600" dirty="0" err="1"/>
              <a:t>intervention</a:t>
            </a:r>
            <a:r>
              <a:rPr lang="it-IT" sz="1600" dirty="0"/>
              <a:t> and </a:t>
            </a:r>
            <a:r>
              <a:rPr lang="it-IT" sz="1600" dirty="0" err="1"/>
              <a:t>certification</a:t>
            </a:r>
            <a:r>
              <a:rPr lang="it-IT" sz="16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61C92-05FD-B67D-08FF-4C5F4D605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859" y="2087425"/>
            <a:ext cx="3800475" cy="2683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AEFD1D-B341-8806-6B25-68CB0A449D90}"/>
              </a:ext>
            </a:extLst>
          </p:cNvPr>
          <p:cNvSpPr txBox="1"/>
          <p:nvPr/>
        </p:nvSpPr>
        <p:spPr>
          <a:xfrm>
            <a:off x="1868859" y="4838094"/>
            <a:ext cx="380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Projects for the </a:t>
            </a:r>
            <a:r>
              <a:rPr lang="it-IT" dirty="0" err="1"/>
              <a:t>Minicrate</a:t>
            </a:r>
            <a:r>
              <a:rPr lang="it-IT" dirty="0"/>
              <a:t> </a:t>
            </a:r>
            <a:r>
              <a:rPr lang="it-IT" dirty="0" err="1"/>
              <a:t>certification</a:t>
            </a:r>
            <a:r>
              <a:rPr lang="it-IT" dirty="0"/>
              <a:t> area </a:t>
            </a:r>
            <a:r>
              <a:rPr lang="it-IT" dirty="0" err="1"/>
              <a:t>at</a:t>
            </a:r>
            <a:r>
              <a:rPr lang="it-IT" dirty="0"/>
              <a:t> SXA5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F4087-F203-1D2D-480D-6A781FC7BC0B}"/>
              </a:ext>
            </a:extLst>
          </p:cNvPr>
          <p:cNvSpPr txBox="1"/>
          <p:nvPr/>
        </p:nvSpPr>
        <p:spPr>
          <a:xfrm>
            <a:off x="1980401" y="5638618"/>
            <a:ext cx="3094799" cy="107721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err="1"/>
              <a:t>Responsabilita’</a:t>
            </a:r>
            <a:r>
              <a:rPr lang="it-IT" sz="1600" dirty="0"/>
              <a:t> di progetto, disegno e realizzazione </a:t>
            </a:r>
            <a:r>
              <a:rPr lang="en-US" sz="1600" b="1" dirty="0" err="1"/>
              <a:t>Laboratorio</a:t>
            </a:r>
            <a:r>
              <a:rPr lang="en-US" sz="1600" b="1" dirty="0"/>
              <a:t> </a:t>
            </a:r>
            <a:r>
              <a:rPr lang="en-US" sz="1600" b="1" dirty="0" err="1"/>
              <a:t>Tecnologico</a:t>
            </a:r>
            <a:r>
              <a:rPr lang="en-US" sz="1600" b="1" dirty="0"/>
              <a:t> (</a:t>
            </a:r>
            <a:r>
              <a:rPr lang="en-US" sz="1600" b="1" dirty="0" err="1"/>
              <a:t>Dattola</a:t>
            </a:r>
            <a:r>
              <a:rPr lang="en-US" sz="1600" b="1" dirty="0"/>
              <a:t>)</a:t>
            </a:r>
            <a:endParaRPr lang="it-IT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5F878-1A88-4129-91C2-CF6976801903}"/>
              </a:ext>
            </a:extLst>
          </p:cNvPr>
          <p:cNvSpPr txBox="1"/>
          <p:nvPr/>
        </p:nvSpPr>
        <p:spPr>
          <a:xfrm>
            <a:off x="6053635" y="5639892"/>
            <a:ext cx="2188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New </a:t>
            </a:r>
            <a:r>
              <a:rPr lang="it-IT" dirty="0" err="1"/>
              <a:t>installation</a:t>
            </a:r>
            <a:r>
              <a:rPr lang="it-IT" dirty="0"/>
              <a:t> of </a:t>
            </a:r>
            <a:r>
              <a:rPr lang="it-IT" dirty="0" err="1"/>
              <a:t>all</a:t>
            </a:r>
            <a:r>
              <a:rPr lang="it-IT" dirty="0"/>
              <a:t> services: gas, </a:t>
            </a:r>
            <a:r>
              <a:rPr lang="it-IT" dirty="0" err="1"/>
              <a:t>cooling</a:t>
            </a:r>
            <a:r>
              <a:rPr lang="it-IT" dirty="0"/>
              <a:t>, Power…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01A8B-FE71-8D61-0D4B-48119B5741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73"/>
          <a:stretch/>
        </p:blipFill>
        <p:spPr>
          <a:xfrm>
            <a:off x="8163318" y="5382939"/>
            <a:ext cx="1466243" cy="1141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328346-E984-012B-4B67-32CC288646D8}"/>
              </a:ext>
            </a:extLst>
          </p:cNvPr>
          <p:cNvSpPr txBox="1"/>
          <p:nvPr/>
        </p:nvSpPr>
        <p:spPr>
          <a:xfrm>
            <a:off x="5474041" y="2128300"/>
            <a:ext cx="48491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Movement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all</a:t>
            </a:r>
            <a:r>
              <a:rPr lang="es-ES" sz="1600" dirty="0"/>
              <a:t> DT </a:t>
            </a:r>
            <a:r>
              <a:rPr lang="es-ES" sz="1600" dirty="0" err="1"/>
              <a:t>spare</a:t>
            </a:r>
            <a:r>
              <a:rPr lang="es-ES" sz="1600" dirty="0"/>
              <a:t> </a:t>
            </a:r>
            <a:r>
              <a:rPr lang="es-ES" sz="1600" dirty="0" err="1"/>
              <a:t>chambers</a:t>
            </a:r>
            <a:r>
              <a:rPr lang="es-ES" sz="1600" dirty="0"/>
              <a:t> and SX5 </a:t>
            </a:r>
            <a:r>
              <a:rPr lang="es-ES" sz="1600" dirty="0" err="1"/>
              <a:t>chamber</a:t>
            </a:r>
            <a:r>
              <a:rPr lang="es-ES" sz="1600" dirty="0"/>
              <a:t> test stand </a:t>
            </a:r>
            <a:r>
              <a:rPr lang="es-ES" sz="1600" dirty="0" err="1"/>
              <a:t>from</a:t>
            </a:r>
            <a:r>
              <a:rPr lang="es-ES" sz="1600" dirty="0"/>
              <a:t> SX5 </a:t>
            </a:r>
            <a:r>
              <a:rPr lang="es-ES" sz="1600" dirty="0" err="1"/>
              <a:t>to</a:t>
            </a:r>
            <a:r>
              <a:rPr lang="es-ES" sz="1600" dirty="0"/>
              <a:t> SXA5</a:t>
            </a:r>
            <a:endParaRPr lang="es-ES" sz="1600" b="1" u="sng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MB2 </a:t>
            </a:r>
            <a:r>
              <a:rPr lang="es-ES" sz="1600" dirty="0" err="1"/>
              <a:t>chamber</a:t>
            </a:r>
            <a:r>
              <a:rPr lang="es-ES" sz="1600" dirty="0"/>
              <a:t> </a:t>
            </a:r>
            <a:r>
              <a:rPr lang="es-ES" sz="1600" dirty="0" err="1"/>
              <a:t>installed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top </a:t>
            </a:r>
            <a:r>
              <a:rPr lang="es-ES" sz="1600" dirty="0" err="1"/>
              <a:t>of</a:t>
            </a:r>
            <a:r>
              <a:rPr lang="es-ES" sz="1600" dirty="0"/>
              <a:t> MB1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MB2 </a:t>
            </a:r>
            <a:r>
              <a:rPr lang="es-ES" sz="1600" dirty="0" err="1"/>
              <a:t>mechanical</a:t>
            </a:r>
            <a:r>
              <a:rPr lang="es-ES" sz="1600" dirty="0"/>
              <a:t> </a:t>
            </a:r>
            <a:r>
              <a:rPr lang="es-ES" sz="1600" dirty="0" err="1"/>
              <a:t>integration</a:t>
            </a:r>
            <a:r>
              <a:rPr lang="es-ES" sz="1600" dirty="0"/>
              <a:t> </a:t>
            </a:r>
            <a:r>
              <a:rPr lang="es-ES" sz="1600" dirty="0" err="1"/>
              <a:t>tests</a:t>
            </a:r>
            <a:r>
              <a:rPr lang="es-ES" sz="1600" dirty="0"/>
              <a:t> </a:t>
            </a:r>
            <a:r>
              <a:rPr lang="es-ES" sz="1600" dirty="0" err="1"/>
              <a:t>started</a:t>
            </a:r>
            <a:r>
              <a:rPr lang="es-ES" sz="1600" dirty="0"/>
              <a:t> </a:t>
            </a:r>
            <a:r>
              <a:rPr lang="es-ES" sz="1600" dirty="0" err="1"/>
              <a:t>there</a:t>
            </a:r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uTCA</a:t>
            </a:r>
            <a:r>
              <a:rPr lang="es-ES" sz="1600" dirty="0"/>
              <a:t> </a:t>
            </a:r>
            <a:r>
              <a:rPr lang="es-ES" sz="1600" dirty="0" err="1"/>
              <a:t>infrastructure</a:t>
            </a:r>
            <a:r>
              <a:rPr lang="es-ES" sz="1600" dirty="0"/>
              <a:t> </a:t>
            </a:r>
            <a:r>
              <a:rPr lang="es-ES" sz="1600" dirty="0" err="1"/>
              <a:t>operational</a:t>
            </a:r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ATCA </a:t>
            </a:r>
            <a:r>
              <a:rPr lang="es-ES" sz="1600" dirty="0" err="1"/>
              <a:t>parts</a:t>
            </a:r>
            <a:r>
              <a:rPr lang="es-ES" sz="1600" dirty="0"/>
              <a:t> moved </a:t>
            </a:r>
            <a:r>
              <a:rPr lang="es-ES" sz="1600" dirty="0" err="1"/>
              <a:t>either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USC 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B904</a:t>
            </a:r>
          </a:p>
        </p:txBody>
      </p:sp>
      <p:pic>
        <p:nvPicPr>
          <p:cNvPr id="11" name="Picture 10" descr="A large metal machine in a factory&#10;&#10;Description automatically generated">
            <a:extLst>
              <a:ext uri="{FF2B5EF4-FFF2-40B4-BE49-F238E27FC236}">
                <a16:creationId xmlns:a16="http://schemas.microsoft.com/office/drawing/2014/main" id="{41A508C2-9D06-23D5-5E76-88792BCFC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162" y="4172851"/>
            <a:ext cx="3918857" cy="2341756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647D0B4-98D0-237C-3BD0-4769746B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E00-5110-4648-9A80-E23B36187924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9BD56-0FC8-F1EB-4672-D9CA7DEE5B38}"/>
              </a:ext>
            </a:extLst>
          </p:cNvPr>
          <p:cNvSpPr txBox="1"/>
          <p:nvPr/>
        </p:nvSpPr>
        <p:spPr>
          <a:xfrm>
            <a:off x="112886" y="-22777"/>
            <a:ext cx="346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DT – Experimental Areas @ CERN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401A1-6EB6-C540-ABBA-21BDFC6BD25F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318953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4E4E6-A56E-1BD2-244E-B6AF957CB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0E2A735-BC09-95E2-18A8-28AE832B53AB}"/>
              </a:ext>
            </a:extLst>
          </p:cNvPr>
          <p:cNvSpPr txBox="1"/>
          <p:nvPr/>
        </p:nvSpPr>
        <p:spPr>
          <a:xfrm>
            <a:off x="3438757" y="647976"/>
            <a:ext cx="70494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CMS Muon Drift Tube Upgrade for HL-LHC (Phase2 Upgrade)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B859C-ACA6-1E92-1A89-1F15197D700F}"/>
              </a:ext>
            </a:extLst>
          </p:cNvPr>
          <p:cNvSpPr txBox="1"/>
          <p:nvPr/>
        </p:nvSpPr>
        <p:spPr>
          <a:xfrm>
            <a:off x="6165210" y="998340"/>
            <a:ext cx="4092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Richieste 2025 Servizi INFN Torino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6ACA8-D961-B390-AB86-781648E03DB6}"/>
              </a:ext>
            </a:extLst>
          </p:cNvPr>
          <p:cNvSpPr/>
          <p:nvPr/>
        </p:nvSpPr>
        <p:spPr>
          <a:xfrm>
            <a:off x="1102179" y="2106200"/>
            <a:ext cx="10499271" cy="258532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a typeface="Times New Roman" panose="02020603050405020304" pitchFamily="18" charset="0"/>
              </a:rPr>
              <a:t>In sintesi: il 2026 </a:t>
            </a:r>
            <a:r>
              <a:rPr lang="it-IT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e’</a:t>
            </a:r>
            <a:r>
              <a:rPr lang="it-IT" b="1" dirty="0">
                <a:solidFill>
                  <a:srgbClr val="FF0000"/>
                </a:solidFill>
                <a:ea typeface="Times New Roman" panose="02020603050405020304" pitchFamily="18" charset="0"/>
              </a:rPr>
              <a:t> l’anno di Assemblaggio e Installazione dei Nuovi </a:t>
            </a:r>
            <a:r>
              <a:rPr lang="it-IT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Minicrates</a:t>
            </a:r>
            <a:r>
              <a:rPr lang="it-IT" b="1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</a:p>
          <a:p>
            <a:r>
              <a:rPr lang="it-IT" dirty="0">
                <a:ea typeface="Times New Roman" panose="02020603050405020304" pitchFamily="18" charset="0"/>
              </a:rPr>
              <a:t>Le attività nell’ambito dell’elettronica della Sezione di Torino sono state realizzate con successo durante tutto lo sviluppo dell’upgrade di FASE1 e sin dall’inizio del progetto di upgrade di FASE2 dei DT, dal costante impegno di </a:t>
            </a:r>
            <a:r>
              <a:rPr lang="it-IT" b="1" dirty="0">
                <a:solidFill>
                  <a:srgbClr val="FF0000"/>
                </a:solidFill>
                <a:ea typeface="Times New Roman" panose="02020603050405020304" pitchFamily="18" charset="0"/>
              </a:rPr>
              <a:t>Paolo de </a:t>
            </a:r>
            <a:r>
              <a:rPr lang="it-IT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Remigis</a:t>
            </a:r>
            <a:r>
              <a:rPr lang="it-IT" b="1" dirty="0">
                <a:solidFill>
                  <a:srgbClr val="FF0000"/>
                </a:solidFill>
                <a:ea typeface="Times New Roman" panose="02020603050405020304" pitchFamily="18" charset="0"/>
              </a:rPr>
              <a:t> e Francesco Rotondo</a:t>
            </a:r>
          </a:p>
          <a:p>
            <a:endParaRPr lang="it-IT" dirty="0"/>
          </a:p>
          <a:p>
            <a:r>
              <a:rPr lang="it-IT" dirty="0" err="1"/>
              <a:t>Attivita’</a:t>
            </a:r>
            <a:r>
              <a:rPr lang="it-IT" dirty="0"/>
              <a:t> con Alta </a:t>
            </a:r>
            <a:r>
              <a:rPr lang="it-IT" dirty="0" err="1"/>
              <a:t>Priorita’</a:t>
            </a:r>
            <a:r>
              <a:rPr lang="it-IT" dirty="0"/>
              <a:t> per DT Upgrade:</a:t>
            </a:r>
          </a:p>
          <a:p>
            <a:pPr marL="285750" indent="-285750">
              <a:buFontTx/>
              <a:buChar char="-"/>
            </a:pPr>
            <a:r>
              <a:rPr lang="it-IT" dirty="0"/>
              <a:t>( 1 tecnologo </a:t>
            </a:r>
            <a:r>
              <a:rPr lang="it-IT" dirty="0" err="1"/>
              <a:t>elec</a:t>
            </a:r>
            <a:r>
              <a:rPr lang="it-IT" dirty="0"/>
              <a:t> 4 mu </a:t>
            </a:r>
            <a:r>
              <a:rPr lang="it-IT" dirty="0" err="1"/>
              <a:t>Monsa</a:t>
            </a:r>
            <a:r>
              <a:rPr lang="it-IT" dirty="0"/>
              <a:t>)</a:t>
            </a:r>
          </a:p>
          <a:p>
            <a:pPr marL="285750" indent="-285750">
              <a:buFontTx/>
              <a:buChar char="-"/>
            </a:pPr>
            <a:r>
              <a:rPr lang="it-IT" dirty="0"/>
              <a:t>2 tecnici elettronici dedicati  8+8 mu a assemblaggio </a:t>
            </a:r>
            <a:r>
              <a:rPr lang="it-IT" dirty="0" err="1"/>
              <a:t>Minicrate</a:t>
            </a:r>
            <a:r>
              <a:rPr lang="it-IT" dirty="0"/>
              <a:t> per tutto il 2026, MONSA, </a:t>
            </a:r>
            <a:r>
              <a:rPr lang="it-IT" dirty="0" err="1"/>
              <a:t>Fiber</a:t>
            </a:r>
            <a:r>
              <a:rPr lang="it-IT" dirty="0"/>
              <a:t> Plant </a:t>
            </a:r>
          </a:p>
          <a:p>
            <a:pPr marL="285750" indent="-285750">
              <a:buFontTx/>
              <a:buChar char="-"/>
            </a:pPr>
            <a:r>
              <a:rPr lang="it-IT" dirty="0"/>
              <a:t>2 tecnici </a:t>
            </a:r>
            <a:r>
              <a:rPr lang="it-IT" dirty="0" err="1"/>
              <a:t>elec</a:t>
            </a:r>
            <a:r>
              <a:rPr lang="it-IT" dirty="0"/>
              <a:t> ( +2 </a:t>
            </a:r>
            <a:r>
              <a:rPr lang="it-IT" dirty="0" err="1"/>
              <a:t>mec</a:t>
            </a:r>
            <a:r>
              <a:rPr lang="it-IT" dirty="0"/>
              <a:t>)  per l’installazione al CERN per 1.5 mesi ognuno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A8E8D-07A9-9511-976A-29E627FE140B}"/>
              </a:ext>
            </a:extLst>
          </p:cNvPr>
          <p:cNvSpPr txBox="1"/>
          <p:nvPr/>
        </p:nvSpPr>
        <p:spPr>
          <a:xfrm>
            <a:off x="1008402" y="1520818"/>
            <a:ext cx="3145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Laboratorio di Elettronica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DBBE4-DCDF-F0DE-93CB-15ACD550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E00-5110-4648-9A80-E23B36187924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64003-D614-36F9-7207-7EC0A5A01DC7}"/>
              </a:ext>
            </a:extLst>
          </p:cNvPr>
          <p:cNvSpPr txBox="1"/>
          <p:nvPr/>
        </p:nvSpPr>
        <p:spPr>
          <a:xfrm>
            <a:off x="431293" y="510893"/>
            <a:ext cx="258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DT – Sommario richieste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97561-33E1-E023-5B2F-6EBC48F3830E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1417010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A7F19-B6CC-FE1C-1F41-0EDA08F2C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62803F5-DA28-793A-BE8B-197A21B1B1FC}"/>
              </a:ext>
            </a:extLst>
          </p:cNvPr>
          <p:cNvSpPr txBox="1"/>
          <p:nvPr/>
        </p:nvSpPr>
        <p:spPr>
          <a:xfrm>
            <a:off x="3438757" y="647976"/>
            <a:ext cx="70494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CMS Muon Drift Tube Upgrade for HL-LHC (Phase2 Upgrade)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A58C42-67A5-5D9D-A1A0-6687096EB2C3}"/>
              </a:ext>
            </a:extLst>
          </p:cNvPr>
          <p:cNvSpPr txBox="1"/>
          <p:nvPr/>
        </p:nvSpPr>
        <p:spPr>
          <a:xfrm>
            <a:off x="6165210" y="998340"/>
            <a:ext cx="4092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Richieste 2025 Servizi INFN Torino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52B20A-1DB0-9DCE-F5FE-4BDCC28FB015}"/>
              </a:ext>
            </a:extLst>
          </p:cNvPr>
          <p:cNvSpPr/>
          <p:nvPr/>
        </p:nvSpPr>
        <p:spPr>
          <a:xfrm>
            <a:off x="838200" y="1931931"/>
            <a:ext cx="9724210" cy="304698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In sintesi: il 2026 </a:t>
            </a:r>
            <a:r>
              <a:rPr lang="it-IT" sz="16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e’</a:t>
            </a:r>
            <a:r>
              <a:rPr lang="it-IT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 l’anno di Assemblaggio e Installazione dei Nuovi </a:t>
            </a:r>
            <a:r>
              <a:rPr lang="it-IT" sz="16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Minicrates</a:t>
            </a:r>
            <a:r>
              <a:rPr lang="it-IT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it-IT" sz="1600" dirty="0">
              <a:ea typeface="Times New Roman" panose="02020603050405020304" pitchFamily="18" charset="0"/>
            </a:endParaRPr>
          </a:p>
          <a:p>
            <a:pPr algn="just"/>
            <a:r>
              <a:rPr lang="it-IT" sz="1600" dirty="0">
                <a:ea typeface="Times New Roman" panose="02020603050405020304" pitchFamily="18" charset="0"/>
              </a:rPr>
              <a:t>Le attività nell’ambito della meccanica </a:t>
            </a:r>
            <a:r>
              <a:rPr lang="it-IT" sz="1600" b="1" dirty="0">
                <a:ea typeface="Times New Roman" panose="02020603050405020304" pitchFamily="18" charset="0"/>
              </a:rPr>
              <a:t>presso il Laboratorio Tecnologico </a:t>
            </a:r>
            <a:r>
              <a:rPr lang="it-IT" sz="1600" dirty="0">
                <a:ea typeface="Times New Roman" panose="02020603050405020304" pitchFamily="18" charset="0"/>
              </a:rPr>
              <a:t>della Sezione di Torino sono state realizzate con successo durante tutto lo sviluppo dell’Upgrade di FASE1 e sin dall’inizio del progetto di upgrade di FASE2 dei DT, dal costante impegno di </a:t>
            </a:r>
            <a:r>
              <a:rPr lang="it-IT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Domenico Dattola. </a:t>
            </a:r>
          </a:p>
          <a:p>
            <a:pPr algn="just"/>
            <a:endParaRPr lang="it-IT" sz="1600" b="1" dirty="0">
              <a:ea typeface="Times New Roman" panose="02020603050405020304" pitchFamily="18" charset="0"/>
            </a:endParaRPr>
          </a:p>
          <a:p>
            <a:r>
              <a:rPr lang="it-IT" sz="1600" b="1" dirty="0" err="1"/>
              <a:t>Attivita’</a:t>
            </a:r>
            <a:r>
              <a:rPr lang="it-IT" sz="1600" b="1" dirty="0"/>
              <a:t> con Alta </a:t>
            </a:r>
            <a:r>
              <a:rPr lang="it-IT" sz="1600" b="1" dirty="0" err="1"/>
              <a:t>Priorita’</a:t>
            </a:r>
            <a:r>
              <a:rPr lang="it-IT" sz="1600" b="1" dirty="0"/>
              <a:t> per DT Upgrade:</a:t>
            </a:r>
          </a:p>
          <a:p>
            <a:pPr marL="285750" indent="-285750">
              <a:buFontTx/>
              <a:buChar char="-"/>
            </a:pPr>
            <a:r>
              <a:rPr lang="it-IT" sz="1600" b="1" dirty="0"/>
              <a:t>10 mu Tecnico </a:t>
            </a:r>
            <a:r>
              <a:rPr lang="it-IT" sz="1600" dirty="0"/>
              <a:t>(Dattola)</a:t>
            </a:r>
            <a:r>
              <a:rPr lang="it-IT" sz="1600" b="1" dirty="0"/>
              <a:t> 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dirty="0"/>
              <a:t>per </a:t>
            </a:r>
            <a:r>
              <a:rPr lang="it-IT" sz="1600" dirty="0" err="1"/>
              <a:t>attivita’</a:t>
            </a:r>
            <a:r>
              <a:rPr lang="it-IT" sz="1600" dirty="0"/>
              <a:t> di </a:t>
            </a:r>
            <a:r>
              <a:rPr lang="it-IT" sz="1600" b="1" dirty="0">
                <a:ea typeface="Times New Roman" panose="02020603050405020304" pitchFamily="18" charset="0"/>
              </a:rPr>
              <a:t>Assemblaggio Nuovi </a:t>
            </a:r>
            <a:r>
              <a:rPr lang="it-IT" sz="1600" b="1" dirty="0" err="1">
                <a:ea typeface="Times New Roman" panose="02020603050405020304" pitchFamily="18" charset="0"/>
              </a:rPr>
              <a:t>Minicrates</a:t>
            </a:r>
            <a:r>
              <a:rPr lang="it-IT" sz="1600" b="1" dirty="0">
                <a:ea typeface="Times New Roman" panose="02020603050405020304" pitchFamily="18" charset="0"/>
              </a:rPr>
              <a:t> , Installazione Nuovi </a:t>
            </a:r>
            <a:r>
              <a:rPr lang="it-IT" sz="1600" b="1" dirty="0" err="1">
                <a:ea typeface="Times New Roman" panose="02020603050405020304" pitchFamily="18" charset="0"/>
              </a:rPr>
              <a:t>Minicrates</a:t>
            </a:r>
            <a:r>
              <a:rPr lang="it-IT" sz="1600" b="1" dirty="0">
                <a:ea typeface="Times New Roman" panose="02020603050405020304" pitchFamily="18" charset="0"/>
              </a:rPr>
              <a:t> al CERN</a:t>
            </a:r>
            <a:r>
              <a:rPr lang="it-IT" sz="1600" dirty="0">
                <a:ea typeface="Times New Roman" panose="02020603050405020304" pitchFamily="18" charset="0"/>
              </a:rPr>
              <a:t>, </a:t>
            </a:r>
            <a:r>
              <a:rPr lang="it-IT" sz="1600" dirty="0"/>
              <a:t> Progetto MONSA , </a:t>
            </a:r>
            <a:r>
              <a:rPr lang="it-IT" sz="1600" b="1" dirty="0"/>
              <a:t>Progetto DT </a:t>
            </a:r>
            <a:r>
              <a:rPr lang="it-IT" sz="1600" b="1" dirty="0" err="1"/>
              <a:t>Fiber</a:t>
            </a:r>
            <a:r>
              <a:rPr lang="it-IT" sz="1600" b="1" dirty="0"/>
              <a:t> Plant , Disegno </a:t>
            </a:r>
            <a:r>
              <a:rPr lang="it-IT" sz="1600" b="1" dirty="0" err="1"/>
              <a:t>Minicrate</a:t>
            </a:r>
            <a:r>
              <a:rPr lang="it-IT" sz="1600" b="1" dirty="0"/>
              <a:t> Lab Area al CERN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2 tecnici </a:t>
            </a:r>
            <a:r>
              <a:rPr lang="it-IT" sz="1600" dirty="0" err="1"/>
              <a:t>mec</a:t>
            </a:r>
            <a:r>
              <a:rPr lang="it-IT" sz="1600" dirty="0"/>
              <a:t> ( +2 </a:t>
            </a:r>
            <a:r>
              <a:rPr lang="it-IT" sz="1600" dirty="0" err="1"/>
              <a:t>elec</a:t>
            </a:r>
            <a:r>
              <a:rPr lang="it-IT" sz="1600" dirty="0"/>
              <a:t>)  per l’installazione al CERN per 1.5 mesi ognuno</a:t>
            </a:r>
            <a:endParaRPr lang="it-IT" sz="1600" b="1" dirty="0"/>
          </a:p>
          <a:p>
            <a:pPr marL="285750" indent="-285750">
              <a:buFontTx/>
              <a:buChar char="-"/>
            </a:pPr>
            <a:endParaRPr lang="it-IT" sz="1600" b="1" dirty="0"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600" dirty="0">
                <a:ea typeface="Times New Roman" panose="02020603050405020304" pitchFamily="18" charset="0"/>
              </a:rPr>
              <a:t>0.5 mu Tecnico (Guido Alampi) per preparazione tools nelle fasi di assemblaggio </a:t>
            </a:r>
            <a:r>
              <a:rPr lang="it-IT" sz="1600" dirty="0" err="1">
                <a:ea typeface="Times New Roman" panose="02020603050405020304" pitchFamily="18" charset="0"/>
              </a:rPr>
              <a:t>minicrates</a:t>
            </a:r>
            <a:endParaRPr lang="it-IT" sz="1600" dirty="0">
              <a:ea typeface="Times New Roman" panose="02020603050405020304" pitchFamily="18" charset="0"/>
            </a:endParaRPr>
          </a:p>
          <a:p>
            <a:r>
              <a:rPr lang="it-IT" sz="1600" dirty="0">
                <a:ea typeface="Times New Roman" panose="02020603050405020304" pitchFamily="18" charset="0"/>
              </a:rPr>
              <a:t>-     0.5 mu Tecnico (Guido Ferrero) Logistica per il trasporto </a:t>
            </a:r>
            <a:r>
              <a:rPr lang="it-IT" sz="1600" dirty="0" err="1">
                <a:ea typeface="Times New Roman" panose="02020603050405020304" pitchFamily="18" charset="0"/>
              </a:rPr>
              <a:t>Minicrates</a:t>
            </a:r>
            <a:r>
              <a:rPr lang="it-IT" sz="1600" dirty="0">
                <a:ea typeface="Times New Roman" panose="02020603050405020304" pitchFamily="18" charset="0"/>
              </a:rPr>
              <a:t> al CERN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DB289-46B8-27EE-80C1-841C80315FA6}"/>
              </a:ext>
            </a:extLst>
          </p:cNvPr>
          <p:cNvSpPr txBox="1"/>
          <p:nvPr/>
        </p:nvSpPr>
        <p:spPr>
          <a:xfrm>
            <a:off x="715352" y="1198263"/>
            <a:ext cx="2988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Laboratorio Tecnologico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0AB23-BDBC-22A8-5CB3-E8D3DEC2F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E00-5110-4648-9A80-E23B36187924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C791C-F059-F9B5-4B2B-C60060702A69}"/>
              </a:ext>
            </a:extLst>
          </p:cNvPr>
          <p:cNvSpPr txBox="1"/>
          <p:nvPr/>
        </p:nvSpPr>
        <p:spPr>
          <a:xfrm>
            <a:off x="431293" y="510893"/>
            <a:ext cx="258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DT – Sommario richieste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0FBAD-4FAD-F4BC-8593-E5D89E829562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158818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0677" y="86613"/>
            <a:ext cx="8520600" cy="763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/>
              <a:t>CMS Endcap Timing Layer (ETL)</a:t>
            </a:r>
            <a:endParaRPr dirty="0"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6" y="1057925"/>
            <a:ext cx="5566974" cy="22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l="15927" r="4833" b="3947"/>
          <a:stretch/>
        </p:blipFill>
        <p:spPr>
          <a:xfrm rot="241233">
            <a:off x="6223953" y="1195448"/>
            <a:ext cx="2590542" cy="296128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9061000" y="526125"/>
            <a:ext cx="1425300" cy="518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high-fluence area (&gt;1E15 n</a:t>
            </a:r>
            <a:r>
              <a:rPr lang="en" sz="1300" b="1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eq </a:t>
            </a:r>
            <a:r>
              <a:rPr lang="en" sz="1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/cm</a:t>
            </a:r>
            <a:r>
              <a:rPr lang="en" sz="1300" b="1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" sz="1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228699" y="3497450"/>
            <a:ext cx="6138600" cy="330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">
                <a:solidFill>
                  <a:srgbClr val="C00000"/>
                </a:solidFill>
              </a:rPr>
              <a:t>MIP Timing Detector</a:t>
            </a:r>
            <a:r>
              <a:rPr lang="en"/>
              <a:t> (</a:t>
            </a:r>
            <a:r>
              <a:rPr lang="en">
                <a:solidFill>
                  <a:srgbClr val="C00000"/>
                </a:solidFill>
              </a:rPr>
              <a:t>MTD</a:t>
            </a:r>
            <a:r>
              <a:rPr lang="en"/>
              <a:t>): rivelatore di CMS–Fase2 per misurare il tempo di passaggio delle particelle cariche</a:t>
            </a:r>
            <a:endParaRPr/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"/>
              <a:t>Il gruppo di Torino è coinvolto negli </a:t>
            </a:r>
            <a:r>
              <a:rPr lang="en" i="1"/>
              <a:t>endcap</a:t>
            </a:r>
            <a:r>
              <a:rPr lang="en"/>
              <a:t>: </a:t>
            </a:r>
            <a:r>
              <a:rPr lang="en">
                <a:solidFill>
                  <a:srgbClr val="C00000"/>
                </a:solidFill>
              </a:rPr>
              <a:t>ETL</a:t>
            </a:r>
            <a:r>
              <a:rPr lang="en"/>
              <a:t> (2 dischi per parte)</a:t>
            </a:r>
            <a:endParaRPr/>
          </a:p>
          <a:p>
            <a:pPr indent="-325755">
              <a:lnSpc>
                <a:spcPct val="120000"/>
              </a:lnSpc>
              <a:spcBef>
                <a:spcPts val="1200"/>
              </a:spcBef>
              <a:buSzPct val="100000"/>
            </a:pPr>
            <a:r>
              <a:rPr lang="en"/>
              <a:t>Gara per la fornitura dei sensori LGAD (~33.000 sensori) aperta ad aprile, in corso </a:t>
            </a:r>
            <a:endParaRPr/>
          </a:p>
          <a:p>
            <a:pPr indent="-325755">
              <a:lnSpc>
                <a:spcPct val="120000"/>
              </a:lnSpc>
              <a:spcBef>
                <a:spcPts val="80"/>
              </a:spcBef>
              <a:buSzPct val="100000"/>
            </a:pPr>
            <a:r>
              <a:rPr lang="en"/>
              <a:t>In fase di completamento i test del chip di lettura (ETROC) e degli ibridi LGAD+ETROC </a:t>
            </a:r>
            <a:endParaRPr/>
          </a:p>
          <a:p>
            <a:pPr indent="-325755">
              <a:lnSpc>
                <a:spcPct val="120000"/>
              </a:lnSpc>
              <a:spcBef>
                <a:spcPts val="80"/>
              </a:spcBef>
              <a:buSzPct val="100000"/>
            </a:pPr>
            <a:r>
              <a:rPr lang="en"/>
              <a:t>In corso il “system test” della catena di lettura </a:t>
            </a:r>
            <a:endParaRPr/>
          </a:p>
          <a:p>
            <a:pPr indent="-325755">
              <a:lnSpc>
                <a:spcPct val="120000"/>
              </a:lnSpc>
              <a:spcBef>
                <a:spcPts val="80"/>
              </a:spcBef>
              <a:buSzPct val="100000"/>
            </a:pPr>
            <a:r>
              <a:rPr lang="en"/>
              <a:t>Disegni dei componenti dei </a:t>
            </a:r>
            <a:r>
              <a:rPr lang="en" i="1"/>
              <a:t>moduli ETL</a:t>
            </a:r>
            <a:r>
              <a:rPr lang="en"/>
              <a:t> (quasi) finalizzati </a:t>
            </a:r>
            <a:endParaRPr/>
          </a:p>
          <a:p>
            <a:pPr indent="-325755">
              <a:lnSpc>
                <a:spcPct val="120000"/>
              </a:lnSpc>
              <a:spcBef>
                <a:spcPts val="80"/>
              </a:spcBef>
              <a:spcAft>
                <a:spcPts val="80"/>
              </a:spcAft>
              <a:buSzPct val="100000"/>
            </a:pPr>
            <a:r>
              <a:rPr lang="en"/>
              <a:t>Procedura di assemblaggio nei vari centri di produzione validata, in fase di ottimizzazione </a:t>
            </a: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l="4906" t="6578" r="6692" b="3791"/>
          <a:stretch/>
        </p:blipFill>
        <p:spPr>
          <a:xfrm>
            <a:off x="6467524" y="5067651"/>
            <a:ext cx="2531174" cy="13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6467529" y="6416871"/>
            <a:ext cx="142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ETL MODULE</a:t>
            </a:r>
            <a:endParaRPr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8043400" y="1460150"/>
            <a:ext cx="101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ETL DISK</a:t>
            </a:r>
            <a:endParaRPr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" name="Google Shape;62;p13"/>
          <p:cNvCxnSpPr/>
          <p:nvPr/>
        </p:nvCxnSpPr>
        <p:spPr>
          <a:xfrm rot="10800000" flipH="1">
            <a:off x="5775549" y="1316125"/>
            <a:ext cx="1135200" cy="901200"/>
          </a:xfrm>
          <a:prstGeom prst="straightConnector1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3"/>
          <p:cNvCxnSpPr/>
          <p:nvPr/>
        </p:nvCxnSpPr>
        <p:spPr>
          <a:xfrm>
            <a:off x="5764974" y="3353150"/>
            <a:ext cx="1952100" cy="747000"/>
          </a:xfrm>
          <a:prstGeom prst="straightConnector1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3"/>
          <p:cNvCxnSpPr/>
          <p:nvPr/>
        </p:nvCxnSpPr>
        <p:spPr>
          <a:xfrm flipH="1">
            <a:off x="7487949" y="1044525"/>
            <a:ext cx="288600" cy="1298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" name="Google Shape;65;p13"/>
          <p:cNvSpPr/>
          <p:nvPr/>
        </p:nvSpPr>
        <p:spPr>
          <a:xfrm>
            <a:off x="7988724" y="3803000"/>
            <a:ext cx="178200" cy="191100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cxnSp>
        <p:nvCxnSpPr>
          <p:cNvPr id="66" name="Google Shape;66;p13"/>
          <p:cNvCxnSpPr/>
          <p:nvPr/>
        </p:nvCxnSpPr>
        <p:spPr>
          <a:xfrm rot="10800000" flipH="1">
            <a:off x="6477924" y="3994200"/>
            <a:ext cx="1568100" cy="10989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13"/>
          <p:cNvCxnSpPr>
            <a:endCxn id="65" idx="5"/>
          </p:cNvCxnSpPr>
          <p:nvPr/>
        </p:nvCxnSpPr>
        <p:spPr>
          <a:xfrm rot="10800000">
            <a:off x="8140827" y="3966114"/>
            <a:ext cx="840900" cy="11100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52FFA56-5C44-46A1-3009-0D512E780170}"/>
              </a:ext>
            </a:extLst>
          </p:cNvPr>
          <p:cNvSpPr txBox="1"/>
          <p:nvPr/>
        </p:nvSpPr>
        <p:spPr>
          <a:xfrm>
            <a:off x="9072281" y="2217325"/>
            <a:ext cx="2710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 Torino uno dei 4 centri</a:t>
            </a:r>
          </a:p>
          <a:p>
            <a:r>
              <a:rPr lang="en-GB" dirty="0"/>
              <a:t>di </a:t>
            </a:r>
            <a:r>
              <a:rPr lang="en-GB" dirty="0" err="1"/>
              <a:t>produzione</a:t>
            </a:r>
            <a:r>
              <a:rPr lang="en-GB" dirty="0"/>
              <a:t>  e test </a:t>
            </a:r>
            <a:r>
              <a:rPr lang="en-GB" dirty="0" err="1"/>
              <a:t>dei</a:t>
            </a:r>
            <a:r>
              <a:rPr lang="en-GB" dirty="0"/>
              <a:t> moduli</a:t>
            </a:r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E3614-63BB-F714-E4EF-B566D6487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2281" y="3659145"/>
            <a:ext cx="3071451" cy="11695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CEA7B-B168-830F-336B-E1EB462DE8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D966F-F530-C796-4B3C-DB9FF84D6468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F7BABF-93B1-B07A-2049-566A73B41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35" y="176492"/>
            <a:ext cx="9310008" cy="65988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EF879-007E-2A74-CB6D-C78249D65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17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3A4FB-3F81-687B-220E-47850CB45172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7EE02-A81D-9C9C-B001-6EA29EB64E63}"/>
              </a:ext>
            </a:extLst>
          </p:cNvPr>
          <p:cNvSpPr txBox="1"/>
          <p:nvPr/>
        </p:nvSpPr>
        <p:spPr>
          <a:xfrm>
            <a:off x="5342203" y="6077039"/>
            <a:ext cx="388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IT" dirty="0"/>
              <a:t>roduzione va a completare  nel 2027</a:t>
            </a:r>
          </a:p>
        </p:txBody>
      </p:sp>
    </p:spTree>
    <p:extLst>
      <p:ext uri="{BB962C8B-B14F-4D97-AF65-F5344CB8AC3E}">
        <p14:creationId xmlns:p14="http://schemas.microsoft.com/office/powerpoint/2010/main" val="3748947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710292" y="1004599"/>
            <a:ext cx="6479907" cy="551050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550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>
                <a:solidFill>
                  <a:srgbClr val="C00000"/>
                </a:solidFill>
              </a:rPr>
              <a:t>Supporto al </a:t>
            </a:r>
            <a:r>
              <a:rPr lang="en" dirty="0" err="1">
                <a:solidFill>
                  <a:srgbClr val="C00000"/>
                </a:solidFill>
              </a:rPr>
              <a:t>lavoro</a:t>
            </a:r>
            <a:r>
              <a:rPr lang="en" dirty="0">
                <a:solidFill>
                  <a:srgbClr val="C00000"/>
                </a:solidFill>
              </a:rPr>
              <a:t> di test </a:t>
            </a:r>
            <a:r>
              <a:rPr lang="en" dirty="0" err="1">
                <a:solidFill>
                  <a:srgbClr val="C00000"/>
                </a:solidFill>
              </a:rPr>
              <a:t>dei</a:t>
            </a:r>
            <a:r>
              <a:rPr lang="en" dirty="0">
                <a:solidFill>
                  <a:srgbClr val="C00000"/>
                </a:solidFill>
              </a:rPr>
              <a:t> </a:t>
            </a:r>
            <a:r>
              <a:rPr lang="en" b="1" dirty="0" err="1">
                <a:solidFill>
                  <a:srgbClr val="C00000"/>
                </a:solidFill>
              </a:rPr>
              <a:t>sensori</a:t>
            </a:r>
            <a:r>
              <a:rPr lang="en" b="1" dirty="0">
                <a:solidFill>
                  <a:srgbClr val="C00000"/>
                </a:solidFill>
              </a:rPr>
              <a:t> LGAD</a:t>
            </a:r>
            <a:r>
              <a:rPr lang="en" dirty="0">
                <a:solidFill>
                  <a:srgbClr val="C00000"/>
                </a:solidFill>
              </a:rPr>
              <a:t> </a:t>
            </a:r>
            <a:endParaRPr dirty="0">
              <a:solidFill>
                <a:srgbClr val="C00000"/>
              </a:solidFill>
            </a:endParaRPr>
          </a:p>
          <a:p>
            <a:pPr indent="-317182">
              <a:lnSpc>
                <a:spcPct val="115000"/>
              </a:lnSpc>
              <a:spcBef>
                <a:spcPts val="1200"/>
              </a:spcBef>
              <a:buSzPct val="100000"/>
            </a:pPr>
            <a:r>
              <a:rPr lang="en" b="1" dirty="0"/>
              <a:t>Wire-bonding</a:t>
            </a:r>
            <a:r>
              <a:rPr lang="en" dirty="0"/>
              <a:t> di </a:t>
            </a:r>
            <a:r>
              <a:rPr lang="en" dirty="0" err="1"/>
              <a:t>sensori</a:t>
            </a:r>
            <a:r>
              <a:rPr lang="en" dirty="0"/>
              <a:t> a </a:t>
            </a:r>
            <a:r>
              <a:rPr lang="en" dirty="0" err="1"/>
              <a:t>schede</a:t>
            </a:r>
            <a:r>
              <a:rPr lang="en" dirty="0"/>
              <a:t> di </a:t>
            </a:r>
            <a:r>
              <a:rPr lang="en" dirty="0" err="1"/>
              <a:t>lettura</a:t>
            </a:r>
            <a:r>
              <a:rPr lang="en" dirty="0"/>
              <a:t> (bonder </a:t>
            </a:r>
            <a:r>
              <a:rPr lang="en" dirty="0" err="1"/>
              <a:t>Giuria</a:t>
            </a:r>
            <a:r>
              <a:rPr lang="en" dirty="0"/>
              <a:t>)</a:t>
            </a:r>
            <a:endParaRPr dirty="0"/>
          </a:p>
          <a:p>
            <a:pPr lvl="1" indent="-307340">
              <a:lnSpc>
                <a:spcPct val="115000"/>
              </a:lnSpc>
              <a:buSzPct val="100000"/>
            </a:pPr>
            <a:r>
              <a:rPr lang="en" sz="2100" dirty="0"/>
              <a:t>Stima: ~300 </a:t>
            </a:r>
            <a:r>
              <a:rPr lang="en" sz="2100" dirty="0" err="1"/>
              <a:t>strutture</a:t>
            </a:r>
            <a:r>
              <a:rPr lang="en" sz="2100" dirty="0"/>
              <a:t> di </a:t>
            </a:r>
            <a:r>
              <a:rPr lang="en" sz="2100" dirty="0" err="1"/>
              <a:t>piccole</a:t>
            </a:r>
            <a:r>
              <a:rPr lang="en" sz="2100" dirty="0"/>
              <a:t> </a:t>
            </a:r>
            <a:r>
              <a:rPr lang="en" sz="2100" dirty="0" err="1"/>
              <a:t>dimensioni</a:t>
            </a:r>
            <a:r>
              <a:rPr lang="en" sz="2100" dirty="0"/>
              <a:t> </a:t>
            </a:r>
            <a:br>
              <a:rPr lang="en" sz="2100" dirty="0"/>
            </a:br>
            <a:r>
              <a:rPr lang="en" sz="2100" dirty="0"/>
              <a:t>(~ 5-25 bond per </a:t>
            </a:r>
            <a:r>
              <a:rPr lang="en" sz="2100" dirty="0" err="1"/>
              <a:t>struttura</a:t>
            </a:r>
            <a:r>
              <a:rPr lang="en" sz="2100" dirty="0"/>
              <a:t>)</a:t>
            </a:r>
            <a:br>
              <a:rPr lang="en" sz="2100" dirty="0"/>
            </a:br>
            <a:endParaRPr sz="2100" dirty="0"/>
          </a:p>
          <a:p>
            <a:pPr indent="-317182">
              <a:lnSpc>
                <a:spcPct val="115000"/>
              </a:lnSpc>
              <a:buSzPct val="100000"/>
            </a:pPr>
            <a:r>
              <a:rPr lang="en" dirty="0"/>
              <a:t>Supporto per </a:t>
            </a:r>
            <a:r>
              <a:rPr lang="en" dirty="0" err="1"/>
              <a:t>manutenzione</a:t>
            </a:r>
            <a:r>
              <a:rPr lang="en" dirty="0"/>
              <a:t> di </a:t>
            </a:r>
            <a:r>
              <a:rPr lang="en" dirty="0" err="1"/>
              <a:t>cavi</a:t>
            </a:r>
            <a:r>
              <a:rPr lang="en" dirty="0"/>
              <a:t> custom made, </a:t>
            </a:r>
            <a:r>
              <a:rPr lang="en" dirty="0" err="1"/>
              <a:t>schedine</a:t>
            </a:r>
            <a:r>
              <a:rPr lang="en" dirty="0"/>
              <a:t> di test   (circa 0.5 mu)</a:t>
            </a:r>
            <a:endParaRPr dirty="0"/>
          </a:p>
          <a:p>
            <a:pPr marL="0" indent="0">
              <a:spcBef>
                <a:spcPts val="1200"/>
              </a:spcBef>
              <a:buNone/>
            </a:pPr>
            <a:r>
              <a:rPr lang="en" i="1" dirty="0"/>
              <a:t>→ </a:t>
            </a:r>
            <a:r>
              <a:rPr lang="en" i="1" dirty="0" err="1"/>
              <a:t>attività</a:t>
            </a:r>
            <a:r>
              <a:rPr lang="en" i="1" dirty="0"/>
              <a:t> </a:t>
            </a:r>
            <a:r>
              <a:rPr lang="en" i="1" dirty="0" err="1"/>
              <a:t>distribuite</a:t>
            </a:r>
            <a:r>
              <a:rPr lang="en" i="1" dirty="0"/>
              <a:t> </a:t>
            </a:r>
            <a:r>
              <a:rPr lang="en" i="1" dirty="0" err="1"/>
              <a:t>più</a:t>
            </a:r>
            <a:r>
              <a:rPr lang="en" i="1" dirty="0"/>
              <a:t> o </a:t>
            </a:r>
            <a:r>
              <a:rPr lang="en" i="1" dirty="0" err="1"/>
              <a:t>meno</a:t>
            </a:r>
            <a:r>
              <a:rPr lang="en" i="1" dirty="0"/>
              <a:t> </a:t>
            </a:r>
            <a:r>
              <a:rPr lang="en" i="1" dirty="0" err="1"/>
              <a:t>uniformemente</a:t>
            </a:r>
            <a:r>
              <a:rPr lang="en" i="1" dirty="0"/>
              <a:t> </a:t>
            </a:r>
            <a:r>
              <a:rPr lang="en" i="1" dirty="0" err="1"/>
              <a:t>durante</a:t>
            </a:r>
            <a:r>
              <a:rPr lang="en" i="1" dirty="0"/>
              <a:t> </a:t>
            </a:r>
            <a:r>
              <a:rPr lang="en" i="1" dirty="0" err="1"/>
              <a:t>l’anno</a:t>
            </a:r>
            <a:endParaRPr i="1" dirty="0"/>
          </a:p>
          <a:p>
            <a:pPr marL="0" indent="0">
              <a:lnSpc>
                <a:spcPct val="115000"/>
              </a:lnSpc>
              <a:spcBef>
                <a:spcPts val="1200"/>
              </a:spcBef>
              <a:buNone/>
            </a:pPr>
            <a:endParaRPr dirty="0"/>
          </a:p>
          <a:p>
            <a:pPr marL="0" indent="0">
              <a:lnSpc>
                <a:spcPct val="115000"/>
              </a:lnSpc>
              <a:spcBef>
                <a:spcPts val="1200"/>
              </a:spcBef>
              <a:buNone/>
            </a:pPr>
            <a:br>
              <a:rPr lang="en" dirty="0">
                <a:solidFill>
                  <a:srgbClr val="C00000"/>
                </a:solidFill>
              </a:rPr>
            </a:br>
            <a:r>
              <a:rPr lang="en" dirty="0">
                <a:solidFill>
                  <a:srgbClr val="C00000"/>
                </a:solidFill>
              </a:rPr>
              <a:t>Supporto al </a:t>
            </a:r>
            <a:r>
              <a:rPr lang="en" dirty="0" err="1">
                <a:solidFill>
                  <a:srgbClr val="C00000"/>
                </a:solidFill>
              </a:rPr>
              <a:t>lavoro</a:t>
            </a:r>
            <a:r>
              <a:rPr lang="en" dirty="0">
                <a:solidFill>
                  <a:srgbClr val="C00000"/>
                </a:solidFill>
              </a:rPr>
              <a:t> del </a:t>
            </a:r>
            <a:r>
              <a:rPr lang="en" dirty="0" err="1">
                <a:solidFill>
                  <a:srgbClr val="C00000"/>
                </a:solidFill>
              </a:rPr>
              <a:t>sito</a:t>
            </a:r>
            <a:r>
              <a:rPr lang="en" dirty="0">
                <a:solidFill>
                  <a:srgbClr val="C00000"/>
                </a:solidFill>
              </a:rPr>
              <a:t> di </a:t>
            </a:r>
            <a:r>
              <a:rPr lang="en" b="1" dirty="0" err="1">
                <a:solidFill>
                  <a:srgbClr val="C00000"/>
                </a:solidFill>
              </a:rPr>
              <a:t>assemblaggio</a:t>
            </a:r>
            <a:r>
              <a:rPr lang="en" b="1" dirty="0">
                <a:solidFill>
                  <a:srgbClr val="C00000"/>
                </a:solidFill>
              </a:rPr>
              <a:t> </a:t>
            </a:r>
            <a:r>
              <a:rPr lang="en" b="1" dirty="0" err="1">
                <a:solidFill>
                  <a:srgbClr val="C00000"/>
                </a:solidFill>
              </a:rPr>
              <a:t>dei</a:t>
            </a:r>
            <a:r>
              <a:rPr lang="en" b="1" dirty="0">
                <a:solidFill>
                  <a:srgbClr val="C00000"/>
                </a:solidFill>
              </a:rPr>
              <a:t> moduli</a:t>
            </a:r>
            <a:r>
              <a:rPr lang="en" dirty="0">
                <a:solidFill>
                  <a:srgbClr val="C00000"/>
                </a:solidFill>
              </a:rPr>
              <a:t> di ETL</a:t>
            </a:r>
          </a:p>
          <a:p>
            <a:pPr marL="0" indent="0">
              <a:lnSpc>
                <a:spcPct val="115000"/>
              </a:lnSpc>
              <a:spcBef>
                <a:spcPts val="1200"/>
              </a:spcBef>
              <a:buNone/>
            </a:pPr>
            <a:r>
              <a:rPr lang="en-GB" dirty="0">
                <a:solidFill>
                  <a:srgbClr val="C00000"/>
                </a:solidFill>
              </a:rPr>
              <a:t>C</a:t>
            </a:r>
            <a:r>
              <a:rPr lang="en" dirty="0" err="1">
                <a:solidFill>
                  <a:srgbClr val="C00000"/>
                </a:solidFill>
              </a:rPr>
              <a:t>irca</a:t>
            </a:r>
            <a:r>
              <a:rPr lang="en" dirty="0">
                <a:solidFill>
                  <a:srgbClr val="C00000"/>
                </a:solidFill>
              </a:rPr>
              <a:t> 2 mu, 1 </a:t>
            </a:r>
            <a:r>
              <a:rPr lang="en" dirty="0" err="1">
                <a:solidFill>
                  <a:srgbClr val="C00000"/>
                </a:solidFill>
              </a:rPr>
              <a:t>giorno</a:t>
            </a:r>
            <a:r>
              <a:rPr lang="en" dirty="0">
                <a:solidFill>
                  <a:srgbClr val="C00000"/>
                </a:solidFill>
              </a:rPr>
              <a:t> </a:t>
            </a:r>
            <a:r>
              <a:rPr lang="en" dirty="0" err="1">
                <a:solidFill>
                  <a:srgbClr val="C00000"/>
                </a:solidFill>
              </a:rPr>
              <a:t>alla</a:t>
            </a:r>
            <a:r>
              <a:rPr lang="en" dirty="0">
                <a:solidFill>
                  <a:srgbClr val="C00000"/>
                </a:solidFill>
              </a:rPr>
              <a:t> </a:t>
            </a:r>
            <a:r>
              <a:rPr lang="en" dirty="0" err="1">
                <a:solidFill>
                  <a:srgbClr val="C00000"/>
                </a:solidFill>
              </a:rPr>
              <a:t>settimana</a:t>
            </a:r>
            <a:r>
              <a:rPr lang="en" dirty="0">
                <a:solidFill>
                  <a:srgbClr val="C00000"/>
                </a:solidFill>
              </a:rPr>
              <a:t> </a:t>
            </a:r>
            <a:endParaRPr dirty="0">
              <a:solidFill>
                <a:srgbClr val="C00000"/>
              </a:solidFill>
            </a:endParaRPr>
          </a:p>
          <a:p>
            <a:pPr indent="-317182">
              <a:lnSpc>
                <a:spcPct val="115000"/>
              </a:lnSpc>
              <a:spcBef>
                <a:spcPts val="1200"/>
              </a:spcBef>
              <a:buSzPct val="100000"/>
            </a:pPr>
            <a:r>
              <a:rPr lang="en" b="1" dirty="0"/>
              <a:t>Wire-bonding</a:t>
            </a:r>
            <a:r>
              <a:rPr lang="en" dirty="0"/>
              <a:t> </a:t>
            </a:r>
            <a:r>
              <a:rPr lang="en" dirty="0" err="1"/>
              <a:t>su</a:t>
            </a:r>
            <a:r>
              <a:rPr lang="en" dirty="0"/>
              <a:t> wire bonder </a:t>
            </a:r>
            <a:r>
              <a:rPr lang="en" dirty="0" err="1"/>
              <a:t>automatica</a:t>
            </a:r>
            <a:r>
              <a:rPr lang="en" dirty="0"/>
              <a:t> e (TBC) </a:t>
            </a:r>
            <a:r>
              <a:rPr lang="en" b="1" dirty="0" err="1"/>
              <a:t>incapsulamento</a:t>
            </a:r>
            <a:r>
              <a:rPr lang="en" b="1" dirty="0"/>
              <a:t> </a:t>
            </a:r>
            <a:r>
              <a:rPr lang="en" b="1" dirty="0" err="1"/>
              <a:t>dei</a:t>
            </a:r>
            <a:r>
              <a:rPr lang="en" b="1" dirty="0"/>
              <a:t> bond</a:t>
            </a:r>
            <a:r>
              <a:rPr lang="en" dirty="0"/>
              <a:t> del chip di </a:t>
            </a:r>
            <a:r>
              <a:rPr lang="en" dirty="0" err="1"/>
              <a:t>lettura</a:t>
            </a:r>
            <a:r>
              <a:rPr lang="en" dirty="0"/>
              <a:t> ETROC </a:t>
            </a:r>
            <a:endParaRPr dirty="0"/>
          </a:p>
          <a:p>
            <a:pPr lvl="1" indent="-302418">
              <a:lnSpc>
                <a:spcPct val="115000"/>
              </a:lnSpc>
              <a:buSzPct val="100000"/>
            </a:pPr>
            <a:r>
              <a:rPr lang="en" sz="1500" dirty="0"/>
              <a:t>~600 bond per modulo, per circa 400 moduli</a:t>
            </a:r>
            <a:endParaRPr sz="1500" dirty="0"/>
          </a:p>
          <a:p>
            <a:pPr lvl="1" indent="-302418">
              <a:lnSpc>
                <a:spcPct val="115000"/>
              </a:lnSpc>
              <a:buSzPct val="100000"/>
            </a:pPr>
            <a:r>
              <a:rPr lang="en" sz="1500" dirty="0"/>
              <a:t>Si </a:t>
            </a:r>
            <a:r>
              <a:rPr lang="en" sz="1500" dirty="0" err="1"/>
              <a:t>richiede</a:t>
            </a:r>
            <a:r>
              <a:rPr lang="en" sz="1500" dirty="0"/>
              <a:t> </a:t>
            </a:r>
            <a:r>
              <a:rPr lang="en" sz="1500" dirty="0" err="1"/>
              <a:t>una</a:t>
            </a:r>
            <a:r>
              <a:rPr lang="en" sz="1500" dirty="0"/>
              <a:t> </a:t>
            </a:r>
            <a:r>
              <a:rPr lang="en" sz="1500" dirty="0" err="1"/>
              <a:t>supervisione</a:t>
            </a:r>
            <a:r>
              <a:rPr lang="en" sz="1500" dirty="0"/>
              <a:t> </a:t>
            </a:r>
            <a:r>
              <a:rPr lang="en" sz="1500" dirty="0" err="1"/>
              <a:t>della</a:t>
            </a:r>
            <a:r>
              <a:rPr lang="en" sz="1500" dirty="0"/>
              <a:t> </a:t>
            </a:r>
            <a:r>
              <a:rPr lang="en" sz="1500" dirty="0" err="1"/>
              <a:t>procedura</a:t>
            </a:r>
            <a:r>
              <a:rPr lang="en" sz="1500" dirty="0"/>
              <a:t> e </a:t>
            </a:r>
            <a:r>
              <a:rPr lang="en" sz="1500" dirty="0" err="1"/>
              <a:t>supporto</a:t>
            </a:r>
            <a:r>
              <a:rPr lang="en" sz="1500" dirty="0"/>
              <a:t> in </a:t>
            </a:r>
            <a:r>
              <a:rPr lang="en" sz="1500" dirty="0" err="1"/>
              <a:t>caso</a:t>
            </a:r>
            <a:r>
              <a:rPr lang="en" sz="1500" dirty="0"/>
              <a:t> di </a:t>
            </a:r>
            <a:r>
              <a:rPr lang="en" sz="1500" dirty="0" err="1"/>
              <a:t>problemi</a:t>
            </a:r>
            <a:r>
              <a:rPr lang="en" sz="1500" dirty="0"/>
              <a:t> </a:t>
            </a:r>
            <a:br>
              <a:rPr lang="en" sz="1500" dirty="0"/>
            </a:br>
            <a:endParaRPr sz="1500" dirty="0"/>
          </a:p>
          <a:p>
            <a:pPr indent="-317182">
              <a:lnSpc>
                <a:spcPct val="115000"/>
              </a:lnSpc>
              <a:buSzPct val="100000"/>
            </a:pPr>
            <a:r>
              <a:rPr lang="en" dirty="0"/>
              <a:t>Supporto a </a:t>
            </a:r>
            <a:r>
              <a:rPr lang="en" dirty="0" err="1"/>
              <a:t>installazione</a:t>
            </a:r>
            <a:r>
              <a:rPr lang="en" dirty="0"/>
              <a:t> e </a:t>
            </a:r>
            <a:r>
              <a:rPr lang="en" dirty="0" err="1"/>
              <a:t>manutenzione</a:t>
            </a:r>
            <a:r>
              <a:rPr lang="en" dirty="0"/>
              <a:t> del </a:t>
            </a:r>
            <a:r>
              <a:rPr lang="en" b="1" dirty="0" err="1"/>
              <a:t>sistema</a:t>
            </a:r>
            <a:r>
              <a:rPr lang="en" b="1" dirty="0"/>
              <a:t> di test</a:t>
            </a:r>
            <a:r>
              <a:rPr lang="en" dirty="0"/>
              <a:t> per il </a:t>
            </a:r>
            <a:r>
              <a:rPr lang="en" dirty="0" err="1"/>
              <a:t>controllo</a:t>
            </a:r>
            <a:r>
              <a:rPr lang="en" dirty="0"/>
              <a:t> </a:t>
            </a:r>
            <a:r>
              <a:rPr lang="en" dirty="0" err="1"/>
              <a:t>delle</a:t>
            </a:r>
            <a:r>
              <a:rPr lang="en" dirty="0"/>
              <a:t> </a:t>
            </a:r>
            <a:r>
              <a:rPr lang="en" dirty="0" err="1"/>
              <a:t>funzionalità</a:t>
            </a:r>
            <a:r>
              <a:rPr lang="en" dirty="0"/>
              <a:t> </a:t>
            </a:r>
            <a:r>
              <a:rPr lang="en" dirty="0" err="1"/>
              <a:t>dei</a:t>
            </a:r>
            <a:r>
              <a:rPr lang="en" dirty="0"/>
              <a:t> moduli  </a:t>
            </a:r>
          </a:p>
          <a:p>
            <a:pPr indent="-317182">
              <a:lnSpc>
                <a:spcPct val="115000"/>
              </a:lnSpc>
              <a:buSzPct val="100000"/>
            </a:pPr>
            <a:endParaRPr lang="en" i="1" dirty="0"/>
          </a:p>
          <a:p>
            <a:pPr marL="140018" indent="0">
              <a:lnSpc>
                <a:spcPct val="115000"/>
              </a:lnSpc>
              <a:buSzPct val="100000"/>
              <a:buNone/>
            </a:pPr>
            <a:r>
              <a:rPr lang="en" i="1" dirty="0"/>
              <a:t>→ </a:t>
            </a:r>
            <a:r>
              <a:rPr lang="en" i="1" dirty="0" err="1"/>
              <a:t>attività</a:t>
            </a:r>
            <a:r>
              <a:rPr lang="en" i="1" dirty="0"/>
              <a:t> </a:t>
            </a:r>
            <a:r>
              <a:rPr lang="en" i="1" dirty="0" err="1"/>
              <a:t>distribuite</a:t>
            </a:r>
            <a:r>
              <a:rPr lang="en" i="1" dirty="0"/>
              <a:t> </a:t>
            </a:r>
            <a:r>
              <a:rPr lang="en" i="1" dirty="0" err="1"/>
              <a:t>durante</a:t>
            </a:r>
            <a:r>
              <a:rPr lang="en" i="1" dirty="0"/>
              <a:t> </a:t>
            </a:r>
            <a:r>
              <a:rPr lang="en" i="1" dirty="0" err="1"/>
              <a:t>l’anno</a:t>
            </a:r>
            <a:r>
              <a:rPr lang="en" i="1" dirty="0"/>
              <a:t>, con </a:t>
            </a:r>
            <a:r>
              <a:rPr lang="en" i="1" dirty="0" err="1"/>
              <a:t>possibile</a:t>
            </a:r>
            <a:r>
              <a:rPr lang="en" i="1" dirty="0"/>
              <a:t> </a:t>
            </a:r>
            <a:r>
              <a:rPr lang="en" i="1" dirty="0" err="1"/>
              <a:t>incremento</a:t>
            </a:r>
            <a:r>
              <a:rPr lang="en" i="1" dirty="0"/>
              <a:t> di </a:t>
            </a:r>
            <a:r>
              <a:rPr lang="en" i="1" dirty="0" err="1"/>
              <a:t>attività</a:t>
            </a:r>
            <a:r>
              <a:rPr lang="en" i="1" dirty="0"/>
              <a:t> da Q4/2026 (</a:t>
            </a:r>
            <a:r>
              <a:rPr lang="en" i="1" dirty="0" err="1"/>
              <a:t>inizio</a:t>
            </a:r>
            <a:r>
              <a:rPr lang="en" i="1" dirty="0"/>
              <a:t> </a:t>
            </a:r>
            <a:r>
              <a:rPr lang="en" i="1" dirty="0" err="1"/>
              <a:t>produzione</a:t>
            </a:r>
            <a:r>
              <a:rPr lang="en" i="1" dirty="0"/>
              <a:t>)</a:t>
            </a:r>
            <a:r>
              <a:rPr lang="en" dirty="0"/>
              <a:t> </a:t>
            </a:r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517499" y="79750"/>
            <a:ext cx="9736843" cy="763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 err="1"/>
              <a:t>Richieste</a:t>
            </a:r>
            <a:r>
              <a:rPr lang="en" dirty="0"/>
              <a:t> </a:t>
            </a:r>
            <a:r>
              <a:rPr lang="en" dirty="0" err="1"/>
              <a:t>servizi</a:t>
            </a:r>
            <a:r>
              <a:rPr lang="en" dirty="0"/>
              <a:t> 2025: Laboratorio </a:t>
            </a:r>
            <a:r>
              <a:rPr lang="en" dirty="0" err="1"/>
              <a:t>Elettronica</a:t>
            </a:r>
            <a:endParaRPr dirty="0"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0344" y="1139464"/>
            <a:ext cx="2868200" cy="18014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7861421" y="827314"/>
            <a:ext cx="275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1200" b="1" dirty="0" err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Sensore</a:t>
            </a:r>
            <a:r>
              <a:rPr lang="en" sz="1200" b="1" dirty="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1" dirty="0" err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wirebondato</a:t>
            </a:r>
            <a:r>
              <a:rPr lang="en" sz="1200" b="1" dirty="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" sz="1200" b="1" dirty="0" err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schedina</a:t>
            </a:r>
            <a:r>
              <a:rPr lang="en" sz="1200" b="1" dirty="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 di test</a:t>
            </a:r>
            <a:endParaRPr sz="1200" dirty="0"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0218" y="2940888"/>
            <a:ext cx="1928182" cy="245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 title="photo_2023-12-13_14-14-56.jpg"/>
          <p:cNvPicPr preferRelativeResize="0"/>
          <p:nvPr/>
        </p:nvPicPr>
        <p:blipFill rotWithShape="1">
          <a:blip r:embed="rId5">
            <a:alphaModFix/>
          </a:blip>
          <a:srcRect t="28463" r="46423" b="20296"/>
          <a:stretch/>
        </p:blipFill>
        <p:spPr>
          <a:xfrm rot="-5400000">
            <a:off x="8858846" y="4786758"/>
            <a:ext cx="1254699" cy="27119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AE61D-1BBC-61A9-25F3-5140F5C2DB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D8CA9F-E2BE-D4A7-DD9B-89F1B38A3CB0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59622-DC25-339A-1B18-21F1B0878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21" y="56107"/>
            <a:ext cx="9040586" cy="6745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E6585-A209-F27B-1B04-FBE27EE560D4}"/>
              </a:ext>
            </a:extLst>
          </p:cNvPr>
          <p:cNvSpPr txBox="1"/>
          <p:nvPr/>
        </p:nvSpPr>
        <p:spPr>
          <a:xfrm>
            <a:off x="9688285" y="2481943"/>
            <a:ext cx="23730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Nota: è stata riempita una scheda di richiesta analoghe per il servizio di progettazione, intendendo che potrebbero essere necessarie delle revisioni ai disegni della jig e delle parti</a:t>
            </a:r>
          </a:p>
          <a:p>
            <a:r>
              <a:rPr lang="en-IT" dirty="0"/>
              <a:t>meccaniche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3E56B-EDD9-BC38-F050-6987C43E9A5F}"/>
              </a:ext>
            </a:extLst>
          </p:cNvPr>
          <p:cNvSpPr txBox="1"/>
          <p:nvPr/>
        </p:nvSpPr>
        <p:spPr>
          <a:xfrm>
            <a:off x="7551965" y="375558"/>
            <a:ext cx="190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( e progettazione)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9CC1D-D23B-843B-9106-8183924B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19</a:t>
            </a:fld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22F9C-5138-5FEE-838A-13F8674317CB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98732-0F5A-1BE0-8092-B09AD026A862}"/>
              </a:ext>
            </a:extLst>
          </p:cNvPr>
          <p:cNvSpPr txBox="1"/>
          <p:nvPr/>
        </p:nvSpPr>
        <p:spPr>
          <a:xfrm>
            <a:off x="10313894" y="1223682"/>
            <a:ext cx="192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IT" dirty="0"/>
              <a:t>irca 200 moduli </a:t>
            </a:r>
          </a:p>
        </p:txBody>
      </p:sp>
    </p:spTree>
    <p:extLst>
      <p:ext uri="{BB962C8B-B14F-4D97-AF65-F5344CB8AC3E}">
        <p14:creationId xmlns:p14="http://schemas.microsoft.com/office/powerpoint/2010/main" val="1497703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94B5F-F6E5-DCD1-B02E-4AAD156B5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AE55-2581-73BB-151D-61F17EE43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4" y="-10361"/>
            <a:ext cx="10515600" cy="774562"/>
          </a:xfrm>
        </p:spPr>
        <p:txBody>
          <a:bodyPr/>
          <a:lstStyle/>
          <a:p>
            <a:r>
              <a:rPr lang="en-IT" dirty="0"/>
              <a:t>Introduzione e Contesto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B9817-4276-7A0D-E957-C2C3404EA97A}"/>
              </a:ext>
            </a:extLst>
          </p:cNvPr>
          <p:cNvSpPr txBox="1"/>
          <p:nvPr/>
        </p:nvSpPr>
        <p:spPr>
          <a:xfrm>
            <a:off x="147904" y="736413"/>
            <a:ext cx="12200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Con 42 autori Torino è </a:t>
            </a:r>
            <a:r>
              <a:rPr lang="en-IT" b="1" dirty="0"/>
              <a:t>il gruppo più grande di CMS in Italia </a:t>
            </a:r>
            <a:r>
              <a:rPr lang="en-IT" dirty="0"/>
              <a:t>e tra i più grandi della collaborazione.</a:t>
            </a:r>
          </a:p>
          <a:p>
            <a:r>
              <a:rPr lang="en-IT" dirty="0"/>
              <a:t>Attualmente </a:t>
            </a:r>
            <a:r>
              <a:rPr lang="en-IT" b="1" dirty="0"/>
              <a:t>Arneodo CB Chair</a:t>
            </a:r>
            <a:r>
              <a:rPr lang="en-IT" dirty="0"/>
              <a:t>, Meridiani MTD system manager,  Migliore RA TK, Cartiglia RA MTD, Mariotti PubCom chair</a:t>
            </a:r>
          </a:p>
          <a:p>
            <a:r>
              <a:rPr lang="en-IT" dirty="0"/>
              <a:t>Attività Tracker, ECAL, MTD, Muon, PPS, BRIL </a:t>
            </a:r>
          </a:p>
          <a:p>
            <a:r>
              <a:rPr lang="en-IT" dirty="0"/>
              <a:t>L’upgrade di CMS è il </a:t>
            </a:r>
            <a:r>
              <a:rPr lang="en-IT" b="1" dirty="0"/>
              <a:t>progetto più impegnativo de</a:t>
            </a:r>
            <a:r>
              <a:rPr lang="en-IT" dirty="0"/>
              <a:t>ll’INFN dell’ultima decade.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C87D56C-B084-4904-3716-BE8EE52999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704532"/>
              </p:ext>
            </p:extLst>
          </p:nvPr>
        </p:nvGraphicFramePr>
        <p:xfrm>
          <a:off x="458056" y="245813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939232-285A-E7F0-99B2-00D4778BCC2A}"/>
              </a:ext>
            </a:extLst>
          </p:cNvPr>
          <p:cNvCxnSpPr>
            <a:cxnSpLocks/>
          </p:cNvCxnSpPr>
          <p:nvPr/>
        </p:nvCxnSpPr>
        <p:spPr>
          <a:xfrm>
            <a:off x="8352890" y="4558606"/>
            <a:ext cx="2743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328EFAC-B500-7348-B9C0-A93281F7F1C1}"/>
              </a:ext>
            </a:extLst>
          </p:cNvPr>
          <p:cNvSpPr txBox="1"/>
          <p:nvPr/>
        </p:nvSpPr>
        <p:spPr>
          <a:xfrm>
            <a:off x="1972384" y="4774697"/>
            <a:ext cx="1220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decommissioning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CF267B-1F57-34E8-A5E7-10843F0FC241}"/>
              </a:ext>
            </a:extLst>
          </p:cNvPr>
          <p:cNvSpPr txBox="1"/>
          <p:nvPr/>
        </p:nvSpPr>
        <p:spPr>
          <a:xfrm>
            <a:off x="3574882" y="3955351"/>
            <a:ext cx="1537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/>
              <a:t>Enfourneur</a:t>
            </a:r>
            <a:r>
              <a:rPr lang="it-IT" sz="1050" dirty="0"/>
              <a:t> </a:t>
            </a:r>
            <a:r>
              <a:rPr lang="it-IT" sz="1050" dirty="0" err="1"/>
              <a:t>preparation</a:t>
            </a:r>
            <a:endParaRPr lang="it-IT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F821F-AEC9-62A9-3783-077747E0883B}"/>
              </a:ext>
            </a:extLst>
          </p:cNvPr>
          <p:cNvSpPr txBox="1"/>
          <p:nvPr/>
        </p:nvSpPr>
        <p:spPr>
          <a:xfrm>
            <a:off x="3559093" y="4267497"/>
            <a:ext cx="17378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/>
              <a:t>Technician</a:t>
            </a:r>
            <a:r>
              <a:rPr lang="it-IT" sz="1050" dirty="0"/>
              <a:t> training and hall </a:t>
            </a:r>
            <a:r>
              <a:rPr lang="it-IT" sz="1050" dirty="0" err="1"/>
              <a:t>preparation</a:t>
            </a:r>
            <a:endParaRPr lang="it-IT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F3AA37-0814-FB21-A373-48CD40A5B6E4}"/>
              </a:ext>
            </a:extLst>
          </p:cNvPr>
          <p:cNvSpPr txBox="1"/>
          <p:nvPr/>
        </p:nvSpPr>
        <p:spPr>
          <a:xfrm>
            <a:off x="4623405" y="3514069"/>
            <a:ext cx="9781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SM </a:t>
            </a:r>
            <a:r>
              <a:rPr lang="it-IT" sz="1050" dirty="0" err="1"/>
              <a:t>extraction</a:t>
            </a:r>
            <a:endParaRPr lang="it-IT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326DE-A52A-53D7-8268-4AE143AD8E13}"/>
              </a:ext>
            </a:extLst>
          </p:cNvPr>
          <p:cNvSpPr txBox="1"/>
          <p:nvPr/>
        </p:nvSpPr>
        <p:spPr>
          <a:xfrm>
            <a:off x="5601558" y="4082309"/>
            <a:ext cx="1220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SM </a:t>
            </a:r>
            <a:r>
              <a:rPr lang="it-IT" sz="1050" dirty="0" err="1"/>
              <a:t>refurbishment</a:t>
            </a:r>
            <a:endParaRPr lang="it-IT" sz="10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DBAFB4-62BC-2B3E-B959-EA69BD764129}"/>
              </a:ext>
            </a:extLst>
          </p:cNvPr>
          <p:cNvSpPr txBox="1"/>
          <p:nvPr/>
        </p:nvSpPr>
        <p:spPr>
          <a:xfrm>
            <a:off x="6835312" y="3625541"/>
            <a:ext cx="9044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SM </a:t>
            </a:r>
            <a:r>
              <a:rPr lang="it-IT" sz="1050" dirty="0" err="1"/>
              <a:t>insertion</a:t>
            </a:r>
            <a:endParaRPr lang="it-IT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A96610-6F02-147A-A250-14B2CD56C053}"/>
              </a:ext>
            </a:extLst>
          </p:cNvPr>
          <p:cNvSpPr txBox="1"/>
          <p:nvPr/>
        </p:nvSpPr>
        <p:spPr>
          <a:xfrm>
            <a:off x="7493135" y="4685564"/>
            <a:ext cx="1284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SM </a:t>
            </a:r>
            <a:r>
              <a:rPr lang="it-IT" sz="1050" dirty="0" err="1"/>
              <a:t>commissioning</a:t>
            </a:r>
            <a:endParaRPr lang="it-IT" sz="10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F283C2-26B0-CD9F-DBCB-D9B5CCBE241E}"/>
              </a:ext>
            </a:extLst>
          </p:cNvPr>
          <p:cNvSpPr txBox="1"/>
          <p:nvPr/>
        </p:nvSpPr>
        <p:spPr>
          <a:xfrm>
            <a:off x="9059147" y="5001460"/>
            <a:ext cx="819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SM </a:t>
            </a:r>
            <a:r>
              <a:rPr lang="it-IT" sz="1050" dirty="0" err="1"/>
              <a:t>cabling</a:t>
            </a:r>
            <a:endParaRPr lang="it-IT" sz="10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38ACF4-60A3-983B-C550-F730B80E47E2}"/>
              </a:ext>
            </a:extLst>
          </p:cNvPr>
          <p:cNvSpPr txBox="1"/>
          <p:nvPr/>
        </p:nvSpPr>
        <p:spPr>
          <a:xfrm>
            <a:off x="9724490" y="5265228"/>
            <a:ext cx="10743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/>
              <a:t>commissioning</a:t>
            </a:r>
            <a:endParaRPr lang="it-IT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306E0B-4D35-6A2E-CECA-38F66EB3E733}"/>
              </a:ext>
            </a:extLst>
          </p:cNvPr>
          <p:cNvSpPr txBox="1"/>
          <p:nvPr/>
        </p:nvSpPr>
        <p:spPr>
          <a:xfrm>
            <a:off x="8799966" y="4733351"/>
            <a:ext cx="22349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off-detector </a:t>
            </a:r>
            <a:r>
              <a:rPr lang="it-IT" sz="1050" dirty="0" err="1"/>
              <a:t>electronics</a:t>
            </a:r>
            <a:r>
              <a:rPr lang="it-IT" sz="1050" dirty="0"/>
              <a:t> </a:t>
            </a:r>
            <a:r>
              <a:rPr lang="it-IT" sz="1050" dirty="0" err="1"/>
              <a:t>installation</a:t>
            </a:r>
            <a:endParaRPr lang="it-IT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B82C0-11AD-6FB9-39B1-3A645D7F732E}"/>
              </a:ext>
            </a:extLst>
          </p:cNvPr>
          <p:cNvSpPr txBox="1"/>
          <p:nvPr/>
        </p:nvSpPr>
        <p:spPr>
          <a:xfrm>
            <a:off x="2769404" y="5046868"/>
            <a:ext cx="1372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DAQ/</a:t>
            </a:r>
            <a:r>
              <a:rPr lang="it-IT" sz="1050" dirty="0" err="1"/>
              <a:t>sw</a:t>
            </a:r>
            <a:r>
              <a:rPr lang="it-IT" sz="1050" dirty="0"/>
              <a:t> </a:t>
            </a:r>
            <a:r>
              <a:rPr lang="it-IT" sz="1050" dirty="0" err="1"/>
              <a:t>preparation</a:t>
            </a:r>
            <a:endParaRPr lang="it-IT" sz="10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ADE241-CA2D-0215-D956-F7832413C392}"/>
              </a:ext>
            </a:extLst>
          </p:cNvPr>
          <p:cNvSpPr txBox="1"/>
          <p:nvPr/>
        </p:nvSpPr>
        <p:spPr>
          <a:xfrm>
            <a:off x="126199" y="1849986"/>
            <a:ext cx="980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Dalla fine del Run3 a giugno 2026 al restart di HL-LHC nel 2030 ci aspetta un periodo molto caldo.</a:t>
            </a:r>
          </a:p>
          <a:p>
            <a:r>
              <a:rPr lang="en-IT" dirty="0"/>
              <a:t>Ci impegniamo a fornire alla sezione un programma dettagliato.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03F662-694C-FB03-CFB5-BD8D47137FF3}"/>
              </a:ext>
            </a:extLst>
          </p:cNvPr>
          <p:cNvSpPr txBox="1"/>
          <p:nvPr/>
        </p:nvSpPr>
        <p:spPr>
          <a:xfrm>
            <a:off x="7493135" y="2546265"/>
            <a:ext cx="475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 dirty="0"/>
              <a:t>Esempio: LS3 personnel needs for ECAL 26-29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FCB3370-9E51-FEBE-FCEE-27106F5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2</a:t>
            </a:fld>
            <a:endParaRPr lang="en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38E3C5-3D53-B7AB-6EDF-0194685B8EB7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2451181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EF6DE-7080-2CD8-7DBD-1D13A8C8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9" y="164419"/>
            <a:ext cx="8926286" cy="426811"/>
          </a:xfrm>
        </p:spPr>
        <p:txBody>
          <a:bodyPr>
            <a:normAutofit fontScale="90000"/>
          </a:bodyPr>
          <a:lstStyle/>
          <a:p>
            <a:r>
              <a:rPr lang="en-IT" dirty="0"/>
              <a:t>ECAL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A7099-636A-C315-10B8-E5BE6387D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659268"/>
            <a:ext cx="5914450" cy="4435838"/>
          </a:xfrm>
          <a:prstGeom prst="rect">
            <a:avLst/>
          </a:prstGeom>
        </p:spPr>
      </p:pic>
      <p:pic>
        <p:nvPicPr>
          <p:cNvPr id="7" name="Picture 6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FA4C2635-CEB7-6885-E1C7-19484F815A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7191" r="-1" b="7190"/>
          <a:stretch/>
        </p:blipFill>
        <p:spPr>
          <a:xfrm>
            <a:off x="6202656" y="164419"/>
            <a:ext cx="5924029" cy="2853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0FE5A9-2EBD-76E8-EA2E-AB6D4B4E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08" r="-1" b="15114"/>
          <a:stretch/>
        </p:blipFill>
        <p:spPr>
          <a:xfrm>
            <a:off x="6202656" y="3019545"/>
            <a:ext cx="5975458" cy="2483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E9474-61B2-6969-D8C9-ECD3B0DF0D36}"/>
              </a:ext>
            </a:extLst>
          </p:cNvPr>
          <p:cNvSpPr txBox="1"/>
          <p:nvPr/>
        </p:nvSpPr>
        <p:spPr>
          <a:xfrm>
            <a:off x="7612718" y="5502729"/>
            <a:ext cx="38368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LiTE-DTU readout ASIC designed in Torino</a:t>
            </a:r>
          </a:p>
          <a:p>
            <a:r>
              <a:rPr lang="en-IT" sz="1600" dirty="0"/>
              <a:t>Test system designed in Torino </a:t>
            </a:r>
          </a:p>
          <a:p>
            <a:r>
              <a:rPr lang="en-IT" sz="1600" dirty="0"/>
              <a:t>Mass test at uTest</a:t>
            </a:r>
          </a:p>
          <a:p>
            <a:r>
              <a:rPr lang="en-IT" sz="1600" dirty="0"/>
              <a:t>Production and test complete in 2025</a:t>
            </a:r>
          </a:p>
          <a:p>
            <a:r>
              <a:rPr lang="en-IT" sz="1600" dirty="0"/>
              <a:t>VFE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77BEC-4806-A603-F701-92EFCFD9BB06}"/>
              </a:ext>
            </a:extLst>
          </p:cNvPr>
          <p:cNvSpPr txBox="1"/>
          <p:nvPr/>
        </p:nvSpPr>
        <p:spPr>
          <a:xfrm>
            <a:off x="266701" y="5135926"/>
            <a:ext cx="59734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2nd Enfourneur (extraction insertion of 36 Super Modules)</a:t>
            </a:r>
          </a:p>
          <a:p>
            <a:r>
              <a:rPr lang="en-IT" dirty="0"/>
              <a:t>Designed and produced under INFN (Rome) responsibility</a:t>
            </a:r>
          </a:p>
          <a:p>
            <a:r>
              <a:rPr lang="en-IT" dirty="0"/>
              <a:t>Machine commissioning and Crew training</a:t>
            </a:r>
          </a:p>
          <a:p>
            <a:r>
              <a:rPr lang="en-IT" b="1" dirty="0"/>
              <a:t>Richiesta alla officina meccanica : 2 pm in 2026 @CERN</a:t>
            </a:r>
          </a:p>
          <a:p>
            <a:r>
              <a:rPr lang="en-IT" dirty="0"/>
              <a:t>Actual extraction/refurbishment/insertion in 2027/28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BCB15A9-CAB3-6AC5-99E8-C1F6F54F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3540" y="6520495"/>
            <a:ext cx="2743200" cy="365125"/>
          </a:xfrm>
        </p:spPr>
        <p:txBody>
          <a:bodyPr/>
          <a:lstStyle/>
          <a:p>
            <a:fld id="{DB0BAEF4-3655-0346-8969-94E1F9B58C5C}" type="slidenum">
              <a:rPr lang="en-IT" smtClean="0"/>
              <a:t>20</a:t>
            </a:fld>
            <a:endParaRPr lang="en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F8138-08AF-2165-76FB-5F831F2FD399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2337148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128DDAC9-57B7-E428-C75B-1249BB8039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" t="-1" r="143" b="256"/>
          <a:stretch/>
        </p:blipFill>
        <p:spPr>
          <a:xfrm>
            <a:off x="10342969" y="-1187"/>
            <a:ext cx="1396573" cy="763471"/>
          </a:xfrm>
          <a:prstGeom prst="rect">
            <a:avLst/>
          </a:prstGeom>
        </p:spPr>
      </p:pic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B65EAF6E-2F7E-8882-B4A3-87C6BBFA96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7" y="51727"/>
            <a:ext cx="776382" cy="7683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olo 3"/>
          <p:cNvSpPr txBox="1">
            <a:spLocks/>
          </p:cNvSpPr>
          <p:nvPr/>
        </p:nvSpPr>
        <p:spPr>
          <a:xfrm>
            <a:off x="462638" y="192377"/>
            <a:ext cx="10400295" cy="6949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entury"/>
                <a:cs typeface="Century"/>
              </a:rPr>
              <a:t>BRIL- </a:t>
            </a:r>
            <a:r>
              <a:rPr lang="en-US" sz="2400" b="1" dirty="0" err="1">
                <a:solidFill>
                  <a:srgbClr val="FF0000"/>
                </a:solidFill>
                <a:latin typeface="Century"/>
                <a:cs typeface="Century"/>
              </a:rPr>
              <a:t>TetraBall</a:t>
            </a:r>
            <a:r>
              <a:rPr lang="en-US" sz="2400" b="1" dirty="0">
                <a:solidFill>
                  <a:srgbClr val="FF0000"/>
                </a:solidFill>
                <a:latin typeface="Century"/>
                <a:cs typeface="Century"/>
              </a:rPr>
              <a:t>: wide-energy range Neutron Spectrometer </a:t>
            </a:r>
          </a:p>
        </p:txBody>
      </p:sp>
      <p:cxnSp>
        <p:nvCxnSpPr>
          <p:cNvPr id="3" name="Connettore diritto 2"/>
          <p:cNvCxnSpPr/>
          <p:nvPr/>
        </p:nvCxnSpPr>
        <p:spPr>
          <a:xfrm flipV="1">
            <a:off x="462638" y="878045"/>
            <a:ext cx="11266719" cy="27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63804CB4-CA41-3AA0-A869-C38FC7CF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81" y="1451123"/>
            <a:ext cx="5741190" cy="32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C034C3F9-0CC5-6A3F-BB37-FB7D409A582B}"/>
              </a:ext>
            </a:extLst>
          </p:cNvPr>
          <p:cNvSpPr txBox="1"/>
          <p:nvPr/>
        </p:nvSpPr>
        <p:spPr>
          <a:xfrm>
            <a:off x="6602854" y="4401153"/>
            <a:ext cx="1787316" cy="1873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T" sz="1929" dirty="0"/>
              <a:t>r =0 cm</a:t>
            </a:r>
          </a:p>
          <a:p>
            <a:r>
              <a:rPr lang="en-IT" sz="1929" dirty="0"/>
              <a:t>r = 5.5 cm</a:t>
            </a:r>
          </a:p>
          <a:p>
            <a:r>
              <a:rPr lang="en-IT" sz="1929" dirty="0"/>
              <a:t>r = 7.25 cm</a:t>
            </a:r>
          </a:p>
          <a:p>
            <a:r>
              <a:rPr lang="en-IT" sz="1929" dirty="0"/>
              <a:t>r = 9 cm</a:t>
            </a:r>
          </a:p>
          <a:p>
            <a:r>
              <a:rPr lang="en-IT" sz="1929" dirty="0"/>
              <a:t>r = 10.75 cm</a:t>
            </a:r>
          </a:p>
          <a:p>
            <a:r>
              <a:rPr lang="en-IT" sz="1929" dirty="0"/>
              <a:t>r = 12.5 cm</a:t>
            </a:r>
          </a:p>
        </p:txBody>
      </p:sp>
      <p:cxnSp>
        <p:nvCxnSpPr>
          <p:cNvPr id="23" name="Straight Arrow Connector 15">
            <a:extLst>
              <a:ext uri="{FF2B5EF4-FFF2-40B4-BE49-F238E27FC236}">
                <a16:creationId xmlns:a16="http://schemas.microsoft.com/office/drawing/2014/main" id="{D685BEEF-926E-BA3B-A0D2-965BD19EA549}"/>
              </a:ext>
            </a:extLst>
          </p:cNvPr>
          <p:cNvCxnSpPr>
            <a:cxnSpLocks/>
          </p:cNvCxnSpPr>
          <p:nvPr/>
        </p:nvCxnSpPr>
        <p:spPr>
          <a:xfrm>
            <a:off x="5555440" y="3111167"/>
            <a:ext cx="1543192" cy="6077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8">
            <a:extLst>
              <a:ext uri="{FF2B5EF4-FFF2-40B4-BE49-F238E27FC236}">
                <a16:creationId xmlns:a16="http://schemas.microsoft.com/office/drawing/2014/main" id="{656F88B2-D3B2-20C5-89D2-3923E3019A82}"/>
              </a:ext>
            </a:extLst>
          </p:cNvPr>
          <p:cNvSpPr txBox="1"/>
          <p:nvPr/>
        </p:nvSpPr>
        <p:spPr>
          <a:xfrm>
            <a:off x="7123752" y="3710947"/>
            <a:ext cx="268022" cy="389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T" sz="1929" dirty="0"/>
              <a:t>r</a:t>
            </a:r>
          </a:p>
        </p:txBody>
      </p:sp>
      <p:cxnSp>
        <p:nvCxnSpPr>
          <p:cNvPr id="25" name="Straight Arrow Connector 20">
            <a:extLst>
              <a:ext uri="{FF2B5EF4-FFF2-40B4-BE49-F238E27FC236}">
                <a16:creationId xmlns:a16="http://schemas.microsoft.com/office/drawing/2014/main" id="{BD49ECEC-8B71-3E90-2722-E2B5EA30B299}"/>
              </a:ext>
            </a:extLst>
          </p:cNvPr>
          <p:cNvCxnSpPr>
            <a:cxnSpLocks/>
          </p:cNvCxnSpPr>
          <p:nvPr/>
        </p:nvCxnSpPr>
        <p:spPr>
          <a:xfrm flipV="1">
            <a:off x="4219247" y="2105216"/>
            <a:ext cx="2660699" cy="2004628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1">
            <a:extLst>
              <a:ext uri="{FF2B5EF4-FFF2-40B4-BE49-F238E27FC236}">
                <a16:creationId xmlns:a16="http://schemas.microsoft.com/office/drawing/2014/main" id="{80F33FE0-A813-DAFD-BFC3-F79E13FF6AE1}"/>
              </a:ext>
            </a:extLst>
          </p:cNvPr>
          <p:cNvSpPr txBox="1"/>
          <p:nvPr/>
        </p:nvSpPr>
        <p:spPr>
          <a:xfrm>
            <a:off x="6689098" y="1667914"/>
            <a:ext cx="1289135" cy="389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929" dirty="0">
                <a:solidFill>
                  <a:srgbClr val="00B050"/>
                </a:solidFill>
                <a:latin typeface="Symbol" pitchFamily="2" charset="2"/>
              </a:rPr>
              <a:t>F = </a:t>
            </a:r>
            <a:r>
              <a:rPr lang="en-IT" sz="1929" dirty="0">
                <a:solidFill>
                  <a:srgbClr val="00B050"/>
                </a:solidFill>
              </a:rPr>
              <a:t>28 cm</a:t>
            </a:r>
            <a:endParaRPr lang="en-IT" sz="1929" dirty="0">
              <a:solidFill>
                <a:srgbClr val="00B050"/>
              </a:solidFill>
              <a:latin typeface="Symbol" pitchFamily="2" charset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FEFBC3-71AE-3825-30BC-929C25F3B65D}"/>
              </a:ext>
            </a:extLst>
          </p:cNvPr>
          <p:cNvSpPr txBox="1"/>
          <p:nvPr/>
        </p:nvSpPr>
        <p:spPr>
          <a:xfrm>
            <a:off x="3903175" y="5577609"/>
            <a:ext cx="2643417" cy="98296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955005" algn="l"/>
                <a:tab pos="1211727" algn="l"/>
              </a:tabLst>
              <a:defRPr/>
            </a:pPr>
            <a:r>
              <a:rPr lang="en-AU" altLang="it-IT" sz="1929" dirty="0">
                <a:latin typeface="Century"/>
                <a:cs typeface="Century"/>
              </a:rPr>
              <a:t>PE moderator with </a:t>
            </a:r>
            <a:r>
              <a:rPr lang="en-AU" altLang="it-IT" sz="1929" b="1" dirty="0">
                <a:solidFill>
                  <a:srgbClr val="0070C0"/>
                </a:solidFill>
                <a:latin typeface="Century"/>
                <a:cs typeface="Century"/>
              </a:rPr>
              <a:t>a one-cm lead insert </a:t>
            </a:r>
            <a:r>
              <a:rPr lang="en-AU" altLang="it-IT" sz="1929" dirty="0">
                <a:latin typeface="Century"/>
                <a:cs typeface="Century"/>
              </a:rPr>
              <a:t>for high-Energy </a:t>
            </a:r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82409889-D45E-6F23-0E41-482B4EAAA0F1}"/>
              </a:ext>
            </a:extLst>
          </p:cNvPr>
          <p:cNvCxnSpPr>
            <a:cxnSpLocks/>
          </p:cNvCxnSpPr>
          <p:nvPr/>
        </p:nvCxnSpPr>
        <p:spPr>
          <a:xfrm flipV="1">
            <a:off x="4125314" y="4064462"/>
            <a:ext cx="1134443" cy="14923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">
            <a:extLst>
              <a:ext uri="{FF2B5EF4-FFF2-40B4-BE49-F238E27FC236}">
                <a16:creationId xmlns:a16="http://schemas.microsoft.com/office/drawing/2014/main" id="{B9751D7C-0F1A-F606-5CB9-75D94CC130DB}"/>
              </a:ext>
            </a:extLst>
          </p:cNvPr>
          <p:cNvSpPr txBox="1"/>
          <p:nvPr/>
        </p:nvSpPr>
        <p:spPr>
          <a:xfrm>
            <a:off x="8282544" y="1144159"/>
            <a:ext cx="3521891" cy="784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64056" indent="-264056">
              <a:buFont typeface="Arial"/>
              <a:buChar char="•"/>
              <a:tabLst>
                <a:tab pos="955005" algn="l"/>
                <a:tab pos="1211727" algn="l"/>
              </a:tabLst>
              <a:defRPr/>
            </a:pPr>
            <a:r>
              <a:rPr lang="en-AU" altLang="it-IT" sz="1500" dirty="0" err="1">
                <a:solidFill>
                  <a:srgbClr val="0070C0"/>
                </a:solidFill>
                <a:latin typeface="Century"/>
                <a:cs typeface="Century"/>
              </a:rPr>
              <a:t>SiC</a:t>
            </a:r>
            <a:r>
              <a:rPr lang="en-AU" altLang="it-IT" sz="1500" dirty="0">
                <a:solidFill>
                  <a:srgbClr val="0070C0"/>
                </a:solidFill>
                <a:latin typeface="Century"/>
                <a:cs typeface="Century"/>
              </a:rPr>
              <a:t> Detectors allocated in 4 identical “arms” (10 det. each) + 2 central</a:t>
            </a:r>
          </a:p>
        </p:txBody>
      </p:sp>
      <p:pic>
        <p:nvPicPr>
          <p:cNvPr id="2" name="Content Placeholder 4" descr="A white plastic block with wires&#10;&#10;AI-generated content may be incorrect.">
            <a:extLst>
              <a:ext uri="{FF2B5EF4-FFF2-40B4-BE49-F238E27FC236}">
                <a16:creationId xmlns:a16="http://schemas.microsoft.com/office/drawing/2014/main" id="{8201669B-4EF2-C4BC-9AAF-06B1EFED48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42" t="10079" r="742" b="19005"/>
          <a:stretch/>
        </p:blipFill>
        <p:spPr>
          <a:xfrm rot="5400000">
            <a:off x="8499273" y="3202761"/>
            <a:ext cx="3276301" cy="3085840"/>
          </a:xfrm>
          <a:prstGeom prst="rect">
            <a:avLst/>
          </a:prstGeom>
        </p:spPr>
      </p:pic>
      <p:pic>
        <p:nvPicPr>
          <p:cNvPr id="9" name="Picture 8" descr="A white sphere with wires on a metal stand&#10;&#10;AI-generated content may be incorrect.">
            <a:extLst>
              <a:ext uri="{FF2B5EF4-FFF2-40B4-BE49-F238E27FC236}">
                <a16:creationId xmlns:a16="http://schemas.microsoft.com/office/drawing/2014/main" id="{BDEE17AC-F642-8B91-0D1C-84C85FD15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88017" y="1570741"/>
            <a:ext cx="4785725" cy="35892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C12525-7380-005D-2AC5-FEC0DA38016B}"/>
              </a:ext>
            </a:extLst>
          </p:cNvPr>
          <p:cNvSpPr txBox="1"/>
          <p:nvPr/>
        </p:nvSpPr>
        <p:spPr>
          <a:xfrm>
            <a:off x="308079" y="5905411"/>
            <a:ext cx="318561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FIRST TB ASSEMBLED 06.2025</a:t>
            </a:r>
          </a:p>
        </p:txBody>
      </p:sp>
      <p:pic>
        <p:nvPicPr>
          <p:cNvPr id="18" name="Picture 3" descr="Figura 1.bmp">
            <a:extLst>
              <a:ext uri="{FF2B5EF4-FFF2-40B4-BE49-F238E27FC236}">
                <a16:creationId xmlns:a16="http://schemas.microsoft.com/office/drawing/2014/main" id="{07F98FBD-DF2D-C37E-F08B-46704FCEB3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3" r="36020" b="1"/>
          <a:stretch/>
        </p:blipFill>
        <p:spPr>
          <a:xfrm>
            <a:off x="9037631" y="1928989"/>
            <a:ext cx="2073639" cy="11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75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0">
            <a:extLst>
              <a:ext uri="{FF2B5EF4-FFF2-40B4-BE49-F238E27FC236}">
                <a16:creationId xmlns:a16="http://schemas.microsoft.com/office/drawing/2014/main" id="{0B2FDFE7-BED7-B8D4-494E-19FA6FBA7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52" y="1135063"/>
            <a:ext cx="3920565" cy="2930523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12DC5AB-217B-9AD2-DFFE-FBCEAFBB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1" y="679538"/>
            <a:ext cx="1973161" cy="4978311"/>
          </a:xfrm>
          <a:prstGeom prst="rect">
            <a:avLst/>
          </a:prstGeom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CD6D0902-ED19-1129-1702-8D18F3F88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48" r="46776" b="29555"/>
          <a:stretch/>
        </p:blipFill>
        <p:spPr>
          <a:xfrm>
            <a:off x="2111975" y="4243155"/>
            <a:ext cx="6510368" cy="2600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28A3BF-042E-6D4A-EC15-D49AE58EA576}"/>
              </a:ext>
            </a:extLst>
          </p:cNvPr>
          <p:cNvSpPr txBox="1"/>
          <p:nvPr/>
        </p:nvSpPr>
        <p:spPr>
          <a:xfrm>
            <a:off x="2421485" y="386440"/>
            <a:ext cx="887768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Rich. 2026  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Servizi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Meccanica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ea typeface="Arial Unicode MS" panose="020B0604020202020204" pitchFamily="34" charset="-128"/>
              </a:rPr>
              <a:t>Progettazione</a:t>
            </a:r>
            <a:r>
              <a:rPr lang="en-US" sz="28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 e </a:t>
            </a:r>
            <a:r>
              <a:rPr lang="en-US" sz="2800" b="1" dirty="0" err="1">
                <a:latin typeface="Times New Roman" panose="02020603050405020304" pitchFamily="18" charset="0"/>
                <a:ea typeface="Arial Unicode MS" panose="020B0604020202020204" pitchFamily="34" charset="-128"/>
              </a:rPr>
              <a:t>Officina</a:t>
            </a:r>
            <a:r>
              <a:rPr lang="en-US" sz="28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0DD05F-1DD4-C6E9-1959-8515BDE78B67}"/>
              </a:ext>
            </a:extLst>
          </p:cNvPr>
          <p:cNvCxnSpPr>
            <a:cxnSpLocks/>
          </p:cNvCxnSpPr>
          <p:nvPr/>
        </p:nvCxnSpPr>
        <p:spPr>
          <a:xfrm flipV="1">
            <a:off x="1657350" y="3429000"/>
            <a:ext cx="1471613" cy="8286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0CF71E-4739-8EFD-491A-E251F3B3BF9D}"/>
              </a:ext>
            </a:extLst>
          </p:cNvPr>
          <p:cNvSpPr txBox="1"/>
          <p:nvPr/>
        </p:nvSpPr>
        <p:spPr>
          <a:xfrm>
            <a:off x="0" y="5388439"/>
            <a:ext cx="1968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Shielding/Support</a:t>
            </a:r>
          </a:p>
          <a:p>
            <a:r>
              <a:rPr lang="en-IT" dirty="0"/>
              <a:t>Box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CB17DF-ED51-96A9-BF2E-4A3DE1EACDA1}"/>
              </a:ext>
            </a:extLst>
          </p:cNvPr>
          <p:cNvSpPr txBox="1"/>
          <p:nvPr/>
        </p:nvSpPr>
        <p:spPr>
          <a:xfrm>
            <a:off x="6243521" y="2273808"/>
            <a:ext cx="2539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Many (~20) possible locations are being discussed based on FLUKA  -&gt; 10 will be targeted</a:t>
            </a:r>
          </a:p>
          <a:p>
            <a:r>
              <a:rPr lang="en-IT" dirty="0"/>
              <a:t>Logistics is an issue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2676AC-9851-2A36-8197-C889EC049E1C}"/>
              </a:ext>
            </a:extLst>
          </p:cNvPr>
          <p:cNvSpPr txBox="1"/>
          <p:nvPr/>
        </p:nvSpPr>
        <p:spPr>
          <a:xfrm>
            <a:off x="8449553" y="1073927"/>
            <a:ext cx="3569657" cy="3416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Disegno,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o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ttimizzazione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e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Realizzazione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nel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2026 di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almeno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un nuovo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esemplare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di shielding box, per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dimostrare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fattibilita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' di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installazione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/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utilizzo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al </a:t>
            </a:r>
            <a:r>
              <a:rPr lang="en-US" sz="24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worst case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fra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le 10 locations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che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BRIL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definira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entro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dic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2025. </a:t>
            </a:r>
            <a:endParaRPr lang="en-IT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20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AEF3C4-892A-AC64-64EC-6BDA8FABE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842682"/>
              </p:ext>
            </p:extLst>
          </p:nvPr>
        </p:nvGraphicFramePr>
        <p:xfrm>
          <a:off x="148792" y="951168"/>
          <a:ext cx="7331300" cy="4889968"/>
        </p:xfrm>
        <a:graphic>
          <a:graphicData uri="http://schemas.openxmlformats.org/drawingml/2006/table">
            <a:tbl>
              <a:tblPr firstRow="1" firstCol="1" bandRow="1"/>
              <a:tblGrid>
                <a:gridCol w="7331300">
                  <a:extLst>
                    <a:ext uri="{9D8B030D-6E8A-4147-A177-3AD203B41FA5}">
                      <a16:colId xmlns:a16="http://schemas.microsoft.com/office/drawing/2014/main" val="1844289850"/>
                    </a:ext>
                  </a:extLst>
                </a:gridCol>
              </a:tblGrid>
              <a:tr h="4565919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L'elettronica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Analogica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del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Tetraball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ha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ricevuto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un forte boost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progettuale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nel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2025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grazie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al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lavoro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del Lab di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Elettronica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, in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particolare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di Francesco Rotondo. </a:t>
                      </a:r>
                      <a:r>
                        <a:rPr lang="en-US" sz="18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Installazione</a:t>
                      </a:r>
                      <a:r>
                        <a:rPr lang="en-US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TS1 23-27 </a:t>
                      </a:r>
                      <a:r>
                        <a:rPr lang="en-US" sz="18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giugno</a:t>
                      </a:r>
                      <a:r>
                        <a:rPr lang="en-US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2025</a:t>
                      </a:r>
                    </a:p>
                    <a:p>
                      <a:pPr algn="l" fontAlgn="t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Il test di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funzionamento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in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caverna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e'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previsto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nei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prossimi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mesi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e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potra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'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portare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a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modifiche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del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progetto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attuale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, in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particolare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per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l'ottimizzazione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del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rapporto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segnale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rumore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che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sembra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essere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ancora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un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detaglio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sensibile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buNone/>
                      </a:pP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Eventuali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soluzioni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di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una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scheda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analogica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bondata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direttamente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al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sensore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potrebbero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essere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considerate (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questo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implicherebbe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una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riprogettazione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).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buNone/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buNone/>
                      </a:pPr>
                      <a:r>
                        <a:rPr lang="en-US" sz="18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Alimentazioni</a:t>
                      </a:r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il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sistema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attuale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prevede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la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generazione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in USC di 24VAC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che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vengono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portati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in UX5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su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100m di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cavo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, e li'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convertiti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in 14VDC da un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circuito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progettato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da Francesco Rotondo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inserito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in un patch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pannel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in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prossimita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del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sistema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Tetraball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. </a:t>
                      </a:r>
                    </a:p>
                    <a:p>
                      <a:pPr algn="l" fontAlgn="t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Per il 2026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vuole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sperimentare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una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soluzione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di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alimentazione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DC fin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all'origine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accoppiata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alla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scelta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di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opportuni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cavi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(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dato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che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e'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previsto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che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gli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attuali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siano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comunque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smantellati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 per la Phase2)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buNone/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105644" marR="105644" marT="105644" marB="105644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732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6965CD0-2840-8C5C-E3F3-BB588F784750}"/>
              </a:ext>
            </a:extLst>
          </p:cNvPr>
          <p:cNvSpPr txBox="1"/>
          <p:nvPr/>
        </p:nvSpPr>
        <p:spPr>
          <a:xfrm>
            <a:off x="77027" y="180457"/>
            <a:ext cx="806727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Tetra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Ball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Richieste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2026   Laboratorio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Elettronica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endParaRPr lang="en-US" sz="2800" b="1" dirty="0"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pic>
        <p:nvPicPr>
          <p:cNvPr id="5" name="Picture 4" descr="A green circuit board with gold colored connectors&#10;&#10;AI-generated content may be incorrect.">
            <a:extLst>
              <a:ext uri="{FF2B5EF4-FFF2-40B4-BE49-F238E27FC236}">
                <a16:creationId xmlns:a16="http://schemas.microsoft.com/office/drawing/2014/main" id="{36F24A25-426A-EAF4-4EA2-3411DB1181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64" t="21723" r="13404" b="18855"/>
          <a:stretch/>
        </p:blipFill>
        <p:spPr>
          <a:xfrm>
            <a:off x="8019737" y="789739"/>
            <a:ext cx="3237876" cy="338508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FD570FC-A2C5-3605-8D8A-E088264BF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92" y="4174828"/>
            <a:ext cx="3492708" cy="261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74F8F7-EA59-1B09-C27D-A72F192458FB}"/>
              </a:ext>
            </a:extLst>
          </p:cNvPr>
          <p:cNvSpPr txBox="1"/>
          <p:nvPr/>
        </p:nvSpPr>
        <p:spPr>
          <a:xfrm>
            <a:off x="10746800" y="4719165"/>
            <a:ext cx="102162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/>
              <a:t>n signal</a:t>
            </a:r>
          </a:p>
          <a:p>
            <a:r>
              <a:rPr lang="en-IT" dirty="0"/>
              <a:t>@LINAC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1B99B-D149-A66B-580C-2B69A30D1E3E}"/>
              </a:ext>
            </a:extLst>
          </p:cNvPr>
          <p:cNvSpPr txBox="1"/>
          <p:nvPr/>
        </p:nvSpPr>
        <p:spPr>
          <a:xfrm>
            <a:off x="255494" y="5903961"/>
            <a:ext cx="257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Stima 3 mu tecnico elec</a:t>
            </a:r>
          </a:p>
        </p:txBody>
      </p:sp>
    </p:spTree>
    <p:extLst>
      <p:ext uri="{BB962C8B-B14F-4D97-AF65-F5344CB8AC3E}">
        <p14:creationId xmlns:p14="http://schemas.microsoft.com/office/powerpoint/2010/main" val="233747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202C1-E1AB-1B85-0066-CAA13F0C07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1CCB0-D0B1-5DC8-67EF-F6325673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0BAEF4-3655-0346-8969-94E1F9B58C5C}" type="slidenum">
              <a:rPr lang="en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A50B-AA85-F4E7-4793-B21AAEF1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61" y="293756"/>
            <a:ext cx="10515600" cy="774562"/>
          </a:xfrm>
        </p:spPr>
        <p:txBody>
          <a:bodyPr/>
          <a:lstStyle/>
          <a:p>
            <a:r>
              <a:rPr lang="en-IT" dirty="0"/>
              <a:t>Tracker - TBPX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462765-8D34-1E8E-6590-5DCA5C070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72" y="293756"/>
            <a:ext cx="5159338" cy="354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44FDA-0E9A-F8AB-3D68-955C3401E4EE}"/>
              </a:ext>
            </a:extLst>
          </p:cNvPr>
          <p:cNvSpPr txBox="1"/>
          <p:nvPr/>
        </p:nvSpPr>
        <p:spPr>
          <a:xfrm>
            <a:off x="221382" y="1409146"/>
            <a:ext cx="6097656" cy="20313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/>
              <a:t>Responsabilità INFN Torino:</a:t>
            </a:r>
          </a:p>
          <a:p>
            <a:pPr marL="342900" indent="-342900">
              <a:buAutoNum type="arabicPeriod"/>
            </a:pPr>
            <a:r>
              <a:rPr lang="en-GB" b="1" dirty="0" err="1"/>
              <a:t>centro</a:t>
            </a:r>
            <a:r>
              <a:rPr lang="en-GB" b="1" dirty="0"/>
              <a:t> </a:t>
            </a:r>
            <a:r>
              <a:rPr lang="en-GB" dirty="0"/>
              <a:t>per</a:t>
            </a:r>
            <a:r>
              <a:rPr lang="en-GB" b="1" dirty="0"/>
              <a:t> wafer-level test del CROC</a:t>
            </a:r>
            <a:r>
              <a:rPr lang="en-GB" dirty="0"/>
              <a:t> (150 wafer) </a:t>
            </a:r>
          </a:p>
          <a:p>
            <a:pPr marL="342900" indent="-342900">
              <a:buFontTx/>
              <a:buAutoNum type="arabicPeriod"/>
            </a:pPr>
            <a:r>
              <a:rPr lang="en-GB" b="1" dirty="0" err="1"/>
              <a:t>unico</a:t>
            </a:r>
            <a:r>
              <a:rPr lang="en-GB" b="1" dirty="0"/>
              <a:t> </a:t>
            </a:r>
            <a:r>
              <a:rPr lang="en-GB" b="1" dirty="0" err="1"/>
              <a:t>centro</a:t>
            </a:r>
            <a:r>
              <a:rPr lang="en-GB" b="1" dirty="0"/>
              <a:t> </a:t>
            </a:r>
            <a:r>
              <a:rPr lang="en-GB" dirty="0"/>
              <a:t>di </a:t>
            </a:r>
            <a:r>
              <a:rPr lang="en-GB" b="1" dirty="0" err="1"/>
              <a:t>integrazione</a:t>
            </a:r>
            <a:r>
              <a:rPr lang="en-GB" dirty="0"/>
              <a:t> del </a:t>
            </a:r>
            <a:r>
              <a:rPr lang="en-GB" b="1" dirty="0"/>
              <a:t>barrel</a:t>
            </a:r>
            <a:r>
              <a:rPr lang="en-GB" dirty="0"/>
              <a:t> pixel (TBPX) -  </a:t>
            </a:r>
          </a:p>
          <a:p>
            <a:pPr lvl="1"/>
            <a:r>
              <a:rPr lang="en-GB" dirty="0"/>
              <a:t>4 layer, 756 moduli a pixel “</a:t>
            </a:r>
            <a:r>
              <a:rPr lang="en-GB" dirty="0" err="1"/>
              <a:t>ibridi</a:t>
            </a:r>
            <a:r>
              <a:rPr lang="en-GB" dirty="0"/>
              <a:t>”</a:t>
            </a:r>
          </a:p>
          <a:p>
            <a:pPr marL="800100" lvl="1" indent="-342900">
              <a:buFontTx/>
              <a:buAutoNum type="arabicPeriod"/>
            </a:pPr>
            <a:r>
              <a:rPr lang="en-GB" dirty="0" err="1"/>
              <a:t>Qualifica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moduli in </a:t>
            </a:r>
            <a:r>
              <a:rPr lang="en-GB" dirty="0" err="1"/>
              <a:t>ricezione</a:t>
            </a:r>
            <a:endParaRPr lang="en-GB" dirty="0"/>
          </a:p>
          <a:p>
            <a:pPr marL="800100" lvl="1" indent="-342900">
              <a:buFontTx/>
              <a:buAutoNum type="arabicPeriod"/>
            </a:pPr>
            <a:r>
              <a:rPr lang="en-GB" dirty="0" err="1"/>
              <a:t>Integrazione</a:t>
            </a:r>
            <a:r>
              <a:rPr lang="en-GB" dirty="0"/>
              <a:t> e test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quarti</a:t>
            </a:r>
            <a:r>
              <a:rPr lang="en-GB" dirty="0"/>
              <a:t> di TBPX</a:t>
            </a:r>
          </a:p>
          <a:p>
            <a:pPr marL="342900" indent="-342900">
              <a:buAutoNum type="arabicPeriod"/>
            </a:pPr>
            <a:endParaRPr lang="en-IT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5C20152-D427-5A34-ACF0-DC4DB4D2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26" y="4097191"/>
            <a:ext cx="2875722" cy="25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862792D1-FC3E-4FB4-ADCC-873C8272A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050" y="3710755"/>
            <a:ext cx="3380272" cy="25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E8AB6F-8A2E-F4A1-8EE7-37ACEF21161E}"/>
              </a:ext>
            </a:extLst>
          </p:cNvPr>
          <p:cNvSpPr txBox="1"/>
          <p:nvPr/>
        </p:nvSpPr>
        <p:spPr>
          <a:xfrm>
            <a:off x="6096000" y="6304002"/>
            <a:ext cx="362916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n-GB" sz="1000" b="0" i="1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Prototipo</a:t>
            </a:r>
            <a:r>
              <a:rPr lang="en-GB" sz="1000" b="0" i="1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di ladder di TBPX LAY2 con quattro moduli “dual” </a:t>
            </a:r>
            <a:r>
              <a:rPr lang="en-GB" sz="1000" b="0" i="1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all’interno</a:t>
            </a:r>
            <a:r>
              <a:rPr lang="en-GB" sz="1000" b="0" i="1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000" b="0" i="1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della</a:t>
            </a:r>
            <a:r>
              <a:rPr lang="en-GB" sz="1000" b="0" i="1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“integration box”, </a:t>
            </a:r>
            <a:r>
              <a:rPr lang="en-GB" sz="1000" b="0" i="1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alimentati</a:t>
            </a:r>
            <a:r>
              <a:rPr lang="en-GB" sz="1000" b="0" i="1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in serial powering e </a:t>
            </a:r>
            <a:r>
              <a:rPr lang="en-GB" sz="1000" b="0" i="1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raffreddati</a:t>
            </a:r>
            <a:r>
              <a:rPr lang="en-GB" sz="1000" b="0" i="1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con CO</a:t>
            </a:r>
            <a:r>
              <a:rPr lang="en-GB" sz="1000" b="0" i="1" u="none" strike="noStrike" baseline="-25000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2 </a:t>
            </a:r>
            <a:r>
              <a:rPr lang="en-GB" sz="1000" b="0" i="1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bi-</a:t>
            </a:r>
            <a:r>
              <a:rPr lang="en-GB" sz="1000" b="0" i="1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fase</a:t>
            </a:r>
            <a:r>
              <a:rPr lang="en-GB" sz="1000" b="0" i="1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1000" b="0" i="1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unità</a:t>
            </a:r>
            <a:r>
              <a:rPr lang="en-GB" sz="1000" b="0" i="1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di </a:t>
            </a:r>
            <a:r>
              <a:rPr lang="en-GB" sz="1000" b="0" i="1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raffreddamento</a:t>
            </a:r>
            <a:r>
              <a:rPr lang="en-GB" sz="1000" b="0" i="1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MARTA)</a:t>
            </a:r>
            <a:endParaRPr lang="en-GB" sz="1000" b="0" dirty="0">
              <a:effectLst/>
            </a:endParaRPr>
          </a:p>
          <a:p>
            <a:pPr>
              <a:buNone/>
            </a:pPr>
            <a:br>
              <a:rPr lang="en-GB" dirty="0"/>
            </a:br>
            <a:endParaRPr lang="en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993EB-A0E0-750F-291B-7EAA20C6EF21}"/>
              </a:ext>
            </a:extLst>
          </p:cNvPr>
          <p:cNvSpPr txBox="1"/>
          <p:nvPr/>
        </p:nvSpPr>
        <p:spPr>
          <a:xfrm>
            <a:off x="103394" y="4123483"/>
            <a:ext cx="60976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N.Demaria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coordinatore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di TBPX (L2)</a:t>
            </a:r>
          </a:p>
          <a:p>
            <a:pPr rtl="0" fontAlgn="base"/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S.Coli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coordinatore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della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meccanica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di TBPX (L3)</a:t>
            </a:r>
          </a:p>
          <a:p>
            <a:pPr rtl="0" fontAlgn="base"/>
            <a:r>
              <a:rPr lang="en-GB" sz="1400" dirty="0" err="1">
                <a:solidFill>
                  <a:srgbClr val="595959"/>
                </a:solidFill>
                <a:latin typeface="Calibri" panose="020F0502020204030204" pitchFamily="34" charset="0"/>
              </a:rPr>
              <a:t>M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.Grippo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coordinatore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WG “IT System Test and Integration” (L3)</a:t>
            </a:r>
          </a:p>
          <a:p>
            <a:pPr rtl="0" fontAlgn="base"/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E.Migliore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responsabile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nazionale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di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attività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 Tracker (L2)</a:t>
            </a:r>
          </a:p>
          <a:p>
            <a:pPr rtl="0" fontAlgn="base">
              <a:spcAft>
                <a:spcPts val="1200"/>
              </a:spcAft>
            </a:pP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N.Bartosik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coordinatore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WG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su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performance e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simulazione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“Phase-2 DPG” (L3)</a:t>
            </a:r>
          </a:p>
          <a:p>
            <a:pPr rtl="0" fontAlgn="base"/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L.Pacher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responsabile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integrazione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finale del chip di front-end (L3) -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sia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versione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Atlas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sia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versione</a:t>
            </a:r>
            <a:r>
              <a:rPr lang="en-GB" sz="1400" b="0" i="0" u="none" strike="noStrike" dirty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 CMS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828FB-180D-842D-AB64-DE5E1FB8E87D}"/>
              </a:ext>
            </a:extLst>
          </p:cNvPr>
          <p:cNvSpPr txBox="1"/>
          <p:nvPr/>
        </p:nvSpPr>
        <p:spPr>
          <a:xfrm>
            <a:off x="103394" y="3781299"/>
            <a:ext cx="291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Responsabilità istituzionali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622CC0-9105-3732-AECB-8C28D9B1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3</a:t>
            </a:fld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083B0-664D-B6C2-BD64-0A86880F283C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2868330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7B8B50-E7A2-302D-7AA1-645BF61F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2" y="383208"/>
            <a:ext cx="10515600" cy="774562"/>
          </a:xfrm>
        </p:spPr>
        <p:txBody>
          <a:bodyPr>
            <a:normAutofit fontScale="90000"/>
          </a:bodyPr>
          <a:lstStyle/>
          <a:p>
            <a:r>
              <a:rPr lang="en-IT" dirty="0"/>
              <a:t>Tracker – TBPX</a:t>
            </a:r>
            <a:br>
              <a:rPr lang="en-IT" dirty="0"/>
            </a:br>
            <a:r>
              <a:rPr lang="en-IT" dirty="0"/>
              <a:t>Qualifica CROC Wafers</a:t>
            </a: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524B453E-6316-F012-1F66-F167FE2C9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442" y="0"/>
            <a:ext cx="4029558" cy="302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35CCE131-6705-1041-6F8D-674037E8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27" y="3022169"/>
            <a:ext cx="2876873" cy="38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2B050-9240-F195-0937-1706576DBAD9}"/>
              </a:ext>
            </a:extLst>
          </p:cNvPr>
          <p:cNvSpPr txBox="1"/>
          <p:nvPr/>
        </p:nvSpPr>
        <p:spPr>
          <a:xfrm>
            <a:off x="10409510" y="370379"/>
            <a:ext cx="1864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0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GB" sz="10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 transport boxes </a:t>
            </a:r>
            <a:br>
              <a:rPr lang="en-GB" sz="10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</a:br>
            <a:r>
              <a:rPr lang="en-GB" sz="10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25 wafer/box</a:t>
            </a:r>
            <a:endParaRPr lang="en-GB" sz="1000" b="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A3F6B6-A664-A8BE-C6E4-70585A5B10C0}"/>
              </a:ext>
            </a:extLst>
          </p:cNvPr>
          <p:cNvSpPr txBox="1"/>
          <p:nvPr/>
        </p:nvSpPr>
        <p:spPr>
          <a:xfrm>
            <a:off x="8972739" y="359856"/>
            <a:ext cx="1864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0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DAQ/Power/</a:t>
            </a:r>
            <a:r>
              <a:rPr lang="en-GB" sz="1000" b="1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misure</a:t>
            </a:r>
            <a:endParaRPr lang="en-GB" sz="1000" b="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B0416D-4909-3EC6-1F3E-2799877657C4}"/>
              </a:ext>
            </a:extLst>
          </p:cNvPr>
          <p:cNvSpPr txBox="1"/>
          <p:nvPr/>
        </p:nvSpPr>
        <p:spPr>
          <a:xfrm>
            <a:off x="9133303" y="1776264"/>
            <a:ext cx="1864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0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Probe Station</a:t>
            </a:r>
            <a:endParaRPr lang="en-GB" sz="1000" b="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46F119-6BE6-D84D-9253-60CF733E4D9B}"/>
              </a:ext>
            </a:extLst>
          </p:cNvPr>
          <p:cNvSpPr txBox="1"/>
          <p:nvPr/>
        </p:nvSpPr>
        <p:spPr>
          <a:xfrm>
            <a:off x="9685753" y="3045521"/>
            <a:ext cx="1864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0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Monitor T/RH/</a:t>
            </a:r>
            <a:r>
              <a:rPr lang="en-GB" sz="1000" b="1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Particolato</a:t>
            </a:r>
            <a:endParaRPr lang="en-GB" sz="1000" b="0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23613-2E18-803B-E452-229A98254CF2}"/>
              </a:ext>
            </a:extLst>
          </p:cNvPr>
          <p:cNvSpPr txBox="1"/>
          <p:nvPr/>
        </p:nvSpPr>
        <p:spPr>
          <a:xfrm>
            <a:off x="9821082" y="5297201"/>
            <a:ext cx="1864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0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Dry Storage</a:t>
            </a:r>
            <a:endParaRPr lang="en-GB" sz="1000" b="0" dirty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9FE143-151C-238C-8864-F3182DCE3632}"/>
              </a:ext>
            </a:extLst>
          </p:cNvPr>
          <p:cNvSpPr txBox="1"/>
          <p:nvPr/>
        </p:nvSpPr>
        <p:spPr>
          <a:xfrm>
            <a:off x="641286" y="1696412"/>
            <a:ext cx="613954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Aft>
                <a:spcPts val="1200"/>
              </a:spcAft>
            </a:pP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Produzione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nominale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in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fase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di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conclusione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</a:endParaRPr>
          </a:p>
          <a:p>
            <a:pPr rtl="0" fontAlgn="base">
              <a:spcAft>
                <a:spcPts val="1200"/>
              </a:spcAft>
            </a:pP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in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attesa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di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definire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il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numero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di wafer 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addizionali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necessari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in base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allo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yield di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assemblaggio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moduli e di </a:t>
            </a:r>
            <a:r>
              <a:rPr lang="en-GB" sz="1800" b="0" i="0" u="none" strike="noStrike" dirty="0" err="1">
                <a:effectLst/>
                <a:latin typeface="Calibri" panose="020F0502020204030204" pitchFamily="34" charset="0"/>
              </a:rPr>
              <a:t>integrazione</a:t>
            </a:r>
            <a:r>
              <a:rPr lang="en-GB" sz="1800" b="0" i="0" u="none" strike="noStrike" dirty="0">
                <a:effectLst/>
                <a:latin typeface="Calibri" panose="020F0502020204030204" pitchFamily="34" charset="0"/>
              </a:rPr>
              <a:t> </a:t>
            </a:r>
            <a:br>
              <a:rPr lang="en-GB" sz="1800" b="0" i="0" u="none" strike="noStrike" dirty="0">
                <a:effectLst/>
                <a:latin typeface="Calibri" panose="020F0502020204030204" pitchFamily="34" charset="0"/>
              </a:rPr>
            </a:br>
            <a:endParaRPr lang="en-GB" sz="2000" b="0" i="0" u="none" strike="noStrike" dirty="0">
              <a:effectLst/>
              <a:latin typeface="Calibri" panose="020F0502020204030204" pitchFamily="34" charset="0"/>
            </a:endParaRPr>
          </a:p>
          <a:p>
            <a:pPr rtl="0" fontAlgn="base">
              <a:spcAft>
                <a:spcPts val="1200"/>
              </a:spcAft>
            </a:pPr>
            <a:r>
              <a:rPr lang="en-GB" sz="2000" dirty="0" err="1">
                <a:latin typeface="Calibri" panose="020F0502020204030204" pitchFamily="34" charset="0"/>
              </a:rPr>
              <a:t>Richiesta</a:t>
            </a:r>
            <a:r>
              <a:rPr lang="en-GB" sz="2000" dirty="0">
                <a:latin typeface="Calibri" panose="020F0502020204030204" pitchFamily="34" charset="0"/>
              </a:rPr>
              <a:t> : </a:t>
            </a:r>
            <a:r>
              <a:rPr lang="en-GB" sz="2000" b="1" i="0" u="none" strike="noStrike" dirty="0" err="1">
                <a:effectLst/>
                <a:latin typeface="Calibri" panose="020F0502020204030204" pitchFamily="34" charset="0"/>
              </a:rPr>
              <a:t>mantenere</a:t>
            </a:r>
            <a:r>
              <a:rPr lang="en-GB" sz="2000" b="1" i="0" u="none" strike="noStrike" dirty="0">
                <a:effectLst/>
                <a:latin typeface="Calibri" panose="020F0502020204030204" pitchFamily="34" charset="0"/>
              </a:rPr>
              <a:t> il setup </a:t>
            </a:r>
            <a:r>
              <a:rPr lang="en-GB" sz="2000" b="1" i="0" u="none" strike="noStrike" dirty="0" err="1">
                <a:effectLst/>
                <a:latin typeface="Calibri" panose="020F0502020204030204" pitchFamily="34" charset="0"/>
              </a:rPr>
              <a:t>operativo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b="1" i="0" u="none" strike="noStrike" dirty="0" err="1">
                <a:effectLst/>
                <a:latin typeface="Calibri" panose="020F0502020204030204" pitchFamily="34" charset="0"/>
              </a:rPr>
              <a:t>nel</a:t>
            </a:r>
            <a:r>
              <a:rPr lang="en-GB" sz="2000" b="1" i="0" u="none" strike="noStrike" dirty="0">
                <a:effectLst/>
                <a:latin typeface="Calibri" panose="020F0502020204030204" pitchFamily="34" charset="0"/>
              </a:rPr>
              <a:t> 2026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BA6B4383-2621-2F82-6371-C9834679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0" y="3741219"/>
            <a:ext cx="4550260" cy="273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>
            <a:extLst>
              <a:ext uri="{FF2B5EF4-FFF2-40B4-BE49-F238E27FC236}">
                <a16:creationId xmlns:a16="http://schemas.microsoft.com/office/drawing/2014/main" id="{166874E0-73CD-105E-95FF-5028E5B9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97" y="3741219"/>
            <a:ext cx="3177778" cy="273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5B0273-21C2-6A18-6B92-A842C5B808B2}"/>
              </a:ext>
            </a:extLst>
          </p:cNvPr>
          <p:cNvSpPr txBox="1"/>
          <p:nvPr/>
        </p:nvSpPr>
        <p:spPr>
          <a:xfrm>
            <a:off x="6626321" y="5081757"/>
            <a:ext cx="2343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WLT su CMS News</a:t>
            </a:r>
            <a:endParaRPr lang="en-GB" b="0" dirty="0">
              <a:effectLst/>
            </a:endParaRPr>
          </a:p>
          <a:p>
            <a:pPr>
              <a:buNone/>
            </a:pPr>
            <a:br>
              <a:rPr lang="en-GB" dirty="0"/>
            </a:br>
            <a:endParaRPr lang="en-IT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3DB5991-5F4C-19E1-5DB1-9438BDAC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4</a:t>
            </a:fld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4BA94-507A-C168-0949-F034A2B406A2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3247509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B8183-FE68-5BF4-0613-C26782FC6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9" y="63049"/>
            <a:ext cx="10515600" cy="671739"/>
          </a:xfrm>
        </p:spPr>
        <p:txBody>
          <a:bodyPr>
            <a:normAutofit fontScale="90000"/>
          </a:bodyPr>
          <a:lstStyle/>
          <a:p>
            <a:r>
              <a:rPr lang="en-IT" dirty="0"/>
              <a:t>Tracker – TBPX - Integrazione TBPX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545F2-09E8-9DAF-D4F2-A60CC477534F}"/>
              </a:ext>
            </a:extLst>
          </p:cNvPr>
          <p:cNvSpPr txBox="1"/>
          <p:nvPr/>
        </p:nvSpPr>
        <p:spPr>
          <a:xfrm>
            <a:off x="250371" y="727303"/>
            <a:ext cx="11819165" cy="6068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000"/>
              </a:spcBef>
              <a:buNone/>
            </a:pPr>
            <a:r>
              <a:rPr lang="en-GB" sz="1400" b="1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Progettazione</a:t>
            </a: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en-GB" sz="1400" b="1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realizzazione</a:t>
            </a: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1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della</a:t>
            </a: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1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meccanica</a:t>
            </a: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del barrel (TBPX). 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Ruolo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chiave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di Torino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nella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progettazione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di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meccanica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servizi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: disegno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realizzazione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dei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1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cooling loop 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(28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geometrie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), disegno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realizzazione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dei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circuiti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1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flex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per le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connessioni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elettriche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sulle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flange,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progettazione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delle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strutture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di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supporto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per le </a:t>
            </a:r>
            <a:r>
              <a:rPr lang="en-GB" sz="1400" b="0" i="1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portcard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schede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conversione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elettrico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ottico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),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organizzazione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dei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servizi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su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flange e Service Cylinder, disegno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realizzazione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intero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settore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di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circuiti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di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raffreddamento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per test del manifold al CERN.</a:t>
            </a:r>
            <a:endParaRPr lang="en-GB" sz="1400" b="0" dirty="0">
              <a:effectLst/>
            </a:endParaRP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2025/Q2-Q4: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qualifica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tool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integrazione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moduli con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prototipo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di TBPX layer 4</a:t>
            </a:r>
            <a:endParaRPr lang="en-GB" sz="1400" b="0" i="0" u="none" strike="noStrike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2025/Q1-2026/Q3: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progettazione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realizzazione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strutture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per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manipolazione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integrazione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layer (e.g. 8+8 </a:t>
            </a:r>
            <a:r>
              <a:rPr lang="en-GB" sz="1400" b="0" i="1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layer holder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) - Al +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stampa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3D</a:t>
            </a:r>
            <a:endParaRPr lang="en-GB" sz="1400" b="0" i="0" u="none" strike="noStrike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2025/Q1-2026/Q4: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progettazione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realizzazione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interfacce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per tool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integrazione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moduli  (e.g. 4+4 flanges)  - Al +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stampa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3D</a:t>
            </a: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2025/Q1-Q3: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progettazione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realizzazione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di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meccanica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e tools per </a:t>
            </a:r>
            <a:r>
              <a:rPr lang="en-GB" sz="1400" b="0" i="1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manifold test</a:t>
            </a:r>
            <a:endParaRPr lang="en-GB" sz="1400" b="0" i="0" u="none" strike="noStrike" dirty="0">
              <a:solidFill>
                <a:srgbClr val="666666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2025/Q1-2026/Q2: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progettazione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assemblaggio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1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cartridge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(20+5 spares) per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alloggiamento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1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portcard</a:t>
            </a:r>
            <a:endParaRPr lang="en-GB" sz="1400" b="0" i="0" u="none" strike="noStrike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2025/Q4-2026/Q4: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progettazione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realizzazione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scatole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trasporto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layer (8+8)</a:t>
            </a:r>
          </a:p>
          <a:p>
            <a:pPr rtl="0">
              <a:spcBef>
                <a:spcPts val="1000"/>
              </a:spcBef>
              <a:buNone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GB" sz="1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AT LHC-MIUR 2024-2026 (</a:t>
            </a:r>
            <a:r>
              <a:rPr lang="en-GB" sz="1400" b="0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S.Garrafa</a:t>
            </a:r>
            <a:r>
              <a:rPr lang="en-GB" sz="1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Botta) - bando 26551 - in </a:t>
            </a:r>
            <a:r>
              <a:rPr lang="en-GB" sz="1400" b="0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scadenza</a:t>
            </a:r>
            <a:r>
              <a:rPr lang="en-GB" sz="1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GB" sz="1400" b="0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giugno</a:t>
            </a:r>
            <a:r>
              <a:rPr lang="en-GB" sz="1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2026</a:t>
            </a:r>
            <a:endParaRPr lang="en-GB" sz="1400" b="0" dirty="0">
              <a:effectLst/>
            </a:endParaRPr>
          </a:p>
          <a:p>
            <a:pPr rtl="0">
              <a:spcBef>
                <a:spcPts val="1000"/>
              </a:spcBef>
              <a:buNone/>
            </a:pPr>
            <a:r>
              <a:rPr lang="en-GB" sz="1400" b="1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Integrazione</a:t>
            </a: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del barrel (TBPX). 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Torino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unico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centro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di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integrazione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di TBPX</a:t>
            </a:r>
            <a:b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</a:b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2025/Q3-Q4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: commissioning del setup di test per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moduli in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ricezione</a:t>
            </a:r>
            <a:r>
              <a:rPr lang="en-GB" sz="1400" dirty="0">
                <a:solidFill>
                  <a:srgbClr val="666666"/>
                </a:solidFill>
                <a:latin typeface="Calibri" panose="020F0502020204030204" pitchFamily="34" charset="0"/>
              </a:rPr>
              <a:t> (50/70 mese)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(“cold box”)                                                                                      </a:t>
            </a:r>
            <a:endParaRPr lang="en-GB" sz="1400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2024/Q4-2025/Q1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allestimento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setup di test per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moduli dopo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integrazione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(“system test”)</a:t>
            </a: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2025/Q3-2026/Q4: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connettorizzazione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e test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dei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circuiti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finali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“power flex” (126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cavi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2025/Q4: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ricezione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dei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layer del primo </a:t>
            </a:r>
            <a:r>
              <a:rPr lang="en-GB" sz="1400" b="0" i="1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quarter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TBPX (da Pisa)</a:t>
            </a:r>
          </a:p>
          <a:p>
            <a:pPr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2026/Q1-2027/Q4: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integrazione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moduli (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prodotti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a Firenze e ETHZ) e 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servizi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(power, readout) sui layer (</a:t>
            </a:r>
            <a:r>
              <a:rPr lang="en-GB" sz="1400" b="0" i="0" u="none" strike="noStrike" dirty="0" err="1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spedizione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 al CERN del primo </a:t>
            </a:r>
            <a:r>
              <a:rPr lang="en-GB" sz="1400" b="0" i="1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quarter</a:t>
            </a:r>
            <a:r>
              <a:rPr lang="en-GB" sz="14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: Dec 2026)</a:t>
            </a:r>
            <a:endParaRPr lang="en-GB" sz="1400" b="0" i="0" u="none" strike="noStrike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000"/>
              </a:spcBef>
              <a:buNone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GB" sz="1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</a:t>
            </a:r>
            <a:r>
              <a:rPr lang="en-GB" sz="1400" b="0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AdR</a:t>
            </a:r>
            <a:r>
              <a:rPr lang="en-GB" sz="1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LHC-MIUR 2025-2027 - bando 26784 (</a:t>
            </a:r>
            <a:r>
              <a:rPr lang="en-GB" sz="1400" b="0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F.Luongo</a:t>
            </a:r>
            <a:r>
              <a:rPr lang="en-GB" sz="1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 </a:t>
            </a:r>
            <a:endParaRPr lang="en-GB" sz="1400" b="0" dirty="0">
              <a:effectLst/>
            </a:endParaRPr>
          </a:p>
          <a:p>
            <a:pPr>
              <a:buNone/>
            </a:pPr>
            <a:br>
              <a:rPr lang="en-GB" sz="1400" dirty="0"/>
            </a:br>
            <a:endParaRPr lang="en-IT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41898-07F0-7FD7-4F12-6C558246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5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75988-230E-B7EC-B199-8CD50393CCD8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2911299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EAE1C-4760-E7A0-13A4-EE1163CA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7935"/>
          <a:stretch>
            <a:fillRect/>
          </a:stretch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7F969F-DFF6-18B7-2DFC-C2A75337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48" r="2" b="7482"/>
          <a:stretch>
            <a:fillRect/>
          </a:stretch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6ED6F-C4AF-F412-83E3-82CA3239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70" r="-2" b="47763"/>
          <a:stretch>
            <a:fillRect/>
          </a:stretch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7162C0-D16B-9038-5408-675CF6416C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351" r="2" b="16703"/>
          <a:stretch>
            <a:fillRect/>
          </a:stretch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13AD28-C813-6212-5ED8-E7652241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6</a:t>
            </a:fld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80ED86-A525-05B5-733B-29CF589343B9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215957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8BCB17-EE9C-8303-E6A2-0196C4336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930628"/>
              </p:ext>
            </p:extLst>
          </p:nvPr>
        </p:nvGraphicFramePr>
        <p:xfrm>
          <a:off x="228599" y="375558"/>
          <a:ext cx="11560630" cy="6406205"/>
        </p:xfrm>
        <a:graphic>
          <a:graphicData uri="http://schemas.openxmlformats.org/drawingml/2006/table">
            <a:tbl>
              <a:tblPr/>
              <a:tblGrid>
                <a:gridCol w="5780315">
                  <a:extLst>
                    <a:ext uri="{9D8B030D-6E8A-4147-A177-3AD203B41FA5}">
                      <a16:colId xmlns:a16="http://schemas.microsoft.com/office/drawing/2014/main" val="2391800502"/>
                    </a:ext>
                  </a:extLst>
                </a:gridCol>
                <a:gridCol w="5780315">
                  <a:extLst>
                    <a:ext uri="{9D8B030D-6E8A-4147-A177-3AD203B41FA5}">
                      <a16:colId xmlns:a16="http://schemas.microsoft.com/office/drawing/2014/main" val="3562184896"/>
                    </a:ext>
                  </a:extLst>
                </a:gridCol>
              </a:tblGrid>
              <a:tr h="35270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GB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SERVIZI DI MECCANICA</a:t>
                      </a:r>
                      <a:endParaRPr lang="en-GB" sz="1400" dirty="0">
                        <a:effectLst/>
                      </a:endParaRPr>
                    </a:p>
                  </a:txBody>
                  <a:tcPr marL="86165" marR="86165" marT="35902" marB="35902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GB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SERVIZI DI ELETTRONICA</a:t>
                      </a:r>
                      <a:endParaRPr lang="en-GB" sz="1400">
                        <a:effectLst/>
                      </a:endParaRPr>
                    </a:p>
                  </a:txBody>
                  <a:tcPr marL="86165" marR="86165" marT="35902" marB="35902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049085"/>
                  </a:ext>
                </a:extLst>
              </a:tr>
              <a:tr h="5858809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Attività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INTEGRAZIONE DEI 4 LAYER DEL BARREL DELL'INNER TRACKER (TBPX).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GB" sz="1400" dirty="0">
                        <a:effectLst/>
                      </a:endParaRPr>
                    </a:p>
                    <a:p>
                      <a:pPr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profilo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tecnico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meccanico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lavorazioni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macchine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utensili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realizzazione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layer holders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prototipi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realizzazione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perni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tube holders e flange in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alluminio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necessari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8+8 layer holders.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realizzazione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tool per il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montaggio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moduli sui </a:t>
                      </a:r>
                      <a:r>
                        <a:rPr lang="en-GB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ladder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 TBPX: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realizzazione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parti in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metallo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interfacce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(4 per Z+, 4 per Z-),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ciascun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layer,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necessarie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l’attività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moduli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sulla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struttura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realizzazione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scatole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stoccaggio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trasporto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realizzazione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parti in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metallo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singoli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layer (16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pz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.) e per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quarter  TBPX (4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pz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.);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produzione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strutture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meccaniche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le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portcards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convertitori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elettrico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ottico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):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realizzazione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parti in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metallo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cartridges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portcards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(25 cartridges);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setup </a:t>
                      </a:r>
                      <a:r>
                        <a:rPr lang="en-GB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“system test” -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stazione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raffreddamento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layer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mediante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unità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 cooling a CO2 (MARTA):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connettorizzazione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strutture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temporanee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test di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caratterizzazione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moduli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durante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sulla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struttura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meccanica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200" dirty="0">
                          <a:effectLst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Stima 3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mesi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uomo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distribuiti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lungo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l'anno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con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picco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iniziale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fontAlgn="t"/>
                      <a:endParaRPr lang="en-GB" sz="1200" dirty="0">
                        <a:effectLst/>
                      </a:endParaRPr>
                    </a:p>
                  </a:txBody>
                  <a:tcPr marL="86165" marR="86165" marT="35902" marB="35902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Attività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QUALIFICA MODULI PER L’INTEGRAZIONE DELL’INNER TRACKER (TBPX).</a:t>
                      </a:r>
                    </a:p>
                    <a:p>
                      <a:pPr rtl="0" fontAlgn="t">
                        <a:buNone/>
                      </a:pP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profilo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elettronico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Contributo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installazione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messa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punto di due setup 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 la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moduli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dell’Inner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Tracker:</a:t>
                      </a:r>
                      <a:b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 test per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moduli in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ricezione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(“cold box”);</a:t>
                      </a:r>
                      <a:b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 test per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moduli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sulle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strutture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integrazione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(“system test”)</a:t>
                      </a:r>
                    </a:p>
                    <a:p>
                      <a:pPr marL="742950" lvl="1" indent="-285750" rtl="0" fontAlgn="base">
                        <a:buFont typeface="Arial" panose="020B0604020202020204" pitchFamily="34" charset="0"/>
                        <a:buChar char="•"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Picco di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attivita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primi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mesi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2/3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giorni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settimana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Supporto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resto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dell'anno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(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  3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 coda di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manutenzione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t">
                        <a:buNone/>
                      </a:pP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Attività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INTEGRAZIONE DEI 4 LAYER DEL BARREL DELL'INNER TRACKER (TBPX).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profilo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elettronico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rtl="0" fontAlgn="t">
                        <a:buNone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0" fontAlgn="t">
                        <a:buNone/>
                      </a:pP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connettorizzazione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flex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(LV e HV)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flange del barrel</a:t>
                      </a:r>
                      <a:b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saldatura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ai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flex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CCA (HV e LV);</a:t>
                      </a:r>
                      <a:b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verifica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dell’isolamento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ad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alta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tensione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 kV). </a:t>
                      </a:r>
                    </a:p>
                    <a:p>
                      <a:pPr rtl="0" fontAlgn="t">
                        <a:buNone/>
                      </a:pP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pezzi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connettorizzare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anche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via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Giuria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0" fontAlgn="t">
                        <a:buNone/>
                      </a:pP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0" fontAlgn="t">
                        <a:buNone/>
                      </a:pP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integrazione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 </a:t>
                      </a:r>
                      <a:r>
                        <a:rPr lang="en-GB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del barrel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montaggio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circuiti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 </a:t>
                      </a:r>
                      <a:r>
                        <a:rPr lang="en-GB" sz="12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sulle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flange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meccaniche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layer del barrel;</a:t>
                      </a:r>
                      <a:endParaRPr lang="en-GB" sz="1200" b="0" dirty="0">
                        <a:effectLst/>
                      </a:endParaRPr>
                    </a:p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montaggio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 I/O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moduli (e-link) e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collegamenti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alle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schede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conversione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elettrico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ottico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200" b="0" i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portcard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  e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test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funzionali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1200" b="0" dirty="0">
                        <a:effectLst/>
                      </a:endParaRPr>
                    </a:p>
                    <a:p>
                      <a:pPr rtl="0" fontAlgn="base"/>
                      <a:br>
                        <a:rPr lang="en-GB" sz="1200" dirty="0"/>
                      </a:br>
                      <a:r>
                        <a:rPr lang="en-GB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integrazione</a:t>
                      </a:r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dei</a:t>
                      </a:r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moduli sui </a:t>
                      </a:r>
                      <a:r>
                        <a:rPr lang="en-GB" sz="1200" b="1" i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ladder</a:t>
                      </a:r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</a:p>
                    <a:p>
                      <a:pPr rtl="0"/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montaggio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precisione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(M0,5)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moduli sui ladder;</a:t>
                      </a:r>
                      <a:endParaRPr lang="en-GB" sz="1200" b="0" dirty="0">
                        <a:effectLst/>
                      </a:endParaRPr>
                    </a:p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collegamenti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elettrici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(HV, LV) al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circuito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flex e test  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funzionali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1200" b="0" dirty="0">
                        <a:effectLst/>
                      </a:endParaRPr>
                    </a:p>
                    <a:p>
                      <a:br>
                        <a:rPr lang="en-GB" sz="1200" dirty="0"/>
                      </a:b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GB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giorni</a:t>
                      </a: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alla</a:t>
                      </a: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settimana</a:t>
                      </a: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str. </a:t>
                      </a:r>
                      <a:r>
                        <a:rPr lang="en-GB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Cacce</a:t>
                      </a: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tutto</a:t>
                      </a: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l’anno</a:t>
                      </a: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4 </a:t>
                      </a:r>
                      <a:r>
                        <a:rPr lang="en-GB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</a:t>
                      </a: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totali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fontAlgn="t"/>
                      <a:br>
                        <a:rPr lang="en-GB" sz="1400" dirty="0">
                          <a:effectLst/>
                        </a:rPr>
                      </a:br>
                      <a:endParaRPr lang="en-GB" sz="1400" dirty="0">
                        <a:effectLst/>
                      </a:endParaRPr>
                    </a:p>
                  </a:txBody>
                  <a:tcPr marL="172330" marR="86165" marT="35902" marB="35902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91476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F8C00EC-5D0D-DB61-BC01-501A005AF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795" y="1058183"/>
            <a:ext cx="12798078" cy="56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altLang="en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AC25EB-AABE-F5DA-9E76-967D0FF65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9" y="63050"/>
            <a:ext cx="10515600" cy="312508"/>
          </a:xfrm>
        </p:spPr>
        <p:txBody>
          <a:bodyPr>
            <a:normAutofit fontScale="90000"/>
          </a:bodyPr>
          <a:lstStyle/>
          <a:p>
            <a:r>
              <a:rPr lang="en-IT" sz="2000" dirty="0"/>
              <a:t>Sommario Richieste TPBX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5B26E-3F7B-19C3-0405-43D430E4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7</a:t>
            </a:fld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D8A3E-F190-3E65-C6BD-D06614BC8672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120175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03779-3FB2-7F5B-9884-DA72EB35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FF91565-AC75-4A24-FEDF-D3D5FF711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01" y="235648"/>
            <a:ext cx="11354777" cy="11218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278D67-DC54-E732-49E0-4E525B7598DF}"/>
              </a:ext>
            </a:extLst>
          </p:cNvPr>
          <p:cNvSpPr txBox="1"/>
          <p:nvPr/>
        </p:nvSpPr>
        <p:spPr>
          <a:xfrm>
            <a:off x="1954121" y="357313"/>
            <a:ext cx="70494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CMS Muon Drift Tube Upgrade for HL-LHC (Phase2 Upgrade)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939D6-7C46-9E63-7A8E-118F8BA53BB0}"/>
              </a:ext>
            </a:extLst>
          </p:cNvPr>
          <p:cNvSpPr txBox="1"/>
          <p:nvPr/>
        </p:nvSpPr>
        <p:spPr>
          <a:xfrm>
            <a:off x="2044303" y="823055"/>
            <a:ext cx="58873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Main Activities and Responsibilities at INFN Torino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1270F45-A882-5C25-160B-6C273D5DD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831849"/>
            <a:ext cx="6542314" cy="1731373"/>
          </a:xfrm>
        </p:spPr>
        <p:txBody>
          <a:bodyPr>
            <a:noAutofit/>
          </a:bodyPr>
          <a:lstStyle/>
          <a:p>
            <a:pPr algn="just"/>
            <a:r>
              <a:rPr lang="it-IT" sz="1600" b="1" dirty="0">
                <a:solidFill>
                  <a:srgbClr val="0070C0"/>
                </a:solidFill>
              </a:rPr>
              <a:t>DSS MONSA system </a:t>
            </a:r>
            <a:r>
              <a:rPr lang="it-IT" sz="1600" dirty="0"/>
              <a:t>: Development and production of the new Front End </a:t>
            </a:r>
            <a:r>
              <a:rPr lang="it-IT" sz="1600" dirty="0" err="1"/>
              <a:t>electronics</a:t>
            </a:r>
            <a:r>
              <a:rPr lang="it-IT" sz="1600" dirty="0"/>
              <a:t> </a:t>
            </a:r>
            <a:r>
              <a:rPr lang="it-IT" sz="1600" dirty="0" err="1"/>
              <a:t>Safety</a:t>
            </a:r>
            <a:r>
              <a:rPr lang="it-IT" sz="1600" dirty="0"/>
              <a:t> System (</a:t>
            </a:r>
            <a:r>
              <a:rPr lang="it-IT" sz="1600" dirty="0" err="1"/>
              <a:t>Monsa</a:t>
            </a:r>
            <a:r>
              <a:rPr lang="it-IT" sz="1600" dirty="0"/>
              <a:t> system)</a:t>
            </a:r>
          </a:p>
          <a:p>
            <a:pPr algn="just"/>
            <a:r>
              <a:rPr lang="it-IT" sz="1600" dirty="0"/>
              <a:t>Development and production of the new </a:t>
            </a:r>
            <a:r>
              <a:rPr lang="it-IT" sz="1600" b="1" dirty="0" err="1">
                <a:solidFill>
                  <a:srgbClr val="0070C0"/>
                </a:solidFill>
              </a:rPr>
              <a:t>Fiber</a:t>
            </a:r>
            <a:r>
              <a:rPr lang="it-IT" sz="1600" b="1" dirty="0">
                <a:solidFill>
                  <a:srgbClr val="0070C0"/>
                </a:solidFill>
              </a:rPr>
              <a:t> Plant System</a:t>
            </a:r>
          </a:p>
          <a:p>
            <a:pPr algn="just"/>
            <a:r>
              <a:rPr lang="it-IT" sz="1600" dirty="0" err="1"/>
              <a:t>Operation</a:t>
            </a:r>
            <a:r>
              <a:rPr lang="it-IT" sz="1600" dirty="0"/>
              <a:t> of the </a:t>
            </a:r>
            <a:r>
              <a:rPr lang="it-IT" sz="1600" b="1" dirty="0">
                <a:solidFill>
                  <a:srgbClr val="0070C0"/>
                </a:solidFill>
              </a:rPr>
              <a:t>Slice Test </a:t>
            </a:r>
            <a:r>
              <a:rPr lang="it-IT" sz="1600" b="1" dirty="0" err="1">
                <a:solidFill>
                  <a:srgbClr val="0070C0"/>
                </a:solidFill>
              </a:rPr>
              <a:t>Demonstrators</a:t>
            </a:r>
            <a:endParaRPr lang="it-IT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B8D39-98A2-740A-C310-A7ECCEDC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E00-5110-4648-9A80-E23B36187924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51A50-7475-5C2C-683E-55D2C490E667}"/>
              </a:ext>
            </a:extLst>
          </p:cNvPr>
          <p:cNvSpPr txBox="1"/>
          <p:nvPr/>
        </p:nvSpPr>
        <p:spPr>
          <a:xfrm>
            <a:off x="568982" y="2114366"/>
            <a:ext cx="98894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FF0000"/>
                </a:solidFill>
              </a:rPr>
              <a:t>Minicrate Assembly (Q4 2025—Q4 2026)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Torino </a:t>
            </a:r>
            <a:r>
              <a:rPr lang="it-IT" sz="1600" dirty="0" err="1"/>
              <a:t>is</a:t>
            </a:r>
            <a:r>
              <a:rPr lang="it-IT" sz="1600" dirty="0"/>
              <a:t> 1 of the 5 assembly site for the DT Phase-2 Upgrade </a:t>
            </a:r>
            <a:r>
              <a:rPr lang="it-IT" sz="1600" dirty="0" err="1"/>
              <a:t>electronics</a:t>
            </a:r>
            <a:r>
              <a:rPr lang="it-IT" sz="1600" dirty="0"/>
              <a:t>.      </a:t>
            </a:r>
            <a:r>
              <a:rPr lang="it-IT" sz="1600" dirty="0">
                <a:solidFill>
                  <a:srgbClr val="0070C0"/>
                </a:solidFill>
              </a:rPr>
              <a:t>45 new </a:t>
            </a:r>
            <a:r>
              <a:rPr lang="it-IT" sz="1600" dirty="0" err="1">
                <a:solidFill>
                  <a:srgbClr val="0070C0"/>
                </a:solidFill>
              </a:rPr>
              <a:t>Mincrates</a:t>
            </a:r>
            <a:r>
              <a:rPr lang="it-IT" sz="1600" dirty="0">
                <a:solidFill>
                  <a:srgbClr val="0070C0"/>
                </a:solidFill>
              </a:rPr>
              <a:t> (20% of the DT system) </a:t>
            </a:r>
            <a:r>
              <a:rPr lang="it-IT" sz="1600" dirty="0" err="1">
                <a:solidFill>
                  <a:srgbClr val="0070C0"/>
                </a:solidFill>
              </a:rPr>
              <a:t>will</a:t>
            </a:r>
            <a:r>
              <a:rPr lang="it-IT" sz="1600" dirty="0">
                <a:solidFill>
                  <a:srgbClr val="0070C0"/>
                </a:solidFill>
              </a:rPr>
              <a:t> be </a:t>
            </a:r>
            <a:r>
              <a:rPr lang="it-IT" sz="1600" dirty="0" err="1">
                <a:solidFill>
                  <a:srgbClr val="0070C0"/>
                </a:solidFill>
              </a:rPr>
              <a:t>assembled</a:t>
            </a:r>
            <a:r>
              <a:rPr lang="it-IT" sz="1600" dirty="0">
                <a:solidFill>
                  <a:srgbClr val="0070C0"/>
                </a:solidFill>
              </a:rPr>
              <a:t> and </a:t>
            </a:r>
            <a:r>
              <a:rPr lang="it-IT" sz="1600" dirty="0" err="1">
                <a:solidFill>
                  <a:srgbClr val="0070C0"/>
                </a:solidFill>
              </a:rPr>
              <a:t>commissioned</a:t>
            </a:r>
            <a:r>
              <a:rPr lang="it-IT" sz="1600" dirty="0">
                <a:solidFill>
                  <a:srgbClr val="0070C0"/>
                </a:solidFill>
              </a:rPr>
              <a:t> in Torino.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70C0"/>
                </a:solidFill>
              </a:rPr>
              <a:t>Organization of the </a:t>
            </a:r>
            <a:r>
              <a:rPr lang="it-IT" sz="1600" dirty="0" err="1">
                <a:solidFill>
                  <a:srgbClr val="0070C0"/>
                </a:solidFill>
              </a:rPr>
              <a:t>Laboratory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Areas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/>
              <a:t>for the </a:t>
            </a:r>
            <a:r>
              <a:rPr lang="it-IT" sz="1600" dirty="0" err="1"/>
              <a:t>Minicrates</a:t>
            </a:r>
            <a:r>
              <a:rPr lang="it-IT" sz="1600" dirty="0"/>
              <a:t> </a:t>
            </a:r>
            <a:r>
              <a:rPr lang="it-IT" sz="1600" dirty="0" err="1"/>
              <a:t>certificaton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CERN.</a:t>
            </a:r>
            <a:endParaRPr lang="it-IT" sz="1600" dirty="0">
              <a:solidFill>
                <a:srgbClr val="0070C0"/>
              </a:solidFill>
            </a:endParaRPr>
          </a:p>
          <a:p>
            <a:pPr lvl="1"/>
            <a:endParaRPr lang="it-IT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Installation of </a:t>
            </a:r>
            <a:r>
              <a:rPr lang="it-IT" sz="1600" b="1" dirty="0" err="1">
                <a:solidFill>
                  <a:srgbClr val="FF0000"/>
                </a:solidFill>
              </a:rPr>
              <a:t>Minicrates</a:t>
            </a:r>
            <a:r>
              <a:rPr lang="it-IT" sz="1600" b="1" dirty="0">
                <a:solidFill>
                  <a:srgbClr val="FF0000"/>
                </a:solidFill>
              </a:rPr>
              <a:t> (Q3 2026 – Q4 2027): </a:t>
            </a:r>
            <a:r>
              <a:rPr lang="it-IT" sz="1600" b="1" dirty="0">
                <a:solidFill>
                  <a:srgbClr val="0070C0"/>
                </a:solidFill>
              </a:rPr>
              <a:t>Teams </a:t>
            </a:r>
            <a:r>
              <a:rPr lang="it-IT" sz="1600" i="1" dirty="0"/>
              <a:t>are </a:t>
            </a:r>
            <a:r>
              <a:rPr lang="it-IT" sz="1600" i="1" dirty="0" err="1"/>
              <a:t>being</a:t>
            </a:r>
            <a:r>
              <a:rPr lang="it-IT" sz="1600" i="1" dirty="0"/>
              <a:t> </a:t>
            </a:r>
            <a:r>
              <a:rPr lang="it-IT" sz="1600" i="1" dirty="0" err="1"/>
              <a:t>organised</a:t>
            </a:r>
            <a:r>
              <a:rPr lang="it-IT" sz="1600" i="1" dirty="0"/>
              <a:t> </a:t>
            </a:r>
            <a:r>
              <a:rPr lang="it-IT" sz="1600" i="1" dirty="0" err="1"/>
              <a:t>within</a:t>
            </a:r>
            <a:r>
              <a:rPr lang="it-IT" sz="1600" i="1" dirty="0"/>
              <a:t> DT </a:t>
            </a:r>
            <a:r>
              <a:rPr lang="it-IT" sz="1600" i="1" dirty="0" err="1"/>
              <a:t>collaboration</a:t>
            </a:r>
            <a:r>
              <a:rPr lang="it-IT" sz="1600" i="1" dirty="0"/>
              <a:t> for the </a:t>
            </a:r>
            <a:r>
              <a:rPr lang="it-IT" sz="1600" i="1" dirty="0" err="1"/>
              <a:t>installations</a:t>
            </a:r>
            <a:r>
              <a:rPr lang="it-IT" sz="1600" i="1" dirty="0"/>
              <a:t> and </a:t>
            </a:r>
            <a:r>
              <a:rPr lang="it-IT" sz="1600" i="1" dirty="0" err="1"/>
              <a:t>commissioning</a:t>
            </a:r>
            <a:r>
              <a:rPr lang="it-IT" sz="1600" i="1" dirty="0"/>
              <a:t> of the </a:t>
            </a:r>
            <a:r>
              <a:rPr lang="it-IT" sz="1600" i="1" dirty="0" err="1"/>
              <a:t>Minicrates</a:t>
            </a:r>
            <a:r>
              <a:rPr lang="it-IT" sz="1600" i="1" dirty="0"/>
              <a:t> </a:t>
            </a:r>
            <a:r>
              <a:rPr lang="it-IT" sz="1600" i="1" dirty="0" err="1"/>
              <a:t>that</a:t>
            </a:r>
            <a:r>
              <a:rPr lang="it-IT" sz="1600" i="1" dirty="0"/>
              <a:t> </a:t>
            </a:r>
            <a:r>
              <a:rPr lang="it-IT" sz="1600" i="1" dirty="0" err="1"/>
              <a:t>will</a:t>
            </a:r>
            <a:r>
              <a:rPr lang="it-IT" sz="1600" i="1" dirty="0"/>
              <a:t> start in </a:t>
            </a:r>
            <a:r>
              <a:rPr lang="it-IT" sz="1600" i="1" dirty="0" err="1"/>
              <a:t>summer</a:t>
            </a:r>
            <a:r>
              <a:rPr lang="it-IT" sz="1600" i="1" dirty="0"/>
              <a:t> 2026. </a:t>
            </a:r>
            <a:endParaRPr lang="it-IT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50FBA-5E58-A45B-D22E-94B8F114236C}"/>
              </a:ext>
            </a:extLst>
          </p:cNvPr>
          <p:cNvSpPr txBox="1"/>
          <p:nvPr/>
        </p:nvSpPr>
        <p:spPr>
          <a:xfrm>
            <a:off x="634689" y="4462517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O</a:t>
            </a:r>
            <a:r>
              <a:rPr lang="en-GB" b="1" dirty="0" err="1"/>
              <a:t>ther</a:t>
            </a:r>
            <a:r>
              <a:rPr lang="en-GB" b="1" dirty="0"/>
              <a:t>  Responsibilities</a:t>
            </a:r>
            <a:r>
              <a:rPr lang="en-IT" b="1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5D211-8BEA-BEAD-A28F-65DE1D23494B}"/>
              </a:ext>
            </a:extLst>
          </p:cNvPr>
          <p:cNvSpPr txBox="1"/>
          <p:nvPr/>
        </p:nvSpPr>
        <p:spPr>
          <a:xfrm>
            <a:off x="568982" y="1535061"/>
            <a:ext cx="259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Main Priority Activities</a:t>
            </a:r>
            <a:r>
              <a:rPr lang="en-IT" b="1" dirty="0"/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0998A8-B5A3-5065-6650-070D2EFB2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319" y="4028070"/>
            <a:ext cx="3828930" cy="2328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13FA9-CB62-E100-A529-5271C44B3724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2533576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E4DA0A-6422-3028-100D-2F339198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9" y="63049"/>
            <a:ext cx="10515600" cy="671739"/>
          </a:xfrm>
        </p:spPr>
        <p:txBody>
          <a:bodyPr>
            <a:normAutofit fontScale="90000"/>
          </a:bodyPr>
          <a:lstStyle/>
          <a:p>
            <a:r>
              <a:rPr lang="en-IT" dirty="0"/>
              <a:t>DT – Minicrates assembly</a:t>
            </a:r>
          </a:p>
        </p:txBody>
      </p:sp>
      <p:pic>
        <p:nvPicPr>
          <p:cNvPr id="5" name="Imagen 39">
            <a:extLst>
              <a:ext uri="{FF2B5EF4-FFF2-40B4-BE49-F238E27FC236}">
                <a16:creationId xmlns:a16="http://schemas.microsoft.com/office/drawing/2014/main" id="{A5C6FAA6-CCA0-8934-0E02-2D57860CF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453" y="63049"/>
            <a:ext cx="4048903" cy="3957906"/>
          </a:xfrm>
          <a:prstGeom prst="rect">
            <a:avLst/>
          </a:prstGeom>
        </p:spPr>
      </p:pic>
      <p:pic>
        <p:nvPicPr>
          <p:cNvPr id="6" name="Picture 5" descr="A long table with a machine on it&#10;&#10;Description automatically generated">
            <a:extLst>
              <a:ext uri="{FF2B5EF4-FFF2-40B4-BE49-F238E27FC236}">
                <a16:creationId xmlns:a16="http://schemas.microsoft.com/office/drawing/2014/main" id="{4148EBF3-527E-6FDE-9B71-4A60CC8DBE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551"/>
          <a:stretch/>
        </p:blipFill>
        <p:spPr>
          <a:xfrm>
            <a:off x="168729" y="1194882"/>
            <a:ext cx="3704581" cy="313403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Content Placeholder 5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4E458152-9612-4CD5-D281-5F104E06F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9090" r="23233"/>
          <a:stretch/>
        </p:blipFill>
        <p:spPr>
          <a:xfrm rot="16200000">
            <a:off x="1354350" y="3603386"/>
            <a:ext cx="1807737" cy="4178977"/>
          </a:xfrm>
        </p:spPr>
      </p:pic>
      <p:pic>
        <p:nvPicPr>
          <p:cNvPr id="8" name="Picture 7" descr="A machine with wires and wires on shelves&#10;&#10;AI-generated content may be incorrect.">
            <a:extLst>
              <a:ext uri="{FF2B5EF4-FFF2-40B4-BE49-F238E27FC236}">
                <a16:creationId xmlns:a16="http://schemas.microsoft.com/office/drawing/2014/main" id="{D3A38776-1A05-639A-CDC6-B12A15290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0"/>
          <a:stretch/>
        </p:blipFill>
        <p:spPr>
          <a:xfrm>
            <a:off x="3873310" y="1194882"/>
            <a:ext cx="1604231" cy="2387911"/>
          </a:xfrm>
          <a:prstGeom prst="rect">
            <a:avLst/>
          </a:prstGeom>
        </p:spPr>
      </p:pic>
      <p:pic>
        <p:nvPicPr>
          <p:cNvPr id="9" name="Picture 8" descr="A machine with wires and wires on shelves&#10;&#10;AI-generated content may be incorrect.">
            <a:extLst>
              <a:ext uri="{FF2B5EF4-FFF2-40B4-BE49-F238E27FC236}">
                <a16:creationId xmlns:a16="http://schemas.microsoft.com/office/drawing/2014/main" id="{FEB57778-0145-7D94-C89E-AB81D7A3D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0"/>
          <a:stretch/>
        </p:blipFill>
        <p:spPr>
          <a:xfrm>
            <a:off x="5426529" y="1196895"/>
            <a:ext cx="1489442" cy="2385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AB6AF0-8CA7-BD9C-37B0-FA84E39FC592}"/>
              </a:ext>
            </a:extLst>
          </p:cNvPr>
          <p:cNvSpPr txBox="1"/>
          <p:nvPr/>
        </p:nvSpPr>
        <p:spPr>
          <a:xfrm>
            <a:off x="4822382" y="4158058"/>
            <a:ext cx="63871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b="1" dirty="0"/>
              <a:t>The Torino DT Laboratory is ready for the Minicrates assembly.  </a:t>
            </a:r>
            <a:r>
              <a:rPr lang="en-IT" sz="1400" b="1" dirty="0">
                <a:solidFill>
                  <a:srgbClr val="FF0000"/>
                </a:solidFill>
              </a:rPr>
              <a:t>20 % of Minicrates to be assembled in Torino  (45 Minicrates):</a:t>
            </a:r>
          </a:p>
          <a:p>
            <a:pPr marL="342900" indent="-342900">
              <a:buAutoNum type="arabicParenR"/>
            </a:pPr>
            <a:r>
              <a:rPr lang="en-IT" sz="1400" b="1" dirty="0"/>
              <a:t>Preparation of the Assembly Site (Q3 2024-Q3 2025)</a:t>
            </a:r>
            <a:r>
              <a:rPr lang="en-IT" sz="1400" dirty="0"/>
              <a:t>: tools for the assembly and commissioning , </a:t>
            </a:r>
            <a:r>
              <a:rPr lang="en-IT" sz="1400" dirty="0">
                <a:solidFill>
                  <a:srgbClr val="FF0000"/>
                </a:solidFill>
              </a:rPr>
              <a:t>logistic organisation for Minicrates handling and transport to CERN.</a:t>
            </a:r>
          </a:p>
          <a:p>
            <a:pPr marL="342900" indent="-342900">
              <a:buAutoNum type="arabicParenR"/>
            </a:pPr>
            <a:r>
              <a:rPr lang="en-IT" sz="1400" b="1" dirty="0"/>
              <a:t>Assembly Phase</a:t>
            </a:r>
            <a:r>
              <a:rPr lang="en-IT" sz="1400" dirty="0"/>
              <a:t>: Need a dedicated person-power during all the assembly period </a:t>
            </a:r>
            <a:r>
              <a:rPr lang="en-IT" sz="1400" b="1" dirty="0"/>
              <a:t>Q4 2025 – Q4 2026 (estimation of 1,5 year for assembly). </a:t>
            </a:r>
            <a:r>
              <a:rPr lang="en-IT" sz="1400" dirty="0"/>
              <a:t>Necessary involved personnel from INFN Servizi: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IT" sz="1200" b="1" dirty="0">
                <a:solidFill>
                  <a:schemeClr val="accent6">
                    <a:lumMod val="75000"/>
                  </a:schemeClr>
                </a:solidFill>
              </a:rPr>
              <a:t>Electronic Technician for develop and maintain T</a:t>
            </a:r>
            <a:r>
              <a:rPr lang="en-GB" sz="1200" b="1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IT" sz="1200" b="1" dirty="0">
                <a:solidFill>
                  <a:schemeClr val="accent6">
                    <a:lumMod val="75000"/>
                  </a:schemeClr>
                </a:solidFill>
              </a:rPr>
              <a:t>st System 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IT" sz="1200" b="1" dirty="0">
                <a:solidFill>
                  <a:schemeClr val="accent6">
                    <a:lumMod val="75000"/>
                  </a:schemeClr>
                </a:solidFill>
              </a:rPr>
              <a:t>Electronic Technicians for Minicrate assembly phase  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IT" sz="1200" b="1" dirty="0">
                <a:solidFill>
                  <a:schemeClr val="accent6">
                    <a:lumMod val="75000"/>
                  </a:schemeClr>
                </a:solidFill>
              </a:rPr>
              <a:t>Mechanic Technicians during assembly phase and for Logistic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IT" sz="12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01B63E9-6243-DA9F-EDC9-7CB17B8C8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EF4-3655-0346-8969-94E1F9B58C5C}" type="slidenum">
              <a:rPr lang="en-IT" smtClean="0"/>
              <a:t>9</a:t>
            </a:fld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C8EDB3-C30F-4FF2-E906-6FB1E3288D3E}"/>
              </a:ext>
            </a:extLst>
          </p:cNvPr>
          <p:cNvSpPr txBox="1"/>
          <p:nvPr/>
        </p:nvSpPr>
        <p:spPr>
          <a:xfrm>
            <a:off x="0" y="6582975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Helvetica" pitchFamily="2" charset="0"/>
              </a:rPr>
              <a:t>CMS – Richieste 2026</a:t>
            </a:r>
          </a:p>
        </p:txBody>
      </p:sp>
    </p:spTree>
    <p:extLst>
      <p:ext uri="{BB962C8B-B14F-4D97-AF65-F5344CB8AC3E}">
        <p14:creationId xmlns:p14="http://schemas.microsoft.com/office/powerpoint/2010/main" val="266814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3090</Words>
  <Application>Microsoft Macintosh PowerPoint</Application>
  <PresentationFormat>Widescreen</PresentationFormat>
  <Paragraphs>311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Century</vt:lpstr>
      <vt:lpstr>Helvetica</vt:lpstr>
      <vt:lpstr>Symbol</vt:lpstr>
      <vt:lpstr>Times New Roman</vt:lpstr>
      <vt:lpstr>Wingdings</vt:lpstr>
      <vt:lpstr>Office Theme</vt:lpstr>
      <vt:lpstr>CMS Torino Richieste Servizi per il 2026</vt:lpstr>
      <vt:lpstr>Introduzione e Contesto</vt:lpstr>
      <vt:lpstr>Tracker - TBPX</vt:lpstr>
      <vt:lpstr>Tracker – TBPX Qualifica CROC Wafers</vt:lpstr>
      <vt:lpstr>Tracker – TBPX - Integrazione TBPX</vt:lpstr>
      <vt:lpstr>PowerPoint Presentation</vt:lpstr>
      <vt:lpstr>Sommario Richieste TPBX</vt:lpstr>
      <vt:lpstr>PowerPoint Presentation</vt:lpstr>
      <vt:lpstr>DT – Minicrates assembly</vt:lpstr>
      <vt:lpstr>DT – Minicrates Installation @CERN</vt:lpstr>
      <vt:lpstr>DT – Monsa Monitoring System</vt:lpstr>
      <vt:lpstr>DT – Fiber Plant</vt:lpstr>
      <vt:lpstr>Project and realization of the experimental areas at CERN for the Minicrate intervention and certification.</vt:lpstr>
      <vt:lpstr>PowerPoint Presentation</vt:lpstr>
      <vt:lpstr>PowerPoint Presentation</vt:lpstr>
      <vt:lpstr>CMS Endcap Timing Layer (ETL)</vt:lpstr>
      <vt:lpstr>PowerPoint Presentation</vt:lpstr>
      <vt:lpstr>Richieste servizi 2025: Laboratorio Elettronica</vt:lpstr>
      <vt:lpstr>PowerPoint Presentation</vt:lpstr>
      <vt:lpstr>ECAL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Stefano Argirò</dc:creator>
  <cp:lastModifiedBy>Stefano Argirò</cp:lastModifiedBy>
  <cp:revision>12</cp:revision>
  <dcterms:created xsi:type="dcterms:W3CDTF">2025-06-12T07:44:02Z</dcterms:created>
  <dcterms:modified xsi:type="dcterms:W3CDTF">2025-06-13T12:29:33Z</dcterms:modified>
</cp:coreProperties>
</file>