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9" r:id="rId2"/>
    <p:sldId id="273" r:id="rId3"/>
    <p:sldId id="274" r:id="rId4"/>
    <p:sldId id="267" r:id="rId5"/>
    <p:sldId id="268" r:id="rId6"/>
    <p:sldId id="270" r:id="rId7"/>
    <p:sldId id="266" r:id="rId8"/>
    <p:sldId id="258" r:id="rId9"/>
    <p:sldId id="272" r:id="rId10"/>
  </p:sldIdLst>
  <p:sldSz cx="18288000" cy="10287000"/>
  <p:notesSz cx="6858000" cy="9144000"/>
  <p:embeddedFontLst>
    <p:embeddedFont>
      <p:font typeface="Futura 1 Bold" panose="020B0604020202020204" charset="0"/>
      <p:regular r:id="rId12"/>
    </p:embeddedFont>
    <p:embeddedFont>
      <p:font typeface="Futura 2" panose="020B0604020202020204" charset="0"/>
      <p:regular r:id="rId13"/>
    </p:embeddedFont>
    <p:embeddedFont>
      <p:font typeface="Futura 2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F4D44A"/>
    <a:srgbClr val="37ABCA"/>
    <a:srgbClr val="F3944B"/>
    <a:srgbClr val="004080"/>
    <a:srgbClr val="5FCCF5"/>
    <a:srgbClr val="DE7925"/>
    <a:srgbClr val="F6E2A2"/>
    <a:srgbClr val="96B3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248" autoAdjust="0"/>
  </p:normalViewPr>
  <p:slideViewPr>
    <p:cSldViewPr>
      <p:cViewPr varScale="1">
        <p:scale>
          <a:sx n="32" d="100"/>
          <a:sy n="32" d="100"/>
        </p:scale>
        <p:origin x="53" y="7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ist\Desktop\Presentatione%20YIA%20ERRS25_Cristiana%20Alberghina\ISOLPHARM_Risultati%20gamma%20counter%20Giugno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ist\Desktop\Presentatione%20YIA%20ERRS25_Cristiana%20Alberghina\ISOLPHARM_Risultati%20gamma%20counter%20Giugno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ist\Desktop\Presentatione%20YIA%20ERRS25_Cristiana%20Alberghina\ISOLPHARM_Risultati%20gamma%20counter%20Giugno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2"/>
                </a:solidFill>
                <a:latin typeface="Futura 1 Bold" panose="020B0604020202020204" charset="0"/>
                <a:ea typeface="+mn-ea"/>
                <a:cs typeface="+mn-cs"/>
              </a:defRPr>
            </a:pPr>
            <a:r>
              <a:rPr lang="en-GB" sz="3200" dirty="0">
                <a:solidFill>
                  <a:schemeClr val="accent2"/>
                </a:solidFill>
                <a:latin typeface="Futura 1 Bold" panose="020B0604020202020204" charset="0"/>
              </a:rPr>
              <a:t>In-take</a:t>
            </a:r>
            <a:r>
              <a:rPr lang="en-GB" sz="3200" baseline="0" dirty="0">
                <a:solidFill>
                  <a:schemeClr val="accent2"/>
                </a:solidFill>
                <a:latin typeface="Futura 1 Bold" panose="020B0604020202020204" charset="0"/>
              </a:rPr>
              <a:t> evaluation</a:t>
            </a:r>
          </a:p>
          <a:p>
            <a:pPr>
              <a:defRPr>
                <a:solidFill>
                  <a:schemeClr val="accent2"/>
                </a:solidFill>
                <a:latin typeface="Futura 1 Bold" panose="020B0604020202020204" charset="0"/>
              </a:defRPr>
            </a:pPr>
            <a:r>
              <a:rPr lang="el-GR" baseline="0" dirty="0">
                <a:solidFill>
                  <a:schemeClr val="accent2"/>
                </a:solidFill>
                <a:latin typeface="Futura 1 Bold" panose="020B0604020202020204" charset="0"/>
              </a:rPr>
              <a:t>γ</a:t>
            </a:r>
            <a:r>
              <a:rPr lang="en-GB" baseline="0" dirty="0">
                <a:solidFill>
                  <a:schemeClr val="accent2"/>
                </a:solidFill>
                <a:latin typeface="Futura 1 Bold" panose="020B0604020202020204" charset="0"/>
              </a:rPr>
              <a:t>-counter analysis</a:t>
            </a:r>
            <a:endParaRPr lang="en-GB" dirty="0">
              <a:solidFill>
                <a:schemeClr val="accent2"/>
              </a:solidFill>
              <a:latin typeface="Futura 1 Bold" panose="020B0604020202020204" charset="0"/>
            </a:endParaRPr>
          </a:p>
        </c:rich>
      </c:tx>
      <c:layout>
        <c:manualLayout>
          <c:xMode val="edge"/>
          <c:yMode val="edge"/>
          <c:x val="0.324860344239783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2"/>
              </a:solidFill>
              <a:latin typeface="Futura 1 Bold" panose="020B060402020202020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966772535701546"/>
          <c:y val="0.18686713733846846"/>
          <c:w val="0.70310036123144815"/>
          <c:h val="0.6764662715697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'In-take'!$B$30</c:f>
              <c:strCache>
                <c:ptCount val="1"/>
                <c:pt idx="0">
                  <c:v>MDA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('In-take'!$I$30,'In-take'!$I$33,'In-take'!$I$36)</c:f>
                <c:numCache>
                  <c:formatCode>General</c:formatCode>
                  <c:ptCount val="3"/>
                  <c:pt idx="0">
                    <c:v>4.0073946640145977E-3</c:v>
                  </c:pt>
                  <c:pt idx="1">
                    <c:v>1.8673894301225683E-2</c:v>
                  </c:pt>
                  <c:pt idx="2">
                    <c:v>1.6660688991398567E-2</c:v>
                  </c:pt>
                </c:numCache>
              </c:numRef>
            </c:plus>
            <c:minus>
              <c:numRef>
                <c:f>('In-take'!$I$30,'In-take'!$I$33,'In-take'!$I$36)</c:f>
                <c:numCache>
                  <c:formatCode>General</c:formatCode>
                  <c:ptCount val="3"/>
                  <c:pt idx="0">
                    <c:v>4.0073946640145977E-3</c:v>
                  </c:pt>
                  <c:pt idx="1">
                    <c:v>1.8673894301225683E-2</c:v>
                  </c:pt>
                  <c:pt idx="2">
                    <c:v>1.6660688991398567E-2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'In-take'!$M$29:$M$31</c:f>
              <c:strCache>
                <c:ptCount val="3"/>
                <c:pt idx="0">
                  <c:v>1h</c:v>
                </c:pt>
                <c:pt idx="1">
                  <c:v>24h</c:v>
                </c:pt>
                <c:pt idx="2">
                  <c:v>72h</c:v>
                </c:pt>
              </c:strCache>
            </c:strRef>
          </c:cat>
          <c:val>
            <c:numRef>
              <c:f>('In-take'!$H$30,'In-take'!$H$33,'In-take'!$H$36)</c:f>
              <c:numCache>
                <c:formatCode>0.00</c:formatCode>
                <c:ptCount val="3"/>
                <c:pt idx="0">
                  <c:v>5.0787889786165801</c:v>
                </c:pt>
                <c:pt idx="1">
                  <c:v>12.983735686674931</c:v>
                </c:pt>
                <c:pt idx="2">
                  <c:v>10.802832311471686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4-4797-B6F9-2365FCE0D720}"/>
            </c:ext>
          </c:extLst>
        </c:ser>
        <c:ser>
          <c:idx val="1"/>
          <c:order val="1"/>
          <c:tx>
            <c:strRef>
              <c:f>'In-take'!$B$29</c:f>
              <c:strCache>
                <c:ptCount val="1"/>
                <c:pt idx="0">
                  <c:v>MCF-10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('In-take'!$I$29,'In-take'!$I$32,'In-take'!$I$35)</c:f>
                <c:numCache>
                  <c:formatCode>General</c:formatCode>
                  <c:ptCount val="3"/>
                  <c:pt idx="0">
                    <c:v>2.0306387611825232E-3</c:v>
                  </c:pt>
                  <c:pt idx="1">
                    <c:v>3.55507216490314E-3</c:v>
                  </c:pt>
                  <c:pt idx="2">
                    <c:v>1.7838148542712602E-2</c:v>
                  </c:pt>
                </c:numCache>
              </c:numRef>
            </c:plus>
            <c:minus>
              <c:numRef>
                <c:f>('In-take'!$I$29,'In-take'!$I$32,'In-take'!$I$35)</c:f>
                <c:numCache>
                  <c:formatCode>General</c:formatCode>
                  <c:ptCount val="3"/>
                  <c:pt idx="0">
                    <c:v>2.0306387611825232E-3</c:v>
                  </c:pt>
                  <c:pt idx="1">
                    <c:v>3.55507216490314E-3</c:v>
                  </c:pt>
                  <c:pt idx="2">
                    <c:v>1.7838148542712602E-2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'In-take'!$M$29:$M$31</c:f>
              <c:strCache>
                <c:ptCount val="3"/>
                <c:pt idx="0">
                  <c:v>1h</c:v>
                </c:pt>
                <c:pt idx="1">
                  <c:v>24h</c:v>
                </c:pt>
                <c:pt idx="2">
                  <c:v>72h</c:v>
                </c:pt>
              </c:strCache>
            </c:strRef>
          </c:cat>
          <c:val>
            <c:numRef>
              <c:f>('In-take'!$H$29,'In-take'!$H$32,'In-take'!$H$35)</c:f>
              <c:numCache>
                <c:formatCode>0.00</c:formatCode>
                <c:ptCount val="3"/>
                <c:pt idx="0">
                  <c:v>1.6114109483423285</c:v>
                </c:pt>
                <c:pt idx="1">
                  <c:v>2.5665399239543727</c:v>
                </c:pt>
                <c:pt idx="2">
                  <c:v>2.3654774191748724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D4-4797-B6F9-2365FCE0D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5950208"/>
        <c:axId val="405952368"/>
      </c:barChart>
      <c:catAx>
        <c:axId val="405950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GB" sz="24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noProof="0" dirty="0"/>
                  <a:t>Timepoint</a:t>
                </a:r>
              </a:p>
            </c:rich>
          </c:tx>
          <c:layout>
            <c:manualLayout>
              <c:xMode val="edge"/>
              <c:yMode val="edge"/>
              <c:x val="0.43959233659847524"/>
              <c:y val="0.934453189076105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GB" sz="24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5952368"/>
        <c:crosses val="autoZero"/>
        <c:auto val="1"/>
        <c:lblAlgn val="ctr"/>
        <c:lblOffset val="100"/>
        <c:noMultiLvlLbl val="0"/>
      </c:catAx>
      <c:valAx>
        <c:axId val="40595236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24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noProof="0" dirty="0"/>
                  <a:t>In-take percentage (%)</a:t>
                </a:r>
              </a:p>
            </c:rich>
          </c:tx>
          <c:layout>
            <c:manualLayout>
              <c:xMode val="edge"/>
              <c:yMode val="edge"/>
              <c:x val="1.8653757949746723E-3"/>
              <c:y val="0.298269426933199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24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595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3782649130930613"/>
          <c:y val="7.6835017576156753E-2"/>
          <c:w val="0.34993091978421548"/>
          <c:h val="0.11458482663116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4A7EBB"/>
                </a:solidFill>
                <a:latin typeface="Futura 1 Bold" panose="020B0604020202020204" charset="0"/>
                <a:ea typeface="+mn-ea"/>
                <a:cs typeface="+mn-cs"/>
              </a:defRPr>
            </a:pPr>
            <a:r>
              <a:rPr lang="it-IT" sz="2400" dirty="0">
                <a:solidFill>
                  <a:srgbClr val="4A7EBB"/>
                </a:solidFill>
                <a:latin typeface="Futura 1 Bold" panose="020B0604020202020204" charset="0"/>
              </a:rPr>
              <a:t>% in-take 1h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4A7EBB"/>
              </a:solidFill>
              <a:latin typeface="Futura 1 Bold" panose="020B060402020202020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'Single cell'!$P$2:$P$6</c:f>
              <c:strCache>
                <c:ptCount val="5"/>
                <c:pt idx="0">
                  <c:v>MCF-10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'Single cell'!$Q$2:$Q$6</c:f>
              <c:numCache>
                <c:formatCode>#,##0</c:formatCode>
                <c:ptCount val="5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</c:numCache>
            </c:numRef>
          </c:cat>
          <c:val>
            <c:numRef>
              <c:f>'Single cell'!$U$2:$U$6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2.1326079453000442</c:v>
                </c:pt>
                <c:pt idx="2">
                  <c:v>1.342070160748537</c:v>
                </c:pt>
                <c:pt idx="3">
                  <c:v>1.544714744310159</c:v>
                </c:pt>
                <c:pt idx="4">
                  <c:v>1.5301982516131676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7-4445-AADB-480D39DF1B54}"/>
            </c:ext>
          </c:extLst>
        </c:ser>
        <c:ser>
          <c:idx val="1"/>
          <c:order val="1"/>
          <c:tx>
            <c:strRef>
              <c:f>'Single cell'!$P$8:$P$12</c:f>
              <c:strCache>
                <c:ptCount val="5"/>
                <c:pt idx="0">
                  <c:v>MDA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'Single cell'!$U$8:$U$12</c:f>
              <c:numCache>
                <c:formatCode>0.00</c:formatCode>
                <c:ptCount val="5"/>
                <c:pt idx="0" formatCode="0.0">
                  <c:v>0</c:v>
                </c:pt>
                <c:pt idx="1">
                  <c:v>3.2255984219111564</c:v>
                </c:pt>
                <c:pt idx="2">
                  <c:v>3.3467075662045525</c:v>
                </c:pt>
                <c:pt idx="3">
                  <c:v>5.6893392350622944</c:v>
                </c:pt>
                <c:pt idx="4">
                  <c:v>4.0126142491472994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7-4445-AADB-480D39DF1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7812304"/>
        <c:axId val="407812664"/>
      </c:barChart>
      <c:catAx>
        <c:axId val="407812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dirty="0" err="1"/>
                  <a:t>KBq</a:t>
                </a:r>
                <a:r>
                  <a:rPr lang="en-GB" sz="2000" dirty="0"/>
                  <a:t> administrated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1 Bold" panose="020B0604020202020204" charset="0"/>
                <a:ea typeface="+mn-ea"/>
                <a:cs typeface="+mn-cs"/>
              </a:defRPr>
            </a:pPr>
            <a:endParaRPr lang="it-IT"/>
          </a:p>
        </c:txPr>
        <c:crossAx val="407812664"/>
        <c:crosses val="autoZero"/>
        <c:auto val="1"/>
        <c:lblAlgn val="ctr"/>
        <c:lblOffset val="100"/>
        <c:noMultiLvlLbl val="0"/>
      </c:catAx>
      <c:valAx>
        <c:axId val="407812664"/>
        <c:scaling>
          <c:orientation val="minMax"/>
          <c:max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In-take percentage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1 Bold" panose="020B0604020202020204" charset="0"/>
                <a:ea typeface="+mn-ea"/>
                <a:cs typeface="+mn-cs"/>
              </a:defRPr>
            </a:pPr>
            <a:endParaRPr lang="it-IT"/>
          </a:p>
        </c:txPr>
        <c:crossAx val="40781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1 Bold" panose="020B060402020202020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4A7EBB"/>
                </a:solidFill>
                <a:latin typeface="Futura 1 Bold" panose="020B0604020202020204" charset="0"/>
                <a:ea typeface="+mn-ea"/>
                <a:cs typeface="+mn-cs"/>
              </a:defRPr>
            </a:pPr>
            <a:r>
              <a:rPr lang="it-IT" sz="2400" dirty="0">
                <a:solidFill>
                  <a:srgbClr val="4A7EBB"/>
                </a:solidFill>
                <a:latin typeface="Futura 1 Bold" panose="020B0604020202020204" charset="0"/>
              </a:rPr>
              <a:t>% in-take 24 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4A7EBB"/>
              </a:solidFill>
              <a:latin typeface="Futura 1 Bold" panose="020B060402020202020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'Single cell'!$P$14:$P$18</c:f>
              <c:strCache>
                <c:ptCount val="5"/>
                <c:pt idx="0">
                  <c:v>MCF-10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'Single cell'!$Q$14:$Q$18</c:f>
              <c:numCache>
                <c:formatCode>#,##0</c:formatCode>
                <c:ptCount val="5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</c:numCache>
            </c:numRef>
          </c:cat>
          <c:val>
            <c:numRef>
              <c:f>'Single cell'!$U$14:$U$18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2.0840831725244464</c:v>
                </c:pt>
                <c:pt idx="2">
                  <c:v>1.2389393006677538</c:v>
                </c:pt>
                <c:pt idx="3">
                  <c:v>0.88112768998116897</c:v>
                </c:pt>
                <c:pt idx="4">
                  <c:v>0.65418819020676933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3-4E00-B091-B010B455E58B}"/>
            </c:ext>
          </c:extLst>
        </c:ser>
        <c:ser>
          <c:idx val="1"/>
          <c:order val="1"/>
          <c:tx>
            <c:strRef>
              <c:f>'Single cell'!$P$20:$P$24</c:f>
              <c:strCache>
                <c:ptCount val="5"/>
                <c:pt idx="0">
                  <c:v>MDA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'Single cell'!$U$20:$U$24</c:f>
              <c:numCache>
                <c:formatCode>0.00</c:formatCode>
                <c:ptCount val="5"/>
                <c:pt idx="0" formatCode="0.0">
                  <c:v>0</c:v>
                </c:pt>
                <c:pt idx="1">
                  <c:v>20.332309595881483</c:v>
                </c:pt>
                <c:pt idx="2">
                  <c:v>6.7532198473809606</c:v>
                </c:pt>
                <c:pt idx="3">
                  <c:v>6.5883245691159242</c:v>
                </c:pt>
                <c:pt idx="4">
                  <c:v>12.274340962308331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3-4E00-B091-B010B455E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7784224"/>
        <c:axId val="407782784"/>
      </c:barChart>
      <c:catAx>
        <c:axId val="407784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KBq</a:t>
                </a:r>
                <a:r>
                  <a:rPr lang="en-GB" sz="2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administrated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1 Bold" panose="020B0604020202020204" charset="0"/>
                <a:ea typeface="+mn-ea"/>
                <a:cs typeface="+mn-cs"/>
              </a:defRPr>
            </a:pPr>
            <a:endParaRPr lang="it-IT"/>
          </a:p>
        </c:txPr>
        <c:crossAx val="407782784"/>
        <c:crosses val="autoZero"/>
        <c:auto val="0"/>
        <c:lblAlgn val="ctr"/>
        <c:lblOffset val="100"/>
        <c:noMultiLvlLbl val="0"/>
      </c:catAx>
      <c:valAx>
        <c:axId val="40778278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/>
                  <a:t>In-take</a:t>
                </a:r>
                <a:r>
                  <a:rPr lang="en-GB" sz="1800" baseline="0" dirty="0"/>
                  <a:t> percentage (%)</a:t>
                </a:r>
                <a:endParaRPr lang="en-GB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1 Bold" panose="020B0604020202020204" charset="0"/>
                <a:ea typeface="+mn-ea"/>
                <a:cs typeface="+mn-cs"/>
              </a:defRPr>
            </a:pPr>
            <a:endParaRPr lang="it-IT"/>
          </a:p>
        </c:txPr>
        <c:crossAx val="40778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1 Bold" panose="020B060402020202020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FF38D-1909-4ECD-870E-B32418050C57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FD400-6AA7-4B4F-9C96-2DE245412E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8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FD400-6AA7-4B4F-9C96-2DE245412E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4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20000"/>
                <a:lumOff val="8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11" Type="http://schemas.openxmlformats.org/officeDocument/2006/relationships/image" Target="../media/image13.tif"/><Relationship Id="rId5" Type="http://schemas.microsoft.com/office/2007/relationships/hdphoto" Target="../media/hdphoto1.wdp"/><Relationship Id="rId10" Type="http://schemas.openxmlformats.org/officeDocument/2006/relationships/image" Target="../media/image12.tif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26" Type="http://schemas.openxmlformats.org/officeDocument/2006/relationships/image" Target="../media/image50.jpe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jpeg"/><Relationship Id="rId2" Type="http://schemas.openxmlformats.org/officeDocument/2006/relationships/image" Target="../media/image26.JP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23" Type="http://schemas.openxmlformats.org/officeDocument/2006/relationships/image" Target="../media/image47.jpeg"/><Relationship Id="rId28" Type="http://schemas.openxmlformats.org/officeDocument/2006/relationships/image" Target="../media/image52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JPG"/><Relationship Id="rId30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114299" y="3086100"/>
            <a:ext cx="18059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4A7EBB"/>
                </a:solidFill>
                <a:latin typeface="Futura 2 Bold"/>
              </a:rPr>
              <a:t>111Ag-Mediated</a:t>
            </a:r>
            <a:r>
              <a:rPr lang="en-US" sz="8000" b="1" dirty="0">
                <a:solidFill>
                  <a:srgbClr val="004080"/>
                </a:solidFill>
                <a:latin typeface="Futura 2 Bold"/>
              </a:rPr>
              <a:t> </a:t>
            </a:r>
            <a:r>
              <a:rPr lang="en-US" sz="8000" b="1" dirty="0">
                <a:solidFill>
                  <a:schemeClr val="accent2"/>
                </a:solidFill>
                <a:latin typeface="Futura 2 Bold"/>
              </a:rPr>
              <a:t>Intracellular Radiation for Targeted Breast Cancer Therapy</a:t>
            </a:r>
            <a:endParaRPr lang="en-US" sz="8000" b="1" dirty="0">
              <a:solidFill>
                <a:schemeClr val="accent2"/>
              </a:solidFill>
              <a:latin typeface="Futura 2 Bold"/>
              <a:ea typeface="Futura 2 Bold"/>
              <a:cs typeface="Futura 2 Bold"/>
              <a:sym typeface="Futura 2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12759" y="6972300"/>
            <a:ext cx="17662475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4A7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2"/>
                <a:ea typeface="Futura 2"/>
                <a:cs typeface="Futura 2"/>
                <a:sym typeface="Futura 2"/>
              </a:rPr>
              <a:t>Cristiana Alberghina, Ph.D.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2"/>
              <a:ea typeface="Futura 2"/>
              <a:cs typeface="Futura 2"/>
              <a:sym typeface="Futura 2"/>
            </a:endParaRPr>
          </a:p>
          <a:p>
            <a:pPr>
              <a:lnSpc>
                <a:spcPts val="5123"/>
              </a:lnSpc>
            </a:pPr>
            <a:r>
              <a:rPr lang="en-US" sz="3200" dirty="0">
                <a:solidFill>
                  <a:schemeClr val="accent2"/>
                </a:solidFill>
                <a:latin typeface="Futura 2"/>
                <a:ea typeface="Futura 2"/>
                <a:cs typeface="Futura 2"/>
                <a:sym typeface="Futura 2"/>
              </a:rPr>
              <a:t>Institute of Bioimaging and Complex Biological Systems - National Research Council (IBSBC-CNR)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16499" y="9258300"/>
            <a:ext cx="445500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3"/>
              </a:lnSpc>
            </a:pPr>
            <a:r>
              <a:rPr lang="en-US" sz="4400" b="1" dirty="0">
                <a:solidFill>
                  <a:schemeClr val="accent2"/>
                </a:solidFill>
                <a:latin typeface="Futura 2"/>
                <a:ea typeface="Futura 2"/>
                <a:cs typeface="Futura 2"/>
                <a:sym typeface="Futura 2"/>
              </a:rPr>
              <a:t>6</a:t>
            </a:r>
            <a:r>
              <a:rPr lang="en-US" sz="4400" b="1" baseline="30000" dirty="0">
                <a:solidFill>
                  <a:schemeClr val="accent2"/>
                </a:solidFill>
                <a:latin typeface="Futura 2"/>
                <a:ea typeface="Futura 2"/>
                <a:cs typeface="Futura 2"/>
                <a:sym typeface="Futura 2"/>
              </a:rPr>
              <a:t>th  </a:t>
            </a:r>
            <a:r>
              <a:rPr lang="en-US" sz="4400" b="1" dirty="0">
                <a:solidFill>
                  <a:schemeClr val="accent2"/>
                </a:solidFill>
                <a:latin typeface="Futura 2"/>
                <a:ea typeface="Futura 2"/>
                <a:cs typeface="Futura 2"/>
                <a:sym typeface="Futura 2"/>
              </a:rPr>
              <a:t>October 2025</a:t>
            </a:r>
          </a:p>
        </p:txBody>
      </p:sp>
      <p:pic>
        <p:nvPicPr>
          <p:cNvPr id="1026" name="Picture 2" descr="SIRR">
            <a:extLst>
              <a:ext uri="{FF2B5EF4-FFF2-40B4-BE49-F238E27FC236}">
                <a16:creationId xmlns:a16="http://schemas.microsoft.com/office/drawing/2014/main" id="{A32386EF-B781-3F2C-8B56-793F6F1E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3" y="310747"/>
            <a:ext cx="1804989" cy="23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D54729-A9C1-411C-28B5-6FE91C904AD7}"/>
              </a:ext>
            </a:extLst>
          </p:cNvPr>
          <p:cNvSpPr txBox="1"/>
          <p:nvPr/>
        </p:nvSpPr>
        <p:spPr>
          <a:xfrm>
            <a:off x="4572000" y="19009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1 Bold"/>
                <a:ea typeface="Futura 1 Bold"/>
                <a:cs typeface="Futura 1 Bold"/>
                <a:sym typeface="Futura 1 Bold"/>
              </a:rPr>
              <a:t>Theranostics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1BAEFC-59B7-2330-AAFF-CA2FF888812E}"/>
              </a:ext>
            </a:extLst>
          </p:cNvPr>
          <p:cNvSpPr txBox="1"/>
          <p:nvPr/>
        </p:nvSpPr>
        <p:spPr>
          <a:xfrm>
            <a:off x="609600" y="1293391"/>
            <a:ext cx="1714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Futura 2" panose="020B0604020202020204" charset="0"/>
              </a:rPr>
              <a:t>Theranostics integrates therapy and diagnostics into a single platform, using the same or similar agents to both treat and monitor tumor progression</a:t>
            </a:r>
            <a:endParaRPr lang="en-GB" sz="3200" b="1" dirty="0">
              <a:solidFill>
                <a:schemeClr val="accent2"/>
              </a:solidFill>
              <a:latin typeface="Futura 2" panose="020B060402020202020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DFF764-3A37-9DAC-5AA4-F4A018B08252}"/>
              </a:ext>
            </a:extLst>
          </p:cNvPr>
          <p:cNvSpPr txBox="1"/>
          <p:nvPr/>
        </p:nvSpPr>
        <p:spPr>
          <a:xfrm>
            <a:off x="1052512" y="2485823"/>
            <a:ext cx="16182975" cy="71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4A7EBB"/>
                </a:solidFill>
                <a:latin typeface="Futura 2" panose="020B0604020202020204" charset="0"/>
              </a:rPr>
              <a:t>Silver-111 (¹¹¹Ag)</a:t>
            </a:r>
            <a:r>
              <a:rPr lang="en-US" sz="3200" dirty="0">
                <a:solidFill>
                  <a:srgbClr val="4A7EBB"/>
                </a:solidFill>
                <a:latin typeface="Futura 2" panose="020B0604020202020204" charset="0"/>
              </a:rPr>
              <a:t> is a radioisotope with attractive properties as a theranostic agent</a:t>
            </a:r>
          </a:p>
        </p:txBody>
      </p:sp>
      <p:pic>
        <p:nvPicPr>
          <p:cNvPr id="17" name="Elemento grafico 16" descr="Lente di ingrandimento con riempimento a tinta unita">
            <a:extLst>
              <a:ext uri="{FF2B5EF4-FFF2-40B4-BE49-F238E27FC236}">
                <a16:creationId xmlns:a16="http://schemas.microsoft.com/office/drawing/2014/main" id="{A1505A98-F417-90F1-80CE-D4A37F1D0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76781" y="3848100"/>
            <a:ext cx="1278439" cy="1278439"/>
          </a:xfrm>
          <a:prstGeom prst="rect">
            <a:avLst/>
          </a:prstGeom>
        </p:spPr>
      </p:pic>
      <p:pic>
        <p:nvPicPr>
          <p:cNvPr id="23" name="Elemento grafico 22" descr="Ago con riempimento a tinta unita">
            <a:extLst>
              <a:ext uri="{FF2B5EF4-FFF2-40B4-BE49-F238E27FC236}">
                <a16:creationId xmlns:a16="http://schemas.microsoft.com/office/drawing/2014/main" id="{41CE1EFA-8D10-07A2-F0DB-1F5C28EA6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8332" y="3848100"/>
            <a:ext cx="1278439" cy="1278439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3DF044F-7D7F-333F-1175-36E7F919A2CB}"/>
              </a:ext>
            </a:extLst>
          </p:cNvPr>
          <p:cNvSpPr txBox="1"/>
          <p:nvPr/>
        </p:nvSpPr>
        <p:spPr>
          <a:xfrm>
            <a:off x="9486900" y="4962923"/>
            <a:ext cx="8458200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3200" b="1" dirty="0">
                <a:solidFill>
                  <a:srgbClr val="4A7EBB"/>
                </a:solidFill>
                <a:latin typeface="Futura 2" panose="020B0604020202020204" charset="0"/>
              </a:rPr>
              <a:t>γ-rays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4A7EBB"/>
                </a:solidFill>
                <a:effectLst/>
                <a:latin typeface="Futura 2" panose="020B060402020202020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it-IT" sz="2400" b="1" dirty="0">
                <a:solidFill>
                  <a:schemeClr val="accent2"/>
                </a:solidFill>
                <a:latin typeface="Futura 2" panose="020B0604020202020204" charset="0"/>
              </a:rPr>
              <a:t>342 keV (~6–7% intensity)/245 keV (~1–1.3% intensity)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it-IT" sz="2400" b="1" dirty="0">
                <a:solidFill>
                  <a:schemeClr val="accent2"/>
                </a:solidFill>
                <a:latin typeface="Futura 2" panose="020B0604020202020204" charset="0"/>
              </a:rPr>
              <a:t>Emission allowing SPECT imaging for diagnostic evaluation</a:t>
            </a:r>
            <a:endParaRPr lang="en-US" sz="2400" b="1" dirty="0">
              <a:solidFill>
                <a:schemeClr val="accent2"/>
              </a:solidFill>
              <a:latin typeface="Futura 2" panose="020B060402020202020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994AA07-B0D7-7034-1FF9-8D7491974AB3}"/>
              </a:ext>
            </a:extLst>
          </p:cNvPr>
          <p:cNvSpPr txBox="1"/>
          <p:nvPr/>
        </p:nvSpPr>
        <p:spPr>
          <a:xfrm>
            <a:off x="609600" y="4954640"/>
            <a:ext cx="7195902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rgbClr val="4A7EBB"/>
                </a:solidFill>
                <a:effectLst/>
                <a:latin typeface="Futura 2" panose="020B0604020202020204" charset="0"/>
              </a:rPr>
              <a:t>β⁻ Radiation</a:t>
            </a:r>
            <a:endParaRPr lang="it-IT" altLang="it-IT" sz="3200" b="1" dirty="0">
              <a:solidFill>
                <a:srgbClr val="4A7EBB"/>
              </a:solidFill>
              <a:latin typeface="Futura 2" panose="020B0604020202020204" charset="0"/>
            </a:endParaRP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it-IT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Futura 2" panose="020B0604020202020204" charset="0"/>
              </a:rPr>
              <a:t>350 keV av</a:t>
            </a:r>
            <a:r>
              <a:rPr lang="en-US" altLang="it-IT" sz="2400" b="1" dirty="0">
                <a:solidFill>
                  <a:schemeClr val="accent2"/>
                </a:solidFill>
                <a:latin typeface="Futura 2" panose="020B0604020202020204" charset="0"/>
              </a:rPr>
              <a:t>g</a:t>
            </a:r>
            <a:r>
              <a:rPr kumimoji="0" lang="en-US" altLang="it-IT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Futura 2" panose="020B0604020202020204" charset="0"/>
              </a:rPr>
              <a:t> energy/1037 keV max energy</a:t>
            </a:r>
            <a:endParaRPr kumimoji="0" lang="it-IT" altLang="it-IT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Futura 2" panose="020B0604020202020204" charset="0"/>
            </a:endParaRP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400" b="1" dirty="0">
                <a:solidFill>
                  <a:schemeClr val="accent2"/>
                </a:solidFill>
                <a:latin typeface="Futura 2" panose="020B0604020202020204" charset="0"/>
              </a:rPr>
              <a:t>Cytotoxic</a:t>
            </a:r>
            <a:r>
              <a:rPr kumimoji="0" lang="en-US" altLang="it-IT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Futura 2" panose="020B0604020202020204" charset="0"/>
              </a:rPr>
              <a:t> radiation suitable for therapeutic purposes</a:t>
            </a:r>
            <a:endParaRPr kumimoji="0" lang="it-IT" altLang="it-IT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Futura 2" panose="020B060402020202020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4259670-F57F-36F1-CA35-D09BB25C716E}"/>
              </a:ext>
            </a:extLst>
          </p:cNvPr>
          <p:cNvSpPr txBox="1"/>
          <p:nvPr/>
        </p:nvSpPr>
        <p:spPr>
          <a:xfrm>
            <a:off x="7530544" y="3104143"/>
            <a:ext cx="3226909" cy="639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4A7EBB"/>
                </a:solidFill>
                <a:latin typeface="Futura 1 Bold" panose="020B0604020202020204" charset="0"/>
              </a:rPr>
              <a:t>Half-life: 7.45 days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A9B1D05-6D59-5CE4-EF04-F69CB116A982}"/>
              </a:ext>
            </a:extLst>
          </p:cNvPr>
          <p:cNvSpPr txBox="1"/>
          <p:nvPr/>
        </p:nvSpPr>
        <p:spPr>
          <a:xfrm>
            <a:off x="114300" y="8395133"/>
            <a:ext cx="18059400" cy="1286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4A7EBB"/>
                </a:solidFill>
                <a:latin typeface="Futura 2" panose="020B0604020202020204" charset="0"/>
              </a:rPr>
              <a:t>This dual property makes ¹¹¹Ag a </a:t>
            </a:r>
            <a:r>
              <a:rPr lang="en-US" sz="2800" b="1" dirty="0">
                <a:solidFill>
                  <a:schemeClr val="accent2"/>
                </a:solidFill>
                <a:latin typeface="Futura 2" panose="020B0604020202020204" charset="0"/>
              </a:rPr>
              <a:t>theranostic radionuclide</a:t>
            </a:r>
            <a:r>
              <a:rPr lang="en-US" sz="2800" dirty="0">
                <a:solidFill>
                  <a:srgbClr val="4A7EBB"/>
                </a:solidFill>
                <a:latin typeface="Futura 2" panose="020B0604020202020204" charset="0"/>
              </a:rPr>
              <a:t>, allowing simultaneous tumor treatment and monitoring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4A7EBB"/>
                </a:solidFill>
                <a:latin typeface="Futura 2" panose="020B0604020202020204" charset="0"/>
              </a:rPr>
              <a:t>¹¹¹Ag is a promising but still underexplored candidate for </a:t>
            </a:r>
            <a:r>
              <a:rPr lang="en-US" sz="2800" b="1" dirty="0">
                <a:solidFill>
                  <a:schemeClr val="accent2"/>
                </a:solidFill>
                <a:latin typeface="Futura 2" panose="020B0604020202020204" charset="0"/>
              </a:rPr>
              <a:t>personalized radionuclide therapy</a:t>
            </a:r>
            <a:endParaRPr lang="en-GB" sz="2800" dirty="0">
              <a:solidFill>
                <a:schemeClr val="accent2"/>
              </a:solidFill>
              <a:latin typeface="Futura 2" panose="020B0604020202020204" charset="0"/>
            </a:endParaRP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30BCCC2-CA49-8E2A-B3F7-131CB9321AC2}"/>
              </a:ext>
            </a:extLst>
          </p:cNvPr>
          <p:cNvCxnSpPr>
            <a:cxnSpLocks/>
          </p:cNvCxnSpPr>
          <p:nvPr/>
        </p:nvCxnSpPr>
        <p:spPr>
          <a:xfrm>
            <a:off x="5714548" y="7734300"/>
            <a:ext cx="685890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0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37B076-5AB7-D765-F95B-12987A58A07C}"/>
              </a:ext>
            </a:extLst>
          </p:cNvPr>
          <p:cNvSpPr txBox="1"/>
          <p:nvPr/>
        </p:nvSpPr>
        <p:spPr>
          <a:xfrm>
            <a:off x="257020" y="1378662"/>
            <a:ext cx="17479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Futura 2" panose="020B0604020202020204" charset="0"/>
              </a:rPr>
              <a:t>R</a:t>
            </a:r>
            <a:r>
              <a:rPr lang="en-US" sz="3200" b="0" i="0" dirty="0">
                <a:solidFill>
                  <a:schemeClr val="accent2"/>
                </a:solidFill>
                <a:effectLst/>
                <a:latin typeface="Futura 2" panose="020B0604020202020204" charset="0"/>
              </a:rPr>
              <a:t>adiation biophysics experiments investigate for the first time the impact of </a:t>
            </a:r>
            <a:r>
              <a:rPr lang="en-US" sz="3200" dirty="0">
                <a:solidFill>
                  <a:schemeClr val="accent2"/>
                </a:solidFill>
                <a:latin typeface="Futura 2" panose="020B0604020202020204" charset="0"/>
              </a:rPr>
              <a:t>¹¹¹Ag</a:t>
            </a:r>
            <a:r>
              <a:rPr lang="en-US" sz="3200" b="0" i="0" dirty="0">
                <a:solidFill>
                  <a:schemeClr val="accent2"/>
                </a:solidFill>
                <a:effectLst/>
                <a:latin typeface="Futura 2" panose="020B0604020202020204" charset="0"/>
              </a:rPr>
              <a:t> on the survival of cancer cells</a:t>
            </a:r>
          </a:p>
          <a:p>
            <a:pPr algn="ctr"/>
            <a:endParaRPr lang="en-US" sz="3200" b="0" i="0" dirty="0">
              <a:solidFill>
                <a:schemeClr val="accent2"/>
              </a:solidFill>
              <a:effectLst/>
              <a:latin typeface="Futura 2" panose="020B0604020202020204" charset="0"/>
            </a:endParaRPr>
          </a:p>
          <a:p>
            <a:pPr algn="ctr"/>
            <a:r>
              <a:rPr lang="en-US" sz="3200" b="0" i="0" dirty="0">
                <a:solidFill>
                  <a:schemeClr val="accent2"/>
                </a:solidFill>
                <a:effectLst/>
                <a:latin typeface="Futura 2" panose="020B0604020202020204" charset="0"/>
              </a:rPr>
              <a:t>Geant4 Monte Carlo simulations </a:t>
            </a:r>
            <a:r>
              <a:rPr lang="en-US" sz="3200" dirty="0">
                <a:solidFill>
                  <a:schemeClr val="accent2"/>
                </a:solidFill>
                <a:latin typeface="Futura 2" panose="020B0604020202020204" charset="0"/>
              </a:rPr>
              <a:t>permit the investigation of</a:t>
            </a:r>
            <a:r>
              <a:rPr lang="en-US" sz="3200" b="0" i="0" dirty="0">
                <a:solidFill>
                  <a:schemeClr val="accent2"/>
                </a:solidFill>
                <a:effectLst/>
                <a:latin typeface="Futura 2" panose="020B0604020202020204" charset="0"/>
              </a:rPr>
              <a:t> cellular dosimetry and behaviour of cell populations after radiopharmaceuticals</a:t>
            </a:r>
            <a:r>
              <a:rPr lang="en-US" sz="3200" dirty="0">
                <a:solidFill>
                  <a:schemeClr val="accent2"/>
                </a:solidFill>
                <a:latin typeface="Futura 2" panose="020B0604020202020204" charset="0"/>
              </a:rPr>
              <a:t>-derived </a:t>
            </a:r>
            <a:r>
              <a:rPr lang="en-US" sz="3200" b="0" i="0" dirty="0">
                <a:solidFill>
                  <a:schemeClr val="accent2"/>
                </a:solidFill>
                <a:effectLst/>
                <a:latin typeface="Futura 2" panose="020B0604020202020204" charset="0"/>
              </a:rPr>
              <a:t>internal radiation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9C949C-ED4F-BAFB-92B4-AD846B74315D}"/>
              </a:ext>
            </a:extLst>
          </p:cNvPr>
          <p:cNvSpPr txBox="1"/>
          <p:nvPr/>
        </p:nvSpPr>
        <p:spPr>
          <a:xfrm>
            <a:off x="4424597" y="270666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A7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1 Bold"/>
                <a:ea typeface="Futura 1 Bold"/>
                <a:cs typeface="Futura 1 Bold"/>
                <a:sym typeface="Futura 1 Bold"/>
              </a:rPr>
              <a:t>Aims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A0CFFEB5-225A-3077-0137-1C38645CE1B3}"/>
              </a:ext>
            </a:extLst>
          </p:cNvPr>
          <p:cNvSpPr/>
          <p:nvPr/>
        </p:nvSpPr>
        <p:spPr>
          <a:xfrm>
            <a:off x="8897236" y="4000500"/>
            <a:ext cx="493527" cy="1365882"/>
          </a:xfrm>
          <a:prstGeom prst="downArrow">
            <a:avLst>
              <a:gd name="adj1" fmla="val 24843"/>
              <a:gd name="adj2" fmla="val 701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20E0E58E-515E-42C3-DD94-70DCE3777AD6}"/>
              </a:ext>
            </a:extLst>
          </p:cNvPr>
          <p:cNvGrpSpPr/>
          <p:nvPr/>
        </p:nvGrpSpPr>
        <p:grpSpPr>
          <a:xfrm>
            <a:off x="1191095" y="5600700"/>
            <a:ext cx="15611004" cy="4401205"/>
            <a:chOff x="1076796" y="4629490"/>
            <a:chExt cx="15611004" cy="4401205"/>
          </a:xfrm>
        </p:grpSpPr>
        <p:pic>
          <p:nvPicPr>
            <p:cNvPr id="15" name="Elemento grafico 14" descr="Obiettivo con riempimento a tinta unita">
              <a:extLst>
                <a:ext uri="{FF2B5EF4-FFF2-40B4-BE49-F238E27FC236}">
                  <a16:creationId xmlns:a16="http://schemas.microsoft.com/office/drawing/2014/main" id="{F16A9C5D-7319-CBF6-A8C3-43B6D7E2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6796" y="4838700"/>
              <a:ext cx="609600" cy="609600"/>
            </a:xfrm>
            <a:prstGeom prst="rect">
              <a:avLst/>
            </a:prstGeom>
          </p:spPr>
        </p:pic>
        <p:pic>
          <p:nvPicPr>
            <p:cNvPr id="16" name="Elemento grafico 15" descr="Obiettivo con riempimento a tinta unita">
              <a:extLst>
                <a:ext uri="{FF2B5EF4-FFF2-40B4-BE49-F238E27FC236}">
                  <a16:creationId xmlns:a16="http://schemas.microsoft.com/office/drawing/2014/main" id="{A4F033A4-44AA-A74A-C8C8-B606EAF0B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6796" y="6591300"/>
              <a:ext cx="609600" cy="609600"/>
            </a:xfrm>
            <a:prstGeom prst="rect">
              <a:avLst/>
            </a:prstGeom>
          </p:spPr>
        </p:pic>
        <p:pic>
          <p:nvPicPr>
            <p:cNvPr id="17" name="Elemento grafico 16" descr="Obiettivo con riempimento a tinta unita">
              <a:extLst>
                <a:ext uri="{FF2B5EF4-FFF2-40B4-BE49-F238E27FC236}">
                  <a16:creationId xmlns:a16="http://schemas.microsoft.com/office/drawing/2014/main" id="{C9DDA0FF-CBDC-9F49-7FB2-9029BC660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6796" y="8267700"/>
              <a:ext cx="609600" cy="609600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2CE7648-EB41-F0CD-C0F3-F1B42539FF7B}"/>
                </a:ext>
              </a:extLst>
            </p:cNvPr>
            <p:cNvSpPr txBox="1"/>
            <p:nvPr/>
          </p:nvSpPr>
          <p:spPr>
            <a:xfrm>
              <a:off x="1747684" y="4629490"/>
              <a:ext cx="14940116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Evaluation of cell in-take of different ¹¹¹Ag activities on human breast cancer cell lines, through γ-counter detector</a:t>
              </a:r>
            </a:p>
            <a:p>
              <a:pPr algn="just"/>
              <a:endParaRPr lang="en-US" sz="2800" b="0" i="0" dirty="0">
                <a:solidFill>
                  <a:srgbClr val="4A7EBB"/>
                </a:solidFill>
                <a:effectLst/>
                <a:latin typeface="Futura 2" panose="020B0604020202020204" charset="0"/>
              </a:endParaRPr>
            </a:p>
            <a:p>
              <a:pPr algn="just"/>
              <a:endParaRPr lang="en-US" sz="2800" dirty="0">
                <a:solidFill>
                  <a:srgbClr val="4A7EBB"/>
                </a:solidFill>
                <a:latin typeface="Futura 2" panose="020B0604020202020204" charset="0"/>
              </a:endParaRPr>
            </a:p>
            <a:p>
              <a:pPr algn="just"/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Investigation on human breast cancer cell lines exposed to different ¹¹¹Ag activities of single cell released emission, via RGB CMOS sensors featured on the Raspberry Pi Camera 3 </a:t>
              </a:r>
            </a:p>
            <a:p>
              <a:pPr algn="just"/>
              <a:endParaRPr lang="en-US" sz="2800" b="0" i="0" dirty="0">
                <a:solidFill>
                  <a:srgbClr val="4A7EBB"/>
                </a:solidFill>
                <a:effectLst/>
                <a:latin typeface="Futura 2" panose="020B0604020202020204" charset="0"/>
              </a:endParaRPr>
            </a:p>
            <a:p>
              <a:pPr algn="just"/>
              <a:endParaRPr lang="en-US" sz="2800" b="0" i="0" dirty="0">
                <a:solidFill>
                  <a:srgbClr val="4A7EBB"/>
                </a:solidFill>
                <a:effectLst/>
                <a:latin typeface="Futura 2" panose="020B0604020202020204" charset="0"/>
              </a:endParaRPr>
            </a:p>
            <a:p>
              <a:pPr algn="just"/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Analysis on human breast cancer cells viability, proliferation and colony formation capability after increasing doses of ¹¹¹Ag (0/0.5/1/2/4 Gy) administration, through Clonogenic assay</a:t>
              </a:r>
              <a:endParaRPr lang="en-US" sz="2800" b="0" i="0" dirty="0">
                <a:solidFill>
                  <a:srgbClr val="4A7EBB"/>
                </a:solidFill>
                <a:effectLst/>
                <a:latin typeface="Futura 2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094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0A63C1-712C-B753-E454-1AD2384AEBA6}"/>
              </a:ext>
            </a:extLst>
          </p:cNvPr>
          <p:cNvSpPr txBox="1"/>
          <p:nvPr/>
        </p:nvSpPr>
        <p:spPr>
          <a:xfrm>
            <a:off x="304798" y="190500"/>
            <a:ext cx="9144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4A7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1 Bold"/>
                <a:ea typeface="Futura 1 Bold"/>
                <a:cs typeface="Futura 1 Bold"/>
                <a:sym typeface="Futura 1 Bold"/>
              </a:rPr>
              <a:t>In-take Results</a:t>
            </a:r>
          </a:p>
          <a:p>
            <a:r>
              <a:rPr lang="el-GR" sz="4000" b="1" dirty="0">
                <a:solidFill>
                  <a:srgbClr val="4A7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1 Bold"/>
                <a:ea typeface="Futura 1 Bold"/>
                <a:cs typeface="Futura 1 Bold"/>
                <a:sym typeface="Futura 1 Bold"/>
              </a:rPr>
              <a:t>γ</a:t>
            </a:r>
            <a:r>
              <a:rPr lang="it-IT" sz="4000" b="1" dirty="0">
                <a:solidFill>
                  <a:srgbClr val="4A7E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1 Bold"/>
                <a:ea typeface="Futura 1 Bold"/>
                <a:cs typeface="Futura 1 Bold"/>
                <a:sym typeface="Futura 1 Bold"/>
              </a:rPr>
              <a:t>-counter detector measurement</a:t>
            </a:r>
            <a:endParaRPr lang="en-GB" sz="4000" dirty="0">
              <a:solidFill>
                <a:srgbClr val="4A7EBB"/>
              </a:solidFill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305D652F-FD70-31EF-8D06-0BBCC73D6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2171"/>
              </p:ext>
            </p:extLst>
          </p:nvPr>
        </p:nvGraphicFramePr>
        <p:xfrm>
          <a:off x="8839200" y="2204562"/>
          <a:ext cx="9144002" cy="682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A5828D-64E9-34E2-05F7-5B8C51F59644}"/>
              </a:ext>
            </a:extLst>
          </p:cNvPr>
          <p:cNvSpPr txBox="1"/>
          <p:nvPr/>
        </p:nvSpPr>
        <p:spPr>
          <a:xfrm>
            <a:off x="571496" y="4059436"/>
            <a:ext cx="7886704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Futura 2" panose="020B0604020202020204" charset="0"/>
              </a:rPr>
              <a:t>Human Breast cell lines: 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37ABCA"/>
                </a:solidFill>
                <a:latin typeface="Futura 2" panose="020B0604020202020204" charset="0"/>
              </a:rPr>
              <a:t>MCF-10 </a:t>
            </a:r>
            <a:r>
              <a:rPr lang="en-US" sz="2600" b="1" dirty="0">
                <a:solidFill>
                  <a:srgbClr val="37ABCA"/>
                </a:solidFill>
                <a:latin typeface="Futura 2" panose="020B0604020202020204" charset="0"/>
                <a:sym typeface="Wingdings" panose="05000000000000000000" pitchFamily="2" charset="2"/>
              </a:rPr>
              <a:t> </a:t>
            </a:r>
            <a:r>
              <a:rPr lang="en-GB" sz="2600" b="1" dirty="0">
                <a:solidFill>
                  <a:srgbClr val="37ABCA"/>
                </a:solidFill>
                <a:latin typeface="Futura 2" panose="020B0604020202020204" charset="0"/>
              </a:rPr>
              <a:t>non-tumorigenic epithelial cell line</a:t>
            </a:r>
            <a:endParaRPr lang="en-US" sz="2600" b="1" dirty="0">
              <a:solidFill>
                <a:srgbClr val="37ABCA"/>
              </a:solidFill>
              <a:latin typeface="Futura 2" panose="020B0604020202020204" charset="0"/>
            </a:endParaRPr>
          </a:p>
          <a:p>
            <a:r>
              <a:rPr lang="en-US" sz="2600" b="1" dirty="0">
                <a:solidFill>
                  <a:srgbClr val="DE7925"/>
                </a:solidFill>
                <a:latin typeface="Futura 2" panose="020B0604020202020204" charset="0"/>
              </a:rPr>
              <a:t>MDA-MB-231 </a:t>
            </a:r>
            <a:r>
              <a:rPr lang="en-US" sz="2600" b="1" dirty="0">
                <a:solidFill>
                  <a:srgbClr val="DE7925"/>
                </a:solidFill>
                <a:latin typeface="Futura 2" panose="020B0604020202020204" charset="0"/>
                <a:sym typeface="Wingdings" panose="05000000000000000000" pitchFamily="2" charset="2"/>
              </a:rPr>
              <a:t> </a:t>
            </a:r>
            <a:r>
              <a:rPr lang="en-US" sz="2600" b="1" dirty="0">
                <a:solidFill>
                  <a:srgbClr val="DE7925"/>
                </a:solidFill>
                <a:latin typeface="Futura 2" panose="020B0604020202020204" charset="0"/>
              </a:rPr>
              <a:t>Highly aggressive triple-negative breast cancer cell line</a:t>
            </a:r>
            <a:endParaRPr lang="en-GB" sz="2600" b="1" dirty="0">
              <a:solidFill>
                <a:srgbClr val="DE7925"/>
              </a:solidFill>
              <a:latin typeface="Futura 2" panose="020B060402020202020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4637CD-EF7D-0771-41D8-9D67C64A4796}"/>
              </a:ext>
            </a:extLst>
          </p:cNvPr>
          <p:cNvSpPr txBox="1"/>
          <p:nvPr/>
        </p:nvSpPr>
        <p:spPr>
          <a:xfrm>
            <a:off x="571494" y="6312331"/>
            <a:ext cx="6210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  <a:latin typeface="Futura 2" panose="020B0604020202020204" charset="0"/>
              </a:rPr>
              <a:t>Administrated activity: 50 </a:t>
            </a:r>
            <a:r>
              <a:rPr lang="en-GB" sz="3200" dirty="0" err="1">
                <a:solidFill>
                  <a:schemeClr val="accent2"/>
                </a:solidFill>
                <a:latin typeface="Futura 2" panose="020B0604020202020204" charset="0"/>
              </a:rPr>
              <a:t>KBq</a:t>
            </a:r>
            <a:endParaRPr lang="en-GB" sz="3200" dirty="0">
              <a:solidFill>
                <a:schemeClr val="accent2"/>
              </a:solidFill>
              <a:latin typeface="Futura 2" panose="020B060402020202020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DF1BD9E-103D-FF62-CB13-F9D003752A00}"/>
              </a:ext>
            </a:extLst>
          </p:cNvPr>
          <p:cNvSpPr txBox="1"/>
          <p:nvPr/>
        </p:nvSpPr>
        <p:spPr>
          <a:xfrm>
            <a:off x="571494" y="7225725"/>
            <a:ext cx="6210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  <a:latin typeface="Futura 2" panose="020B0604020202020204" charset="0"/>
              </a:rPr>
              <a:t>Timepoints: 1hr/24hrs/72hrs</a:t>
            </a:r>
          </a:p>
        </p:txBody>
      </p:sp>
    </p:spTree>
    <p:extLst>
      <p:ext uri="{BB962C8B-B14F-4D97-AF65-F5344CB8AC3E}">
        <p14:creationId xmlns:p14="http://schemas.microsoft.com/office/powerpoint/2010/main" val="2917697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black and red background&#10;&#10;AI-generated content may be incorrect.">
            <a:extLst>
              <a:ext uri="{FF2B5EF4-FFF2-40B4-BE49-F238E27FC236}">
                <a16:creationId xmlns:a16="http://schemas.microsoft.com/office/drawing/2014/main" id="{9B336B07-443F-89D0-BBA6-77204F78B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880" y="5366610"/>
            <a:ext cx="3240000" cy="324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 descr="A black and white grid with red dots&#10;&#10;AI-generated content may be incorrect.">
            <a:extLst>
              <a:ext uri="{FF2B5EF4-FFF2-40B4-BE49-F238E27FC236}">
                <a16:creationId xmlns:a16="http://schemas.microsoft.com/office/drawing/2014/main" id="{D291993F-36B0-BB1B-E164-AF5FDA4B6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08" y="5381923"/>
            <a:ext cx="3240000" cy="3240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53D3AD66-7F7E-8EEF-FD48-1CA4FC79D169}"/>
              </a:ext>
            </a:extLst>
          </p:cNvPr>
          <p:cNvSpPr txBox="1"/>
          <p:nvPr/>
        </p:nvSpPr>
        <p:spPr>
          <a:xfrm>
            <a:off x="12449969" y="2395835"/>
            <a:ext cx="186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Futura 1 Bold" panose="020B0604020202020204" charset="0"/>
                <a:cs typeface="Arial" panose="020B0604020202020204" pitchFamily="34" charset="0"/>
              </a:rPr>
              <a:t>MCF-10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1D80C537-3301-4768-C190-A6776AA9B137}"/>
              </a:ext>
            </a:extLst>
          </p:cNvPr>
          <p:cNvSpPr txBox="1"/>
          <p:nvPr/>
        </p:nvSpPr>
        <p:spPr>
          <a:xfrm>
            <a:off x="15646741" y="2395835"/>
            <a:ext cx="22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Futura 1 Bold" panose="020B0604020202020204" charset="0"/>
                <a:cs typeface="Arial" panose="020B0604020202020204" pitchFamily="34" charset="0"/>
              </a:rPr>
              <a:t>MDA-MB-231</a:t>
            </a:r>
          </a:p>
        </p:txBody>
      </p: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E0EE73A9-8312-C4F5-DEA4-0F497540F66C}"/>
              </a:ext>
            </a:extLst>
          </p:cNvPr>
          <p:cNvGrpSpPr/>
          <p:nvPr/>
        </p:nvGrpSpPr>
        <p:grpSpPr>
          <a:xfrm>
            <a:off x="6794069" y="1366171"/>
            <a:ext cx="5228541" cy="3975492"/>
            <a:chOff x="14203599" y="5942238"/>
            <a:chExt cx="3936564" cy="2928199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68B6A061-20C6-A048-32A8-5E0E41312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2877" t="10800"/>
            <a:stretch/>
          </p:blipFill>
          <p:spPr>
            <a:xfrm>
              <a:off x="14203599" y="5942238"/>
              <a:ext cx="3875471" cy="2535803"/>
            </a:xfrm>
            <a:prstGeom prst="rect">
              <a:avLst/>
            </a:prstGeom>
          </p:spPr>
        </p:pic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29A054C2-23BF-E9CD-C5DD-60EB28E7010D}"/>
                </a:ext>
              </a:extLst>
            </p:cNvPr>
            <p:cNvSpPr txBox="1"/>
            <p:nvPr/>
          </p:nvSpPr>
          <p:spPr>
            <a:xfrm>
              <a:off x="15199133" y="8463118"/>
              <a:ext cx="1183867" cy="24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latin typeface="Futura 1 Bold" panose="020B0604020202020204" charset="0"/>
                  <a:cs typeface="Arial" panose="020B0604020202020204" pitchFamily="34" charset="0"/>
                </a:rPr>
                <a:t>MCF-10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139F11D1-57FC-B65C-3F3F-C6E17D6C7399}"/>
                </a:ext>
              </a:extLst>
            </p:cNvPr>
            <p:cNvSpPr txBox="1"/>
            <p:nvPr/>
          </p:nvSpPr>
          <p:spPr>
            <a:xfrm>
              <a:off x="16501437" y="8455169"/>
              <a:ext cx="1638726" cy="41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latin typeface="Futura 1 Bold" panose="020B0604020202020204" charset="0"/>
                  <a:cs typeface="Arial" panose="020B0604020202020204" pitchFamily="34" charset="0"/>
                </a:rPr>
                <a:t>MDA-MB-231</a:t>
              </a:r>
            </a:p>
          </p:txBody>
        </p:sp>
      </p:grp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539AF40-CB2A-C750-2491-38E05A47BD55}"/>
              </a:ext>
            </a:extLst>
          </p:cNvPr>
          <p:cNvCxnSpPr>
            <a:cxnSpLocks/>
          </p:cNvCxnSpPr>
          <p:nvPr/>
        </p:nvCxnSpPr>
        <p:spPr>
          <a:xfrm>
            <a:off x="15612581" y="5179922"/>
            <a:ext cx="1646448" cy="1143689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E8F96A5-A4C6-BE50-695B-751E8004EBF7}"/>
              </a:ext>
            </a:extLst>
          </p:cNvPr>
          <p:cNvCxnSpPr>
            <a:cxnSpLocks/>
          </p:cNvCxnSpPr>
          <p:nvPr/>
        </p:nvCxnSpPr>
        <p:spPr>
          <a:xfrm flipH="1">
            <a:off x="17503750" y="5179922"/>
            <a:ext cx="371828" cy="1092016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EDE273BB-F317-7E0F-DFBD-84F20412143B}"/>
              </a:ext>
            </a:extLst>
          </p:cNvPr>
          <p:cNvCxnSpPr>
            <a:cxnSpLocks/>
          </p:cNvCxnSpPr>
          <p:nvPr/>
        </p:nvCxnSpPr>
        <p:spPr>
          <a:xfrm flipH="1">
            <a:off x="12176297" y="5179922"/>
            <a:ext cx="115922" cy="2636364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92276639-A9B2-CEC8-87CF-7794B845F02F}"/>
              </a:ext>
            </a:extLst>
          </p:cNvPr>
          <p:cNvCxnSpPr>
            <a:cxnSpLocks/>
          </p:cNvCxnSpPr>
          <p:nvPr/>
        </p:nvCxnSpPr>
        <p:spPr>
          <a:xfrm flipH="1">
            <a:off x="12386976" y="5179922"/>
            <a:ext cx="2053030" cy="2745969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3713380-DA1A-FFD2-B7D0-EC118E6F49FD}"/>
              </a:ext>
            </a:extLst>
          </p:cNvPr>
          <p:cNvSpPr txBox="1"/>
          <p:nvPr/>
        </p:nvSpPr>
        <p:spPr>
          <a:xfrm>
            <a:off x="407149" y="114300"/>
            <a:ext cx="63313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1 Bold"/>
                <a:ea typeface="Futura 1 Bold"/>
                <a:cs typeface="Futura 1 Bold"/>
                <a:sym typeface="Futura 1 Bold"/>
              </a:rPr>
              <a:t>Single-Cell Results</a:t>
            </a:r>
          </a:p>
          <a:p>
            <a:r>
              <a:rPr lang="it-IT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1 Bold"/>
                <a:ea typeface="Futura 1 Bold"/>
                <a:cs typeface="Futura 1 Bold"/>
                <a:sym typeface="Futura 1 Bold"/>
              </a:rPr>
              <a:t>RGB CMOS sensors analysis</a:t>
            </a:r>
            <a:endParaRPr lang="en-GB" sz="3800" dirty="0">
              <a:solidFill>
                <a:schemeClr val="accent2"/>
              </a:solidFill>
            </a:endParaRPr>
          </a:p>
        </p:txBody>
      </p:sp>
      <p:graphicFrame>
        <p:nvGraphicFramePr>
          <p:cNvPr id="47" name="Grafico 46">
            <a:extLst>
              <a:ext uri="{FF2B5EF4-FFF2-40B4-BE49-F238E27FC236}">
                <a16:creationId xmlns:a16="http://schemas.microsoft.com/office/drawing/2014/main" id="{71AA70B2-7CAB-3D93-DABF-A26323473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459964"/>
              </p:ext>
            </p:extLst>
          </p:nvPr>
        </p:nvGraphicFramePr>
        <p:xfrm>
          <a:off x="152400" y="2337630"/>
          <a:ext cx="6331798" cy="371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8" name="Grafico 47">
            <a:extLst>
              <a:ext uri="{FF2B5EF4-FFF2-40B4-BE49-F238E27FC236}">
                <a16:creationId xmlns:a16="http://schemas.microsoft.com/office/drawing/2014/main" id="{81250532-2415-8618-F745-4B15D6647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13680"/>
              </p:ext>
            </p:extLst>
          </p:nvPr>
        </p:nvGraphicFramePr>
        <p:xfrm>
          <a:off x="154248" y="6152090"/>
          <a:ext cx="6327955" cy="371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3" name="Immagine 52" descr="Immagine che contiene computer, forniture per ufficio, elettronica, computer&#10;&#10;Descrizione generata automaticamente">
            <a:extLst>
              <a:ext uri="{FF2B5EF4-FFF2-40B4-BE49-F238E27FC236}">
                <a16:creationId xmlns:a16="http://schemas.microsoft.com/office/drawing/2014/main" id="{50B4E681-EEF8-6544-ECA0-6963DAF7D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41563" r="18017" b="28497"/>
          <a:stretch/>
        </p:blipFill>
        <p:spPr>
          <a:xfrm>
            <a:off x="7155951" y="5287115"/>
            <a:ext cx="3382198" cy="3442752"/>
          </a:xfrm>
          <a:prstGeom prst="rect">
            <a:avLst/>
          </a:prstGeom>
          <a:ln w="28575">
            <a:solidFill>
              <a:srgbClr val="B4524F"/>
            </a:solidFill>
          </a:ln>
        </p:spPr>
      </p:pic>
      <p:pic>
        <p:nvPicPr>
          <p:cNvPr id="64" name="Picture 4" descr="A red dot on a grey surface&#10;&#10;AI-generated content may be incorrect.">
            <a:extLst>
              <a:ext uri="{FF2B5EF4-FFF2-40B4-BE49-F238E27FC236}">
                <a16:creationId xmlns:a16="http://schemas.microsoft.com/office/drawing/2014/main" id="{6F8F9448-4C89-6955-0ED1-116BF60827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962" y="2844288"/>
            <a:ext cx="2340000" cy="2340000"/>
          </a:xfrm>
          <a:prstGeom prst="rect">
            <a:avLst/>
          </a:prstGeom>
          <a:ln w="28575">
            <a:solidFill>
              <a:srgbClr val="B4524F"/>
            </a:solidFill>
          </a:ln>
        </p:spPr>
      </p:pic>
      <p:pic>
        <p:nvPicPr>
          <p:cNvPr id="65" name="Picture 8" descr="A grey and red dot pattern&#10;&#10;AI-generated content may be incorrect.">
            <a:extLst>
              <a:ext uri="{FF2B5EF4-FFF2-40B4-BE49-F238E27FC236}">
                <a16:creationId xmlns:a16="http://schemas.microsoft.com/office/drawing/2014/main" id="{EDF91ACE-3BC3-1C91-61D1-035E556406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061" y="2845103"/>
            <a:ext cx="2340000" cy="2340000"/>
          </a:xfrm>
          <a:prstGeom prst="rect">
            <a:avLst/>
          </a:prstGeom>
          <a:ln w="28575">
            <a:solidFill>
              <a:srgbClr val="B4524F"/>
            </a:solidFill>
          </a:ln>
        </p:spPr>
      </p:pic>
      <p:cxnSp>
        <p:nvCxnSpPr>
          <p:cNvPr id="66" name="Straight Connector 11">
            <a:extLst>
              <a:ext uri="{FF2B5EF4-FFF2-40B4-BE49-F238E27FC236}">
                <a16:creationId xmlns:a16="http://schemas.microsoft.com/office/drawing/2014/main" id="{2D868603-04CF-A2E0-C0B9-8D21AC8617D9}"/>
              </a:ext>
            </a:extLst>
          </p:cNvPr>
          <p:cNvCxnSpPr>
            <a:cxnSpLocks/>
          </p:cNvCxnSpPr>
          <p:nvPr/>
        </p:nvCxnSpPr>
        <p:spPr>
          <a:xfrm>
            <a:off x="17563941" y="4918595"/>
            <a:ext cx="21672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13">
            <a:extLst>
              <a:ext uri="{FF2B5EF4-FFF2-40B4-BE49-F238E27FC236}">
                <a16:creationId xmlns:a16="http://schemas.microsoft.com/office/drawing/2014/main" id="{BDBAEC8C-EDFE-49E3-9218-BDBAC4CFD14D}"/>
              </a:ext>
            </a:extLst>
          </p:cNvPr>
          <p:cNvSpPr txBox="1"/>
          <p:nvPr/>
        </p:nvSpPr>
        <p:spPr>
          <a:xfrm>
            <a:off x="17366651" y="4914900"/>
            <a:ext cx="616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Futura 1 Bold" panose="020B0604020202020204" charset="0"/>
                <a:cs typeface="Arial" panose="020B0604020202020204" pitchFamily="34" charset="0"/>
              </a:rPr>
              <a:t>10 µm</a:t>
            </a:r>
          </a:p>
        </p:txBody>
      </p:sp>
      <p:cxnSp>
        <p:nvCxnSpPr>
          <p:cNvPr id="68" name="Straight Connector 14">
            <a:extLst>
              <a:ext uri="{FF2B5EF4-FFF2-40B4-BE49-F238E27FC236}">
                <a16:creationId xmlns:a16="http://schemas.microsoft.com/office/drawing/2014/main" id="{F0A65BE7-B865-88C8-CC2A-94293B2A8E58}"/>
              </a:ext>
            </a:extLst>
          </p:cNvPr>
          <p:cNvCxnSpPr>
            <a:cxnSpLocks/>
          </p:cNvCxnSpPr>
          <p:nvPr/>
        </p:nvCxnSpPr>
        <p:spPr>
          <a:xfrm>
            <a:off x="14183654" y="4918595"/>
            <a:ext cx="21672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15">
            <a:extLst>
              <a:ext uri="{FF2B5EF4-FFF2-40B4-BE49-F238E27FC236}">
                <a16:creationId xmlns:a16="http://schemas.microsoft.com/office/drawing/2014/main" id="{D4700619-AA9E-A4C9-B4D2-ABEFDE0CCFCB}"/>
              </a:ext>
            </a:extLst>
          </p:cNvPr>
          <p:cNvSpPr txBox="1"/>
          <p:nvPr/>
        </p:nvSpPr>
        <p:spPr>
          <a:xfrm>
            <a:off x="13968131" y="4914900"/>
            <a:ext cx="616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Futura 1 Bold" panose="020B0604020202020204" charset="0"/>
                <a:cs typeface="Arial" panose="020B0604020202020204" pitchFamily="34" charset="0"/>
              </a:rPr>
              <a:t>10 µm</a:t>
            </a:r>
          </a:p>
        </p:txBody>
      </p:sp>
      <p:sp>
        <p:nvSpPr>
          <p:cNvPr id="70" name="TextBox 21">
            <a:extLst>
              <a:ext uri="{FF2B5EF4-FFF2-40B4-BE49-F238E27FC236}">
                <a16:creationId xmlns:a16="http://schemas.microsoft.com/office/drawing/2014/main" id="{2D8EAF46-4BDC-0AC6-7F0D-63EB99A9DDCB}"/>
              </a:ext>
            </a:extLst>
          </p:cNvPr>
          <p:cNvSpPr txBox="1"/>
          <p:nvPr/>
        </p:nvSpPr>
        <p:spPr>
          <a:xfrm>
            <a:off x="12277327" y="2857500"/>
            <a:ext cx="2162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Futura 1 Bold" panose="020B0604020202020204" charset="0"/>
                <a:cs typeface="Arial" panose="020B0604020202020204" pitchFamily="34" charset="0"/>
              </a:rPr>
              <a:t>Zoom-in</a:t>
            </a:r>
          </a:p>
        </p:txBody>
      </p:sp>
      <p:sp>
        <p:nvSpPr>
          <p:cNvPr id="71" name="TextBox 22">
            <a:extLst>
              <a:ext uri="{FF2B5EF4-FFF2-40B4-BE49-F238E27FC236}">
                <a16:creationId xmlns:a16="http://schemas.microsoft.com/office/drawing/2014/main" id="{357C702D-D0D8-F7DD-F93D-43DC85C70888}"/>
              </a:ext>
            </a:extLst>
          </p:cNvPr>
          <p:cNvSpPr txBox="1"/>
          <p:nvPr/>
        </p:nvSpPr>
        <p:spPr>
          <a:xfrm>
            <a:off x="15614268" y="2870690"/>
            <a:ext cx="2162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Futura 1 Bold" panose="020B0604020202020204" charset="0"/>
                <a:cs typeface="Arial" panose="020B0604020202020204" pitchFamily="34" charset="0"/>
              </a:rPr>
              <a:t>Zoom-in</a:t>
            </a:r>
          </a:p>
        </p:txBody>
      </p:sp>
      <p:sp>
        <p:nvSpPr>
          <p:cNvPr id="91" name="TextBox 19">
            <a:extLst>
              <a:ext uri="{FF2B5EF4-FFF2-40B4-BE49-F238E27FC236}">
                <a16:creationId xmlns:a16="http://schemas.microsoft.com/office/drawing/2014/main" id="{02766692-80F6-CF04-3298-558AD2E45D51}"/>
              </a:ext>
            </a:extLst>
          </p:cNvPr>
          <p:cNvSpPr txBox="1"/>
          <p:nvPr/>
        </p:nvSpPr>
        <p:spPr>
          <a:xfrm>
            <a:off x="10960324" y="5352340"/>
            <a:ext cx="2162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Futura 1 Bold" panose="020B0604020202020204" charset="0"/>
                <a:cs typeface="Arial" panose="020B0604020202020204" pitchFamily="34" charset="0"/>
              </a:rPr>
              <a:t>Camera FOV</a:t>
            </a:r>
          </a:p>
        </p:txBody>
      </p:sp>
      <p:sp>
        <p:nvSpPr>
          <p:cNvPr id="92" name="TextBox 20">
            <a:extLst>
              <a:ext uri="{FF2B5EF4-FFF2-40B4-BE49-F238E27FC236}">
                <a16:creationId xmlns:a16="http://schemas.microsoft.com/office/drawing/2014/main" id="{3A2D17B3-EAF0-F129-79AD-513BA70E7FC4}"/>
              </a:ext>
            </a:extLst>
          </p:cNvPr>
          <p:cNvSpPr txBox="1"/>
          <p:nvPr/>
        </p:nvSpPr>
        <p:spPr>
          <a:xfrm>
            <a:off x="14473248" y="5351656"/>
            <a:ext cx="2162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Futura 1 Bold" panose="020B0604020202020204" charset="0"/>
                <a:cs typeface="Arial" panose="020B0604020202020204" pitchFamily="34" charset="0"/>
              </a:rPr>
              <a:t>Camera FOV</a:t>
            </a:r>
          </a:p>
        </p:txBody>
      </p:sp>
      <p:sp>
        <p:nvSpPr>
          <p:cNvPr id="93" name="TextBox 23">
            <a:extLst>
              <a:ext uri="{FF2B5EF4-FFF2-40B4-BE49-F238E27FC236}">
                <a16:creationId xmlns:a16="http://schemas.microsoft.com/office/drawing/2014/main" id="{A404B3E0-9256-56CF-C072-67FD57A687CD}"/>
              </a:ext>
            </a:extLst>
          </p:cNvPr>
          <p:cNvSpPr txBox="1"/>
          <p:nvPr/>
        </p:nvSpPr>
        <p:spPr>
          <a:xfrm>
            <a:off x="15546201" y="8141613"/>
            <a:ext cx="216267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rgbClr val="FFFF00"/>
                </a:solidFill>
                <a:latin typeface="Futura 1 Bol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it-IT" sz="2200" b="1" dirty="0">
                <a:solidFill>
                  <a:srgbClr val="FFFF00"/>
                </a:solidFill>
                <a:latin typeface="Futura 1 Bol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2200" b="1" dirty="0">
                <a:solidFill>
                  <a:srgbClr val="FFFF00"/>
                </a:solidFill>
                <a:latin typeface="Futura 1 Bold" panose="020B060402020202020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FFFF00"/>
                </a:solidFill>
                <a:latin typeface="Futura 1 Bold" panose="020B0604020202020204" charset="0"/>
                <a:cs typeface="Arial" panose="020B0604020202020204" pitchFamily="34" charset="0"/>
              </a:rPr>
              <a:t>accumulation</a:t>
            </a:r>
            <a:r>
              <a:rPr lang="it-IT" sz="2200" b="1" dirty="0">
                <a:solidFill>
                  <a:srgbClr val="FFFF00"/>
                </a:solidFill>
                <a:latin typeface="Futura 1 Bold" panose="020B060402020202020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4" name="Straight Arrow Connector 25">
            <a:extLst>
              <a:ext uri="{FF2B5EF4-FFF2-40B4-BE49-F238E27FC236}">
                <a16:creationId xmlns:a16="http://schemas.microsoft.com/office/drawing/2014/main" id="{8F4FFF8B-4379-E52A-B3D4-D21288D02D1A}"/>
              </a:ext>
            </a:extLst>
          </p:cNvPr>
          <p:cNvCxnSpPr>
            <a:cxnSpLocks/>
          </p:cNvCxnSpPr>
          <p:nvPr/>
        </p:nvCxnSpPr>
        <p:spPr>
          <a:xfrm flipH="1" flipV="1">
            <a:off x="15194280" y="7707487"/>
            <a:ext cx="20637" cy="17617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26">
            <a:extLst>
              <a:ext uri="{FF2B5EF4-FFF2-40B4-BE49-F238E27FC236}">
                <a16:creationId xmlns:a16="http://schemas.microsoft.com/office/drawing/2014/main" id="{73EFEF39-B35D-6D29-4999-C6EF354941D3}"/>
              </a:ext>
            </a:extLst>
          </p:cNvPr>
          <p:cNvCxnSpPr>
            <a:cxnSpLocks/>
          </p:cNvCxnSpPr>
          <p:nvPr/>
        </p:nvCxnSpPr>
        <p:spPr>
          <a:xfrm flipH="1" flipV="1">
            <a:off x="16294969" y="7485722"/>
            <a:ext cx="42311" cy="19091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27">
            <a:extLst>
              <a:ext uri="{FF2B5EF4-FFF2-40B4-BE49-F238E27FC236}">
                <a16:creationId xmlns:a16="http://schemas.microsoft.com/office/drawing/2014/main" id="{B6A9FE81-FCDB-B324-9513-51EABE43EA03}"/>
              </a:ext>
            </a:extLst>
          </p:cNvPr>
          <p:cNvCxnSpPr>
            <a:cxnSpLocks/>
          </p:cNvCxnSpPr>
          <p:nvPr/>
        </p:nvCxnSpPr>
        <p:spPr>
          <a:xfrm flipH="1" flipV="1">
            <a:off x="16395690" y="5983180"/>
            <a:ext cx="24364" cy="17739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31">
            <a:extLst>
              <a:ext uri="{FF2B5EF4-FFF2-40B4-BE49-F238E27FC236}">
                <a16:creationId xmlns:a16="http://schemas.microsoft.com/office/drawing/2014/main" id="{99307668-2665-A940-D34B-5F2790AA2790}"/>
              </a:ext>
            </a:extLst>
          </p:cNvPr>
          <p:cNvCxnSpPr>
            <a:cxnSpLocks/>
          </p:cNvCxnSpPr>
          <p:nvPr/>
        </p:nvCxnSpPr>
        <p:spPr>
          <a:xfrm flipH="1" flipV="1">
            <a:off x="15243841" y="7478923"/>
            <a:ext cx="102839" cy="1045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34">
            <a:extLst>
              <a:ext uri="{FF2B5EF4-FFF2-40B4-BE49-F238E27FC236}">
                <a16:creationId xmlns:a16="http://schemas.microsoft.com/office/drawing/2014/main" id="{3B5294D6-AFDF-12B0-5EA8-E671019558BE}"/>
              </a:ext>
            </a:extLst>
          </p:cNvPr>
          <p:cNvCxnSpPr>
            <a:cxnSpLocks/>
          </p:cNvCxnSpPr>
          <p:nvPr/>
        </p:nvCxnSpPr>
        <p:spPr>
          <a:xfrm flipH="1" flipV="1">
            <a:off x="16446507" y="7103841"/>
            <a:ext cx="102839" cy="1045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8F7888ED-26D9-959E-DB18-5C198F700E5A}"/>
              </a:ext>
            </a:extLst>
          </p:cNvPr>
          <p:cNvCxnSpPr>
            <a:cxnSpLocks/>
          </p:cNvCxnSpPr>
          <p:nvPr/>
        </p:nvCxnSpPr>
        <p:spPr>
          <a:xfrm flipV="1">
            <a:off x="9048009" y="5448300"/>
            <a:ext cx="1986841" cy="1289669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6021886C-B4AC-CF59-C19C-7F29154D0562}"/>
              </a:ext>
            </a:extLst>
          </p:cNvPr>
          <p:cNvCxnSpPr>
            <a:cxnSpLocks/>
          </p:cNvCxnSpPr>
          <p:nvPr/>
        </p:nvCxnSpPr>
        <p:spPr>
          <a:xfrm>
            <a:off x="8945693" y="7156093"/>
            <a:ext cx="2089157" cy="1450517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9" name="Straight Arrow Connector 27">
            <a:extLst>
              <a:ext uri="{FF2B5EF4-FFF2-40B4-BE49-F238E27FC236}">
                <a16:creationId xmlns:a16="http://schemas.microsoft.com/office/drawing/2014/main" id="{45D10A5A-501F-69D5-E570-A25D2C739889}"/>
              </a:ext>
            </a:extLst>
          </p:cNvPr>
          <p:cNvCxnSpPr>
            <a:cxnSpLocks/>
          </p:cNvCxnSpPr>
          <p:nvPr/>
        </p:nvCxnSpPr>
        <p:spPr>
          <a:xfrm flipH="1" flipV="1">
            <a:off x="14712716" y="8063526"/>
            <a:ext cx="24364" cy="17739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C6939D-0511-48DB-DA88-D8111C136A54}"/>
              </a:ext>
            </a:extLst>
          </p:cNvPr>
          <p:cNvSpPr txBox="1"/>
          <p:nvPr/>
        </p:nvSpPr>
        <p:spPr>
          <a:xfrm>
            <a:off x="6639854" y="8792365"/>
            <a:ext cx="4414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Futura 2" panose="020B0604020202020204" charset="0"/>
              </a:rPr>
              <a:t>RGB CMOS sensors featured on the Raspberry Pi Camera 3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08BC90-A6B3-5505-06D2-8619CAED1F71}"/>
              </a:ext>
            </a:extLst>
          </p:cNvPr>
          <p:cNvSpPr txBox="1"/>
          <p:nvPr/>
        </p:nvSpPr>
        <p:spPr>
          <a:xfrm>
            <a:off x="12831977" y="940674"/>
            <a:ext cx="453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Futura 2" panose="020B0604020202020204" charset="0"/>
              </a:rPr>
              <a:t>Timepoint: 24hrs</a:t>
            </a:r>
          </a:p>
          <a:p>
            <a:r>
              <a:rPr lang="en-US" sz="2400" dirty="0">
                <a:solidFill>
                  <a:schemeClr val="accent2"/>
                </a:solidFill>
                <a:latin typeface="Futura 2" panose="020B0604020202020204" charset="0"/>
              </a:rPr>
              <a:t>Administrated activity: 800 </a:t>
            </a:r>
            <a:r>
              <a:rPr lang="en-US" sz="2400" dirty="0" err="1">
                <a:solidFill>
                  <a:schemeClr val="accent2"/>
                </a:solidFill>
                <a:latin typeface="Futura 2" panose="020B0604020202020204" charset="0"/>
              </a:rPr>
              <a:t>KBq</a:t>
            </a:r>
            <a:r>
              <a:rPr lang="en-US" sz="2400" dirty="0">
                <a:solidFill>
                  <a:schemeClr val="accent2"/>
                </a:solidFill>
                <a:latin typeface="Futura 2" panose="020B0604020202020204" charset="0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3212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/>
      <p:bldGraphic spid="47" grpId="0">
        <p:bldAsOne/>
      </p:bldGraphic>
      <p:bldGraphic spid="48" grpId="0">
        <p:bldAsOne/>
      </p:bldGraphic>
      <p:bldP spid="67" grpId="0"/>
      <p:bldP spid="69" grpId="0"/>
      <p:bldP spid="70" grpId="0"/>
      <p:bldP spid="71" grpId="0"/>
      <p:bldP spid="91" grpId="0"/>
      <p:bldP spid="92" grpId="0"/>
      <p:bldP spid="93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751FDE-8144-6245-18F3-60760E307925}"/>
              </a:ext>
            </a:extLst>
          </p:cNvPr>
          <p:cNvSpPr txBox="1"/>
          <p:nvPr/>
        </p:nvSpPr>
        <p:spPr>
          <a:xfrm>
            <a:off x="228600" y="99417"/>
            <a:ext cx="966066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1 Bold"/>
                <a:ea typeface="Futura 1 Bold"/>
                <a:cs typeface="Futura 1 Bold"/>
                <a:sym typeface="Futura 1 Bold"/>
              </a:rPr>
              <a:t>Clonogenic assay Results</a:t>
            </a:r>
          </a:p>
          <a:p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1 Bold"/>
                <a:ea typeface="Futura 1 Bold"/>
                <a:cs typeface="Futura 1 Bold"/>
                <a:sym typeface="Futura 1 Bold"/>
              </a:rPr>
              <a:t>Colony formation capability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FF8E05-DC6D-7F8B-37D3-6E76C4573499}"/>
              </a:ext>
            </a:extLst>
          </p:cNvPr>
          <p:cNvSpPr txBox="1"/>
          <p:nvPr/>
        </p:nvSpPr>
        <p:spPr>
          <a:xfrm>
            <a:off x="228600" y="6111776"/>
            <a:ext cx="36169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Futura 2" panose="020B0604020202020204" charset="0"/>
              </a:rPr>
              <a:t>Monte Carlo dosimetry calculations at cellular level to assess the therapeutic potential of 111Ag are explained following:</a:t>
            </a:r>
            <a:endParaRPr lang="en-GB" sz="2400" dirty="0">
              <a:solidFill>
                <a:srgbClr val="C00000"/>
              </a:solidFill>
              <a:latin typeface="Futura 2" panose="020B060402020202020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92E326-E879-A73D-56AF-493F721AC85A}"/>
              </a:ext>
            </a:extLst>
          </p:cNvPr>
          <p:cNvSpPr txBox="1"/>
          <p:nvPr/>
        </p:nvSpPr>
        <p:spPr>
          <a:xfrm>
            <a:off x="76200" y="1943100"/>
            <a:ext cx="66568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4A7EBB"/>
                </a:solidFill>
                <a:latin typeface="Futura 2" panose="020B0604020202020204" charset="0"/>
              </a:rPr>
              <a:t>Human Breast cancer cell line: </a:t>
            </a:r>
            <a:r>
              <a:rPr lang="en-US" sz="2600" b="1" dirty="0">
                <a:solidFill>
                  <a:srgbClr val="C00000"/>
                </a:solidFill>
                <a:latin typeface="Futura 2" panose="020B0604020202020204" charset="0"/>
              </a:rPr>
              <a:t>MDA-MB-231 </a:t>
            </a:r>
            <a:endParaRPr lang="en-GB" sz="2600" b="1" dirty="0">
              <a:solidFill>
                <a:srgbClr val="C00000"/>
              </a:solidFill>
              <a:latin typeface="Futura 2" panose="020B060402020202020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17D834-D2B2-6B0B-EE4A-14C44C6E4F44}"/>
              </a:ext>
            </a:extLst>
          </p:cNvPr>
          <p:cNvSpPr txBox="1"/>
          <p:nvPr/>
        </p:nvSpPr>
        <p:spPr>
          <a:xfrm>
            <a:off x="76200" y="3034168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00" dirty="0">
                <a:solidFill>
                  <a:srgbClr val="4A7EBB"/>
                </a:solidFill>
                <a:latin typeface="Futura 2" panose="020B0604020202020204" charset="0"/>
              </a:rPr>
              <a:t>Administrated doses: 0/0.5/1/2/4 Gy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CDD95A9-9F50-C6CE-922D-FA06F64E91C3}"/>
              </a:ext>
            </a:extLst>
          </p:cNvPr>
          <p:cNvSpPr txBox="1"/>
          <p:nvPr/>
        </p:nvSpPr>
        <p:spPr>
          <a:xfrm>
            <a:off x="76200" y="2488634"/>
            <a:ext cx="64229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4A7EBB"/>
                </a:solidFill>
                <a:latin typeface="Futura 2" panose="020B0604020202020204" charset="0"/>
              </a:rPr>
              <a:t>¹¹¹Ag</a:t>
            </a:r>
            <a:r>
              <a:rPr lang="en-US" sz="2600" dirty="0">
                <a:solidFill>
                  <a:srgbClr val="4A7EBB"/>
                </a:solidFill>
                <a:latin typeface="Futura 2" panose="020B0604020202020204" charset="0"/>
                <a:sym typeface="Futura 1 Bold"/>
              </a:rPr>
              <a:t> activity exposure</a:t>
            </a:r>
            <a:r>
              <a:rPr lang="en-US" sz="2600" dirty="0">
                <a:solidFill>
                  <a:srgbClr val="4A7EBB"/>
                </a:solidFill>
                <a:latin typeface="Futura 2" panose="020B0604020202020204" charset="0"/>
              </a:rPr>
              <a:t>: 4 days treatment</a:t>
            </a:r>
            <a:endParaRPr lang="en-GB" sz="2600" b="1" dirty="0">
              <a:solidFill>
                <a:srgbClr val="4A7EBB"/>
              </a:solidFill>
              <a:latin typeface="Futura 2" panose="020B060402020202020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42879E-9DF9-D4AA-35B1-622D9D1F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329" t="3706" r="9221"/>
          <a:stretch/>
        </p:blipFill>
        <p:spPr>
          <a:xfrm>
            <a:off x="4052006" y="5908164"/>
            <a:ext cx="2272594" cy="325188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43F4E8-0450-9F17-52DD-7BDBF6BCD281}"/>
              </a:ext>
            </a:extLst>
          </p:cNvPr>
          <p:cNvSpPr txBox="1"/>
          <p:nvPr/>
        </p:nvSpPr>
        <p:spPr>
          <a:xfrm>
            <a:off x="228600" y="400050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C00000"/>
                </a:solidFill>
                <a:effectLst/>
                <a:latin typeface="Futura 2" panose="020B0604020202020204" charset="0"/>
              </a:rPr>
              <a:t>Geant4 Monte Carlo simulations allow </a:t>
            </a:r>
            <a:r>
              <a:rPr lang="en-US" sz="2400" dirty="0">
                <a:solidFill>
                  <a:srgbClr val="C00000"/>
                </a:solidFill>
                <a:latin typeface="Futura 2" panose="020B0604020202020204" charset="0"/>
              </a:rPr>
              <a:t>probabilistic estimation of energy deposition patterns, focusing on the related tumor adsorbed dose, impact of particle type and LET on DNA structure and cross-fire effects.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649B4E06-CBD4-56A5-705F-8F50A8FC7914}"/>
              </a:ext>
            </a:extLst>
          </p:cNvPr>
          <p:cNvGrpSpPr/>
          <p:nvPr/>
        </p:nvGrpSpPr>
        <p:grpSpPr>
          <a:xfrm>
            <a:off x="6705600" y="876300"/>
            <a:ext cx="11430000" cy="6147679"/>
            <a:chOff x="6678907" y="652095"/>
            <a:chExt cx="11609093" cy="6244005"/>
          </a:xfrm>
        </p:grpSpPr>
        <p:pic>
          <p:nvPicPr>
            <p:cNvPr id="12" name="Immagine 11" descr="Immagine che contiene testo, diagramma, cerchio, schermata&#10;&#10;Descrizione generata automaticamente">
              <a:extLst>
                <a:ext uri="{FF2B5EF4-FFF2-40B4-BE49-F238E27FC236}">
                  <a16:creationId xmlns:a16="http://schemas.microsoft.com/office/drawing/2014/main" id="{BC080F2D-736E-E726-65FA-1457FBB80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60" r="51964" b="24626"/>
            <a:stretch/>
          </p:blipFill>
          <p:spPr>
            <a:xfrm>
              <a:off x="6678907" y="1200389"/>
              <a:ext cx="6553140" cy="5558137"/>
            </a:xfrm>
            <a:prstGeom prst="rect">
              <a:avLst/>
            </a:prstGeom>
          </p:spPr>
        </p:pic>
        <p:pic>
          <p:nvPicPr>
            <p:cNvPr id="13" name="Immagine 12" descr="Immagine che contiene testo, diagramma, cerchio, schermata&#10;&#10;Descrizione generata automaticamente">
              <a:extLst>
                <a:ext uri="{FF2B5EF4-FFF2-40B4-BE49-F238E27FC236}">
                  <a16:creationId xmlns:a16="http://schemas.microsoft.com/office/drawing/2014/main" id="{E4D3D572-83BF-37E8-5306-1B4E8AD05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74" t="7738" b="23608"/>
            <a:stretch/>
          </p:blipFill>
          <p:spPr>
            <a:xfrm>
              <a:off x="12882173" y="652095"/>
              <a:ext cx="5405827" cy="6244005"/>
            </a:xfrm>
            <a:prstGeom prst="rect">
              <a:avLst/>
            </a:prstGeom>
          </p:spPr>
        </p:pic>
      </p:grpSp>
      <p:pic>
        <p:nvPicPr>
          <p:cNvPr id="17" name="Immagine 16" descr="Immagine che contiene testo, diagramma, cerchio, schermata&#10;&#10;Descrizione generata automaticamente">
            <a:extLst>
              <a:ext uri="{FF2B5EF4-FFF2-40B4-BE49-F238E27FC236}">
                <a16:creationId xmlns:a16="http://schemas.microsoft.com/office/drawing/2014/main" id="{8285F957-35B8-D409-C739-D6B4DDCEE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76476" r="18419"/>
          <a:stretch/>
        </p:blipFill>
        <p:spPr>
          <a:xfrm>
            <a:off x="8077200" y="6860466"/>
            <a:ext cx="9448800" cy="22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3C229D-692E-2153-D1D7-20D9B124A016}"/>
              </a:ext>
            </a:extLst>
          </p:cNvPr>
          <p:cNvSpPr txBox="1"/>
          <p:nvPr/>
        </p:nvSpPr>
        <p:spPr>
          <a:xfrm>
            <a:off x="762000" y="293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1 Bold"/>
              </a:rPr>
              <a:t>Conclusions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7C24623-96D5-0D25-9903-7DF1D32600E2}"/>
              </a:ext>
            </a:extLst>
          </p:cNvPr>
          <p:cNvSpPr txBox="1"/>
          <p:nvPr/>
        </p:nvSpPr>
        <p:spPr>
          <a:xfrm>
            <a:off x="762000" y="4235965"/>
            <a:ext cx="533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1 Bold"/>
                <a:ea typeface="+mn-ea"/>
                <a:cs typeface="+mn-cs"/>
              </a:rPr>
              <a:t>Future perspectives</a:t>
            </a:r>
            <a:endParaRPr lang="en-GB" sz="1600" dirty="0">
              <a:solidFill>
                <a:srgbClr val="C00000"/>
              </a:solidFill>
            </a:endParaRPr>
          </a:p>
        </p:txBody>
      </p:sp>
      <p:pic>
        <p:nvPicPr>
          <p:cNvPr id="24" name="Elemento grafico 23" descr="Crescita aziendale con riempimento a tinta unita">
            <a:extLst>
              <a:ext uri="{FF2B5EF4-FFF2-40B4-BE49-F238E27FC236}">
                <a16:creationId xmlns:a16="http://schemas.microsoft.com/office/drawing/2014/main" id="{06D0AAE5-A068-ADB8-B541-792A222DC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3273" y="4229100"/>
            <a:ext cx="844727" cy="844727"/>
          </a:xfrm>
          <a:prstGeom prst="rect">
            <a:avLst/>
          </a:prstGeom>
        </p:spPr>
      </p:pic>
      <p:pic>
        <p:nvPicPr>
          <p:cNvPr id="30" name="Elemento grafico 29" descr="Tiro a segno con riempimento a tinta unita">
            <a:extLst>
              <a:ext uri="{FF2B5EF4-FFF2-40B4-BE49-F238E27FC236}">
                <a16:creationId xmlns:a16="http://schemas.microsoft.com/office/drawing/2014/main" id="{5DE9D0F4-190C-7174-4D85-526E073BA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8600" y="289798"/>
            <a:ext cx="838200" cy="838200"/>
          </a:xfrm>
          <a:prstGeom prst="rect">
            <a:avLst/>
          </a:prstGeom>
        </p:spPr>
      </p:pic>
      <p:grpSp>
        <p:nvGrpSpPr>
          <p:cNvPr id="44" name="Gruppo 43">
            <a:extLst>
              <a:ext uri="{FF2B5EF4-FFF2-40B4-BE49-F238E27FC236}">
                <a16:creationId xmlns:a16="http://schemas.microsoft.com/office/drawing/2014/main" id="{857BE7DD-4CC9-25E9-A9FD-4A9E4D708AEC}"/>
              </a:ext>
            </a:extLst>
          </p:cNvPr>
          <p:cNvGrpSpPr/>
          <p:nvPr/>
        </p:nvGrpSpPr>
        <p:grpSpPr>
          <a:xfrm>
            <a:off x="1041318" y="6205329"/>
            <a:ext cx="16205364" cy="1015193"/>
            <a:chOff x="568878" y="6506968"/>
            <a:chExt cx="16205364" cy="1015193"/>
          </a:xfrm>
        </p:grpSpPr>
        <p:sp>
          <p:nvSpPr>
            <p:cNvPr id="14" name="Segnaposto contenuto 2">
              <a:extLst>
                <a:ext uri="{FF2B5EF4-FFF2-40B4-BE49-F238E27FC236}">
                  <a16:creationId xmlns:a16="http://schemas.microsoft.com/office/drawing/2014/main" id="{1192232B-9300-2F61-3FEC-59FB552DAAFD}"/>
                </a:ext>
              </a:extLst>
            </p:cNvPr>
            <p:cNvSpPr txBox="1">
              <a:spLocks/>
            </p:cNvSpPr>
            <p:nvPr/>
          </p:nvSpPr>
          <p:spPr>
            <a:xfrm>
              <a:off x="1447800" y="6506968"/>
              <a:ext cx="15326442" cy="101519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itchFamily="34" charset="0"/>
                <a:buNone/>
              </a:pP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Deeper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investigation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of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intracellular-related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alterations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,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thus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analysing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DNA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damage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and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apoptotic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and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necrotic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processes</a:t>
              </a:r>
              <a:endParaRPr lang="en-GB" sz="2800" dirty="0">
                <a:solidFill>
                  <a:srgbClr val="4A7EBB"/>
                </a:solidFill>
                <a:latin typeface="Futura 2" panose="020B0604020202020204" charset="0"/>
              </a:endParaRPr>
            </a:p>
          </p:txBody>
        </p:sp>
        <p:pic>
          <p:nvPicPr>
            <p:cNvPr id="28" name="Elemento grafico 27" descr="Lampadina e ingranaggio con riempimento a tinta unita">
              <a:extLst>
                <a:ext uri="{FF2B5EF4-FFF2-40B4-BE49-F238E27FC236}">
                  <a16:creationId xmlns:a16="http://schemas.microsoft.com/office/drawing/2014/main" id="{7C1E8B0C-5816-0C7C-9CD3-BD7D4382D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878" y="6595464"/>
              <a:ext cx="838200" cy="838200"/>
            </a:xfrm>
            <a:prstGeom prst="rect">
              <a:avLst/>
            </a:prstGeom>
          </p:spPr>
        </p:pic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9D551B23-DE44-595B-7F74-52122309B25F}"/>
              </a:ext>
            </a:extLst>
          </p:cNvPr>
          <p:cNvGrpSpPr/>
          <p:nvPr/>
        </p:nvGrpSpPr>
        <p:grpSpPr>
          <a:xfrm>
            <a:off x="1041318" y="7419277"/>
            <a:ext cx="16205364" cy="914399"/>
            <a:chOff x="568878" y="7781096"/>
            <a:chExt cx="16205364" cy="914399"/>
          </a:xfrm>
        </p:grpSpPr>
        <p:sp>
          <p:nvSpPr>
            <p:cNvPr id="5" name="Segnaposto contenuto 2">
              <a:extLst>
                <a:ext uri="{FF2B5EF4-FFF2-40B4-BE49-F238E27FC236}">
                  <a16:creationId xmlns:a16="http://schemas.microsoft.com/office/drawing/2014/main" id="{97E2CEE2-60F0-7E2D-4876-7A609D5BB11C}"/>
                </a:ext>
              </a:extLst>
            </p:cNvPr>
            <p:cNvSpPr txBox="1">
              <a:spLocks/>
            </p:cNvSpPr>
            <p:nvPr/>
          </p:nvSpPr>
          <p:spPr>
            <a:xfrm>
              <a:off x="1447800" y="7781096"/>
              <a:ext cx="15326442" cy="91439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itchFamily="34" charset="0"/>
                <a:buNone/>
              </a:pP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Parallel comparative analysis between the Internal </a:t>
              </a:r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¹¹¹Ag</a:t>
              </a: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 radiation treatment vs External X-ray radiation treatment effects</a:t>
              </a:r>
            </a:p>
          </p:txBody>
        </p:sp>
        <p:pic>
          <p:nvPicPr>
            <p:cNvPr id="32" name="Elemento grafico 31" descr="Lampadina e ingranaggio con riempimento a tinta unita">
              <a:extLst>
                <a:ext uri="{FF2B5EF4-FFF2-40B4-BE49-F238E27FC236}">
                  <a16:creationId xmlns:a16="http://schemas.microsoft.com/office/drawing/2014/main" id="{25D74ED2-5E21-BC69-45C7-5F01AF050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878" y="7819195"/>
              <a:ext cx="838200" cy="838200"/>
            </a:xfrm>
            <a:prstGeom prst="rect">
              <a:avLst/>
            </a:prstGeom>
          </p:spPr>
        </p:pic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C2FBE391-8142-647B-AF48-AE8D786980C6}"/>
              </a:ext>
            </a:extLst>
          </p:cNvPr>
          <p:cNvGrpSpPr/>
          <p:nvPr/>
        </p:nvGrpSpPr>
        <p:grpSpPr>
          <a:xfrm>
            <a:off x="1041318" y="8532431"/>
            <a:ext cx="16205364" cy="914399"/>
            <a:chOff x="568878" y="9029700"/>
            <a:chExt cx="16205364" cy="914399"/>
          </a:xfrm>
        </p:grpSpPr>
        <p:sp>
          <p:nvSpPr>
            <p:cNvPr id="15" name="Segnaposto contenuto 2">
              <a:extLst>
                <a:ext uri="{FF2B5EF4-FFF2-40B4-BE49-F238E27FC236}">
                  <a16:creationId xmlns:a16="http://schemas.microsoft.com/office/drawing/2014/main" id="{215DA98C-A3EF-CCB1-44B5-E96E886579EE}"/>
                </a:ext>
              </a:extLst>
            </p:cNvPr>
            <p:cNvSpPr txBox="1">
              <a:spLocks/>
            </p:cNvSpPr>
            <p:nvPr/>
          </p:nvSpPr>
          <p:spPr>
            <a:xfrm>
              <a:off x="1447800" y="9029700"/>
              <a:ext cx="15326442" cy="91439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itchFamily="34" charset="0"/>
                <a:buNone/>
              </a:pPr>
              <a:r>
                <a:rPr lang="it-IT" sz="2800" i="1" dirty="0">
                  <a:solidFill>
                    <a:srgbClr val="4A7EBB"/>
                  </a:solidFill>
                  <a:latin typeface="Futura 2" panose="020B0604020202020204" charset="0"/>
                </a:rPr>
                <a:t>In vivo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evaluation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of </a:t>
              </a: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internal </a:t>
              </a:r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¹¹¹Ag</a:t>
              </a: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 radiation treatment on murine models, coupled by preclinical SPECT Imaging and </a:t>
              </a:r>
              <a:r>
                <a:rPr lang="en-GB" sz="2800" dirty="0" err="1">
                  <a:solidFill>
                    <a:srgbClr val="4A7EBB"/>
                  </a:solidFill>
                  <a:latin typeface="Futura 2" panose="020B0604020202020204" charset="0"/>
                </a:rPr>
                <a:t>Cerenckov</a:t>
              </a: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 Luminescence Imaging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(CLI)</a:t>
              </a:r>
              <a:endParaRPr lang="en-GB" sz="2800" dirty="0">
                <a:solidFill>
                  <a:srgbClr val="4A7EBB"/>
                </a:solidFill>
                <a:latin typeface="Futura 2" panose="020B0604020202020204" charset="0"/>
              </a:endParaRPr>
            </a:p>
          </p:txBody>
        </p:sp>
        <p:pic>
          <p:nvPicPr>
            <p:cNvPr id="33" name="Elemento grafico 32" descr="Lampadina e ingranaggio con riempimento a tinta unita">
              <a:extLst>
                <a:ext uri="{FF2B5EF4-FFF2-40B4-BE49-F238E27FC236}">
                  <a16:creationId xmlns:a16="http://schemas.microsoft.com/office/drawing/2014/main" id="{D3E28918-A931-890C-26C6-FDD94DA40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878" y="9067799"/>
              <a:ext cx="838200" cy="838200"/>
            </a:xfrm>
            <a:prstGeom prst="rect">
              <a:avLst/>
            </a:prstGeom>
          </p:spPr>
        </p:pic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E634C4E3-053B-B049-BB8E-AB939F8810A9}"/>
              </a:ext>
            </a:extLst>
          </p:cNvPr>
          <p:cNvGrpSpPr/>
          <p:nvPr/>
        </p:nvGrpSpPr>
        <p:grpSpPr>
          <a:xfrm>
            <a:off x="609600" y="1127998"/>
            <a:ext cx="16936702" cy="1384995"/>
            <a:chOff x="788662" y="2019820"/>
            <a:chExt cx="16568820" cy="1384995"/>
          </a:xfrm>
        </p:grpSpPr>
        <p:pic>
          <p:nvPicPr>
            <p:cNvPr id="31" name="Elemento grafico 30" descr="Indicatore con riempimento a tinta unita">
              <a:extLst>
                <a:ext uri="{FF2B5EF4-FFF2-40B4-BE49-F238E27FC236}">
                  <a16:creationId xmlns:a16="http://schemas.microsoft.com/office/drawing/2014/main" id="{F01B3D7C-CEAB-5177-9857-E2E19DAAA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8662" y="2255273"/>
              <a:ext cx="914400" cy="914400"/>
            </a:xfrm>
            <a:prstGeom prst="rect">
              <a:avLst/>
            </a:prstGeom>
          </p:spPr>
        </p:pic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E9A9F892-11B2-2C20-BB5F-0934A979E938}"/>
                </a:ext>
              </a:extLst>
            </p:cNvPr>
            <p:cNvSpPr txBox="1"/>
            <p:nvPr/>
          </p:nvSpPr>
          <p:spPr>
            <a:xfrm>
              <a:off x="1558405" y="2019820"/>
              <a:ext cx="1579907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¹¹¹Ag</a:t>
              </a: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,</a:t>
              </a:r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 in its cationic form of ¹¹¹Ag+, </a:t>
              </a: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was effectively in-taken by MDA-MB-231 breast cancer cell line, probably by endocytosis processes. Otherwise, the in-take percentage of </a:t>
              </a:r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¹¹¹Ag+ </a:t>
              </a: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in non-tumorigenic MCF-10 cell line was negligible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71302DD5-E935-CDCE-A467-775B3F9607E8}"/>
              </a:ext>
            </a:extLst>
          </p:cNvPr>
          <p:cNvGrpSpPr/>
          <p:nvPr/>
        </p:nvGrpSpPr>
        <p:grpSpPr>
          <a:xfrm>
            <a:off x="616821" y="2665393"/>
            <a:ext cx="16922261" cy="954107"/>
            <a:chOff x="805665" y="3632894"/>
            <a:chExt cx="16814482" cy="954107"/>
          </a:xfrm>
        </p:grpSpPr>
        <p:pic>
          <p:nvPicPr>
            <p:cNvPr id="34" name="Elemento grafico 33" descr="Indicatore con riempimento a tinta unita">
              <a:extLst>
                <a:ext uri="{FF2B5EF4-FFF2-40B4-BE49-F238E27FC236}">
                  <a16:creationId xmlns:a16="http://schemas.microsoft.com/office/drawing/2014/main" id="{4150711E-6855-37BF-7F25-7D4FD8AD3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5665" y="3652748"/>
              <a:ext cx="914400" cy="914400"/>
            </a:xfrm>
            <a:prstGeom prst="rect">
              <a:avLst/>
            </a:prstGeom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AE904ACA-BD96-91F9-3A70-218E818E1C02}"/>
                </a:ext>
              </a:extLst>
            </p:cNvPr>
            <p:cNvSpPr txBox="1"/>
            <p:nvPr/>
          </p:nvSpPr>
          <p:spPr>
            <a:xfrm>
              <a:off x="1574718" y="3632894"/>
              <a:ext cx="1604542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MDA-MB-231 clonogenic capability and the related clones size resulted compromised in a </a:t>
              </a:r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¹¹¹Ag </a:t>
              </a:r>
              <a:r>
                <a:rPr lang="en-GB" sz="2800" dirty="0">
                  <a:solidFill>
                    <a:srgbClr val="4A7EBB"/>
                  </a:solidFill>
                  <a:latin typeface="Futura 2" panose="020B0604020202020204" charset="0"/>
                </a:rPr>
                <a:t>dose-dependent manner</a:t>
              </a: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9408810D-27C1-4DE8-7A84-379C89A52BD0}"/>
              </a:ext>
            </a:extLst>
          </p:cNvPr>
          <p:cNvGrpSpPr/>
          <p:nvPr/>
        </p:nvGrpSpPr>
        <p:grpSpPr>
          <a:xfrm>
            <a:off x="1041318" y="5052467"/>
            <a:ext cx="16205364" cy="954107"/>
            <a:chOff x="568878" y="5549736"/>
            <a:chExt cx="16205364" cy="954107"/>
          </a:xfrm>
        </p:grpSpPr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EBA5891A-4C6D-95C8-2240-E4A3B4698C9D}"/>
                </a:ext>
              </a:extLst>
            </p:cNvPr>
            <p:cNvSpPr txBox="1"/>
            <p:nvPr/>
          </p:nvSpPr>
          <p:spPr>
            <a:xfrm>
              <a:off x="1437558" y="5549736"/>
              <a:ext cx="1533668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Optimization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of the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experimental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protocols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,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thus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labelling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a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selective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breast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r>
                <a:rPr lang="it-IT" sz="2800" dirty="0" err="1">
                  <a:solidFill>
                    <a:srgbClr val="4A7EBB"/>
                  </a:solidFill>
                  <a:latin typeface="Futura 2" panose="020B0604020202020204" charset="0"/>
                </a:rPr>
                <a:t>cancer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target to </a:t>
              </a:r>
              <a:r>
                <a:rPr lang="en-US" sz="2800" dirty="0">
                  <a:solidFill>
                    <a:srgbClr val="4A7EBB"/>
                  </a:solidFill>
                  <a:latin typeface="Futura 2" panose="020B0604020202020204" charset="0"/>
                </a:rPr>
                <a:t>¹¹¹Ag radioisotope</a:t>
              </a:r>
              <a:r>
                <a:rPr lang="it-IT" sz="2800" dirty="0">
                  <a:solidFill>
                    <a:srgbClr val="4A7EBB"/>
                  </a:solidFill>
                  <a:latin typeface="Futura 2" panose="020B0604020202020204" charset="0"/>
                </a:rPr>
                <a:t> </a:t>
              </a:r>
              <a:endParaRPr lang="en-GB" sz="2800" dirty="0">
                <a:solidFill>
                  <a:srgbClr val="4A7EBB"/>
                </a:solidFill>
              </a:endParaRPr>
            </a:p>
          </p:txBody>
        </p:sp>
        <p:pic>
          <p:nvPicPr>
            <p:cNvPr id="41" name="Elemento grafico 40" descr="Lampadina e ingranaggio con riempimento a tinta unita">
              <a:extLst>
                <a:ext uri="{FF2B5EF4-FFF2-40B4-BE49-F238E27FC236}">
                  <a16:creationId xmlns:a16="http://schemas.microsoft.com/office/drawing/2014/main" id="{1CCE4AE9-FEAD-7B87-1C27-B5F0D9CAA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878" y="5607689"/>
              <a:ext cx="838200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100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mmagine che contiene medico, interno, stanza, Attrezzature mediche&#10;&#10;Descrizione generata automaticamente">
            <a:extLst>
              <a:ext uri="{FF2B5EF4-FFF2-40B4-BE49-F238E27FC236}">
                <a16:creationId xmlns:a16="http://schemas.microsoft.com/office/drawing/2014/main" id="{3019317D-94A9-2AAE-689B-8DB0FA9D2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11917" r="4121"/>
          <a:stretch/>
        </p:blipFill>
        <p:spPr>
          <a:xfrm>
            <a:off x="2950164" y="5310996"/>
            <a:ext cx="6117636" cy="4529235"/>
          </a:xfrm>
          <a:prstGeom prst="rect">
            <a:avLst/>
          </a:prstGeom>
          <a:ln>
            <a:solidFill>
              <a:srgbClr val="4A7EBB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Isolpharm – SPES Exotic Beam for medicine">
            <a:extLst>
              <a:ext uri="{FF2B5EF4-FFF2-40B4-BE49-F238E27FC236}">
                <a16:creationId xmlns:a16="http://schemas.microsoft.com/office/drawing/2014/main" id="{288C36C1-D479-4A8D-10A4-F7E18B1D5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612"/>
            <a:ext cx="4686084" cy="123036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stituto di Bioimmagini e Sistemi Biologici Complessi (IBSBC ...">
            <a:extLst>
              <a:ext uri="{FF2B5EF4-FFF2-40B4-BE49-F238E27FC236}">
                <a16:creationId xmlns:a16="http://schemas.microsoft.com/office/drawing/2014/main" id="{4F1D8ED2-6114-A504-AE22-D5886270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18" y="605636"/>
            <a:ext cx="1238350" cy="10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4616E34-1DB2-BCE5-CD8F-19BBF81D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69" y="1935125"/>
            <a:ext cx="2145108" cy="12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4176981-E956-0CEE-519A-A53ADB19C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 b="28865"/>
          <a:stretch/>
        </p:blipFill>
        <p:spPr bwMode="auto">
          <a:xfrm>
            <a:off x="6573557" y="2209687"/>
            <a:ext cx="2357954" cy="65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6E625F9-9C5A-ED98-A105-400C6CCA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73" y="3203283"/>
            <a:ext cx="2449456" cy="13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F3F6713D-F393-5875-2B8F-C381BB47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067" y="1949822"/>
            <a:ext cx="2092617" cy="11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9E812AB5-B5D9-B601-7A1F-245D1A126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418"/>
          <a:stretch/>
        </p:blipFill>
        <p:spPr bwMode="auto">
          <a:xfrm>
            <a:off x="38136" y="1994819"/>
            <a:ext cx="2557414" cy="10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F26D397-6208-9772-1768-CBA7713F8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-2340" r="9665" b="2340"/>
          <a:stretch/>
        </p:blipFill>
        <p:spPr bwMode="auto">
          <a:xfrm>
            <a:off x="13941257" y="448207"/>
            <a:ext cx="2006448" cy="13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AA3B5465-7A68-C8C8-C889-B5C44619D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6876"/>
          <a:stretch/>
        </p:blipFill>
        <p:spPr bwMode="auto">
          <a:xfrm>
            <a:off x="10938135" y="1994819"/>
            <a:ext cx="1614397" cy="10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B78DFD8-49BC-A5C6-5EC0-F360BBAE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3413629"/>
            <a:ext cx="1880686" cy="10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DF1BAB10-5D87-A76E-14F2-E78D6E969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4976"/>
          <a:stretch/>
        </p:blipFill>
        <p:spPr bwMode="auto">
          <a:xfrm>
            <a:off x="2425070" y="3173054"/>
            <a:ext cx="1700533" cy="14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363FC99E-36C5-B61D-7077-6A42B56F4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r="5484"/>
          <a:stretch/>
        </p:blipFill>
        <p:spPr bwMode="auto">
          <a:xfrm>
            <a:off x="12212631" y="593116"/>
            <a:ext cx="1658025" cy="10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6467A689-7779-3BF2-A136-FD2F247F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1903218"/>
            <a:ext cx="2259061" cy="126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6EB69B06-E8F2-C606-49DB-79AD93D9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08" y="1997523"/>
            <a:ext cx="1928820" cy="10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FF7EF3AB-665F-65A1-7BDD-CB0409543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5" b="27192"/>
          <a:stretch/>
        </p:blipFill>
        <p:spPr bwMode="auto">
          <a:xfrm>
            <a:off x="6853199" y="3493786"/>
            <a:ext cx="3858413" cy="8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D2A8A4A3-C3D2-F916-E53D-D6CC80DC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9613"/>
            <a:ext cx="1862712" cy="10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2ACE7027-F05B-4617-1443-4E77186E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306" y="525745"/>
            <a:ext cx="2126525" cy="11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BB77AC4D-8714-8D46-1736-7F694ECB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3" y="3297640"/>
            <a:ext cx="2112467" cy="11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61B517A8-A4B0-8B55-B307-B5FFDBB0A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0" b="23924"/>
          <a:stretch/>
        </p:blipFill>
        <p:spPr bwMode="auto">
          <a:xfrm>
            <a:off x="10850682" y="3436923"/>
            <a:ext cx="3443756" cy="100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47707D79-8EF7-0ADC-042A-2E6F7DB8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290" y="1935125"/>
            <a:ext cx="1697019" cy="120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>
            <a:extLst>
              <a:ext uri="{FF2B5EF4-FFF2-40B4-BE49-F238E27FC236}">
                <a16:creationId xmlns:a16="http://schemas.microsoft.com/office/drawing/2014/main" id="{700F4395-F71E-2461-A8D3-C3BDC226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508" y="3090575"/>
            <a:ext cx="1658024" cy="16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>
            <a:extLst>
              <a:ext uri="{FF2B5EF4-FFF2-40B4-BE49-F238E27FC236}">
                <a16:creationId xmlns:a16="http://schemas.microsoft.com/office/drawing/2014/main" id="{66F15889-D8E0-CABC-692D-31AFFD41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86" y="1805644"/>
            <a:ext cx="2256913" cy="14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File:Logo UNIPI.pdf - Wikipedia">
            <a:extLst>
              <a:ext uri="{FF2B5EF4-FFF2-40B4-BE49-F238E27FC236}">
                <a16:creationId xmlns:a16="http://schemas.microsoft.com/office/drawing/2014/main" id="{2C5C4FAC-BAF7-F639-BCB1-F46188A6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13" y="581689"/>
            <a:ext cx="1938263" cy="10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>
            <a:extLst>
              <a:ext uri="{FF2B5EF4-FFF2-40B4-BE49-F238E27FC236}">
                <a16:creationId xmlns:a16="http://schemas.microsoft.com/office/drawing/2014/main" id="{31776213-206B-C8CC-4AB8-C84BC9088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9034"/>
          <a:stretch/>
        </p:blipFill>
        <p:spPr bwMode="auto">
          <a:xfrm>
            <a:off x="10190577" y="419100"/>
            <a:ext cx="1951453" cy="14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medico, Attrezzature mediche, assistenza sanitaria, interno&#10;&#10;Descrizione generata automaticamente">
            <a:extLst>
              <a:ext uri="{FF2B5EF4-FFF2-40B4-BE49-F238E27FC236}">
                <a16:creationId xmlns:a16="http://schemas.microsoft.com/office/drawing/2014/main" id="{2893784A-BC9A-4BE4-0294-6724855E37F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5598" b="36848"/>
          <a:stretch/>
        </p:blipFill>
        <p:spPr>
          <a:xfrm>
            <a:off x="12573000" y="6440937"/>
            <a:ext cx="3850396" cy="3399294"/>
          </a:xfrm>
          <a:prstGeom prst="rect">
            <a:avLst/>
          </a:prstGeom>
          <a:ln>
            <a:solidFill>
              <a:srgbClr val="4A7EBB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Immagine 11" descr="Immagine che contiene Viso umano, persona, Attrezzature mediche, vestiti&#10;&#10;Descrizione generata automaticamente">
            <a:extLst>
              <a:ext uri="{FF2B5EF4-FFF2-40B4-BE49-F238E27FC236}">
                <a16:creationId xmlns:a16="http://schemas.microsoft.com/office/drawing/2014/main" id="{D7A9AFA2-DD0C-F210-72D5-9D0C12FCA99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28" r="36667" b="-28"/>
          <a:stretch/>
        </p:blipFill>
        <p:spPr>
          <a:xfrm rot="5400000" flipV="1">
            <a:off x="8670006" y="5320721"/>
            <a:ext cx="4347683" cy="3840842"/>
          </a:xfrm>
          <a:prstGeom prst="rect">
            <a:avLst/>
          </a:prstGeom>
          <a:ln>
            <a:solidFill>
              <a:srgbClr val="4A7EBB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E21FB7A-1BE1-CE20-2A11-C35BC4C8E8CA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111" t="8950" r="14429" b="7282"/>
          <a:stretch/>
        </p:blipFill>
        <p:spPr>
          <a:xfrm>
            <a:off x="173533" y="5909784"/>
            <a:ext cx="2557414" cy="3755800"/>
          </a:xfrm>
          <a:prstGeom prst="rect">
            <a:avLst/>
          </a:prstGeom>
        </p:spPr>
      </p:pic>
      <p:pic>
        <p:nvPicPr>
          <p:cNvPr id="3" name="Picture 2" descr="SIRR">
            <a:extLst>
              <a:ext uri="{FF2B5EF4-FFF2-40B4-BE49-F238E27FC236}">
                <a16:creationId xmlns:a16="http://schemas.microsoft.com/office/drawing/2014/main" id="{052066C3-ED40-09E1-B26A-69B72690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75" y="8383782"/>
            <a:ext cx="1184225" cy="15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770ECC-3510-E368-ED11-BC45A47B2F03}"/>
              </a:ext>
            </a:extLst>
          </p:cNvPr>
          <p:cNvSpPr txBox="1"/>
          <p:nvPr/>
        </p:nvSpPr>
        <p:spPr>
          <a:xfrm>
            <a:off x="4572000" y="34290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1 Bold"/>
                <a:ea typeface="Futura 1 Bold"/>
                <a:cs typeface="Futura 1 Bold"/>
                <a:sym typeface="Futura 1 Bold"/>
              </a:rPr>
              <a:t>Introduction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170ED84-3A0C-64A0-38D7-D3F8177E3E65}"/>
              </a:ext>
            </a:extLst>
          </p:cNvPr>
          <p:cNvSpPr txBox="1"/>
          <p:nvPr/>
        </p:nvSpPr>
        <p:spPr>
          <a:xfrm>
            <a:off x="8548066" y="2171998"/>
            <a:ext cx="9604408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l-GR" sz="2800" b="1" dirty="0">
                <a:solidFill>
                  <a:srgbClr val="FFC000"/>
                </a:solidFill>
                <a:latin typeface="Futura 2" panose="020B0604020202020204" charset="0"/>
              </a:rPr>
              <a:t>γ</a:t>
            </a:r>
            <a:r>
              <a:rPr lang="it-IT" sz="2800" b="1" dirty="0">
                <a:solidFill>
                  <a:srgbClr val="FFC000"/>
                </a:solidFill>
                <a:latin typeface="Futura 2" panose="020B0604020202020204" charset="0"/>
              </a:rPr>
              <a:t> rays (High-energy </a:t>
            </a:r>
            <a:r>
              <a:rPr lang="it-IT" sz="2800" b="1" dirty="0" err="1">
                <a:solidFill>
                  <a:srgbClr val="FFC000"/>
                </a:solidFill>
                <a:latin typeface="Futura 2" panose="020B0604020202020204" charset="0"/>
              </a:rPr>
              <a:t>photons</a:t>
            </a:r>
            <a:r>
              <a:rPr lang="it-IT" sz="2800" b="1" dirty="0">
                <a:solidFill>
                  <a:srgbClr val="FFC000"/>
                </a:solidFill>
                <a:latin typeface="Futura 2" panose="020B0604020202020204" charset="0"/>
              </a:rPr>
              <a:t>, </a:t>
            </a:r>
            <a:r>
              <a:rPr lang="it-IT" sz="2800" b="1" dirty="0" err="1">
                <a:solidFill>
                  <a:srgbClr val="FFC000"/>
                </a:solidFill>
                <a:latin typeface="Futura 2" panose="020B0604020202020204" charset="0"/>
              </a:rPr>
              <a:t>electromagnetic</a:t>
            </a:r>
            <a:r>
              <a:rPr lang="it-IT" sz="2800" b="1" dirty="0">
                <a:solidFill>
                  <a:srgbClr val="FFC000"/>
                </a:solidFill>
                <a:latin typeface="Futura 2" panose="020B0604020202020204" charset="0"/>
              </a:rPr>
              <a:t> </a:t>
            </a:r>
            <a:r>
              <a:rPr lang="it-IT" sz="2800" b="1" dirty="0" err="1">
                <a:solidFill>
                  <a:srgbClr val="FFC000"/>
                </a:solidFill>
                <a:latin typeface="Futura 2" panose="020B0604020202020204" charset="0"/>
              </a:rPr>
              <a:t>radiation</a:t>
            </a:r>
            <a:r>
              <a:rPr lang="it-IT" sz="2800" b="1" dirty="0">
                <a:solidFill>
                  <a:srgbClr val="FFC000"/>
                </a:solidFill>
                <a:latin typeface="Futura 2" panose="020B0604020202020204" charset="0"/>
              </a:rPr>
              <a:t>)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Tissue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penetration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: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Very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long (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several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cm)</a:t>
            </a:r>
          </a:p>
          <a:p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LET: </a:t>
            </a:r>
            <a:r>
              <a:rPr lang="it-IT" sz="2400" b="1" dirty="0" err="1">
                <a:solidFill>
                  <a:srgbClr val="002060"/>
                </a:solidFill>
                <a:latin typeface="Futura 2" panose="020B0604020202020204" charset="0"/>
              </a:rPr>
              <a:t>Very</a:t>
            </a:r>
            <a:r>
              <a:rPr lang="it-IT" sz="2400" b="1" dirty="0">
                <a:solidFill>
                  <a:srgbClr val="002060"/>
                </a:solidFill>
                <a:latin typeface="Futura 2" panose="020B0604020202020204" charset="0"/>
              </a:rPr>
              <a:t> low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(~0.2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keV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/µm)</a:t>
            </a:r>
          </a:p>
          <a:p>
            <a:endParaRPr lang="it-IT" sz="2400" b="1" dirty="0">
              <a:solidFill>
                <a:srgbClr val="FFC000"/>
              </a:solidFill>
              <a:latin typeface="Futura 2" panose="020B0604020202020204" charset="0"/>
            </a:endParaRP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l-GR" sz="2800" b="1" dirty="0">
                <a:solidFill>
                  <a:srgbClr val="FFC000"/>
                </a:solidFill>
                <a:latin typeface="Futura 2" panose="020B0604020202020204" charset="0"/>
              </a:rPr>
              <a:t>β⁺ (</a:t>
            </a:r>
            <a:r>
              <a:rPr lang="it-IT" sz="2800" b="1" dirty="0" err="1">
                <a:solidFill>
                  <a:srgbClr val="FFC000"/>
                </a:solidFill>
                <a:latin typeface="Futura 2" panose="020B0604020202020204" charset="0"/>
              </a:rPr>
              <a:t>positron</a:t>
            </a:r>
            <a:r>
              <a:rPr lang="it-IT" sz="2800" b="1" dirty="0">
                <a:solidFill>
                  <a:srgbClr val="FFC000"/>
                </a:solidFill>
                <a:latin typeface="Futura 2" panose="020B0604020202020204" charset="0"/>
              </a:rPr>
              <a:t> and </a:t>
            </a:r>
            <a:r>
              <a:rPr lang="it-IT" sz="2800" b="1" dirty="0" err="1">
                <a:solidFill>
                  <a:srgbClr val="FFC000"/>
                </a:solidFill>
                <a:latin typeface="Futura 2" panose="020B0604020202020204" charset="0"/>
              </a:rPr>
              <a:t>neutrin</a:t>
            </a:r>
            <a:r>
              <a:rPr lang="it-IT" sz="2800" b="1" dirty="0">
                <a:solidFill>
                  <a:srgbClr val="FFC000"/>
                </a:solidFill>
                <a:latin typeface="Futura 2" panose="020B0604020202020204" charset="0"/>
              </a:rPr>
              <a:t>)</a:t>
            </a:r>
            <a:r>
              <a:rPr lang="it-IT" sz="2800" dirty="0">
                <a:solidFill>
                  <a:srgbClr val="FFC000"/>
                </a:solidFill>
                <a:latin typeface="Futura 2" panose="020B0604020202020204" charset="0"/>
              </a:rPr>
              <a:t> 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Tissue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penetration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: Long (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few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mm)</a:t>
            </a:r>
          </a:p>
          <a:p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LET: </a:t>
            </a:r>
            <a:r>
              <a:rPr lang="it-IT" sz="2400" b="1" dirty="0">
                <a:solidFill>
                  <a:srgbClr val="002060"/>
                </a:solidFill>
                <a:latin typeface="Futura 2" panose="020B0604020202020204" charset="0"/>
              </a:rPr>
              <a:t>Low to intermediate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(~0.2–1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keV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/µm) </a:t>
            </a:r>
            <a:endParaRPr lang="it-IT" sz="2400" dirty="0">
              <a:solidFill>
                <a:srgbClr val="FFC000"/>
              </a:solidFill>
              <a:latin typeface="Futura 2" panose="020B0604020202020204" charset="0"/>
            </a:endParaRPr>
          </a:p>
          <a:p>
            <a:endParaRPr lang="it-IT" sz="2400" dirty="0">
              <a:latin typeface="Futura 2" panose="020B0604020202020204" charset="0"/>
            </a:endParaRPr>
          </a:p>
          <a:p>
            <a:endParaRPr lang="it-IT" sz="2400" dirty="0">
              <a:latin typeface="Futura 2" panose="020B0604020202020204" charset="0"/>
            </a:endParaRP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l-GR" sz="2800" b="1" dirty="0">
                <a:solidFill>
                  <a:srgbClr val="0070C0"/>
                </a:solidFill>
                <a:latin typeface="Futura 2" panose="020B0604020202020204" charset="0"/>
              </a:rPr>
              <a:t>β⁻ (</a:t>
            </a:r>
            <a:r>
              <a:rPr lang="it-IT" sz="2800" b="1" dirty="0">
                <a:solidFill>
                  <a:srgbClr val="0070C0"/>
                </a:solidFill>
                <a:latin typeface="Futura 2" panose="020B0604020202020204" charset="0"/>
              </a:rPr>
              <a:t>electron and </a:t>
            </a:r>
            <a:r>
              <a:rPr lang="it-IT" sz="2800" b="1" dirty="0" err="1">
                <a:solidFill>
                  <a:srgbClr val="0070C0"/>
                </a:solidFill>
                <a:latin typeface="Futura 2" panose="020B0604020202020204" charset="0"/>
              </a:rPr>
              <a:t>antineutrin</a:t>
            </a:r>
            <a:r>
              <a:rPr lang="it-IT" sz="2800" b="1" dirty="0">
                <a:solidFill>
                  <a:srgbClr val="0070C0"/>
                </a:solidFill>
                <a:latin typeface="Futura 2" panose="020B0604020202020204" charset="0"/>
              </a:rPr>
              <a:t>)</a:t>
            </a:r>
            <a:r>
              <a:rPr lang="it-IT" sz="2800" dirty="0">
                <a:solidFill>
                  <a:srgbClr val="0070C0"/>
                </a:solidFill>
                <a:latin typeface="Futura 2" panose="020B0604020202020204" charset="0"/>
              </a:rPr>
              <a:t> 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Tissue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penetration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: Long (~1–10 mm)</a:t>
            </a:r>
          </a:p>
          <a:p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LET: </a:t>
            </a:r>
            <a:r>
              <a:rPr lang="it-IT" sz="2400" b="1" dirty="0">
                <a:solidFill>
                  <a:srgbClr val="002060"/>
                </a:solidFill>
                <a:latin typeface="Futura 2" panose="020B0604020202020204" charset="0"/>
              </a:rPr>
              <a:t>Low to intermediate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(~0.2–1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keV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/µm)</a:t>
            </a:r>
          </a:p>
          <a:p>
            <a:endParaRPr lang="it-IT" sz="2800" dirty="0">
              <a:solidFill>
                <a:srgbClr val="002060"/>
              </a:solidFill>
              <a:latin typeface="Futura 2" panose="020B0604020202020204" charset="0"/>
            </a:endParaRP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l-GR" sz="2800" b="1" dirty="0">
                <a:solidFill>
                  <a:srgbClr val="0070C0"/>
                </a:solidFill>
                <a:latin typeface="Futura 2" panose="020B0604020202020204" charset="0"/>
              </a:rPr>
              <a:t>α </a:t>
            </a:r>
            <a:r>
              <a:rPr lang="it-IT" sz="2800" b="1" dirty="0" err="1">
                <a:solidFill>
                  <a:srgbClr val="0070C0"/>
                </a:solidFill>
                <a:latin typeface="Futura 2" panose="020B0604020202020204" charset="0"/>
              </a:rPr>
              <a:t>particles</a:t>
            </a:r>
            <a:r>
              <a:rPr lang="it-IT" sz="2800" b="1" dirty="0">
                <a:solidFill>
                  <a:srgbClr val="0070C0"/>
                </a:solidFill>
                <a:latin typeface="Futura 2" panose="020B0604020202020204" charset="0"/>
              </a:rPr>
              <a:t>: (2 </a:t>
            </a:r>
            <a:r>
              <a:rPr lang="it-IT" sz="2800" b="1" dirty="0" err="1">
                <a:solidFill>
                  <a:srgbClr val="0070C0"/>
                </a:solidFill>
                <a:latin typeface="Futura 2" panose="020B0604020202020204" charset="0"/>
              </a:rPr>
              <a:t>protons</a:t>
            </a:r>
            <a:r>
              <a:rPr lang="it-IT" sz="2800" b="1" dirty="0">
                <a:solidFill>
                  <a:srgbClr val="0070C0"/>
                </a:solidFill>
                <a:latin typeface="Futura 2" panose="020B0604020202020204" charset="0"/>
              </a:rPr>
              <a:t> + 2 </a:t>
            </a:r>
            <a:r>
              <a:rPr lang="it-IT" sz="2800" b="1" dirty="0" err="1">
                <a:solidFill>
                  <a:srgbClr val="0070C0"/>
                </a:solidFill>
                <a:latin typeface="Futura 2" panose="020B0604020202020204" charset="0"/>
              </a:rPr>
              <a:t>neutrons</a:t>
            </a:r>
            <a:r>
              <a:rPr lang="it-IT" sz="2800" b="1" dirty="0">
                <a:solidFill>
                  <a:srgbClr val="0070C0"/>
                </a:solidFill>
                <a:latin typeface="Futura 2" panose="020B0604020202020204" charset="0"/>
              </a:rPr>
              <a:t> - He²⁺ </a:t>
            </a:r>
            <a:r>
              <a:rPr lang="it-IT" sz="2800" b="1" dirty="0" err="1">
                <a:solidFill>
                  <a:srgbClr val="0070C0"/>
                </a:solidFill>
                <a:latin typeface="Futura 2" panose="020B0604020202020204" charset="0"/>
              </a:rPr>
              <a:t>nucleus</a:t>
            </a:r>
            <a:r>
              <a:rPr lang="it-IT" sz="2800" b="1" dirty="0">
                <a:solidFill>
                  <a:srgbClr val="0070C0"/>
                </a:solidFill>
                <a:latin typeface="Futura 2" panose="020B0604020202020204" charset="0"/>
              </a:rPr>
              <a:t>)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Tissue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penetration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: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Very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short (~50–100 µm)</a:t>
            </a:r>
          </a:p>
          <a:p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LET: </a:t>
            </a:r>
            <a:r>
              <a:rPr lang="it-IT" sz="2400" b="1" dirty="0">
                <a:solidFill>
                  <a:srgbClr val="002060"/>
                </a:solidFill>
                <a:latin typeface="Futura 2" panose="020B0604020202020204" charset="0"/>
              </a:rPr>
              <a:t>High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(~50–230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keV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/µm) </a:t>
            </a:r>
          </a:p>
          <a:p>
            <a:r>
              <a:rPr lang="it-IT" sz="2400" b="1" dirty="0">
                <a:solidFill>
                  <a:srgbClr val="0070C0"/>
                </a:solidFill>
                <a:latin typeface="Futura 2" panose="020B0604020202020204" charset="0"/>
              </a:rPr>
              <a:t>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800" b="1" dirty="0">
                <a:solidFill>
                  <a:srgbClr val="0070C0"/>
                </a:solidFill>
                <a:latin typeface="Futura 2" panose="020B0604020202020204" charset="0"/>
              </a:rPr>
              <a:t>Auger electrons (Low-energy electrons)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Tissue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penetration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: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Extremely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short (&lt;1 µm)</a:t>
            </a:r>
          </a:p>
          <a:p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LET: </a:t>
            </a:r>
            <a:r>
              <a:rPr lang="it-IT" sz="2400" b="1" dirty="0" err="1">
                <a:solidFill>
                  <a:srgbClr val="002060"/>
                </a:solidFill>
                <a:latin typeface="Futura 2" panose="020B0604020202020204" charset="0"/>
              </a:rPr>
              <a:t>Very</a:t>
            </a:r>
            <a:r>
              <a:rPr lang="it-IT" sz="2400" b="1" dirty="0">
                <a:solidFill>
                  <a:srgbClr val="002060"/>
                </a:solidFill>
                <a:latin typeface="Futura 2" panose="020B0604020202020204" charset="0"/>
              </a:rPr>
              <a:t> high </a:t>
            </a:r>
            <a:r>
              <a:rPr lang="it-IT" sz="2400" b="1" dirty="0" err="1">
                <a:solidFill>
                  <a:srgbClr val="002060"/>
                </a:solidFill>
                <a:latin typeface="Futura 2" panose="020B0604020202020204" charset="0"/>
              </a:rPr>
              <a:t>locally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 (&gt;4–25 </a:t>
            </a:r>
            <a:r>
              <a:rPr lang="it-IT" sz="2400" dirty="0" err="1">
                <a:solidFill>
                  <a:srgbClr val="002060"/>
                </a:solidFill>
                <a:latin typeface="Futura 2" panose="020B0604020202020204" charset="0"/>
              </a:rPr>
              <a:t>keV</a:t>
            </a:r>
            <a:r>
              <a:rPr lang="it-IT" sz="2400" dirty="0">
                <a:solidFill>
                  <a:srgbClr val="002060"/>
                </a:solidFill>
                <a:latin typeface="Futura 2" panose="020B0604020202020204" charset="0"/>
              </a:rPr>
              <a:t>/µm)</a:t>
            </a: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E577D1C6-996E-51C3-58D0-6252D8F1AB59}"/>
              </a:ext>
            </a:extLst>
          </p:cNvPr>
          <p:cNvCxnSpPr>
            <a:cxnSpLocks/>
          </p:cNvCxnSpPr>
          <p:nvPr/>
        </p:nvCxnSpPr>
        <p:spPr>
          <a:xfrm>
            <a:off x="9753600" y="5284232"/>
            <a:ext cx="6858904" cy="0"/>
          </a:xfrm>
          <a:prstGeom prst="line">
            <a:avLst/>
          </a:prstGeom>
          <a:ln w="28575"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F75F7F7-FFF9-FC89-E2FA-5A0DC99A1957}"/>
              </a:ext>
            </a:extLst>
          </p:cNvPr>
          <p:cNvGrpSpPr/>
          <p:nvPr/>
        </p:nvGrpSpPr>
        <p:grpSpPr>
          <a:xfrm>
            <a:off x="322133" y="1460331"/>
            <a:ext cx="7428949" cy="8433375"/>
            <a:chOff x="143418" y="1663125"/>
            <a:chExt cx="7428949" cy="8433375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BCBE6FE-95D3-1D59-1CD2-9246D463290D}"/>
                </a:ext>
              </a:extLst>
            </p:cNvPr>
            <p:cNvGrpSpPr/>
            <p:nvPr/>
          </p:nvGrpSpPr>
          <p:grpSpPr>
            <a:xfrm>
              <a:off x="143418" y="1663125"/>
              <a:ext cx="7428949" cy="8433375"/>
              <a:chOff x="495851" y="1663125"/>
              <a:chExt cx="7428949" cy="8433375"/>
            </a:xfrm>
          </p:grpSpPr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id="{0FC2CAAA-D926-CAE0-AC3E-A0A651304B12}"/>
                  </a:ext>
                </a:extLst>
              </p:cNvPr>
              <p:cNvGrpSpPr/>
              <p:nvPr/>
            </p:nvGrpSpPr>
            <p:grpSpPr>
              <a:xfrm>
                <a:off x="685800" y="2272963"/>
                <a:ext cx="7239000" cy="7265074"/>
                <a:chOff x="1219200" y="2501563"/>
                <a:chExt cx="7239000" cy="7265074"/>
              </a:xfrm>
            </p:grpSpPr>
            <p:sp>
              <p:nvSpPr>
                <p:cNvPr id="13" name="Ovale 12">
                  <a:extLst>
                    <a:ext uri="{FF2B5EF4-FFF2-40B4-BE49-F238E27FC236}">
                      <a16:creationId xmlns:a16="http://schemas.microsoft.com/office/drawing/2014/main" id="{9F0ECD83-7EC3-7E4D-3346-3141DB2BFDB6}"/>
                    </a:ext>
                  </a:extLst>
                </p:cNvPr>
                <p:cNvSpPr/>
                <p:nvPr/>
              </p:nvSpPr>
              <p:spPr>
                <a:xfrm>
                  <a:off x="1219200" y="2501563"/>
                  <a:ext cx="7239000" cy="7265074"/>
                </a:xfrm>
                <a:prstGeom prst="ellipse">
                  <a:avLst/>
                </a:prstGeom>
                <a:gradFill>
                  <a:gsLst>
                    <a:gs pos="17000">
                      <a:schemeClr val="tx2">
                        <a:lumMod val="60000"/>
                        <a:lumOff val="40000"/>
                        <a:alpha val="69000"/>
                      </a:schemeClr>
                    </a:gs>
                    <a:gs pos="46000">
                      <a:schemeClr val="accent6">
                        <a:lumMod val="60000"/>
                        <a:lumOff val="40000"/>
                      </a:schemeClr>
                    </a:gs>
                    <a:gs pos="80000">
                      <a:srgbClr val="F6E2A2">
                        <a:lumMod val="99000"/>
                      </a:srgbClr>
                    </a:gs>
                  </a:gsLst>
                </a:gradFill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5" name="Connettore diritto 14">
                  <a:extLst>
                    <a:ext uri="{FF2B5EF4-FFF2-40B4-BE49-F238E27FC236}">
                      <a16:creationId xmlns:a16="http://schemas.microsoft.com/office/drawing/2014/main" id="{4EAE4E3D-E8C0-7A29-3F02-1ECD6730A217}"/>
                    </a:ext>
                  </a:extLst>
                </p:cNvPr>
                <p:cNvCxnSpPr>
                  <a:cxnSpLocks/>
                  <a:stCxn id="13" idx="2"/>
                  <a:endCxn id="13" idx="6"/>
                </p:cNvCxnSpPr>
                <p:nvPr/>
              </p:nvCxnSpPr>
              <p:spPr>
                <a:xfrm>
                  <a:off x="1219200" y="6134100"/>
                  <a:ext cx="7239000" cy="0"/>
                </a:xfrm>
                <a:prstGeom prst="line">
                  <a:avLst/>
                </a:prstGeom>
                <a:ln w="57150">
                  <a:solidFill>
                    <a:srgbClr val="00408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ttore diritto 18">
                  <a:extLst>
                    <a:ext uri="{FF2B5EF4-FFF2-40B4-BE49-F238E27FC236}">
                      <a16:creationId xmlns:a16="http://schemas.microsoft.com/office/drawing/2014/main" id="{83C1A18F-DE02-5AB1-1F8F-F12BDB63F4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0" y="6134099"/>
                  <a:ext cx="2171699" cy="2895601"/>
                </a:xfrm>
                <a:prstGeom prst="line">
                  <a:avLst/>
                </a:prstGeom>
                <a:ln>
                  <a:solidFill>
                    <a:srgbClr val="00408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ttore diritto 23">
                  <a:extLst>
                    <a:ext uri="{FF2B5EF4-FFF2-40B4-BE49-F238E27FC236}">
                      <a16:creationId xmlns:a16="http://schemas.microsoft.com/office/drawing/2014/main" id="{07B7EDF3-4416-DE25-0A7D-348E377F3A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8700" y="6134099"/>
                  <a:ext cx="2080260" cy="2887980"/>
                </a:xfrm>
                <a:prstGeom prst="line">
                  <a:avLst/>
                </a:prstGeom>
                <a:ln>
                  <a:solidFill>
                    <a:srgbClr val="00408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ttore diritto 26">
                  <a:extLst>
                    <a:ext uri="{FF2B5EF4-FFF2-40B4-BE49-F238E27FC236}">
                      <a16:creationId xmlns:a16="http://schemas.microsoft.com/office/drawing/2014/main" id="{19B7CDFF-A92D-5059-0827-1C0E201BD7ED}"/>
                    </a:ext>
                  </a:extLst>
                </p:cNvPr>
                <p:cNvCxnSpPr>
                  <a:stCxn id="13" idx="0"/>
                </p:cNvCxnSpPr>
                <p:nvPr/>
              </p:nvCxnSpPr>
              <p:spPr>
                <a:xfrm>
                  <a:off x="4838700" y="2501563"/>
                  <a:ext cx="0" cy="3632536"/>
                </a:xfrm>
                <a:prstGeom prst="line">
                  <a:avLst/>
                </a:prstGeom>
                <a:ln>
                  <a:solidFill>
                    <a:srgbClr val="00408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" name="Elemento grafico 31" descr="Atomo con riempimento a tinta unita">
                  <a:extLst>
                    <a:ext uri="{FF2B5EF4-FFF2-40B4-BE49-F238E27FC236}">
                      <a16:creationId xmlns:a16="http://schemas.microsoft.com/office/drawing/2014/main" id="{AB4F0FDF-5F58-6A39-156D-4BC5823847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9058" y="5181598"/>
                  <a:ext cx="1904999" cy="1904999"/>
                </a:xfrm>
                <a:prstGeom prst="rect">
                  <a:avLst/>
                </a:prstGeom>
              </p:spPr>
            </p:pic>
          </p:grp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C1DBD43E-5B6A-82F3-AAEB-7A4ECE93F9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3470704">
                <a:off x="1859930" y="4375568"/>
                <a:ext cx="2269817" cy="352764"/>
              </a:xfrm>
              <a:custGeom>
                <a:avLst/>
                <a:gdLst>
                  <a:gd name="T0" fmla="*/ 2147483646 w 592"/>
                  <a:gd name="T1" fmla="*/ 2147483646 h 67"/>
                  <a:gd name="T2" fmla="*/ 2147483646 w 592"/>
                  <a:gd name="T3" fmla="*/ 0 h 67"/>
                  <a:gd name="T4" fmla="*/ 2147483646 w 592"/>
                  <a:gd name="T5" fmla="*/ 2147483646 h 67"/>
                  <a:gd name="T6" fmla="*/ 2147483646 w 592"/>
                  <a:gd name="T7" fmla="*/ 2147483646 h 67"/>
                  <a:gd name="T8" fmla="*/ 2147483646 w 592"/>
                  <a:gd name="T9" fmla="*/ 2147483646 h 67"/>
                  <a:gd name="T10" fmla="*/ 2147483646 w 592"/>
                  <a:gd name="T11" fmla="*/ 0 h 67"/>
                  <a:gd name="T12" fmla="*/ 2147483646 w 592"/>
                  <a:gd name="T13" fmla="*/ 2147483646 h 67"/>
                  <a:gd name="T14" fmla="*/ 2147483646 w 592"/>
                  <a:gd name="T15" fmla="*/ 2147483646 h 67"/>
                  <a:gd name="T16" fmla="*/ 2147483646 w 592"/>
                  <a:gd name="T17" fmla="*/ 2147483646 h 67"/>
                  <a:gd name="T18" fmla="*/ 2147483646 w 592"/>
                  <a:gd name="T19" fmla="*/ 0 h 67"/>
                  <a:gd name="T20" fmla="*/ 2147483646 w 592"/>
                  <a:gd name="T21" fmla="*/ 2147483646 h 67"/>
                  <a:gd name="T22" fmla="*/ 2147483646 w 592"/>
                  <a:gd name="T23" fmla="*/ 2147483646 h 67"/>
                  <a:gd name="T24" fmla="*/ 2147483646 w 592"/>
                  <a:gd name="T25" fmla="*/ 2147483646 h 67"/>
                  <a:gd name="T26" fmla="*/ 2147483646 w 592"/>
                  <a:gd name="T27" fmla="*/ 0 h 67"/>
                  <a:gd name="T28" fmla="*/ 2147483646 w 592"/>
                  <a:gd name="T29" fmla="*/ 2147483646 h 67"/>
                  <a:gd name="T30" fmla="*/ 2147483646 w 592"/>
                  <a:gd name="T31" fmla="*/ 2147483646 h 67"/>
                  <a:gd name="T32" fmla="*/ 2147483646 w 592"/>
                  <a:gd name="T33" fmla="*/ 2147483646 h 67"/>
                  <a:gd name="T34" fmla="*/ 2147483646 w 592"/>
                  <a:gd name="T35" fmla="*/ 0 h 67"/>
                  <a:gd name="T36" fmla="*/ 2147483646 w 592"/>
                  <a:gd name="T37" fmla="*/ 2147483646 h 67"/>
                  <a:gd name="T38" fmla="*/ 2147483646 w 592"/>
                  <a:gd name="T39" fmla="*/ 2147483646 h 67"/>
                  <a:gd name="T40" fmla="*/ 2147483646 w 592"/>
                  <a:gd name="T41" fmla="*/ 2147483646 h 67"/>
                  <a:gd name="T42" fmla="*/ 2147483646 w 592"/>
                  <a:gd name="T43" fmla="*/ 0 h 67"/>
                  <a:gd name="T44" fmla="*/ 2147483646 w 592"/>
                  <a:gd name="T45" fmla="*/ 2147483646 h 67"/>
                  <a:gd name="T46" fmla="*/ 2147483646 w 592"/>
                  <a:gd name="T47" fmla="*/ 2147483646 h 67"/>
                  <a:gd name="T48" fmla="*/ 0 w 592"/>
                  <a:gd name="T49" fmla="*/ 2147483646 h 67"/>
                  <a:gd name="T50" fmla="*/ 2147483646 w 592"/>
                  <a:gd name="T51" fmla="*/ 2147483646 h 67"/>
                  <a:gd name="T52" fmla="*/ 2147483646 w 592"/>
                  <a:gd name="T53" fmla="*/ 2147483646 h 67"/>
                  <a:gd name="T54" fmla="*/ 2147483646 w 592"/>
                  <a:gd name="T55" fmla="*/ 2147483646 h 67"/>
                  <a:gd name="T56" fmla="*/ 2147483646 w 592"/>
                  <a:gd name="T57" fmla="*/ 2147483646 h 67"/>
                  <a:gd name="T58" fmla="*/ 2147483646 w 592"/>
                  <a:gd name="T59" fmla="*/ 2147483646 h 67"/>
                  <a:gd name="T60" fmla="*/ 2147483646 w 592"/>
                  <a:gd name="T61" fmla="*/ 2147483646 h 67"/>
                  <a:gd name="T62" fmla="*/ 2147483646 w 592"/>
                  <a:gd name="T63" fmla="*/ 2147483646 h 67"/>
                  <a:gd name="T64" fmla="*/ 2147483646 w 592"/>
                  <a:gd name="T65" fmla="*/ 2147483646 h 67"/>
                  <a:gd name="T66" fmla="*/ 2147483646 w 592"/>
                  <a:gd name="T67" fmla="*/ 2147483646 h 67"/>
                  <a:gd name="T68" fmla="*/ 2147483646 w 592"/>
                  <a:gd name="T69" fmla="*/ 2147483646 h 67"/>
                  <a:gd name="T70" fmla="*/ 2147483646 w 592"/>
                  <a:gd name="T71" fmla="*/ 2147483646 h 67"/>
                  <a:gd name="T72" fmla="*/ 2147483646 w 592"/>
                  <a:gd name="T73" fmla="*/ 2147483646 h 67"/>
                  <a:gd name="T74" fmla="*/ 2147483646 w 592"/>
                  <a:gd name="T75" fmla="*/ 2147483646 h 67"/>
                  <a:gd name="T76" fmla="*/ 2147483646 w 592"/>
                  <a:gd name="T77" fmla="*/ 2147483646 h 67"/>
                  <a:gd name="T78" fmla="*/ 2147483646 w 592"/>
                  <a:gd name="T79" fmla="*/ 2147483646 h 67"/>
                  <a:gd name="T80" fmla="*/ 2147483646 w 592"/>
                  <a:gd name="T81" fmla="*/ 2147483646 h 67"/>
                  <a:gd name="T82" fmla="*/ 2147483646 w 592"/>
                  <a:gd name="T83" fmla="*/ 2147483646 h 67"/>
                  <a:gd name="T84" fmla="*/ 2147483646 w 592"/>
                  <a:gd name="T85" fmla="*/ 2147483646 h 67"/>
                  <a:gd name="T86" fmla="*/ 2147483646 w 592"/>
                  <a:gd name="T87" fmla="*/ 2147483646 h 67"/>
                  <a:gd name="T88" fmla="*/ 2147483646 w 592"/>
                  <a:gd name="T89" fmla="*/ 2147483646 h 67"/>
                  <a:gd name="T90" fmla="*/ 2147483646 w 592"/>
                  <a:gd name="T91" fmla="*/ 2147483646 h 67"/>
                  <a:gd name="T92" fmla="*/ 2147483646 w 592"/>
                  <a:gd name="T93" fmla="*/ 2147483646 h 67"/>
                  <a:gd name="T94" fmla="*/ 2147483646 w 592"/>
                  <a:gd name="T95" fmla="*/ 2147483646 h 67"/>
                  <a:gd name="T96" fmla="*/ 2147483646 w 592"/>
                  <a:gd name="T97" fmla="*/ 2147483646 h 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92" h="67">
                    <a:moveTo>
                      <a:pt x="592" y="33"/>
                    </a:moveTo>
                    <a:cubicBezTo>
                      <a:pt x="534" y="0"/>
                      <a:pt x="534" y="0"/>
                      <a:pt x="534" y="0"/>
                    </a:cubicBezTo>
                    <a:cubicBezTo>
                      <a:pt x="534" y="27"/>
                      <a:pt x="534" y="27"/>
                      <a:pt x="534" y="27"/>
                    </a:cubicBezTo>
                    <a:cubicBezTo>
                      <a:pt x="498" y="27"/>
                      <a:pt x="498" y="27"/>
                      <a:pt x="498" y="27"/>
                    </a:cubicBezTo>
                    <a:cubicBezTo>
                      <a:pt x="488" y="27"/>
                      <a:pt x="484" y="22"/>
                      <a:pt x="478" y="15"/>
                    </a:cubicBezTo>
                    <a:cubicBezTo>
                      <a:pt x="472" y="8"/>
                      <a:pt x="464" y="0"/>
                      <a:pt x="449" y="0"/>
                    </a:cubicBezTo>
                    <a:cubicBezTo>
                      <a:pt x="434" y="0"/>
                      <a:pt x="426" y="8"/>
                      <a:pt x="419" y="15"/>
                    </a:cubicBezTo>
                    <a:cubicBezTo>
                      <a:pt x="413" y="22"/>
                      <a:pt x="409" y="27"/>
                      <a:pt x="399" y="27"/>
                    </a:cubicBezTo>
                    <a:cubicBezTo>
                      <a:pt x="390" y="27"/>
                      <a:pt x="386" y="22"/>
                      <a:pt x="380" y="15"/>
                    </a:cubicBezTo>
                    <a:cubicBezTo>
                      <a:pt x="374" y="8"/>
                      <a:pt x="366" y="0"/>
                      <a:pt x="351" y="0"/>
                    </a:cubicBezTo>
                    <a:cubicBezTo>
                      <a:pt x="335" y="0"/>
                      <a:pt x="328" y="8"/>
                      <a:pt x="321" y="15"/>
                    </a:cubicBezTo>
                    <a:cubicBezTo>
                      <a:pt x="315" y="22"/>
                      <a:pt x="311" y="27"/>
                      <a:pt x="302" y="27"/>
                    </a:cubicBezTo>
                    <a:cubicBezTo>
                      <a:pt x="292" y="27"/>
                      <a:pt x="288" y="22"/>
                      <a:pt x="282" y="15"/>
                    </a:cubicBezTo>
                    <a:cubicBezTo>
                      <a:pt x="276" y="8"/>
                      <a:pt x="268" y="0"/>
                      <a:pt x="252" y="0"/>
                    </a:cubicBezTo>
                    <a:cubicBezTo>
                      <a:pt x="237" y="0"/>
                      <a:pt x="229" y="8"/>
                      <a:pt x="223" y="15"/>
                    </a:cubicBezTo>
                    <a:cubicBezTo>
                      <a:pt x="217" y="22"/>
                      <a:pt x="213" y="27"/>
                      <a:pt x="204" y="27"/>
                    </a:cubicBezTo>
                    <a:cubicBezTo>
                      <a:pt x="194" y="27"/>
                      <a:pt x="190" y="22"/>
                      <a:pt x="184" y="15"/>
                    </a:cubicBezTo>
                    <a:cubicBezTo>
                      <a:pt x="178" y="8"/>
                      <a:pt x="170" y="0"/>
                      <a:pt x="154" y="0"/>
                    </a:cubicBezTo>
                    <a:cubicBezTo>
                      <a:pt x="139" y="0"/>
                      <a:pt x="131" y="8"/>
                      <a:pt x="125" y="15"/>
                    </a:cubicBezTo>
                    <a:cubicBezTo>
                      <a:pt x="119" y="22"/>
                      <a:pt x="115" y="27"/>
                      <a:pt x="105" y="27"/>
                    </a:cubicBezTo>
                    <a:cubicBezTo>
                      <a:pt x="96" y="27"/>
                      <a:pt x="91" y="22"/>
                      <a:pt x="86" y="15"/>
                    </a:cubicBezTo>
                    <a:cubicBezTo>
                      <a:pt x="79" y="8"/>
                      <a:pt x="71" y="0"/>
                      <a:pt x="56" y="0"/>
                    </a:cubicBezTo>
                    <a:cubicBezTo>
                      <a:pt x="41" y="0"/>
                      <a:pt x="33" y="8"/>
                      <a:pt x="27" y="15"/>
                    </a:cubicBezTo>
                    <a:cubicBezTo>
                      <a:pt x="21" y="22"/>
                      <a:pt x="16" y="27"/>
                      <a:pt x="7" y="27"/>
                    </a:cubicBezTo>
                    <a:cubicBezTo>
                      <a:pt x="3" y="27"/>
                      <a:pt x="0" y="30"/>
                      <a:pt x="0" y="33"/>
                    </a:cubicBezTo>
                    <a:cubicBezTo>
                      <a:pt x="0" y="37"/>
                      <a:pt x="3" y="40"/>
                      <a:pt x="7" y="40"/>
                    </a:cubicBezTo>
                    <a:cubicBezTo>
                      <a:pt x="22" y="40"/>
                      <a:pt x="30" y="31"/>
                      <a:pt x="36" y="24"/>
                    </a:cubicBezTo>
                    <a:cubicBezTo>
                      <a:pt x="42" y="18"/>
                      <a:pt x="47" y="13"/>
                      <a:pt x="56" y="13"/>
                    </a:cubicBezTo>
                    <a:cubicBezTo>
                      <a:pt x="66" y="13"/>
                      <a:pt x="70" y="18"/>
                      <a:pt x="76" y="24"/>
                    </a:cubicBezTo>
                    <a:cubicBezTo>
                      <a:pt x="82" y="31"/>
                      <a:pt x="90" y="40"/>
                      <a:pt x="105" y="40"/>
                    </a:cubicBezTo>
                    <a:cubicBezTo>
                      <a:pt x="121" y="40"/>
                      <a:pt x="128" y="31"/>
                      <a:pt x="135" y="24"/>
                    </a:cubicBezTo>
                    <a:cubicBezTo>
                      <a:pt x="141" y="18"/>
                      <a:pt x="145" y="13"/>
                      <a:pt x="154" y="13"/>
                    </a:cubicBezTo>
                    <a:cubicBezTo>
                      <a:pt x="164" y="13"/>
                      <a:pt x="168" y="18"/>
                      <a:pt x="174" y="24"/>
                    </a:cubicBezTo>
                    <a:cubicBezTo>
                      <a:pt x="181" y="31"/>
                      <a:pt x="188" y="40"/>
                      <a:pt x="204" y="40"/>
                    </a:cubicBezTo>
                    <a:cubicBezTo>
                      <a:pt x="219" y="40"/>
                      <a:pt x="227" y="31"/>
                      <a:pt x="233" y="24"/>
                    </a:cubicBezTo>
                    <a:cubicBezTo>
                      <a:pt x="239" y="18"/>
                      <a:pt x="243" y="13"/>
                      <a:pt x="252" y="13"/>
                    </a:cubicBezTo>
                    <a:cubicBezTo>
                      <a:pt x="262" y="13"/>
                      <a:pt x="266" y="18"/>
                      <a:pt x="272" y="24"/>
                    </a:cubicBezTo>
                    <a:cubicBezTo>
                      <a:pt x="278" y="31"/>
                      <a:pt x="286" y="40"/>
                      <a:pt x="302" y="40"/>
                    </a:cubicBezTo>
                    <a:cubicBezTo>
                      <a:pt x="317" y="40"/>
                      <a:pt x="325" y="31"/>
                      <a:pt x="331" y="24"/>
                    </a:cubicBezTo>
                    <a:cubicBezTo>
                      <a:pt x="337" y="18"/>
                      <a:pt x="341" y="13"/>
                      <a:pt x="351" y="13"/>
                    </a:cubicBezTo>
                    <a:cubicBezTo>
                      <a:pt x="360" y="13"/>
                      <a:pt x="364" y="18"/>
                      <a:pt x="370" y="24"/>
                    </a:cubicBezTo>
                    <a:cubicBezTo>
                      <a:pt x="376" y="31"/>
                      <a:pt x="384" y="40"/>
                      <a:pt x="399" y="40"/>
                    </a:cubicBezTo>
                    <a:cubicBezTo>
                      <a:pt x="415" y="40"/>
                      <a:pt x="423" y="31"/>
                      <a:pt x="429" y="24"/>
                    </a:cubicBezTo>
                    <a:cubicBezTo>
                      <a:pt x="435" y="18"/>
                      <a:pt x="439" y="13"/>
                      <a:pt x="449" y="13"/>
                    </a:cubicBezTo>
                    <a:cubicBezTo>
                      <a:pt x="458" y="13"/>
                      <a:pt x="463" y="18"/>
                      <a:pt x="468" y="24"/>
                    </a:cubicBezTo>
                    <a:cubicBezTo>
                      <a:pt x="475" y="31"/>
                      <a:pt x="482" y="40"/>
                      <a:pt x="498" y="40"/>
                    </a:cubicBezTo>
                    <a:cubicBezTo>
                      <a:pt x="534" y="40"/>
                      <a:pt x="534" y="40"/>
                      <a:pt x="534" y="40"/>
                    </a:cubicBezTo>
                    <a:cubicBezTo>
                      <a:pt x="534" y="67"/>
                      <a:pt x="534" y="67"/>
                      <a:pt x="534" y="67"/>
                    </a:cubicBezTo>
                    <a:lnTo>
                      <a:pt x="592" y="33"/>
                    </a:lnTo>
                    <a:close/>
                  </a:path>
                </a:pathLst>
              </a:custGeom>
              <a:solidFill>
                <a:srgbClr val="004080"/>
              </a:solidFill>
              <a:ln w="7938" cap="rnd">
                <a:solidFill>
                  <a:srgbClr val="004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C4CC0DF0-CB35-D076-39AD-33D5704B86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5032966" y="6487181"/>
                <a:ext cx="807991" cy="177578"/>
              </a:xfrm>
              <a:custGeom>
                <a:avLst/>
                <a:gdLst>
                  <a:gd name="T0" fmla="*/ 2147483646 w 354"/>
                  <a:gd name="T1" fmla="*/ 2147483646 h 87"/>
                  <a:gd name="T2" fmla="*/ 2147483646 w 354"/>
                  <a:gd name="T3" fmla="*/ 2147483646 h 87"/>
                  <a:gd name="T4" fmla="*/ 2147483646 w 354"/>
                  <a:gd name="T5" fmla="*/ 2147483646 h 87"/>
                  <a:gd name="T6" fmla="*/ 2147483646 w 354"/>
                  <a:gd name="T7" fmla="*/ 2147483646 h 87"/>
                  <a:gd name="T8" fmla="*/ 2147483646 w 354"/>
                  <a:gd name="T9" fmla="*/ 2147483646 h 87"/>
                  <a:gd name="T10" fmla="*/ 2147483646 w 354"/>
                  <a:gd name="T11" fmla="*/ 0 h 87"/>
                  <a:gd name="T12" fmla="*/ 2147483646 w 354"/>
                  <a:gd name="T13" fmla="*/ 2147483646 h 87"/>
                  <a:gd name="T14" fmla="*/ 2147483646 w 354"/>
                  <a:gd name="T15" fmla="*/ 2147483646 h 87"/>
                  <a:gd name="T16" fmla="*/ 2147483646 w 354"/>
                  <a:gd name="T17" fmla="*/ 2147483646 h 87"/>
                  <a:gd name="T18" fmla="*/ 2147483646 w 354"/>
                  <a:gd name="T19" fmla="*/ 0 h 87"/>
                  <a:gd name="T20" fmla="*/ 2147483646 w 354"/>
                  <a:gd name="T21" fmla="*/ 2147483646 h 87"/>
                  <a:gd name="T22" fmla="*/ 2147483646 w 354"/>
                  <a:gd name="T23" fmla="*/ 2147483646 h 87"/>
                  <a:gd name="T24" fmla="*/ 2147483646 w 354"/>
                  <a:gd name="T25" fmla="*/ 2147483646 h 87"/>
                  <a:gd name="T26" fmla="*/ 2147483646 w 354"/>
                  <a:gd name="T27" fmla="*/ 2147483646 h 87"/>
                  <a:gd name="T28" fmla="*/ 2147483646 w 354"/>
                  <a:gd name="T29" fmla="*/ 2147483646 h 87"/>
                  <a:gd name="T30" fmla="*/ 2147483646 w 354"/>
                  <a:gd name="T31" fmla="*/ 2147483646 h 87"/>
                  <a:gd name="T32" fmla="*/ 2147483646 w 354"/>
                  <a:gd name="T33" fmla="*/ 2147483646 h 87"/>
                  <a:gd name="T34" fmla="*/ 2147483646 w 354"/>
                  <a:gd name="T35" fmla="*/ 2147483646 h 87"/>
                  <a:gd name="T36" fmla="*/ 2147483646 w 354"/>
                  <a:gd name="T37" fmla="*/ 2147483646 h 87"/>
                  <a:gd name="T38" fmla="*/ 2147483646 w 354"/>
                  <a:gd name="T39" fmla="*/ 2147483646 h 87"/>
                  <a:gd name="T40" fmla="*/ 2147483646 w 354"/>
                  <a:gd name="T41" fmla="*/ 2147483646 h 87"/>
                  <a:gd name="T42" fmla="*/ 2147483646 w 354"/>
                  <a:gd name="T43" fmla="*/ 2147483646 h 87"/>
                  <a:gd name="T44" fmla="*/ 2147483646 w 354"/>
                  <a:gd name="T45" fmla="*/ 2147483646 h 87"/>
                  <a:gd name="T46" fmla="*/ 2147483646 w 354"/>
                  <a:gd name="T47" fmla="*/ 2147483646 h 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4" h="87">
                    <a:moveTo>
                      <a:pt x="354" y="44"/>
                    </a:moveTo>
                    <a:cubicBezTo>
                      <a:pt x="279" y="1"/>
                      <a:pt x="279" y="1"/>
                      <a:pt x="279" y="1"/>
                    </a:cubicBezTo>
                    <a:cubicBezTo>
                      <a:pt x="279" y="35"/>
                      <a:pt x="279" y="35"/>
                      <a:pt x="279" y="35"/>
                    </a:cubicBezTo>
                    <a:cubicBezTo>
                      <a:pt x="267" y="35"/>
                      <a:pt x="267" y="35"/>
                      <a:pt x="267" y="35"/>
                    </a:cubicBezTo>
                    <a:cubicBezTo>
                      <a:pt x="255" y="35"/>
                      <a:pt x="249" y="29"/>
                      <a:pt x="242" y="21"/>
                    </a:cubicBezTo>
                    <a:cubicBezTo>
                      <a:pt x="234" y="12"/>
                      <a:pt x="223" y="0"/>
                      <a:pt x="204" y="0"/>
                    </a:cubicBezTo>
                    <a:cubicBezTo>
                      <a:pt x="184" y="0"/>
                      <a:pt x="174" y="12"/>
                      <a:pt x="165" y="21"/>
                    </a:cubicBezTo>
                    <a:cubicBezTo>
                      <a:pt x="158" y="29"/>
                      <a:pt x="152" y="35"/>
                      <a:pt x="140" y="35"/>
                    </a:cubicBezTo>
                    <a:cubicBezTo>
                      <a:pt x="127" y="35"/>
                      <a:pt x="122" y="29"/>
                      <a:pt x="114" y="21"/>
                    </a:cubicBezTo>
                    <a:cubicBezTo>
                      <a:pt x="106" y="12"/>
                      <a:pt x="96" y="0"/>
                      <a:pt x="76" y="0"/>
                    </a:cubicBezTo>
                    <a:cubicBezTo>
                      <a:pt x="56" y="0"/>
                      <a:pt x="46" y="12"/>
                      <a:pt x="38" y="21"/>
                    </a:cubicBezTo>
                    <a:cubicBezTo>
                      <a:pt x="30" y="29"/>
                      <a:pt x="24" y="35"/>
                      <a:pt x="12" y="35"/>
                    </a:cubicBezTo>
                    <a:cubicBezTo>
                      <a:pt x="0" y="35"/>
                      <a:pt x="0" y="53"/>
                      <a:pt x="12" y="53"/>
                    </a:cubicBezTo>
                    <a:cubicBezTo>
                      <a:pt x="32" y="53"/>
                      <a:pt x="42" y="41"/>
                      <a:pt x="50" y="32"/>
                    </a:cubicBezTo>
                    <a:cubicBezTo>
                      <a:pt x="58" y="24"/>
                      <a:pt x="64" y="18"/>
                      <a:pt x="76" y="18"/>
                    </a:cubicBezTo>
                    <a:cubicBezTo>
                      <a:pt x="88" y="18"/>
                      <a:pt x="94" y="24"/>
                      <a:pt x="101" y="32"/>
                    </a:cubicBezTo>
                    <a:cubicBezTo>
                      <a:pt x="110" y="41"/>
                      <a:pt x="120" y="53"/>
                      <a:pt x="140" y="53"/>
                    </a:cubicBezTo>
                    <a:cubicBezTo>
                      <a:pt x="159" y="53"/>
                      <a:pt x="170" y="41"/>
                      <a:pt x="178" y="32"/>
                    </a:cubicBezTo>
                    <a:cubicBezTo>
                      <a:pt x="186" y="24"/>
                      <a:pt x="191" y="18"/>
                      <a:pt x="204" y="18"/>
                    </a:cubicBezTo>
                    <a:cubicBezTo>
                      <a:pt x="216" y="18"/>
                      <a:pt x="222" y="24"/>
                      <a:pt x="229" y="32"/>
                    </a:cubicBezTo>
                    <a:cubicBezTo>
                      <a:pt x="237" y="41"/>
                      <a:pt x="247" y="53"/>
                      <a:pt x="267" y="53"/>
                    </a:cubicBezTo>
                    <a:cubicBezTo>
                      <a:pt x="279" y="53"/>
                      <a:pt x="279" y="53"/>
                      <a:pt x="279" y="53"/>
                    </a:cubicBezTo>
                    <a:cubicBezTo>
                      <a:pt x="279" y="87"/>
                      <a:pt x="279" y="87"/>
                      <a:pt x="279" y="87"/>
                    </a:cubicBezTo>
                    <a:lnTo>
                      <a:pt x="354" y="44"/>
                    </a:lnTo>
                    <a:close/>
                  </a:path>
                </a:pathLst>
              </a:custGeom>
              <a:solidFill>
                <a:srgbClr val="004080"/>
              </a:solidFill>
              <a:ln w="7938" cap="rnd">
                <a:solidFill>
                  <a:srgbClr val="004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821192BA-6D8A-AC49-4083-7F81034EB84B}"/>
                  </a:ext>
                </a:extLst>
              </p:cNvPr>
              <p:cNvSpPr>
                <a:spLocks/>
              </p:cNvSpPr>
              <p:nvPr/>
            </p:nvSpPr>
            <p:spPr bwMode="auto">
              <a:xfrm rot="8129296" flipH="1">
                <a:off x="4652381" y="4602180"/>
                <a:ext cx="1710060" cy="265769"/>
              </a:xfrm>
              <a:custGeom>
                <a:avLst/>
                <a:gdLst>
                  <a:gd name="T0" fmla="*/ 2147483646 w 592"/>
                  <a:gd name="T1" fmla="*/ 2147483646 h 67"/>
                  <a:gd name="T2" fmla="*/ 2147483646 w 592"/>
                  <a:gd name="T3" fmla="*/ 0 h 67"/>
                  <a:gd name="T4" fmla="*/ 2147483646 w 592"/>
                  <a:gd name="T5" fmla="*/ 2147483646 h 67"/>
                  <a:gd name="T6" fmla="*/ 2147483646 w 592"/>
                  <a:gd name="T7" fmla="*/ 2147483646 h 67"/>
                  <a:gd name="T8" fmla="*/ 2147483646 w 592"/>
                  <a:gd name="T9" fmla="*/ 2147483646 h 67"/>
                  <a:gd name="T10" fmla="*/ 2147483646 w 592"/>
                  <a:gd name="T11" fmla="*/ 0 h 67"/>
                  <a:gd name="T12" fmla="*/ 2147483646 w 592"/>
                  <a:gd name="T13" fmla="*/ 2147483646 h 67"/>
                  <a:gd name="T14" fmla="*/ 2147483646 w 592"/>
                  <a:gd name="T15" fmla="*/ 2147483646 h 67"/>
                  <a:gd name="T16" fmla="*/ 2147483646 w 592"/>
                  <a:gd name="T17" fmla="*/ 2147483646 h 67"/>
                  <a:gd name="T18" fmla="*/ 2147483646 w 592"/>
                  <a:gd name="T19" fmla="*/ 0 h 67"/>
                  <a:gd name="T20" fmla="*/ 2147483646 w 592"/>
                  <a:gd name="T21" fmla="*/ 2147483646 h 67"/>
                  <a:gd name="T22" fmla="*/ 2147483646 w 592"/>
                  <a:gd name="T23" fmla="*/ 2147483646 h 67"/>
                  <a:gd name="T24" fmla="*/ 2147483646 w 592"/>
                  <a:gd name="T25" fmla="*/ 2147483646 h 67"/>
                  <a:gd name="T26" fmla="*/ 2147483646 w 592"/>
                  <a:gd name="T27" fmla="*/ 0 h 67"/>
                  <a:gd name="T28" fmla="*/ 2147483646 w 592"/>
                  <a:gd name="T29" fmla="*/ 2147483646 h 67"/>
                  <a:gd name="T30" fmla="*/ 2147483646 w 592"/>
                  <a:gd name="T31" fmla="*/ 2147483646 h 67"/>
                  <a:gd name="T32" fmla="*/ 2147483646 w 592"/>
                  <a:gd name="T33" fmla="*/ 2147483646 h 67"/>
                  <a:gd name="T34" fmla="*/ 2147483646 w 592"/>
                  <a:gd name="T35" fmla="*/ 0 h 67"/>
                  <a:gd name="T36" fmla="*/ 2147483646 w 592"/>
                  <a:gd name="T37" fmla="*/ 2147483646 h 67"/>
                  <a:gd name="T38" fmla="*/ 2147483646 w 592"/>
                  <a:gd name="T39" fmla="*/ 2147483646 h 67"/>
                  <a:gd name="T40" fmla="*/ 2147483646 w 592"/>
                  <a:gd name="T41" fmla="*/ 2147483646 h 67"/>
                  <a:gd name="T42" fmla="*/ 2147483646 w 592"/>
                  <a:gd name="T43" fmla="*/ 0 h 67"/>
                  <a:gd name="T44" fmla="*/ 2147483646 w 592"/>
                  <a:gd name="T45" fmla="*/ 2147483646 h 67"/>
                  <a:gd name="T46" fmla="*/ 2147483646 w 592"/>
                  <a:gd name="T47" fmla="*/ 2147483646 h 67"/>
                  <a:gd name="T48" fmla="*/ 0 w 592"/>
                  <a:gd name="T49" fmla="*/ 2147483646 h 67"/>
                  <a:gd name="T50" fmla="*/ 2147483646 w 592"/>
                  <a:gd name="T51" fmla="*/ 2147483646 h 67"/>
                  <a:gd name="T52" fmla="*/ 2147483646 w 592"/>
                  <a:gd name="T53" fmla="*/ 2147483646 h 67"/>
                  <a:gd name="T54" fmla="*/ 2147483646 w 592"/>
                  <a:gd name="T55" fmla="*/ 2147483646 h 67"/>
                  <a:gd name="T56" fmla="*/ 2147483646 w 592"/>
                  <a:gd name="T57" fmla="*/ 2147483646 h 67"/>
                  <a:gd name="T58" fmla="*/ 2147483646 w 592"/>
                  <a:gd name="T59" fmla="*/ 2147483646 h 67"/>
                  <a:gd name="T60" fmla="*/ 2147483646 w 592"/>
                  <a:gd name="T61" fmla="*/ 2147483646 h 67"/>
                  <a:gd name="T62" fmla="*/ 2147483646 w 592"/>
                  <a:gd name="T63" fmla="*/ 2147483646 h 67"/>
                  <a:gd name="T64" fmla="*/ 2147483646 w 592"/>
                  <a:gd name="T65" fmla="*/ 2147483646 h 67"/>
                  <a:gd name="T66" fmla="*/ 2147483646 w 592"/>
                  <a:gd name="T67" fmla="*/ 2147483646 h 67"/>
                  <a:gd name="T68" fmla="*/ 2147483646 w 592"/>
                  <a:gd name="T69" fmla="*/ 2147483646 h 67"/>
                  <a:gd name="T70" fmla="*/ 2147483646 w 592"/>
                  <a:gd name="T71" fmla="*/ 2147483646 h 67"/>
                  <a:gd name="T72" fmla="*/ 2147483646 w 592"/>
                  <a:gd name="T73" fmla="*/ 2147483646 h 67"/>
                  <a:gd name="T74" fmla="*/ 2147483646 w 592"/>
                  <a:gd name="T75" fmla="*/ 2147483646 h 67"/>
                  <a:gd name="T76" fmla="*/ 2147483646 w 592"/>
                  <a:gd name="T77" fmla="*/ 2147483646 h 67"/>
                  <a:gd name="T78" fmla="*/ 2147483646 w 592"/>
                  <a:gd name="T79" fmla="*/ 2147483646 h 67"/>
                  <a:gd name="T80" fmla="*/ 2147483646 w 592"/>
                  <a:gd name="T81" fmla="*/ 2147483646 h 67"/>
                  <a:gd name="T82" fmla="*/ 2147483646 w 592"/>
                  <a:gd name="T83" fmla="*/ 2147483646 h 67"/>
                  <a:gd name="T84" fmla="*/ 2147483646 w 592"/>
                  <a:gd name="T85" fmla="*/ 2147483646 h 67"/>
                  <a:gd name="T86" fmla="*/ 2147483646 w 592"/>
                  <a:gd name="T87" fmla="*/ 2147483646 h 67"/>
                  <a:gd name="T88" fmla="*/ 2147483646 w 592"/>
                  <a:gd name="T89" fmla="*/ 2147483646 h 67"/>
                  <a:gd name="T90" fmla="*/ 2147483646 w 592"/>
                  <a:gd name="T91" fmla="*/ 2147483646 h 67"/>
                  <a:gd name="T92" fmla="*/ 2147483646 w 592"/>
                  <a:gd name="T93" fmla="*/ 2147483646 h 67"/>
                  <a:gd name="T94" fmla="*/ 2147483646 w 592"/>
                  <a:gd name="T95" fmla="*/ 2147483646 h 67"/>
                  <a:gd name="T96" fmla="*/ 2147483646 w 592"/>
                  <a:gd name="T97" fmla="*/ 2147483646 h 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92" h="67">
                    <a:moveTo>
                      <a:pt x="592" y="33"/>
                    </a:moveTo>
                    <a:cubicBezTo>
                      <a:pt x="534" y="0"/>
                      <a:pt x="534" y="0"/>
                      <a:pt x="534" y="0"/>
                    </a:cubicBezTo>
                    <a:cubicBezTo>
                      <a:pt x="534" y="27"/>
                      <a:pt x="534" y="27"/>
                      <a:pt x="534" y="27"/>
                    </a:cubicBezTo>
                    <a:cubicBezTo>
                      <a:pt x="498" y="27"/>
                      <a:pt x="498" y="27"/>
                      <a:pt x="498" y="27"/>
                    </a:cubicBezTo>
                    <a:cubicBezTo>
                      <a:pt x="488" y="27"/>
                      <a:pt x="484" y="22"/>
                      <a:pt x="478" y="15"/>
                    </a:cubicBezTo>
                    <a:cubicBezTo>
                      <a:pt x="472" y="8"/>
                      <a:pt x="464" y="0"/>
                      <a:pt x="449" y="0"/>
                    </a:cubicBezTo>
                    <a:cubicBezTo>
                      <a:pt x="434" y="0"/>
                      <a:pt x="426" y="8"/>
                      <a:pt x="419" y="15"/>
                    </a:cubicBezTo>
                    <a:cubicBezTo>
                      <a:pt x="413" y="22"/>
                      <a:pt x="409" y="27"/>
                      <a:pt x="399" y="27"/>
                    </a:cubicBezTo>
                    <a:cubicBezTo>
                      <a:pt x="390" y="27"/>
                      <a:pt x="386" y="22"/>
                      <a:pt x="380" y="15"/>
                    </a:cubicBezTo>
                    <a:cubicBezTo>
                      <a:pt x="374" y="8"/>
                      <a:pt x="366" y="0"/>
                      <a:pt x="351" y="0"/>
                    </a:cubicBezTo>
                    <a:cubicBezTo>
                      <a:pt x="335" y="0"/>
                      <a:pt x="328" y="8"/>
                      <a:pt x="321" y="15"/>
                    </a:cubicBezTo>
                    <a:cubicBezTo>
                      <a:pt x="315" y="22"/>
                      <a:pt x="311" y="27"/>
                      <a:pt x="302" y="27"/>
                    </a:cubicBezTo>
                    <a:cubicBezTo>
                      <a:pt x="292" y="27"/>
                      <a:pt x="288" y="22"/>
                      <a:pt x="282" y="15"/>
                    </a:cubicBezTo>
                    <a:cubicBezTo>
                      <a:pt x="276" y="8"/>
                      <a:pt x="268" y="0"/>
                      <a:pt x="252" y="0"/>
                    </a:cubicBezTo>
                    <a:cubicBezTo>
                      <a:pt x="237" y="0"/>
                      <a:pt x="229" y="8"/>
                      <a:pt x="223" y="15"/>
                    </a:cubicBezTo>
                    <a:cubicBezTo>
                      <a:pt x="217" y="22"/>
                      <a:pt x="213" y="27"/>
                      <a:pt x="204" y="27"/>
                    </a:cubicBezTo>
                    <a:cubicBezTo>
                      <a:pt x="194" y="27"/>
                      <a:pt x="190" y="22"/>
                      <a:pt x="184" y="15"/>
                    </a:cubicBezTo>
                    <a:cubicBezTo>
                      <a:pt x="178" y="8"/>
                      <a:pt x="170" y="0"/>
                      <a:pt x="154" y="0"/>
                    </a:cubicBezTo>
                    <a:cubicBezTo>
                      <a:pt x="139" y="0"/>
                      <a:pt x="131" y="8"/>
                      <a:pt x="125" y="15"/>
                    </a:cubicBezTo>
                    <a:cubicBezTo>
                      <a:pt x="119" y="22"/>
                      <a:pt x="115" y="27"/>
                      <a:pt x="105" y="27"/>
                    </a:cubicBezTo>
                    <a:cubicBezTo>
                      <a:pt x="96" y="27"/>
                      <a:pt x="91" y="22"/>
                      <a:pt x="86" y="15"/>
                    </a:cubicBezTo>
                    <a:cubicBezTo>
                      <a:pt x="79" y="8"/>
                      <a:pt x="71" y="0"/>
                      <a:pt x="56" y="0"/>
                    </a:cubicBezTo>
                    <a:cubicBezTo>
                      <a:pt x="41" y="0"/>
                      <a:pt x="33" y="8"/>
                      <a:pt x="27" y="15"/>
                    </a:cubicBezTo>
                    <a:cubicBezTo>
                      <a:pt x="21" y="22"/>
                      <a:pt x="16" y="27"/>
                      <a:pt x="7" y="27"/>
                    </a:cubicBezTo>
                    <a:cubicBezTo>
                      <a:pt x="3" y="27"/>
                      <a:pt x="0" y="30"/>
                      <a:pt x="0" y="33"/>
                    </a:cubicBezTo>
                    <a:cubicBezTo>
                      <a:pt x="0" y="37"/>
                      <a:pt x="3" y="40"/>
                      <a:pt x="7" y="40"/>
                    </a:cubicBezTo>
                    <a:cubicBezTo>
                      <a:pt x="22" y="40"/>
                      <a:pt x="30" y="31"/>
                      <a:pt x="36" y="24"/>
                    </a:cubicBezTo>
                    <a:cubicBezTo>
                      <a:pt x="42" y="18"/>
                      <a:pt x="47" y="13"/>
                      <a:pt x="56" y="13"/>
                    </a:cubicBezTo>
                    <a:cubicBezTo>
                      <a:pt x="66" y="13"/>
                      <a:pt x="70" y="18"/>
                      <a:pt x="76" y="24"/>
                    </a:cubicBezTo>
                    <a:cubicBezTo>
                      <a:pt x="82" y="31"/>
                      <a:pt x="90" y="40"/>
                      <a:pt x="105" y="40"/>
                    </a:cubicBezTo>
                    <a:cubicBezTo>
                      <a:pt x="121" y="40"/>
                      <a:pt x="128" y="31"/>
                      <a:pt x="135" y="24"/>
                    </a:cubicBezTo>
                    <a:cubicBezTo>
                      <a:pt x="141" y="18"/>
                      <a:pt x="145" y="13"/>
                      <a:pt x="154" y="13"/>
                    </a:cubicBezTo>
                    <a:cubicBezTo>
                      <a:pt x="164" y="13"/>
                      <a:pt x="168" y="18"/>
                      <a:pt x="174" y="24"/>
                    </a:cubicBezTo>
                    <a:cubicBezTo>
                      <a:pt x="181" y="31"/>
                      <a:pt x="188" y="40"/>
                      <a:pt x="204" y="40"/>
                    </a:cubicBezTo>
                    <a:cubicBezTo>
                      <a:pt x="219" y="40"/>
                      <a:pt x="227" y="31"/>
                      <a:pt x="233" y="24"/>
                    </a:cubicBezTo>
                    <a:cubicBezTo>
                      <a:pt x="239" y="18"/>
                      <a:pt x="243" y="13"/>
                      <a:pt x="252" y="13"/>
                    </a:cubicBezTo>
                    <a:cubicBezTo>
                      <a:pt x="262" y="13"/>
                      <a:pt x="266" y="18"/>
                      <a:pt x="272" y="24"/>
                    </a:cubicBezTo>
                    <a:cubicBezTo>
                      <a:pt x="278" y="31"/>
                      <a:pt x="286" y="40"/>
                      <a:pt x="302" y="40"/>
                    </a:cubicBezTo>
                    <a:cubicBezTo>
                      <a:pt x="317" y="40"/>
                      <a:pt x="325" y="31"/>
                      <a:pt x="331" y="24"/>
                    </a:cubicBezTo>
                    <a:cubicBezTo>
                      <a:pt x="337" y="18"/>
                      <a:pt x="341" y="13"/>
                      <a:pt x="351" y="13"/>
                    </a:cubicBezTo>
                    <a:cubicBezTo>
                      <a:pt x="360" y="13"/>
                      <a:pt x="364" y="18"/>
                      <a:pt x="370" y="24"/>
                    </a:cubicBezTo>
                    <a:cubicBezTo>
                      <a:pt x="376" y="31"/>
                      <a:pt x="384" y="40"/>
                      <a:pt x="399" y="40"/>
                    </a:cubicBezTo>
                    <a:cubicBezTo>
                      <a:pt x="415" y="40"/>
                      <a:pt x="423" y="31"/>
                      <a:pt x="429" y="24"/>
                    </a:cubicBezTo>
                    <a:cubicBezTo>
                      <a:pt x="435" y="18"/>
                      <a:pt x="439" y="13"/>
                      <a:pt x="449" y="13"/>
                    </a:cubicBezTo>
                    <a:cubicBezTo>
                      <a:pt x="458" y="13"/>
                      <a:pt x="463" y="18"/>
                      <a:pt x="468" y="24"/>
                    </a:cubicBezTo>
                    <a:cubicBezTo>
                      <a:pt x="475" y="31"/>
                      <a:pt x="482" y="40"/>
                      <a:pt x="498" y="40"/>
                    </a:cubicBezTo>
                    <a:cubicBezTo>
                      <a:pt x="534" y="40"/>
                      <a:pt x="534" y="40"/>
                      <a:pt x="534" y="40"/>
                    </a:cubicBezTo>
                    <a:cubicBezTo>
                      <a:pt x="534" y="67"/>
                      <a:pt x="534" y="67"/>
                      <a:pt x="534" y="67"/>
                    </a:cubicBezTo>
                    <a:lnTo>
                      <a:pt x="592" y="33"/>
                    </a:lnTo>
                    <a:close/>
                  </a:path>
                </a:pathLst>
              </a:custGeom>
              <a:solidFill>
                <a:srgbClr val="004080"/>
              </a:solidFill>
              <a:ln w="7938" cap="rnd">
                <a:solidFill>
                  <a:srgbClr val="004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15FDEDD7-5BAD-BE6E-B3E9-E3132941B420}"/>
                  </a:ext>
                </a:extLst>
              </p:cNvPr>
              <p:cNvSpPr>
                <a:spLocks/>
              </p:cNvSpPr>
              <p:nvPr/>
            </p:nvSpPr>
            <p:spPr bwMode="auto">
              <a:xfrm rot="9209899" flipV="1">
                <a:off x="1895769" y="6628266"/>
                <a:ext cx="1710060" cy="265769"/>
              </a:xfrm>
              <a:custGeom>
                <a:avLst/>
                <a:gdLst>
                  <a:gd name="T0" fmla="*/ 2147483646 w 592"/>
                  <a:gd name="T1" fmla="*/ 2147483646 h 67"/>
                  <a:gd name="T2" fmla="*/ 2147483646 w 592"/>
                  <a:gd name="T3" fmla="*/ 0 h 67"/>
                  <a:gd name="T4" fmla="*/ 2147483646 w 592"/>
                  <a:gd name="T5" fmla="*/ 2147483646 h 67"/>
                  <a:gd name="T6" fmla="*/ 2147483646 w 592"/>
                  <a:gd name="T7" fmla="*/ 2147483646 h 67"/>
                  <a:gd name="T8" fmla="*/ 2147483646 w 592"/>
                  <a:gd name="T9" fmla="*/ 2147483646 h 67"/>
                  <a:gd name="T10" fmla="*/ 2147483646 w 592"/>
                  <a:gd name="T11" fmla="*/ 0 h 67"/>
                  <a:gd name="T12" fmla="*/ 2147483646 w 592"/>
                  <a:gd name="T13" fmla="*/ 2147483646 h 67"/>
                  <a:gd name="T14" fmla="*/ 2147483646 w 592"/>
                  <a:gd name="T15" fmla="*/ 2147483646 h 67"/>
                  <a:gd name="T16" fmla="*/ 2147483646 w 592"/>
                  <a:gd name="T17" fmla="*/ 2147483646 h 67"/>
                  <a:gd name="T18" fmla="*/ 2147483646 w 592"/>
                  <a:gd name="T19" fmla="*/ 0 h 67"/>
                  <a:gd name="T20" fmla="*/ 2147483646 w 592"/>
                  <a:gd name="T21" fmla="*/ 2147483646 h 67"/>
                  <a:gd name="T22" fmla="*/ 2147483646 w 592"/>
                  <a:gd name="T23" fmla="*/ 2147483646 h 67"/>
                  <a:gd name="T24" fmla="*/ 2147483646 w 592"/>
                  <a:gd name="T25" fmla="*/ 2147483646 h 67"/>
                  <a:gd name="T26" fmla="*/ 2147483646 w 592"/>
                  <a:gd name="T27" fmla="*/ 0 h 67"/>
                  <a:gd name="T28" fmla="*/ 2147483646 w 592"/>
                  <a:gd name="T29" fmla="*/ 2147483646 h 67"/>
                  <a:gd name="T30" fmla="*/ 2147483646 w 592"/>
                  <a:gd name="T31" fmla="*/ 2147483646 h 67"/>
                  <a:gd name="T32" fmla="*/ 2147483646 w 592"/>
                  <a:gd name="T33" fmla="*/ 2147483646 h 67"/>
                  <a:gd name="T34" fmla="*/ 2147483646 w 592"/>
                  <a:gd name="T35" fmla="*/ 0 h 67"/>
                  <a:gd name="T36" fmla="*/ 2147483646 w 592"/>
                  <a:gd name="T37" fmla="*/ 2147483646 h 67"/>
                  <a:gd name="T38" fmla="*/ 2147483646 w 592"/>
                  <a:gd name="T39" fmla="*/ 2147483646 h 67"/>
                  <a:gd name="T40" fmla="*/ 2147483646 w 592"/>
                  <a:gd name="T41" fmla="*/ 2147483646 h 67"/>
                  <a:gd name="T42" fmla="*/ 2147483646 w 592"/>
                  <a:gd name="T43" fmla="*/ 0 h 67"/>
                  <a:gd name="T44" fmla="*/ 2147483646 w 592"/>
                  <a:gd name="T45" fmla="*/ 2147483646 h 67"/>
                  <a:gd name="T46" fmla="*/ 2147483646 w 592"/>
                  <a:gd name="T47" fmla="*/ 2147483646 h 67"/>
                  <a:gd name="T48" fmla="*/ 0 w 592"/>
                  <a:gd name="T49" fmla="*/ 2147483646 h 67"/>
                  <a:gd name="T50" fmla="*/ 2147483646 w 592"/>
                  <a:gd name="T51" fmla="*/ 2147483646 h 67"/>
                  <a:gd name="T52" fmla="*/ 2147483646 w 592"/>
                  <a:gd name="T53" fmla="*/ 2147483646 h 67"/>
                  <a:gd name="T54" fmla="*/ 2147483646 w 592"/>
                  <a:gd name="T55" fmla="*/ 2147483646 h 67"/>
                  <a:gd name="T56" fmla="*/ 2147483646 w 592"/>
                  <a:gd name="T57" fmla="*/ 2147483646 h 67"/>
                  <a:gd name="T58" fmla="*/ 2147483646 w 592"/>
                  <a:gd name="T59" fmla="*/ 2147483646 h 67"/>
                  <a:gd name="T60" fmla="*/ 2147483646 w 592"/>
                  <a:gd name="T61" fmla="*/ 2147483646 h 67"/>
                  <a:gd name="T62" fmla="*/ 2147483646 w 592"/>
                  <a:gd name="T63" fmla="*/ 2147483646 h 67"/>
                  <a:gd name="T64" fmla="*/ 2147483646 w 592"/>
                  <a:gd name="T65" fmla="*/ 2147483646 h 67"/>
                  <a:gd name="T66" fmla="*/ 2147483646 w 592"/>
                  <a:gd name="T67" fmla="*/ 2147483646 h 67"/>
                  <a:gd name="T68" fmla="*/ 2147483646 w 592"/>
                  <a:gd name="T69" fmla="*/ 2147483646 h 67"/>
                  <a:gd name="T70" fmla="*/ 2147483646 w 592"/>
                  <a:gd name="T71" fmla="*/ 2147483646 h 67"/>
                  <a:gd name="T72" fmla="*/ 2147483646 w 592"/>
                  <a:gd name="T73" fmla="*/ 2147483646 h 67"/>
                  <a:gd name="T74" fmla="*/ 2147483646 w 592"/>
                  <a:gd name="T75" fmla="*/ 2147483646 h 67"/>
                  <a:gd name="T76" fmla="*/ 2147483646 w 592"/>
                  <a:gd name="T77" fmla="*/ 2147483646 h 67"/>
                  <a:gd name="T78" fmla="*/ 2147483646 w 592"/>
                  <a:gd name="T79" fmla="*/ 2147483646 h 67"/>
                  <a:gd name="T80" fmla="*/ 2147483646 w 592"/>
                  <a:gd name="T81" fmla="*/ 2147483646 h 67"/>
                  <a:gd name="T82" fmla="*/ 2147483646 w 592"/>
                  <a:gd name="T83" fmla="*/ 2147483646 h 67"/>
                  <a:gd name="T84" fmla="*/ 2147483646 w 592"/>
                  <a:gd name="T85" fmla="*/ 2147483646 h 67"/>
                  <a:gd name="T86" fmla="*/ 2147483646 w 592"/>
                  <a:gd name="T87" fmla="*/ 2147483646 h 67"/>
                  <a:gd name="T88" fmla="*/ 2147483646 w 592"/>
                  <a:gd name="T89" fmla="*/ 2147483646 h 67"/>
                  <a:gd name="T90" fmla="*/ 2147483646 w 592"/>
                  <a:gd name="T91" fmla="*/ 2147483646 h 67"/>
                  <a:gd name="T92" fmla="*/ 2147483646 w 592"/>
                  <a:gd name="T93" fmla="*/ 2147483646 h 67"/>
                  <a:gd name="T94" fmla="*/ 2147483646 w 592"/>
                  <a:gd name="T95" fmla="*/ 2147483646 h 67"/>
                  <a:gd name="T96" fmla="*/ 2147483646 w 592"/>
                  <a:gd name="T97" fmla="*/ 2147483646 h 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92" h="67">
                    <a:moveTo>
                      <a:pt x="592" y="33"/>
                    </a:moveTo>
                    <a:cubicBezTo>
                      <a:pt x="534" y="0"/>
                      <a:pt x="534" y="0"/>
                      <a:pt x="534" y="0"/>
                    </a:cubicBezTo>
                    <a:cubicBezTo>
                      <a:pt x="534" y="27"/>
                      <a:pt x="534" y="27"/>
                      <a:pt x="534" y="27"/>
                    </a:cubicBezTo>
                    <a:cubicBezTo>
                      <a:pt x="498" y="27"/>
                      <a:pt x="498" y="27"/>
                      <a:pt x="498" y="27"/>
                    </a:cubicBezTo>
                    <a:cubicBezTo>
                      <a:pt x="488" y="27"/>
                      <a:pt x="484" y="22"/>
                      <a:pt x="478" y="15"/>
                    </a:cubicBezTo>
                    <a:cubicBezTo>
                      <a:pt x="472" y="8"/>
                      <a:pt x="464" y="0"/>
                      <a:pt x="449" y="0"/>
                    </a:cubicBezTo>
                    <a:cubicBezTo>
                      <a:pt x="434" y="0"/>
                      <a:pt x="426" y="8"/>
                      <a:pt x="419" y="15"/>
                    </a:cubicBezTo>
                    <a:cubicBezTo>
                      <a:pt x="413" y="22"/>
                      <a:pt x="409" y="27"/>
                      <a:pt x="399" y="27"/>
                    </a:cubicBezTo>
                    <a:cubicBezTo>
                      <a:pt x="390" y="27"/>
                      <a:pt x="386" y="22"/>
                      <a:pt x="380" y="15"/>
                    </a:cubicBezTo>
                    <a:cubicBezTo>
                      <a:pt x="374" y="8"/>
                      <a:pt x="366" y="0"/>
                      <a:pt x="351" y="0"/>
                    </a:cubicBezTo>
                    <a:cubicBezTo>
                      <a:pt x="335" y="0"/>
                      <a:pt x="328" y="8"/>
                      <a:pt x="321" y="15"/>
                    </a:cubicBezTo>
                    <a:cubicBezTo>
                      <a:pt x="315" y="22"/>
                      <a:pt x="311" y="27"/>
                      <a:pt x="302" y="27"/>
                    </a:cubicBezTo>
                    <a:cubicBezTo>
                      <a:pt x="292" y="27"/>
                      <a:pt x="288" y="22"/>
                      <a:pt x="282" y="15"/>
                    </a:cubicBezTo>
                    <a:cubicBezTo>
                      <a:pt x="276" y="8"/>
                      <a:pt x="268" y="0"/>
                      <a:pt x="252" y="0"/>
                    </a:cubicBezTo>
                    <a:cubicBezTo>
                      <a:pt x="237" y="0"/>
                      <a:pt x="229" y="8"/>
                      <a:pt x="223" y="15"/>
                    </a:cubicBezTo>
                    <a:cubicBezTo>
                      <a:pt x="217" y="22"/>
                      <a:pt x="213" y="27"/>
                      <a:pt x="204" y="27"/>
                    </a:cubicBezTo>
                    <a:cubicBezTo>
                      <a:pt x="194" y="27"/>
                      <a:pt x="190" y="22"/>
                      <a:pt x="184" y="15"/>
                    </a:cubicBezTo>
                    <a:cubicBezTo>
                      <a:pt x="178" y="8"/>
                      <a:pt x="170" y="0"/>
                      <a:pt x="154" y="0"/>
                    </a:cubicBezTo>
                    <a:cubicBezTo>
                      <a:pt x="139" y="0"/>
                      <a:pt x="131" y="8"/>
                      <a:pt x="125" y="15"/>
                    </a:cubicBezTo>
                    <a:cubicBezTo>
                      <a:pt x="119" y="22"/>
                      <a:pt x="115" y="27"/>
                      <a:pt x="105" y="27"/>
                    </a:cubicBezTo>
                    <a:cubicBezTo>
                      <a:pt x="96" y="27"/>
                      <a:pt x="91" y="22"/>
                      <a:pt x="86" y="15"/>
                    </a:cubicBezTo>
                    <a:cubicBezTo>
                      <a:pt x="79" y="8"/>
                      <a:pt x="71" y="0"/>
                      <a:pt x="56" y="0"/>
                    </a:cubicBezTo>
                    <a:cubicBezTo>
                      <a:pt x="41" y="0"/>
                      <a:pt x="33" y="8"/>
                      <a:pt x="27" y="15"/>
                    </a:cubicBezTo>
                    <a:cubicBezTo>
                      <a:pt x="21" y="22"/>
                      <a:pt x="16" y="27"/>
                      <a:pt x="7" y="27"/>
                    </a:cubicBezTo>
                    <a:cubicBezTo>
                      <a:pt x="3" y="27"/>
                      <a:pt x="0" y="30"/>
                      <a:pt x="0" y="33"/>
                    </a:cubicBezTo>
                    <a:cubicBezTo>
                      <a:pt x="0" y="37"/>
                      <a:pt x="3" y="40"/>
                      <a:pt x="7" y="40"/>
                    </a:cubicBezTo>
                    <a:cubicBezTo>
                      <a:pt x="22" y="40"/>
                      <a:pt x="30" y="31"/>
                      <a:pt x="36" y="24"/>
                    </a:cubicBezTo>
                    <a:cubicBezTo>
                      <a:pt x="42" y="18"/>
                      <a:pt x="47" y="13"/>
                      <a:pt x="56" y="13"/>
                    </a:cubicBezTo>
                    <a:cubicBezTo>
                      <a:pt x="66" y="13"/>
                      <a:pt x="70" y="18"/>
                      <a:pt x="76" y="24"/>
                    </a:cubicBezTo>
                    <a:cubicBezTo>
                      <a:pt x="82" y="31"/>
                      <a:pt x="90" y="40"/>
                      <a:pt x="105" y="40"/>
                    </a:cubicBezTo>
                    <a:cubicBezTo>
                      <a:pt x="121" y="40"/>
                      <a:pt x="128" y="31"/>
                      <a:pt x="135" y="24"/>
                    </a:cubicBezTo>
                    <a:cubicBezTo>
                      <a:pt x="141" y="18"/>
                      <a:pt x="145" y="13"/>
                      <a:pt x="154" y="13"/>
                    </a:cubicBezTo>
                    <a:cubicBezTo>
                      <a:pt x="164" y="13"/>
                      <a:pt x="168" y="18"/>
                      <a:pt x="174" y="24"/>
                    </a:cubicBezTo>
                    <a:cubicBezTo>
                      <a:pt x="181" y="31"/>
                      <a:pt x="188" y="40"/>
                      <a:pt x="204" y="40"/>
                    </a:cubicBezTo>
                    <a:cubicBezTo>
                      <a:pt x="219" y="40"/>
                      <a:pt x="227" y="31"/>
                      <a:pt x="233" y="24"/>
                    </a:cubicBezTo>
                    <a:cubicBezTo>
                      <a:pt x="239" y="18"/>
                      <a:pt x="243" y="13"/>
                      <a:pt x="252" y="13"/>
                    </a:cubicBezTo>
                    <a:cubicBezTo>
                      <a:pt x="262" y="13"/>
                      <a:pt x="266" y="18"/>
                      <a:pt x="272" y="24"/>
                    </a:cubicBezTo>
                    <a:cubicBezTo>
                      <a:pt x="278" y="31"/>
                      <a:pt x="286" y="40"/>
                      <a:pt x="302" y="40"/>
                    </a:cubicBezTo>
                    <a:cubicBezTo>
                      <a:pt x="317" y="40"/>
                      <a:pt x="325" y="31"/>
                      <a:pt x="331" y="24"/>
                    </a:cubicBezTo>
                    <a:cubicBezTo>
                      <a:pt x="337" y="18"/>
                      <a:pt x="341" y="13"/>
                      <a:pt x="351" y="13"/>
                    </a:cubicBezTo>
                    <a:cubicBezTo>
                      <a:pt x="360" y="13"/>
                      <a:pt x="364" y="18"/>
                      <a:pt x="370" y="24"/>
                    </a:cubicBezTo>
                    <a:cubicBezTo>
                      <a:pt x="376" y="31"/>
                      <a:pt x="384" y="40"/>
                      <a:pt x="399" y="40"/>
                    </a:cubicBezTo>
                    <a:cubicBezTo>
                      <a:pt x="415" y="40"/>
                      <a:pt x="423" y="31"/>
                      <a:pt x="429" y="24"/>
                    </a:cubicBezTo>
                    <a:cubicBezTo>
                      <a:pt x="435" y="18"/>
                      <a:pt x="439" y="13"/>
                      <a:pt x="449" y="13"/>
                    </a:cubicBezTo>
                    <a:cubicBezTo>
                      <a:pt x="458" y="13"/>
                      <a:pt x="463" y="18"/>
                      <a:pt x="468" y="24"/>
                    </a:cubicBezTo>
                    <a:cubicBezTo>
                      <a:pt x="475" y="31"/>
                      <a:pt x="482" y="40"/>
                      <a:pt x="498" y="40"/>
                    </a:cubicBezTo>
                    <a:cubicBezTo>
                      <a:pt x="534" y="40"/>
                      <a:pt x="534" y="40"/>
                      <a:pt x="534" y="40"/>
                    </a:cubicBezTo>
                    <a:cubicBezTo>
                      <a:pt x="534" y="67"/>
                      <a:pt x="534" y="67"/>
                      <a:pt x="534" y="67"/>
                    </a:cubicBezTo>
                    <a:lnTo>
                      <a:pt x="592" y="33"/>
                    </a:lnTo>
                    <a:close/>
                  </a:path>
                </a:pathLst>
              </a:custGeom>
              <a:solidFill>
                <a:srgbClr val="004080"/>
              </a:solidFill>
              <a:ln w="7938" cap="rnd">
                <a:solidFill>
                  <a:srgbClr val="004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3CC14121-C794-AB1D-2191-353362C2FB8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3927872" y="7089915"/>
                <a:ext cx="763099" cy="118597"/>
              </a:xfrm>
              <a:custGeom>
                <a:avLst/>
                <a:gdLst>
                  <a:gd name="T0" fmla="*/ 2147483646 w 592"/>
                  <a:gd name="T1" fmla="*/ 2147483646 h 67"/>
                  <a:gd name="T2" fmla="*/ 2147483646 w 592"/>
                  <a:gd name="T3" fmla="*/ 0 h 67"/>
                  <a:gd name="T4" fmla="*/ 2147483646 w 592"/>
                  <a:gd name="T5" fmla="*/ 2147483646 h 67"/>
                  <a:gd name="T6" fmla="*/ 2147483646 w 592"/>
                  <a:gd name="T7" fmla="*/ 2147483646 h 67"/>
                  <a:gd name="T8" fmla="*/ 2147483646 w 592"/>
                  <a:gd name="T9" fmla="*/ 2147483646 h 67"/>
                  <a:gd name="T10" fmla="*/ 2147483646 w 592"/>
                  <a:gd name="T11" fmla="*/ 0 h 67"/>
                  <a:gd name="T12" fmla="*/ 2147483646 w 592"/>
                  <a:gd name="T13" fmla="*/ 2147483646 h 67"/>
                  <a:gd name="T14" fmla="*/ 2147483646 w 592"/>
                  <a:gd name="T15" fmla="*/ 2147483646 h 67"/>
                  <a:gd name="T16" fmla="*/ 2147483646 w 592"/>
                  <a:gd name="T17" fmla="*/ 2147483646 h 67"/>
                  <a:gd name="T18" fmla="*/ 2147483646 w 592"/>
                  <a:gd name="T19" fmla="*/ 0 h 67"/>
                  <a:gd name="T20" fmla="*/ 2147483646 w 592"/>
                  <a:gd name="T21" fmla="*/ 2147483646 h 67"/>
                  <a:gd name="T22" fmla="*/ 2147483646 w 592"/>
                  <a:gd name="T23" fmla="*/ 2147483646 h 67"/>
                  <a:gd name="T24" fmla="*/ 2147483646 w 592"/>
                  <a:gd name="T25" fmla="*/ 2147483646 h 67"/>
                  <a:gd name="T26" fmla="*/ 2147483646 w 592"/>
                  <a:gd name="T27" fmla="*/ 0 h 67"/>
                  <a:gd name="T28" fmla="*/ 2147483646 w 592"/>
                  <a:gd name="T29" fmla="*/ 2147483646 h 67"/>
                  <a:gd name="T30" fmla="*/ 2147483646 w 592"/>
                  <a:gd name="T31" fmla="*/ 2147483646 h 67"/>
                  <a:gd name="T32" fmla="*/ 2147483646 w 592"/>
                  <a:gd name="T33" fmla="*/ 2147483646 h 67"/>
                  <a:gd name="T34" fmla="*/ 2147483646 w 592"/>
                  <a:gd name="T35" fmla="*/ 0 h 67"/>
                  <a:gd name="T36" fmla="*/ 2147483646 w 592"/>
                  <a:gd name="T37" fmla="*/ 2147483646 h 67"/>
                  <a:gd name="T38" fmla="*/ 2147483646 w 592"/>
                  <a:gd name="T39" fmla="*/ 2147483646 h 67"/>
                  <a:gd name="T40" fmla="*/ 2147483646 w 592"/>
                  <a:gd name="T41" fmla="*/ 2147483646 h 67"/>
                  <a:gd name="T42" fmla="*/ 2147483646 w 592"/>
                  <a:gd name="T43" fmla="*/ 0 h 67"/>
                  <a:gd name="T44" fmla="*/ 2147483646 w 592"/>
                  <a:gd name="T45" fmla="*/ 2147483646 h 67"/>
                  <a:gd name="T46" fmla="*/ 2147483646 w 592"/>
                  <a:gd name="T47" fmla="*/ 2147483646 h 67"/>
                  <a:gd name="T48" fmla="*/ 0 w 592"/>
                  <a:gd name="T49" fmla="*/ 2147483646 h 67"/>
                  <a:gd name="T50" fmla="*/ 2147483646 w 592"/>
                  <a:gd name="T51" fmla="*/ 2147483646 h 67"/>
                  <a:gd name="T52" fmla="*/ 2147483646 w 592"/>
                  <a:gd name="T53" fmla="*/ 2147483646 h 67"/>
                  <a:gd name="T54" fmla="*/ 2147483646 w 592"/>
                  <a:gd name="T55" fmla="*/ 2147483646 h 67"/>
                  <a:gd name="T56" fmla="*/ 2147483646 w 592"/>
                  <a:gd name="T57" fmla="*/ 2147483646 h 67"/>
                  <a:gd name="T58" fmla="*/ 2147483646 w 592"/>
                  <a:gd name="T59" fmla="*/ 2147483646 h 67"/>
                  <a:gd name="T60" fmla="*/ 2147483646 w 592"/>
                  <a:gd name="T61" fmla="*/ 2147483646 h 67"/>
                  <a:gd name="T62" fmla="*/ 2147483646 w 592"/>
                  <a:gd name="T63" fmla="*/ 2147483646 h 67"/>
                  <a:gd name="T64" fmla="*/ 2147483646 w 592"/>
                  <a:gd name="T65" fmla="*/ 2147483646 h 67"/>
                  <a:gd name="T66" fmla="*/ 2147483646 w 592"/>
                  <a:gd name="T67" fmla="*/ 2147483646 h 67"/>
                  <a:gd name="T68" fmla="*/ 2147483646 w 592"/>
                  <a:gd name="T69" fmla="*/ 2147483646 h 67"/>
                  <a:gd name="T70" fmla="*/ 2147483646 w 592"/>
                  <a:gd name="T71" fmla="*/ 2147483646 h 67"/>
                  <a:gd name="T72" fmla="*/ 2147483646 w 592"/>
                  <a:gd name="T73" fmla="*/ 2147483646 h 67"/>
                  <a:gd name="T74" fmla="*/ 2147483646 w 592"/>
                  <a:gd name="T75" fmla="*/ 2147483646 h 67"/>
                  <a:gd name="T76" fmla="*/ 2147483646 w 592"/>
                  <a:gd name="T77" fmla="*/ 2147483646 h 67"/>
                  <a:gd name="T78" fmla="*/ 2147483646 w 592"/>
                  <a:gd name="T79" fmla="*/ 2147483646 h 67"/>
                  <a:gd name="T80" fmla="*/ 2147483646 w 592"/>
                  <a:gd name="T81" fmla="*/ 2147483646 h 67"/>
                  <a:gd name="T82" fmla="*/ 2147483646 w 592"/>
                  <a:gd name="T83" fmla="*/ 2147483646 h 67"/>
                  <a:gd name="T84" fmla="*/ 2147483646 w 592"/>
                  <a:gd name="T85" fmla="*/ 2147483646 h 67"/>
                  <a:gd name="T86" fmla="*/ 2147483646 w 592"/>
                  <a:gd name="T87" fmla="*/ 2147483646 h 67"/>
                  <a:gd name="T88" fmla="*/ 2147483646 w 592"/>
                  <a:gd name="T89" fmla="*/ 2147483646 h 67"/>
                  <a:gd name="T90" fmla="*/ 2147483646 w 592"/>
                  <a:gd name="T91" fmla="*/ 2147483646 h 67"/>
                  <a:gd name="T92" fmla="*/ 2147483646 w 592"/>
                  <a:gd name="T93" fmla="*/ 2147483646 h 67"/>
                  <a:gd name="T94" fmla="*/ 2147483646 w 592"/>
                  <a:gd name="T95" fmla="*/ 2147483646 h 67"/>
                  <a:gd name="T96" fmla="*/ 2147483646 w 592"/>
                  <a:gd name="T97" fmla="*/ 2147483646 h 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92" h="67">
                    <a:moveTo>
                      <a:pt x="592" y="33"/>
                    </a:moveTo>
                    <a:cubicBezTo>
                      <a:pt x="534" y="0"/>
                      <a:pt x="534" y="0"/>
                      <a:pt x="534" y="0"/>
                    </a:cubicBezTo>
                    <a:cubicBezTo>
                      <a:pt x="534" y="27"/>
                      <a:pt x="534" y="27"/>
                      <a:pt x="534" y="27"/>
                    </a:cubicBezTo>
                    <a:cubicBezTo>
                      <a:pt x="498" y="27"/>
                      <a:pt x="498" y="27"/>
                      <a:pt x="498" y="27"/>
                    </a:cubicBezTo>
                    <a:cubicBezTo>
                      <a:pt x="488" y="27"/>
                      <a:pt x="484" y="22"/>
                      <a:pt x="478" y="15"/>
                    </a:cubicBezTo>
                    <a:cubicBezTo>
                      <a:pt x="472" y="8"/>
                      <a:pt x="464" y="0"/>
                      <a:pt x="449" y="0"/>
                    </a:cubicBezTo>
                    <a:cubicBezTo>
                      <a:pt x="434" y="0"/>
                      <a:pt x="426" y="8"/>
                      <a:pt x="419" y="15"/>
                    </a:cubicBezTo>
                    <a:cubicBezTo>
                      <a:pt x="413" y="22"/>
                      <a:pt x="409" y="27"/>
                      <a:pt x="399" y="27"/>
                    </a:cubicBezTo>
                    <a:cubicBezTo>
                      <a:pt x="390" y="27"/>
                      <a:pt x="386" y="22"/>
                      <a:pt x="380" y="15"/>
                    </a:cubicBezTo>
                    <a:cubicBezTo>
                      <a:pt x="374" y="8"/>
                      <a:pt x="366" y="0"/>
                      <a:pt x="351" y="0"/>
                    </a:cubicBezTo>
                    <a:cubicBezTo>
                      <a:pt x="335" y="0"/>
                      <a:pt x="328" y="8"/>
                      <a:pt x="321" y="15"/>
                    </a:cubicBezTo>
                    <a:cubicBezTo>
                      <a:pt x="315" y="22"/>
                      <a:pt x="311" y="27"/>
                      <a:pt x="302" y="27"/>
                    </a:cubicBezTo>
                    <a:cubicBezTo>
                      <a:pt x="292" y="27"/>
                      <a:pt x="288" y="22"/>
                      <a:pt x="282" y="15"/>
                    </a:cubicBezTo>
                    <a:cubicBezTo>
                      <a:pt x="276" y="8"/>
                      <a:pt x="268" y="0"/>
                      <a:pt x="252" y="0"/>
                    </a:cubicBezTo>
                    <a:cubicBezTo>
                      <a:pt x="237" y="0"/>
                      <a:pt x="229" y="8"/>
                      <a:pt x="223" y="15"/>
                    </a:cubicBezTo>
                    <a:cubicBezTo>
                      <a:pt x="217" y="22"/>
                      <a:pt x="213" y="27"/>
                      <a:pt x="204" y="27"/>
                    </a:cubicBezTo>
                    <a:cubicBezTo>
                      <a:pt x="194" y="27"/>
                      <a:pt x="190" y="22"/>
                      <a:pt x="184" y="15"/>
                    </a:cubicBezTo>
                    <a:cubicBezTo>
                      <a:pt x="178" y="8"/>
                      <a:pt x="170" y="0"/>
                      <a:pt x="154" y="0"/>
                    </a:cubicBezTo>
                    <a:cubicBezTo>
                      <a:pt x="139" y="0"/>
                      <a:pt x="131" y="8"/>
                      <a:pt x="125" y="15"/>
                    </a:cubicBezTo>
                    <a:cubicBezTo>
                      <a:pt x="119" y="22"/>
                      <a:pt x="115" y="27"/>
                      <a:pt x="105" y="27"/>
                    </a:cubicBezTo>
                    <a:cubicBezTo>
                      <a:pt x="96" y="27"/>
                      <a:pt x="91" y="22"/>
                      <a:pt x="86" y="15"/>
                    </a:cubicBezTo>
                    <a:cubicBezTo>
                      <a:pt x="79" y="8"/>
                      <a:pt x="71" y="0"/>
                      <a:pt x="56" y="0"/>
                    </a:cubicBezTo>
                    <a:cubicBezTo>
                      <a:pt x="41" y="0"/>
                      <a:pt x="33" y="8"/>
                      <a:pt x="27" y="15"/>
                    </a:cubicBezTo>
                    <a:cubicBezTo>
                      <a:pt x="21" y="22"/>
                      <a:pt x="16" y="27"/>
                      <a:pt x="7" y="27"/>
                    </a:cubicBezTo>
                    <a:cubicBezTo>
                      <a:pt x="3" y="27"/>
                      <a:pt x="0" y="30"/>
                      <a:pt x="0" y="33"/>
                    </a:cubicBezTo>
                    <a:cubicBezTo>
                      <a:pt x="0" y="37"/>
                      <a:pt x="3" y="40"/>
                      <a:pt x="7" y="40"/>
                    </a:cubicBezTo>
                    <a:cubicBezTo>
                      <a:pt x="22" y="40"/>
                      <a:pt x="30" y="31"/>
                      <a:pt x="36" y="24"/>
                    </a:cubicBezTo>
                    <a:cubicBezTo>
                      <a:pt x="42" y="18"/>
                      <a:pt x="47" y="13"/>
                      <a:pt x="56" y="13"/>
                    </a:cubicBezTo>
                    <a:cubicBezTo>
                      <a:pt x="66" y="13"/>
                      <a:pt x="70" y="18"/>
                      <a:pt x="76" y="24"/>
                    </a:cubicBezTo>
                    <a:cubicBezTo>
                      <a:pt x="82" y="31"/>
                      <a:pt x="90" y="40"/>
                      <a:pt x="105" y="40"/>
                    </a:cubicBezTo>
                    <a:cubicBezTo>
                      <a:pt x="121" y="40"/>
                      <a:pt x="128" y="31"/>
                      <a:pt x="135" y="24"/>
                    </a:cubicBezTo>
                    <a:cubicBezTo>
                      <a:pt x="141" y="18"/>
                      <a:pt x="145" y="13"/>
                      <a:pt x="154" y="13"/>
                    </a:cubicBezTo>
                    <a:cubicBezTo>
                      <a:pt x="164" y="13"/>
                      <a:pt x="168" y="18"/>
                      <a:pt x="174" y="24"/>
                    </a:cubicBezTo>
                    <a:cubicBezTo>
                      <a:pt x="181" y="31"/>
                      <a:pt x="188" y="40"/>
                      <a:pt x="204" y="40"/>
                    </a:cubicBezTo>
                    <a:cubicBezTo>
                      <a:pt x="219" y="40"/>
                      <a:pt x="227" y="31"/>
                      <a:pt x="233" y="24"/>
                    </a:cubicBezTo>
                    <a:cubicBezTo>
                      <a:pt x="239" y="18"/>
                      <a:pt x="243" y="13"/>
                      <a:pt x="252" y="13"/>
                    </a:cubicBezTo>
                    <a:cubicBezTo>
                      <a:pt x="262" y="13"/>
                      <a:pt x="266" y="18"/>
                      <a:pt x="272" y="24"/>
                    </a:cubicBezTo>
                    <a:cubicBezTo>
                      <a:pt x="278" y="31"/>
                      <a:pt x="286" y="40"/>
                      <a:pt x="302" y="40"/>
                    </a:cubicBezTo>
                    <a:cubicBezTo>
                      <a:pt x="317" y="40"/>
                      <a:pt x="325" y="31"/>
                      <a:pt x="331" y="24"/>
                    </a:cubicBezTo>
                    <a:cubicBezTo>
                      <a:pt x="337" y="18"/>
                      <a:pt x="341" y="13"/>
                      <a:pt x="351" y="13"/>
                    </a:cubicBezTo>
                    <a:cubicBezTo>
                      <a:pt x="360" y="13"/>
                      <a:pt x="364" y="18"/>
                      <a:pt x="370" y="24"/>
                    </a:cubicBezTo>
                    <a:cubicBezTo>
                      <a:pt x="376" y="31"/>
                      <a:pt x="384" y="40"/>
                      <a:pt x="399" y="40"/>
                    </a:cubicBezTo>
                    <a:cubicBezTo>
                      <a:pt x="415" y="40"/>
                      <a:pt x="423" y="31"/>
                      <a:pt x="429" y="24"/>
                    </a:cubicBezTo>
                    <a:cubicBezTo>
                      <a:pt x="435" y="18"/>
                      <a:pt x="439" y="13"/>
                      <a:pt x="449" y="13"/>
                    </a:cubicBezTo>
                    <a:cubicBezTo>
                      <a:pt x="458" y="13"/>
                      <a:pt x="463" y="18"/>
                      <a:pt x="468" y="24"/>
                    </a:cubicBezTo>
                    <a:cubicBezTo>
                      <a:pt x="475" y="31"/>
                      <a:pt x="482" y="40"/>
                      <a:pt x="498" y="40"/>
                    </a:cubicBezTo>
                    <a:cubicBezTo>
                      <a:pt x="534" y="40"/>
                      <a:pt x="534" y="40"/>
                      <a:pt x="534" y="40"/>
                    </a:cubicBezTo>
                    <a:cubicBezTo>
                      <a:pt x="534" y="67"/>
                      <a:pt x="534" y="67"/>
                      <a:pt x="534" y="67"/>
                    </a:cubicBezTo>
                    <a:lnTo>
                      <a:pt x="592" y="33"/>
                    </a:lnTo>
                    <a:close/>
                  </a:path>
                </a:pathLst>
              </a:custGeom>
              <a:solidFill>
                <a:srgbClr val="004080"/>
              </a:solidFill>
              <a:ln w="7938" cap="rnd">
                <a:solidFill>
                  <a:srgbClr val="004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18A31E0-F120-1950-1DDF-F64537A185C5}"/>
                  </a:ext>
                </a:extLst>
              </p:cNvPr>
              <p:cNvSpPr txBox="1"/>
              <p:nvPr/>
            </p:nvSpPr>
            <p:spPr>
              <a:xfrm>
                <a:off x="3009586" y="3947359"/>
                <a:ext cx="4527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4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2" panose="020B0604020202020204" charset="0"/>
                    <a:sym typeface="Futura 1 Bold"/>
                  </a:rPr>
                  <a:t>γ</a:t>
                </a:r>
                <a:endParaRPr lang="en-GB" sz="36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2" panose="020B0604020202020204" charset="0"/>
                </a:endParaRP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4A9D5169-9DBC-4B4E-5FE8-BFD9EBC9AC68}"/>
                  </a:ext>
                </a:extLst>
              </p:cNvPr>
              <p:cNvSpPr txBox="1"/>
              <p:nvPr/>
            </p:nvSpPr>
            <p:spPr>
              <a:xfrm>
                <a:off x="4782452" y="4270524"/>
                <a:ext cx="9224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3600" b="1" dirty="0">
                    <a:solidFill>
                      <a:srgbClr val="004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2" panose="020B0604020202020204" charset="0"/>
                  </a:rPr>
                  <a:t>β</a:t>
                </a:r>
                <a:r>
                  <a:rPr lang="it-IT" sz="3600" b="1" dirty="0">
                    <a:solidFill>
                      <a:srgbClr val="004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2" panose="020B0604020202020204" charset="0"/>
                  </a:rPr>
                  <a:t>+</a:t>
                </a:r>
                <a:endParaRPr lang="en-GB" sz="3600" b="1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2" panose="020B0604020202020204" charset="0"/>
                </a:endParaRPr>
              </a:p>
            </p:txBody>
          </p: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030EB2D-1A14-E938-E671-BA48EBC547D6}"/>
                  </a:ext>
                </a:extLst>
              </p:cNvPr>
              <p:cNvSpPr txBox="1"/>
              <p:nvPr/>
            </p:nvSpPr>
            <p:spPr>
              <a:xfrm>
                <a:off x="2732939" y="6752272"/>
                <a:ext cx="720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3600" b="1" dirty="0">
                    <a:solidFill>
                      <a:srgbClr val="F4D44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2" panose="020B0604020202020204" charset="0"/>
                  </a:rPr>
                  <a:t>β</a:t>
                </a:r>
                <a:r>
                  <a:rPr lang="it-IT" sz="3600" b="1" dirty="0">
                    <a:solidFill>
                      <a:srgbClr val="F4D44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2" panose="020B0604020202020204" charset="0"/>
                  </a:rPr>
                  <a:t>-</a:t>
                </a:r>
                <a:endParaRPr lang="en-GB" sz="3600" b="1" dirty="0">
                  <a:solidFill>
                    <a:srgbClr val="F4D4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2" panose="020B0604020202020204" charset="0"/>
                </a:endParaRP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E4E89DC-9F49-19BF-5DE9-1C388F47C051}"/>
                  </a:ext>
                </a:extLst>
              </p:cNvPr>
              <p:cNvSpPr txBox="1"/>
              <p:nvPr/>
            </p:nvSpPr>
            <p:spPr>
              <a:xfrm rot="18900000">
                <a:off x="495851" y="2980843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4D44A"/>
                    </a:solidFill>
                    <a:latin typeface="Futura 1 Bold" panose="020B0604020202020204" charset="0"/>
                  </a:rPr>
                  <a:t>SPECT IMAGING</a:t>
                </a:r>
              </a:p>
            </p:txBody>
          </p:sp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550A5CC2-2FE7-A599-D98F-01A7B7E1B35C}"/>
                  </a:ext>
                </a:extLst>
              </p:cNvPr>
              <p:cNvSpPr txBox="1"/>
              <p:nvPr/>
            </p:nvSpPr>
            <p:spPr>
              <a:xfrm rot="2700000">
                <a:off x="6061373" y="2980843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4D44A"/>
                    </a:solidFill>
                    <a:latin typeface="Futura 1 Bold" panose="020B0604020202020204" charset="0"/>
                  </a:rPr>
                  <a:t>PET IMAGING</a:t>
                </a:r>
              </a:p>
            </p:txBody>
          </p:sp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A639FCB0-0226-FE7A-18C7-8944476A4171}"/>
                  </a:ext>
                </a:extLst>
              </p:cNvPr>
              <p:cNvSpPr txBox="1"/>
              <p:nvPr/>
            </p:nvSpPr>
            <p:spPr>
              <a:xfrm>
                <a:off x="3261357" y="1663125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FFC000"/>
                    </a:solidFill>
                    <a:latin typeface="Futura 1 Bold" panose="020B0604020202020204" charset="0"/>
                  </a:rPr>
                  <a:t>Diagnosis</a:t>
                </a:r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355E9614-30AC-4E4C-93D9-E6C829E23D0B}"/>
                  </a:ext>
                </a:extLst>
              </p:cNvPr>
              <p:cNvSpPr txBox="1"/>
              <p:nvPr/>
            </p:nvSpPr>
            <p:spPr>
              <a:xfrm>
                <a:off x="3262988" y="9511725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70C0"/>
                    </a:solidFill>
                    <a:latin typeface="Futura 1 Bold" panose="020B0604020202020204" charset="0"/>
                  </a:rPr>
                  <a:t>Therapy</a:t>
                </a:r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346D48FA-A18C-A03D-B695-E2CA5416AA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819334" flipH="1">
                <a:off x="4846497" y="3059478"/>
                <a:ext cx="1710060" cy="265769"/>
              </a:xfrm>
              <a:custGeom>
                <a:avLst/>
                <a:gdLst>
                  <a:gd name="T0" fmla="*/ 2147483646 w 592"/>
                  <a:gd name="T1" fmla="*/ 2147483646 h 67"/>
                  <a:gd name="T2" fmla="*/ 2147483646 w 592"/>
                  <a:gd name="T3" fmla="*/ 0 h 67"/>
                  <a:gd name="T4" fmla="*/ 2147483646 w 592"/>
                  <a:gd name="T5" fmla="*/ 2147483646 h 67"/>
                  <a:gd name="T6" fmla="*/ 2147483646 w 592"/>
                  <a:gd name="T7" fmla="*/ 2147483646 h 67"/>
                  <a:gd name="T8" fmla="*/ 2147483646 w 592"/>
                  <a:gd name="T9" fmla="*/ 2147483646 h 67"/>
                  <a:gd name="T10" fmla="*/ 2147483646 w 592"/>
                  <a:gd name="T11" fmla="*/ 0 h 67"/>
                  <a:gd name="T12" fmla="*/ 2147483646 w 592"/>
                  <a:gd name="T13" fmla="*/ 2147483646 h 67"/>
                  <a:gd name="T14" fmla="*/ 2147483646 w 592"/>
                  <a:gd name="T15" fmla="*/ 2147483646 h 67"/>
                  <a:gd name="T16" fmla="*/ 2147483646 w 592"/>
                  <a:gd name="T17" fmla="*/ 2147483646 h 67"/>
                  <a:gd name="T18" fmla="*/ 2147483646 w 592"/>
                  <a:gd name="T19" fmla="*/ 0 h 67"/>
                  <a:gd name="T20" fmla="*/ 2147483646 w 592"/>
                  <a:gd name="T21" fmla="*/ 2147483646 h 67"/>
                  <a:gd name="T22" fmla="*/ 2147483646 w 592"/>
                  <a:gd name="T23" fmla="*/ 2147483646 h 67"/>
                  <a:gd name="T24" fmla="*/ 2147483646 w 592"/>
                  <a:gd name="T25" fmla="*/ 2147483646 h 67"/>
                  <a:gd name="T26" fmla="*/ 2147483646 w 592"/>
                  <a:gd name="T27" fmla="*/ 0 h 67"/>
                  <a:gd name="T28" fmla="*/ 2147483646 w 592"/>
                  <a:gd name="T29" fmla="*/ 2147483646 h 67"/>
                  <a:gd name="T30" fmla="*/ 2147483646 w 592"/>
                  <a:gd name="T31" fmla="*/ 2147483646 h 67"/>
                  <a:gd name="T32" fmla="*/ 2147483646 w 592"/>
                  <a:gd name="T33" fmla="*/ 2147483646 h 67"/>
                  <a:gd name="T34" fmla="*/ 2147483646 w 592"/>
                  <a:gd name="T35" fmla="*/ 0 h 67"/>
                  <a:gd name="T36" fmla="*/ 2147483646 w 592"/>
                  <a:gd name="T37" fmla="*/ 2147483646 h 67"/>
                  <a:gd name="T38" fmla="*/ 2147483646 w 592"/>
                  <a:gd name="T39" fmla="*/ 2147483646 h 67"/>
                  <a:gd name="T40" fmla="*/ 2147483646 w 592"/>
                  <a:gd name="T41" fmla="*/ 2147483646 h 67"/>
                  <a:gd name="T42" fmla="*/ 2147483646 w 592"/>
                  <a:gd name="T43" fmla="*/ 0 h 67"/>
                  <a:gd name="T44" fmla="*/ 2147483646 w 592"/>
                  <a:gd name="T45" fmla="*/ 2147483646 h 67"/>
                  <a:gd name="T46" fmla="*/ 2147483646 w 592"/>
                  <a:gd name="T47" fmla="*/ 2147483646 h 67"/>
                  <a:gd name="T48" fmla="*/ 0 w 592"/>
                  <a:gd name="T49" fmla="*/ 2147483646 h 67"/>
                  <a:gd name="T50" fmla="*/ 2147483646 w 592"/>
                  <a:gd name="T51" fmla="*/ 2147483646 h 67"/>
                  <a:gd name="T52" fmla="*/ 2147483646 w 592"/>
                  <a:gd name="T53" fmla="*/ 2147483646 h 67"/>
                  <a:gd name="T54" fmla="*/ 2147483646 w 592"/>
                  <a:gd name="T55" fmla="*/ 2147483646 h 67"/>
                  <a:gd name="T56" fmla="*/ 2147483646 w 592"/>
                  <a:gd name="T57" fmla="*/ 2147483646 h 67"/>
                  <a:gd name="T58" fmla="*/ 2147483646 w 592"/>
                  <a:gd name="T59" fmla="*/ 2147483646 h 67"/>
                  <a:gd name="T60" fmla="*/ 2147483646 w 592"/>
                  <a:gd name="T61" fmla="*/ 2147483646 h 67"/>
                  <a:gd name="T62" fmla="*/ 2147483646 w 592"/>
                  <a:gd name="T63" fmla="*/ 2147483646 h 67"/>
                  <a:gd name="T64" fmla="*/ 2147483646 w 592"/>
                  <a:gd name="T65" fmla="*/ 2147483646 h 67"/>
                  <a:gd name="T66" fmla="*/ 2147483646 w 592"/>
                  <a:gd name="T67" fmla="*/ 2147483646 h 67"/>
                  <a:gd name="T68" fmla="*/ 2147483646 w 592"/>
                  <a:gd name="T69" fmla="*/ 2147483646 h 67"/>
                  <a:gd name="T70" fmla="*/ 2147483646 w 592"/>
                  <a:gd name="T71" fmla="*/ 2147483646 h 67"/>
                  <a:gd name="T72" fmla="*/ 2147483646 w 592"/>
                  <a:gd name="T73" fmla="*/ 2147483646 h 67"/>
                  <a:gd name="T74" fmla="*/ 2147483646 w 592"/>
                  <a:gd name="T75" fmla="*/ 2147483646 h 67"/>
                  <a:gd name="T76" fmla="*/ 2147483646 w 592"/>
                  <a:gd name="T77" fmla="*/ 2147483646 h 67"/>
                  <a:gd name="T78" fmla="*/ 2147483646 w 592"/>
                  <a:gd name="T79" fmla="*/ 2147483646 h 67"/>
                  <a:gd name="T80" fmla="*/ 2147483646 w 592"/>
                  <a:gd name="T81" fmla="*/ 2147483646 h 67"/>
                  <a:gd name="T82" fmla="*/ 2147483646 w 592"/>
                  <a:gd name="T83" fmla="*/ 2147483646 h 67"/>
                  <a:gd name="T84" fmla="*/ 2147483646 w 592"/>
                  <a:gd name="T85" fmla="*/ 2147483646 h 67"/>
                  <a:gd name="T86" fmla="*/ 2147483646 w 592"/>
                  <a:gd name="T87" fmla="*/ 2147483646 h 67"/>
                  <a:gd name="T88" fmla="*/ 2147483646 w 592"/>
                  <a:gd name="T89" fmla="*/ 2147483646 h 67"/>
                  <a:gd name="T90" fmla="*/ 2147483646 w 592"/>
                  <a:gd name="T91" fmla="*/ 2147483646 h 67"/>
                  <a:gd name="T92" fmla="*/ 2147483646 w 592"/>
                  <a:gd name="T93" fmla="*/ 2147483646 h 67"/>
                  <a:gd name="T94" fmla="*/ 2147483646 w 592"/>
                  <a:gd name="T95" fmla="*/ 2147483646 h 67"/>
                  <a:gd name="T96" fmla="*/ 2147483646 w 592"/>
                  <a:gd name="T97" fmla="*/ 2147483646 h 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92" h="67">
                    <a:moveTo>
                      <a:pt x="592" y="33"/>
                    </a:moveTo>
                    <a:cubicBezTo>
                      <a:pt x="534" y="0"/>
                      <a:pt x="534" y="0"/>
                      <a:pt x="534" y="0"/>
                    </a:cubicBezTo>
                    <a:cubicBezTo>
                      <a:pt x="534" y="27"/>
                      <a:pt x="534" y="27"/>
                      <a:pt x="534" y="27"/>
                    </a:cubicBezTo>
                    <a:cubicBezTo>
                      <a:pt x="498" y="27"/>
                      <a:pt x="498" y="27"/>
                      <a:pt x="498" y="27"/>
                    </a:cubicBezTo>
                    <a:cubicBezTo>
                      <a:pt x="488" y="27"/>
                      <a:pt x="484" y="22"/>
                      <a:pt x="478" y="15"/>
                    </a:cubicBezTo>
                    <a:cubicBezTo>
                      <a:pt x="472" y="8"/>
                      <a:pt x="464" y="0"/>
                      <a:pt x="449" y="0"/>
                    </a:cubicBezTo>
                    <a:cubicBezTo>
                      <a:pt x="434" y="0"/>
                      <a:pt x="426" y="8"/>
                      <a:pt x="419" y="15"/>
                    </a:cubicBezTo>
                    <a:cubicBezTo>
                      <a:pt x="413" y="22"/>
                      <a:pt x="409" y="27"/>
                      <a:pt x="399" y="27"/>
                    </a:cubicBezTo>
                    <a:cubicBezTo>
                      <a:pt x="390" y="27"/>
                      <a:pt x="386" y="22"/>
                      <a:pt x="380" y="15"/>
                    </a:cubicBezTo>
                    <a:cubicBezTo>
                      <a:pt x="374" y="8"/>
                      <a:pt x="366" y="0"/>
                      <a:pt x="351" y="0"/>
                    </a:cubicBezTo>
                    <a:cubicBezTo>
                      <a:pt x="335" y="0"/>
                      <a:pt x="328" y="8"/>
                      <a:pt x="321" y="15"/>
                    </a:cubicBezTo>
                    <a:cubicBezTo>
                      <a:pt x="315" y="22"/>
                      <a:pt x="311" y="27"/>
                      <a:pt x="302" y="27"/>
                    </a:cubicBezTo>
                    <a:cubicBezTo>
                      <a:pt x="292" y="27"/>
                      <a:pt x="288" y="22"/>
                      <a:pt x="282" y="15"/>
                    </a:cubicBezTo>
                    <a:cubicBezTo>
                      <a:pt x="276" y="8"/>
                      <a:pt x="268" y="0"/>
                      <a:pt x="252" y="0"/>
                    </a:cubicBezTo>
                    <a:cubicBezTo>
                      <a:pt x="237" y="0"/>
                      <a:pt x="229" y="8"/>
                      <a:pt x="223" y="15"/>
                    </a:cubicBezTo>
                    <a:cubicBezTo>
                      <a:pt x="217" y="22"/>
                      <a:pt x="213" y="27"/>
                      <a:pt x="204" y="27"/>
                    </a:cubicBezTo>
                    <a:cubicBezTo>
                      <a:pt x="194" y="27"/>
                      <a:pt x="190" y="22"/>
                      <a:pt x="184" y="15"/>
                    </a:cubicBezTo>
                    <a:cubicBezTo>
                      <a:pt x="178" y="8"/>
                      <a:pt x="170" y="0"/>
                      <a:pt x="154" y="0"/>
                    </a:cubicBezTo>
                    <a:cubicBezTo>
                      <a:pt x="139" y="0"/>
                      <a:pt x="131" y="8"/>
                      <a:pt x="125" y="15"/>
                    </a:cubicBezTo>
                    <a:cubicBezTo>
                      <a:pt x="119" y="22"/>
                      <a:pt x="115" y="27"/>
                      <a:pt x="105" y="27"/>
                    </a:cubicBezTo>
                    <a:cubicBezTo>
                      <a:pt x="96" y="27"/>
                      <a:pt x="91" y="22"/>
                      <a:pt x="86" y="15"/>
                    </a:cubicBezTo>
                    <a:cubicBezTo>
                      <a:pt x="79" y="8"/>
                      <a:pt x="71" y="0"/>
                      <a:pt x="56" y="0"/>
                    </a:cubicBezTo>
                    <a:cubicBezTo>
                      <a:pt x="41" y="0"/>
                      <a:pt x="33" y="8"/>
                      <a:pt x="27" y="15"/>
                    </a:cubicBezTo>
                    <a:cubicBezTo>
                      <a:pt x="21" y="22"/>
                      <a:pt x="16" y="27"/>
                      <a:pt x="7" y="27"/>
                    </a:cubicBezTo>
                    <a:cubicBezTo>
                      <a:pt x="3" y="27"/>
                      <a:pt x="0" y="30"/>
                      <a:pt x="0" y="33"/>
                    </a:cubicBezTo>
                    <a:cubicBezTo>
                      <a:pt x="0" y="37"/>
                      <a:pt x="3" y="40"/>
                      <a:pt x="7" y="40"/>
                    </a:cubicBezTo>
                    <a:cubicBezTo>
                      <a:pt x="22" y="40"/>
                      <a:pt x="30" y="31"/>
                      <a:pt x="36" y="24"/>
                    </a:cubicBezTo>
                    <a:cubicBezTo>
                      <a:pt x="42" y="18"/>
                      <a:pt x="47" y="13"/>
                      <a:pt x="56" y="13"/>
                    </a:cubicBezTo>
                    <a:cubicBezTo>
                      <a:pt x="66" y="13"/>
                      <a:pt x="70" y="18"/>
                      <a:pt x="76" y="24"/>
                    </a:cubicBezTo>
                    <a:cubicBezTo>
                      <a:pt x="82" y="31"/>
                      <a:pt x="90" y="40"/>
                      <a:pt x="105" y="40"/>
                    </a:cubicBezTo>
                    <a:cubicBezTo>
                      <a:pt x="121" y="40"/>
                      <a:pt x="128" y="31"/>
                      <a:pt x="135" y="24"/>
                    </a:cubicBezTo>
                    <a:cubicBezTo>
                      <a:pt x="141" y="18"/>
                      <a:pt x="145" y="13"/>
                      <a:pt x="154" y="13"/>
                    </a:cubicBezTo>
                    <a:cubicBezTo>
                      <a:pt x="164" y="13"/>
                      <a:pt x="168" y="18"/>
                      <a:pt x="174" y="24"/>
                    </a:cubicBezTo>
                    <a:cubicBezTo>
                      <a:pt x="181" y="31"/>
                      <a:pt x="188" y="40"/>
                      <a:pt x="204" y="40"/>
                    </a:cubicBezTo>
                    <a:cubicBezTo>
                      <a:pt x="219" y="40"/>
                      <a:pt x="227" y="31"/>
                      <a:pt x="233" y="24"/>
                    </a:cubicBezTo>
                    <a:cubicBezTo>
                      <a:pt x="239" y="18"/>
                      <a:pt x="243" y="13"/>
                      <a:pt x="252" y="13"/>
                    </a:cubicBezTo>
                    <a:cubicBezTo>
                      <a:pt x="262" y="13"/>
                      <a:pt x="266" y="18"/>
                      <a:pt x="272" y="24"/>
                    </a:cubicBezTo>
                    <a:cubicBezTo>
                      <a:pt x="278" y="31"/>
                      <a:pt x="286" y="40"/>
                      <a:pt x="302" y="40"/>
                    </a:cubicBezTo>
                    <a:cubicBezTo>
                      <a:pt x="317" y="40"/>
                      <a:pt x="325" y="31"/>
                      <a:pt x="331" y="24"/>
                    </a:cubicBezTo>
                    <a:cubicBezTo>
                      <a:pt x="337" y="18"/>
                      <a:pt x="341" y="13"/>
                      <a:pt x="351" y="13"/>
                    </a:cubicBezTo>
                    <a:cubicBezTo>
                      <a:pt x="360" y="13"/>
                      <a:pt x="364" y="18"/>
                      <a:pt x="370" y="24"/>
                    </a:cubicBezTo>
                    <a:cubicBezTo>
                      <a:pt x="376" y="31"/>
                      <a:pt x="384" y="40"/>
                      <a:pt x="399" y="40"/>
                    </a:cubicBezTo>
                    <a:cubicBezTo>
                      <a:pt x="415" y="40"/>
                      <a:pt x="423" y="31"/>
                      <a:pt x="429" y="24"/>
                    </a:cubicBezTo>
                    <a:cubicBezTo>
                      <a:pt x="435" y="18"/>
                      <a:pt x="439" y="13"/>
                      <a:pt x="449" y="13"/>
                    </a:cubicBezTo>
                    <a:cubicBezTo>
                      <a:pt x="458" y="13"/>
                      <a:pt x="463" y="18"/>
                      <a:pt x="468" y="24"/>
                    </a:cubicBezTo>
                    <a:cubicBezTo>
                      <a:pt x="475" y="31"/>
                      <a:pt x="482" y="40"/>
                      <a:pt x="498" y="40"/>
                    </a:cubicBezTo>
                    <a:cubicBezTo>
                      <a:pt x="534" y="40"/>
                      <a:pt x="534" y="40"/>
                      <a:pt x="534" y="40"/>
                    </a:cubicBezTo>
                    <a:cubicBezTo>
                      <a:pt x="534" y="67"/>
                      <a:pt x="534" y="67"/>
                      <a:pt x="534" y="67"/>
                    </a:cubicBezTo>
                    <a:lnTo>
                      <a:pt x="592" y="33"/>
                    </a:lnTo>
                    <a:close/>
                  </a:path>
                </a:pathLst>
              </a:custGeom>
              <a:solidFill>
                <a:srgbClr val="F4D44A"/>
              </a:solidFill>
              <a:ln w="3175" cap="rnd">
                <a:solidFill>
                  <a:srgbClr val="004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3B8A8D65-9883-E9EF-333E-18F2FA40EF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3682720" flipH="1">
                <a:off x="6170723" y="4459528"/>
                <a:ext cx="1710060" cy="265769"/>
              </a:xfrm>
              <a:custGeom>
                <a:avLst/>
                <a:gdLst>
                  <a:gd name="T0" fmla="*/ 2147483646 w 592"/>
                  <a:gd name="T1" fmla="*/ 2147483646 h 67"/>
                  <a:gd name="T2" fmla="*/ 2147483646 w 592"/>
                  <a:gd name="T3" fmla="*/ 0 h 67"/>
                  <a:gd name="T4" fmla="*/ 2147483646 w 592"/>
                  <a:gd name="T5" fmla="*/ 2147483646 h 67"/>
                  <a:gd name="T6" fmla="*/ 2147483646 w 592"/>
                  <a:gd name="T7" fmla="*/ 2147483646 h 67"/>
                  <a:gd name="T8" fmla="*/ 2147483646 w 592"/>
                  <a:gd name="T9" fmla="*/ 2147483646 h 67"/>
                  <a:gd name="T10" fmla="*/ 2147483646 w 592"/>
                  <a:gd name="T11" fmla="*/ 0 h 67"/>
                  <a:gd name="T12" fmla="*/ 2147483646 w 592"/>
                  <a:gd name="T13" fmla="*/ 2147483646 h 67"/>
                  <a:gd name="T14" fmla="*/ 2147483646 w 592"/>
                  <a:gd name="T15" fmla="*/ 2147483646 h 67"/>
                  <a:gd name="T16" fmla="*/ 2147483646 w 592"/>
                  <a:gd name="T17" fmla="*/ 2147483646 h 67"/>
                  <a:gd name="T18" fmla="*/ 2147483646 w 592"/>
                  <a:gd name="T19" fmla="*/ 0 h 67"/>
                  <a:gd name="T20" fmla="*/ 2147483646 w 592"/>
                  <a:gd name="T21" fmla="*/ 2147483646 h 67"/>
                  <a:gd name="T22" fmla="*/ 2147483646 w 592"/>
                  <a:gd name="T23" fmla="*/ 2147483646 h 67"/>
                  <a:gd name="T24" fmla="*/ 2147483646 w 592"/>
                  <a:gd name="T25" fmla="*/ 2147483646 h 67"/>
                  <a:gd name="T26" fmla="*/ 2147483646 w 592"/>
                  <a:gd name="T27" fmla="*/ 0 h 67"/>
                  <a:gd name="T28" fmla="*/ 2147483646 w 592"/>
                  <a:gd name="T29" fmla="*/ 2147483646 h 67"/>
                  <a:gd name="T30" fmla="*/ 2147483646 w 592"/>
                  <a:gd name="T31" fmla="*/ 2147483646 h 67"/>
                  <a:gd name="T32" fmla="*/ 2147483646 w 592"/>
                  <a:gd name="T33" fmla="*/ 2147483646 h 67"/>
                  <a:gd name="T34" fmla="*/ 2147483646 w 592"/>
                  <a:gd name="T35" fmla="*/ 0 h 67"/>
                  <a:gd name="T36" fmla="*/ 2147483646 w 592"/>
                  <a:gd name="T37" fmla="*/ 2147483646 h 67"/>
                  <a:gd name="T38" fmla="*/ 2147483646 w 592"/>
                  <a:gd name="T39" fmla="*/ 2147483646 h 67"/>
                  <a:gd name="T40" fmla="*/ 2147483646 w 592"/>
                  <a:gd name="T41" fmla="*/ 2147483646 h 67"/>
                  <a:gd name="T42" fmla="*/ 2147483646 w 592"/>
                  <a:gd name="T43" fmla="*/ 0 h 67"/>
                  <a:gd name="T44" fmla="*/ 2147483646 w 592"/>
                  <a:gd name="T45" fmla="*/ 2147483646 h 67"/>
                  <a:gd name="T46" fmla="*/ 2147483646 w 592"/>
                  <a:gd name="T47" fmla="*/ 2147483646 h 67"/>
                  <a:gd name="T48" fmla="*/ 0 w 592"/>
                  <a:gd name="T49" fmla="*/ 2147483646 h 67"/>
                  <a:gd name="T50" fmla="*/ 2147483646 w 592"/>
                  <a:gd name="T51" fmla="*/ 2147483646 h 67"/>
                  <a:gd name="T52" fmla="*/ 2147483646 w 592"/>
                  <a:gd name="T53" fmla="*/ 2147483646 h 67"/>
                  <a:gd name="T54" fmla="*/ 2147483646 w 592"/>
                  <a:gd name="T55" fmla="*/ 2147483646 h 67"/>
                  <a:gd name="T56" fmla="*/ 2147483646 w 592"/>
                  <a:gd name="T57" fmla="*/ 2147483646 h 67"/>
                  <a:gd name="T58" fmla="*/ 2147483646 w 592"/>
                  <a:gd name="T59" fmla="*/ 2147483646 h 67"/>
                  <a:gd name="T60" fmla="*/ 2147483646 w 592"/>
                  <a:gd name="T61" fmla="*/ 2147483646 h 67"/>
                  <a:gd name="T62" fmla="*/ 2147483646 w 592"/>
                  <a:gd name="T63" fmla="*/ 2147483646 h 67"/>
                  <a:gd name="T64" fmla="*/ 2147483646 w 592"/>
                  <a:gd name="T65" fmla="*/ 2147483646 h 67"/>
                  <a:gd name="T66" fmla="*/ 2147483646 w 592"/>
                  <a:gd name="T67" fmla="*/ 2147483646 h 67"/>
                  <a:gd name="T68" fmla="*/ 2147483646 w 592"/>
                  <a:gd name="T69" fmla="*/ 2147483646 h 67"/>
                  <a:gd name="T70" fmla="*/ 2147483646 w 592"/>
                  <a:gd name="T71" fmla="*/ 2147483646 h 67"/>
                  <a:gd name="T72" fmla="*/ 2147483646 w 592"/>
                  <a:gd name="T73" fmla="*/ 2147483646 h 67"/>
                  <a:gd name="T74" fmla="*/ 2147483646 w 592"/>
                  <a:gd name="T75" fmla="*/ 2147483646 h 67"/>
                  <a:gd name="T76" fmla="*/ 2147483646 w 592"/>
                  <a:gd name="T77" fmla="*/ 2147483646 h 67"/>
                  <a:gd name="T78" fmla="*/ 2147483646 w 592"/>
                  <a:gd name="T79" fmla="*/ 2147483646 h 67"/>
                  <a:gd name="T80" fmla="*/ 2147483646 w 592"/>
                  <a:gd name="T81" fmla="*/ 2147483646 h 67"/>
                  <a:gd name="T82" fmla="*/ 2147483646 w 592"/>
                  <a:gd name="T83" fmla="*/ 2147483646 h 67"/>
                  <a:gd name="T84" fmla="*/ 2147483646 w 592"/>
                  <a:gd name="T85" fmla="*/ 2147483646 h 67"/>
                  <a:gd name="T86" fmla="*/ 2147483646 w 592"/>
                  <a:gd name="T87" fmla="*/ 2147483646 h 67"/>
                  <a:gd name="T88" fmla="*/ 2147483646 w 592"/>
                  <a:gd name="T89" fmla="*/ 2147483646 h 67"/>
                  <a:gd name="T90" fmla="*/ 2147483646 w 592"/>
                  <a:gd name="T91" fmla="*/ 2147483646 h 67"/>
                  <a:gd name="T92" fmla="*/ 2147483646 w 592"/>
                  <a:gd name="T93" fmla="*/ 2147483646 h 67"/>
                  <a:gd name="T94" fmla="*/ 2147483646 w 592"/>
                  <a:gd name="T95" fmla="*/ 2147483646 h 67"/>
                  <a:gd name="T96" fmla="*/ 2147483646 w 592"/>
                  <a:gd name="T97" fmla="*/ 2147483646 h 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92" h="67">
                    <a:moveTo>
                      <a:pt x="592" y="33"/>
                    </a:moveTo>
                    <a:cubicBezTo>
                      <a:pt x="534" y="0"/>
                      <a:pt x="534" y="0"/>
                      <a:pt x="534" y="0"/>
                    </a:cubicBezTo>
                    <a:cubicBezTo>
                      <a:pt x="534" y="27"/>
                      <a:pt x="534" y="27"/>
                      <a:pt x="534" y="27"/>
                    </a:cubicBezTo>
                    <a:cubicBezTo>
                      <a:pt x="498" y="27"/>
                      <a:pt x="498" y="27"/>
                      <a:pt x="498" y="27"/>
                    </a:cubicBezTo>
                    <a:cubicBezTo>
                      <a:pt x="488" y="27"/>
                      <a:pt x="484" y="22"/>
                      <a:pt x="478" y="15"/>
                    </a:cubicBezTo>
                    <a:cubicBezTo>
                      <a:pt x="472" y="8"/>
                      <a:pt x="464" y="0"/>
                      <a:pt x="449" y="0"/>
                    </a:cubicBezTo>
                    <a:cubicBezTo>
                      <a:pt x="434" y="0"/>
                      <a:pt x="426" y="8"/>
                      <a:pt x="419" y="15"/>
                    </a:cubicBezTo>
                    <a:cubicBezTo>
                      <a:pt x="413" y="22"/>
                      <a:pt x="409" y="27"/>
                      <a:pt x="399" y="27"/>
                    </a:cubicBezTo>
                    <a:cubicBezTo>
                      <a:pt x="390" y="27"/>
                      <a:pt x="386" y="22"/>
                      <a:pt x="380" y="15"/>
                    </a:cubicBezTo>
                    <a:cubicBezTo>
                      <a:pt x="374" y="8"/>
                      <a:pt x="366" y="0"/>
                      <a:pt x="351" y="0"/>
                    </a:cubicBezTo>
                    <a:cubicBezTo>
                      <a:pt x="335" y="0"/>
                      <a:pt x="328" y="8"/>
                      <a:pt x="321" y="15"/>
                    </a:cubicBezTo>
                    <a:cubicBezTo>
                      <a:pt x="315" y="22"/>
                      <a:pt x="311" y="27"/>
                      <a:pt x="302" y="27"/>
                    </a:cubicBezTo>
                    <a:cubicBezTo>
                      <a:pt x="292" y="27"/>
                      <a:pt x="288" y="22"/>
                      <a:pt x="282" y="15"/>
                    </a:cubicBezTo>
                    <a:cubicBezTo>
                      <a:pt x="276" y="8"/>
                      <a:pt x="268" y="0"/>
                      <a:pt x="252" y="0"/>
                    </a:cubicBezTo>
                    <a:cubicBezTo>
                      <a:pt x="237" y="0"/>
                      <a:pt x="229" y="8"/>
                      <a:pt x="223" y="15"/>
                    </a:cubicBezTo>
                    <a:cubicBezTo>
                      <a:pt x="217" y="22"/>
                      <a:pt x="213" y="27"/>
                      <a:pt x="204" y="27"/>
                    </a:cubicBezTo>
                    <a:cubicBezTo>
                      <a:pt x="194" y="27"/>
                      <a:pt x="190" y="22"/>
                      <a:pt x="184" y="15"/>
                    </a:cubicBezTo>
                    <a:cubicBezTo>
                      <a:pt x="178" y="8"/>
                      <a:pt x="170" y="0"/>
                      <a:pt x="154" y="0"/>
                    </a:cubicBezTo>
                    <a:cubicBezTo>
                      <a:pt x="139" y="0"/>
                      <a:pt x="131" y="8"/>
                      <a:pt x="125" y="15"/>
                    </a:cubicBezTo>
                    <a:cubicBezTo>
                      <a:pt x="119" y="22"/>
                      <a:pt x="115" y="27"/>
                      <a:pt x="105" y="27"/>
                    </a:cubicBezTo>
                    <a:cubicBezTo>
                      <a:pt x="96" y="27"/>
                      <a:pt x="91" y="22"/>
                      <a:pt x="86" y="15"/>
                    </a:cubicBezTo>
                    <a:cubicBezTo>
                      <a:pt x="79" y="8"/>
                      <a:pt x="71" y="0"/>
                      <a:pt x="56" y="0"/>
                    </a:cubicBezTo>
                    <a:cubicBezTo>
                      <a:pt x="41" y="0"/>
                      <a:pt x="33" y="8"/>
                      <a:pt x="27" y="15"/>
                    </a:cubicBezTo>
                    <a:cubicBezTo>
                      <a:pt x="21" y="22"/>
                      <a:pt x="16" y="27"/>
                      <a:pt x="7" y="27"/>
                    </a:cubicBezTo>
                    <a:cubicBezTo>
                      <a:pt x="3" y="27"/>
                      <a:pt x="0" y="30"/>
                      <a:pt x="0" y="33"/>
                    </a:cubicBezTo>
                    <a:cubicBezTo>
                      <a:pt x="0" y="37"/>
                      <a:pt x="3" y="40"/>
                      <a:pt x="7" y="40"/>
                    </a:cubicBezTo>
                    <a:cubicBezTo>
                      <a:pt x="22" y="40"/>
                      <a:pt x="30" y="31"/>
                      <a:pt x="36" y="24"/>
                    </a:cubicBezTo>
                    <a:cubicBezTo>
                      <a:pt x="42" y="18"/>
                      <a:pt x="47" y="13"/>
                      <a:pt x="56" y="13"/>
                    </a:cubicBezTo>
                    <a:cubicBezTo>
                      <a:pt x="66" y="13"/>
                      <a:pt x="70" y="18"/>
                      <a:pt x="76" y="24"/>
                    </a:cubicBezTo>
                    <a:cubicBezTo>
                      <a:pt x="82" y="31"/>
                      <a:pt x="90" y="40"/>
                      <a:pt x="105" y="40"/>
                    </a:cubicBezTo>
                    <a:cubicBezTo>
                      <a:pt x="121" y="40"/>
                      <a:pt x="128" y="31"/>
                      <a:pt x="135" y="24"/>
                    </a:cubicBezTo>
                    <a:cubicBezTo>
                      <a:pt x="141" y="18"/>
                      <a:pt x="145" y="13"/>
                      <a:pt x="154" y="13"/>
                    </a:cubicBezTo>
                    <a:cubicBezTo>
                      <a:pt x="164" y="13"/>
                      <a:pt x="168" y="18"/>
                      <a:pt x="174" y="24"/>
                    </a:cubicBezTo>
                    <a:cubicBezTo>
                      <a:pt x="181" y="31"/>
                      <a:pt x="188" y="40"/>
                      <a:pt x="204" y="40"/>
                    </a:cubicBezTo>
                    <a:cubicBezTo>
                      <a:pt x="219" y="40"/>
                      <a:pt x="227" y="31"/>
                      <a:pt x="233" y="24"/>
                    </a:cubicBezTo>
                    <a:cubicBezTo>
                      <a:pt x="239" y="18"/>
                      <a:pt x="243" y="13"/>
                      <a:pt x="252" y="13"/>
                    </a:cubicBezTo>
                    <a:cubicBezTo>
                      <a:pt x="262" y="13"/>
                      <a:pt x="266" y="18"/>
                      <a:pt x="272" y="24"/>
                    </a:cubicBezTo>
                    <a:cubicBezTo>
                      <a:pt x="278" y="31"/>
                      <a:pt x="286" y="40"/>
                      <a:pt x="302" y="40"/>
                    </a:cubicBezTo>
                    <a:cubicBezTo>
                      <a:pt x="317" y="40"/>
                      <a:pt x="325" y="31"/>
                      <a:pt x="331" y="24"/>
                    </a:cubicBezTo>
                    <a:cubicBezTo>
                      <a:pt x="337" y="18"/>
                      <a:pt x="341" y="13"/>
                      <a:pt x="351" y="13"/>
                    </a:cubicBezTo>
                    <a:cubicBezTo>
                      <a:pt x="360" y="13"/>
                      <a:pt x="364" y="18"/>
                      <a:pt x="370" y="24"/>
                    </a:cubicBezTo>
                    <a:cubicBezTo>
                      <a:pt x="376" y="31"/>
                      <a:pt x="384" y="40"/>
                      <a:pt x="399" y="40"/>
                    </a:cubicBezTo>
                    <a:cubicBezTo>
                      <a:pt x="415" y="40"/>
                      <a:pt x="423" y="31"/>
                      <a:pt x="429" y="24"/>
                    </a:cubicBezTo>
                    <a:cubicBezTo>
                      <a:pt x="435" y="18"/>
                      <a:pt x="439" y="13"/>
                      <a:pt x="449" y="13"/>
                    </a:cubicBezTo>
                    <a:cubicBezTo>
                      <a:pt x="458" y="13"/>
                      <a:pt x="463" y="18"/>
                      <a:pt x="468" y="24"/>
                    </a:cubicBezTo>
                    <a:cubicBezTo>
                      <a:pt x="475" y="31"/>
                      <a:pt x="482" y="40"/>
                      <a:pt x="498" y="40"/>
                    </a:cubicBezTo>
                    <a:cubicBezTo>
                      <a:pt x="534" y="40"/>
                      <a:pt x="534" y="40"/>
                      <a:pt x="534" y="40"/>
                    </a:cubicBezTo>
                    <a:cubicBezTo>
                      <a:pt x="534" y="67"/>
                      <a:pt x="534" y="67"/>
                      <a:pt x="534" y="67"/>
                    </a:cubicBezTo>
                    <a:lnTo>
                      <a:pt x="592" y="33"/>
                    </a:lnTo>
                    <a:close/>
                  </a:path>
                </a:pathLst>
              </a:custGeom>
              <a:solidFill>
                <a:srgbClr val="F4D44A"/>
              </a:solidFill>
              <a:ln w="3175" cap="rnd">
                <a:solidFill>
                  <a:srgbClr val="004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Esplosione: 8 punte 50">
                <a:extLst>
                  <a:ext uri="{FF2B5EF4-FFF2-40B4-BE49-F238E27FC236}">
                    <a16:creationId xmlns:a16="http://schemas.microsoft.com/office/drawing/2014/main" id="{7E61D67D-7C76-A497-8C60-54966BA85DC5}"/>
                  </a:ext>
                </a:extLst>
              </p:cNvPr>
              <p:cNvSpPr/>
              <p:nvPr/>
            </p:nvSpPr>
            <p:spPr>
              <a:xfrm>
                <a:off x="6105280" y="3598272"/>
                <a:ext cx="501146" cy="501146"/>
              </a:xfrm>
              <a:prstGeom prst="irregularSeal1">
                <a:avLst/>
              </a:prstGeom>
              <a:solidFill>
                <a:srgbClr val="F4D44A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7E35D15F-56DB-B6FB-B1A0-22ABEEA8A25B}"/>
                  </a:ext>
                </a:extLst>
              </p:cNvPr>
              <p:cNvSpPr txBox="1"/>
              <p:nvPr/>
            </p:nvSpPr>
            <p:spPr>
              <a:xfrm>
                <a:off x="5348627" y="3097390"/>
                <a:ext cx="4527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4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2" panose="020B0604020202020204" charset="0"/>
                    <a:sym typeface="Futura 1 Bold"/>
                  </a:rPr>
                  <a:t>γ</a:t>
                </a:r>
                <a:endParaRPr lang="en-GB" sz="32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2" panose="020B0604020202020204" charset="0"/>
                </a:endParaRPr>
              </a:p>
            </p:txBody>
          </p:sp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151D09ED-6AD4-759D-B1B7-F9283E4C9A35}"/>
                  </a:ext>
                </a:extLst>
              </p:cNvPr>
              <p:cNvSpPr txBox="1"/>
              <p:nvPr/>
            </p:nvSpPr>
            <p:spPr>
              <a:xfrm>
                <a:off x="6483157" y="4421543"/>
                <a:ext cx="4527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4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2" panose="020B0604020202020204" charset="0"/>
                    <a:sym typeface="Futura 1 Bold"/>
                  </a:rPr>
                  <a:t>γ</a:t>
                </a:r>
                <a:endParaRPr lang="en-GB" sz="3200" dirty="0"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2" panose="020B0604020202020204" charset="0"/>
                </a:endParaRPr>
              </a:p>
            </p:txBody>
          </p: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36E86ADB-413E-2D74-83EC-07F7CCC90331}"/>
                  </a:ext>
                </a:extLst>
              </p:cNvPr>
              <p:cNvSpPr txBox="1"/>
              <p:nvPr/>
            </p:nvSpPr>
            <p:spPr>
              <a:xfrm>
                <a:off x="4305299" y="6743518"/>
                <a:ext cx="5810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3600" b="1" dirty="0">
                    <a:solidFill>
                      <a:srgbClr val="F4D44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2" panose="020B0604020202020204" charset="0"/>
                  </a:rPr>
                  <a:t>α</a:t>
                </a:r>
                <a:endParaRPr lang="en-GB" sz="3600" b="1" dirty="0">
                  <a:solidFill>
                    <a:srgbClr val="F4D4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2" panose="020B0604020202020204" charset="0"/>
                </a:endParaRPr>
              </a:p>
            </p:txBody>
          </p:sp>
        </p:grp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0D11B8BC-DE30-E0DD-D5E2-C960E5911BFD}"/>
                </a:ext>
              </a:extLst>
            </p:cNvPr>
            <p:cNvSpPr txBox="1"/>
            <p:nvPr/>
          </p:nvSpPr>
          <p:spPr>
            <a:xfrm>
              <a:off x="5259070" y="6721199"/>
              <a:ext cx="145494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000" b="1" dirty="0">
                  <a:solidFill>
                    <a:srgbClr val="F4D4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2" panose="020B0604020202020204" charset="0"/>
                </a:rPr>
                <a:t>Auger </a:t>
              </a:r>
            </a:p>
            <a:p>
              <a:r>
                <a:rPr lang="it-IT" sz="2000" b="1" dirty="0">
                  <a:solidFill>
                    <a:srgbClr val="F4D4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2" panose="020B0604020202020204" charset="0"/>
                </a:rPr>
                <a:t>electrons</a:t>
              </a:r>
              <a:endParaRPr lang="en-GB" sz="2000" b="1" dirty="0">
                <a:solidFill>
                  <a:srgbClr val="F4D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2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19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718</Words>
  <Application>Microsoft Office PowerPoint</Application>
  <PresentationFormat>Personalizzato</PresentationFormat>
  <Paragraphs>109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Futura 2</vt:lpstr>
      <vt:lpstr>Calibri</vt:lpstr>
      <vt:lpstr>Futura 1 Bold</vt:lpstr>
      <vt:lpstr>Futura 2 Bold</vt:lpstr>
      <vt:lpstr>Aptos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Miranda, Silvana</dc:creator>
  <cp:lastModifiedBy>Cristiana Alberghina</cp:lastModifiedBy>
  <cp:revision>136</cp:revision>
  <dcterms:created xsi:type="dcterms:W3CDTF">2006-08-16T00:00:00Z</dcterms:created>
  <dcterms:modified xsi:type="dcterms:W3CDTF">2025-10-05T16:11:30Z</dcterms:modified>
  <dc:identifier>DAGwCkCwVVg</dc:identifier>
</cp:coreProperties>
</file>