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20" r:id="rId5"/>
    <p:sldMasterId id="2147483734" r:id="rId6"/>
  </p:sldMasterIdLst>
  <p:notesMasterIdLst>
    <p:notesMasterId r:id="rId101"/>
  </p:notesMasterIdLst>
  <p:sldIdLst>
    <p:sldId id="921" r:id="rId7"/>
    <p:sldId id="2830" r:id="rId8"/>
    <p:sldId id="2806" r:id="rId9"/>
    <p:sldId id="407" r:id="rId10"/>
    <p:sldId id="420" r:id="rId11"/>
    <p:sldId id="369" r:id="rId12"/>
    <p:sldId id="368" r:id="rId13"/>
    <p:sldId id="1782" r:id="rId14"/>
    <p:sldId id="1477" r:id="rId15"/>
    <p:sldId id="2807" r:id="rId16"/>
    <p:sldId id="1770" r:id="rId17"/>
    <p:sldId id="1771" r:id="rId18"/>
    <p:sldId id="2837" r:id="rId19"/>
    <p:sldId id="2808" r:id="rId20"/>
    <p:sldId id="1776" r:id="rId21"/>
    <p:sldId id="2810" r:id="rId22"/>
    <p:sldId id="2811" r:id="rId23"/>
    <p:sldId id="1639" r:id="rId24"/>
    <p:sldId id="343" r:id="rId25"/>
    <p:sldId id="2829" r:id="rId26"/>
    <p:sldId id="2828" r:id="rId27"/>
    <p:sldId id="260" r:id="rId28"/>
    <p:sldId id="297" r:id="rId29"/>
    <p:sldId id="298" r:id="rId30"/>
    <p:sldId id="299" r:id="rId31"/>
    <p:sldId id="300" r:id="rId32"/>
    <p:sldId id="301" r:id="rId33"/>
    <p:sldId id="302" r:id="rId34"/>
    <p:sldId id="2815" r:id="rId35"/>
    <p:sldId id="1760" r:id="rId36"/>
    <p:sldId id="381" r:id="rId37"/>
    <p:sldId id="418" r:id="rId38"/>
    <p:sldId id="2832" r:id="rId39"/>
    <p:sldId id="2833" r:id="rId40"/>
    <p:sldId id="2834" r:id="rId41"/>
    <p:sldId id="2835" r:id="rId42"/>
    <p:sldId id="288" r:id="rId43"/>
    <p:sldId id="336" r:id="rId44"/>
    <p:sldId id="331" r:id="rId45"/>
    <p:sldId id="2836" r:id="rId46"/>
    <p:sldId id="347" r:id="rId47"/>
    <p:sldId id="431" r:id="rId48"/>
    <p:sldId id="398" r:id="rId49"/>
    <p:sldId id="2812" r:id="rId50"/>
    <p:sldId id="2818" r:id="rId51"/>
    <p:sldId id="437" r:id="rId52"/>
    <p:sldId id="352" r:id="rId53"/>
    <p:sldId id="2813" r:id="rId54"/>
    <p:sldId id="1736" r:id="rId55"/>
    <p:sldId id="1739" r:id="rId56"/>
    <p:sldId id="2805" r:id="rId57"/>
    <p:sldId id="2831" r:id="rId58"/>
    <p:sldId id="1742" r:id="rId59"/>
    <p:sldId id="273" r:id="rId60"/>
    <p:sldId id="287" r:id="rId61"/>
    <p:sldId id="2825" r:id="rId62"/>
    <p:sldId id="289" r:id="rId63"/>
    <p:sldId id="910" r:id="rId64"/>
    <p:sldId id="2821" r:id="rId65"/>
    <p:sldId id="2822" r:id="rId66"/>
    <p:sldId id="268" r:id="rId67"/>
    <p:sldId id="2823" r:id="rId68"/>
    <p:sldId id="271" r:id="rId69"/>
    <p:sldId id="272" r:id="rId70"/>
    <p:sldId id="290" r:id="rId71"/>
    <p:sldId id="345" r:id="rId72"/>
    <p:sldId id="1630" r:id="rId73"/>
    <p:sldId id="1398" r:id="rId74"/>
    <p:sldId id="2816" r:id="rId75"/>
    <p:sldId id="2817" r:id="rId76"/>
    <p:sldId id="460" r:id="rId77"/>
    <p:sldId id="363" r:id="rId78"/>
    <p:sldId id="364" r:id="rId79"/>
    <p:sldId id="1749" r:id="rId80"/>
    <p:sldId id="275" r:id="rId81"/>
    <p:sldId id="2824" r:id="rId82"/>
    <p:sldId id="277" r:id="rId83"/>
    <p:sldId id="278" r:id="rId84"/>
    <p:sldId id="279" r:id="rId85"/>
    <p:sldId id="280" r:id="rId86"/>
    <p:sldId id="281" r:id="rId87"/>
    <p:sldId id="282" r:id="rId88"/>
    <p:sldId id="283" r:id="rId89"/>
    <p:sldId id="284" r:id="rId90"/>
    <p:sldId id="285" r:id="rId91"/>
    <p:sldId id="286" r:id="rId92"/>
    <p:sldId id="1621" r:id="rId93"/>
    <p:sldId id="1761" r:id="rId94"/>
    <p:sldId id="1645" r:id="rId95"/>
    <p:sldId id="1622" r:id="rId96"/>
    <p:sldId id="1623" r:id="rId97"/>
    <p:sldId id="1569" r:id="rId98"/>
    <p:sldId id="1240" r:id="rId99"/>
    <p:sldId id="1752" r:id="rId10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2026"/>
    <a:srgbClr val="2B2171"/>
    <a:srgbClr val="BFD631"/>
    <a:srgbClr val="E30613"/>
    <a:srgbClr val="292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12"/>
    <p:restoredTop sz="94977"/>
  </p:normalViewPr>
  <p:slideViewPr>
    <p:cSldViewPr snapToGrid="0" snapToObjects="1">
      <p:cViewPr varScale="1">
        <p:scale>
          <a:sx n="130" d="100"/>
          <a:sy n="130" d="100"/>
        </p:scale>
        <p:origin x="19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4T21:07:20.72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280 2,'-11'1,"-1"1,1-1,-1 1,1 1,0 0,0 1,-1 0,2 0,-1 2,2-1,-2 1,1 1,-10 8,9-6,1 0,0 1,1 0,0 0,0 2,1-2,1 2,0 0,0 0,-9 26,12-17,0 0,1 0,1 1,1 0,4 42,-1-10,-2-45,0 1,1-1,1 1,0 0,0-1,0 0,1 0,1 0,7 14,-10-19,2-1,-1 1,1 0,0 0,0-1,0 0,0 0,1 0,-1 0,1 0,0 0,0-1,0 0,0 0,0 0,1-1,-2 1,2-1,-1 0,1 0,-1 0,7-1,176 0,-68-2,-112 2,-1-1,0 1,0-2,0 1,0-1,1 1,-1-2,-1 0,1 1,0-1,0 0,-1-1,0 1,0-1,1-1,-2 2,1-2,-1 0,0 0,0 0,-1 0,1 0,-1-1,0 0,-1 0,1 0,0 0,-2 0,3-9,-1-24,-2 1,-5-60,2 90,1-1,-1 2,-1-1,0 0,0 1,0-1,0 1,-1 0,-7-9,-5-6,-28-29,9 13,24 24,0 0,-2 2,-21-18,29 26,-1 0,1 1,-1 0,0 0,0 0,0 1,0 0,-1-1,1 2,-1 0,0 0,-10-1,-12 3,17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16328-782A-674D-A2E7-9177485FAE97}" type="datetimeFigureOut">
              <a:rPr lang="en-IL" smtClean="0"/>
              <a:t>10/6/25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8BC0E-B61B-394B-96A3-BEA4B9914D8B}" type="slidenum">
              <a:rPr lang="en-IL" smtClean="0"/>
              <a:t>‹#›</a:t>
            </a:fld>
            <a:endParaRPr lang="en-IL"/>
          </a:p>
        </p:txBody>
      </p:sp>
    </p:spTree>
    <p:extLst>
      <p:ext uri="{BB962C8B-B14F-4D97-AF65-F5344CB8AC3E}">
        <p14:creationId xmlns:p14="http://schemas.microsoft.com/office/powerpoint/2010/main" val="48931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D48AF-EF69-4251-945B-C2234E5C9E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38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3847dc3eba7_0_1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3847dc3eba7_0_1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3847dc3eba7_0_1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3847dc3eba7_0_1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3847dc3eba7_0_1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0" name="Google Shape;1930;g3847dc3eba7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387797ecb4b_0_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387797ecb4b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3847dc3eba7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3847dc3eba7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6F4E-8F6B-AB92-6D29-F8E9BA5A017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A0ADB5C-8460-D475-DEE5-F145D15522A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CA0A61F-F895-F575-6809-B3A7AA5E934F}"/>
              </a:ext>
            </a:extLst>
          </p:cNvPr>
          <p:cNvSpPr>
            <a:spLocks noGrp="1"/>
          </p:cNvSpPr>
          <p:nvPr>
            <p:ph type="body" idx="1"/>
          </p:nvPr>
        </p:nvSpPr>
        <p:spPr/>
        <p:txBody>
          <a:bodyPr/>
          <a:lstStyle/>
          <a:p>
            <a:pPr marL="0" indent="0">
              <a:buFontTx/>
              <a:buNone/>
            </a:pPr>
            <a:endParaRPr lang="it-IT" dirty="0"/>
          </a:p>
        </p:txBody>
      </p:sp>
      <p:sp>
        <p:nvSpPr>
          <p:cNvPr id="4" name="Segnaposto numero diapositiva 3">
            <a:extLst>
              <a:ext uri="{FF2B5EF4-FFF2-40B4-BE49-F238E27FC236}">
                <a16:creationId xmlns:a16="http://schemas.microsoft.com/office/drawing/2014/main" id="{03AD11AC-766F-FD7C-DAA4-11A63B94F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3E308-6458-4AEE-88EE-C5F5E7185E98}"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523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B9F7D-3BCE-406B-BFA4-C1E0A0AD3F15}"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1550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6F3CB6F-A5DA-4B45-92F5-41BC02D2FACA}" type="slidenum">
              <a:rPr lang="it-IT" smtClean="0"/>
              <a:t>37</a:t>
            </a:fld>
            <a:endParaRPr lang="it-IT"/>
          </a:p>
        </p:txBody>
      </p:sp>
    </p:spTree>
    <p:extLst>
      <p:ext uri="{BB962C8B-B14F-4D97-AF65-F5344CB8AC3E}">
        <p14:creationId xmlns:p14="http://schemas.microsoft.com/office/powerpoint/2010/main" val="4066279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B9F7D-3BCE-406B-BFA4-C1E0A0AD3F15}"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0602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6F3CB6F-A5DA-4B45-92F5-41BC02D2FACA}" type="slidenum">
              <a:rPr lang="it-IT" smtClean="0"/>
              <a:t>39</a:t>
            </a:fld>
            <a:endParaRPr lang="it-IT"/>
          </a:p>
        </p:txBody>
      </p:sp>
    </p:spTree>
    <p:extLst>
      <p:ext uri="{BB962C8B-B14F-4D97-AF65-F5344CB8AC3E}">
        <p14:creationId xmlns:p14="http://schemas.microsoft.com/office/powerpoint/2010/main" val="34482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2D8BC0E-B61B-394B-96A3-BEA4B9914D8B}" type="slidenum">
              <a:rPr lang="en-IL" smtClean="0"/>
              <a:t>2</a:t>
            </a:fld>
            <a:endParaRPr lang="en-IL"/>
          </a:p>
        </p:txBody>
      </p:sp>
    </p:spTree>
    <p:extLst>
      <p:ext uri="{BB962C8B-B14F-4D97-AF65-F5344CB8AC3E}">
        <p14:creationId xmlns:p14="http://schemas.microsoft.com/office/powerpoint/2010/main" val="2032851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The selection of experiments was made as follows: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we only chose modern experimental data, i.e. after the birth of FLASH definition (2014), to avoid potential issues with dosimetry as reported in the original publication; (ii) we only considered experiments that present additional oxygenations besides </a:t>
            </a:r>
            <a:r>
              <a:rPr lang="en-US" sz="1200" kern="1200" dirty="0" err="1">
                <a:solidFill>
                  <a:schemeClr val="tx1"/>
                </a:solidFill>
                <a:effectLst/>
                <a:latin typeface="+mn-lt"/>
                <a:ea typeface="+mn-ea"/>
                <a:cs typeface="+mn-cs"/>
              </a:rPr>
              <a:t>normoxia</a:t>
            </a:r>
            <a:r>
              <a:rPr lang="en-US" sz="1200" kern="1200" dirty="0">
                <a:solidFill>
                  <a:schemeClr val="tx1"/>
                </a:solidFill>
                <a:effectLst/>
                <a:latin typeface="+mn-lt"/>
                <a:ea typeface="+mn-ea"/>
                <a:cs typeface="+mn-cs"/>
              </a:rPr>
              <a:t> to be able to perform a benchmark of model predictions at lower oxygenations which are relevant for realistic </a:t>
            </a:r>
            <a:r>
              <a:rPr lang="en-US" sz="1200" i="1" kern="1200" dirty="0">
                <a:solidFill>
                  <a:schemeClr val="tx1"/>
                </a:solidFill>
                <a:effectLst/>
                <a:latin typeface="+mn-lt"/>
                <a:ea typeface="+mn-ea"/>
                <a:cs typeface="+mn-cs"/>
              </a:rPr>
              <a:t>in-vivo</a:t>
            </a:r>
            <a:r>
              <a:rPr lang="en-US" sz="1200" kern="1200" dirty="0">
                <a:solidFill>
                  <a:schemeClr val="tx1"/>
                </a:solidFill>
                <a:effectLst/>
                <a:latin typeface="+mn-lt"/>
                <a:ea typeface="+mn-ea"/>
                <a:cs typeface="+mn-cs"/>
              </a:rPr>
              <a:t> systems; (iii) in the case of irradiation with ions, we only selected experiments using the beam in the entrance channel to avoid possible modeling issues with the Spread-Out Bragg-Peak (SOBP) irradiation, which is characterized by a complex mixed radiation field.</a:t>
            </a:r>
            <a:endParaRPr lang="it-IT" dirty="0"/>
          </a:p>
        </p:txBody>
      </p:sp>
      <p:sp>
        <p:nvSpPr>
          <p:cNvPr id="4" name="Segnaposto numero diapositiva 3"/>
          <p:cNvSpPr>
            <a:spLocks noGrp="1"/>
          </p:cNvSpPr>
          <p:nvPr>
            <p:ph type="sldNum" sz="quarter" idx="5"/>
          </p:nvPr>
        </p:nvSpPr>
        <p:spPr/>
        <p:txBody>
          <a:bodyPr/>
          <a:lstStyle/>
          <a:p>
            <a:fld id="{A6F3CB6F-A5DA-4B45-92F5-41BC02D2FACA}" type="slidenum">
              <a:rPr lang="it-IT" smtClean="0"/>
              <a:t>40</a:t>
            </a:fld>
            <a:endParaRPr lang="it-IT"/>
          </a:p>
        </p:txBody>
      </p:sp>
    </p:spTree>
    <p:extLst>
      <p:ext uri="{BB962C8B-B14F-4D97-AF65-F5344CB8AC3E}">
        <p14:creationId xmlns:p14="http://schemas.microsoft.com/office/powerpoint/2010/main" val="1164615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a:solidFill>
                  <a:schemeClr val="tx1"/>
                </a:solidFill>
                <a:latin typeface="+mn-lt"/>
                <a:ea typeface="+mn-ea"/>
                <a:cs typeface="+mn-cs"/>
              </a:rPr>
              <a:t>This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scavenging</a:t>
            </a:r>
            <a:r>
              <a:rPr lang="it-IT" sz="1200" b="0" i="0" u="none" strike="noStrike" kern="1200" baseline="0" dirty="0">
                <a:solidFill>
                  <a:schemeClr val="tx1"/>
                </a:solidFill>
                <a:latin typeface="+mn-lt"/>
                <a:ea typeface="+mn-ea"/>
                <a:cs typeface="+mn-cs"/>
              </a:rPr>
              <a:t> action </a:t>
            </a:r>
            <a:r>
              <a:rPr lang="en-US" sz="1200" b="0" i="0" u="none" strike="noStrike" kern="1200" baseline="0" dirty="0">
                <a:solidFill>
                  <a:schemeClr val="tx1"/>
                </a:solidFill>
                <a:latin typeface="+mn-lt"/>
                <a:ea typeface="+mn-ea"/>
                <a:cs typeface="+mn-cs"/>
              </a:rPr>
              <a:t>may involve a more macroscopic regulation of the redox environment </a:t>
            </a:r>
            <a:r>
              <a:rPr lang="en-US" sz="1200" b="0" i="1" u="none" strike="noStrike" kern="1200" baseline="0" dirty="0">
                <a:solidFill>
                  <a:schemeClr val="tx1"/>
                </a:solidFill>
                <a:latin typeface="+mn-lt"/>
                <a:ea typeface="+mn-ea"/>
                <a:cs typeface="+mn-cs"/>
              </a:rPr>
              <a:t>in-vivo </a:t>
            </a:r>
            <a:r>
              <a:rPr lang="en-US" sz="1200" b="0" i="0" u="none" strike="noStrike" kern="1200" baseline="0" dirty="0">
                <a:solidFill>
                  <a:schemeClr val="tx1"/>
                </a:solidFill>
                <a:latin typeface="+mn-lt"/>
                <a:ea typeface="+mn-ea"/>
                <a:cs typeface="+mn-cs"/>
              </a:rPr>
              <a:t>compared to </a:t>
            </a:r>
            <a:r>
              <a:rPr lang="it-IT" sz="1200" b="0" i="1" u="none" strike="noStrike" kern="1200" baseline="0" dirty="0">
                <a:solidFill>
                  <a:schemeClr val="tx1"/>
                </a:solidFill>
                <a:latin typeface="+mn-lt"/>
                <a:ea typeface="+mn-ea"/>
                <a:cs typeface="+mn-cs"/>
              </a:rPr>
              <a:t>in-vitro</a:t>
            </a:r>
            <a:r>
              <a:rPr lang="it-IT" sz="1200" b="0" i="0" u="none" strike="noStrike" kern="1200" baseline="0" dirty="0">
                <a:solidFill>
                  <a:schemeClr val="tx1"/>
                </a:solidFill>
                <a:latin typeface="+mn-lt"/>
                <a:ea typeface="+mn-ea"/>
                <a:cs typeface="+mn-cs"/>
              </a:rPr>
              <a:t>. A </a:t>
            </a:r>
            <a:r>
              <a:rPr lang="it-IT" sz="1200" b="0" i="0" u="none" strike="noStrike" kern="1200" baseline="0" dirty="0" err="1">
                <a:solidFill>
                  <a:schemeClr val="tx1"/>
                </a:solidFill>
                <a:latin typeface="+mn-lt"/>
                <a:ea typeface="+mn-ea"/>
                <a:cs typeface="+mn-cs"/>
              </a:rPr>
              <a:t>higher</a:t>
            </a:r>
            <a:r>
              <a:rPr lang="it-I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scavenger capacity with higher antioxidant levels, typical of tumor tissue, can prevent the radical-radical recombination that we hypothesize to be at the origin of the FLASH effect, yielding an overall unvaried biological effect independently of the dose rate.</a:t>
            </a:r>
            <a:endParaRPr lang="it-IT" dirty="0"/>
          </a:p>
        </p:txBody>
      </p:sp>
      <p:sp>
        <p:nvSpPr>
          <p:cNvPr id="4" name="Segnaposto numero diapositiva 3"/>
          <p:cNvSpPr>
            <a:spLocks noGrp="1"/>
          </p:cNvSpPr>
          <p:nvPr>
            <p:ph type="sldNum" sz="quarter" idx="5"/>
          </p:nvPr>
        </p:nvSpPr>
        <p:spPr/>
        <p:txBody>
          <a:bodyPr/>
          <a:lstStyle/>
          <a:p>
            <a:fld id="{A6F3CB6F-A5DA-4B45-92F5-41BC02D2FACA}" type="slidenum">
              <a:rPr lang="it-IT" smtClean="0"/>
              <a:t>43</a:t>
            </a:fld>
            <a:endParaRPr lang="it-IT"/>
          </a:p>
        </p:txBody>
      </p:sp>
    </p:spTree>
    <p:extLst>
      <p:ext uri="{BB962C8B-B14F-4D97-AF65-F5344CB8AC3E}">
        <p14:creationId xmlns:p14="http://schemas.microsoft.com/office/powerpoint/2010/main" val="2833044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D8BC0E-B61B-394B-96A3-BEA4B9914D8B}" type="slidenum">
              <a:rPr lang="en-IL" smtClean="0"/>
              <a:t>49</a:t>
            </a:fld>
            <a:endParaRPr lang="en-IL"/>
          </a:p>
        </p:txBody>
      </p:sp>
    </p:spTree>
    <p:extLst>
      <p:ext uri="{BB962C8B-B14F-4D97-AF65-F5344CB8AC3E}">
        <p14:creationId xmlns:p14="http://schemas.microsoft.com/office/powerpoint/2010/main" val="2548672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A0ED48AF-EF69-4251-945B-C2234E5C9E58}" type="slidenum">
              <a:rPr lang="en-US" smtClean="0"/>
              <a:pPr/>
              <a:t>50</a:t>
            </a:fld>
            <a:endParaRPr lang="en-US"/>
          </a:p>
        </p:txBody>
      </p:sp>
    </p:spTree>
    <p:extLst>
      <p:ext uri="{BB962C8B-B14F-4D97-AF65-F5344CB8AC3E}">
        <p14:creationId xmlns:p14="http://schemas.microsoft.com/office/powerpoint/2010/main" val="1809646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D8BC0E-B61B-394B-96A3-BEA4B9914D8B}" type="slidenum">
              <a:rPr lang="en-IL" smtClean="0"/>
              <a:t>53</a:t>
            </a:fld>
            <a:endParaRPr lang="en-IL"/>
          </a:p>
        </p:txBody>
      </p:sp>
    </p:spTree>
    <p:extLst>
      <p:ext uri="{BB962C8B-B14F-4D97-AF65-F5344CB8AC3E}">
        <p14:creationId xmlns:p14="http://schemas.microsoft.com/office/powerpoint/2010/main" val="32028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15087d3f07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15087d3f07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565482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19f4f8383d_1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19f4f8383d_1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32473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1b4f9019b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1b4f9019b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3252606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1b4f9019b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1b4f9019b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876400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000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A0ED48AF-EF69-4251-945B-C2234E5C9E58}" type="slidenum">
              <a:rPr lang="en-US" smtClean="0"/>
              <a:pPr/>
              <a:t>3</a:t>
            </a:fld>
            <a:endParaRPr lang="en-US"/>
          </a:p>
        </p:txBody>
      </p:sp>
    </p:spTree>
    <p:extLst>
      <p:ext uri="{BB962C8B-B14F-4D97-AF65-F5344CB8AC3E}">
        <p14:creationId xmlns:p14="http://schemas.microsoft.com/office/powerpoint/2010/main" val="1287910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d5e058dbfc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d5e058dbfc_1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Probabilmente i dettagli sulla statistica sono da backup, forse togliere la colonna e dire quanti MeV son depositati</a:t>
            </a:r>
            <a:endParaRPr sz="1400">
              <a:solidFill>
                <a:schemeClr val="dk1"/>
              </a:solidFill>
              <a:latin typeface="Tenor Sans"/>
              <a:ea typeface="Tenor Sans"/>
              <a:cs typeface="Tenor Sans"/>
              <a:sym typeface="Tenor Sans"/>
            </a:endParaRPr>
          </a:p>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777907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1866510f5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866510f5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La gif di intertrack ha convert -delay 80 (potrei fare il video con una piccola pausa a 1 ns)</a:t>
            </a:r>
            <a:endParaRPr sz="1400">
              <a:solidFill>
                <a:schemeClr val="dk1"/>
              </a:solidFill>
              <a:latin typeface="Tenor Sans"/>
              <a:ea typeface="Tenor Sans"/>
              <a:cs typeface="Tenor Sans"/>
              <a:sym typeface="Tenor Sans"/>
            </a:endParaRPr>
          </a:p>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573378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15087d3f0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15087d3f0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La gif di intertrack ha convert -delay 80 (potrei fare il video con una piccola pausa a 1 ns)</a:t>
            </a:r>
            <a:endParaRPr sz="1400">
              <a:solidFill>
                <a:schemeClr val="dk1"/>
              </a:solidFill>
              <a:latin typeface="Tenor Sans"/>
              <a:ea typeface="Tenor Sans"/>
              <a:cs typeface="Tenor Sans"/>
              <a:sym typeface="Tenor Sans"/>
            </a:endParaRPr>
          </a:p>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347791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15087d3f0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15087d3f0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415099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15087d3f0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15087d3f0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270015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15087d3f0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15087d3f0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Deve esserci feedback tra la figura in alto a destra e quello che compare nella tabella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della scelta dei Dx e Dt</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parlare di come si dimensiona il volume di irraggiamento e la statistica scelta</a:t>
            </a:r>
            <a:endParaRPr sz="1400">
              <a:solidFill>
                <a:schemeClr val="dk1"/>
              </a:solidFill>
              <a:latin typeface="Tenor Sans"/>
              <a:ea typeface="Tenor Sans"/>
              <a:cs typeface="Tenor Sans"/>
              <a:sym typeface="Tenor Sans"/>
            </a:endParaRPr>
          </a:p>
          <a:p>
            <a:pPr marL="457200" lvl="0" indent="-317500" algn="l" rtl="0">
              <a:spcBef>
                <a:spcPts val="0"/>
              </a:spcBef>
              <a:spcAft>
                <a:spcPts val="0"/>
              </a:spcAft>
              <a:buClr>
                <a:schemeClr val="dk1"/>
              </a:buClr>
              <a:buSzPts val="1400"/>
              <a:buFont typeface="Tenor Sans"/>
              <a:buAutoNum type="arabicPeriod"/>
            </a:pPr>
            <a:r>
              <a:rPr lang="it" sz="1400">
                <a:solidFill>
                  <a:schemeClr val="dk1"/>
                </a:solidFill>
                <a:latin typeface="Tenor Sans"/>
                <a:ea typeface="Tenor Sans"/>
                <a:cs typeface="Tenor Sans"/>
                <a:sym typeface="Tenor Sans"/>
              </a:rPr>
              <a:t>non sarebbe male far comparire un video di cio che succede aumentando la statistica per un evento (tipo un plot con con tnat e G-value in blue chiaro e la Gvalue media in rosso), interessante sarebbe anche vedere come cambia tra intertrack e No-inter.</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39447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1b4f9019b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1b4f9019b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078250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a:extLst>
            <a:ext uri="{FF2B5EF4-FFF2-40B4-BE49-F238E27FC236}">
              <a16:creationId xmlns:a16="http://schemas.microsoft.com/office/drawing/2014/main" id="{E99238B5-9CE8-6416-3223-EA8350334FD6}"/>
            </a:ext>
          </a:extLst>
        </p:cNvPr>
        <p:cNvGrpSpPr/>
        <p:nvPr/>
      </p:nvGrpSpPr>
      <p:grpSpPr>
        <a:xfrm>
          <a:off x="0" y="0"/>
          <a:ext cx="0" cy="0"/>
          <a:chOff x="0" y="0"/>
          <a:chExt cx="0" cy="0"/>
        </a:xfrm>
      </p:grpSpPr>
      <p:sp>
        <p:nvSpPr>
          <p:cNvPr id="1239" name="Google Shape;1239;g2b2bd04d693_0_953:notes">
            <a:extLst>
              <a:ext uri="{FF2B5EF4-FFF2-40B4-BE49-F238E27FC236}">
                <a16:creationId xmlns:a16="http://schemas.microsoft.com/office/drawing/2014/main" id="{004BB5FD-5470-D062-466F-B902881D2DA9}"/>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0" name="Google Shape;1240;g2b2bd04d693_0_953:notes">
            <a:extLst>
              <a:ext uri="{FF2B5EF4-FFF2-40B4-BE49-F238E27FC236}">
                <a16:creationId xmlns:a16="http://schemas.microsoft.com/office/drawing/2014/main" id="{30F86616-9311-D98E-4488-4335AD0CBA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412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challenges of comparing experiments conducted under varying irradiation conditions, it is impossible to draw definitive conclusions about the underlying mechanism of this effect. Therefore, we strongly emphasize the significance of in-vitro experiments and recommend that, in the future, they will be carried out systematically to assess the role of physical parameters of irradiation, as well as chemical and biological environmental conditions, in the emergence of the sparing effect for the UHDR irradiation.</a:t>
            </a:r>
            <a:endParaRPr lang="it-IT" dirty="0"/>
          </a:p>
          <a:p>
            <a:endParaRPr lang="it-IT" dirty="0"/>
          </a:p>
        </p:txBody>
      </p:sp>
      <p:sp>
        <p:nvSpPr>
          <p:cNvPr id="4" name="Segnaposto numero diapositiva 3"/>
          <p:cNvSpPr>
            <a:spLocks noGrp="1"/>
          </p:cNvSpPr>
          <p:nvPr>
            <p:ph type="sldNum" sz="quarter" idx="5"/>
          </p:nvPr>
        </p:nvSpPr>
        <p:spPr/>
        <p:txBody>
          <a:bodyPr/>
          <a:lstStyle/>
          <a:p>
            <a:fld id="{A6F3CB6F-A5DA-4B45-92F5-41BC02D2FACA}" type="slidenum">
              <a:rPr lang="it-IT" smtClean="0"/>
              <a:t>73</a:t>
            </a:fld>
            <a:endParaRPr lang="it-IT"/>
          </a:p>
        </p:txBody>
      </p:sp>
    </p:spTree>
    <p:extLst>
      <p:ext uri="{BB962C8B-B14F-4D97-AF65-F5344CB8AC3E}">
        <p14:creationId xmlns:p14="http://schemas.microsoft.com/office/powerpoint/2010/main" val="17915141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19f4f8383d_1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19f4f8383d_1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80733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CC229-BD62-3978-FF74-FBE58169E6F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3C50153-360D-FF21-F7CD-D52AC2586C7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158C2F9-091F-7591-FEC0-1615DC59084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4935839-2414-7AC8-6B83-9998E791F7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B9F7D-3BCE-406B-BFA4-C1E0A0AD3F15}"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1736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19f4f8383d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19f4f8383d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374707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19f4f8383d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19f4f8383d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3742328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19f4f8383d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19f4f8383d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3082147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19f4f8383d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19f4f8383d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767444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19f4f8383d_1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19f4f8383d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070904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19f4f8383d_1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19f4f8383d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717406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19f4f8383d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19f4f8383d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417699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19f4f8383d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19f4f8383d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1217338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19f4f8383d_1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19f4f8383d_1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400" b="1">
                <a:solidFill>
                  <a:schemeClr val="dk1"/>
                </a:solidFill>
                <a:latin typeface="Tenor Sans"/>
                <a:ea typeface="Tenor Sans"/>
                <a:cs typeface="Tenor Sans"/>
                <a:sym typeface="Tenor Sans"/>
              </a:rPr>
              <a:t>Spatiotemporal considerations:</a:t>
            </a:r>
            <a:endParaRPr sz="1400" b="1">
              <a:solidFill>
                <a:schemeClr val="dk1"/>
              </a:solidFill>
              <a:latin typeface="Tenor Sans"/>
              <a:ea typeface="Tenor Sans"/>
              <a:cs typeface="Tenor Sans"/>
              <a:sym typeface="Tenor Sans"/>
            </a:endParaRPr>
          </a:p>
          <a:p>
            <a:pPr marL="457200" lvl="0" indent="-342900" algn="l" rtl="0">
              <a:spcBef>
                <a:spcPts val="0"/>
              </a:spcBef>
              <a:spcAft>
                <a:spcPts val="0"/>
              </a:spcAft>
              <a:buClr>
                <a:schemeClr val="dk1"/>
              </a:buClr>
              <a:buSzPts val="1800"/>
              <a:buFont typeface="Tenor Sans"/>
              <a:buChar char="●"/>
            </a:pPr>
            <a:r>
              <a:rPr lang="it" sz="1400" b="1">
                <a:solidFill>
                  <a:schemeClr val="dk1"/>
                </a:solidFill>
                <a:latin typeface="Tenor Sans"/>
                <a:ea typeface="Tenor Sans"/>
                <a:cs typeface="Tenor Sans"/>
                <a:sym typeface="Tenor Sans"/>
              </a:rPr>
              <a:t>low </a:t>
            </a:r>
            <a:r>
              <a:rPr lang="it" sz="1200" b="1">
                <a:solidFill>
                  <a:schemeClr val="dk1"/>
                </a:solidFill>
                <a:latin typeface="Tenor Sans"/>
                <a:ea typeface="Tenor Sans"/>
                <a:cs typeface="Tenor Sans"/>
                <a:sym typeface="Tenor Sans"/>
              </a:rPr>
              <a:t>Δ</a:t>
            </a:r>
            <a:r>
              <a:rPr lang="it" sz="1400" b="1">
                <a:solidFill>
                  <a:schemeClr val="dk1"/>
                </a:solidFill>
                <a:latin typeface="Tenor Sans"/>
                <a:ea typeface="Tenor Sans"/>
                <a:cs typeface="Tenor Sans"/>
                <a:sym typeface="Tenor Sans"/>
              </a:rPr>
              <a:t>t and </a:t>
            </a:r>
            <a:r>
              <a:rPr lang="it" sz="1200" b="1">
                <a:solidFill>
                  <a:schemeClr val="dk1"/>
                </a:solidFill>
                <a:latin typeface="Tenor Sans"/>
                <a:ea typeface="Tenor Sans"/>
                <a:cs typeface="Tenor Sans"/>
                <a:sym typeface="Tenor Sans"/>
              </a:rPr>
              <a:t> </a:t>
            </a:r>
            <a:r>
              <a:rPr lang="it" sz="1400" b="1">
                <a:solidFill>
                  <a:schemeClr val="dk1"/>
                </a:solidFill>
                <a:latin typeface="Tenor Sans"/>
                <a:ea typeface="Tenor Sans"/>
                <a:cs typeface="Tenor Sans"/>
                <a:sym typeface="Tenor Sans"/>
              </a:rPr>
              <a:t>x 🠂 </a:t>
            </a:r>
            <a:r>
              <a:rPr lang="it" sz="1400">
                <a:solidFill>
                  <a:schemeClr val="dk1"/>
                </a:solidFill>
                <a:latin typeface="Tenor Sans"/>
                <a:ea typeface="Tenor Sans"/>
                <a:cs typeface="Tenor Sans"/>
                <a:sym typeface="Tenor Sans"/>
              </a:rPr>
              <a:t>high impact</a:t>
            </a:r>
            <a:endParaRPr sz="1400">
              <a:solidFill>
                <a:schemeClr val="dk1"/>
              </a:solidFill>
              <a:latin typeface="Tenor Sans"/>
              <a:ea typeface="Tenor Sans"/>
              <a:cs typeface="Tenor Sans"/>
              <a:sym typeface="Tenor Sans"/>
            </a:endParaRPr>
          </a:p>
          <a:p>
            <a:pPr marL="457200" lvl="0" indent="-342900" algn="l" rtl="0">
              <a:spcBef>
                <a:spcPts val="0"/>
              </a:spcBef>
              <a:spcAft>
                <a:spcPts val="0"/>
              </a:spcAft>
              <a:buClr>
                <a:schemeClr val="dk1"/>
              </a:buClr>
              <a:buSzPts val="1800"/>
              <a:buFont typeface="Tenor Sans"/>
              <a:buChar char="●"/>
            </a:pPr>
            <a:r>
              <a:rPr lang="it" sz="1400" b="1">
                <a:solidFill>
                  <a:schemeClr val="dk1"/>
                </a:solidFill>
                <a:latin typeface="Tenor Sans"/>
                <a:ea typeface="Tenor Sans"/>
                <a:cs typeface="Tenor Sans"/>
                <a:sym typeface="Tenor Sans"/>
              </a:rPr>
              <a:t>high </a:t>
            </a:r>
            <a:r>
              <a:rPr lang="it" sz="1200" b="1">
                <a:solidFill>
                  <a:schemeClr val="dk1"/>
                </a:solidFill>
                <a:latin typeface="Tenor Sans"/>
                <a:ea typeface="Tenor Sans"/>
                <a:cs typeface="Tenor Sans"/>
                <a:sym typeface="Tenor Sans"/>
              </a:rPr>
              <a:t>Δ</a:t>
            </a:r>
            <a:r>
              <a:rPr lang="it" sz="1400" b="1">
                <a:solidFill>
                  <a:schemeClr val="dk1"/>
                </a:solidFill>
                <a:latin typeface="Tenor Sans"/>
                <a:ea typeface="Tenor Sans"/>
                <a:cs typeface="Tenor Sans"/>
                <a:sym typeface="Tenor Sans"/>
              </a:rPr>
              <a:t>t 🠂 </a:t>
            </a:r>
            <a:r>
              <a:rPr lang="it" sz="1400">
                <a:solidFill>
                  <a:schemeClr val="dk1"/>
                </a:solidFill>
                <a:latin typeface="Tenor Sans"/>
                <a:ea typeface="Tenor Sans"/>
                <a:cs typeface="Tenor Sans"/>
                <a:sym typeface="Tenor Sans"/>
              </a:rPr>
              <a:t>less available chemical species</a:t>
            </a:r>
            <a:endParaRPr sz="1400">
              <a:solidFill>
                <a:schemeClr val="dk1"/>
              </a:solidFill>
              <a:latin typeface="Tenor Sans"/>
              <a:ea typeface="Tenor Sans"/>
              <a:cs typeface="Tenor Sans"/>
              <a:sym typeface="Tenor Sans"/>
            </a:endParaRPr>
          </a:p>
          <a:p>
            <a:pPr marL="457200" lvl="0" indent="-342900" algn="l" rtl="0">
              <a:spcBef>
                <a:spcPts val="0"/>
              </a:spcBef>
              <a:spcAft>
                <a:spcPts val="0"/>
              </a:spcAft>
              <a:buClr>
                <a:schemeClr val="dk1"/>
              </a:buClr>
              <a:buSzPts val="1800"/>
              <a:buFont typeface="Tenor Sans"/>
              <a:buChar char="●"/>
            </a:pPr>
            <a:r>
              <a:rPr lang="it" sz="1400" b="1">
                <a:solidFill>
                  <a:schemeClr val="dk1"/>
                </a:solidFill>
                <a:latin typeface="Tenor Sans"/>
                <a:ea typeface="Tenor Sans"/>
                <a:cs typeface="Tenor Sans"/>
                <a:sym typeface="Tenor Sans"/>
              </a:rPr>
              <a:t>high </a:t>
            </a:r>
            <a:r>
              <a:rPr lang="it" sz="1200" b="1">
                <a:solidFill>
                  <a:schemeClr val="dk1"/>
                </a:solidFill>
                <a:latin typeface="Tenor Sans"/>
                <a:ea typeface="Tenor Sans"/>
                <a:cs typeface="Tenor Sans"/>
                <a:sym typeface="Tenor Sans"/>
              </a:rPr>
              <a:t>Δ</a:t>
            </a:r>
            <a:r>
              <a:rPr lang="it" sz="1400" b="1">
                <a:solidFill>
                  <a:schemeClr val="dk1"/>
                </a:solidFill>
                <a:latin typeface="Tenor Sans"/>
                <a:ea typeface="Tenor Sans"/>
                <a:cs typeface="Tenor Sans"/>
                <a:sym typeface="Tenor Sans"/>
              </a:rPr>
              <a:t>x 🠂 </a:t>
            </a:r>
            <a:r>
              <a:rPr lang="it" sz="1400">
                <a:solidFill>
                  <a:schemeClr val="dk1"/>
                </a:solidFill>
                <a:latin typeface="Tenor Sans"/>
                <a:ea typeface="Tenor Sans"/>
                <a:cs typeface="Tenor Sans"/>
                <a:sym typeface="Tenor Sans"/>
              </a:rPr>
              <a:t>less overlap between the tracks</a:t>
            </a:r>
            <a:endParaRPr sz="10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551382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1866510f5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1866510f5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17387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E0C2-D9FC-B0F9-A963-F27FFFDFCF8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6E0E919-69E2-7D52-473A-0491C071603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AF0740-BC78-63F5-CF41-C4DDAE561365}"/>
              </a:ext>
            </a:extLst>
          </p:cNvPr>
          <p:cNvSpPr>
            <a:spLocks noGrp="1"/>
          </p:cNvSpPr>
          <p:nvPr>
            <p:ph type="body" idx="1"/>
          </p:nvPr>
        </p:nvSpPr>
        <p:spPr/>
        <p:txBody>
          <a:bodyPr/>
          <a:lstStyle/>
          <a:p>
            <a:r>
              <a:rPr lang="en-US" dirty="0"/>
              <a:t>One of the main proposed hypotheses is the Inter-Track effects, which involve early interactions between </a:t>
            </a:r>
            <a:r>
              <a:rPr lang="en-US" dirty="0" err="1"/>
              <a:t>physico</a:t>
            </a:r>
            <a:r>
              <a:rPr lang="en-US" dirty="0"/>
              <a:t>-chemical tracks that may enhance the biological response to UHDR radiation. However, it has been challenged by several investigations. The second main hypothesis is Oxygen Depletion, which proposes that the protective effect is triggered by an induced hypoxic environment under the UHDR regime. However, it has been challenged due to the extremely high dose required to achieve significant oxygen depletion. The third main hypothesis is Organic Radical Recombination, which suggests that UHDR radiation reduces cellular toxicity. This project focused on this mechanism.</a:t>
            </a:r>
            <a:endParaRPr lang="it-IT" dirty="0"/>
          </a:p>
        </p:txBody>
      </p:sp>
      <p:sp>
        <p:nvSpPr>
          <p:cNvPr id="4" name="Segnaposto numero diapositiva 3">
            <a:extLst>
              <a:ext uri="{FF2B5EF4-FFF2-40B4-BE49-F238E27FC236}">
                <a16:creationId xmlns:a16="http://schemas.microsoft.com/office/drawing/2014/main" id="{2D81D7F3-AC3F-675E-9301-F33021E875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F3CB6F-A5DA-4B45-92F5-41BC02D2FAC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374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19f4f8383d_1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19f4f8383d_1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latin typeface="Tenor Sans"/>
                <a:ea typeface="Tenor Sans"/>
                <a:cs typeface="Tenor Sans"/>
                <a:sym typeface="Tenor Sans"/>
              </a:rPr>
              <a:t>Devo cambiare il plot sia dei bin e mettere gli ultimi fatti e anche mettere i plot radiali cercando di farli bassi per quanto possibile visto che comunque devo scrivere i risultati che si vedono…</a:t>
            </a:r>
            <a:endParaRPr sz="1400">
              <a:solidFill>
                <a:schemeClr val="dk1"/>
              </a:solidFill>
              <a:latin typeface="Tenor Sans"/>
              <a:ea typeface="Tenor Sans"/>
              <a:cs typeface="Tenor Sans"/>
              <a:sym typeface="Tenor Sans"/>
            </a:endParaRPr>
          </a:p>
        </p:txBody>
      </p:sp>
    </p:spTree>
    <p:extLst>
      <p:ext uri="{BB962C8B-B14F-4D97-AF65-F5344CB8AC3E}">
        <p14:creationId xmlns:p14="http://schemas.microsoft.com/office/powerpoint/2010/main" val="242757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48540440e9_2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248540440e9_2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41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A0ED48AF-EF69-4251-945B-C2234E5C9E58}" type="slidenum">
              <a:rPr lang="en-US" smtClean="0"/>
              <a:pPr/>
              <a:t>18</a:t>
            </a:fld>
            <a:endParaRPr lang="en-US"/>
          </a:p>
        </p:txBody>
      </p:sp>
    </p:spTree>
    <p:extLst>
      <p:ext uri="{BB962C8B-B14F-4D97-AF65-F5344CB8AC3E}">
        <p14:creationId xmlns:p14="http://schemas.microsoft.com/office/powerpoint/2010/main" val="396731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1a367f519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1a367f519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06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3847dc3eba7_0_1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3847dc3eba7_0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it-IT"/>
              <a:t>06.10.2025</a:t>
            </a:r>
            <a:endParaRPr lang="en-US"/>
          </a:p>
        </p:txBody>
      </p:sp>
      <p:sp>
        <p:nvSpPr>
          <p:cNvPr id="5" name="Footer Placeholder 4"/>
          <p:cNvSpPr>
            <a:spLocks noGrp="1"/>
          </p:cNvSpPr>
          <p:nvPr>
            <p:ph type="ftr" sz="quarter" idx="11"/>
          </p:nvPr>
        </p:nvSpPr>
        <p:spPr/>
        <p:txBody>
          <a:bodyPr/>
          <a:lstStyle/>
          <a:p>
            <a:r>
              <a:rPr lang="en-US"/>
              <a:t>E. Scifoni - SIRR 2025</a:t>
            </a:r>
          </a:p>
        </p:txBody>
      </p:sp>
      <p:sp>
        <p:nvSpPr>
          <p:cNvPr id="6" name="Slide Number Placeholder 5"/>
          <p:cNvSpPr>
            <a:spLocks noGrp="1"/>
          </p:cNvSpPr>
          <p:nvPr>
            <p:ph type="sldNum" sz="quarter" idx="12"/>
          </p:nvPr>
        </p:nvSpPr>
        <p:spPr/>
        <p:txBody>
          <a:bodyPr/>
          <a:lstStyle/>
          <a:p>
            <a:fld id="{4C03E94D-BACC-4743-B2BE-3C118A75A3B0}" type="slidenum">
              <a:rPr lang="en-US" smtClean="0"/>
              <a:pPr/>
              <a:t>‹#›</a:t>
            </a:fld>
            <a:endParaRPr lang="en-US"/>
          </a:p>
        </p:txBody>
      </p:sp>
      <p:pic>
        <p:nvPicPr>
          <p:cNvPr id="1030" name="Picture 6" descr="http://www.tifpa.infn.it/images/logopieno.png"/>
          <p:cNvPicPr>
            <a:picLocks noChangeAspect="1" noChangeArrowheads="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35496" y="26379"/>
            <a:ext cx="3119016" cy="8711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7905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2_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33468"/>
            <a:ext cx="8229240" cy="858600"/>
          </a:xfrm>
          <a:prstGeom prst="rect">
            <a:avLst/>
          </a:prstGeom>
        </p:spPr>
        <p:txBody>
          <a:bodyPr lIns="0" tIns="0" rIns="0" bIns="0" anchor="ctr"/>
          <a:lstStyle>
            <a:lvl1pPr>
              <a:defRPr baseline="0">
                <a:solidFill>
                  <a:schemeClr val="tx2"/>
                </a:solidFill>
              </a:defRPr>
            </a:lvl1pPr>
          </a:lstStyle>
          <a:p>
            <a:pPr algn="ctr"/>
            <a:endParaRPr lang="en-US" sz="3300" b="0" strike="noStrike" spc="-1" dirty="0">
              <a:solidFill>
                <a:srgbClr val="000000"/>
              </a:solidFill>
              <a:uFill>
                <a:solidFill>
                  <a:srgbClr val="FFFFFF"/>
                </a:solidFill>
              </a:uFill>
              <a:latin typeface="Arial"/>
            </a:endParaRPr>
          </a:p>
        </p:txBody>
      </p:sp>
      <p:sp>
        <p:nvSpPr>
          <p:cNvPr id="8"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dirty="0">
              <a:solidFill>
                <a:srgbClr val="000000"/>
              </a:solidFill>
              <a:uFill>
                <a:solidFill>
                  <a:srgbClr val="FFFFFF"/>
                </a:solidFill>
              </a:uFill>
              <a:latin typeface="Arial"/>
            </a:endParaRPr>
          </a:p>
        </p:txBody>
      </p:sp>
      <p:sp>
        <p:nvSpPr>
          <p:cNvPr id="4" name="Slide Number Placeholder 5">
            <a:extLst>
              <a:ext uri="{FF2B5EF4-FFF2-40B4-BE49-F238E27FC236}">
                <a16:creationId xmlns:a16="http://schemas.microsoft.com/office/drawing/2014/main" id="{77501521-E04C-9545-B531-167728B306A0}"/>
              </a:ext>
            </a:extLst>
          </p:cNvPr>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03E94D-BACC-4743-B2BE-3C118A75A3B0}" type="slidenum">
              <a:rPr lang="en-US" smtClean="0"/>
              <a:pPr/>
              <a:t>‹#›</a:t>
            </a:fld>
            <a:endParaRPr lang="en-US" dirty="0"/>
          </a:p>
        </p:txBody>
      </p:sp>
      <p:sp>
        <p:nvSpPr>
          <p:cNvPr id="5" name="Date Placeholder 4">
            <a:extLst>
              <a:ext uri="{FF2B5EF4-FFF2-40B4-BE49-F238E27FC236}">
                <a16:creationId xmlns:a16="http://schemas.microsoft.com/office/drawing/2014/main" id="{EF1BD912-2A8F-484C-9344-0176D3988E3E}"/>
              </a:ext>
            </a:extLst>
          </p:cNvPr>
          <p:cNvSpPr>
            <a:spLocks noGrp="1"/>
          </p:cNvSpPr>
          <p:nvPr>
            <p:ph type="dt" sz="half" idx="10"/>
          </p:nvPr>
        </p:nvSpPr>
        <p:spPr>
          <a:xfrm>
            <a:off x="457200" y="4767264"/>
            <a:ext cx="2133600" cy="273844"/>
          </a:xfrm>
        </p:spPr>
        <p:txBody>
          <a:bodyPr/>
          <a:lstStyle/>
          <a:p>
            <a:r>
              <a:rPr lang="it-IT"/>
              <a:t>06.10.2025</a:t>
            </a:r>
            <a:endParaRPr lang="en-US"/>
          </a:p>
        </p:txBody>
      </p:sp>
      <p:sp>
        <p:nvSpPr>
          <p:cNvPr id="6" name="Footer Placeholder 5">
            <a:extLst>
              <a:ext uri="{FF2B5EF4-FFF2-40B4-BE49-F238E27FC236}">
                <a16:creationId xmlns:a16="http://schemas.microsoft.com/office/drawing/2014/main" id="{6E794E1E-93C9-A04E-B017-26E9920CF2D0}"/>
              </a:ext>
            </a:extLst>
          </p:cNvPr>
          <p:cNvSpPr>
            <a:spLocks noGrp="1"/>
          </p:cNvSpPr>
          <p:nvPr>
            <p:ph type="ftr" sz="quarter" idx="11"/>
          </p:nvPr>
        </p:nvSpPr>
        <p:spPr>
          <a:xfrm>
            <a:off x="3124200" y="4767264"/>
            <a:ext cx="2895600" cy="273844"/>
          </a:xfrm>
        </p:spPr>
        <p:txBody>
          <a:bodyPr/>
          <a:lstStyle/>
          <a:p>
            <a:r>
              <a:rPr lang="en-US"/>
              <a:t>E. Scifoni - SIRR 2025</a:t>
            </a:r>
          </a:p>
        </p:txBody>
      </p:sp>
    </p:spTree>
    <p:extLst>
      <p:ext uri="{BB962C8B-B14F-4D97-AF65-F5344CB8AC3E}">
        <p14:creationId xmlns:p14="http://schemas.microsoft.com/office/powerpoint/2010/main" val="249902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3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413867" y="669133"/>
            <a:ext cx="6316266" cy="994172"/>
          </a:xfrm>
        </p:spPr>
        <p:txBody>
          <a:bodyPr>
            <a:normAutofit/>
          </a:bodyPr>
          <a:lstStyle>
            <a:lvl1pPr algn="ctr">
              <a:defRPr lang="en-US" sz="2100" kern="1200" spc="113"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114425" y="1922343"/>
            <a:ext cx="3023959" cy="273844"/>
          </a:xfrm>
        </p:spPr>
        <p:txBody>
          <a:bodyPr>
            <a:normAutofit/>
          </a:bodyPr>
          <a:lstStyle>
            <a:lvl1pPr marL="0" indent="0" algn="ctr">
              <a:buNone/>
              <a:defRPr lang="en-US" sz="1500" kern="1200" spc="113"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114248" y="2302761"/>
            <a:ext cx="3023273" cy="792981"/>
          </a:xfrm>
        </p:spPr>
        <p:txBody>
          <a:bodyPr>
            <a:normAutofit/>
          </a:bodyPr>
          <a:lstStyle>
            <a:lvl1pPr marL="0" indent="0" algn="ctr">
              <a:lnSpc>
                <a:spcPct val="100000"/>
              </a:lnSpc>
              <a:buFont typeface="Arial" panose="020B0604020202020204" pitchFamily="34" charset="0"/>
              <a:buNone/>
              <a:defRPr sz="1050">
                <a:solidFill>
                  <a:schemeClr val="tx1">
                    <a:lumMod val="75000"/>
                    <a:lumOff val="25000"/>
                  </a:schemeClr>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5004753" y="1922343"/>
            <a:ext cx="3023959" cy="273844"/>
          </a:xfrm>
        </p:spPr>
        <p:txBody>
          <a:bodyPr>
            <a:normAutofit/>
          </a:bodyPr>
          <a:lstStyle>
            <a:lvl1pPr marL="0" indent="0" algn="ctr">
              <a:buNone/>
              <a:defRPr lang="en-US" sz="1500" kern="1200" spc="113" baseline="0" dirty="0">
                <a:solidFill>
                  <a:schemeClr val="tx1">
                    <a:lumMod val="75000"/>
                    <a:lumOff val="25000"/>
                  </a:schemeClr>
                </a:solidFill>
                <a:latin typeface="+mj-lt"/>
                <a:ea typeface="+mj-ea"/>
                <a:cs typeface="+mj-cs"/>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5004857" y="2302761"/>
            <a:ext cx="3023273" cy="792981"/>
          </a:xfrm>
        </p:spPr>
        <p:txBody>
          <a:bodyPr>
            <a:normAutofit/>
          </a:bodyPr>
          <a:lstStyle>
            <a:lvl1pPr marL="0" indent="0" algn="ctr">
              <a:lnSpc>
                <a:spcPct val="100000"/>
              </a:lnSpc>
              <a:buFont typeface="Arial" panose="020B0604020202020204" pitchFamily="34" charset="0"/>
              <a:buNone/>
              <a:defRPr sz="1050">
                <a:solidFill>
                  <a:schemeClr val="tx1">
                    <a:lumMod val="75000"/>
                    <a:lumOff val="25000"/>
                  </a:schemeClr>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114425" y="3239573"/>
            <a:ext cx="3023959" cy="273844"/>
          </a:xfrm>
        </p:spPr>
        <p:txBody>
          <a:bodyPr>
            <a:normAutofit/>
          </a:bodyPr>
          <a:lstStyle>
            <a:lvl1pPr marL="0" indent="0" algn="ctr">
              <a:buNone/>
              <a:defRPr lang="en-US" sz="1500" kern="1200" spc="113" baseline="0" dirty="0">
                <a:solidFill>
                  <a:schemeClr val="tx1">
                    <a:lumMod val="75000"/>
                    <a:lumOff val="25000"/>
                  </a:schemeClr>
                </a:solidFill>
                <a:latin typeface="+mj-lt"/>
                <a:ea typeface="+mj-ea"/>
                <a:cs typeface="+mj-cs"/>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114809" y="3619992"/>
            <a:ext cx="3023273" cy="792981"/>
          </a:xfrm>
        </p:spPr>
        <p:txBody>
          <a:bodyPr>
            <a:normAutofit/>
          </a:bodyPr>
          <a:lstStyle>
            <a:lvl1pPr marL="0" indent="0" algn="ctr">
              <a:lnSpc>
                <a:spcPct val="100000"/>
              </a:lnSpc>
              <a:buFont typeface="Arial" panose="020B0604020202020204" pitchFamily="34" charset="0"/>
              <a:buNone/>
              <a:defRPr sz="1050">
                <a:solidFill>
                  <a:schemeClr val="tx1">
                    <a:lumMod val="75000"/>
                    <a:lumOff val="25000"/>
                  </a:schemeClr>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5004473" y="3239573"/>
            <a:ext cx="3023959" cy="273844"/>
          </a:xfrm>
        </p:spPr>
        <p:txBody>
          <a:bodyPr>
            <a:normAutofit/>
          </a:bodyPr>
          <a:lstStyle>
            <a:lvl1pPr marL="0" indent="0" algn="ctr">
              <a:buNone/>
              <a:defRPr lang="en-US" sz="1500" kern="1200" spc="113" baseline="0" dirty="0">
                <a:solidFill>
                  <a:schemeClr val="tx1">
                    <a:lumMod val="75000"/>
                    <a:lumOff val="25000"/>
                  </a:schemeClr>
                </a:solidFill>
                <a:latin typeface="+mj-lt"/>
                <a:ea typeface="+mj-ea"/>
                <a:cs typeface="+mj-cs"/>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5004857" y="3619992"/>
            <a:ext cx="3023273" cy="792981"/>
          </a:xfrm>
        </p:spPr>
        <p:txBody>
          <a:bodyPr>
            <a:normAutofit/>
          </a:bodyPr>
          <a:lstStyle>
            <a:lvl1pPr marL="0" indent="0" algn="ctr">
              <a:lnSpc>
                <a:spcPct val="100000"/>
              </a:lnSpc>
              <a:buFont typeface="Arial" panose="020B0604020202020204" pitchFamily="34" charset="0"/>
              <a:buNone/>
              <a:defRPr sz="1050">
                <a:solidFill>
                  <a:schemeClr val="tx1">
                    <a:lumMod val="75000"/>
                    <a:lumOff val="25000"/>
                  </a:schemeClr>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it-IT"/>
              <a:t>06.10.2025</a:t>
            </a:r>
            <a:endParaRPr lang="en-US" dirty="0"/>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E. Scifoni - SIRR 2025</a:t>
            </a:r>
            <a:endParaRPr lang="en-US" dirty="0"/>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6516291" y="0"/>
            <a:ext cx="2627709" cy="1764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7290708" y="0"/>
            <a:ext cx="1853293" cy="2024274"/>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64D564EB-CA78-42C6-AD76-3C4E7B3AEA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5465"/>
            <a:ext cx="1543050" cy="1235869"/>
          </a:xfrm>
          <a:prstGeom prst="rect">
            <a:avLst/>
          </a:prstGeom>
        </p:spPr>
      </p:pic>
      <p:pic>
        <p:nvPicPr>
          <p:cNvPr id="8" name="Graphic 7">
            <a:extLst>
              <a:ext uri="{FF2B5EF4-FFF2-40B4-BE49-F238E27FC236}">
                <a16:creationId xmlns:a16="http://schemas.microsoft.com/office/drawing/2014/main" id="{1CFFBB3A-BDCF-4878-8D04-E8BB9A050E7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6750" y="3885667"/>
            <a:ext cx="857250" cy="685800"/>
          </a:xfrm>
          <a:prstGeom prst="rect">
            <a:avLst/>
          </a:prstGeom>
        </p:spPr>
      </p:pic>
    </p:spTree>
    <p:extLst>
      <p:ext uri="{BB962C8B-B14F-4D97-AF65-F5344CB8AC3E}">
        <p14:creationId xmlns:p14="http://schemas.microsoft.com/office/powerpoint/2010/main" val="337737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69620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lvl1pPr>
              <a:defRPr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7200" y="1761660"/>
            <a:ext cx="8229600" cy="28329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r>
              <a:rPr lang="it-IT"/>
              <a:t>06.10.2025</a:t>
            </a:r>
            <a:endParaRPr lang="en-US" dirty="0"/>
          </a:p>
        </p:txBody>
      </p:sp>
      <p:sp>
        <p:nvSpPr>
          <p:cNvPr id="5" name="Footer Placeholder 4"/>
          <p:cNvSpPr>
            <a:spLocks noGrp="1"/>
          </p:cNvSpPr>
          <p:nvPr>
            <p:ph type="ftr" sz="quarter" idx="11"/>
          </p:nvPr>
        </p:nvSpPr>
        <p:spPr/>
        <p:txBody>
          <a:bodyPr/>
          <a:lstStyle>
            <a:lvl1pPr>
              <a:defRPr/>
            </a:lvl1pPr>
          </a:lstStyle>
          <a:p>
            <a:r>
              <a:rPr lang="en-US"/>
              <a:t>E. Scifoni - SIRR 2025</a:t>
            </a:r>
            <a:endParaRPr lang="en-US" dirty="0"/>
          </a:p>
        </p:txBody>
      </p:sp>
      <p:sp>
        <p:nvSpPr>
          <p:cNvPr id="8" name="Slide Number Placeholder 5">
            <a:extLst>
              <a:ext uri="{FF2B5EF4-FFF2-40B4-BE49-F238E27FC236}">
                <a16:creationId xmlns:a16="http://schemas.microsoft.com/office/drawing/2014/main" id="{FAAC412F-0B34-FF49-8218-8F176FF2685A}"/>
              </a:ext>
            </a:extLst>
          </p:cNvPr>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1060972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lvl1pPr>
              <a:defRPr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7200" y="1761660"/>
            <a:ext cx="8229600" cy="28329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r>
              <a:rPr lang="it-IT"/>
              <a:t>06.10.2025</a:t>
            </a:r>
            <a:endParaRPr lang="en-US" dirty="0"/>
          </a:p>
        </p:txBody>
      </p:sp>
      <p:sp>
        <p:nvSpPr>
          <p:cNvPr id="5" name="Footer Placeholder 4"/>
          <p:cNvSpPr>
            <a:spLocks noGrp="1"/>
          </p:cNvSpPr>
          <p:nvPr>
            <p:ph type="ftr" sz="quarter" idx="11"/>
          </p:nvPr>
        </p:nvSpPr>
        <p:spPr/>
        <p:txBody>
          <a:bodyPr/>
          <a:lstStyle>
            <a:lvl1pPr>
              <a:defRPr/>
            </a:lvl1pPr>
          </a:lstStyle>
          <a:p>
            <a:r>
              <a:rPr lang="en-US"/>
              <a:t>E. Scifoni - SIRR 2025</a:t>
            </a:r>
            <a:endParaRPr lang="en-US" dirty="0"/>
          </a:p>
        </p:txBody>
      </p:sp>
      <p:sp>
        <p:nvSpPr>
          <p:cNvPr id="8" name="Slide Number Placeholder 5">
            <a:extLst>
              <a:ext uri="{FF2B5EF4-FFF2-40B4-BE49-F238E27FC236}">
                <a16:creationId xmlns:a16="http://schemas.microsoft.com/office/drawing/2014/main" id="{FAAC412F-0B34-FF49-8218-8F176FF2685A}"/>
              </a:ext>
            </a:extLst>
          </p:cNvPr>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708323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5889-1F7E-C9DE-D569-4FFA2118E801}"/>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A42BE131-75F2-79E8-4E4B-DBFD388EC7B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3FE6E26A-CA29-77AE-AC0F-366271748E31}"/>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B6CC1688-C44F-6203-1F0A-E5FB1CDF3277}"/>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FB11D598-9385-C7A1-0C57-BD0BC3CD7DDA}"/>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1410778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CB4C-5719-72BE-9B6B-5F5E28733555}"/>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2210451D-A2AA-5E55-F1AE-624ED05572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FBFC419-E09F-B043-DC67-29FC94A9FC0A}"/>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A8979D6D-9AB9-972F-522C-E70F9B683E07}"/>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9078FD7A-3D32-519F-AC49-5E453DF7E04E}"/>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58548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E53F-E879-6001-F8D0-C1C379107307}"/>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9AA0B303-8032-251A-DD90-4D279EC2486B}"/>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862632-25FD-24BF-BC69-1F3E790BE8BA}"/>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2CD5EF20-C05A-B725-82D0-1FD7A4878094}"/>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C572D603-F456-78D5-5B55-1897BB03156E}"/>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92125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7F8E-F02A-E272-37BA-B8A8F2729827}"/>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7F390113-4088-30C4-B0F0-856D994B7EAE}"/>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BED006B5-C26A-B1EF-949B-2DDD0CBF28DE}"/>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9B756DBC-C3DE-5307-83A9-ED1949BADA94}"/>
              </a:ext>
            </a:extLst>
          </p:cNvPr>
          <p:cNvSpPr>
            <a:spLocks noGrp="1"/>
          </p:cNvSpPr>
          <p:nvPr>
            <p:ph type="dt" sz="half" idx="10"/>
          </p:nvPr>
        </p:nvSpPr>
        <p:spPr/>
        <p:txBody>
          <a:bodyPr/>
          <a:lstStyle/>
          <a:p>
            <a:r>
              <a:rPr lang="it-IT"/>
              <a:t>06.10.2025</a:t>
            </a:r>
            <a:endParaRPr lang="en-IT"/>
          </a:p>
        </p:txBody>
      </p:sp>
      <p:sp>
        <p:nvSpPr>
          <p:cNvPr id="6" name="Footer Placeholder 5">
            <a:extLst>
              <a:ext uri="{FF2B5EF4-FFF2-40B4-BE49-F238E27FC236}">
                <a16:creationId xmlns:a16="http://schemas.microsoft.com/office/drawing/2014/main" id="{BF3C775D-DFF5-54C7-55CC-E16832010B74}"/>
              </a:ext>
            </a:extLst>
          </p:cNvPr>
          <p:cNvSpPr>
            <a:spLocks noGrp="1"/>
          </p:cNvSpPr>
          <p:nvPr>
            <p:ph type="ftr" sz="quarter" idx="11"/>
          </p:nvPr>
        </p:nvSpPr>
        <p:spPr/>
        <p:txBody>
          <a:bodyPr/>
          <a:lstStyle/>
          <a:p>
            <a:r>
              <a:rPr lang="en-GB"/>
              <a:t>E. Scifoni - SIRR 2025</a:t>
            </a:r>
            <a:endParaRPr lang="en-IT"/>
          </a:p>
        </p:txBody>
      </p:sp>
      <p:sp>
        <p:nvSpPr>
          <p:cNvPr id="7" name="Slide Number Placeholder 6">
            <a:extLst>
              <a:ext uri="{FF2B5EF4-FFF2-40B4-BE49-F238E27FC236}">
                <a16:creationId xmlns:a16="http://schemas.microsoft.com/office/drawing/2014/main" id="{8C2D96C1-AECA-1384-9C3B-ECEAC95642F0}"/>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23221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4C0C-A14F-1501-1D64-31FC0FFAD2E6}"/>
              </a:ext>
            </a:extLst>
          </p:cNvPr>
          <p:cNvSpPr>
            <a:spLocks noGrp="1"/>
          </p:cNvSpPr>
          <p:nvPr>
            <p:ph type="title"/>
          </p:nvPr>
        </p:nvSpPr>
        <p:spPr>
          <a:xfrm>
            <a:off x="630238" y="274638"/>
            <a:ext cx="7886700" cy="993775"/>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D7D2807D-4C0B-163E-0C45-BF021271111E}"/>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99DA0DE-23F3-79C2-5A90-4CEEA4084374}"/>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A994C594-6B75-DA41-7428-28E4F8F9A6A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42F9480-DA68-DDCF-D9F4-F49EE7D1B5C7}"/>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D626CD43-DC51-B856-FCD2-094D77A73118}"/>
              </a:ext>
            </a:extLst>
          </p:cNvPr>
          <p:cNvSpPr>
            <a:spLocks noGrp="1"/>
          </p:cNvSpPr>
          <p:nvPr>
            <p:ph type="dt" sz="half" idx="10"/>
          </p:nvPr>
        </p:nvSpPr>
        <p:spPr/>
        <p:txBody>
          <a:bodyPr/>
          <a:lstStyle/>
          <a:p>
            <a:r>
              <a:rPr lang="it-IT"/>
              <a:t>06.10.2025</a:t>
            </a:r>
            <a:endParaRPr lang="en-IT"/>
          </a:p>
        </p:txBody>
      </p:sp>
      <p:sp>
        <p:nvSpPr>
          <p:cNvPr id="8" name="Footer Placeholder 7">
            <a:extLst>
              <a:ext uri="{FF2B5EF4-FFF2-40B4-BE49-F238E27FC236}">
                <a16:creationId xmlns:a16="http://schemas.microsoft.com/office/drawing/2014/main" id="{A40CAA10-A46D-C8D2-2019-5CCF40683388}"/>
              </a:ext>
            </a:extLst>
          </p:cNvPr>
          <p:cNvSpPr>
            <a:spLocks noGrp="1"/>
          </p:cNvSpPr>
          <p:nvPr>
            <p:ph type="ftr" sz="quarter" idx="11"/>
          </p:nvPr>
        </p:nvSpPr>
        <p:spPr/>
        <p:txBody>
          <a:bodyPr/>
          <a:lstStyle/>
          <a:p>
            <a:r>
              <a:rPr lang="en-GB"/>
              <a:t>E. Scifoni - SIRR 2025</a:t>
            </a:r>
            <a:endParaRPr lang="en-IT"/>
          </a:p>
        </p:txBody>
      </p:sp>
      <p:sp>
        <p:nvSpPr>
          <p:cNvPr id="9" name="Slide Number Placeholder 8">
            <a:extLst>
              <a:ext uri="{FF2B5EF4-FFF2-40B4-BE49-F238E27FC236}">
                <a16:creationId xmlns:a16="http://schemas.microsoft.com/office/drawing/2014/main" id="{66415583-C4DC-3D3C-F62C-9978FB53729F}"/>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2155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r>
              <a:rPr lang="it-IT"/>
              <a:t>06.10.2025</a:t>
            </a:r>
            <a:endParaRPr lang="en-US" dirty="0"/>
          </a:p>
        </p:txBody>
      </p:sp>
      <p:sp>
        <p:nvSpPr>
          <p:cNvPr id="5" name="Footer Placeholder 4"/>
          <p:cNvSpPr>
            <a:spLocks noGrp="1"/>
          </p:cNvSpPr>
          <p:nvPr>
            <p:ph type="ftr" sz="quarter" idx="11"/>
          </p:nvPr>
        </p:nvSpPr>
        <p:spPr/>
        <p:txBody>
          <a:bodyPr/>
          <a:lstStyle>
            <a:lvl1pPr>
              <a:defRPr/>
            </a:lvl1pPr>
          </a:lstStyle>
          <a:p>
            <a:r>
              <a:rPr lang="en-US"/>
              <a:t>E. Scifoni - SIRR 2025</a:t>
            </a:r>
            <a:endParaRPr lang="en-US" dirty="0"/>
          </a:p>
        </p:txBody>
      </p:sp>
      <p:sp>
        <p:nvSpPr>
          <p:cNvPr id="6" name="Slide Number Placeholder 5"/>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1492790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D4F0-E43E-E681-4314-51263E3B66A7}"/>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EB89638F-3571-4CE0-6C80-65A76318B8D2}"/>
              </a:ext>
            </a:extLst>
          </p:cNvPr>
          <p:cNvSpPr>
            <a:spLocks noGrp="1"/>
          </p:cNvSpPr>
          <p:nvPr>
            <p:ph type="dt" sz="half" idx="10"/>
          </p:nvPr>
        </p:nvSpPr>
        <p:spPr/>
        <p:txBody>
          <a:bodyPr/>
          <a:lstStyle/>
          <a:p>
            <a:r>
              <a:rPr lang="it-IT"/>
              <a:t>06.10.2025</a:t>
            </a:r>
            <a:endParaRPr lang="en-IT"/>
          </a:p>
        </p:txBody>
      </p:sp>
      <p:sp>
        <p:nvSpPr>
          <p:cNvPr id="4" name="Footer Placeholder 3">
            <a:extLst>
              <a:ext uri="{FF2B5EF4-FFF2-40B4-BE49-F238E27FC236}">
                <a16:creationId xmlns:a16="http://schemas.microsoft.com/office/drawing/2014/main" id="{19D47B55-4877-D4D8-3E3A-3A2E0012B5F2}"/>
              </a:ext>
            </a:extLst>
          </p:cNvPr>
          <p:cNvSpPr>
            <a:spLocks noGrp="1"/>
          </p:cNvSpPr>
          <p:nvPr>
            <p:ph type="ftr" sz="quarter" idx="11"/>
          </p:nvPr>
        </p:nvSpPr>
        <p:spPr/>
        <p:txBody>
          <a:bodyPr/>
          <a:lstStyle/>
          <a:p>
            <a:r>
              <a:rPr lang="en-GB"/>
              <a:t>E. Scifoni - SIRR 2025</a:t>
            </a:r>
            <a:endParaRPr lang="en-IT"/>
          </a:p>
        </p:txBody>
      </p:sp>
      <p:sp>
        <p:nvSpPr>
          <p:cNvPr id="5" name="Slide Number Placeholder 4">
            <a:extLst>
              <a:ext uri="{FF2B5EF4-FFF2-40B4-BE49-F238E27FC236}">
                <a16:creationId xmlns:a16="http://schemas.microsoft.com/office/drawing/2014/main" id="{788CC72D-E91C-514B-7D37-E201A0B915DF}"/>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2314525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8B279-7E42-AB32-3D05-5114D02EF117}"/>
              </a:ext>
            </a:extLst>
          </p:cNvPr>
          <p:cNvSpPr>
            <a:spLocks noGrp="1"/>
          </p:cNvSpPr>
          <p:nvPr>
            <p:ph type="dt" sz="half" idx="10"/>
          </p:nvPr>
        </p:nvSpPr>
        <p:spPr/>
        <p:txBody>
          <a:bodyPr/>
          <a:lstStyle/>
          <a:p>
            <a:r>
              <a:rPr lang="it-IT"/>
              <a:t>06.10.2025</a:t>
            </a:r>
            <a:endParaRPr lang="en-IT"/>
          </a:p>
        </p:txBody>
      </p:sp>
      <p:sp>
        <p:nvSpPr>
          <p:cNvPr id="3" name="Footer Placeholder 2">
            <a:extLst>
              <a:ext uri="{FF2B5EF4-FFF2-40B4-BE49-F238E27FC236}">
                <a16:creationId xmlns:a16="http://schemas.microsoft.com/office/drawing/2014/main" id="{83DC55B4-91DA-C5EE-4AD0-FDBCE5FFF55A}"/>
              </a:ext>
            </a:extLst>
          </p:cNvPr>
          <p:cNvSpPr>
            <a:spLocks noGrp="1"/>
          </p:cNvSpPr>
          <p:nvPr>
            <p:ph type="ftr" sz="quarter" idx="11"/>
          </p:nvPr>
        </p:nvSpPr>
        <p:spPr/>
        <p:txBody>
          <a:bodyPr/>
          <a:lstStyle/>
          <a:p>
            <a:r>
              <a:rPr lang="en-GB"/>
              <a:t>E. Scifoni - SIRR 2025</a:t>
            </a:r>
            <a:endParaRPr lang="en-IT"/>
          </a:p>
        </p:txBody>
      </p:sp>
      <p:sp>
        <p:nvSpPr>
          <p:cNvPr id="4" name="Slide Number Placeholder 3">
            <a:extLst>
              <a:ext uri="{FF2B5EF4-FFF2-40B4-BE49-F238E27FC236}">
                <a16:creationId xmlns:a16="http://schemas.microsoft.com/office/drawing/2014/main" id="{596F154A-D24D-E471-0C0E-878325A393E9}"/>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220986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CDE7-C084-3E91-C511-6C34DB90B876}"/>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30E4408B-B91C-E894-F256-0E3F9F6914B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939F45F7-5C9C-1144-4F7D-EA1929C9207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4C92E1-BF45-F258-465F-07C6CBE24D0D}"/>
              </a:ext>
            </a:extLst>
          </p:cNvPr>
          <p:cNvSpPr>
            <a:spLocks noGrp="1"/>
          </p:cNvSpPr>
          <p:nvPr>
            <p:ph type="dt" sz="half" idx="10"/>
          </p:nvPr>
        </p:nvSpPr>
        <p:spPr/>
        <p:txBody>
          <a:bodyPr/>
          <a:lstStyle/>
          <a:p>
            <a:r>
              <a:rPr lang="it-IT"/>
              <a:t>06.10.2025</a:t>
            </a:r>
            <a:endParaRPr lang="en-IT"/>
          </a:p>
        </p:txBody>
      </p:sp>
      <p:sp>
        <p:nvSpPr>
          <p:cNvPr id="6" name="Footer Placeholder 5">
            <a:extLst>
              <a:ext uri="{FF2B5EF4-FFF2-40B4-BE49-F238E27FC236}">
                <a16:creationId xmlns:a16="http://schemas.microsoft.com/office/drawing/2014/main" id="{B1EC042A-EA5C-C816-1A8E-DD4978D33F86}"/>
              </a:ext>
            </a:extLst>
          </p:cNvPr>
          <p:cNvSpPr>
            <a:spLocks noGrp="1"/>
          </p:cNvSpPr>
          <p:nvPr>
            <p:ph type="ftr" sz="quarter" idx="11"/>
          </p:nvPr>
        </p:nvSpPr>
        <p:spPr/>
        <p:txBody>
          <a:bodyPr/>
          <a:lstStyle/>
          <a:p>
            <a:r>
              <a:rPr lang="en-GB"/>
              <a:t>E. Scifoni - SIRR 2025</a:t>
            </a:r>
            <a:endParaRPr lang="en-IT"/>
          </a:p>
        </p:txBody>
      </p:sp>
      <p:sp>
        <p:nvSpPr>
          <p:cNvPr id="7" name="Slide Number Placeholder 6">
            <a:extLst>
              <a:ext uri="{FF2B5EF4-FFF2-40B4-BE49-F238E27FC236}">
                <a16:creationId xmlns:a16="http://schemas.microsoft.com/office/drawing/2014/main" id="{6274D321-123F-5760-FA66-E6493B4DB7EC}"/>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1425522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1B8F-F5CA-EF02-EEF2-D0417B6DC436}"/>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24908482-AAC5-AF68-C5F1-1C72BAB24CA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D156F16C-BC8F-D73A-23EF-DA92D6C0D0D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168832-E4AD-416A-195D-133E653EEED8}"/>
              </a:ext>
            </a:extLst>
          </p:cNvPr>
          <p:cNvSpPr>
            <a:spLocks noGrp="1"/>
          </p:cNvSpPr>
          <p:nvPr>
            <p:ph type="dt" sz="half" idx="10"/>
          </p:nvPr>
        </p:nvSpPr>
        <p:spPr/>
        <p:txBody>
          <a:bodyPr/>
          <a:lstStyle/>
          <a:p>
            <a:r>
              <a:rPr lang="it-IT"/>
              <a:t>06.10.2025</a:t>
            </a:r>
            <a:endParaRPr lang="en-IT"/>
          </a:p>
        </p:txBody>
      </p:sp>
      <p:sp>
        <p:nvSpPr>
          <p:cNvPr id="6" name="Footer Placeholder 5">
            <a:extLst>
              <a:ext uri="{FF2B5EF4-FFF2-40B4-BE49-F238E27FC236}">
                <a16:creationId xmlns:a16="http://schemas.microsoft.com/office/drawing/2014/main" id="{0808ED9D-FDB1-9C6F-AE9E-6837761D33BE}"/>
              </a:ext>
            </a:extLst>
          </p:cNvPr>
          <p:cNvSpPr>
            <a:spLocks noGrp="1"/>
          </p:cNvSpPr>
          <p:nvPr>
            <p:ph type="ftr" sz="quarter" idx="11"/>
          </p:nvPr>
        </p:nvSpPr>
        <p:spPr/>
        <p:txBody>
          <a:bodyPr/>
          <a:lstStyle/>
          <a:p>
            <a:r>
              <a:rPr lang="en-GB"/>
              <a:t>E. Scifoni - SIRR 2025</a:t>
            </a:r>
            <a:endParaRPr lang="en-IT"/>
          </a:p>
        </p:txBody>
      </p:sp>
      <p:sp>
        <p:nvSpPr>
          <p:cNvPr id="7" name="Slide Number Placeholder 6">
            <a:extLst>
              <a:ext uri="{FF2B5EF4-FFF2-40B4-BE49-F238E27FC236}">
                <a16:creationId xmlns:a16="http://schemas.microsoft.com/office/drawing/2014/main" id="{A8E2B9AE-0FA3-6F12-4529-308FE2BCE9F2}"/>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819578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F618-641A-4DE1-427E-2F61632610FC}"/>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A417E5AA-E461-6AF9-74F8-34DC919D71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8B36545-E932-1DC3-6B34-71D88ED35C1B}"/>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55186E10-4624-51FF-C203-CFA8CE3D0D4D}"/>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3F56417A-36B5-7633-DB24-995160C1B76C}"/>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143124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B52E1C-6973-29F3-A430-F0321E3B0C98}"/>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462E6FE3-ABC1-BF45-4342-D21463C3363F}"/>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46F6BD4-8DA2-11A8-6B6A-04DFAF841E08}"/>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2B25454A-AF15-D765-320F-90EB0AAE6EAF}"/>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324D4CB8-F8DE-4DAB-6E79-398531C07BC4}"/>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108043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979829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56485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 smtClean="0"/>
              <a:pPr/>
              <a:t>‹#›</a:t>
            </a:fld>
            <a:endParaRPr lang="it"/>
          </a:p>
        </p:txBody>
      </p:sp>
    </p:spTree>
    <p:extLst>
      <p:ext uri="{BB962C8B-B14F-4D97-AF65-F5344CB8AC3E}">
        <p14:creationId xmlns:p14="http://schemas.microsoft.com/office/powerpoint/2010/main" val="2332635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lvl1pPr>
              <a:defRPr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7200" y="1761660"/>
            <a:ext cx="8229600" cy="28329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r>
              <a:rPr lang="it-IT"/>
              <a:t>06.10.2025</a:t>
            </a:r>
            <a:endParaRPr lang="en-US" dirty="0"/>
          </a:p>
        </p:txBody>
      </p:sp>
      <p:sp>
        <p:nvSpPr>
          <p:cNvPr id="5" name="Footer Placeholder 4"/>
          <p:cNvSpPr>
            <a:spLocks noGrp="1"/>
          </p:cNvSpPr>
          <p:nvPr>
            <p:ph type="ftr" sz="quarter" idx="11"/>
          </p:nvPr>
        </p:nvSpPr>
        <p:spPr/>
        <p:txBody>
          <a:bodyPr/>
          <a:lstStyle>
            <a:lvl1pPr>
              <a:defRPr/>
            </a:lvl1pPr>
          </a:lstStyle>
          <a:p>
            <a:r>
              <a:rPr lang="en-US"/>
              <a:t>E. Scifoni - SIRR 2025</a:t>
            </a:r>
            <a:endParaRPr lang="en-US" dirty="0"/>
          </a:p>
        </p:txBody>
      </p:sp>
      <p:sp>
        <p:nvSpPr>
          <p:cNvPr id="8" name="Slide Number Placeholder 5">
            <a:extLst>
              <a:ext uri="{FF2B5EF4-FFF2-40B4-BE49-F238E27FC236}">
                <a16:creationId xmlns:a16="http://schemas.microsoft.com/office/drawing/2014/main" id="{FAAC412F-0B34-FF49-8218-8F176FF2685A}"/>
              </a:ext>
            </a:extLst>
          </p:cNvPr>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558792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5889-1F7E-C9DE-D569-4FFA2118E801}"/>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A42BE131-75F2-79E8-4E4B-DBFD388EC7B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3FE6E26A-CA29-77AE-AC0F-366271748E31}"/>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B6CC1688-C44F-6203-1F0A-E5FB1CDF3277}"/>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FB11D598-9385-C7A1-0C57-BD0BC3CD7DDA}"/>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93407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it-IT"/>
              <a:t>06.10.2025</a:t>
            </a:r>
            <a:endParaRPr lang="en-US" dirty="0"/>
          </a:p>
        </p:txBody>
      </p:sp>
      <p:sp>
        <p:nvSpPr>
          <p:cNvPr id="6" name="Footer Placeholder 5"/>
          <p:cNvSpPr>
            <a:spLocks noGrp="1"/>
          </p:cNvSpPr>
          <p:nvPr>
            <p:ph type="ftr" sz="quarter" idx="11"/>
          </p:nvPr>
        </p:nvSpPr>
        <p:spPr/>
        <p:txBody>
          <a:bodyPr/>
          <a:lstStyle>
            <a:lvl1pPr>
              <a:defRPr/>
            </a:lvl1pPr>
          </a:lstStyle>
          <a:p>
            <a:r>
              <a:rPr lang="en-US"/>
              <a:t>E. Scifoni - SIRR 2025</a:t>
            </a:r>
            <a:endParaRPr lang="en-US" dirty="0"/>
          </a:p>
        </p:txBody>
      </p:sp>
      <p:sp>
        <p:nvSpPr>
          <p:cNvPr id="7" name="Slide Number Placeholder 6"/>
          <p:cNvSpPr>
            <a:spLocks noGrp="1"/>
          </p:cNvSpPr>
          <p:nvPr>
            <p:ph type="sldNum" sz="quarter" idx="12"/>
          </p:nvPr>
        </p:nvSpPr>
        <p:spPr/>
        <p:txBody>
          <a:body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4144468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CB4C-5719-72BE-9B6B-5F5E28733555}"/>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2210451D-A2AA-5E55-F1AE-624ED05572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FBFC419-E09F-B043-DC67-29FC94A9FC0A}"/>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A8979D6D-9AB9-972F-522C-E70F9B683E07}"/>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9078FD7A-3D32-519F-AC49-5E453DF7E04E}"/>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678597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E53F-E879-6001-F8D0-C1C379107307}"/>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9AA0B303-8032-251A-DD90-4D279EC2486B}"/>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862632-25FD-24BF-BC69-1F3E790BE8BA}"/>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2CD5EF20-C05A-B725-82D0-1FD7A4878094}"/>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C572D603-F456-78D5-5B55-1897BB03156E}"/>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419457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7F8E-F02A-E272-37BA-B8A8F2729827}"/>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7F390113-4088-30C4-B0F0-856D994B7EAE}"/>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BED006B5-C26A-B1EF-949B-2DDD0CBF28DE}"/>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9B756DBC-C3DE-5307-83A9-ED1949BADA94}"/>
              </a:ext>
            </a:extLst>
          </p:cNvPr>
          <p:cNvSpPr>
            <a:spLocks noGrp="1"/>
          </p:cNvSpPr>
          <p:nvPr>
            <p:ph type="dt" sz="half" idx="10"/>
          </p:nvPr>
        </p:nvSpPr>
        <p:spPr/>
        <p:txBody>
          <a:bodyPr/>
          <a:lstStyle/>
          <a:p>
            <a:r>
              <a:rPr lang="it-IT"/>
              <a:t>06.10.2025</a:t>
            </a:r>
            <a:endParaRPr lang="en-IT"/>
          </a:p>
        </p:txBody>
      </p:sp>
      <p:sp>
        <p:nvSpPr>
          <p:cNvPr id="6" name="Footer Placeholder 5">
            <a:extLst>
              <a:ext uri="{FF2B5EF4-FFF2-40B4-BE49-F238E27FC236}">
                <a16:creationId xmlns:a16="http://schemas.microsoft.com/office/drawing/2014/main" id="{BF3C775D-DFF5-54C7-55CC-E16832010B74}"/>
              </a:ext>
            </a:extLst>
          </p:cNvPr>
          <p:cNvSpPr>
            <a:spLocks noGrp="1"/>
          </p:cNvSpPr>
          <p:nvPr>
            <p:ph type="ftr" sz="quarter" idx="11"/>
          </p:nvPr>
        </p:nvSpPr>
        <p:spPr/>
        <p:txBody>
          <a:bodyPr/>
          <a:lstStyle/>
          <a:p>
            <a:r>
              <a:rPr lang="en-GB"/>
              <a:t>E. Scifoni - SIRR 2025</a:t>
            </a:r>
            <a:endParaRPr lang="en-IT"/>
          </a:p>
        </p:txBody>
      </p:sp>
      <p:sp>
        <p:nvSpPr>
          <p:cNvPr id="7" name="Slide Number Placeholder 6">
            <a:extLst>
              <a:ext uri="{FF2B5EF4-FFF2-40B4-BE49-F238E27FC236}">
                <a16:creationId xmlns:a16="http://schemas.microsoft.com/office/drawing/2014/main" id="{8C2D96C1-AECA-1384-9C3B-ECEAC95642F0}"/>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2717490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4C0C-A14F-1501-1D64-31FC0FFAD2E6}"/>
              </a:ext>
            </a:extLst>
          </p:cNvPr>
          <p:cNvSpPr>
            <a:spLocks noGrp="1"/>
          </p:cNvSpPr>
          <p:nvPr>
            <p:ph type="title"/>
          </p:nvPr>
        </p:nvSpPr>
        <p:spPr>
          <a:xfrm>
            <a:off x="630238" y="274638"/>
            <a:ext cx="7886700" cy="993775"/>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D7D2807D-4C0B-163E-0C45-BF021271111E}"/>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99DA0DE-23F3-79C2-5A90-4CEEA4084374}"/>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A994C594-6B75-DA41-7428-28E4F8F9A6A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42F9480-DA68-DDCF-D9F4-F49EE7D1B5C7}"/>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D626CD43-DC51-B856-FCD2-094D77A73118}"/>
              </a:ext>
            </a:extLst>
          </p:cNvPr>
          <p:cNvSpPr>
            <a:spLocks noGrp="1"/>
          </p:cNvSpPr>
          <p:nvPr>
            <p:ph type="dt" sz="half" idx="10"/>
          </p:nvPr>
        </p:nvSpPr>
        <p:spPr/>
        <p:txBody>
          <a:bodyPr/>
          <a:lstStyle/>
          <a:p>
            <a:r>
              <a:rPr lang="it-IT"/>
              <a:t>06.10.2025</a:t>
            </a:r>
            <a:endParaRPr lang="en-IT"/>
          </a:p>
        </p:txBody>
      </p:sp>
      <p:sp>
        <p:nvSpPr>
          <p:cNvPr id="8" name="Footer Placeholder 7">
            <a:extLst>
              <a:ext uri="{FF2B5EF4-FFF2-40B4-BE49-F238E27FC236}">
                <a16:creationId xmlns:a16="http://schemas.microsoft.com/office/drawing/2014/main" id="{A40CAA10-A46D-C8D2-2019-5CCF40683388}"/>
              </a:ext>
            </a:extLst>
          </p:cNvPr>
          <p:cNvSpPr>
            <a:spLocks noGrp="1"/>
          </p:cNvSpPr>
          <p:nvPr>
            <p:ph type="ftr" sz="quarter" idx="11"/>
          </p:nvPr>
        </p:nvSpPr>
        <p:spPr/>
        <p:txBody>
          <a:bodyPr/>
          <a:lstStyle/>
          <a:p>
            <a:r>
              <a:rPr lang="en-GB"/>
              <a:t>E. Scifoni - SIRR 2025</a:t>
            </a:r>
            <a:endParaRPr lang="en-IT"/>
          </a:p>
        </p:txBody>
      </p:sp>
      <p:sp>
        <p:nvSpPr>
          <p:cNvPr id="9" name="Slide Number Placeholder 8">
            <a:extLst>
              <a:ext uri="{FF2B5EF4-FFF2-40B4-BE49-F238E27FC236}">
                <a16:creationId xmlns:a16="http://schemas.microsoft.com/office/drawing/2014/main" id="{66415583-C4DC-3D3C-F62C-9978FB53729F}"/>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2834436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D4F0-E43E-E681-4314-51263E3B66A7}"/>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EB89638F-3571-4CE0-6C80-65A76318B8D2}"/>
              </a:ext>
            </a:extLst>
          </p:cNvPr>
          <p:cNvSpPr>
            <a:spLocks noGrp="1"/>
          </p:cNvSpPr>
          <p:nvPr>
            <p:ph type="dt" sz="half" idx="10"/>
          </p:nvPr>
        </p:nvSpPr>
        <p:spPr/>
        <p:txBody>
          <a:bodyPr/>
          <a:lstStyle/>
          <a:p>
            <a:r>
              <a:rPr lang="it-IT"/>
              <a:t>06.10.2025</a:t>
            </a:r>
            <a:endParaRPr lang="en-IT"/>
          </a:p>
        </p:txBody>
      </p:sp>
      <p:sp>
        <p:nvSpPr>
          <p:cNvPr id="4" name="Footer Placeholder 3">
            <a:extLst>
              <a:ext uri="{FF2B5EF4-FFF2-40B4-BE49-F238E27FC236}">
                <a16:creationId xmlns:a16="http://schemas.microsoft.com/office/drawing/2014/main" id="{19D47B55-4877-D4D8-3E3A-3A2E0012B5F2}"/>
              </a:ext>
            </a:extLst>
          </p:cNvPr>
          <p:cNvSpPr>
            <a:spLocks noGrp="1"/>
          </p:cNvSpPr>
          <p:nvPr>
            <p:ph type="ftr" sz="quarter" idx="11"/>
          </p:nvPr>
        </p:nvSpPr>
        <p:spPr/>
        <p:txBody>
          <a:bodyPr/>
          <a:lstStyle/>
          <a:p>
            <a:r>
              <a:rPr lang="en-GB"/>
              <a:t>E. Scifoni - SIRR 2025</a:t>
            </a:r>
            <a:endParaRPr lang="en-IT"/>
          </a:p>
        </p:txBody>
      </p:sp>
      <p:sp>
        <p:nvSpPr>
          <p:cNvPr id="5" name="Slide Number Placeholder 4">
            <a:extLst>
              <a:ext uri="{FF2B5EF4-FFF2-40B4-BE49-F238E27FC236}">
                <a16:creationId xmlns:a16="http://schemas.microsoft.com/office/drawing/2014/main" id="{788CC72D-E91C-514B-7D37-E201A0B915DF}"/>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2397724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8B279-7E42-AB32-3D05-5114D02EF117}"/>
              </a:ext>
            </a:extLst>
          </p:cNvPr>
          <p:cNvSpPr>
            <a:spLocks noGrp="1"/>
          </p:cNvSpPr>
          <p:nvPr>
            <p:ph type="dt" sz="half" idx="10"/>
          </p:nvPr>
        </p:nvSpPr>
        <p:spPr/>
        <p:txBody>
          <a:bodyPr/>
          <a:lstStyle/>
          <a:p>
            <a:r>
              <a:rPr lang="it-IT"/>
              <a:t>06.10.2025</a:t>
            </a:r>
            <a:endParaRPr lang="en-IT"/>
          </a:p>
        </p:txBody>
      </p:sp>
      <p:sp>
        <p:nvSpPr>
          <p:cNvPr id="3" name="Footer Placeholder 2">
            <a:extLst>
              <a:ext uri="{FF2B5EF4-FFF2-40B4-BE49-F238E27FC236}">
                <a16:creationId xmlns:a16="http://schemas.microsoft.com/office/drawing/2014/main" id="{83DC55B4-91DA-C5EE-4AD0-FDBCE5FFF55A}"/>
              </a:ext>
            </a:extLst>
          </p:cNvPr>
          <p:cNvSpPr>
            <a:spLocks noGrp="1"/>
          </p:cNvSpPr>
          <p:nvPr>
            <p:ph type="ftr" sz="quarter" idx="11"/>
          </p:nvPr>
        </p:nvSpPr>
        <p:spPr/>
        <p:txBody>
          <a:bodyPr/>
          <a:lstStyle/>
          <a:p>
            <a:r>
              <a:rPr lang="en-GB"/>
              <a:t>E. Scifoni - SIRR 2025</a:t>
            </a:r>
            <a:endParaRPr lang="en-IT"/>
          </a:p>
        </p:txBody>
      </p:sp>
      <p:sp>
        <p:nvSpPr>
          <p:cNvPr id="4" name="Slide Number Placeholder 3">
            <a:extLst>
              <a:ext uri="{FF2B5EF4-FFF2-40B4-BE49-F238E27FC236}">
                <a16:creationId xmlns:a16="http://schemas.microsoft.com/office/drawing/2014/main" id="{596F154A-D24D-E471-0C0E-878325A393E9}"/>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1778375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CDE7-C084-3E91-C511-6C34DB90B876}"/>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30E4408B-B91C-E894-F256-0E3F9F6914B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939F45F7-5C9C-1144-4F7D-EA1929C9207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4C92E1-BF45-F258-465F-07C6CBE24D0D}"/>
              </a:ext>
            </a:extLst>
          </p:cNvPr>
          <p:cNvSpPr>
            <a:spLocks noGrp="1"/>
          </p:cNvSpPr>
          <p:nvPr>
            <p:ph type="dt" sz="half" idx="10"/>
          </p:nvPr>
        </p:nvSpPr>
        <p:spPr/>
        <p:txBody>
          <a:bodyPr/>
          <a:lstStyle/>
          <a:p>
            <a:r>
              <a:rPr lang="it-IT"/>
              <a:t>06.10.2025</a:t>
            </a:r>
            <a:endParaRPr lang="en-IT"/>
          </a:p>
        </p:txBody>
      </p:sp>
      <p:sp>
        <p:nvSpPr>
          <p:cNvPr id="6" name="Footer Placeholder 5">
            <a:extLst>
              <a:ext uri="{FF2B5EF4-FFF2-40B4-BE49-F238E27FC236}">
                <a16:creationId xmlns:a16="http://schemas.microsoft.com/office/drawing/2014/main" id="{B1EC042A-EA5C-C816-1A8E-DD4978D33F86}"/>
              </a:ext>
            </a:extLst>
          </p:cNvPr>
          <p:cNvSpPr>
            <a:spLocks noGrp="1"/>
          </p:cNvSpPr>
          <p:nvPr>
            <p:ph type="ftr" sz="quarter" idx="11"/>
          </p:nvPr>
        </p:nvSpPr>
        <p:spPr/>
        <p:txBody>
          <a:bodyPr/>
          <a:lstStyle/>
          <a:p>
            <a:r>
              <a:rPr lang="en-GB"/>
              <a:t>E. Scifoni - SIRR 2025</a:t>
            </a:r>
            <a:endParaRPr lang="en-IT"/>
          </a:p>
        </p:txBody>
      </p:sp>
      <p:sp>
        <p:nvSpPr>
          <p:cNvPr id="7" name="Slide Number Placeholder 6">
            <a:extLst>
              <a:ext uri="{FF2B5EF4-FFF2-40B4-BE49-F238E27FC236}">
                <a16:creationId xmlns:a16="http://schemas.microsoft.com/office/drawing/2014/main" id="{6274D321-123F-5760-FA66-E6493B4DB7EC}"/>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1068778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1B8F-F5CA-EF02-EEF2-D0417B6DC436}"/>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24908482-AAC5-AF68-C5F1-1C72BAB24CA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D156F16C-BC8F-D73A-23EF-DA92D6C0D0D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168832-E4AD-416A-195D-133E653EEED8}"/>
              </a:ext>
            </a:extLst>
          </p:cNvPr>
          <p:cNvSpPr>
            <a:spLocks noGrp="1"/>
          </p:cNvSpPr>
          <p:nvPr>
            <p:ph type="dt" sz="half" idx="10"/>
          </p:nvPr>
        </p:nvSpPr>
        <p:spPr/>
        <p:txBody>
          <a:bodyPr/>
          <a:lstStyle/>
          <a:p>
            <a:r>
              <a:rPr lang="it-IT"/>
              <a:t>06.10.2025</a:t>
            </a:r>
            <a:endParaRPr lang="en-IT"/>
          </a:p>
        </p:txBody>
      </p:sp>
      <p:sp>
        <p:nvSpPr>
          <p:cNvPr id="6" name="Footer Placeholder 5">
            <a:extLst>
              <a:ext uri="{FF2B5EF4-FFF2-40B4-BE49-F238E27FC236}">
                <a16:creationId xmlns:a16="http://schemas.microsoft.com/office/drawing/2014/main" id="{0808ED9D-FDB1-9C6F-AE9E-6837761D33BE}"/>
              </a:ext>
            </a:extLst>
          </p:cNvPr>
          <p:cNvSpPr>
            <a:spLocks noGrp="1"/>
          </p:cNvSpPr>
          <p:nvPr>
            <p:ph type="ftr" sz="quarter" idx="11"/>
          </p:nvPr>
        </p:nvSpPr>
        <p:spPr/>
        <p:txBody>
          <a:bodyPr/>
          <a:lstStyle/>
          <a:p>
            <a:r>
              <a:rPr lang="en-GB"/>
              <a:t>E. Scifoni - SIRR 2025</a:t>
            </a:r>
            <a:endParaRPr lang="en-IT"/>
          </a:p>
        </p:txBody>
      </p:sp>
      <p:sp>
        <p:nvSpPr>
          <p:cNvPr id="7" name="Slide Number Placeholder 6">
            <a:extLst>
              <a:ext uri="{FF2B5EF4-FFF2-40B4-BE49-F238E27FC236}">
                <a16:creationId xmlns:a16="http://schemas.microsoft.com/office/drawing/2014/main" id="{A8E2B9AE-0FA3-6F12-4529-308FE2BCE9F2}"/>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2449174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F618-641A-4DE1-427E-2F61632610FC}"/>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A417E5AA-E461-6AF9-74F8-34DC919D71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8B36545-E932-1DC3-6B34-71D88ED35C1B}"/>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55186E10-4624-51FF-C203-CFA8CE3D0D4D}"/>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3F56417A-36B5-7633-DB24-995160C1B76C}"/>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139084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B52E1C-6973-29F3-A430-F0321E3B0C98}"/>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462E6FE3-ABC1-BF45-4342-D21463C3363F}"/>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46F6BD4-8DA2-11A8-6B6A-04DFAF841E08}"/>
              </a:ext>
            </a:extLst>
          </p:cNvPr>
          <p:cNvSpPr>
            <a:spLocks noGrp="1"/>
          </p:cNvSpPr>
          <p:nvPr>
            <p:ph type="dt" sz="half" idx="10"/>
          </p:nvPr>
        </p:nvSpPr>
        <p:spPr/>
        <p:txBody>
          <a:bodyPr/>
          <a:lstStyle/>
          <a:p>
            <a:r>
              <a:rPr lang="it-IT"/>
              <a:t>06.10.2025</a:t>
            </a:r>
            <a:endParaRPr lang="en-IT"/>
          </a:p>
        </p:txBody>
      </p:sp>
      <p:sp>
        <p:nvSpPr>
          <p:cNvPr id="5" name="Footer Placeholder 4">
            <a:extLst>
              <a:ext uri="{FF2B5EF4-FFF2-40B4-BE49-F238E27FC236}">
                <a16:creationId xmlns:a16="http://schemas.microsoft.com/office/drawing/2014/main" id="{2B25454A-AF15-D765-320F-90EB0AAE6EAF}"/>
              </a:ext>
            </a:extLst>
          </p:cNvPr>
          <p:cNvSpPr>
            <a:spLocks noGrp="1"/>
          </p:cNvSpPr>
          <p:nvPr>
            <p:ph type="ftr" sz="quarter" idx="11"/>
          </p:nvPr>
        </p:nvSpPr>
        <p:spPr/>
        <p:txBody>
          <a:bodyPr/>
          <a:lstStyle/>
          <a:p>
            <a:r>
              <a:rPr lang="en-GB"/>
              <a:t>E. Scifoni - SIRR 2025</a:t>
            </a:r>
            <a:endParaRPr lang="en-IT"/>
          </a:p>
        </p:txBody>
      </p:sp>
      <p:sp>
        <p:nvSpPr>
          <p:cNvPr id="6" name="Slide Number Placeholder 5">
            <a:extLst>
              <a:ext uri="{FF2B5EF4-FFF2-40B4-BE49-F238E27FC236}">
                <a16:creationId xmlns:a16="http://schemas.microsoft.com/office/drawing/2014/main" id="{324D4CB8-F8DE-4DAB-6E79-398531C07BC4}"/>
              </a:ext>
            </a:extLst>
          </p:cNvPr>
          <p:cNvSpPr>
            <a:spLocks noGrp="1"/>
          </p:cNvSpPr>
          <p:nvPr>
            <p:ph type="sldNum" sz="quarter" idx="12"/>
          </p:nvPr>
        </p:nvSpPr>
        <p:spPr/>
        <p:txBody>
          <a:bodyPr/>
          <a:lstStyle/>
          <a:p>
            <a:fld id="{B1E89E06-F7E8-A24D-AEE2-A58B9E1EFA97}" type="slidenum">
              <a:rPr lang="en-IT" smtClean="0"/>
              <a:t>‹#›</a:t>
            </a:fld>
            <a:endParaRPr lang="en-IT"/>
          </a:p>
        </p:txBody>
      </p:sp>
    </p:spTree>
    <p:extLst>
      <p:ext uri="{BB962C8B-B14F-4D97-AF65-F5344CB8AC3E}">
        <p14:creationId xmlns:p14="http://schemas.microsoft.com/office/powerpoint/2010/main" val="356905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06.10.2025</a:t>
            </a:r>
            <a:endParaRPr lang="en-US"/>
          </a:p>
        </p:txBody>
      </p:sp>
      <p:sp>
        <p:nvSpPr>
          <p:cNvPr id="8" name="Footer Placeholder 7"/>
          <p:cNvSpPr>
            <a:spLocks noGrp="1"/>
          </p:cNvSpPr>
          <p:nvPr>
            <p:ph type="ftr" sz="quarter" idx="11"/>
          </p:nvPr>
        </p:nvSpPr>
        <p:spPr/>
        <p:txBody>
          <a:bodyPr/>
          <a:lstStyle/>
          <a:p>
            <a:r>
              <a:rPr lang="en-US"/>
              <a:t>E. Scifoni - SIRR 2025</a:t>
            </a:r>
          </a:p>
        </p:txBody>
      </p:sp>
      <p:sp>
        <p:nvSpPr>
          <p:cNvPr id="9" name="Slide Number Placeholder 8"/>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848933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42148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it-IT"/>
              <a:t>06.10.2025</a:t>
            </a:r>
            <a:endParaRPr lang="en-US"/>
          </a:p>
        </p:txBody>
      </p:sp>
      <p:sp>
        <p:nvSpPr>
          <p:cNvPr id="4" name="Footer Placeholder 3"/>
          <p:cNvSpPr>
            <a:spLocks noGrp="1"/>
          </p:cNvSpPr>
          <p:nvPr>
            <p:ph type="ftr" sz="quarter" idx="11"/>
          </p:nvPr>
        </p:nvSpPr>
        <p:spPr/>
        <p:txBody>
          <a:bodyPr/>
          <a:lstStyle/>
          <a:p>
            <a:r>
              <a:rPr lang="en-US"/>
              <a:t>E. Scifoni - SIRR 2025</a:t>
            </a:r>
          </a:p>
        </p:txBody>
      </p:sp>
      <p:sp>
        <p:nvSpPr>
          <p:cNvPr id="5" name="Slide Number Placeholder 4"/>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166017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06.10.2025</a:t>
            </a:r>
            <a:endParaRPr lang="en-US"/>
          </a:p>
        </p:txBody>
      </p:sp>
      <p:sp>
        <p:nvSpPr>
          <p:cNvPr id="3" name="Footer Placeholder 2"/>
          <p:cNvSpPr>
            <a:spLocks noGrp="1"/>
          </p:cNvSpPr>
          <p:nvPr>
            <p:ph type="ftr" sz="quarter" idx="11"/>
          </p:nvPr>
        </p:nvSpPr>
        <p:spPr>
          <a:xfrm>
            <a:off x="3124200" y="4767264"/>
            <a:ext cx="2895600" cy="273844"/>
          </a:xfrm>
        </p:spPr>
        <p:txBody>
          <a:bodyPr/>
          <a:lstStyle/>
          <a:p>
            <a:r>
              <a:rPr lang="en-US"/>
              <a:t>E. Scifoni - SIRR 2025</a:t>
            </a:r>
          </a:p>
        </p:txBody>
      </p:sp>
      <p:sp>
        <p:nvSpPr>
          <p:cNvPr id="4" name="Slide Number Placeholder 3"/>
          <p:cNvSpPr>
            <a:spLocks noGrp="1"/>
          </p:cNvSpPr>
          <p:nvPr>
            <p:ph type="sldNum" sz="quarter" idx="12"/>
          </p:nvPr>
        </p:nvSpPr>
        <p:spPr>
          <a:xfrm>
            <a:off x="6553200" y="4767264"/>
            <a:ext cx="2133600" cy="273844"/>
          </a:xfrm>
        </p:spPr>
        <p:txBody>
          <a:bodyPr/>
          <a:lstStyle/>
          <a:p>
            <a:fld id="{4C03E94D-BACC-4743-B2BE-3C118A75A3B0}" type="slidenum">
              <a:rPr lang="en-US" smtClean="0"/>
              <a:pPr/>
              <a:t>‹#›</a:t>
            </a:fld>
            <a:endParaRPr lang="en-US" dirty="0"/>
          </a:p>
        </p:txBody>
      </p:sp>
    </p:spTree>
    <p:extLst>
      <p:ext uri="{BB962C8B-B14F-4D97-AF65-F5344CB8AC3E}">
        <p14:creationId xmlns:p14="http://schemas.microsoft.com/office/powerpoint/2010/main" val="62233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06.10.2025</a:t>
            </a:r>
            <a:endParaRPr lang="en-US"/>
          </a:p>
        </p:txBody>
      </p:sp>
      <p:sp>
        <p:nvSpPr>
          <p:cNvPr id="6" name="Footer Placeholder 5"/>
          <p:cNvSpPr>
            <a:spLocks noGrp="1"/>
          </p:cNvSpPr>
          <p:nvPr>
            <p:ph type="ftr" sz="quarter" idx="11"/>
          </p:nvPr>
        </p:nvSpPr>
        <p:spPr/>
        <p:txBody>
          <a:bodyPr/>
          <a:lstStyle/>
          <a:p>
            <a:r>
              <a:rPr lang="en-US"/>
              <a:t>E. Scifoni - SIRR 2025</a:t>
            </a:r>
          </a:p>
        </p:txBody>
      </p:sp>
      <p:sp>
        <p:nvSpPr>
          <p:cNvPr id="7" name="Slide Number Placeholder 6"/>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274023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06.10.2025</a:t>
            </a:r>
            <a:endParaRPr lang="en-US"/>
          </a:p>
        </p:txBody>
      </p:sp>
      <p:sp>
        <p:nvSpPr>
          <p:cNvPr id="6" name="Footer Placeholder 5"/>
          <p:cNvSpPr>
            <a:spLocks noGrp="1"/>
          </p:cNvSpPr>
          <p:nvPr>
            <p:ph type="ftr" sz="quarter" idx="11"/>
          </p:nvPr>
        </p:nvSpPr>
        <p:spPr/>
        <p:txBody>
          <a:bodyPr/>
          <a:lstStyle/>
          <a:p>
            <a:r>
              <a:rPr lang="en-US"/>
              <a:t>E. Scifoni - SIRR 2025</a:t>
            </a:r>
          </a:p>
        </p:txBody>
      </p:sp>
      <p:sp>
        <p:nvSpPr>
          <p:cNvPr id="7" name="Slide Number Placeholder 6"/>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155322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06.10.2025</a:t>
            </a:r>
            <a:endParaRPr lang="en-US"/>
          </a:p>
        </p:txBody>
      </p:sp>
      <p:sp>
        <p:nvSpPr>
          <p:cNvPr id="5" name="Footer Placeholder 4"/>
          <p:cNvSpPr>
            <a:spLocks noGrp="1"/>
          </p:cNvSpPr>
          <p:nvPr>
            <p:ph type="ftr" sz="quarter" idx="11"/>
          </p:nvPr>
        </p:nvSpPr>
        <p:spPr/>
        <p:txBody>
          <a:bodyPr/>
          <a:lstStyle/>
          <a:p>
            <a:r>
              <a:rPr lang="en-US"/>
              <a:t>E. Scifoni - SIRR 2025</a:t>
            </a:r>
          </a:p>
        </p:txBody>
      </p:sp>
      <p:sp>
        <p:nvSpPr>
          <p:cNvPr id="6" name="Slide Number Placeholder 5"/>
          <p:cNvSpPr>
            <a:spLocks noGrp="1"/>
          </p:cNvSpPr>
          <p:nvPr>
            <p:ph type="sldNum" sz="quarter" idx="12"/>
          </p:nvPr>
        </p:nvSpPr>
        <p:spPr/>
        <p:txBody>
          <a:bodyPr/>
          <a:lstStyle/>
          <a:p>
            <a:fld id="{4C03E94D-BACC-4743-B2BE-3C118A75A3B0}" type="slidenum">
              <a:rPr lang="en-US" smtClean="0"/>
              <a:pPr/>
              <a:t>‹#›</a:t>
            </a:fld>
            <a:endParaRPr lang="en-US"/>
          </a:p>
        </p:txBody>
      </p:sp>
    </p:spTree>
    <p:extLst>
      <p:ext uri="{BB962C8B-B14F-4D97-AF65-F5344CB8AC3E}">
        <p14:creationId xmlns:p14="http://schemas.microsoft.com/office/powerpoint/2010/main" val="421091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tiff"/><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2.tif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4752085"/>
            <a:ext cx="9144000" cy="4119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0" y="-20538"/>
            <a:ext cx="9144000" cy="8975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40314"/>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it-IT"/>
              <a:t>06.10.2025</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E. Scifoni - SIRR 2025</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03E94D-BACC-4743-B2BE-3C118A75A3B0}" type="slidenum">
              <a:rPr lang="en-US" smtClean="0"/>
              <a:pPr/>
              <a:t>‹#›</a:t>
            </a:fld>
            <a:endParaRPr lang="en-US" dirty="0"/>
          </a:p>
        </p:txBody>
      </p:sp>
      <p:pic>
        <p:nvPicPr>
          <p:cNvPr id="9" name="Picture 8"/>
          <p:cNvPicPr>
            <a:picLocks noChangeAspect="1"/>
          </p:cNvPicPr>
          <p:nvPr userDrawn="1"/>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32240" y="4801867"/>
            <a:ext cx="296059" cy="293939"/>
          </a:xfrm>
          <a:prstGeom prst="rect">
            <a:avLst/>
          </a:prstGeom>
        </p:spPr>
      </p:pic>
      <p:pic>
        <p:nvPicPr>
          <p:cNvPr id="11" name="Picture 10">
            <a:extLst>
              <a:ext uri="{FF2B5EF4-FFF2-40B4-BE49-F238E27FC236}">
                <a16:creationId xmlns:a16="http://schemas.microsoft.com/office/drawing/2014/main" id="{7FF6E44F-ED23-514F-933E-B1C93F0F955B}"/>
              </a:ext>
            </a:extLst>
          </p:cNvPr>
          <p:cNvPicPr>
            <a:picLocks noChangeAspect="1"/>
          </p:cNvPicPr>
          <p:nvPr userDrawn="1"/>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6508" y="4732771"/>
            <a:ext cx="1117832" cy="414828"/>
          </a:xfrm>
          <a:prstGeom prst="rect">
            <a:avLst/>
          </a:prstGeom>
        </p:spPr>
      </p:pic>
    </p:spTree>
    <p:extLst>
      <p:ext uri="{BB962C8B-B14F-4D97-AF65-F5344CB8AC3E}">
        <p14:creationId xmlns:p14="http://schemas.microsoft.com/office/powerpoint/2010/main" val="880255238"/>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6" r:id="rId11"/>
    <p:sldLayoutId id="2147483718" r:id="rId12"/>
    <p:sldLayoutId id="2147483732" r:id="rId13"/>
  </p:sldLayoutIdLst>
  <p:hf hd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EC110-151F-AD08-FA4E-22AC532A0C7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84CF73A-22D9-B204-E796-3CD077F4227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83466E8-F308-C0B2-D890-985E96FA51E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it-IT"/>
              <a:t>06.10.2025</a:t>
            </a:r>
            <a:endParaRPr lang="en-IT"/>
          </a:p>
        </p:txBody>
      </p:sp>
      <p:sp>
        <p:nvSpPr>
          <p:cNvPr id="5" name="Footer Placeholder 4">
            <a:extLst>
              <a:ext uri="{FF2B5EF4-FFF2-40B4-BE49-F238E27FC236}">
                <a16:creationId xmlns:a16="http://schemas.microsoft.com/office/drawing/2014/main" id="{DF7A77ED-FB55-7423-635A-0575C1D7A41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E. Scifoni - SIRR 2025</a:t>
            </a:r>
            <a:endParaRPr lang="en-IT"/>
          </a:p>
        </p:txBody>
      </p:sp>
      <p:sp>
        <p:nvSpPr>
          <p:cNvPr id="6" name="Slide Number Placeholder 5">
            <a:extLst>
              <a:ext uri="{FF2B5EF4-FFF2-40B4-BE49-F238E27FC236}">
                <a16:creationId xmlns:a16="http://schemas.microsoft.com/office/drawing/2014/main" id="{BA2D45F5-BF6A-98D9-BFB6-461529846A5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B1E89E06-F7E8-A24D-AEE2-A58B9E1EFA97}" type="slidenum">
              <a:rPr lang="en-IT" smtClean="0"/>
              <a:t>‹#›</a:t>
            </a:fld>
            <a:endParaRPr lang="en-IT"/>
          </a:p>
        </p:txBody>
      </p:sp>
      <p:sp>
        <p:nvSpPr>
          <p:cNvPr id="7" name="Rectangle 6">
            <a:extLst>
              <a:ext uri="{FF2B5EF4-FFF2-40B4-BE49-F238E27FC236}">
                <a16:creationId xmlns:a16="http://schemas.microsoft.com/office/drawing/2014/main" id="{2783D4AD-EB9E-3325-CEE2-BE55F8B58D50}"/>
              </a:ext>
            </a:extLst>
          </p:cNvPr>
          <p:cNvSpPr/>
          <p:nvPr userDrawn="1"/>
        </p:nvSpPr>
        <p:spPr>
          <a:xfrm>
            <a:off x="0" y="4868862"/>
            <a:ext cx="9144000" cy="2951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1BDA147-FB7B-3A9B-23A6-AA9FF0DFAD7E}"/>
              </a:ext>
            </a:extLst>
          </p:cNvPr>
          <p:cNvSpPr/>
          <p:nvPr userDrawn="1"/>
        </p:nvSpPr>
        <p:spPr>
          <a:xfrm>
            <a:off x="0" y="-40741"/>
            <a:ext cx="9144000" cy="6431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ate Placeholder 3">
            <a:extLst>
              <a:ext uri="{FF2B5EF4-FFF2-40B4-BE49-F238E27FC236}">
                <a16:creationId xmlns:a16="http://schemas.microsoft.com/office/drawing/2014/main" id="{647A8B52-079C-47A3-0E06-E04713BB2460}"/>
              </a:ext>
            </a:extLst>
          </p:cNvPr>
          <p:cNvSpPr txBox="1">
            <a:spLocks/>
          </p:cNvSpPr>
          <p:nvPr userDrawn="1"/>
        </p:nvSpPr>
        <p:spPr>
          <a:xfrm>
            <a:off x="457200" y="4852107"/>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06.10.2025</a:t>
            </a:r>
            <a:endParaRPr lang="en-US" dirty="0"/>
          </a:p>
        </p:txBody>
      </p:sp>
      <p:sp>
        <p:nvSpPr>
          <p:cNvPr id="10" name="Footer Placeholder 4">
            <a:extLst>
              <a:ext uri="{FF2B5EF4-FFF2-40B4-BE49-F238E27FC236}">
                <a16:creationId xmlns:a16="http://schemas.microsoft.com/office/drawing/2014/main" id="{2BF5F816-C277-BCC8-DB51-8A5F93B2E98B}"/>
              </a:ext>
            </a:extLst>
          </p:cNvPr>
          <p:cNvSpPr txBox="1">
            <a:spLocks/>
          </p:cNvSpPr>
          <p:nvPr userDrawn="1"/>
        </p:nvSpPr>
        <p:spPr>
          <a:xfrm>
            <a:off x="3124200" y="4852107"/>
            <a:ext cx="2895600" cy="273844"/>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 Scifoni - SIRR 2025</a:t>
            </a:r>
            <a:endParaRPr lang="en-US" dirty="0"/>
          </a:p>
        </p:txBody>
      </p:sp>
      <p:pic>
        <p:nvPicPr>
          <p:cNvPr id="11" name="Picture 10">
            <a:extLst>
              <a:ext uri="{FF2B5EF4-FFF2-40B4-BE49-F238E27FC236}">
                <a16:creationId xmlns:a16="http://schemas.microsoft.com/office/drawing/2014/main" id="{D86C1408-5B93-CE6C-121F-5FF0D5167AF0}"/>
              </a:ext>
            </a:extLst>
          </p:cNvPr>
          <p:cNvPicPr>
            <a:picLocks noChangeAspect="1"/>
          </p:cNvPicPr>
          <p:nvPr userDrawn="1"/>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32240" y="4886710"/>
            <a:ext cx="296059" cy="293939"/>
          </a:xfrm>
          <a:prstGeom prst="rect">
            <a:avLst/>
          </a:prstGeom>
        </p:spPr>
      </p:pic>
      <p:pic>
        <p:nvPicPr>
          <p:cNvPr id="12" name="Picture 11">
            <a:extLst>
              <a:ext uri="{FF2B5EF4-FFF2-40B4-BE49-F238E27FC236}">
                <a16:creationId xmlns:a16="http://schemas.microsoft.com/office/drawing/2014/main" id="{80F07E55-3539-90DA-58DA-B78EDD35BA07}"/>
              </a:ext>
            </a:extLst>
          </p:cNvPr>
          <p:cNvPicPr>
            <a:picLocks noChangeAspect="1"/>
          </p:cNvPicPr>
          <p:nvPr userDrawn="1"/>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6508" y="4817614"/>
            <a:ext cx="1117832" cy="414828"/>
          </a:xfrm>
          <a:prstGeom prst="rect">
            <a:avLst/>
          </a:prstGeom>
        </p:spPr>
      </p:pic>
    </p:spTree>
    <p:extLst>
      <p:ext uri="{BB962C8B-B14F-4D97-AF65-F5344CB8AC3E}">
        <p14:creationId xmlns:p14="http://schemas.microsoft.com/office/powerpoint/2010/main" val="3950781334"/>
      </p:ext>
    </p:extLst>
  </p:cSld>
  <p:clrMap bg1="lt1" tx1="dk1" bg2="lt2" tx2="dk2" accent1="accent1" accent2="accent2" accent3="accent3" accent4="accent4" accent5="accent5" accent6="accent6" hlink="hlink" folHlink="folHlink"/>
  <p:sldLayoutIdLst>
    <p:sldLayoutId id="214748370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48" r:id="rId13"/>
    <p:sldLayoutId id="2147483749"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EC110-151F-AD08-FA4E-22AC532A0C7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84CF73A-22D9-B204-E796-3CD077F4227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83466E8-F308-C0B2-D890-985E96FA51E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it-IT"/>
              <a:t>06.10.2025</a:t>
            </a:r>
            <a:endParaRPr lang="en-IT"/>
          </a:p>
        </p:txBody>
      </p:sp>
      <p:sp>
        <p:nvSpPr>
          <p:cNvPr id="5" name="Footer Placeholder 4">
            <a:extLst>
              <a:ext uri="{FF2B5EF4-FFF2-40B4-BE49-F238E27FC236}">
                <a16:creationId xmlns:a16="http://schemas.microsoft.com/office/drawing/2014/main" id="{DF7A77ED-FB55-7423-635A-0575C1D7A41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E. Scifoni - SIRR 2025</a:t>
            </a:r>
            <a:endParaRPr lang="en-IT"/>
          </a:p>
        </p:txBody>
      </p:sp>
      <p:sp>
        <p:nvSpPr>
          <p:cNvPr id="6" name="Slide Number Placeholder 5">
            <a:extLst>
              <a:ext uri="{FF2B5EF4-FFF2-40B4-BE49-F238E27FC236}">
                <a16:creationId xmlns:a16="http://schemas.microsoft.com/office/drawing/2014/main" id="{BA2D45F5-BF6A-98D9-BFB6-461529846A5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B1E89E06-F7E8-A24D-AEE2-A58B9E1EFA97}" type="slidenum">
              <a:rPr lang="en-IT" smtClean="0"/>
              <a:t>‹#›</a:t>
            </a:fld>
            <a:endParaRPr lang="en-IT"/>
          </a:p>
        </p:txBody>
      </p:sp>
      <p:sp>
        <p:nvSpPr>
          <p:cNvPr id="7" name="Rectangle 6">
            <a:extLst>
              <a:ext uri="{FF2B5EF4-FFF2-40B4-BE49-F238E27FC236}">
                <a16:creationId xmlns:a16="http://schemas.microsoft.com/office/drawing/2014/main" id="{2783D4AD-EB9E-3325-CEE2-BE55F8B58D50}"/>
              </a:ext>
            </a:extLst>
          </p:cNvPr>
          <p:cNvSpPr/>
          <p:nvPr userDrawn="1"/>
        </p:nvSpPr>
        <p:spPr>
          <a:xfrm>
            <a:off x="0" y="4868862"/>
            <a:ext cx="9144000" cy="2951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1BDA147-FB7B-3A9B-23A6-AA9FF0DFAD7E}"/>
              </a:ext>
            </a:extLst>
          </p:cNvPr>
          <p:cNvSpPr/>
          <p:nvPr userDrawn="1"/>
        </p:nvSpPr>
        <p:spPr>
          <a:xfrm>
            <a:off x="0" y="-40741"/>
            <a:ext cx="9144000" cy="6431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ate Placeholder 3">
            <a:extLst>
              <a:ext uri="{FF2B5EF4-FFF2-40B4-BE49-F238E27FC236}">
                <a16:creationId xmlns:a16="http://schemas.microsoft.com/office/drawing/2014/main" id="{647A8B52-079C-47A3-0E06-E04713BB2460}"/>
              </a:ext>
            </a:extLst>
          </p:cNvPr>
          <p:cNvSpPr txBox="1">
            <a:spLocks/>
          </p:cNvSpPr>
          <p:nvPr userDrawn="1"/>
        </p:nvSpPr>
        <p:spPr>
          <a:xfrm>
            <a:off x="457200" y="4852107"/>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06.10.2025</a:t>
            </a:r>
            <a:endParaRPr lang="en-US" dirty="0"/>
          </a:p>
        </p:txBody>
      </p:sp>
      <p:sp>
        <p:nvSpPr>
          <p:cNvPr id="10" name="Footer Placeholder 4">
            <a:extLst>
              <a:ext uri="{FF2B5EF4-FFF2-40B4-BE49-F238E27FC236}">
                <a16:creationId xmlns:a16="http://schemas.microsoft.com/office/drawing/2014/main" id="{2BF5F816-C277-BCC8-DB51-8A5F93B2E98B}"/>
              </a:ext>
            </a:extLst>
          </p:cNvPr>
          <p:cNvSpPr txBox="1">
            <a:spLocks/>
          </p:cNvSpPr>
          <p:nvPr userDrawn="1"/>
        </p:nvSpPr>
        <p:spPr>
          <a:xfrm>
            <a:off x="3124200" y="4852107"/>
            <a:ext cx="2895600" cy="273844"/>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 Scifoni - SIRR 2025</a:t>
            </a:r>
            <a:endParaRPr lang="en-US" dirty="0"/>
          </a:p>
        </p:txBody>
      </p:sp>
      <p:pic>
        <p:nvPicPr>
          <p:cNvPr id="11" name="Picture 10">
            <a:extLst>
              <a:ext uri="{FF2B5EF4-FFF2-40B4-BE49-F238E27FC236}">
                <a16:creationId xmlns:a16="http://schemas.microsoft.com/office/drawing/2014/main" id="{D86C1408-5B93-CE6C-121F-5FF0D5167AF0}"/>
              </a:ext>
            </a:extLst>
          </p:cNvPr>
          <p:cNvPicPr>
            <a:picLocks noChangeAspect="1"/>
          </p:cNvPicPr>
          <p:nvPr userDrawn="1"/>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32240" y="4886710"/>
            <a:ext cx="296059" cy="293939"/>
          </a:xfrm>
          <a:prstGeom prst="rect">
            <a:avLst/>
          </a:prstGeom>
        </p:spPr>
      </p:pic>
      <p:pic>
        <p:nvPicPr>
          <p:cNvPr id="12" name="Picture 11">
            <a:extLst>
              <a:ext uri="{FF2B5EF4-FFF2-40B4-BE49-F238E27FC236}">
                <a16:creationId xmlns:a16="http://schemas.microsoft.com/office/drawing/2014/main" id="{80F07E55-3539-90DA-58DA-B78EDD35BA07}"/>
              </a:ext>
            </a:extLst>
          </p:cNvPr>
          <p:cNvPicPr>
            <a:picLocks noChangeAspect="1"/>
          </p:cNvPicPr>
          <p:nvPr userDrawn="1"/>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6508" y="4817614"/>
            <a:ext cx="1117832" cy="414828"/>
          </a:xfrm>
          <a:prstGeom prst="rect">
            <a:avLst/>
          </a:prstGeom>
        </p:spPr>
      </p:pic>
    </p:spTree>
    <p:extLst>
      <p:ext uri="{BB962C8B-B14F-4D97-AF65-F5344CB8AC3E}">
        <p14:creationId xmlns:p14="http://schemas.microsoft.com/office/powerpoint/2010/main" val="22326910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50.tiff"/><Relationship Id="rId13" Type="http://schemas.openxmlformats.org/officeDocument/2006/relationships/image" Target="../media/image55.tiff"/><Relationship Id="rId3" Type="http://schemas.openxmlformats.org/officeDocument/2006/relationships/image" Target="../media/image45.tiff"/><Relationship Id="rId7" Type="http://schemas.openxmlformats.org/officeDocument/2006/relationships/image" Target="../media/image49.png"/><Relationship Id="rId12" Type="http://schemas.openxmlformats.org/officeDocument/2006/relationships/image" Target="../media/image54.tiff"/><Relationship Id="rId2" Type="http://schemas.openxmlformats.org/officeDocument/2006/relationships/image" Target="../media/image44.tiff"/><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s>
</file>

<file path=ppt/slides/_rels/slide12.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59.tiff"/><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customXml" Target="../ink/ink1.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6.gif"/></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98.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0.png"/><Relationship Id="rId3" Type="http://schemas.openxmlformats.org/officeDocument/2006/relationships/image" Target="../media/image18.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101.png"/><Relationship Id="rId1" Type="http://schemas.openxmlformats.org/officeDocument/2006/relationships/slideLayout" Target="../slideLayouts/slideLayout14.xml"/><Relationship Id="rId6" Type="http://schemas.openxmlformats.org/officeDocument/2006/relationships/image" Target="../media/image36.svg"/><Relationship Id="rId11" Type="http://schemas.openxmlformats.org/officeDocument/2006/relationships/image" Target="../media/image108.png"/><Relationship Id="rId5" Type="http://schemas.openxmlformats.org/officeDocument/2006/relationships/image" Target="../media/image35.png"/><Relationship Id="rId15" Type="http://schemas.openxmlformats.org/officeDocument/2006/relationships/image" Target="../media/image112.jpeg"/><Relationship Id="rId10" Type="http://schemas.openxmlformats.org/officeDocument/2006/relationships/image" Target="../media/image107.svg"/><Relationship Id="rId4" Type="http://schemas.openxmlformats.org/officeDocument/2006/relationships/image" Target="../media/image19.svg"/><Relationship Id="rId9" Type="http://schemas.openxmlformats.org/officeDocument/2006/relationships/image" Target="../media/image106.png"/><Relationship Id="rId1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8.png"/><Relationship Id="rId12" Type="http://schemas.openxmlformats.org/officeDocument/2006/relationships/image" Target="../media/image105.svg"/><Relationship Id="rId2" Type="http://schemas.openxmlformats.org/officeDocument/2006/relationships/notesSlide" Target="../notesSlides/notesSlide16.xml"/><Relationship Id="rId16" Type="http://schemas.openxmlformats.org/officeDocument/2006/relationships/image" Target="../media/image109.svg"/><Relationship Id="rId1" Type="http://schemas.openxmlformats.org/officeDocument/2006/relationships/slideLayout" Target="../slideLayouts/slideLayout14.xml"/><Relationship Id="rId6" Type="http://schemas.openxmlformats.org/officeDocument/2006/relationships/image" Target="../media/image116.png"/><Relationship Id="rId11" Type="http://schemas.openxmlformats.org/officeDocument/2006/relationships/image" Target="../media/image104.png"/><Relationship Id="rId5" Type="http://schemas.openxmlformats.org/officeDocument/2006/relationships/image" Target="../media/image115.png"/><Relationship Id="rId15" Type="http://schemas.openxmlformats.org/officeDocument/2006/relationships/image" Target="../media/image108.png"/><Relationship Id="rId10" Type="http://schemas.openxmlformats.org/officeDocument/2006/relationships/image" Target="../media/image36.svg"/><Relationship Id="rId4" Type="http://schemas.openxmlformats.org/officeDocument/2006/relationships/image" Target="../media/image114.png"/><Relationship Id="rId9" Type="http://schemas.openxmlformats.org/officeDocument/2006/relationships/image" Target="../media/image35.png"/><Relationship Id="rId14" Type="http://schemas.openxmlformats.org/officeDocument/2006/relationships/image" Target="../media/image107.sv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117.png"/><Relationship Id="rId7" Type="http://schemas.openxmlformats.org/officeDocument/2006/relationships/image" Target="../media/image36.svg"/><Relationship Id="rId12"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107.svg"/><Relationship Id="rId5" Type="http://schemas.openxmlformats.org/officeDocument/2006/relationships/image" Target="../media/image19.svg"/><Relationship Id="rId10" Type="http://schemas.openxmlformats.org/officeDocument/2006/relationships/image" Target="../media/image106.png"/><Relationship Id="rId4" Type="http://schemas.openxmlformats.org/officeDocument/2006/relationships/image" Target="../media/image18.png"/><Relationship Id="rId9" Type="http://schemas.openxmlformats.org/officeDocument/2006/relationships/image" Target="../media/image105.svg"/></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5.svg"/><Relationship Id="rId1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image" Target="../media/image101.png"/><Relationship Id="rId16" Type="http://schemas.openxmlformats.org/officeDocument/2006/relationships/image" Target="../media/image108.png"/><Relationship Id="rId1" Type="http://schemas.openxmlformats.org/officeDocument/2006/relationships/slideLayout" Target="../slideLayouts/slideLayout14.xml"/><Relationship Id="rId6" Type="http://schemas.openxmlformats.org/officeDocument/2006/relationships/image" Target="../media/image121.png"/><Relationship Id="rId11" Type="http://schemas.openxmlformats.org/officeDocument/2006/relationships/image" Target="../media/image36.svg"/><Relationship Id="rId5" Type="http://schemas.openxmlformats.org/officeDocument/2006/relationships/image" Target="../media/image120.png"/><Relationship Id="rId15" Type="http://schemas.openxmlformats.org/officeDocument/2006/relationships/image" Target="../media/image107.svg"/><Relationship Id="rId10" Type="http://schemas.openxmlformats.org/officeDocument/2006/relationships/image" Target="../media/image35.png"/><Relationship Id="rId19" Type="http://schemas.openxmlformats.org/officeDocument/2006/relationships/image" Target="../media/image110.png"/><Relationship Id="rId4" Type="http://schemas.openxmlformats.org/officeDocument/2006/relationships/image" Target="../media/image113.png"/><Relationship Id="rId9" Type="http://schemas.openxmlformats.org/officeDocument/2006/relationships/image" Target="../media/image19.sv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9.svg"/><Relationship Id="rId18" Type="http://schemas.openxmlformats.org/officeDocument/2006/relationships/image" Target="../media/image106.png"/><Relationship Id="rId3" Type="http://schemas.openxmlformats.org/officeDocument/2006/relationships/image" Target="../media/image101.png"/><Relationship Id="rId21" Type="http://schemas.openxmlformats.org/officeDocument/2006/relationships/image" Target="../media/image109.svg"/><Relationship Id="rId7" Type="http://schemas.openxmlformats.org/officeDocument/2006/relationships/image" Target="../media/image114.jpeg"/><Relationship Id="rId12" Type="http://schemas.openxmlformats.org/officeDocument/2006/relationships/image" Target="../media/image18.png"/><Relationship Id="rId17" Type="http://schemas.openxmlformats.org/officeDocument/2006/relationships/image" Target="../media/image105.svg"/><Relationship Id="rId2" Type="http://schemas.openxmlformats.org/officeDocument/2006/relationships/notesSlide" Target="../notesSlides/notesSlide17.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14.xml"/><Relationship Id="rId6" Type="http://schemas.openxmlformats.org/officeDocument/2006/relationships/image" Target="../media/image126.png"/><Relationship Id="rId11" Type="http://schemas.openxmlformats.org/officeDocument/2006/relationships/image" Target="../media/image128.svg"/><Relationship Id="rId5" Type="http://schemas.openxmlformats.org/officeDocument/2006/relationships/image" Target="../media/image125.png"/><Relationship Id="rId15" Type="http://schemas.openxmlformats.org/officeDocument/2006/relationships/image" Target="../media/image36.svg"/><Relationship Id="rId10" Type="http://schemas.openxmlformats.org/officeDocument/2006/relationships/image" Target="../media/image127.png"/><Relationship Id="rId19" Type="http://schemas.openxmlformats.org/officeDocument/2006/relationships/image" Target="../media/image107.svg"/><Relationship Id="rId4" Type="http://schemas.openxmlformats.org/officeDocument/2006/relationships/image" Target="../media/image124.png"/><Relationship Id="rId9" Type="http://schemas.openxmlformats.org/officeDocument/2006/relationships/image" Target="../media/image119.png"/><Relationship Id="rId1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129.png"/><Relationship Id="rId7" Type="http://schemas.openxmlformats.org/officeDocument/2006/relationships/image" Target="../media/image36.svg"/><Relationship Id="rId12"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107.svg"/><Relationship Id="rId5" Type="http://schemas.openxmlformats.org/officeDocument/2006/relationships/image" Target="../media/image19.svg"/><Relationship Id="rId10" Type="http://schemas.openxmlformats.org/officeDocument/2006/relationships/image" Target="../media/image106.png"/><Relationship Id="rId4" Type="http://schemas.openxmlformats.org/officeDocument/2006/relationships/image" Target="../media/image18.png"/><Relationship Id="rId9" Type="http://schemas.openxmlformats.org/officeDocument/2006/relationships/image" Target="../media/image105.svg"/></Relationships>
</file>

<file path=ppt/slides/_rels/slide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3.png"/><Relationship Id="rId7" Type="http://schemas.openxmlformats.org/officeDocument/2006/relationships/image" Target="../media/image132.png"/><Relationship Id="rId12"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31.svg"/><Relationship Id="rId11" Type="http://schemas.openxmlformats.org/officeDocument/2006/relationships/image" Target="../media/image140.png"/><Relationship Id="rId5" Type="http://schemas.openxmlformats.org/officeDocument/2006/relationships/image" Target="../media/image130.png"/><Relationship Id="rId10" Type="http://schemas.openxmlformats.org/officeDocument/2006/relationships/image" Target="../media/image136.png"/><Relationship Id="rId4" Type="http://schemas.openxmlformats.org/officeDocument/2006/relationships/image" Target="../media/image113.png"/><Relationship Id="rId9"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0.xml"/><Relationship Id="rId5" Type="http://schemas.openxmlformats.org/officeDocument/2006/relationships/image" Target="../media/image144.png"/><Relationship Id="rId4" Type="http://schemas.openxmlformats.org/officeDocument/2006/relationships/image" Target="../media/image142.png"/></Relationships>
</file>

<file path=ppt/slides/_rels/slide4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08.png"/><Relationship Id="rId3" Type="http://schemas.openxmlformats.org/officeDocument/2006/relationships/image" Target="../media/image149.png"/><Relationship Id="rId7" Type="http://schemas.openxmlformats.org/officeDocument/2006/relationships/image" Target="../media/image35.png"/><Relationship Id="rId12" Type="http://schemas.openxmlformats.org/officeDocument/2006/relationships/image" Target="../media/image107.svg"/><Relationship Id="rId2" Type="http://schemas.openxmlformats.org/officeDocument/2006/relationships/image" Target="../media/image145.png"/><Relationship Id="rId16" Type="http://schemas.openxmlformats.org/officeDocument/2006/relationships/image" Target="../media/image152.png"/><Relationship Id="rId1" Type="http://schemas.openxmlformats.org/officeDocument/2006/relationships/slideLayout" Target="../slideLayouts/slideLayout14.xml"/><Relationship Id="rId6" Type="http://schemas.openxmlformats.org/officeDocument/2006/relationships/image" Target="../media/image19.svg"/><Relationship Id="rId11" Type="http://schemas.openxmlformats.org/officeDocument/2006/relationships/image" Target="../media/image106.png"/><Relationship Id="rId5" Type="http://schemas.openxmlformats.org/officeDocument/2006/relationships/image" Target="../media/image18.png"/><Relationship Id="rId15" Type="http://schemas.openxmlformats.org/officeDocument/2006/relationships/image" Target="../media/image151.png"/><Relationship Id="rId10" Type="http://schemas.openxmlformats.org/officeDocument/2006/relationships/image" Target="../media/image105.svg"/><Relationship Id="rId4" Type="http://schemas.openxmlformats.org/officeDocument/2006/relationships/image" Target="../media/image146.png"/><Relationship Id="rId9" Type="http://schemas.openxmlformats.org/officeDocument/2006/relationships/image" Target="../media/image104.png"/><Relationship Id="rId14" Type="http://schemas.openxmlformats.org/officeDocument/2006/relationships/image" Target="../media/image109.svg"/></Relationships>
</file>

<file path=ppt/slides/_rels/slide4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08.png"/><Relationship Id="rId3" Type="http://schemas.openxmlformats.org/officeDocument/2006/relationships/image" Target="../media/image145.png"/><Relationship Id="rId7" Type="http://schemas.openxmlformats.org/officeDocument/2006/relationships/image" Target="../media/image35.png"/><Relationship Id="rId12" Type="http://schemas.openxmlformats.org/officeDocument/2006/relationships/image" Target="../media/image107.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9.svg"/><Relationship Id="rId11" Type="http://schemas.openxmlformats.org/officeDocument/2006/relationships/image" Target="../media/image106.png"/><Relationship Id="rId5" Type="http://schemas.openxmlformats.org/officeDocument/2006/relationships/image" Target="../media/image18.png"/><Relationship Id="rId10" Type="http://schemas.openxmlformats.org/officeDocument/2006/relationships/image" Target="../media/image105.svg"/><Relationship Id="rId4" Type="http://schemas.openxmlformats.org/officeDocument/2006/relationships/image" Target="../media/image149.png"/><Relationship Id="rId9" Type="http://schemas.openxmlformats.org/officeDocument/2006/relationships/image" Target="../media/image104.png"/><Relationship Id="rId14" Type="http://schemas.openxmlformats.org/officeDocument/2006/relationships/image" Target="../media/image109.svg"/></Relationships>
</file>

<file path=ppt/slides/_rels/slide4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48.png"/><Relationship Id="rId7" Type="http://schemas.openxmlformats.org/officeDocument/2006/relationships/image" Target="../media/image195.png"/><Relationship Id="rId2" Type="http://schemas.openxmlformats.org/officeDocument/2006/relationships/image" Target="../media/image147.png"/><Relationship Id="rId1" Type="http://schemas.openxmlformats.org/officeDocument/2006/relationships/slideLayout" Target="../slideLayouts/slideLayout13.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0.png"/><Relationship Id="rId10" Type="http://schemas.openxmlformats.org/officeDocument/2006/relationships/image" Target="../media/image198.png"/><Relationship Id="rId4" Type="http://schemas.openxmlformats.org/officeDocument/2006/relationships/image" Target="../media/image150.png"/><Relationship Id="rId9" Type="http://schemas.openxmlformats.org/officeDocument/2006/relationships/image" Target="../media/image197.png"/></Relationships>
</file>

<file path=ppt/slides/_rels/slide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46.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35.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9.svg"/><Relationship Id="rId2" Type="http://schemas.openxmlformats.org/officeDocument/2006/relationships/image" Target="../media/image159.png"/><Relationship Id="rId1" Type="http://schemas.openxmlformats.org/officeDocument/2006/relationships/slideLayout" Target="../slideLayouts/slideLayout13.xml"/><Relationship Id="rId6" Type="http://schemas.openxmlformats.org/officeDocument/2006/relationships/image" Target="../media/image107.svg"/><Relationship Id="rId11" Type="http://schemas.openxmlformats.org/officeDocument/2006/relationships/image" Target="../media/image18.png"/><Relationship Id="rId5" Type="http://schemas.openxmlformats.org/officeDocument/2006/relationships/image" Target="../media/image106.png"/><Relationship Id="rId10" Type="http://schemas.openxmlformats.org/officeDocument/2006/relationships/image" Target="../media/image157.svg"/><Relationship Id="rId4" Type="http://schemas.openxmlformats.org/officeDocument/2006/relationships/image" Target="../media/image105.svg"/><Relationship Id="rId9" Type="http://schemas.openxmlformats.org/officeDocument/2006/relationships/image" Target="../media/image156.png"/><Relationship Id="rId14" Type="http://schemas.openxmlformats.org/officeDocument/2006/relationships/image" Target="../media/image36.svg"/></Relationships>
</file>

<file path=ppt/slides/_rels/slide4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8.png"/><Relationship Id="rId1" Type="http://schemas.openxmlformats.org/officeDocument/2006/relationships/slideLayout" Target="../slideLayouts/slideLayout13.xml"/><Relationship Id="rId4" Type="http://schemas.openxmlformats.org/officeDocument/2006/relationships/image" Target="../media/image207.png"/></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0.xml.rels><?xml version="1.0" encoding="UTF-8" standalone="yes"?>
<Relationships xmlns="http://schemas.openxmlformats.org/package/2006/relationships"><Relationship Id="rId8" Type="http://schemas.openxmlformats.org/officeDocument/2006/relationships/image" Target="../media/image167.tiff"/><Relationship Id="rId13" Type="http://schemas.openxmlformats.org/officeDocument/2006/relationships/image" Target="../media/image80.png"/><Relationship Id="rId18" Type="http://schemas.openxmlformats.org/officeDocument/2006/relationships/image" Target="../media/image175.png"/><Relationship Id="rId3" Type="http://schemas.openxmlformats.org/officeDocument/2006/relationships/image" Target="../media/image163.jpeg"/><Relationship Id="rId7" Type="http://schemas.openxmlformats.org/officeDocument/2006/relationships/image" Target="../media/image68.jpeg"/><Relationship Id="rId12" Type="http://schemas.openxmlformats.org/officeDocument/2006/relationships/image" Target="../media/image170.png"/><Relationship Id="rId17" Type="http://schemas.openxmlformats.org/officeDocument/2006/relationships/image" Target="../media/image174.png"/><Relationship Id="rId2" Type="http://schemas.openxmlformats.org/officeDocument/2006/relationships/notesSlide" Target="../notesSlides/notesSlide23.xml"/><Relationship Id="rId16" Type="http://schemas.openxmlformats.org/officeDocument/2006/relationships/image" Target="../media/image173.png"/><Relationship Id="rId20" Type="http://schemas.openxmlformats.org/officeDocument/2006/relationships/image" Target="../media/image177.png"/><Relationship Id="rId1" Type="http://schemas.openxmlformats.org/officeDocument/2006/relationships/slideLayout" Target="../slideLayouts/slideLayout5.xml"/><Relationship Id="rId6" Type="http://schemas.openxmlformats.org/officeDocument/2006/relationships/image" Target="../media/image166.tiff"/><Relationship Id="rId11" Type="http://schemas.openxmlformats.org/officeDocument/2006/relationships/oleObject" Target="../embeddings/oleObject1.bin"/><Relationship Id="rId5" Type="http://schemas.openxmlformats.org/officeDocument/2006/relationships/image" Target="../media/image165.png"/><Relationship Id="rId15" Type="http://schemas.openxmlformats.org/officeDocument/2006/relationships/image" Target="../media/image172.png"/><Relationship Id="rId10" Type="http://schemas.openxmlformats.org/officeDocument/2006/relationships/image" Target="../media/image169.jpeg"/><Relationship Id="rId19" Type="http://schemas.openxmlformats.org/officeDocument/2006/relationships/image" Target="../media/image176.png"/><Relationship Id="rId4" Type="http://schemas.openxmlformats.org/officeDocument/2006/relationships/image" Target="../media/image164.png"/><Relationship Id="rId9" Type="http://schemas.openxmlformats.org/officeDocument/2006/relationships/image" Target="../media/image168.tiff"/><Relationship Id="rId14" Type="http://schemas.openxmlformats.org/officeDocument/2006/relationships/image" Target="../media/image171.tiff"/></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3.xml"/><Relationship Id="rId4" Type="http://schemas.openxmlformats.org/officeDocument/2006/relationships/image" Target="../media/image180.png"/></Relationships>
</file>

<file path=ppt/slides/_rels/slide5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186.png"/><Relationship Id="rId4" Type="http://schemas.openxmlformats.org/officeDocument/2006/relationships/image" Target="../media/image185.png"/></Relationships>
</file>

<file path=ppt/slides/_rels/slide5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189.png"/><Relationship Id="rId4" Type="http://schemas.openxmlformats.org/officeDocument/2006/relationships/image" Target="../media/image188.png"/></Relationships>
</file>

<file path=ppt/slides/_rels/slide5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7.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notesSlide" Target="../notesSlides/notesSlide29.xml"/><Relationship Id="rId7" Type="http://schemas.openxmlformats.org/officeDocument/2006/relationships/image" Target="../media/image201.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200.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203.png"/></Relationships>
</file>

<file path=ppt/slides/_rels/slide5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openxmlformats.org/officeDocument/2006/relationships/image" Target="../media/image36.svg"/></Relationships>
</file>

<file path=ppt/slides/_rels/slide6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205.gif"/><Relationship Id="rId4" Type="http://schemas.openxmlformats.org/officeDocument/2006/relationships/image" Target="../media/image86.gif"/></Relationships>
</file>

<file path=ppt/slides/_rels/slide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208.png"/><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185.pn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185.png"/></Relationships>
</file>

<file path=ppt/slides/_rels/slide6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185.png"/></Relationships>
</file>

<file path=ppt/slides/_rels/slide6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189.png"/></Relationships>
</file>

<file path=ppt/slides/_rels/slide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3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tiff"/><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500.png"/></Relationships>
</file>

<file path=ppt/slides/_rels/slide6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21.xml"/><Relationship Id="rId4" Type="http://schemas.openxmlformats.org/officeDocument/2006/relationships/image" Target="../media/image218.jp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1.xml"/><Relationship Id="rId4" Type="http://schemas.openxmlformats.org/officeDocument/2006/relationships/image" Target="../media/image221.png"/></Relationships>
</file>

<file path=ppt/slides/_rels/slide7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224.png"/><Relationship Id="rId4" Type="http://schemas.openxmlformats.org/officeDocument/2006/relationships/image" Target="../media/image223.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25.png"/><Relationship Id="rId1" Type="http://schemas.openxmlformats.org/officeDocument/2006/relationships/slideLayout" Target="../slideLayouts/slideLayout14.xml"/><Relationship Id="rId4" Type="http://schemas.openxmlformats.org/officeDocument/2006/relationships/image" Target="../media/image109.svg"/></Relationships>
</file>

<file path=ppt/slides/_rels/slide73.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6.png"/><Relationship Id="rId7" Type="http://schemas.openxmlformats.org/officeDocument/2006/relationships/image" Target="../media/image109.sv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08.png"/><Relationship Id="rId5" Type="http://schemas.openxmlformats.org/officeDocument/2006/relationships/image" Target="../media/image228.jpeg"/><Relationship Id="rId4" Type="http://schemas.openxmlformats.org/officeDocument/2006/relationships/image" Target="../media/image227.jpeg"/></Relationships>
</file>

<file path=ppt/slides/_rels/slide7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4.xml"/><Relationship Id="rId5" Type="http://schemas.openxmlformats.org/officeDocument/2006/relationships/image" Target="../media/image233.png"/><Relationship Id="rId4" Type="http://schemas.openxmlformats.org/officeDocument/2006/relationships/image" Target="../media/image232.png"/></Relationships>
</file>

<file path=ppt/slides/_rels/slide7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235.png"/></Relationships>
</file>

<file path=ppt/slides/_rels/slide7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236.png"/></Relationships>
</file>

<file path=ppt/slides/_rels/slide7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237.png"/></Relationships>
</file>

<file path=ppt/slides/_rels/slide7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238.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239.png"/></Relationships>
</file>

<file path=ppt/slides/_rels/slide8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239.png"/></Relationships>
</file>

<file path=ppt/slides/_rels/slide8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240.png"/></Relationships>
</file>

<file path=ppt/slides/_rels/slide8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240.png"/></Relationships>
</file>

<file path=ppt/slides/_rels/slide85.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1.png"/><Relationship Id="rId7" Type="http://schemas.openxmlformats.org/officeDocument/2006/relationships/image" Target="../media/image244.png"/><Relationship Id="rId2" Type="http://schemas.openxmlformats.org/officeDocument/2006/relationships/notesSlide" Target="../notesSlides/notesSlide49.xml"/><Relationship Id="rId1" Type="http://schemas.openxmlformats.org/officeDocument/2006/relationships/slideLayout" Target="../slideLayouts/slideLayout21.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34.png"/></Relationships>
</file>

<file path=ppt/slides/_rels/slide86.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1.png"/><Relationship Id="rId7" Type="http://schemas.openxmlformats.org/officeDocument/2006/relationships/image" Target="../media/image247.png"/><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image" Target="../media/image246.png"/><Relationship Id="rId5" Type="http://schemas.openxmlformats.org/officeDocument/2006/relationships/image" Target="../media/image242.png"/><Relationship Id="rId4" Type="http://schemas.openxmlformats.org/officeDocument/2006/relationships/image" Target="../media/image234.png"/><Relationship Id="rId9" Type="http://schemas.openxmlformats.org/officeDocument/2006/relationships/image" Target="../media/image249.png"/></Relationships>
</file>

<file path=ppt/slides/_rels/slide87.xml.rels><?xml version="1.0" encoding="UTF-8" standalone="yes"?>
<Relationships xmlns="http://schemas.openxmlformats.org/package/2006/relationships"><Relationship Id="rId3" Type="http://schemas.openxmlformats.org/officeDocument/2006/relationships/image" Target="../media/image1570.png"/><Relationship Id="rId7" Type="http://schemas.openxmlformats.org/officeDocument/2006/relationships/image" Target="../media/image250.png"/><Relationship Id="rId2" Type="http://schemas.openxmlformats.org/officeDocument/2006/relationships/image" Target="../media/image1560.png"/><Relationship Id="rId1" Type="http://schemas.openxmlformats.org/officeDocument/2006/relationships/slideLayout" Target="../slideLayouts/slideLayout1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580.png"/></Relationships>
</file>

<file path=ppt/slides/_rels/slide88.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1150.png"/><Relationship Id="rId18" Type="http://schemas.openxmlformats.org/officeDocument/2006/relationships/image" Target="../media/image1201.png"/><Relationship Id="rId26" Type="http://schemas.openxmlformats.org/officeDocument/2006/relationships/image" Target="../media/image127.png"/><Relationship Id="rId3" Type="http://schemas.openxmlformats.org/officeDocument/2006/relationships/image" Target="../media/image131.svg"/><Relationship Id="rId21" Type="http://schemas.openxmlformats.org/officeDocument/2006/relationships/image" Target="../media/image113.png"/><Relationship Id="rId7" Type="http://schemas.openxmlformats.org/officeDocument/2006/relationships/image" Target="../media/image1091.png"/><Relationship Id="rId12" Type="http://schemas.openxmlformats.org/officeDocument/2006/relationships/image" Target="../media/image1141.png"/><Relationship Id="rId17" Type="http://schemas.openxmlformats.org/officeDocument/2006/relationships/image" Target="../media/image1190.png"/><Relationship Id="rId25" Type="http://schemas.openxmlformats.org/officeDocument/2006/relationships/image" Target="../media/image259.png"/><Relationship Id="rId2" Type="http://schemas.openxmlformats.org/officeDocument/2006/relationships/image" Target="../media/image130.png"/><Relationship Id="rId16" Type="http://schemas.openxmlformats.org/officeDocument/2006/relationships/image" Target="../media/image1180.png"/><Relationship Id="rId20" Type="http://schemas.openxmlformats.org/officeDocument/2006/relationships/image" Target="../media/image1220.png"/><Relationship Id="rId29" Type="http://schemas.openxmlformats.org/officeDocument/2006/relationships/image" Target="../media/image260.png"/><Relationship Id="rId1" Type="http://schemas.openxmlformats.org/officeDocument/2006/relationships/slideLayout" Target="../slideLayouts/slideLayout14.xml"/><Relationship Id="rId6" Type="http://schemas.openxmlformats.org/officeDocument/2006/relationships/image" Target="../media/image1081.png"/><Relationship Id="rId11" Type="http://schemas.openxmlformats.org/officeDocument/2006/relationships/image" Target="../media/image1131.png"/><Relationship Id="rId24" Type="http://schemas.openxmlformats.org/officeDocument/2006/relationships/image" Target="../media/image258.png"/><Relationship Id="rId5" Type="http://schemas.openxmlformats.org/officeDocument/2006/relationships/image" Target="../media/image1071.png"/><Relationship Id="rId15" Type="http://schemas.openxmlformats.org/officeDocument/2006/relationships/image" Target="../media/image255.png"/><Relationship Id="rId23" Type="http://schemas.openxmlformats.org/officeDocument/2006/relationships/image" Target="../media/image257.png"/><Relationship Id="rId28" Type="http://schemas.openxmlformats.org/officeDocument/2006/relationships/image" Target="../media/image1281.png"/><Relationship Id="rId10" Type="http://schemas.openxmlformats.org/officeDocument/2006/relationships/image" Target="../media/image253.jpeg"/><Relationship Id="rId19" Type="http://schemas.openxmlformats.org/officeDocument/2006/relationships/image" Target="../media/image1211.png"/><Relationship Id="rId4" Type="http://schemas.openxmlformats.org/officeDocument/2006/relationships/image" Target="../media/image1060.png"/><Relationship Id="rId9" Type="http://schemas.openxmlformats.org/officeDocument/2006/relationships/image" Target="../media/image252.png"/><Relationship Id="rId14" Type="http://schemas.openxmlformats.org/officeDocument/2006/relationships/image" Target="../media/image254.png"/><Relationship Id="rId22" Type="http://schemas.openxmlformats.org/officeDocument/2006/relationships/image" Target="../media/image256.png"/><Relationship Id="rId27" Type="http://schemas.openxmlformats.org/officeDocument/2006/relationships/image" Target="../media/image128.svg"/></Relationships>
</file>

<file path=ppt/slides/_rels/slide8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tiff"/></Relationships>
</file>

<file path=ppt/slides/_rels/slide9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1830.png"/><Relationship Id="rId1" Type="http://schemas.openxmlformats.org/officeDocument/2006/relationships/slideLayout" Target="../slideLayouts/slideLayout14.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91.xml.rels><?xml version="1.0" encoding="UTF-8" standalone="yes"?>
<Relationships xmlns="http://schemas.openxmlformats.org/package/2006/relationships"><Relationship Id="rId3" Type="http://schemas.openxmlformats.org/officeDocument/2006/relationships/image" Target="../media/image268.png"/><Relationship Id="rId7" Type="http://schemas.openxmlformats.org/officeDocument/2006/relationships/image" Target="../media/image113.png"/><Relationship Id="rId2" Type="http://schemas.openxmlformats.org/officeDocument/2006/relationships/image" Target="../media/image267.png"/><Relationship Id="rId1" Type="http://schemas.openxmlformats.org/officeDocument/2006/relationships/slideLayout" Target="../slideLayouts/slideLayout14.xml"/><Relationship Id="rId6" Type="http://schemas.openxmlformats.org/officeDocument/2006/relationships/image" Target="../media/image269.png"/><Relationship Id="rId5" Type="http://schemas.openxmlformats.org/officeDocument/2006/relationships/image" Target="../media/image1910.png"/><Relationship Id="rId4" Type="http://schemas.openxmlformats.org/officeDocument/2006/relationships/image" Target="../media/image1900.png"/></Relationships>
</file>

<file path=ppt/slides/_rels/slide9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tiff"/><Relationship Id="rId1" Type="http://schemas.openxmlformats.org/officeDocument/2006/relationships/slideLayout" Target="../slideLayouts/slideLayout26.xml"/><Relationship Id="rId6" Type="http://schemas.openxmlformats.org/officeDocument/2006/relationships/image" Target="../media/image274.tiff"/><Relationship Id="rId11" Type="http://schemas.openxmlformats.org/officeDocument/2006/relationships/image" Target="../media/image279.tiff"/><Relationship Id="rId5" Type="http://schemas.openxmlformats.org/officeDocument/2006/relationships/image" Target="../media/image273.png"/><Relationship Id="rId10" Type="http://schemas.openxmlformats.org/officeDocument/2006/relationships/image" Target="../media/image278.tiff"/><Relationship Id="rId4" Type="http://schemas.openxmlformats.org/officeDocument/2006/relationships/image" Target="../media/image272.png"/><Relationship Id="rId9" Type="http://schemas.openxmlformats.org/officeDocument/2006/relationships/image" Target="../media/image277.png"/></Relationships>
</file>

<file path=ppt/slides/_rels/slide94.xml.rels><?xml version="1.0" encoding="UTF-8" standalone="yes"?>
<Relationships xmlns="http://schemas.openxmlformats.org/package/2006/relationships"><Relationship Id="rId3" Type="http://schemas.openxmlformats.org/officeDocument/2006/relationships/image" Target="../media/image2210.png"/><Relationship Id="rId2" Type="http://schemas.openxmlformats.org/officeDocument/2006/relationships/image" Target="../media/image2100.png"/><Relationship Id="rId1" Type="http://schemas.openxmlformats.org/officeDocument/2006/relationships/slideLayout" Target="../slideLayouts/slideLayout6.xml"/><Relationship Id="rId5" Type="http://schemas.openxmlformats.org/officeDocument/2006/relationships/image" Target="../media/image2410.png"/><Relationship Id="rId4" Type="http://schemas.openxmlformats.org/officeDocument/2006/relationships/image" Target="../media/image23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5586" y="1079212"/>
            <a:ext cx="10315171"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300" b="1" dirty="0">
                <a:solidFill>
                  <a:srgbClr val="1F497D"/>
                </a:solidFill>
                <a:latin typeface="Calibri" charset="0"/>
                <a:ea typeface="Calibri" charset="0"/>
                <a:cs typeface="Calibri" charset="0"/>
              </a:rPr>
              <a:t>Radiation </a:t>
            </a:r>
            <a:r>
              <a:rPr lang="de-DE" sz="3300" b="1" dirty="0" err="1">
                <a:solidFill>
                  <a:srgbClr val="1F497D"/>
                </a:solidFill>
                <a:latin typeface="Calibri" charset="0"/>
                <a:ea typeface="Calibri" charset="0"/>
                <a:cs typeface="Calibri" charset="0"/>
              </a:rPr>
              <a:t>biophysical</a:t>
            </a:r>
            <a:r>
              <a:rPr lang="de-DE" sz="3300" b="1" dirty="0">
                <a:solidFill>
                  <a:srgbClr val="1F497D"/>
                </a:solidFill>
                <a:latin typeface="Calibri" charset="0"/>
                <a:ea typeface="Calibri" charset="0"/>
                <a:cs typeface="Calibri" charset="0"/>
              </a:rPr>
              <a:t> </a:t>
            </a:r>
            <a:r>
              <a:rPr lang="de-DE" sz="3300" b="1" dirty="0" err="1">
                <a:solidFill>
                  <a:srgbClr val="1F497D"/>
                </a:solidFill>
                <a:latin typeface="Calibri" charset="0"/>
                <a:ea typeface="Calibri" charset="0"/>
                <a:cs typeface="Calibri" charset="0"/>
              </a:rPr>
              <a:t>modeling</a:t>
            </a:r>
            <a:r>
              <a:rPr lang="de-DE" sz="3300" b="1" dirty="0">
                <a:solidFill>
                  <a:srgbClr val="1F497D"/>
                </a:solidFill>
                <a:latin typeface="Calibri" charset="0"/>
                <a:ea typeface="Calibri" charset="0"/>
                <a:cs typeface="Calibri" charset="0"/>
              </a:rPr>
              <a:t> and </a:t>
            </a:r>
            <a:r>
              <a:rPr lang="de-DE" sz="3300" b="1" dirty="0" err="1">
                <a:solidFill>
                  <a:srgbClr val="1F497D"/>
                </a:solidFill>
                <a:latin typeface="Calibri" charset="0"/>
                <a:ea typeface="Calibri" charset="0"/>
                <a:cs typeface="Calibri" charset="0"/>
              </a:rPr>
              <a:t>understanding</a:t>
            </a:r>
            <a:endParaRPr lang="de-DE" sz="3300" b="1" dirty="0">
              <a:solidFill>
                <a:srgbClr val="1F497D"/>
              </a:solidFill>
              <a:latin typeface="Calibri" charset="0"/>
              <a:ea typeface="Calibri" charset="0"/>
              <a:cs typeface="Calibri"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300" b="1" dirty="0">
                <a:solidFill>
                  <a:srgbClr val="1F497D"/>
                </a:solidFill>
                <a:latin typeface="Calibri" charset="0"/>
                <a:ea typeface="Calibri" charset="0"/>
                <a:cs typeface="Calibri" charset="0"/>
              </a:rPr>
              <a:t> </a:t>
            </a:r>
            <a:r>
              <a:rPr lang="de-DE" sz="3300" b="1" dirty="0" err="1">
                <a:solidFill>
                  <a:srgbClr val="1F497D"/>
                </a:solidFill>
                <a:latin typeface="Calibri" charset="0"/>
                <a:ea typeface="Calibri" charset="0"/>
                <a:cs typeface="Calibri" charset="0"/>
              </a:rPr>
              <a:t>of</a:t>
            </a:r>
            <a:r>
              <a:rPr lang="de-DE" sz="3300" b="1" dirty="0">
                <a:solidFill>
                  <a:srgbClr val="1F497D"/>
                </a:solidFill>
                <a:latin typeface="Calibri" charset="0"/>
                <a:ea typeface="Calibri" charset="0"/>
                <a:cs typeface="Calibri" charset="0"/>
              </a:rPr>
              <a:t> ultra-high dose rate </a:t>
            </a:r>
            <a:r>
              <a:rPr lang="de-DE" sz="3300" b="1" dirty="0" err="1">
                <a:solidFill>
                  <a:srgbClr val="1F497D"/>
                </a:solidFill>
                <a:latin typeface="Calibri" charset="0"/>
                <a:ea typeface="Calibri" charset="0"/>
                <a:cs typeface="Calibri" charset="0"/>
              </a:rPr>
              <a:t>response</a:t>
            </a:r>
            <a:r>
              <a:rPr lang="de-DE" sz="3300" b="1" dirty="0">
                <a:solidFill>
                  <a:srgbClr val="1F497D"/>
                </a:solidFill>
                <a:latin typeface="Calibri" charset="0"/>
                <a:ea typeface="Calibri" charset="0"/>
                <a:cs typeface="Calibri"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3300" dirty="0" err="1">
                <a:solidFill>
                  <a:srgbClr val="1F497D"/>
                </a:solidFill>
                <a:latin typeface="Calibri" charset="0"/>
                <a:ea typeface="Calibri" charset="0"/>
                <a:cs typeface="Calibri" charset="0"/>
              </a:rPr>
              <a:t>present</a:t>
            </a:r>
            <a:r>
              <a:rPr lang="de-DE" sz="3300" dirty="0">
                <a:solidFill>
                  <a:srgbClr val="1F497D"/>
                </a:solidFill>
                <a:latin typeface="Calibri" charset="0"/>
                <a:ea typeface="Calibri" charset="0"/>
                <a:cs typeface="Calibri" charset="0"/>
              </a:rPr>
              <a:t> </a:t>
            </a:r>
            <a:r>
              <a:rPr lang="de-DE" sz="3300" dirty="0" err="1">
                <a:solidFill>
                  <a:srgbClr val="1F497D"/>
                </a:solidFill>
                <a:latin typeface="Calibri" charset="0"/>
                <a:ea typeface="Calibri" charset="0"/>
                <a:cs typeface="Calibri" charset="0"/>
              </a:rPr>
              <a:t>status</a:t>
            </a:r>
            <a:r>
              <a:rPr lang="de-DE" sz="3300" dirty="0">
                <a:solidFill>
                  <a:srgbClr val="1F497D"/>
                </a:solidFill>
                <a:latin typeface="Calibri" charset="0"/>
                <a:ea typeface="Calibri" charset="0"/>
                <a:cs typeface="Calibri" charset="0"/>
              </a:rPr>
              <a:t> &amp; </a:t>
            </a:r>
            <a:r>
              <a:rPr lang="de-DE" sz="3300" dirty="0" err="1">
                <a:solidFill>
                  <a:srgbClr val="1F497D"/>
                </a:solidFill>
                <a:latin typeface="Calibri" charset="0"/>
                <a:ea typeface="Calibri" charset="0"/>
                <a:cs typeface="Calibri" charset="0"/>
              </a:rPr>
              <a:t>challenges</a:t>
            </a:r>
            <a:br>
              <a:rPr kumimoji="0" lang="de-DE" sz="3300" b="0" i="0" u="none" strike="noStrike" kern="1200" cap="none" spc="0" normalizeH="0" baseline="0" noProof="0" dirty="0">
                <a:ln>
                  <a:noFill/>
                </a:ln>
                <a:solidFill>
                  <a:srgbClr val="1F497D"/>
                </a:solidFill>
                <a:effectLst/>
                <a:uLnTx/>
                <a:uFillTx/>
                <a:latin typeface="Calibri" charset="0"/>
                <a:ea typeface="Calibri" charset="0"/>
                <a:cs typeface="Calibri" charset="0"/>
              </a:rPr>
            </a:br>
            <a:endParaRPr kumimoji="0" lang="de-DE" sz="3300" b="0" i="0" u="none" strike="noStrike" kern="1200" cap="none" spc="0" normalizeH="0" baseline="0" noProof="0" dirty="0">
              <a:ln>
                <a:noFill/>
              </a:ln>
              <a:solidFill>
                <a:prstClr val="black"/>
              </a:solidFill>
              <a:effectLst/>
              <a:uLnTx/>
              <a:uFillTx/>
              <a:latin typeface="Calibri" charset="0"/>
              <a:ea typeface="Calibri" charset="0"/>
              <a:cs typeface="Calibri"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i="1" dirty="0">
                <a:solidFill>
                  <a:prstClr val="black"/>
                </a:solidFill>
                <a:latin typeface="Calibri" charset="0"/>
                <a:ea typeface="Calibri" charset="0"/>
                <a:cs typeface="Calibri" charset="0"/>
              </a:rPr>
              <a:t>Emanuele Scifoni</a:t>
            </a:r>
            <a:endParaRPr kumimoji="0" lang="de-DE" sz="2000" b="0" i="1" strike="noStrike" kern="1200" cap="none" spc="0" normalizeH="0" baseline="0" noProof="0" dirty="0">
              <a:ln>
                <a:noFill/>
              </a:ln>
              <a:solidFill>
                <a:prstClr val="black"/>
              </a:solidFill>
              <a:effectLst/>
              <a:uLnTx/>
              <a:uFillTx/>
              <a:latin typeface="Calibri" charset="0"/>
              <a:ea typeface="Calibri" charset="0"/>
              <a:cs typeface="Calibri" charset="0"/>
            </a:endParaRPr>
          </a:p>
        </p:txBody>
      </p:sp>
      <p:pic>
        <p:nvPicPr>
          <p:cNvPr id="9" name="Picture 8">
            <a:extLst>
              <a:ext uri="{FF2B5EF4-FFF2-40B4-BE49-F238E27FC236}">
                <a16:creationId xmlns:a16="http://schemas.microsoft.com/office/drawing/2014/main" id="{B489CB64-6761-7246-AA35-9877A97D3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7559" y="3559314"/>
            <a:ext cx="3112840" cy="1159282"/>
          </a:xfrm>
          <a:prstGeom prst="rect">
            <a:avLst/>
          </a:prstGeom>
        </p:spPr>
      </p:pic>
      <p:pic>
        <p:nvPicPr>
          <p:cNvPr id="8" name="Picture 7">
            <a:extLst>
              <a:ext uri="{FF2B5EF4-FFF2-40B4-BE49-F238E27FC236}">
                <a16:creationId xmlns:a16="http://schemas.microsoft.com/office/drawing/2014/main" id="{7C3A3D01-2EE0-C446-BB7F-46A15ABEBC9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45423" y="3672412"/>
            <a:ext cx="974132" cy="969803"/>
          </a:xfrm>
          <a:prstGeom prst="rect">
            <a:avLst/>
          </a:prstGeom>
        </p:spPr>
      </p:pic>
      <p:sp>
        <p:nvSpPr>
          <p:cNvPr id="15" name="Footer Placeholder 14">
            <a:extLst>
              <a:ext uri="{FF2B5EF4-FFF2-40B4-BE49-F238E27FC236}">
                <a16:creationId xmlns:a16="http://schemas.microsoft.com/office/drawing/2014/main" id="{2AA8B936-8922-7ECF-E0C1-98FDB4FD2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E. Scifoni - SIRR 2025</a:t>
            </a: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6" name="Google Shape;558;p19">
            <a:extLst>
              <a:ext uri="{FF2B5EF4-FFF2-40B4-BE49-F238E27FC236}">
                <a16:creationId xmlns:a16="http://schemas.microsoft.com/office/drawing/2014/main" id="{99986C70-1BCB-B6B6-310F-FEA313C83F4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3528" y="3644274"/>
            <a:ext cx="1493441" cy="461665"/>
          </a:xfrm>
          <a:prstGeom prst="rect">
            <a:avLst/>
          </a:prstGeom>
          <a:noFill/>
          <a:ln>
            <a:noFill/>
          </a:ln>
        </p:spPr>
      </p:pic>
      <p:sp>
        <p:nvSpPr>
          <p:cNvPr id="17" name="Rectangle 16">
            <a:extLst>
              <a:ext uri="{FF2B5EF4-FFF2-40B4-BE49-F238E27FC236}">
                <a16:creationId xmlns:a16="http://schemas.microsoft.com/office/drawing/2014/main" id="{ED7A56B2-4147-14C8-2ED8-8A428644E9C9}"/>
              </a:ext>
            </a:extLst>
          </p:cNvPr>
          <p:cNvSpPr/>
          <p:nvPr/>
        </p:nvSpPr>
        <p:spPr>
          <a:xfrm>
            <a:off x="179512" y="4116490"/>
            <a:ext cx="2232248"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de-DE" sz="1200" b="1" i="0" u="none" strike="noStrike" kern="1200" cap="none" spc="0" normalizeH="0" baseline="0" noProof="0" dirty="0">
                <a:ln>
                  <a:noFill/>
                </a:ln>
                <a:solidFill>
                  <a:srgbClr val="C00000"/>
                </a:solidFill>
                <a:effectLst/>
                <a:uLnTx/>
                <a:uFillTx/>
                <a:latin typeface="Calibri"/>
                <a:ea typeface="+mn-ea"/>
                <a:cs typeface="+mn-cs"/>
              </a:rPr>
              <a:t>Bi</a:t>
            </a:r>
            <a:r>
              <a:rPr kumimoji="0" lang="en-US" altLang="de-DE" sz="1200" b="1" i="0" u="none" strike="noStrike" kern="1200" cap="none" spc="0" normalizeH="0" baseline="0" noProof="0" dirty="0">
                <a:ln>
                  <a:noFill/>
                </a:ln>
                <a:solidFill>
                  <a:srgbClr val="1F497D">
                    <a:lumMod val="75000"/>
                  </a:srgbClr>
                </a:solidFill>
                <a:effectLst/>
                <a:uLnTx/>
                <a:uFillTx/>
                <a:latin typeface="Calibri"/>
                <a:ea typeface="+mn-ea"/>
                <a:cs typeface="+mn-cs"/>
              </a:rPr>
              <a:t>o-</a:t>
            </a:r>
            <a:r>
              <a:rPr kumimoji="0" lang="en-US" altLang="de-DE" sz="1200" b="1" i="0" u="none" strike="noStrike" kern="1200" cap="none" spc="0" normalizeH="0" baseline="0" noProof="0" dirty="0">
                <a:ln>
                  <a:noFill/>
                </a:ln>
                <a:solidFill>
                  <a:srgbClr val="C00000"/>
                </a:solidFill>
                <a:effectLst/>
                <a:uLnTx/>
                <a:uFillTx/>
                <a:latin typeface="Calibri"/>
                <a:ea typeface="+mn-ea"/>
                <a:cs typeface="+mn-cs"/>
              </a:rPr>
              <a:t>Me</a:t>
            </a:r>
            <a:r>
              <a:rPr kumimoji="0" lang="en-US" altLang="de-DE" sz="1200" b="1" i="0" u="none" strike="noStrike" kern="1200" cap="none" spc="0" normalizeH="0" baseline="0" noProof="0" dirty="0">
                <a:ln>
                  <a:noFill/>
                </a:ln>
                <a:solidFill>
                  <a:srgbClr val="1F497D">
                    <a:lumMod val="75000"/>
                  </a:srgbClr>
                </a:solidFill>
                <a:effectLst/>
                <a:uLnTx/>
                <a:uFillTx/>
                <a:latin typeface="Calibri"/>
                <a:ea typeface="+mn-ea"/>
                <a:cs typeface="+mn-cs"/>
              </a:rPr>
              <a:t>dical </a:t>
            </a:r>
            <a:r>
              <a:rPr kumimoji="0" lang="en-US" altLang="de-DE" sz="1200" b="1" i="0" u="none" strike="noStrike" kern="1200" cap="none" spc="0" normalizeH="0" baseline="0" noProof="0" dirty="0">
                <a:ln>
                  <a:noFill/>
                </a:ln>
                <a:solidFill>
                  <a:srgbClr val="C00000"/>
                </a:solidFill>
                <a:effectLst/>
                <a:uLnTx/>
                <a:uFillTx/>
                <a:latin typeface="Calibri"/>
                <a:ea typeface="+mn-ea"/>
                <a:cs typeface="+mn-cs"/>
              </a:rPr>
              <a:t>R</a:t>
            </a:r>
            <a:r>
              <a:rPr kumimoji="0" lang="en-US" altLang="de-DE" sz="1200" b="1" i="0" u="none" strike="noStrike" kern="1200" cap="none" spc="0" normalizeH="0" baseline="0" noProof="0" dirty="0">
                <a:ln>
                  <a:noFill/>
                </a:ln>
                <a:solidFill>
                  <a:srgbClr val="1F497D">
                    <a:lumMod val="75000"/>
                  </a:srgbClr>
                </a:solidFill>
                <a:effectLst/>
                <a:uLnTx/>
                <a:uFillTx/>
                <a:latin typeface="Calibri"/>
                <a:ea typeface="+mn-ea"/>
                <a:cs typeface="+mn-cs"/>
              </a:rPr>
              <a:t>adiation Physics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de-DE" sz="1200" b="1" i="0" u="none" strike="noStrike" kern="1200" cap="none" spc="0" normalizeH="0" baseline="0" noProof="0" dirty="0">
                <a:ln>
                  <a:noFill/>
                </a:ln>
                <a:solidFill>
                  <a:srgbClr val="1F497D">
                    <a:lumMod val="75000"/>
                  </a:srgbClr>
                </a:solidFill>
                <a:effectLst/>
                <a:uLnTx/>
                <a:uFillTx/>
                <a:latin typeface="Calibri"/>
                <a:ea typeface="+mn-ea"/>
                <a:cs typeface="+mn-cs"/>
              </a:rPr>
              <a:t> Research Team in Trento</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D55594C0-18CE-4CB5-A978-E78F1B2A3A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88403" y="3862320"/>
            <a:ext cx="1376085" cy="485002"/>
          </a:xfrm>
          <a:prstGeom prst="rect">
            <a:avLst/>
          </a:prstGeom>
        </p:spPr>
      </p:pic>
      <p:sp>
        <p:nvSpPr>
          <p:cNvPr id="12" name="TextBox 11">
            <a:extLst>
              <a:ext uri="{FF2B5EF4-FFF2-40B4-BE49-F238E27FC236}">
                <a16:creationId xmlns:a16="http://schemas.microsoft.com/office/drawing/2014/main" id="{49AF5B50-52FC-E44E-3D3F-9DC5DF41836E}"/>
              </a:ext>
            </a:extLst>
          </p:cNvPr>
          <p:cNvSpPr txBox="1"/>
          <p:nvPr/>
        </p:nvSpPr>
        <p:spPr>
          <a:xfrm>
            <a:off x="1954364" y="197605"/>
            <a:ext cx="8458134" cy="400110"/>
          </a:xfrm>
          <a:prstGeom prst="rect">
            <a:avLst/>
          </a:prstGeom>
          <a:noFill/>
        </p:spPr>
        <p:txBody>
          <a:bodyPr wrap="square" rtlCol="0">
            <a:spAutoFit/>
          </a:bodyPr>
          <a:lstStyle/>
          <a:p>
            <a:r>
              <a:rPr lang="en-IT" sz="2000" i="1" dirty="0">
                <a:solidFill>
                  <a:schemeClr val="accent1">
                    <a:lumMod val="75000"/>
                  </a:schemeClr>
                </a:solidFill>
              </a:rPr>
              <a:t>SIRR International Day 2025: Simulation and Biological Modeling</a:t>
            </a:r>
          </a:p>
        </p:txBody>
      </p:sp>
      <p:sp>
        <p:nvSpPr>
          <p:cNvPr id="19" name="Date Placeholder 18">
            <a:extLst>
              <a:ext uri="{FF2B5EF4-FFF2-40B4-BE49-F238E27FC236}">
                <a16:creationId xmlns:a16="http://schemas.microsoft.com/office/drawing/2014/main" id="{F9A3AEB6-775D-2825-35D2-231CA51750FD}"/>
              </a:ext>
            </a:extLst>
          </p:cNvPr>
          <p:cNvSpPr>
            <a:spLocks noGrp="1"/>
          </p:cNvSpPr>
          <p:nvPr>
            <p:ph type="dt" sz="half" idx="10"/>
          </p:nvPr>
        </p:nvSpPr>
        <p:spPr/>
        <p:txBody>
          <a:bodyPr/>
          <a:lstStyle/>
          <a:p>
            <a:r>
              <a:rPr lang="it-IT"/>
              <a:t>06.10.2025</a:t>
            </a:r>
            <a:endParaRPr lang="en-US" dirty="0"/>
          </a:p>
        </p:txBody>
      </p:sp>
      <p:sp>
        <p:nvSpPr>
          <p:cNvPr id="20" name="Slide Number Placeholder 19">
            <a:extLst>
              <a:ext uri="{FF2B5EF4-FFF2-40B4-BE49-F238E27FC236}">
                <a16:creationId xmlns:a16="http://schemas.microsoft.com/office/drawing/2014/main" id="{704D314C-7E5D-8A24-174F-E75DF9A8CE8C}"/>
              </a:ext>
            </a:extLst>
          </p:cNvPr>
          <p:cNvSpPr>
            <a:spLocks noGrp="1"/>
          </p:cNvSpPr>
          <p:nvPr>
            <p:ph type="sldNum" sz="quarter" idx="4"/>
          </p:nvPr>
        </p:nvSpPr>
        <p:spPr/>
        <p:txBody>
          <a:bodyPr/>
          <a:lstStyle/>
          <a:p>
            <a:fld id="{4C03E94D-BACC-4743-B2BE-3C118A75A3B0}" type="slidenum">
              <a:rPr lang="en-US" smtClean="0"/>
              <a:pPr/>
              <a:t>1</a:t>
            </a:fld>
            <a:endParaRPr lang="en-US" dirty="0"/>
          </a:p>
        </p:txBody>
      </p:sp>
      <p:pic>
        <p:nvPicPr>
          <p:cNvPr id="2" name="Picture 2" descr="SIRR International Day: 2025 - Simulation and Biological Damage prediction">
            <a:extLst>
              <a:ext uri="{FF2B5EF4-FFF2-40B4-BE49-F238E27FC236}">
                <a16:creationId xmlns:a16="http://schemas.microsoft.com/office/drawing/2014/main" id="{3C719036-AA03-9C62-74ED-378233C9B9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62"/>
            <a:ext cx="1734794" cy="86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1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FF37EC5D-E402-FC76-1CD1-650828F2D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233"/>
          <a:stretch/>
        </p:blipFill>
        <p:spPr>
          <a:xfrm>
            <a:off x="3284802" y="2332765"/>
            <a:ext cx="2675440" cy="2495387"/>
          </a:xfrm>
          <a:prstGeom prst="rect">
            <a:avLst/>
          </a:prstGeom>
        </p:spPr>
      </p:pic>
      <p:sp>
        <p:nvSpPr>
          <p:cNvPr id="2" name="Title 1">
            <a:extLst>
              <a:ext uri="{FF2B5EF4-FFF2-40B4-BE49-F238E27FC236}">
                <a16:creationId xmlns:a16="http://schemas.microsoft.com/office/drawing/2014/main" id="{1B40B47F-BC94-D343-AD7F-4184E52F1FD9}"/>
              </a:ext>
            </a:extLst>
          </p:cNvPr>
          <p:cNvSpPr>
            <a:spLocks noGrp="1"/>
          </p:cNvSpPr>
          <p:nvPr>
            <p:ph type="title"/>
          </p:nvPr>
        </p:nvSpPr>
        <p:spPr>
          <a:xfrm>
            <a:off x="0" y="143222"/>
            <a:ext cx="8768950" cy="592996"/>
          </a:xfrm>
        </p:spPr>
        <p:txBody>
          <a:bodyPr>
            <a:normAutofit fontScale="90000"/>
          </a:bodyPr>
          <a:lstStyle/>
          <a:p>
            <a:r>
              <a:rPr lang="en-IT" dirty="0"/>
              <a:t>Monte Carlo Track structure Codes for exploring</a:t>
            </a:r>
            <a:br>
              <a:rPr lang="en-IT" dirty="0"/>
            </a:br>
            <a:r>
              <a:rPr lang="en-IT" dirty="0"/>
              <a:t> FLASH Chemistry</a:t>
            </a:r>
          </a:p>
        </p:txBody>
      </p:sp>
      <p:sp>
        <p:nvSpPr>
          <p:cNvPr id="3" name="Content Placeholder 2">
            <a:extLst>
              <a:ext uri="{FF2B5EF4-FFF2-40B4-BE49-F238E27FC236}">
                <a16:creationId xmlns:a16="http://schemas.microsoft.com/office/drawing/2014/main" id="{062A5EF5-1271-A04E-BCF2-E5795D96AF62}"/>
              </a:ext>
            </a:extLst>
          </p:cNvPr>
          <p:cNvSpPr>
            <a:spLocks noGrp="1"/>
          </p:cNvSpPr>
          <p:nvPr>
            <p:ph idx="1"/>
          </p:nvPr>
        </p:nvSpPr>
        <p:spPr>
          <a:xfrm>
            <a:off x="471977" y="1953467"/>
            <a:ext cx="4629150" cy="2124723"/>
          </a:xfrm>
        </p:spPr>
        <p:txBody>
          <a:bodyPr>
            <a:normAutofit fontScale="92500" lnSpcReduction="20000"/>
          </a:bodyPr>
          <a:lstStyle/>
          <a:p>
            <a:r>
              <a:rPr lang="en-IT" dirty="0"/>
              <a:t>TRAX-CHEM </a:t>
            </a:r>
            <a:r>
              <a:rPr lang="en-IT" sz="1500" dirty="0"/>
              <a:t>(Boscolo et al. 2020)</a:t>
            </a:r>
            <a:endParaRPr lang="en-IT" dirty="0"/>
          </a:p>
          <a:p>
            <a:r>
              <a:rPr lang="en-IT" dirty="0"/>
              <a:t>TOPASnBIO </a:t>
            </a:r>
            <a:r>
              <a:rPr lang="en-IT" sz="1500" dirty="0"/>
              <a:t>(Ramos et al. 2020)</a:t>
            </a:r>
          </a:p>
          <a:p>
            <a:r>
              <a:rPr lang="en-GB" dirty="0" err="1"/>
              <a:t>gMicroMC</a:t>
            </a:r>
            <a:r>
              <a:rPr lang="en-GB" dirty="0"/>
              <a:t> </a:t>
            </a:r>
            <a:r>
              <a:rPr lang="en-GB" sz="1500" dirty="0"/>
              <a:t>(Lai et al. 2021)</a:t>
            </a:r>
          </a:p>
          <a:p>
            <a:r>
              <a:rPr lang="en-IT" dirty="0"/>
              <a:t>Geant4-DNA </a:t>
            </a:r>
            <a:r>
              <a:rPr lang="en-IT" sz="1500" dirty="0"/>
              <a:t>(Tran et al. 2021)</a:t>
            </a:r>
            <a:endParaRPr lang="en-IT" dirty="0"/>
          </a:p>
          <a:p>
            <a:r>
              <a:rPr lang="en-IT" dirty="0"/>
              <a:t>IONLYS-IRT </a:t>
            </a:r>
            <a:r>
              <a:rPr lang="en-IT" sz="1500" dirty="0"/>
              <a:t>(Alanazi et al. 2021)</a:t>
            </a:r>
          </a:p>
          <a:p>
            <a:r>
              <a:rPr lang="en-IT" dirty="0"/>
              <a:t>NASIC </a:t>
            </a:r>
            <a:r>
              <a:rPr lang="en-IT" sz="1500" dirty="0"/>
              <a:t>(Zhou et al.2021) </a:t>
            </a:r>
            <a:endParaRPr lang="en-IT" dirty="0"/>
          </a:p>
        </p:txBody>
      </p:sp>
      <p:sp>
        <p:nvSpPr>
          <p:cNvPr id="5" name="Footer Placeholder 4">
            <a:extLst>
              <a:ext uri="{FF2B5EF4-FFF2-40B4-BE49-F238E27FC236}">
                <a16:creationId xmlns:a16="http://schemas.microsoft.com/office/drawing/2014/main" id="{094E3EB6-9D60-3A40-A431-B7AC204F2722}"/>
              </a:ext>
            </a:extLst>
          </p:cNvPr>
          <p:cNvSpPr>
            <a:spLocks noGrp="1"/>
          </p:cNvSpPr>
          <p:nvPr>
            <p:ph type="ftr" sz="quarter" idx="11"/>
          </p:nvPr>
        </p:nvSpPr>
        <p:spPr/>
        <p:txBody>
          <a:bodyPr/>
          <a:lstStyle/>
          <a:p>
            <a:r>
              <a:rPr lang="en-US"/>
              <a:t>E. Scifoni - SIRR 2025</a:t>
            </a:r>
            <a:endParaRPr lang="en-US" dirty="0"/>
          </a:p>
        </p:txBody>
      </p:sp>
      <p:sp>
        <p:nvSpPr>
          <p:cNvPr id="6" name="TextBox 5">
            <a:extLst>
              <a:ext uri="{FF2B5EF4-FFF2-40B4-BE49-F238E27FC236}">
                <a16:creationId xmlns:a16="http://schemas.microsoft.com/office/drawing/2014/main" id="{84D879D5-6039-1F4B-8A3E-A02E35C034FE}"/>
              </a:ext>
            </a:extLst>
          </p:cNvPr>
          <p:cNvSpPr txBox="1"/>
          <p:nvPr/>
        </p:nvSpPr>
        <p:spPr>
          <a:xfrm>
            <a:off x="1219558" y="1388296"/>
            <a:ext cx="3304494" cy="300082"/>
          </a:xfrm>
          <a:prstGeom prst="rect">
            <a:avLst/>
          </a:prstGeom>
          <a:noFill/>
        </p:spPr>
        <p:txBody>
          <a:bodyPr wrap="none" rtlCol="0">
            <a:spAutoFit/>
          </a:bodyPr>
          <a:lstStyle/>
          <a:p>
            <a:r>
              <a:rPr lang="en-IT" sz="1350" dirty="0"/>
              <a:t>Heterogeneous stage (and slightly beyond…)</a:t>
            </a:r>
          </a:p>
        </p:txBody>
      </p:sp>
      <p:sp>
        <p:nvSpPr>
          <p:cNvPr id="10" name="Rectangle 9">
            <a:extLst>
              <a:ext uri="{FF2B5EF4-FFF2-40B4-BE49-F238E27FC236}">
                <a16:creationId xmlns:a16="http://schemas.microsoft.com/office/drawing/2014/main" id="{F625EEE6-6E2C-FC40-8FE0-A29FCD48C319}"/>
              </a:ext>
            </a:extLst>
          </p:cNvPr>
          <p:cNvSpPr/>
          <p:nvPr/>
        </p:nvSpPr>
        <p:spPr>
          <a:xfrm rot="16200000">
            <a:off x="7987408" y="2083040"/>
            <a:ext cx="1588576" cy="276999"/>
          </a:xfrm>
          <a:prstGeom prst="rect">
            <a:avLst/>
          </a:prstGeom>
        </p:spPr>
        <p:txBody>
          <a:bodyPr wrap="none">
            <a:spAutoFit/>
          </a:bodyPr>
          <a:lstStyle/>
          <a:p>
            <a:r>
              <a:rPr lang="en-IT" sz="1200" i="1" dirty="0">
                <a:solidFill>
                  <a:schemeClr val="tx2"/>
                </a:solidFill>
              </a:rPr>
              <a:t>Boscolo et al. 2021 u.r.</a:t>
            </a:r>
          </a:p>
        </p:txBody>
      </p:sp>
      <p:pic>
        <p:nvPicPr>
          <p:cNvPr id="12" name="Imagen 20" descr="Imagen 20">
            <a:extLst>
              <a:ext uri="{FF2B5EF4-FFF2-40B4-BE49-F238E27FC236}">
                <a16:creationId xmlns:a16="http://schemas.microsoft.com/office/drawing/2014/main" id="{959439CB-0340-C94D-9157-2EA25E599F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232084" y="1342967"/>
            <a:ext cx="3373222" cy="2495387"/>
          </a:xfrm>
          <a:prstGeom prst="rect">
            <a:avLst/>
          </a:prstGeom>
          <a:ln w="12700">
            <a:miter lim="400000"/>
          </a:ln>
        </p:spPr>
      </p:pic>
      <p:sp>
        <p:nvSpPr>
          <p:cNvPr id="7" name="Date Placeholder 6">
            <a:extLst>
              <a:ext uri="{FF2B5EF4-FFF2-40B4-BE49-F238E27FC236}">
                <a16:creationId xmlns:a16="http://schemas.microsoft.com/office/drawing/2014/main" id="{E0C230EF-D5EB-0C2C-F31B-F189A47DE2F6}"/>
              </a:ext>
            </a:extLst>
          </p:cNvPr>
          <p:cNvSpPr>
            <a:spLocks noGrp="1"/>
          </p:cNvSpPr>
          <p:nvPr>
            <p:ph type="dt" sz="half" idx="10"/>
          </p:nvPr>
        </p:nvSpPr>
        <p:spPr/>
        <p:txBody>
          <a:bodyPr/>
          <a:lstStyle/>
          <a:p>
            <a:r>
              <a:rPr lang="it-IT"/>
              <a:t>06.10.2025</a:t>
            </a:r>
            <a:endParaRPr lang="en-US" dirty="0"/>
          </a:p>
        </p:txBody>
      </p:sp>
      <p:sp>
        <p:nvSpPr>
          <p:cNvPr id="8" name="Slide Number Placeholder 7">
            <a:extLst>
              <a:ext uri="{FF2B5EF4-FFF2-40B4-BE49-F238E27FC236}">
                <a16:creationId xmlns:a16="http://schemas.microsoft.com/office/drawing/2014/main" id="{58E6D051-B001-7765-D525-82BC37805D8B}"/>
              </a:ext>
            </a:extLst>
          </p:cNvPr>
          <p:cNvSpPr>
            <a:spLocks noGrp="1"/>
          </p:cNvSpPr>
          <p:nvPr>
            <p:ph type="sldNum" sz="quarter" idx="4"/>
          </p:nvPr>
        </p:nvSpPr>
        <p:spPr/>
        <p:txBody>
          <a:bodyPr/>
          <a:lstStyle/>
          <a:p>
            <a:fld id="{4C03E94D-BACC-4743-B2BE-3C118A75A3B0}" type="slidenum">
              <a:rPr lang="en-US" smtClean="0"/>
              <a:pPr/>
              <a:t>10</a:t>
            </a:fld>
            <a:endParaRPr lang="en-US" dirty="0"/>
          </a:p>
        </p:txBody>
      </p:sp>
    </p:spTree>
    <p:extLst>
      <p:ext uri="{BB962C8B-B14F-4D97-AF65-F5344CB8AC3E}">
        <p14:creationId xmlns:p14="http://schemas.microsoft.com/office/powerpoint/2010/main" val="23765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5CAAF5-AA18-9D40-83DB-DFD791A52271}"/>
              </a:ext>
            </a:extLst>
          </p:cNvPr>
          <p:cNvSpPr>
            <a:spLocks noGrp="1"/>
          </p:cNvSpPr>
          <p:nvPr>
            <p:ph type="ftr" sz="quarter" idx="11"/>
          </p:nvPr>
        </p:nvSpPr>
        <p:spPr/>
        <p:txBody>
          <a:bodyPr/>
          <a:lstStyle/>
          <a:p>
            <a:r>
              <a:rPr lang="en-US"/>
              <a:t>E. Scifoni - SIRR 2025</a:t>
            </a:r>
            <a:endParaRPr lang="en-US" dirty="0"/>
          </a:p>
        </p:txBody>
      </p:sp>
      <p:pic>
        <p:nvPicPr>
          <p:cNvPr id="9" name="Picture 8">
            <a:extLst>
              <a:ext uri="{FF2B5EF4-FFF2-40B4-BE49-F238E27FC236}">
                <a16:creationId xmlns:a16="http://schemas.microsoft.com/office/drawing/2014/main" id="{5A5BF963-60A0-0D45-A6BD-772924B2E8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3928" y="1164005"/>
            <a:ext cx="4137073" cy="1354523"/>
          </a:xfrm>
          <a:prstGeom prst="rect">
            <a:avLst/>
          </a:prstGeom>
        </p:spPr>
      </p:pic>
      <p:sp>
        <p:nvSpPr>
          <p:cNvPr id="15" name="Title 1">
            <a:extLst>
              <a:ext uri="{FF2B5EF4-FFF2-40B4-BE49-F238E27FC236}">
                <a16:creationId xmlns:a16="http://schemas.microsoft.com/office/drawing/2014/main" id="{D104E80E-098F-2F42-8D96-1BF98B41CD67}"/>
              </a:ext>
            </a:extLst>
          </p:cNvPr>
          <p:cNvSpPr txBox="1">
            <a:spLocks/>
          </p:cNvSpPr>
          <p:nvPr/>
        </p:nvSpPr>
        <p:spPr>
          <a:xfrm>
            <a:off x="1485900" y="666367"/>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T" sz="3300" dirty="0"/>
          </a:p>
        </p:txBody>
      </p:sp>
      <p:sp>
        <p:nvSpPr>
          <p:cNvPr id="8" name="Title 7">
            <a:extLst>
              <a:ext uri="{FF2B5EF4-FFF2-40B4-BE49-F238E27FC236}">
                <a16:creationId xmlns:a16="http://schemas.microsoft.com/office/drawing/2014/main" id="{046BC963-1D59-CB4B-B19F-280EC927A6DF}"/>
              </a:ext>
            </a:extLst>
          </p:cNvPr>
          <p:cNvSpPr>
            <a:spLocks noGrp="1"/>
          </p:cNvSpPr>
          <p:nvPr>
            <p:ph type="title"/>
          </p:nvPr>
        </p:nvSpPr>
        <p:spPr/>
        <p:txBody>
          <a:bodyPr>
            <a:normAutofit/>
          </a:bodyPr>
          <a:lstStyle/>
          <a:p>
            <a:r>
              <a:rPr lang="en-IT" dirty="0"/>
              <a:t>O</a:t>
            </a:r>
            <a:r>
              <a:rPr lang="en-IT" baseline="-25000" dirty="0"/>
              <a:t>2</a:t>
            </a:r>
            <a:r>
              <a:rPr lang="en-IT" dirty="0"/>
              <a:t> impact on the nanoscale</a:t>
            </a:r>
          </a:p>
        </p:txBody>
      </p:sp>
      <p:pic>
        <p:nvPicPr>
          <p:cNvPr id="13" name="Picture 12">
            <a:extLst>
              <a:ext uri="{FF2B5EF4-FFF2-40B4-BE49-F238E27FC236}">
                <a16:creationId xmlns:a16="http://schemas.microsoft.com/office/drawing/2014/main" id="{5E678DEC-BF15-B741-8E79-3DE0DD7FC0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3609" y="939654"/>
            <a:ext cx="516588" cy="516588"/>
          </a:xfrm>
          <a:prstGeom prst="rect">
            <a:avLst/>
          </a:prstGeom>
        </p:spPr>
      </p:pic>
      <p:pic>
        <p:nvPicPr>
          <p:cNvPr id="17" name="Picture 16">
            <a:extLst>
              <a:ext uri="{FF2B5EF4-FFF2-40B4-BE49-F238E27FC236}">
                <a16:creationId xmlns:a16="http://schemas.microsoft.com/office/drawing/2014/main" id="{484FE5DD-75AF-1E41-915F-752B22242B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1257" y="901650"/>
            <a:ext cx="453330" cy="558684"/>
          </a:xfrm>
          <a:prstGeom prst="rect">
            <a:avLst/>
          </a:prstGeom>
        </p:spPr>
      </p:pic>
      <p:pic>
        <p:nvPicPr>
          <p:cNvPr id="2" name="Picture 1">
            <a:extLst>
              <a:ext uri="{FF2B5EF4-FFF2-40B4-BE49-F238E27FC236}">
                <a16:creationId xmlns:a16="http://schemas.microsoft.com/office/drawing/2014/main" id="{CB9FA7CE-51E4-5146-D42B-3C9F14C43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0100" y="2808988"/>
            <a:ext cx="4000097" cy="1838907"/>
          </a:xfrm>
          <a:prstGeom prst="rect">
            <a:avLst/>
          </a:prstGeom>
        </p:spPr>
      </p:pic>
      <p:pic>
        <p:nvPicPr>
          <p:cNvPr id="5" name="Image" descr="Image">
            <a:extLst>
              <a:ext uri="{FF2B5EF4-FFF2-40B4-BE49-F238E27FC236}">
                <a16:creationId xmlns:a16="http://schemas.microsoft.com/office/drawing/2014/main" id="{9E2CC82F-5BAD-3526-4733-559E8416064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69749" y="865651"/>
            <a:ext cx="549774" cy="3879479"/>
          </a:xfrm>
          <a:prstGeom prst="rect">
            <a:avLst/>
          </a:prstGeom>
          <a:ln w="12700">
            <a:miter lim="400000"/>
          </a:ln>
        </p:spPr>
      </p:pic>
      <p:grpSp>
        <p:nvGrpSpPr>
          <p:cNvPr id="6" name="Group">
            <a:extLst>
              <a:ext uri="{FF2B5EF4-FFF2-40B4-BE49-F238E27FC236}">
                <a16:creationId xmlns:a16="http://schemas.microsoft.com/office/drawing/2014/main" id="{5C249FB5-10C9-39B4-8439-62DA60CAC229}"/>
              </a:ext>
            </a:extLst>
          </p:cNvPr>
          <p:cNvGrpSpPr/>
          <p:nvPr/>
        </p:nvGrpSpPr>
        <p:grpSpPr>
          <a:xfrm>
            <a:off x="1857017" y="865651"/>
            <a:ext cx="1996836" cy="3866339"/>
            <a:chOff x="48931" y="16310"/>
            <a:chExt cx="3786592" cy="7331721"/>
          </a:xfrm>
        </p:grpSpPr>
        <p:pic>
          <p:nvPicPr>
            <p:cNvPr id="10" name="Image" descr="Image">
              <a:extLst>
                <a:ext uri="{FF2B5EF4-FFF2-40B4-BE49-F238E27FC236}">
                  <a16:creationId xmlns:a16="http://schemas.microsoft.com/office/drawing/2014/main" id="{C80C5997-71E9-BF58-FDF2-0D5D5412939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8931" y="16310"/>
              <a:ext cx="3786593" cy="7331722"/>
            </a:xfrm>
            <a:prstGeom prst="rect">
              <a:avLst/>
            </a:prstGeom>
            <a:ln w="12700" cap="flat">
              <a:noFill/>
              <a:miter lim="400000"/>
            </a:ln>
            <a:effectLst/>
          </p:spPr>
        </p:pic>
        <p:pic>
          <p:nvPicPr>
            <p:cNvPr id="11" name="Image" descr="Image">
              <a:extLst>
                <a:ext uri="{FF2B5EF4-FFF2-40B4-BE49-F238E27FC236}">
                  <a16:creationId xmlns:a16="http://schemas.microsoft.com/office/drawing/2014/main" id="{39AC0ACD-7989-7E8C-B0E5-F269F6D105EA}"/>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685882" y="2503677"/>
              <a:ext cx="530182" cy="1778866"/>
            </a:xfrm>
            <a:prstGeom prst="rect">
              <a:avLst/>
            </a:prstGeom>
            <a:ln w="12700" cap="flat">
              <a:noFill/>
              <a:miter lim="400000"/>
            </a:ln>
            <a:effectLst/>
          </p:spPr>
        </p:pic>
      </p:grpSp>
      <p:pic>
        <p:nvPicPr>
          <p:cNvPr id="12" name="Image" descr="Image">
            <a:extLst>
              <a:ext uri="{FF2B5EF4-FFF2-40B4-BE49-F238E27FC236}">
                <a16:creationId xmlns:a16="http://schemas.microsoft.com/office/drawing/2014/main" id="{AD06B129-9B69-F5CD-5B05-F79D9D4FBE0E}"/>
              </a:ext>
            </a:extLst>
          </p:cNvPr>
          <p:cNvPicPr>
            <a:picLocks/>
          </p:cNvPicPr>
          <p:nvPr/>
        </p:nvPicPr>
        <p:blipFill>
          <a:blip r:embed="rId9" cstate="screen">
            <a:extLst>
              <a:ext uri="{28A0092B-C50C-407E-A947-70E740481C1C}">
                <a14:useLocalDpi xmlns:a14="http://schemas.microsoft.com/office/drawing/2010/main"/>
              </a:ext>
            </a:extLst>
          </a:blip>
          <a:srcRect/>
          <a:stretch>
            <a:fillRect/>
          </a:stretch>
        </p:blipFill>
        <p:spPr>
          <a:xfrm>
            <a:off x="2175960" y="922708"/>
            <a:ext cx="280252" cy="717548"/>
          </a:xfrm>
          <a:prstGeom prst="rect">
            <a:avLst/>
          </a:prstGeom>
          <a:ln w="12700">
            <a:miter lim="400000"/>
          </a:ln>
        </p:spPr>
      </p:pic>
      <p:grpSp>
        <p:nvGrpSpPr>
          <p:cNvPr id="18" name="Group">
            <a:extLst>
              <a:ext uri="{FF2B5EF4-FFF2-40B4-BE49-F238E27FC236}">
                <a16:creationId xmlns:a16="http://schemas.microsoft.com/office/drawing/2014/main" id="{FE9BD9B0-687C-A1D5-70CA-BAF81487980D}"/>
              </a:ext>
            </a:extLst>
          </p:cNvPr>
          <p:cNvGrpSpPr/>
          <p:nvPr/>
        </p:nvGrpSpPr>
        <p:grpSpPr>
          <a:xfrm>
            <a:off x="2165887" y="3273852"/>
            <a:ext cx="394834" cy="1139941"/>
            <a:chOff x="0" y="0"/>
            <a:chExt cx="748720" cy="2161665"/>
          </a:xfrm>
        </p:grpSpPr>
        <p:pic>
          <p:nvPicPr>
            <p:cNvPr id="19" name="Image" descr="Image">
              <a:extLst>
                <a:ext uri="{FF2B5EF4-FFF2-40B4-BE49-F238E27FC236}">
                  <a16:creationId xmlns:a16="http://schemas.microsoft.com/office/drawing/2014/main" id="{B732CD48-D3DC-0393-5142-F78054F20B24}"/>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0" y="0"/>
              <a:ext cx="748721" cy="2161666"/>
            </a:xfrm>
            <a:prstGeom prst="rect">
              <a:avLst/>
            </a:prstGeom>
            <a:ln w="12700" cap="flat">
              <a:solidFill>
                <a:srgbClr val="000000"/>
              </a:solidFill>
              <a:prstDash val="solid"/>
              <a:miter lim="400000"/>
            </a:ln>
            <a:effectLst/>
          </p:spPr>
        </p:pic>
        <p:pic>
          <p:nvPicPr>
            <p:cNvPr id="20" name="Image" descr="Image">
              <a:extLst>
                <a:ext uri="{FF2B5EF4-FFF2-40B4-BE49-F238E27FC236}">
                  <a16:creationId xmlns:a16="http://schemas.microsoft.com/office/drawing/2014/main" id="{9FF196B2-7917-EF39-9987-85896915744C}"/>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464821" y="1680102"/>
              <a:ext cx="279095" cy="229152"/>
            </a:xfrm>
            <a:prstGeom prst="rect">
              <a:avLst/>
            </a:prstGeom>
            <a:ln w="12700" cap="flat">
              <a:noFill/>
              <a:miter lim="400000"/>
            </a:ln>
            <a:effectLst/>
          </p:spPr>
        </p:pic>
        <p:pic>
          <p:nvPicPr>
            <p:cNvPr id="21" name="Image" descr="Image">
              <a:extLst>
                <a:ext uri="{FF2B5EF4-FFF2-40B4-BE49-F238E27FC236}">
                  <a16:creationId xmlns:a16="http://schemas.microsoft.com/office/drawing/2014/main" id="{FFEBFCD1-11AF-678F-695C-495CE00D5FB3}"/>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331230" y="1907856"/>
              <a:ext cx="341584" cy="246145"/>
            </a:xfrm>
            <a:prstGeom prst="rect">
              <a:avLst/>
            </a:prstGeom>
            <a:ln w="12700" cap="flat">
              <a:noFill/>
              <a:miter lim="400000"/>
            </a:ln>
            <a:effectLst/>
          </p:spPr>
        </p:pic>
      </p:grpSp>
      <p:grpSp>
        <p:nvGrpSpPr>
          <p:cNvPr id="22" name="Group">
            <a:extLst>
              <a:ext uri="{FF2B5EF4-FFF2-40B4-BE49-F238E27FC236}">
                <a16:creationId xmlns:a16="http://schemas.microsoft.com/office/drawing/2014/main" id="{FD975CB2-685F-EF74-D0A7-DE31EFED878B}"/>
              </a:ext>
            </a:extLst>
          </p:cNvPr>
          <p:cNvGrpSpPr/>
          <p:nvPr/>
        </p:nvGrpSpPr>
        <p:grpSpPr>
          <a:xfrm>
            <a:off x="2165887" y="2081533"/>
            <a:ext cx="394834" cy="1139942"/>
            <a:chOff x="0" y="0"/>
            <a:chExt cx="748720" cy="2161665"/>
          </a:xfrm>
        </p:grpSpPr>
        <p:pic>
          <p:nvPicPr>
            <p:cNvPr id="23" name="Image" descr="Image">
              <a:extLst>
                <a:ext uri="{FF2B5EF4-FFF2-40B4-BE49-F238E27FC236}">
                  <a16:creationId xmlns:a16="http://schemas.microsoft.com/office/drawing/2014/main" id="{5A89372B-5A77-3800-658A-B8621AC9C1C0}"/>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0" y="0"/>
              <a:ext cx="748721" cy="2161666"/>
            </a:xfrm>
            <a:prstGeom prst="rect">
              <a:avLst/>
            </a:prstGeom>
            <a:ln w="12700" cap="flat">
              <a:solidFill>
                <a:srgbClr val="000000"/>
              </a:solidFill>
              <a:prstDash val="solid"/>
              <a:miter lim="400000"/>
            </a:ln>
            <a:effectLst/>
          </p:spPr>
        </p:pic>
        <p:pic>
          <p:nvPicPr>
            <p:cNvPr id="24" name="Image" descr="Image">
              <a:extLst>
                <a:ext uri="{FF2B5EF4-FFF2-40B4-BE49-F238E27FC236}">
                  <a16:creationId xmlns:a16="http://schemas.microsoft.com/office/drawing/2014/main" id="{CD15F908-068F-512B-A009-AE18788AC34B}"/>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464821" y="1680102"/>
              <a:ext cx="279095" cy="229152"/>
            </a:xfrm>
            <a:prstGeom prst="rect">
              <a:avLst/>
            </a:prstGeom>
            <a:ln w="12700" cap="flat">
              <a:noFill/>
              <a:miter lim="400000"/>
            </a:ln>
            <a:effectLst/>
          </p:spPr>
        </p:pic>
        <p:pic>
          <p:nvPicPr>
            <p:cNvPr id="28" name="Image" descr="Image">
              <a:extLst>
                <a:ext uri="{FF2B5EF4-FFF2-40B4-BE49-F238E27FC236}">
                  <a16:creationId xmlns:a16="http://schemas.microsoft.com/office/drawing/2014/main" id="{E0CB0C1D-3F26-6ED8-BADE-12D672B96072}"/>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331230" y="1907856"/>
              <a:ext cx="341584" cy="246145"/>
            </a:xfrm>
            <a:prstGeom prst="rect">
              <a:avLst/>
            </a:prstGeom>
            <a:ln w="12700" cap="flat">
              <a:noFill/>
              <a:miter lim="400000"/>
            </a:ln>
            <a:effectLst/>
          </p:spPr>
        </p:pic>
      </p:grpSp>
      <p:pic>
        <p:nvPicPr>
          <p:cNvPr id="29" name="Group" descr="Group">
            <a:extLst>
              <a:ext uri="{FF2B5EF4-FFF2-40B4-BE49-F238E27FC236}">
                <a16:creationId xmlns:a16="http://schemas.microsoft.com/office/drawing/2014/main" id="{0F8747A7-B3F8-C953-DE6D-4F91B8FB777F}"/>
              </a:ext>
            </a:extLst>
          </p:cNvPr>
          <p:cNvPicPr>
            <a:picLocks/>
          </p:cNvPicPr>
          <p:nvPr/>
        </p:nvPicPr>
        <p:blipFill>
          <a:blip r:embed="rId13" cstate="screen">
            <a:extLst>
              <a:ext uri="{28A0092B-C50C-407E-A947-70E740481C1C}">
                <a14:useLocalDpi xmlns:a14="http://schemas.microsoft.com/office/drawing/2010/main"/>
              </a:ext>
            </a:extLst>
          </a:blip>
          <a:srcRect/>
          <a:stretch>
            <a:fillRect/>
          </a:stretch>
        </p:blipFill>
        <p:spPr>
          <a:xfrm>
            <a:off x="2165887" y="910676"/>
            <a:ext cx="394834" cy="864704"/>
          </a:xfrm>
          <a:prstGeom prst="rect">
            <a:avLst/>
          </a:prstGeom>
          <a:ln w="12700">
            <a:solidFill>
              <a:srgbClr val="000000"/>
            </a:solidFill>
            <a:miter lim="400000"/>
          </a:ln>
        </p:spPr>
      </p:pic>
      <p:sp>
        <p:nvSpPr>
          <p:cNvPr id="3" name="Date Placeholder 2">
            <a:extLst>
              <a:ext uri="{FF2B5EF4-FFF2-40B4-BE49-F238E27FC236}">
                <a16:creationId xmlns:a16="http://schemas.microsoft.com/office/drawing/2014/main" id="{B27CC6BB-F9A0-6E44-9B8B-8B9C056B47C4}"/>
              </a:ext>
            </a:extLst>
          </p:cNvPr>
          <p:cNvSpPr>
            <a:spLocks noGrp="1"/>
          </p:cNvSpPr>
          <p:nvPr>
            <p:ph type="dt" sz="half" idx="10"/>
          </p:nvPr>
        </p:nvSpPr>
        <p:spPr/>
        <p:txBody>
          <a:bodyPr/>
          <a:lstStyle/>
          <a:p>
            <a:r>
              <a:rPr lang="it-IT"/>
              <a:t>06.10.2025</a:t>
            </a:r>
            <a:endParaRPr lang="en-US" dirty="0"/>
          </a:p>
        </p:txBody>
      </p:sp>
      <p:sp>
        <p:nvSpPr>
          <p:cNvPr id="7" name="Slide Number Placeholder 6">
            <a:extLst>
              <a:ext uri="{FF2B5EF4-FFF2-40B4-BE49-F238E27FC236}">
                <a16:creationId xmlns:a16="http://schemas.microsoft.com/office/drawing/2014/main" id="{3AAD67CC-B272-1366-5E09-29671700DF78}"/>
              </a:ext>
            </a:extLst>
          </p:cNvPr>
          <p:cNvSpPr>
            <a:spLocks noGrp="1"/>
          </p:cNvSpPr>
          <p:nvPr>
            <p:ph type="sldNum" sz="quarter" idx="12"/>
          </p:nvPr>
        </p:nvSpPr>
        <p:spPr/>
        <p:txBody>
          <a:bodyPr/>
          <a:lstStyle/>
          <a:p>
            <a:fld id="{4C03E94D-BACC-4743-B2BE-3C118A75A3B0}" type="slidenum">
              <a:rPr lang="en-US" smtClean="0"/>
              <a:pPr/>
              <a:t>11</a:t>
            </a:fld>
            <a:endParaRPr lang="en-US" dirty="0"/>
          </a:p>
        </p:txBody>
      </p:sp>
    </p:spTree>
    <p:extLst>
      <p:ext uri="{BB962C8B-B14F-4D97-AF65-F5344CB8AC3E}">
        <p14:creationId xmlns:p14="http://schemas.microsoft.com/office/powerpoint/2010/main" val="3501176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506A6C-D60B-40C5-8A78-B10D5F4F2569}"/>
              </a:ext>
            </a:extLst>
          </p:cNvPr>
          <p:cNvSpPr>
            <a:spLocks noGrp="1"/>
          </p:cNvSpPr>
          <p:nvPr>
            <p:ph type="title"/>
          </p:nvPr>
        </p:nvSpPr>
        <p:spPr>
          <a:xfrm>
            <a:off x="141706" y="253664"/>
            <a:ext cx="7257002" cy="592996"/>
          </a:xfrm>
        </p:spPr>
        <p:txBody>
          <a:bodyPr>
            <a:normAutofit fontScale="90000"/>
          </a:bodyPr>
          <a:lstStyle/>
          <a:p>
            <a:r>
              <a:rPr kumimoji="0" lang="en-GB" sz="3100" b="0" i="0" u="none" strike="noStrike" kern="1200" cap="none" spc="0" normalizeH="0" baseline="0" noProof="0" dirty="0">
                <a:ln>
                  <a:noFill/>
                </a:ln>
                <a:solidFill>
                  <a:srgbClr val="2B2171"/>
                </a:solidFill>
                <a:effectLst/>
                <a:uLnTx/>
                <a:uFillTx/>
                <a:latin typeface="Calibri Light" panose="020F0302020204030204"/>
                <a:ea typeface="+mj-ea"/>
                <a:cs typeface="+mj-cs"/>
              </a:rPr>
              <a:t>TRAX-CHEM predicted oxygen depletion in water</a:t>
            </a:r>
            <a:br>
              <a:rPr lang="en-IT" dirty="0"/>
            </a:br>
            <a:endParaRPr lang="de-DE" dirty="0"/>
          </a:p>
        </p:txBody>
      </p:sp>
      <p:pic>
        <p:nvPicPr>
          <p:cNvPr id="12" name="Marcador de contenido 11" descr="Gráfico, Diagrama&#10;&#10;Descripción generada automáticamente">
            <a:extLst>
              <a:ext uri="{FF2B5EF4-FFF2-40B4-BE49-F238E27FC236}">
                <a16:creationId xmlns:a16="http://schemas.microsoft.com/office/drawing/2014/main" id="{38C109EC-0648-4D6C-9909-92303C276EB6}"/>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5615969" y="742572"/>
            <a:ext cx="1269002" cy="1262755"/>
          </a:xfrm>
        </p:spPr>
      </p:pic>
      <p:sp>
        <p:nvSpPr>
          <p:cNvPr id="5" name="Marcador de pie de página 4">
            <a:extLst>
              <a:ext uri="{FF2B5EF4-FFF2-40B4-BE49-F238E27FC236}">
                <a16:creationId xmlns:a16="http://schemas.microsoft.com/office/drawing/2014/main" id="{505F4065-3EFD-46B7-BA80-68DBF5CDE59A}"/>
              </a:ext>
            </a:extLst>
          </p:cNvPr>
          <p:cNvSpPr>
            <a:spLocks noGrp="1"/>
          </p:cNvSpPr>
          <p:nvPr>
            <p:ph type="ftr" sz="quarter" idx="3"/>
          </p:nvPr>
        </p:nvSpPr>
        <p:spPr>
          <a:xfrm>
            <a:off x="3687097" y="3041740"/>
            <a:ext cx="3180265" cy="200901"/>
          </a:xfrm>
          <a:prstGeom prst="rect">
            <a:avLst/>
          </a:prstGeom>
        </p:spPr>
        <p:txBody>
          <a:bodyPr vert="horz" lIns="68580" tIns="34290" rIns="68580" bIns="34290" rtlCol="0" anchor="ctr"/>
          <a:lstStyle>
            <a:defPPr>
              <a:defRPr lang="de-DE"/>
            </a:defPPr>
            <a:lvl1pPr marL="0" algn="ctr" defTabSz="342900" rtl="0" eaLnBrk="1" latinLnBrk="0" hangingPunct="1">
              <a:defRPr sz="563" kern="1200">
                <a:solidFill>
                  <a:srgbClr val="333333"/>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l"/>
            <a:r>
              <a:rPr lang="de-DE"/>
              <a:t>E. Scifoni - SIRR 2025</a:t>
            </a:r>
            <a:endParaRPr lang="de-DE" dirty="0"/>
          </a:p>
        </p:txBody>
      </p:sp>
      <p:pic>
        <p:nvPicPr>
          <p:cNvPr id="10" name="Imagen 9">
            <a:extLst>
              <a:ext uri="{FF2B5EF4-FFF2-40B4-BE49-F238E27FC236}">
                <a16:creationId xmlns:a16="http://schemas.microsoft.com/office/drawing/2014/main" id="{7AD6E101-BCBE-44A8-ABED-637778855DC8}"/>
              </a:ext>
            </a:extLst>
          </p:cNvPr>
          <p:cNvPicPr>
            <a:picLocks noChangeAspect="1"/>
          </p:cNvPicPr>
          <p:nvPr/>
        </p:nvPicPr>
        <p:blipFill>
          <a:blip r:embed="rId3"/>
          <a:stretch>
            <a:fillRect/>
          </a:stretch>
        </p:blipFill>
        <p:spPr>
          <a:xfrm>
            <a:off x="1383021" y="1025939"/>
            <a:ext cx="3732410" cy="2807116"/>
          </a:xfrm>
          <a:prstGeom prst="rect">
            <a:avLst/>
          </a:prstGeom>
        </p:spPr>
      </p:pic>
      <p:sp>
        <p:nvSpPr>
          <p:cNvPr id="14" name="CuadroTexto 1">
            <a:extLst>
              <a:ext uri="{FF2B5EF4-FFF2-40B4-BE49-F238E27FC236}">
                <a16:creationId xmlns:a16="http://schemas.microsoft.com/office/drawing/2014/main" id="{8F6D0D7B-B281-45D9-9975-524F09045B59}"/>
              </a:ext>
            </a:extLst>
          </p:cNvPr>
          <p:cNvSpPr txBox="1">
            <a:spLocks noChangeAspect="1"/>
          </p:cNvSpPr>
          <p:nvPr/>
        </p:nvSpPr>
        <p:spPr>
          <a:xfrm rot="16200000">
            <a:off x="587866" y="2742531"/>
            <a:ext cx="1396415" cy="244584"/>
          </a:xfrm>
          <a:prstGeom prst="rect">
            <a:avLst/>
          </a:prstGeom>
          <a:noFill/>
          <a:ln>
            <a:noFill/>
          </a:ln>
        </p:spPr>
        <p:txBody>
          <a:bodyPr lIns="0" tIns="0" rIns="0" bIns="0" anchor="ctr"/>
          <a:lstStyle/>
          <a:p>
            <a:pPr hangingPunct="0"/>
            <a:r>
              <a:rPr lang="en-US" sz="900" dirty="0" err="1">
                <a:solidFill>
                  <a:srgbClr val="666666"/>
                </a:solidFill>
                <a:latin typeface="+mj-lt"/>
                <a:ea typeface="Droid Sans Fallback" pitchFamily="2"/>
                <a:cs typeface="FreeSans" pitchFamily="2"/>
              </a:rPr>
              <a:t>Boscolo</a:t>
            </a:r>
            <a:r>
              <a:rPr lang="en-US" sz="900" dirty="0">
                <a:solidFill>
                  <a:srgbClr val="666666"/>
                </a:solidFill>
                <a:latin typeface="+mj-lt"/>
                <a:ea typeface="Droid Sans Fallback" pitchFamily="2"/>
                <a:cs typeface="FreeSans" pitchFamily="2"/>
              </a:rPr>
              <a:t> et al. 2020</a:t>
            </a:r>
          </a:p>
        </p:txBody>
      </p:sp>
      <p:sp>
        <p:nvSpPr>
          <p:cNvPr id="16" name="CuadroTexto 1">
            <a:extLst>
              <a:ext uri="{FF2B5EF4-FFF2-40B4-BE49-F238E27FC236}">
                <a16:creationId xmlns:a16="http://schemas.microsoft.com/office/drawing/2014/main" id="{3574AE8A-E3BF-4B45-AEED-D8A4AA9F2869}"/>
              </a:ext>
            </a:extLst>
          </p:cNvPr>
          <p:cNvSpPr txBox="1">
            <a:spLocks noChangeAspect="1"/>
          </p:cNvSpPr>
          <p:nvPr/>
        </p:nvSpPr>
        <p:spPr>
          <a:xfrm>
            <a:off x="2837124" y="770747"/>
            <a:ext cx="1396415" cy="244584"/>
          </a:xfrm>
          <a:prstGeom prst="rect">
            <a:avLst/>
          </a:prstGeom>
          <a:noFill/>
          <a:ln>
            <a:noFill/>
          </a:ln>
        </p:spPr>
        <p:txBody>
          <a:bodyPr lIns="0" tIns="0" rIns="0" bIns="0" anchor="ctr"/>
          <a:lstStyle/>
          <a:p>
            <a:pPr hangingPunct="0"/>
            <a:r>
              <a:rPr lang="en-US" sz="1200" dirty="0">
                <a:solidFill>
                  <a:srgbClr val="666666"/>
                </a:solidFill>
                <a:effectLst>
                  <a:outerShdw blurRad="50800" dist="38100" dir="2700000" algn="tl" rotWithShape="0">
                    <a:schemeClr val="accent1">
                      <a:lumMod val="75000"/>
                    </a:schemeClr>
                  </a:outerShdw>
                </a:effectLst>
                <a:latin typeface="Arial"/>
                <a:ea typeface="+mj-ea"/>
                <a:cs typeface="Arial"/>
              </a:rPr>
              <a:t>low-LET electrons</a:t>
            </a:r>
          </a:p>
        </p:txBody>
      </p:sp>
      <p:grpSp>
        <p:nvGrpSpPr>
          <p:cNvPr id="40" name="Grupo 39">
            <a:extLst>
              <a:ext uri="{FF2B5EF4-FFF2-40B4-BE49-F238E27FC236}">
                <a16:creationId xmlns:a16="http://schemas.microsoft.com/office/drawing/2014/main" id="{B9EFCCE4-A687-4412-B1B8-3834D7813F54}"/>
              </a:ext>
            </a:extLst>
          </p:cNvPr>
          <p:cNvGrpSpPr/>
          <p:nvPr/>
        </p:nvGrpSpPr>
        <p:grpSpPr>
          <a:xfrm>
            <a:off x="5321485" y="1759786"/>
            <a:ext cx="1739138" cy="1882548"/>
            <a:chOff x="5571312" y="2312375"/>
            <a:chExt cx="2318851" cy="2510064"/>
          </a:xfrm>
        </p:grpSpPr>
        <p:grpSp>
          <p:nvGrpSpPr>
            <p:cNvPr id="36" name="Grupo 35">
              <a:extLst>
                <a:ext uri="{FF2B5EF4-FFF2-40B4-BE49-F238E27FC236}">
                  <a16:creationId xmlns:a16="http://schemas.microsoft.com/office/drawing/2014/main" id="{F65A6070-F6C8-46D5-AD8F-04770DB7EB40}"/>
                </a:ext>
              </a:extLst>
            </p:cNvPr>
            <p:cNvGrpSpPr/>
            <p:nvPr/>
          </p:nvGrpSpPr>
          <p:grpSpPr>
            <a:xfrm>
              <a:off x="5571312" y="2312375"/>
              <a:ext cx="2318851" cy="2510064"/>
              <a:chOff x="5571312" y="2312375"/>
              <a:chExt cx="2318851" cy="2510064"/>
            </a:xfrm>
          </p:grpSpPr>
          <p:pic>
            <p:nvPicPr>
              <p:cNvPr id="18" name="Imagen 17" descr="Diagrama&#10;&#10;Descripción generada automáticamente">
                <a:extLst>
                  <a:ext uri="{FF2B5EF4-FFF2-40B4-BE49-F238E27FC236}">
                    <a16:creationId xmlns:a16="http://schemas.microsoft.com/office/drawing/2014/main" id="{F235649F-7810-41C1-B7DD-A217292D0B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1312" y="2519885"/>
                <a:ext cx="2318851" cy="2302554"/>
              </a:xfrm>
              <a:prstGeom prst="rect">
                <a:avLst/>
              </a:prstGeom>
            </p:spPr>
          </p:pic>
          <p:sp>
            <p:nvSpPr>
              <p:cNvPr id="26" name="Flecha: a la derecha 25">
                <a:extLst>
                  <a:ext uri="{FF2B5EF4-FFF2-40B4-BE49-F238E27FC236}">
                    <a16:creationId xmlns:a16="http://schemas.microsoft.com/office/drawing/2014/main" id="{77F2A438-DB8A-4969-B673-E1A5AD420BAE}"/>
                  </a:ext>
                </a:extLst>
              </p:cNvPr>
              <p:cNvSpPr/>
              <p:nvPr/>
            </p:nvSpPr>
            <p:spPr>
              <a:xfrm rot="5400000">
                <a:off x="6422948" y="2567766"/>
                <a:ext cx="654771" cy="143989"/>
              </a:xfrm>
              <a:prstGeom prst="rightArrow">
                <a:avLst/>
              </a:prstGeom>
              <a:solidFill>
                <a:srgbClr val="666666"/>
              </a:solidFill>
              <a:ln>
                <a:noFill/>
              </a:ln>
              <a:effectLst>
                <a:outerShdw blurRad="50800" dist="38100" dir="2700000" algn="tl" rotWithShape="0">
                  <a:schemeClr val="accent1">
                    <a:lumMod val="75000"/>
                    <a:alpha val="50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solidFill>
                    <a:schemeClr val="tx1"/>
                  </a:solidFill>
                </a:endParaRPr>
              </a:p>
            </p:txBody>
          </p:sp>
        </p:grpSp>
        <p:sp>
          <p:nvSpPr>
            <p:cNvPr id="38" name="CuadroTexto 1">
              <a:extLst>
                <a:ext uri="{FF2B5EF4-FFF2-40B4-BE49-F238E27FC236}">
                  <a16:creationId xmlns:a16="http://schemas.microsoft.com/office/drawing/2014/main" id="{533B1FF9-EF75-4025-BF3E-9DA18039ABAF}"/>
                </a:ext>
              </a:extLst>
            </p:cNvPr>
            <p:cNvSpPr txBox="1">
              <a:spLocks/>
            </p:cNvSpPr>
            <p:nvPr/>
          </p:nvSpPr>
          <p:spPr>
            <a:xfrm>
              <a:off x="6469767" y="3144633"/>
              <a:ext cx="1280304" cy="641196"/>
            </a:xfrm>
            <a:prstGeom prst="rect">
              <a:avLst/>
            </a:prstGeom>
            <a:noFill/>
            <a:ln>
              <a:noFill/>
            </a:ln>
          </p:spPr>
          <p:txBody>
            <a:bodyPr lIns="0" tIns="0" rIns="0" bIns="0" anchor="ctr"/>
            <a:lstStyle/>
            <a:p>
              <a:pPr algn="ctr" hangingPunct="0"/>
              <a:r>
                <a:rPr lang="en-US" sz="1200" dirty="0">
                  <a:solidFill>
                    <a:srgbClr val="666666"/>
                  </a:solidFill>
                  <a:latin typeface="Arial"/>
                  <a:ea typeface="+mj-ea"/>
                  <a:cs typeface="Arial"/>
                </a:rPr>
                <a:t>O</a:t>
              </a:r>
              <a:r>
                <a:rPr lang="en-US" sz="1200" baseline="-25000" dirty="0">
                  <a:solidFill>
                    <a:srgbClr val="666666"/>
                  </a:solidFill>
                  <a:latin typeface="Arial"/>
                  <a:ea typeface="+mj-ea"/>
                  <a:cs typeface="Arial"/>
                </a:rPr>
                <a:t>2</a:t>
              </a:r>
              <a:r>
                <a:rPr lang="en-US" sz="1200" dirty="0">
                  <a:solidFill>
                    <a:srgbClr val="666666"/>
                  </a:solidFill>
                  <a:latin typeface="Arial"/>
                  <a:ea typeface="+mj-ea"/>
                  <a:cs typeface="Arial"/>
                </a:rPr>
                <a:t> consumption</a:t>
              </a:r>
            </a:p>
          </p:txBody>
        </p:sp>
      </p:grpSp>
      <p:grpSp>
        <p:nvGrpSpPr>
          <p:cNvPr id="35" name="Grupo 34">
            <a:extLst>
              <a:ext uri="{FF2B5EF4-FFF2-40B4-BE49-F238E27FC236}">
                <a16:creationId xmlns:a16="http://schemas.microsoft.com/office/drawing/2014/main" id="{FF16EDED-E93E-48D5-A5C8-7C7CEB3FDA8B}"/>
              </a:ext>
            </a:extLst>
          </p:cNvPr>
          <p:cNvGrpSpPr/>
          <p:nvPr/>
        </p:nvGrpSpPr>
        <p:grpSpPr>
          <a:xfrm>
            <a:off x="5031691" y="1362314"/>
            <a:ext cx="504947" cy="1113644"/>
            <a:chOff x="5184919" y="1782412"/>
            <a:chExt cx="673263" cy="1484858"/>
          </a:xfrm>
        </p:grpSpPr>
        <p:sp>
          <p:nvSpPr>
            <p:cNvPr id="20" name="Flecha: a la derecha 19">
              <a:extLst>
                <a:ext uri="{FF2B5EF4-FFF2-40B4-BE49-F238E27FC236}">
                  <a16:creationId xmlns:a16="http://schemas.microsoft.com/office/drawing/2014/main" id="{6463FFC2-7A83-4DFC-90D3-81D200741EB5}"/>
                </a:ext>
              </a:extLst>
            </p:cNvPr>
            <p:cNvSpPr/>
            <p:nvPr/>
          </p:nvSpPr>
          <p:spPr>
            <a:xfrm rot="20781588">
              <a:off x="5184919" y="1782412"/>
              <a:ext cx="654771" cy="143989"/>
            </a:xfrm>
            <a:prstGeom prst="rightArrow">
              <a:avLst/>
            </a:prstGeom>
            <a:solidFill>
              <a:srgbClr val="666666"/>
            </a:solidFill>
            <a:ln>
              <a:noFill/>
            </a:ln>
            <a:effectLst>
              <a:outerShdw blurRad="50800" dist="38100" dir="2700000" algn="tl" rotWithShape="0">
                <a:schemeClr val="accent1">
                  <a:lumMod val="75000"/>
                  <a:alpha val="50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solidFill>
                  <a:schemeClr val="tx1"/>
                </a:solidFill>
              </a:endParaRPr>
            </a:p>
          </p:txBody>
        </p:sp>
        <p:sp>
          <p:nvSpPr>
            <p:cNvPr id="24" name="Flecha: a la derecha 23">
              <a:extLst>
                <a:ext uri="{FF2B5EF4-FFF2-40B4-BE49-F238E27FC236}">
                  <a16:creationId xmlns:a16="http://schemas.microsoft.com/office/drawing/2014/main" id="{A6B31681-A806-45FB-B719-09ACB612C8F7}"/>
                </a:ext>
              </a:extLst>
            </p:cNvPr>
            <p:cNvSpPr/>
            <p:nvPr/>
          </p:nvSpPr>
          <p:spPr>
            <a:xfrm rot="18377609">
              <a:off x="4888715" y="2595002"/>
              <a:ext cx="1206326" cy="138210"/>
            </a:xfrm>
            <a:prstGeom prst="rightArrow">
              <a:avLst/>
            </a:prstGeom>
            <a:solidFill>
              <a:srgbClr val="666666"/>
            </a:solidFill>
            <a:ln>
              <a:noFill/>
            </a:ln>
            <a:effectLst>
              <a:outerShdw blurRad="50800" dist="38100" dir="2700000" algn="tl" rotWithShape="0">
                <a:schemeClr val="accent1">
                  <a:lumMod val="75000"/>
                  <a:alpha val="50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solidFill>
                  <a:schemeClr val="tx1"/>
                </a:solidFill>
              </a:endParaRPr>
            </a:p>
          </p:txBody>
        </p:sp>
        <p:sp>
          <p:nvSpPr>
            <p:cNvPr id="30" name="CuadroTexto 1">
              <a:extLst>
                <a:ext uri="{FF2B5EF4-FFF2-40B4-BE49-F238E27FC236}">
                  <a16:creationId xmlns:a16="http://schemas.microsoft.com/office/drawing/2014/main" id="{401DB98C-BE8F-474B-AD0E-EB6B34DF6724}"/>
                </a:ext>
              </a:extLst>
            </p:cNvPr>
            <p:cNvSpPr txBox="1">
              <a:spLocks noChangeAspect="1"/>
            </p:cNvSpPr>
            <p:nvPr/>
          </p:nvSpPr>
          <p:spPr>
            <a:xfrm>
              <a:off x="5606974" y="1854405"/>
              <a:ext cx="251208" cy="326112"/>
            </a:xfrm>
            <a:prstGeom prst="rect">
              <a:avLst/>
            </a:prstGeom>
            <a:noFill/>
            <a:ln>
              <a:noFill/>
            </a:ln>
          </p:spPr>
          <p:txBody>
            <a:bodyPr lIns="0" tIns="0" rIns="0" bIns="0" anchor="ctr"/>
            <a:lstStyle/>
            <a:p>
              <a:pPr hangingPunct="0"/>
              <a:r>
                <a:rPr lang="en-US" dirty="0">
                  <a:solidFill>
                    <a:srgbClr val="666666"/>
                  </a:solidFill>
                  <a:latin typeface="Arial"/>
                  <a:ea typeface="+mj-ea"/>
                  <a:cs typeface="Arial"/>
                </a:rPr>
                <a:t>+</a:t>
              </a:r>
            </a:p>
          </p:txBody>
        </p:sp>
      </p:grpSp>
      <p:grpSp>
        <p:nvGrpSpPr>
          <p:cNvPr id="33" name="Grupo 32">
            <a:extLst>
              <a:ext uri="{FF2B5EF4-FFF2-40B4-BE49-F238E27FC236}">
                <a16:creationId xmlns:a16="http://schemas.microsoft.com/office/drawing/2014/main" id="{46C3C4A6-02B6-43AB-9728-A091B152FF76}"/>
              </a:ext>
            </a:extLst>
          </p:cNvPr>
          <p:cNvGrpSpPr/>
          <p:nvPr/>
        </p:nvGrpSpPr>
        <p:grpSpPr>
          <a:xfrm>
            <a:off x="6918146" y="1845090"/>
            <a:ext cx="1122581" cy="539396"/>
            <a:chOff x="7700193" y="2426114"/>
            <a:chExt cx="1496775" cy="719194"/>
          </a:xfrm>
        </p:grpSpPr>
        <p:sp>
          <p:nvSpPr>
            <p:cNvPr id="28" name="CuadroTexto 1">
              <a:extLst>
                <a:ext uri="{FF2B5EF4-FFF2-40B4-BE49-F238E27FC236}">
                  <a16:creationId xmlns:a16="http://schemas.microsoft.com/office/drawing/2014/main" id="{374902EB-691E-4CC8-8C19-E8C270024C07}"/>
                </a:ext>
              </a:extLst>
            </p:cNvPr>
            <p:cNvSpPr txBox="1">
              <a:spLocks/>
            </p:cNvSpPr>
            <p:nvPr/>
          </p:nvSpPr>
          <p:spPr>
            <a:xfrm>
              <a:off x="7799948" y="2426114"/>
              <a:ext cx="1397020" cy="719194"/>
            </a:xfrm>
            <a:prstGeom prst="rect">
              <a:avLst/>
            </a:prstGeom>
            <a:noFill/>
            <a:ln>
              <a:noFill/>
            </a:ln>
          </p:spPr>
          <p:txBody>
            <a:bodyPr lIns="0" tIns="0" rIns="0" bIns="0" anchor="ctr"/>
            <a:lstStyle/>
            <a:p>
              <a:pPr algn="ctr" hangingPunct="0"/>
              <a:r>
                <a:rPr lang="en-US" sz="1200" dirty="0">
                  <a:solidFill>
                    <a:srgbClr val="666666"/>
                  </a:solidFill>
                  <a:latin typeface="Arial"/>
                  <a:ea typeface="+mj-ea"/>
                  <a:cs typeface="Arial"/>
                </a:rPr>
                <a:t>3.28 mol./ 100eV =</a:t>
              </a:r>
            </a:p>
            <a:p>
              <a:pPr algn="ctr" hangingPunct="0"/>
              <a:r>
                <a:rPr lang="en-US" sz="1200" dirty="0">
                  <a:solidFill>
                    <a:srgbClr val="666666"/>
                  </a:solidFill>
                  <a:latin typeface="Arial"/>
                  <a:ea typeface="+mj-ea"/>
                  <a:cs typeface="Arial"/>
                </a:rPr>
                <a:t>0.33 µM/</a:t>
              </a:r>
              <a:r>
                <a:rPr lang="en-US" sz="1200" dirty="0" err="1">
                  <a:solidFill>
                    <a:srgbClr val="666666"/>
                  </a:solidFill>
                  <a:latin typeface="Arial"/>
                  <a:ea typeface="+mj-ea"/>
                  <a:cs typeface="Arial"/>
                </a:rPr>
                <a:t>Gy</a:t>
              </a:r>
              <a:endParaRPr lang="en-US" sz="1200" dirty="0">
                <a:solidFill>
                  <a:srgbClr val="666666"/>
                </a:solidFill>
                <a:latin typeface="Arial"/>
                <a:ea typeface="+mj-ea"/>
                <a:cs typeface="Arial"/>
              </a:endParaRPr>
            </a:p>
            <a:p>
              <a:pPr algn="ctr" hangingPunct="0"/>
              <a:endParaRPr lang="en-US" sz="1200" dirty="0">
                <a:solidFill>
                  <a:srgbClr val="666666"/>
                </a:solidFill>
                <a:latin typeface="Arial"/>
                <a:ea typeface="+mj-ea"/>
                <a:cs typeface="Arial"/>
              </a:endParaRPr>
            </a:p>
          </p:txBody>
        </p:sp>
        <mc:AlternateContent xmlns:mc="http://schemas.openxmlformats.org/markup-compatibility/2006" xmlns:p14="http://schemas.microsoft.com/office/powerpoint/2010/main">
          <mc:Choice Requires="p14">
            <p:contentPart p14:bwMode="auto" r:id="rId5">
              <p14:nvContentPartPr>
                <p14:cNvPr id="32" name="Entrada de lápiz 31">
                  <a:extLst>
                    <a:ext uri="{FF2B5EF4-FFF2-40B4-BE49-F238E27FC236}">
                      <a16:creationId xmlns:a16="http://schemas.microsoft.com/office/drawing/2014/main" id="{91AF7488-562E-400A-97D1-722B2EDC7F58}"/>
                    </a:ext>
                  </a:extLst>
                </p14:cNvPr>
                <p14:cNvContentPartPr/>
                <p14:nvPr/>
              </p14:nvContentPartPr>
              <p14:xfrm>
                <a:off x="7700193" y="2513258"/>
                <a:ext cx="275040" cy="286560"/>
              </p14:xfrm>
            </p:contentPart>
          </mc:Choice>
          <mc:Fallback xmlns="">
            <p:pic>
              <p:nvPicPr>
                <p:cNvPr id="32" name="Entrada de lápiz 31">
                  <a:extLst>
                    <a:ext uri="{FF2B5EF4-FFF2-40B4-BE49-F238E27FC236}">
                      <a16:creationId xmlns:a16="http://schemas.microsoft.com/office/drawing/2014/main" id="{91AF7488-562E-400A-97D1-722B2EDC7F58}"/>
                    </a:ext>
                  </a:extLst>
                </p:cNvPr>
                <p:cNvPicPr/>
                <p:nvPr/>
              </p:nvPicPr>
              <p:blipFill>
                <a:blip r:embed="rId6"/>
                <a:stretch>
                  <a:fillRect/>
                </a:stretch>
              </p:blipFill>
              <p:spPr>
                <a:xfrm>
                  <a:off x="7682553" y="2477258"/>
                  <a:ext cx="310680" cy="358200"/>
                </a:xfrm>
                <a:prstGeom prst="rect">
                  <a:avLst/>
                </a:prstGeom>
              </p:spPr>
            </p:pic>
          </mc:Fallback>
        </mc:AlternateContent>
      </p:grpSp>
      <p:sp>
        <p:nvSpPr>
          <p:cNvPr id="21" name="CuadroTexto 1">
            <a:extLst>
              <a:ext uri="{FF2B5EF4-FFF2-40B4-BE49-F238E27FC236}">
                <a16:creationId xmlns:a16="http://schemas.microsoft.com/office/drawing/2014/main" id="{BB0E9C40-EE6E-514F-872F-2FE2573202DB}"/>
              </a:ext>
            </a:extLst>
          </p:cNvPr>
          <p:cNvSpPr txBox="1"/>
          <p:nvPr/>
        </p:nvSpPr>
        <p:spPr>
          <a:xfrm>
            <a:off x="1284542" y="4521607"/>
            <a:ext cx="3740038" cy="184502"/>
          </a:xfrm>
          <a:prstGeom prst="rect">
            <a:avLst/>
          </a:prstGeom>
          <a:noFill/>
          <a:ln>
            <a:noFill/>
          </a:ln>
        </p:spPr>
        <p:txBody>
          <a:bodyPr lIns="0" tIns="0" rIns="0" bIns="0" anchor="ctr"/>
          <a:lstStyle/>
          <a:p>
            <a:pPr hangingPunct="0"/>
            <a:r>
              <a:rPr lang="en-US" sz="825" i="1" dirty="0" err="1">
                <a:solidFill>
                  <a:schemeClr val="tx2"/>
                </a:solidFill>
                <a:latin typeface="Liberation Sans" pitchFamily="18"/>
                <a:ea typeface="Droid Sans Fallback" pitchFamily="2"/>
                <a:cs typeface="FreeSans" pitchFamily="2"/>
              </a:rPr>
              <a:t>Boscolo</a:t>
            </a:r>
            <a:r>
              <a:rPr lang="en-US" sz="825" i="1" dirty="0">
                <a:solidFill>
                  <a:schemeClr val="tx2"/>
                </a:solidFill>
                <a:latin typeface="Liberation Sans" pitchFamily="18"/>
                <a:ea typeface="Droid Sans Fallback" pitchFamily="2"/>
                <a:cs typeface="FreeSans" pitchFamily="2"/>
              </a:rPr>
              <a:t> et </a:t>
            </a:r>
            <a:r>
              <a:rPr lang="en-US" sz="825" i="1" dirty="0" err="1">
                <a:solidFill>
                  <a:schemeClr val="tx2"/>
                </a:solidFill>
                <a:latin typeface="Liberation Sans" pitchFamily="18"/>
                <a:ea typeface="Droid Sans Fallback" pitchFamily="2"/>
                <a:cs typeface="FreeSans" pitchFamily="2"/>
              </a:rPr>
              <a:t>alIJMS</a:t>
            </a:r>
            <a:r>
              <a:rPr lang="en-US" sz="825" i="1" dirty="0">
                <a:solidFill>
                  <a:schemeClr val="tx2"/>
                </a:solidFill>
                <a:latin typeface="Liberation Sans" pitchFamily="18"/>
                <a:ea typeface="Droid Sans Fallback" pitchFamily="2"/>
                <a:cs typeface="FreeSans" pitchFamily="2"/>
              </a:rPr>
              <a:t> 2020; RO 2021 </a:t>
            </a:r>
          </a:p>
        </p:txBody>
      </p:sp>
      <p:sp>
        <p:nvSpPr>
          <p:cNvPr id="6" name="TextBox 5">
            <a:extLst>
              <a:ext uri="{FF2B5EF4-FFF2-40B4-BE49-F238E27FC236}">
                <a16:creationId xmlns:a16="http://schemas.microsoft.com/office/drawing/2014/main" id="{38EE220B-BBF5-0A89-1316-00AAB290D758}"/>
              </a:ext>
            </a:extLst>
          </p:cNvPr>
          <p:cNvSpPr txBox="1"/>
          <p:nvPr/>
        </p:nvSpPr>
        <p:spPr>
          <a:xfrm>
            <a:off x="7049917" y="2254259"/>
            <a:ext cx="3448050" cy="276999"/>
          </a:xfrm>
          <a:prstGeom prst="rect">
            <a:avLst/>
          </a:prstGeom>
          <a:noFill/>
        </p:spPr>
        <p:txBody>
          <a:bodyPr wrap="square">
            <a:spAutoFit/>
          </a:bodyPr>
          <a:lstStyle/>
          <a:p>
            <a:r>
              <a:rPr lang="en-US" sz="1200" b="1" dirty="0">
                <a:solidFill>
                  <a:srgbClr val="666666"/>
                </a:solidFill>
                <a:latin typeface="Arial"/>
                <a:ea typeface="+mj-ea"/>
                <a:cs typeface="Arial"/>
              </a:rPr>
              <a:t>=2.4%/100Gy</a:t>
            </a:r>
            <a:endParaRPr lang="en-IT" sz="1200" b="1" dirty="0"/>
          </a:p>
        </p:txBody>
      </p:sp>
      <p:pic>
        <p:nvPicPr>
          <p:cNvPr id="8" name="Picture 7">
            <a:extLst>
              <a:ext uri="{FF2B5EF4-FFF2-40B4-BE49-F238E27FC236}">
                <a16:creationId xmlns:a16="http://schemas.microsoft.com/office/drawing/2014/main" id="{F74E588A-C9D1-6719-7A79-4566BADBB1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4289" y="3797968"/>
            <a:ext cx="3338346" cy="1049195"/>
          </a:xfrm>
          <a:prstGeom prst="rect">
            <a:avLst/>
          </a:prstGeom>
        </p:spPr>
      </p:pic>
      <p:sp>
        <p:nvSpPr>
          <p:cNvPr id="3" name="Date Placeholder 2">
            <a:extLst>
              <a:ext uri="{FF2B5EF4-FFF2-40B4-BE49-F238E27FC236}">
                <a16:creationId xmlns:a16="http://schemas.microsoft.com/office/drawing/2014/main" id="{B051C3DE-F171-11A6-6790-1DC6B41FD5A5}"/>
              </a:ext>
            </a:extLst>
          </p:cNvPr>
          <p:cNvSpPr>
            <a:spLocks noGrp="1"/>
          </p:cNvSpPr>
          <p:nvPr>
            <p:ph type="dt" sz="half" idx="10"/>
          </p:nvPr>
        </p:nvSpPr>
        <p:spPr/>
        <p:txBody>
          <a:bodyPr/>
          <a:lstStyle/>
          <a:p>
            <a:r>
              <a:rPr lang="it-IT"/>
              <a:t>06.10.2025</a:t>
            </a:r>
            <a:endParaRPr lang="en-US" dirty="0"/>
          </a:p>
        </p:txBody>
      </p:sp>
      <p:sp>
        <p:nvSpPr>
          <p:cNvPr id="4" name="Slide Number Placeholder 3">
            <a:extLst>
              <a:ext uri="{FF2B5EF4-FFF2-40B4-BE49-F238E27FC236}">
                <a16:creationId xmlns:a16="http://schemas.microsoft.com/office/drawing/2014/main" id="{18F24A52-6C21-2238-D597-8EBF93E5611E}"/>
              </a:ext>
            </a:extLst>
          </p:cNvPr>
          <p:cNvSpPr>
            <a:spLocks noGrp="1"/>
          </p:cNvSpPr>
          <p:nvPr>
            <p:ph type="sldNum" sz="quarter" idx="12"/>
          </p:nvPr>
        </p:nvSpPr>
        <p:spPr/>
        <p:txBody>
          <a:bodyPr/>
          <a:lstStyle/>
          <a:p>
            <a:fld id="{4C03E94D-BACC-4743-B2BE-3C118A75A3B0}" type="slidenum">
              <a:rPr lang="en-US" smtClean="0"/>
              <a:pPr/>
              <a:t>12</a:t>
            </a:fld>
            <a:endParaRPr lang="en-US" dirty="0"/>
          </a:p>
        </p:txBody>
      </p:sp>
    </p:spTree>
    <p:extLst>
      <p:ext uri="{BB962C8B-B14F-4D97-AF65-F5344CB8AC3E}">
        <p14:creationId xmlns:p14="http://schemas.microsoft.com/office/powerpoint/2010/main" val="34976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250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childTnLst>
                          </p:cTn>
                        </p:par>
                        <p:par>
                          <p:cTn id="13" fill="hold">
                            <p:stCondLst>
                              <p:cond delay="3000"/>
                            </p:stCondLst>
                            <p:childTnLst>
                              <p:par>
                                <p:cTn id="14" presetID="1" presetClass="entr" presetSubtype="0" fill="hold" nodeType="afterEffect">
                                  <p:stCondLst>
                                    <p:cond delay="250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501DE2-601B-1278-82AE-E0AFBB3C9478}"/>
              </a:ext>
            </a:extLst>
          </p:cNvPr>
          <p:cNvSpPr>
            <a:spLocks noGrp="1"/>
          </p:cNvSpPr>
          <p:nvPr>
            <p:ph type="ftr" sz="quarter" idx="11"/>
          </p:nvPr>
        </p:nvSpPr>
        <p:spPr/>
        <p:txBody>
          <a:bodyPr/>
          <a:lstStyle/>
          <a:p>
            <a:r>
              <a:rPr lang="en-US"/>
              <a:t>E. Scifoni - SIRR 2025</a:t>
            </a:r>
          </a:p>
        </p:txBody>
      </p:sp>
      <p:sp>
        <p:nvSpPr>
          <p:cNvPr id="7" name="Up Arrow 6">
            <a:extLst>
              <a:ext uri="{FF2B5EF4-FFF2-40B4-BE49-F238E27FC236}">
                <a16:creationId xmlns:a16="http://schemas.microsoft.com/office/drawing/2014/main" id="{B8EE2EAB-C18C-24FC-D05F-15C898AC5054}"/>
              </a:ext>
            </a:extLst>
          </p:cNvPr>
          <p:cNvSpPr/>
          <p:nvPr/>
        </p:nvSpPr>
        <p:spPr>
          <a:xfrm>
            <a:off x="5895790" y="2355727"/>
            <a:ext cx="332394" cy="10445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8" name="Up Arrow 7">
            <a:extLst>
              <a:ext uri="{FF2B5EF4-FFF2-40B4-BE49-F238E27FC236}">
                <a16:creationId xmlns:a16="http://schemas.microsoft.com/office/drawing/2014/main" id="{827F4D9B-03E8-5690-EE7C-DA4745609F26}"/>
              </a:ext>
            </a:extLst>
          </p:cNvPr>
          <p:cNvSpPr/>
          <p:nvPr/>
        </p:nvSpPr>
        <p:spPr>
          <a:xfrm rot="10800000">
            <a:off x="6804248" y="2420803"/>
            <a:ext cx="332394" cy="10445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Up Arrow 8">
            <a:extLst>
              <a:ext uri="{FF2B5EF4-FFF2-40B4-BE49-F238E27FC236}">
                <a16:creationId xmlns:a16="http://schemas.microsoft.com/office/drawing/2014/main" id="{DACAA628-94C1-AD75-3D02-9AD2155A5CE0}"/>
              </a:ext>
            </a:extLst>
          </p:cNvPr>
          <p:cNvSpPr/>
          <p:nvPr/>
        </p:nvSpPr>
        <p:spPr>
          <a:xfrm rot="10800000">
            <a:off x="7956376" y="2420803"/>
            <a:ext cx="332394" cy="10445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 name="TextBox 9">
            <a:extLst>
              <a:ext uri="{FF2B5EF4-FFF2-40B4-BE49-F238E27FC236}">
                <a16:creationId xmlns:a16="http://schemas.microsoft.com/office/drawing/2014/main" id="{04E0F344-2D4B-8216-7B0C-85E319F808BC}"/>
              </a:ext>
            </a:extLst>
          </p:cNvPr>
          <p:cNvSpPr txBox="1"/>
          <p:nvPr/>
        </p:nvSpPr>
        <p:spPr>
          <a:xfrm>
            <a:off x="6588225" y="2130411"/>
            <a:ext cx="738857" cy="369332"/>
          </a:xfrm>
          <a:prstGeom prst="rect">
            <a:avLst/>
          </a:prstGeom>
          <a:noFill/>
        </p:spPr>
        <p:txBody>
          <a:bodyPr wrap="none" rtlCol="0">
            <a:spAutoFit/>
          </a:bodyPr>
          <a:lstStyle/>
          <a:p>
            <a:r>
              <a:rPr lang="en-IT" dirty="0">
                <a:solidFill>
                  <a:schemeClr val="tx2"/>
                </a:solidFill>
              </a:rPr>
              <a:t>CONV</a:t>
            </a:r>
          </a:p>
        </p:txBody>
      </p:sp>
      <p:sp>
        <p:nvSpPr>
          <p:cNvPr id="11" name="TextBox 10">
            <a:extLst>
              <a:ext uri="{FF2B5EF4-FFF2-40B4-BE49-F238E27FC236}">
                <a16:creationId xmlns:a16="http://schemas.microsoft.com/office/drawing/2014/main" id="{0FB2F043-4B54-189E-1B67-FF89C365B9A6}"/>
              </a:ext>
            </a:extLst>
          </p:cNvPr>
          <p:cNvSpPr txBox="1"/>
          <p:nvPr/>
        </p:nvSpPr>
        <p:spPr>
          <a:xfrm>
            <a:off x="6582089" y="3383344"/>
            <a:ext cx="771365" cy="369332"/>
          </a:xfrm>
          <a:prstGeom prst="rect">
            <a:avLst/>
          </a:prstGeom>
          <a:noFill/>
        </p:spPr>
        <p:txBody>
          <a:bodyPr wrap="none" rtlCol="0">
            <a:spAutoFit/>
          </a:bodyPr>
          <a:lstStyle/>
          <a:p>
            <a:r>
              <a:rPr lang="en-IT" dirty="0"/>
              <a:t>FLASH</a:t>
            </a:r>
          </a:p>
        </p:txBody>
      </p:sp>
      <p:sp>
        <p:nvSpPr>
          <p:cNvPr id="12" name="TextBox 11">
            <a:extLst>
              <a:ext uri="{FF2B5EF4-FFF2-40B4-BE49-F238E27FC236}">
                <a16:creationId xmlns:a16="http://schemas.microsoft.com/office/drawing/2014/main" id="{236F748F-7BE6-F9AD-90BE-C4D8B6CF4FDA}"/>
              </a:ext>
            </a:extLst>
          </p:cNvPr>
          <p:cNvSpPr txBox="1"/>
          <p:nvPr/>
        </p:nvSpPr>
        <p:spPr>
          <a:xfrm>
            <a:off x="5538064" y="2033345"/>
            <a:ext cx="978153" cy="369332"/>
          </a:xfrm>
          <a:prstGeom prst="rect">
            <a:avLst/>
          </a:prstGeom>
          <a:noFill/>
        </p:spPr>
        <p:txBody>
          <a:bodyPr wrap="none" rtlCol="0">
            <a:spAutoFit/>
          </a:bodyPr>
          <a:lstStyle/>
          <a:p>
            <a:r>
              <a:rPr lang="en-IT" dirty="0">
                <a:solidFill>
                  <a:schemeClr val="tx2"/>
                </a:solidFill>
              </a:rPr>
              <a:t>Medium</a:t>
            </a:r>
          </a:p>
        </p:txBody>
      </p:sp>
      <p:sp>
        <p:nvSpPr>
          <p:cNvPr id="13" name="TextBox 12">
            <a:extLst>
              <a:ext uri="{FF2B5EF4-FFF2-40B4-BE49-F238E27FC236}">
                <a16:creationId xmlns:a16="http://schemas.microsoft.com/office/drawing/2014/main" id="{24735A29-F511-BED7-DBBE-6B832BC96283}"/>
              </a:ext>
            </a:extLst>
          </p:cNvPr>
          <p:cNvSpPr txBox="1"/>
          <p:nvPr/>
        </p:nvSpPr>
        <p:spPr>
          <a:xfrm>
            <a:off x="5673071" y="3400305"/>
            <a:ext cx="760336" cy="369332"/>
          </a:xfrm>
          <a:prstGeom prst="rect">
            <a:avLst/>
          </a:prstGeom>
          <a:noFill/>
        </p:spPr>
        <p:txBody>
          <a:bodyPr wrap="none" rtlCol="0">
            <a:spAutoFit/>
          </a:bodyPr>
          <a:lstStyle/>
          <a:p>
            <a:r>
              <a:rPr lang="en-IT" dirty="0">
                <a:solidFill>
                  <a:schemeClr val="tx2"/>
                </a:solidFill>
              </a:rPr>
              <a:t>Water</a:t>
            </a:r>
          </a:p>
        </p:txBody>
      </p:sp>
      <p:sp>
        <p:nvSpPr>
          <p:cNvPr id="14" name="TextBox 13">
            <a:extLst>
              <a:ext uri="{FF2B5EF4-FFF2-40B4-BE49-F238E27FC236}">
                <a16:creationId xmlns:a16="http://schemas.microsoft.com/office/drawing/2014/main" id="{CAF9F742-CF40-0166-8B47-5283D919AA7A}"/>
              </a:ext>
            </a:extLst>
          </p:cNvPr>
          <p:cNvSpPr txBox="1"/>
          <p:nvPr/>
        </p:nvSpPr>
        <p:spPr>
          <a:xfrm>
            <a:off x="7753145" y="2130411"/>
            <a:ext cx="849400" cy="369332"/>
          </a:xfrm>
          <a:prstGeom prst="rect">
            <a:avLst/>
          </a:prstGeom>
          <a:noFill/>
        </p:spPr>
        <p:txBody>
          <a:bodyPr wrap="none" rtlCol="0">
            <a:spAutoFit/>
          </a:bodyPr>
          <a:lstStyle/>
          <a:p>
            <a:r>
              <a:rPr lang="en-GB" dirty="0">
                <a:solidFill>
                  <a:schemeClr val="tx2"/>
                </a:solidFill>
              </a:rPr>
              <a:t>I</a:t>
            </a:r>
            <a:r>
              <a:rPr lang="en-IT" dirty="0">
                <a:solidFill>
                  <a:schemeClr val="tx2"/>
                </a:solidFill>
              </a:rPr>
              <a:t>n vitro</a:t>
            </a:r>
          </a:p>
        </p:txBody>
      </p:sp>
      <p:sp>
        <p:nvSpPr>
          <p:cNvPr id="15" name="TextBox 14">
            <a:extLst>
              <a:ext uri="{FF2B5EF4-FFF2-40B4-BE49-F238E27FC236}">
                <a16:creationId xmlns:a16="http://schemas.microsoft.com/office/drawing/2014/main" id="{93ED7F43-35DC-D02F-BA08-2B01833EB031}"/>
              </a:ext>
            </a:extLst>
          </p:cNvPr>
          <p:cNvSpPr txBox="1"/>
          <p:nvPr/>
        </p:nvSpPr>
        <p:spPr>
          <a:xfrm>
            <a:off x="7753145" y="3413537"/>
            <a:ext cx="798104" cy="369332"/>
          </a:xfrm>
          <a:prstGeom prst="rect">
            <a:avLst/>
          </a:prstGeom>
          <a:noFill/>
        </p:spPr>
        <p:txBody>
          <a:bodyPr wrap="none" rtlCol="0">
            <a:spAutoFit/>
          </a:bodyPr>
          <a:lstStyle/>
          <a:p>
            <a:r>
              <a:rPr lang="en-GB" dirty="0">
                <a:solidFill>
                  <a:schemeClr val="tx2"/>
                </a:solidFill>
              </a:rPr>
              <a:t>I</a:t>
            </a:r>
            <a:r>
              <a:rPr lang="en-IT" dirty="0">
                <a:solidFill>
                  <a:schemeClr val="tx2"/>
                </a:solidFill>
              </a:rPr>
              <a:t>n vivo</a:t>
            </a:r>
          </a:p>
        </p:txBody>
      </p:sp>
      <p:sp>
        <p:nvSpPr>
          <p:cNvPr id="16" name="Titolo 1">
            <a:extLst>
              <a:ext uri="{FF2B5EF4-FFF2-40B4-BE49-F238E27FC236}">
                <a16:creationId xmlns:a16="http://schemas.microsoft.com/office/drawing/2014/main" id="{1A77D719-D863-A2F9-2E75-361DEB7FEC77}"/>
              </a:ext>
            </a:extLst>
          </p:cNvPr>
          <p:cNvSpPr txBox="1">
            <a:spLocks/>
          </p:cNvSpPr>
          <p:nvPr/>
        </p:nvSpPr>
        <p:spPr>
          <a:xfrm>
            <a:off x="0" y="3"/>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prstClr val="black"/>
                </a:solidFill>
              </a:rPr>
              <a:t>	Summary  depletion studies</a:t>
            </a:r>
          </a:p>
        </p:txBody>
      </p:sp>
      <p:pic>
        <p:nvPicPr>
          <p:cNvPr id="17" name="Picture 16" descr="A graph of a normal distribution&#10;&#10;Description automatically generated with medium confidence">
            <a:extLst>
              <a:ext uri="{FF2B5EF4-FFF2-40B4-BE49-F238E27FC236}">
                <a16:creationId xmlns:a16="http://schemas.microsoft.com/office/drawing/2014/main" id="{C3EEDCE0-FAA3-AC46-32C1-D6249196AB7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6372" y="1034378"/>
            <a:ext cx="5482631" cy="3459042"/>
          </a:xfrm>
          <a:prstGeom prst="rect">
            <a:avLst/>
          </a:prstGeom>
        </p:spPr>
      </p:pic>
      <p:sp>
        <p:nvSpPr>
          <p:cNvPr id="2" name="TextBox 1">
            <a:extLst>
              <a:ext uri="{FF2B5EF4-FFF2-40B4-BE49-F238E27FC236}">
                <a16:creationId xmlns:a16="http://schemas.microsoft.com/office/drawing/2014/main" id="{109EF0BA-1E45-D179-2E2A-9CA23E9890CD}"/>
              </a:ext>
            </a:extLst>
          </p:cNvPr>
          <p:cNvSpPr txBox="1"/>
          <p:nvPr/>
        </p:nvSpPr>
        <p:spPr>
          <a:xfrm>
            <a:off x="3368316" y="4397932"/>
            <a:ext cx="5775684" cy="369332"/>
          </a:xfrm>
          <a:prstGeom prst="rect">
            <a:avLst/>
          </a:prstGeom>
          <a:noFill/>
        </p:spPr>
        <p:txBody>
          <a:bodyPr wrap="none" rtlCol="0">
            <a:spAutoFit/>
          </a:bodyPr>
          <a:lstStyle/>
          <a:p>
            <a:r>
              <a:rPr lang="en-IT" i="1" dirty="0">
                <a:solidFill>
                  <a:schemeClr val="tx2"/>
                </a:solidFill>
              </a:rPr>
              <a:t>Scifoni, Vozenin. Cordoni. Fuss, Seco, Radiother Oncol 2025 </a:t>
            </a:r>
          </a:p>
        </p:txBody>
      </p:sp>
      <p:sp>
        <p:nvSpPr>
          <p:cNvPr id="4" name="Date Placeholder 3">
            <a:extLst>
              <a:ext uri="{FF2B5EF4-FFF2-40B4-BE49-F238E27FC236}">
                <a16:creationId xmlns:a16="http://schemas.microsoft.com/office/drawing/2014/main" id="{C65CE228-B6AA-639F-3C4D-B6FDB963869F}"/>
              </a:ext>
            </a:extLst>
          </p:cNvPr>
          <p:cNvSpPr>
            <a:spLocks noGrp="1"/>
          </p:cNvSpPr>
          <p:nvPr>
            <p:ph type="dt" sz="half" idx="10"/>
          </p:nvPr>
        </p:nvSpPr>
        <p:spPr/>
        <p:txBody>
          <a:bodyPr/>
          <a:lstStyle/>
          <a:p>
            <a:r>
              <a:rPr lang="it-IT"/>
              <a:t>06.10.2025</a:t>
            </a:r>
            <a:endParaRPr lang="en-US"/>
          </a:p>
        </p:txBody>
      </p:sp>
      <p:sp>
        <p:nvSpPr>
          <p:cNvPr id="5" name="Slide Number Placeholder 4">
            <a:extLst>
              <a:ext uri="{FF2B5EF4-FFF2-40B4-BE49-F238E27FC236}">
                <a16:creationId xmlns:a16="http://schemas.microsoft.com/office/drawing/2014/main" id="{24A377B3-5AF3-0D5B-0C88-90EBE4A31C4F}"/>
              </a:ext>
            </a:extLst>
          </p:cNvPr>
          <p:cNvSpPr>
            <a:spLocks noGrp="1"/>
          </p:cNvSpPr>
          <p:nvPr>
            <p:ph type="sldNum" sz="quarter" idx="12"/>
          </p:nvPr>
        </p:nvSpPr>
        <p:spPr/>
        <p:txBody>
          <a:bodyPr/>
          <a:lstStyle/>
          <a:p>
            <a:fld id="{4C03E94D-BACC-4743-B2BE-3C118A75A3B0}" type="slidenum">
              <a:rPr lang="en-US" smtClean="0"/>
              <a:pPr/>
              <a:t>13</a:t>
            </a:fld>
            <a:endParaRPr lang="en-US" dirty="0"/>
          </a:p>
        </p:txBody>
      </p:sp>
      <p:cxnSp>
        <p:nvCxnSpPr>
          <p:cNvPr id="18" name="Straight Connector 17">
            <a:extLst>
              <a:ext uri="{FF2B5EF4-FFF2-40B4-BE49-F238E27FC236}">
                <a16:creationId xmlns:a16="http://schemas.microsoft.com/office/drawing/2014/main" id="{A87488F4-A602-6FFD-95C0-FEEE590F372E}"/>
              </a:ext>
            </a:extLst>
          </p:cNvPr>
          <p:cNvCxnSpPr>
            <a:cxnSpLocks/>
          </p:cNvCxnSpPr>
          <p:nvPr/>
        </p:nvCxnSpPr>
        <p:spPr>
          <a:xfrm flipV="1">
            <a:off x="568411" y="1123950"/>
            <a:ext cx="193761" cy="298517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CD31DD-1C6D-72FD-2A08-20BC9037EB51}"/>
              </a:ext>
            </a:extLst>
          </p:cNvPr>
          <p:cNvCxnSpPr>
            <a:cxnSpLocks/>
          </p:cNvCxnSpPr>
          <p:nvPr/>
        </p:nvCxnSpPr>
        <p:spPr>
          <a:xfrm flipV="1">
            <a:off x="762172" y="1123950"/>
            <a:ext cx="0" cy="336947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D081B16-E43B-6934-DEF2-539262E84F0C}"/>
              </a:ext>
            </a:extLst>
          </p:cNvPr>
          <p:cNvSpPr txBox="1"/>
          <p:nvPr/>
        </p:nvSpPr>
        <p:spPr>
          <a:xfrm>
            <a:off x="792881" y="1187446"/>
            <a:ext cx="2528167" cy="830997"/>
          </a:xfrm>
          <a:prstGeom prst="rect">
            <a:avLst/>
          </a:prstGeom>
          <a:noFill/>
        </p:spPr>
        <p:txBody>
          <a:bodyPr wrap="square" rtlCol="0">
            <a:spAutoFit/>
          </a:bodyPr>
          <a:lstStyle/>
          <a:p>
            <a:r>
              <a:rPr lang="en-IT" sz="1400" dirty="0">
                <a:solidFill>
                  <a:srgbClr val="C00000"/>
                </a:solidFill>
              </a:rPr>
              <a:t>Necessary depletion rate (     )</a:t>
            </a:r>
          </a:p>
          <a:p>
            <a:br>
              <a:rPr lang="en-IT" sz="100" dirty="0">
                <a:solidFill>
                  <a:srgbClr val="C00000"/>
                </a:solidFill>
              </a:rPr>
            </a:br>
            <a:r>
              <a:rPr lang="en-IT" sz="1400" dirty="0">
                <a:solidFill>
                  <a:srgbClr val="C00000"/>
                </a:solidFill>
              </a:rPr>
              <a:t> and initial oxygenation    (     )</a:t>
            </a:r>
          </a:p>
          <a:p>
            <a:br>
              <a:rPr lang="en-IT" sz="300" dirty="0">
                <a:solidFill>
                  <a:srgbClr val="C00000"/>
                </a:solidFill>
              </a:rPr>
            </a:br>
            <a:r>
              <a:rPr lang="en-IT" sz="1400" dirty="0">
                <a:solidFill>
                  <a:srgbClr val="C00000"/>
                </a:solidFill>
              </a:rPr>
              <a:t>to justify ROD </a:t>
            </a:r>
          </a:p>
        </p:txBody>
      </p:sp>
      <p:cxnSp>
        <p:nvCxnSpPr>
          <p:cNvPr id="26" name="Straight Connector 25">
            <a:extLst>
              <a:ext uri="{FF2B5EF4-FFF2-40B4-BE49-F238E27FC236}">
                <a16:creationId xmlns:a16="http://schemas.microsoft.com/office/drawing/2014/main" id="{D7077EB6-058D-3EB0-FB73-E15D98E8A713}"/>
              </a:ext>
            </a:extLst>
          </p:cNvPr>
          <p:cNvCxnSpPr>
            <a:cxnSpLocks/>
          </p:cNvCxnSpPr>
          <p:nvPr/>
        </p:nvCxnSpPr>
        <p:spPr>
          <a:xfrm>
            <a:off x="2781296" y="1346200"/>
            <a:ext cx="19115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0BA7D8F-FCAC-B662-E21F-1005616347AB}"/>
              </a:ext>
            </a:extLst>
          </p:cNvPr>
          <p:cNvCxnSpPr>
            <a:cxnSpLocks/>
          </p:cNvCxnSpPr>
          <p:nvPr/>
        </p:nvCxnSpPr>
        <p:spPr>
          <a:xfrm flipV="1">
            <a:off x="2783838" y="1563128"/>
            <a:ext cx="189057" cy="1861"/>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1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AD3609-A964-85F0-E987-571D753D7522}"/>
              </a:ext>
            </a:extLst>
          </p:cNvPr>
          <p:cNvSpPr>
            <a:spLocks noGrp="1"/>
          </p:cNvSpPr>
          <p:nvPr>
            <p:ph idx="1"/>
          </p:nvPr>
        </p:nvSpPr>
        <p:spPr/>
        <p:txBody>
          <a:bodyPr/>
          <a:lstStyle/>
          <a:p>
            <a:endParaRPr lang="en-IT" dirty="0"/>
          </a:p>
        </p:txBody>
      </p:sp>
      <p:sp>
        <p:nvSpPr>
          <p:cNvPr id="4" name="Date Placeholder 3">
            <a:extLst>
              <a:ext uri="{FF2B5EF4-FFF2-40B4-BE49-F238E27FC236}">
                <a16:creationId xmlns:a16="http://schemas.microsoft.com/office/drawing/2014/main" id="{C1FF54F8-4253-BAFA-B1CF-94C8C447A9AA}"/>
              </a:ext>
            </a:extLst>
          </p:cNvPr>
          <p:cNvSpPr>
            <a:spLocks noGrp="1"/>
          </p:cNvSpPr>
          <p:nvPr>
            <p:ph type="dt" sz="half" idx="10"/>
          </p:nvPr>
        </p:nvSpPr>
        <p:spPr/>
        <p:txBody>
          <a:bodyPr/>
          <a:lstStyle/>
          <a:p>
            <a:r>
              <a:rPr lang="it-IT"/>
              <a:t>06.10.2025</a:t>
            </a:r>
            <a:endParaRPr lang="en-US" dirty="0"/>
          </a:p>
        </p:txBody>
      </p:sp>
      <p:sp>
        <p:nvSpPr>
          <p:cNvPr id="5" name="Footer Placeholder 4">
            <a:extLst>
              <a:ext uri="{FF2B5EF4-FFF2-40B4-BE49-F238E27FC236}">
                <a16:creationId xmlns:a16="http://schemas.microsoft.com/office/drawing/2014/main" id="{BA8BD66A-F9C7-A718-AF5E-31E990C9F76F}"/>
              </a:ext>
            </a:extLst>
          </p:cNvPr>
          <p:cNvSpPr>
            <a:spLocks noGrp="1"/>
          </p:cNvSpPr>
          <p:nvPr>
            <p:ph type="ftr" sz="quarter" idx="11"/>
          </p:nvPr>
        </p:nvSpPr>
        <p:spPr/>
        <p:txBody>
          <a:bodyPr/>
          <a:lstStyle/>
          <a:p>
            <a:r>
              <a:rPr lang="en-US"/>
              <a:t>E. Scifoni - SIRR 2025</a:t>
            </a:r>
            <a:endParaRPr lang="en-US" dirty="0"/>
          </a:p>
        </p:txBody>
      </p:sp>
      <p:sp>
        <p:nvSpPr>
          <p:cNvPr id="6" name="Slide Number Placeholder 5">
            <a:extLst>
              <a:ext uri="{FF2B5EF4-FFF2-40B4-BE49-F238E27FC236}">
                <a16:creationId xmlns:a16="http://schemas.microsoft.com/office/drawing/2014/main" id="{CED43B8A-28EA-F29B-081F-DD0143497758}"/>
              </a:ext>
            </a:extLst>
          </p:cNvPr>
          <p:cNvSpPr>
            <a:spLocks noGrp="1"/>
          </p:cNvSpPr>
          <p:nvPr>
            <p:ph type="sldNum" sz="quarter" idx="4"/>
          </p:nvPr>
        </p:nvSpPr>
        <p:spPr/>
        <p:txBody>
          <a:bodyPr/>
          <a:lstStyle/>
          <a:p>
            <a:fld id="{4C03E94D-BACC-4743-B2BE-3C118A75A3B0}" type="slidenum">
              <a:rPr lang="en-US" smtClean="0"/>
              <a:pPr/>
              <a:t>14</a:t>
            </a:fld>
            <a:endParaRPr lang="en-US" dirty="0"/>
          </a:p>
        </p:txBody>
      </p:sp>
      <p:pic>
        <p:nvPicPr>
          <p:cNvPr id="7" name="Picture 6">
            <a:extLst>
              <a:ext uri="{FF2B5EF4-FFF2-40B4-BE49-F238E27FC236}">
                <a16:creationId xmlns:a16="http://schemas.microsoft.com/office/drawing/2014/main" id="{9B4588A4-ADFE-2FD9-BAEF-01A2C236C6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897179"/>
            <a:ext cx="7772400" cy="3500753"/>
          </a:xfrm>
          <a:prstGeom prst="rect">
            <a:avLst/>
          </a:prstGeom>
        </p:spPr>
      </p:pic>
      <p:sp>
        <p:nvSpPr>
          <p:cNvPr id="8" name="TextBox 7">
            <a:extLst>
              <a:ext uri="{FF2B5EF4-FFF2-40B4-BE49-F238E27FC236}">
                <a16:creationId xmlns:a16="http://schemas.microsoft.com/office/drawing/2014/main" id="{D3A99A00-92D6-4FFD-088E-0174104E9DE5}"/>
              </a:ext>
            </a:extLst>
          </p:cNvPr>
          <p:cNvSpPr txBox="1"/>
          <p:nvPr/>
        </p:nvSpPr>
        <p:spPr>
          <a:xfrm>
            <a:off x="2801157" y="4405113"/>
            <a:ext cx="5204245" cy="338554"/>
          </a:xfrm>
          <a:prstGeom prst="rect">
            <a:avLst/>
          </a:prstGeom>
          <a:noFill/>
        </p:spPr>
        <p:txBody>
          <a:bodyPr wrap="none" rtlCol="0">
            <a:spAutoFit/>
          </a:bodyPr>
          <a:lstStyle/>
          <a:p>
            <a:r>
              <a:rPr lang="en-IT" sz="1600" i="1" dirty="0">
                <a:solidFill>
                  <a:schemeClr val="tx2"/>
                </a:solidFill>
              </a:rPr>
              <a:t>Scifoni, Vozenin. Cordoni. Fuss, Seco, Radiother Oncol 2025 </a:t>
            </a:r>
          </a:p>
        </p:txBody>
      </p:sp>
      <p:sp>
        <p:nvSpPr>
          <p:cNvPr id="9" name="Titolo 1">
            <a:extLst>
              <a:ext uri="{FF2B5EF4-FFF2-40B4-BE49-F238E27FC236}">
                <a16:creationId xmlns:a16="http://schemas.microsoft.com/office/drawing/2014/main" id="{F252ED8F-D527-34D1-56E5-2A30456BF30B}"/>
              </a:ext>
            </a:extLst>
          </p:cNvPr>
          <p:cNvSpPr txBox="1">
            <a:spLocks noGrp="1"/>
          </p:cNvSpPr>
          <p:nvPr>
            <p:ph type="title"/>
          </p:nvPr>
        </p:nvSpPr>
        <p:spPr>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prstClr val="black"/>
                </a:solidFill>
              </a:rPr>
              <a:t>	Summary  depletion studies in vivo</a:t>
            </a:r>
          </a:p>
        </p:txBody>
      </p:sp>
    </p:spTree>
    <p:extLst>
      <p:ext uri="{BB962C8B-B14F-4D97-AF65-F5344CB8AC3E}">
        <p14:creationId xmlns:p14="http://schemas.microsoft.com/office/powerpoint/2010/main" val="1125322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F397E7-321F-1A03-7C16-0E8D725936EA}"/>
              </a:ext>
            </a:extLst>
          </p:cNvPr>
          <p:cNvSpPr>
            <a:spLocks noGrp="1"/>
          </p:cNvSpPr>
          <p:nvPr>
            <p:ph type="dt" sz="half" idx="10"/>
          </p:nvPr>
        </p:nvSpPr>
        <p:spPr/>
        <p:txBody>
          <a:bodyPr/>
          <a:lstStyle/>
          <a:p>
            <a:r>
              <a:rPr lang="it-IT"/>
              <a:t>06.10.2025</a:t>
            </a:r>
            <a:endParaRPr lang="en-US" dirty="0"/>
          </a:p>
        </p:txBody>
      </p:sp>
      <p:sp>
        <p:nvSpPr>
          <p:cNvPr id="5" name="Footer Placeholder 4">
            <a:extLst>
              <a:ext uri="{FF2B5EF4-FFF2-40B4-BE49-F238E27FC236}">
                <a16:creationId xmlns:a16="http://schemas.microsoft.com/office/drawing/2014/main" id="{9470D145-08BF-3332-FEC5-78469DE8BCEC}"/>
              </a:ext>
            </a:extLst>
          </p:cNvPr>
          <p:cNvSpPr>
            <a:spLocks noGrp="1"/>
          </p:cNvSpPr>
          <p:nvPr>
            <p:ph type="ftr" sz="quarter" idx="11"/>
          </p:nvPr>
        </p:nvSpPr>
        <p:spPr/>
        <p:txBody>
          <a:bodyPr/>
          <a:lstStyle/>
          <a:p>
            <a:r>
              <a:rPr lang="en-US"/>
              <a:t>E. Scifoni - SIRR 2025</a:t>
            </a:r>
            <a:endParaRPr lang="en-US" dirty="0"/>
          </a:p>
        </p:txBody>
      </p:sp>
      <p:pic>
        <p:nvPicPr>
          <p:cNvPr id="6" name="Picture 5">
            <a:extLst>
              <a:ext uri="{FF2B5EF4-FFF2-40B4-BE49-F238E27FC236}">
                <a16:creationId xmlns:a16="http://schemas.microsoft.com/office/drawing/2014/main" id="{19850DC7-4410-CFCE-FFBE-91365C09ED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7394" y="1306227"/>
            <a:ext cx="4659719" cy="2561667"/>
          </a:xfrm>
          <a:prstGeom prst="rect">
            <a:avLst/>
          </a:prstGeom>
        </p:spPr>
      </p:pic>
      <p:sp>
        <p:nvSpPr>
          <p:cNvPr id="7" name="Rectangle 6">
            <a:extLst>
              <a:ext uri="{FF2B5EF4-FFF2-40B4-BE49-F238E27FC236}">
                <a16:creationId xmlns:a16="http://schemas.microsoft.com/office/drawing/2014/main" id="{682C1E1D-FCA6-B368-A185-5B95869BABE5}"/>
              </a:ext>
            </a:extLst>
          </p:cNvPr>
          <p:cNvSpPr/>
          <p:nvPr/>
        </p:nvSpPr>
        <p:spPr>
          <a:xfrm>
            <a:off x="5837106" y="1399788"/>
            <a:ext cx="1733167" cy="248209"/>
          </a:xfrm>
          <a:prstGeom prst="rect">
            <a:avLst/>
          </a:prstGeom>
        </p:spPr>
        <p:txBody>
          <a:bodyPr wrap="none">
            <a:spAutoFit/>
          </a:bodyPr>
          <a:lstStyle/>
          <a:p>
            <a:r>
              <a:rPr lang="en-US" sz="1013" i="1" dirty="0">
                <a:solidFill>
                  <a:schemeClr val="tx2"/>
                </a:solidFill>
              </a:rPr>
              <a:t>Weber, Scifoni, Durante 2021</a:t>
            </a:r>
            <a:endParaRPr lang="it-IT" sz="1013" i="1" dirty="0">
              <a:solidFill>
                <a:schemeClr val="tx2"/>
              </a:solidFill>
            </a:endParaRPr>
          </a:p>
        </p:txBody>
      </p:sp>
      <p:sp>
        <p:nvSpPr>
          <p:cNvPr id="8" name="Rectangle 7">
            <a:extLst>
              <a:ext uri="{FF2B5EF4-FFF2-40B4-BE49-F238E27FC236}">
                <a16:creationId xmlns:a16="http://schemas.microsoft.com/office/drawing/2014/main" id="{D0C3A372-0F6E-FCBE-5913-5DC906933ECD}"/>
              </a:ext>
            </a:extLst>
          </p:cNvPr>
          <p:cNvSpPr/>
          <p:nvPr/>
        </p:nvSpPr>
        <p:spPr>
          <a:xfrm>
            <a:off x="2573778" y="1285875"/>
            <a:ext cx="432048" cy="2744037"/>
          </a:xfrm>
          <a:prstGeom prst="rect">
            <a:avLst/>
          </a:prstGeom>
          <a:solidFill>
            <a:schemeClr val="tx2">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9" name="Rectangle 8">
            <a:extLst>
              <a:ext uri="{FF2B5EF4-FFF2-40B4-BE49-F238E27FC236}">
                <a16:creationId xmlns:a16="http://schemas.microsoft.com/office/drawing/2014/main" id="{9280BB92-426E-2830-FB22-4ADBEE1A880A}"/>
              </a:ext>
            </a:extLst>
          </p:cNvPr>
          <p:cNvSpPr/>
          <p:nvPr/>
        </p:nvSpPr>
        <p:spPr>
          <a:xfrm>
            <a:off x="2998776" y="1285875"/>
            <a:ext cx="1665407" cy="2744037"/>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0" name="Rectangle 9">
            <a:extLst>
              <a:ext uri="{FF2B5EF4-FFF2-40B4-BE49-F238E27FC236}">
                <a16:creationId xmlns:a16="http://schemas.microsoft.com/office/drawing/2014/main" id="{0B6E411F-C792-7571-84CE-BC398EF5665F}"/>
              </a:ext>
            </a:extLst>
          </p:cNvPr>
          <p:cNvSpPr/>
          <p:nvPr/>
        </p:nvSpPr>
        <p:spPr>
          <a:xfrm>
            <a:off x="4664182" y="1292944"/>
            <a:ext cx="717908" cy="2744037"/>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1" name="TextBox 10">
            <a:extLst>
              <a:ext uri="{FF2B5EF4-FFF2-40B4-BE49-F238E27FC236}">
                <a16:creationId xmlns:a16="http://schemas.microsoft.com/office/drawing/2014/main" id="{77207B18-2C26-C6DB-829F-74A754DCED20}"/>
              </a:ext>
            </a:extLst>
          </p:cNvPr>
          <p:cNvSpPr txBox="1"/>
          <p:nvPr/>
        </p:nvSpPr>
        <p:spPr>
          <a:xfrm>
            <a:off x="2208608" y="3809495"/>
            <a:ext cx="840295" cy="438582"/>
          </a:xfrm>
          <a:prstGeom prst="rect">
            <a:avLst/>
          </a:prstGeom>
          <a:noFill/>
        </p:spPr>
        <p:txBody>
          <a:bodyPr wrap="none" rtlCol="0">
            <a:spAutoFit/>
          </a:bodyPr>
          <a:lstStyle/>
          <a:p>
            <a:pPr algn="r"/>
            <a:r>
              <a:rPr lang="en-IT" sz="1350" dirty="0"/>
              <a:t>TRAX</a:t>
            </a:r>
          </a:p>
          <a:p>
            <a:r>
              <a:rPr lang="en-IT" sz="900" i="1" dirty="0">
                <a:solidFill>
                  <a:schemeClr val="tx2"/>
                </a:solidFill>
              </a:rPr>
              <a:t>Kraemer 1994</a:t>
            </a:r>
          </a:p>
        </p:txBody>
      </p:sp>
      <p:sp>
        <p:nvSpPr>
          <p:cNvPr id="12" name="TextBox 11">
            <a:extLst>
              <a:ext uri="{FF2B5EF4-FFF2-40B4-BE49-F238E27FC236}">
                <a16:creationId xmlns:a16="http://schemas.microsoft.com/office/drawing/2014/main" id="{2AEC3290-CC82-8B4C-889F-69C2AD9082E4}"/>
              </a:ext>
            </a:extLst>
          </p:cNvPr>
          <p:cNvSpPr txBox="1"/>
          <p:nvPr/>
        </p:nvSpPr>
        <p:spPr>
          <a:xfrm>
            <a:off x="3413659" y="3820301"/>
            <a:ext cx="1067921" cy="438582"/>
          </a:xfrm>
          <a:prstGeom prst="rect">
            <a:avLst/>
          </a:prstGeom>
          <a:noFill/>
        </p:spPr>
        <p:txBody>
          <a:bodyPr wrap="none" rtlCol="0">
            <a:spAutoFit/>
          </a:bodyPr>
          <a:lstStyle/>
          <a:p>
            <a:r>
              <a:rPr lang="en-IT" sz="1350" dirty="0"/>
              <a:t>TRAXCHEM</a:t>
            </a:r>
          </a:p>
          <a:p>
            <a:r>
              <a:rPr lang="en-IT" sz="900" i="1" dirty="0">
                <a:solidFill>
                  <a:schemeClr val="tx2"/>
                </a:solidFill>
              </a:rPr>
              <a:t>Boscolo 2018-2022</a:t>
            </a:r>
          </a:p>
        </p:txBody>
      </p:sp>
      <p:sp>
        <p:nvSpPr>
          <p:cNvPr id="13" name="TextBox 12">
            <a:extLst>
              <a:ext uri="{FF2B5EF4-FFF2-40B4-BE49-F238E27FC236}">
                <a16:creationId xmlns:a16="http://schemas.microsoft.com/office/drawing/2014/main" id="{2872F2CC-0430-F94F-E5BD-6552F1FD9C09}"/>
              </a:ext>
            </a:extLst>
          </p:cNvPr>
          <p:cNvSpPr txBox="1"/>
          <p:nvPr/>
        </p:nvSpPr>
        <p:spPr>
          <a:xfrm>
            <a:off x="4654572" y="3814958"/>
            <a:ext cx="1164614" cy="438582"/>
          </a:xfrm>
          <a:prstGeom prst="rect">
            <a:avLst/>
          </a:prstGeom>
          <a:noFill/>
        </p:spPr>
        <p:txBody>
          <a:bodyPr wrap="none" rtlCol="0">
            <a:spAutoFit/>
          </a:bodyPr>
          <a:lstStyle/>
          <a:p>
            <a:r>
              <a:rPr lang="en-IT" sz="1350" dirty="0"/>
              <a:t>TRAXCHEM-xt</a:t>
            </a:r>
          </a:p>
          <a:p>
            <a:r>
              <a:rPr lang="en-IT" sz="900" i="1" dirty="0">
                <a:solidFill>
                  <a:schemeClr val="tx2"/>
                </a:solidFill>
              </a:rPr>
              <a:t>Camazzola 2023</a:t>
            </a:r>
          </a:p>
        </p:txBody>
      </p:sp>
      <p:sp>
        <p:nvSpPr>
          <p:cNvPr id="15" name="Rectangle 14">
            <a:extLst>
              <a:ext uri="{FF2B5EF4-FFF2-40B4-BE49-F238E27FC236}">
                <a16:creationId xmlns:a16="http://schemas.microsoft.com/office/drawing/2014/main" id="{050D455C-13FF-C4CB-52B9-271A95089F3B}"/>
              </a:ext>
            </a:extLst>
          </p:cNvPr>
          <p:cNvSpPr/>
          <p:nvPr/>
        </p:nvSpPr>
        <p:spPr>
          <a:xfrm>
            <a:off x="5335195" y="2031690"/>
            <a:ext cx="1019003" cy="124213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6" name="TextBox 15">
            <a:extLst>
              <a:ext uri="{FF2B5EF4-FFF2-40B4-BE49-F238E27FC236}">
                <a16:creationId xmlns:a16="http://schemas.microsoft.com/office/drawing/2014/main" id="{04F897C6-7665-D3D3-0AD8-7B4023FBDA68}"/>
              </a:ext>
            </a:extLst>
          </p:cNvPr>
          <p:cNvSpPr txBox="1"/>
          <p:nvPr/>
        </p:nvSpPr>
        <p:spPr>
          <a:xfrm>
            <a:off x="5489707" y="3060126"/>
            <a:ext cx="917239" cy="438582"/>
          </a:xfrm>
          <a:prstGeom prst="rect">
            <a:avLst/>
          </a:prstGeom>
          <a:noFill/>
        </p:spPr>
        <p:txBody>
          <a:bodyPr wrap="none" rtlCol="0">
            <a:spAutoFit/>
          </a:bodyPr>
          <a:lstStyle/>
          <a:p>
            <a:r>
              <a:rPr lang="en-IT" sz="1350" dirty="0">
                <a:solidFill>
                  <a:schemeClr val="bg1">
                    <a:lumMod val="50000"/>
                  </a:schemeClr>
                </a:solidFill>
              </a:rPr>
              <a:t>MS-GSM2</a:t>
            </a:r>
          </a:p>
          <a:p>
            <a:r>
              <a:rPr lang="en-IT" sz="900" i="1" dirty="0">
                <a:solidFill>
                  <a:schemeClr val="tx2"/>
                </a:solidFill>
              </a:rPr>
              <a:t>Battestini 2023 </a:t>
            </a:r>
          </a:p>
        </p:txBody>
      </p:sp>
      <p:sp>
        <p:nvSpPr>
          <p:cNvPr id="17" name="Title 1">
            <a:extLst>
              <a:ext uri="{FF2B5EF4-FFF2-40B4-BE49-F238E27FC236}">
                <a16:creationId xmlns:a16="http://schemas.microsoft.com/office/drawing/2014/main" id="{F1F88C4F-84FF-2C3A-FE62-F948944E5A6E}"/>
              </a:ext>
            </a:extLst>
          </p:cNvPr>
          <p:cNvSpPr txBox="1">
            <a:spLocks noGrp="1"/>
          </p:cNvSpPr>
          <p:nvPr>
            <p:ph type="title"/>
          </p:nvPr>
        </p:nvSpPr>
        <p:spPr>
          <a:prstGeom prst="rect">
            <a:avLst/>
          </a:prstGeom>
        </p:spPr>
        <p:txBody>
          <a:bodyPr vert="horz" lIns="51435" tIns="25718" rIns="51435" bIns="25718" rtlCol="0" anchor="ctr">
            <a:noAutofit/>
          </a:bodyPr>
          <a:lstStyle>
            <a:lvl1pPr algn="ctr" defTabSz="914400" rtl="0" eaLnBrk="1" latinLnBrk="0" hangingPunct="1">
              <a:spcBef>
                <a:spcPct val="0"/>
              </a:spcBef>
              <a:buNone/>
              <a:defRPr sz="4400" kern="1200" baseline="0">
                <a:solidFill>
                  <a:schemeClr val="tx2"/>
                </a:solidFill>
                <a:latin typeface="+mj-lt"/>
                <a:ea typeface="+mj-ea"/>
                <a:cs typeface="+mj-cs"/>
              </a:defRPr>
            </a:lvl1pPr>
          </a:lstStyle>
          <a:p>
            <a:r>
              <a:rPr lang="en-IT" sz="2000" dirty="0"/>
              <a:t>The challenge of reaching longer </a:t>
            </a:r>
            <a:r>
              <a:rPr lang="en-IT" sz="2400" dirty="0"/>
              <a:t>time</a:t>
            </a:r>
            <a:r>
              <a:rPr lang="en-IT" sz="2000" dirty="0"/>
              <a:t> scales:</a:t>
            </a:r>
            <a:endParaRPr lang="en-IT" sz="2400" dirty="0"/>
          </a:p>
        </p:txBody>
      </p:sp>
      <p:sp>
        <p:nvSpPr>
          <p:cNvPr id="2" name="Slide Number Placeholder 1">
            <a:extLst>
              <a:ext uri="{FF2B5EF4-FFF2-40B4-BE49-F238E27FC236}">
                <a16:creationId xmlns:a16="http://schemas.microsoft.com/office/drawing/2014/main" id="{316D3357-885C-1054-24C9-0E69BCD4D911}"/>
              </a:ext>
            </a:extLst>
          </p:cNvPr>
          <p:cNvSpPr>
            <a:spLocks noGrp="1"/>
          </p:cNvSpPr>
          <p:nvPr>
            <p:ph type="sldNum" sz="quarter" idx="4"/>
          </p:nvPr>
        </p:nvSpPr>
        <p:spPr/>
        <p:txBody>
          <a:bodyPr/>
          <a:lstStyle/>
          <a:p>
            <a:fld id="{4C03E94D-BACC-4743-B2BE-3C118A75A3B0}" type="slidenum">
              <a:rPr lang="en-US" smtClean="0"/>
              <a:pPr/>
              <a:t>15</a:t>
            </a:fld>
            <a:endParaRPr lang="en-US" dirty="0"/>
          </a:p>
        </p:txBody>
      </p:sp>
    </p:spTree>
    <p:extLst>
      <p:ext uri="{BB962C8B-B14F-4D97-AF65-F5344CB8AC3E}">
        <p14:creationId xmlns:p14="http://schemas.microsoft.com/office/powerpoint/2010/main" val="17987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248540440e9_2_156"/>
          <p:cNvSpPr txBox="1">
            <a:spLocks noGrp="1"/>
          </p:cNvSpPr>
          <p:nvPr>
            <p:ph type="title"/>
          </p:nvPr>
        </p:nvSpPr>
        <p:spPr>
          <a:xfrm>
            <a:off x="1277634" y="210793"/>
            <a:ext cx="5925076" cy="491906"/>
          </a:xfrm>
          <a:prstGeom prst="rect">
            <a:avLst/>
          </a:prstGeom>
          <a:noFill/>
          <a:ln>
            <a:noFill/>
          </a:ln>
        </p:spPr>
        <p:txBody>
          <a:bodyPr spcFirstLastPara="1" vert="horz" wrap="square" lIns="51427" tIns="25706" rIns="51427" bIns="25706" rtlCol="0" anchor="ctr" anchorCtr="0">
            <a:noAutofit/>
          </a:bodyPr>
          <a:lstStyle/>
          <a:p>
            <a:pPr>
              <a:spcBef>
                <a:spcPts val="0"/>
              </a:spcBef>
              <a:buClr>
                <a:schemeClr val="dk2"/>
              </a:buClr>
              <a:buSzPts val="4400"/>
            </a:pPr>
            <a:r>
              <a:rPr lang="it-IT" sz="2100" dirty="0" err="1"/>
              <a:t>TRAXCHEMxt</a:t>
            </a:r>
            <a:r>
              <a:rPr lang="it-IT" sz="2100" dirty="0"/>
              <a:t>:</a:t>
            </a:r>
            <a:br>
              <a:rPr lang="it-IT" sz="2100" dirty="0"/>
            </a:br>
            <a:r>
              <a:rPr lang="it-IT" sz="2100" dirty="0"/>
              <a:t> </a:t>
            </a:r>
            <a:r>
              <a:rPr lang="it-IT" sz="2100" dirty="0" err="1"/>
              <a:t>Radial</a:t>
            </a:r>
            <a:r>
              <a:rPr lang="it-IT" sz="2100" dirty="0"/>
              <a:t> </a:t>
            </a:r>
            <a:r>
              <a:rPr lang="it-IT" sz="2100" dirty="0" err="1"/>
              <a:t>Concentrations</a:t>
            </a:r>
            <a:r>
              <a:rPr lang="it-IT" sz="2100" dirty="0"/>
              <a:t> of Chemical </a:t>
            </a:r>
            <a:r>
              <a:rPr lang="it-IT" sz="2100" dirty="0" err="1"/>
              <a:t>species</a:t>
            </a:r>
            <a:endParaRPr sz="2100" dirty="0"/>
          </a:p>
        </p:txBody>
      </p:sp>
      <p:sp>
        <p:nvSpPr>
          <p:cNvPr id="625" name="Google Shape;625;g248540440e9_2_156"/>
          <p:cNvSpPr txBox="1">
            <a:spLocks noGrp="1"/>
          </p:cNvSpPr>
          <p:nvPr>
            <p:ph type="ftr" idx="11"/>
          </p:nvPr>
        </p:nvSpPr>
        <p:spPr>
          <a:xfrm>
            <a:off x="3302198" y="4832218"/>
            <a:ext cx="2714513" cy="200981"/>
          </a:xfrm>
          <a:prstGeom prst="rect">
            <a:avLst/>
          </a:prstGeom>
          <a:noFill/>
          <a:ln>
            <a:noFill/>
          </a:ln>
        </p:spPr>
        <p:txBody>
          <a:bodyPr spcFirstLastPara="1" vert="horz" wrap="square" lIns="51427" tIns="25706" rIns="51427" bIns="25706" rtlCol="0" anchor="ctr" anchorCtr="0">
            <a:noAutofit/>
          </a:bodyPr>
          <a:lstStyle/>
          <a:p>
            <a:pPr algn="l"/>
            <a:r>
              <a:rPr lang="it-IT" sz="563">
                <a:solidFill>
                  <a:schemeClr val="dk1"/>
                </a:solidFill>
                <a:latin typeface="Calibri"/>
                <a:ea typeface="Calibri"/>
                <a:cs typeface="Calibri"/>
                <a:sym typeface="Calibri"/>
              </a:rPr>
              <a:t>E. Scifoni - SIRR 2025</a:t>
            </a:r>
            <a:endParaRPr sz="563" dirty="0">
              <a:solidFill>
                <a:schemeClr val="dk1"/>
              </a:solidFill>
              <a:latin typeface="Calibri"/>
              <a:ea typeface="Calibri"/>
              <a:cs typeface="Calibri"/>
              <a:sym typeface="Calibri"/>
            </a:endParaRPr>
          </a:p>
        </p:txBody>
      </p:sp>
      <p:sp>
        <p:nvSpPr>
          <p:cNvPr id="626" name="Google Shape;626;g248540440e9_2_156"/>
          <p:cNvSpPr txBox="1"/>
          <p:nvPr/>
        </p:nvSpPr>
        <p:spPr>
          <a:xfrm>
            <a:off x="591693" y="899309"/>
            <a:ext cx="3427416" cy="1936119"/>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51427" tIns="25706" rIns="51427" bIns="25706" anchor="t" anchorCtr="0">
            <a:noAutofit/>
          </a:bodyPr>
          <a:lstStyle/>
          <a:p>
            <a:r>
              <a:rPr lang="it-IT" sz="1013">
                <a:latin typeface="Calibri"/>
                <a:ea typeface="Calibri"/>
                <a:cs typeface="Calibri"/>
                <a:sym typeface="Calibri"/>
              </a:rPr>
              <a:t> </a:t>
            </a:r>
            <a:endParaRPr sz="1013"/>
          </a:p>
        </p:txBody>
      </p:sp>
      <p:sp>
        <p:nvSpPr>
          <p:cNvPr id="627" name="Google Shape;627;g248540440e9_2_156"/>
          <p:cNvSpPr txBox="1"/>
          <p:nvPr/>
        </p:nvSpPr>
        <p:spPr>
          <a:xfrm>
            <a:off x="4019110" y="835439"/>
            <a:ext cx="3124581" cy="199999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51427" tIns="25706" rIns="51427" bIns="25706" anchor="t" anchorCtr="0">
            <a:noAutofit/>
          </a:bodyPr>
          <a:lstStyle/>
          <a:p>
            <a:r>
              <a:rPr lang="it-IT" sz="1013">
                <a:latin typeface="Calibri"/>
                <a:ea typeface="Calibri"/>
                <a:cs typeface="Calibri"/>
                <a:sym typeface="Calibri"/>
              </a:rPr>
              <a:t> </a:t>
            </a:r>
            <a:endParaRPr sz="1013"/>
          </a:p>
        </p:txBody>
      </p:sp>
      <p:pic>
        <p:nvPicPr>
          <p:cNvPr id="628" name="Google Shape;628;g248540440e9_2_1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35396" y="2907185"/>
            <a:ext cx="2002479" cy="1813672"/>
          </a:xfrm>
          <a:prstGeom prst="rect">
            <a:avLst/>
          </a:prstGeom>
          <a:noFill/>
          <a:ln>
            <a:noFill/>
          </a:ln>
        </p:spPr>
      </p:pic>
      <p:sp>
        <p:nvSpPr>
          <p:cNvPr id="629" name="Google Shape;629;g248540440e9_2_156"/>
          <p:cNvSpPr txBox="1"/>
          <p:nvPr/>
        </p:nvSpPr>
        <p:spPr>
          <a:xfrm>
            <a:off x="3859619" y="2907184"/>
            <a:ext cx="2906988" cy="1298922"/>
          </a:xfrm>
          <a:prstGeom prst="rect">
            <a:avLst/>
          </a:prstGeom>
          <a:noFill/>
          <a:ln w="9525" cap="flat" cmpd="sng">
            <a:solidFill>
              <a:srgbClr val="395E89"/>
            </a:solidFill>
            <a:prstDash val="solid"/>
            <a:round/>
            <a:headEnd type="none" w="sm" len="sm"/>
            <a:tailEnd type="none" w="sm" len="sm"/>
          </a:ln>
        </p:spPr>
        <p:txBody>
          <a:bodyPr spcFirstLastPara="1" wrap="square" lIns="51427" tIns="25706" rIns="51427" bIns="25706" anchor="t" anchorCtr="0">
            <a:spAutoFit/>
          </a:bodyPr>
          <a:lstStyle/>
          <a:p>
            <a:pPr marL="160731" indent="-160731">
              <a:buClr>
                <a:srgbClr val="002060"/>
              </a:buClr>
              <a:buSzPts val="1800"/>
              <a:buFont typeface="Arial"/>
              <a:buChar char="•"/>
            </a:pPr>
            <a:r>
              <a:rPr lang="it-IT" sz="1013" dirty="0" err="1">
                <a:solidFill>
                  <a:srgbClr val="002060"/>
                </a:solidFill>
                <a:latin typeface="Calibri"/>
                <a:ea typeface="Calibri"/>
                <a:cs typeface="Calibri"/>
                <a:sym typeface="Calibri"/>
              </a:rPr>
              <a:t>Phase</a:t>
            </a:r>
            <a:r>
              <a:rPr lang="it-IT" sz="1013" dirty="0">
                <a:solidFill>
                  <a:srgbClr val="002060"/>
                </a:solidFill>
                <a:latin typeface="Calibri"/>
                <a:ea typeface="Calibri"/>
                <a:cs typeface="Calibri"/>
                <a:sym typeface="Calibri"/>
              </a:rPr>
              <a:t> 2 </a:t>
            </a:r>
            <a:r>
              <a:rPr lang="it-IT" sz="1013" dirty="0" err="1">
                <a:solidFill>
                  <a:srgbClr val="002060"/>
                </a:solidFill>
                <a:latin typeface="Calibri"/>
                <a:ea typeface="Calibri"/>
                <a:cs typeface="Calibri"/>
                <a:sym typeface="Calibri"/>
              </a:rPr>
              <a:t>Transition</a:t>
            </a:r>
            <a:r>
              <a:rPr lang="it-IT" sz="1013" dirty="0">
                <a:solidFill>
                  <a:srgbClr val="002060"/>
                </a:solidFill>
                <a:latin typeface="Calibri"/>
                <a:ea typeface="Calibri"/>
                <a:cs typeface="Calibri"/>
                <a:sym typeface="Calibri"/>
              </a:rPr>
              <a:t>: New R-D </a:t>
            </a:r>
            <a:r>
              <a:rPr lang="it-IT" sz="1013" dirty="0" err="1">
                <a:solidFill>
                  <a:srgbClr val="002060"/>
                </a:solidFill>
                <a:latin typeface="Calibri"/>
                <a:ea typeface="Calibri"/>
                <a:cs typeface="Calibri"/>
                <a:sym typeface="Calibri"/>
              </a:rPr>
              <a:t>Concentration</a:t>
            </a:r>
            <a:r>
              <a:rPr lang="it-IT" sz="1013" dirty="0">
                <a:solidFill>
                  <a:srgbClr val="002060"/>
                </a:solidFill>
                <a:latin typeface="Calibri"/>
                <a:ea typeface="Calibri"/>
                <a:cs typeface="Calibri"/>
                <a:sym typeface="Calibri"/>
              </a:rPr>
              <a:t> </a:t>
            </a:r>
            <a:r>
              <a:rPr lang="it-IT" sz="1013" dirty="0" err="1">
                <a:solidFill>
                  <a:srgbClr val="002060"/>
                </a:solidFill>
                <a:latin typeface="Calibri"/>
                <a:ea typeface="Calibri"/>
                <a:cs typeface="Calibri"/>
                <a:sym typeface="Calibri"/>
              </a:rPr>
              <a:t>based</a:t>
            </a:r>
            <a:r>
              <a:rPr lang="it-IT" sz="1013" dirty="0">
                <a:solidFill>
                  <a:srgbClr val="002060"/>
                </a:solidFill>
                <a:latin typeface="Calibri"/>
                <a:ea typeface="Calibri"/>
                <a:cs typeface="Calibri"/>
                <a:sym typeface="Calibri"/>
              </a:rPr>
              <a:t> model</a:t>
            </a:r>
            <a:endParaRPr sz="1013" dirty="0"/>
          </a:p>
          <a:p>
            <a:endParaRPr sz="1013" dirty="0">
              <a:solidFill>
                <a:srgbClr val="002060"/>
              </a:solidFill>
              <a:latin typeface="Calibri"/>
              <a:ea typeface="Calibri"/>
              <a:cs typeface="Calibri"/>
              <a:sym typeface="Calibri"/>
            </a:endParaRPr>
          </a:p>
          <a:p>
            <a:endParaRPr sz="1013" dirty="0">
              <a:solidFill>
                <a:srgbClr val="002060"/>
              </a:solidFill>
              <a:latin typeface="Calibri"/>
              <a:ea typeface="Calibri"/>
              <a:cs typeface="Calibri"/>
              <a:sym typeface="Calibri"/>
            </a:endParaRPr>
          </a:p>
          <a:p>
            <a:endParaRPr sz="1013" dirty="0">
              <a:solidFill>
                <a:srgbClr val="002060"/>
              </a:solidFill>
              <a:latin typeface="Calibri"/>
              <a:ea typeface="Calibri"/>
              <a:cs typeface="Calibri"/>
              <a:sym typeface="Calibri"/>
            </a:endParaRPr>
          </a:p>
          <a:p>
            <a:endParaRPr sz="1013" dirty="0">
              <a:solidFill>
                <a:srgbClr val="002060"/>
              </a:solidFill>
              <a:latin typeface="Calibri"/>
              <a:ea typeface="Calibri"/>
              <a:cs typeface="Calibri"/>
              <a:sym typeface="Calibri"/>
            </a:endParaRPr>
          </a:p>
          <a:p>
            <a:endParaRPr sz="1013" dirty="0">
              <a:solidFill>
                <a:srgbClr val="002060"/>
              </a:solidFill>
              <a:latin typeface="Calibri"/>
              <a:ea typeface="Calibri"/>
              <a:cs typeface="Calibri"/>
              <a:sym typeface="Calibri"/>
            </a:endParaRPr>
          </a:p>
          <a:p>
            <a:endParaRPr sz="1013" dirty="0">
              <a:solidFill>
                <a:srgbClr val="002060"/>
              </a:solidFill>
              <a:latin typeface="Calibri"/>
              <a:ea typeface="Calibri"/>
              <a:cs typeface="Calibri"/>
              <a:sym typeface="Calibri"/>
            </a:endParaRPr>
          </a:p>
        </p:txBody>
      </p:sp>
      <p:pic>
        <p:nvPicPr>
          <p:cNvPr id="630" name="Google Shape;630;g248540440e9_2_15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77046" y="3181955"/>
            <a:ext cx="1650071" cy="906186"/>
          </a:xfrm>
          <a:prstGeom prst="rect">
            <a:avLst/>
          </a:prstGeom>
          <a:noFill/>
          <a:ln>
            <a:noFill/>
          </a:ln>
        </p:spPr>
      </p:pic>
      <p:sp>
        <p:nvSpPr>
          <p:cNvPr id="631" name="Google Shape;631;g248540440e9_2_156"/>
          <p:cNvSpPr txBox="1"/>
          <p:nvPr/>
        </p:nvSpPr>
        <p:spPr>
          <a:xfrm>
            <a:off x="7139162" y="2583308"/>
            <a:ext cx="2233744" cy="207791"/>
          </a:xfrm>
          <a:prstGeom prst="rect">
            <a:avLst/>
          </a:prstGeom>
          <a:noFill/>
          <a:ln>
            <a:noFill/>
          </a:ln>
        </p:spPr>
        <p:txBody>
          <a:bodyPr spcFirstLastPara="1" wrap="square" lIns="51427" tIns="25706" rIns="51427" bIns="25706" anchor="t" anchorCtr="0">
            <a:spAutoFit/>
          </a:bodyPr>
          <a:lstStyle/>
          <a:p>
            <a:r>
              <a:rPr lang="it-IT" sz="1013" i="1" dirty="0">
                <a:solidFill>
                  <a:schemeClr val="dk2"/>
                </a:solidFill>
                <a:latin typeface="Calibri"/>
                <a:ea typeface="Calibri"/>
                <a:cs typeface="Calibri"/>
                <a:sym typeface="Calibri"/>
              </a:rPr>
              <a:t>G. </a:t>
            </a:r>
            <a:r>
              <a:rPr lang="it-IT" sz="1013" i="1" dirty="0" err="1">
                <a:solidFill>
                  <a:schemeClr val="dk2"/>
                </a:solidFill>
                <a:latin typeface="Calibri"/>
                <a:ea typeface="Calibri"/>
                <a:cs typeface="Calibri"/>
                <a:sym typeface="Calibri"/>
              </a:rPr>
              <a:t>Camazzola</a:t>
            </a:r>
            <a:r>
              <a:rPr lang="it-IT" sz="1013" i="1" dirty="0">
                <a:solidFill>
                  <a:schemeClr val="dk2"/>
                </a:solidFill>
                <a:latin typeface="Calibri"/>
                <a:ea typeface="Calibri"/>
                <a:cs typeface="Calibri"/>
                <a:sym typeface="Calibri"/>
              </a:rPr>
              <a:t> et al. 2023</a:t>
            </a:r>
            <a:endParaRPr sz="1013" dirty="0"/>
          </a:p>
        </p:txBody>
      </p:sp>
      <p:pic>
        <p:nvPicPr>
          <p:cNvPr id="633" name="Google Shape;633;g248540440e9_2_15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488939" y="3125054"/>
            <a:ext cx="2996383" cy="1662835"/>
          </a:xfrm>
          <a:prstGeom prst="rect">
            <a:avLst/>
          </a:prstGeom>
          <a:noFill/>
          <a:ln>
            <a:noFill/>
          </a:ln>
        </p:spPr>
      </p:pic>
      <p:pic>
        <p:nvPicPr>
          <p:cNvPr id="5" name="Picture 2" descr="Risultati immagini per gianmarco camazzola">
            <a:extLst>
              <a:ext uri="{FF2B5EF4-FFF2-40B4-BE49-F238E27FC236}">
                <a16:creationId xmlns:a16="http://schemas.microsoft.com/office/drawing/2014/main" id="{BAB1B386-6B6E-D681-BA84-F63760F016D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76848" y="899984"/>
            <a:ext cx="722567" cy="72256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1DF37588-13A3-C052-BF18-4A653ABD6537}"/>
              </a:ext>
            </a:extLst>
          </p:cNvPr>
          <p:cNvSpPr>
            <a:spLocks noGrp="1"/>
          </p:cNvSpPr>
          <p:nvPr>
            <p:ph type="dt" sz="half" idx="10"/>
          </p:nvPr>
        </p:nvSpPr>
        <p:spPr/>
        <p:txBody>
          <a:bodyPr/>
          <a:lstStyle/>
          <a:p>
            <a:r>
              <a:rPr lang="it-IT"/>
              <a:t>06.10.2025</a:t>
            </a:r>
            <a:endParaRPr lang="en-US" dirty="0"/>
          </a:p>
        </p:txBody>
      </p:sp>
      <p:sp>
        <p:nvSpPr>
          <p:cNvPr id="3" name="Slide Number Placeholder 2">
            <a:extLst>
              <a:ext uri="{FF2B5EF4-FFF2-40B4-BE49-F238E27FC236}">
                <a16:creationId xmlns:a16="http://schemas.microsoft.com/office/drawing/2014/main" id="{C8829BC2-8FBF-9884-BF6A-7418DC78DB99}"/>
              </a:ext>
            </a:extLst>
          </p:cNvPr>
          <p:cNvSpPr>
            <a:spLocks noGrp="1"/>
          </p:cNvSpPr>
          <p:nvPr>
            <p:ph type="sldNum" sz="quarter" idx="4"/>
          </p:nvPr>
        </p:nvSpPr>
        <p:spPr/>
        <p:txBody>
          <a:bodyPr/>
          <a:lstStyle/>
          <a:p>
            <a:fld id="{4C03E94D-BACC-4743-B2BE-3C118A75A3B0}" type="slidenum">
              <a:rPr lang="en-US" smtClean="0"/>
              <a:pPr/>
              <a:t>16</a:t>
            </a:fld>
            <a:endParaRPr lang="en-US" dirty="0"/>
          </a:p>
        </p:txBody>
      </p:sp>
    </p:spTree>
    <p:extLst>
      <p:ext uri="{BB962C8B-B14F-4D97-AF65-F5344CB8AC3E}">
        <p14:creationId xmlns:p14="http://schemas.microsoft.com/office/powerpoint/2010/main" val="20034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4A80A9-F98B-4A6D-94C0-A94DD0E69195}"/>
              </a:ext>
            </a:extLst>
          </p:cNvPr>
          <p:cNvSpPr>
            <a:spLocks noGrp="1"/>
          </p:cNvSpPr>
          <p:nvPr>
            <p:ph type="title"/>
          </p:nvPr>
        </p:nvSpPr>
        <p:spPr>
          <a:xfrm>
            <a:off x="1459924" y="138275"/>
            <a:ext cx="6198177" cy="655895"/>
          </a:xfrm>
        </p:spPr>
        <p:txBody>
          <a:bodyPr>
            <a:noAutofit/>
          </a:bodyPr>
          <a:lstStyle/>
          <a:p>
            <a:r>
              <a:rPr lang="en-IT" dirty="0"/>
              <a:t>From Hetero to Homogeneous radiation chemistry</a:t>
            </a:r>
            <a:endParaRPr lang="en-US" dirty="0"/>
          </a:p>
        </p:txBody>
      </p:sp>
      <p:sp>
        <p:nvSpPr>
          <p:cNvPr id="5" name="Segnaposto piè di pagina 4">
            <a:extLst>
              <a:ext uri="{FF2B5EF4-FFF2-40B4-BE49-F238E27FC236}">
                <a16:creationId xmlns:a16="http://schemas.microsoft.com/office/drawing/2014/main" id="{3087AAE4-7CAC-41FA-9400-7821B6BE146C}"/>
              </a:ext>
            </a:extLst>
          </p:cNvPr>
          <p:cNvSpPr>
            <a:spLocks noGrp="1"/>
          </p:cNvSpPr>
          <p:nvPr>
            <p:ph type="ftr" sz="quarter" idx="3"/>
          </p:nvPr>
        </p:nvSpPr>
        <p:spPr>
          <a:xfrm>
            <a:off x="2847976" y="4920459"/>
            <a:ext cx="3619274" cy="267868"/>
          </a:xfrm>
          <a:prstGeom prst="rect">
            <a:avLst/>
          </a:prstGeom>
        </p:spPr>
        <p:txBody>
          <a:bodyPr vert="horz" lIns="68580" tIns="34290" rIns="68580" bIns="34290" rtlCol="0" anchor="ctr"/>
          <a:lstStyle>
            <a:defPPr>
              <a:defRPr lang="de-DE"/>
            </a:defPPr>
            <a:lvl1pPr marL="0" algn="ctr" defTabSz="342892" rtl="0" eaLnBrk="1" latinLnBrk="0" hangingPunct="1">
              <a:defRPr sz="7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pPr algn="l"/>
            <a:r>
              <a:rPr lang="de-DE"/>
              <a:t>E. Scifoni - SIRR 2025</a:t>
            </a:r>
            <a:endParaRPr lang="de-DE" dirty="0"/>
          </a:p>
        </p:txBody>
      </p:sp>
      <p:pic>
        <p:nvPicPr>
          <p:cNvPr id="3" name="Content Placeholder 17">
            <a:extLst>
              <a:ext uri="{FF2B5EF4-FFF2-40B4-BE49-F238E27FC236}">
                <a16:creationId xmlns:a16="http://schemas.microsoft.com/office/drawing/2014/main" id="{9075AEC4-7B52-720B-8B02-D03F307F33D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19915" y="1113590"/>
            <a:ext cx="3576995" cy="655895"/>
          </a:xfrm>
          <a:prstGeom prst="rect">
            <a:avLst/>
          </a:prstGeom>
        </p:spPr>
      </p:pic>
      <p:pic>
        <p:nvPicPr>
          <p:cNvPr id="12" name="Picture 11">
            <a:extLst>
              <a:ext uri="{FF2B5EF4-FFF2-40B4-BE49-F238E27FC236}">
                <a16:creationId xmlns:a16="http://schemas.microsoft.com/office/drawing/2014/main" id="{0414AC92-0D04-6075-2AF4-3F4C5D05CE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6465" y="1922678"/>
            <a:ext cx="3079513" cy="2081601"/>
          </a:xfrm>
          <a:prstGeom prst="rect">
            <a:avLst/>
          </a:prstGeom>
        </p:spPr>
      </p:pic>
      <p:pic>
        <p:nvPicPr>
          <p:cNvPr id="15" name="Picture 2" descr="Risultati immagini per gianmarco camazzola">
            <a:extLst>
              <a:ext uri="{FF2B5EF4-FFF2-40B4-BE49-F238E27FC236}">
                <a16:creationId xmlns:a16="http://schemas.microsoft.com/office/drawing/2014/main" id="{8A1C6012-0F85-6981-9FEC-A244A29F2C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76848" y="899984"/>
            <a:ext cx="722567" cy="722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DD1C757-BB27-72E8-D31D-E5C82A47A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4722" y="2946764"/>
            <a:ext cx="3226278" cy="1677371"/>
          </a:xfrm>
          <a:prstGeom prst="rect">
            <a:avLst/>
          </a:prstGeom>
        </p:spPr>
      </p:pic>
      <p:pic>
        <p:nvPicPr>
          <p:cNvPr id="17" name="Picture 16">
            <a:extLst>
              <a:ext uri="{FF2B5EF4-FFF2-40B4-BE49-F238E27FC236}">
                <a16:creationId xmlns:a16="http://schemas.microsoft.com/office/drawing/2014/main" id="{8FA19805-6F30-9253-38B5-5F461C9DE5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1742" y="1979087"/>
            <a:ext cx="3686175" cy="1019175"/>
          </a:xfrm>
          <a:prstGeom prst="rect">
            <a:avLst/>
          </a:prstGeom>
        </p:spPr>
      </p:pic>
      <p:sp>
        <p:nvSpPr>
          <p:cNvPr id="6" name="TextBox 5">
            <a:extLst>
              <a:ext uri="{FF2B5EF4-FFF2-40B4-BE49-F238E27FC236}">
                <a16:creationId xmlns:a16="http://schemas.microsoft.com/office/drawing/2014/main" id="{83DBC134-E17B-0DD8-8A62-C75EC0DD5575}"/>
              </a:ext>
            </a:extLst>
          </p:cNvPr>
          <p:cNvSpPr txBox="1"/>
          <p:nvPr/>
        </p:nvSpPr>
        <p:spPr>
          <a:xfrm>
            <a:off x="1453336" y="4181968"/>
            <a:ext cx="3079512" cy="715581"/>
          </a:xfrm>
          <a:prstGeom prst="rect">
            <a:avLst/>
          </a:prstGeom>
          <a:noFill/>
        </p:spPr>
        <p:txBody>
          <a:bodyPr wrap="square" rtlCol="0">
            <a:spAutoFit/>
          </a:bodyPr>
          <a:lstStyle/>
          <a:p>
            <a:r>
              <a:rPr lang="en-GB" sz="1350" dirty="0"/>
              <a:t>C</a:t>
            </a:r>
            <a:r>
              <a:rPr lang="en-IT" sz="1350" dirty="0"/>
              <a:t>fr. w</a:t>
            </a:r>
            <a:r>
              <a:rPr lang="en-GB" sz="1350" dirty="0"/>
              <a:t>I</a:t>
            </a:r>
            <a:r>
              <a:rPr lang="en-IT" sz="1350" dirty="0"/>
              <a:t>th fully homogeneous (Kinetiscope) matches at low LET, deviates at high</a:t>
            </a:r>
          </a:p>
        </p:txBody>
      </p:sp>
      <p:sp>
        <p:nvSpPr>
          <p:cNvPr id="4" name="Date Placeholder 3">
            <a:extLst>
              <a:ext uri="{FF2B5EF4-FFF2-40B4-BE49-F238E27FC236}">
                <a16:creationId xmlns:a16="http://schemas.microsoft.com/office/drawing/2014/main" id="{9B033479-6EE0-83E5-2ABD-737E37E372F6}"/>
              </a:ext>
            </a:extLst>
          </p:cNvPr>
          <p:cNvSpPr>
            <a:spLocks noGrp="1"/>
          </p:cNvSpPr>
          <p:nvPr>
            <p:ph type="dt" sz="half" idx="10"/>
          </p:nvPr>
        </p:nvSpPr>
        <p:spPr/>
        <p:txBody>
          <a:bodyPr/>
          <a:lstStyle/>
          <a:p>
            <a:r>
              <a:rPr lang="it-IT"/>
              <a:t>06.10.2025</a:t>
            </a:r>
            <a:endParaRPr lang="en-US" dirty="0"/>
          </a:p>
        </p:txBody>
      </p:sp>
      <p:sp>
        <p:nvSpPr>
          <p:cNvPr id="7" name="Slide Number Placeholder 6">
            <a:extLst>
              <a:ext uri="{FF2B5EF4-FFF2-40B4-BE49-F238E27FC236}">
                <a16:creationId xmlns:a16="http://schemas.microsoft.com/office/drawing/2014/main" id="{77A486EA-D440-1DD5-3020-E75B4EF057BE}"/>
              </a:ext>
            </a:extLst>
          </p:cNvPr>
          <p:cNvSpPr>
            <a:spLocks noGrp="1"/>
          </p:cNvSpPr>
          <p:nvPr>
            <p:ph type="sldNum" sz="quarter" idx="4"/>
          </p:nvPr>
        </p:nvSpPr>
        <p:spPr/>
        <p:txBody>
          <a:bodyPr/>
          <a:lstStyle/>
          <a:p>
            <a:fld id="{4C03E94D-BACC-4743-B2BE-3C118A75A3B0}" type="slidenum">
              <a:rPr lang="en-US" smtClean="0"/>
              <a:pPr/>
              <a:t>17</a:t>
            </a:fld>
            <a:endParaRPr lang="en-US" dirty="0"/>
          </a:p>
        </p:txBody>
      </p:sp>
    </p:spTree>
    <p:extLst>
      <p:ext uri="{BB962C8B-B14F-4D97-AF65-F5344CB8AC3E}">
        <p14:creationId xmlns:p14="http://schemas.microsoft.com/office/powerpoint/2010/main" val="425213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302A8A-9D67-60B8-84BE-D83CEC5B0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2050" y="1562673"/>
            <a:ext cx="3409950" cy="1381125"/>
          </a:xfrm>
          <a:prstGeom prst="rect">
            <a:avLst/>
          </a:prstGeom>
        </p:spPr>
      </p:pic>
      <p:sp>
        <p:nvSpPr>
          <p:cNvPr id="2" name="Title 1">
            <a:extLst>
              <a:ext uri="{FF2B5EF4-FFF2-40B4-BE49-F238E27FC236}">
                <a16:creationId xmlns:a16="http://schemas.microsoft.com/office/drawing/2014/main" id="{9CF1F355-CC28-BD80-B149-15F88256E530}"/>
              </a:ext>
            </a:extLst>
          </p:cNvPr>
          <p:cNvSpPr>
            <a:spLocks noGrp="1"/>
          </p:cNvSpPr>
          <p:nvPr>
            <p:ph type="title"/>
          </p:nvPr>
        </p:nvSpPr>
        <p:spPr/>
        <p:txBody>
          <a:bodyPr/>
          <a:lstStyle/>
          <a:p>
            <a:r>
              <a:rPr lang="en-IT" dirty="0"/>
              <a:t>Impact of Medium </a:t>
            </a:r>
          </a:p>
        </p:txBody>
      </p:sp>
      <p:sp>
        <p:nvSpPr>
          <p:cNvPr id="5" name="Footer Placeholder 4">
            <a:extLst>
              <a:ext uri="{FF2B5EF4-FFF2-40B4-BE49-F238E27FC236}">
                <a16:creationId xmlns:a16="http://schemas.microsoft.com/office/drawing/2014/main" id="{E7FBAD36-B94A-10F1-51B6-F485CA5121B1}"/>
              </a:ext>
            </a:extLst>
          </p:cNvPr>
          <p:cNvSpPr>
            <a:spLocks noGrp="1"/>
          </p:cNvSpPr>
          <p:nvPr>
            <p:ph type="ftr" sz="quarter" idx="11"/>
          </p:nvPr>
        </p:nvSpPr>
        <p:spPr/>
        <p:txBody>
          <a:bodyPr/>
          <a:lstStyle/>
          <a:p>
            <a:r>
              <a:rPr lang="en-US"/>
              <a:t>E. Scifoni - SIRR 2025</a:t>
            </a:r>
            <a:endParaRPr lang="en-US" dirty="0"/>
          </a:p>
        </p:txBody>
      </p:sp>
      <p:sp>
        <p:nvSpPr>
          <p:cNvPr id="6" name="TextBox 5">
            <a:extLst>
              <a:ext uri="{FF2B5EF4-FFF2-40B4-BE49-F238E27FC236}">
                <a16:creationId xmlns:a16="http://schemas.microsoft.com/office/drawing/2014/main" id="{C896834F-A084-CFFD-5AFF-66CDEDA3E3CD}"/>
              </a:ext>
            </a:extLst>
          </p:cNvPr>
          <p:cNvSpPr txBox="1"/>
          <p:nvPr/>
        </p:nvSpPr>
        <p:spPr>
          <a:xfrm>
            <a:off x="1371600" y="987796"/>
            <a:ext cx="3429000" cy="507831"/>
          </a:xfrm>
          <a:prstGeom prst="rect">
            <a:avLst/>
          </a:prstGeom>
          <a:noFill/>
        </p:spPr>
        <p:txBody>
          <a:bodyPr wrap="square">
            <a:spAutoFit/>
          </a:bodyPr>
          <a:lstStyle/>
          <a:p>
            <a:r>
              <a:rPr lang="en-US" sz="1350" dirty="0"/>
              <a:t>Inserting a RH molecule according to an average k of the DNA/protein components</a:t>
            </a:r>
            <a:endParaRPr lang="en-IT" sz="1350" dirty="0"/>
          </a:p>
        </p:txBody>
      </p:sp>
      <p:sp>
        <p:nvSpPr>
          <p:cNvPr id="13" name="TextBox 12">
            <a:extLst>
              <a:ext uri="{FF2B5EF4-FFF2-40B4-BE49-F238E27FC236}">
                <a16:creationId xmlns:a16="http://schemas.microsoft.com/office/drawing/2014/main" id="{48E7A626-A64D-6454-E57D-2A08E99AEC8F}"/>
              </a:ext>
            </a:extLst>
          </p:cNvPr>
          <p:cNvSpPr txBox="1"/>
          <p:nvPr/>
        </p:nvSpPr>
        <p:spPr>
          <a:xfrm>
            <a:off x="1488079" y="3033927"/>
            <a:ext cx="1667380" cy="300082"/>
          </a:xfrm>
          <a:prstGeom prst="rect">
            <a:avLst/>
          </a:prstGeom>
          <a:noFill/>
        </p:spPr>
        <p:txBody>
          <a:bodyPr wrap="none" rtlCol="0">
            <a:spAutoFit/>
          </a:bodyPr>
          <a:lstStyle/>
          <a:p>
            <a:r>
              <a:rPr lang="en-IT" sz="1350" i="1" dirty="0">
                <a:solidFill>
                  <a:schemeClr val="tx2"/>
                </a:solidFill>
              </a:rPr>
              <a:t>Michaels&amp;Hunt 1978</a:t>
            </a:r>
          </a:p>
        </p:txBody>
      </p:sp>
      <p:sp>
        <p:nvSpPr>
          <p:cNvPr id="15" name="TextBox 14">
            <a:extLst>
              <a:ext uri="{FF2B5EF4-FFF2-40B4-BE49-F238E27FC236}">
                <a16:creationId xmlns:a16="http://schemas.microsoft.com/office/drawing/2014/main" id="{FF6285E9-F4A5-7898-6901-C1A76591A957}"/>
              </a:ext>
            </a:extLst>
          </p:cNvPr>
          <p:cNvSpPr txBox="1"/>
          <p:nvPr/>
        </p:nvSpPr>
        <p:spPr>
          <a:xfrm>
            <a:off x="3209728" y="3033927"/>
            <a:ext cx="714090" cy="300082"/>
          </a:xfrm>
          <a:prstGeom prst="rect">
            <a:avLst/>
          </a:prstGeom>
          <a:noFill/>
        </p:spPr>
        <p:txBody>
          <a:bodyPr wrap="square" rtlCol="0">
            <a:spAutoFit/>
          </a:bodyPr>
          <a:lstStyle/>
          <a:p>
            <a:r>
              <a:rPr lang="en-IT" sz="1350" dirty="0"/>
              <a:t>R.</a:t>
            </a:r>
          </a:p>
        </p:txBody>
      </p:sp>
      <p:sp>
        <p:nvSpPr>
          <p:cNvPr id="16" name="TextBox 15">
            <a:extLst>
              <a:ext uri="{FF2B5EF4-FFF2-40B4-BE49-F238E27FC236}">
                <a16:creationId xmlns:a16="http://schemas.microsoft.com/office/drawing/2014/main" id="{8818C193-410A-4875-5372-CD52A5382734}"/>
              </a:ext>
            </a:extLst>
          </p:cNvPr>
          <p:cNvSpPr txBox="1"/>
          <p:nvPr/>
        </p:nvSpPr>
        <p:spPr>
          <a:xfrm>
            <a:off x="5274078" y="1035458"/>
            <a:ext cx="2744854" cy="507831"/>
          </a:xfrm>
          <a:prstGeom prst="rect">
            <a:avLst/>
          </a:prstGeom>
          <a:noFill/>
        </p:spPr>
        <p:txBody>
          <a:bodyPr wrap="none" rtlCol="0">
            <a:spAutoFit/>
          </a:bodyPr>
          <a:lstStyle/>
          <a:p>
            <a:r>
              <a:rPr lang="en-IT" sz="1350" dirty="0"/>
              <a:t>RH molecule as a second Continuum</a:t>
            </a:r>
          </a:p>
          <a:p>
            <a:r>
              <a:rPr lang="en-GB" sz="1350" dirty="0"/>
              <a:t>S</a:t>
            </a:r>
            <a:r>
              <a:rPr lang="en-IT" sz="1350" dirty="0"/>
              <a:t>pecies (scavenger) , treated as O2</a:t>
            </a:r>
          </a:p>
        </p:txBody>
      </p:sp>
      <p:pic>
        <p:nvPicPr>
          <p:cNvPr id="3" name="Picture 2">
            <a:extLst>
              <a:ext uri="{FF2B5EF4-FFF2-40B4-BE49-F238E27FC236}">
                <a16:creationId xmlns:a16="http://schemas.microsoft.com/office/drawing/2014/main" id="{9D175867-46E7-6CD6-60CA-0C8ADDED49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04391" y="1562673"/>
            <a:ext cx="3602141" cy="2536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5FB0F8-CDF6-538E-0F71-F64EE995C56D}"/>
              </a:ext>
            </a:extLst>
          </p:cNvPr>
          <p:cNvSpPr txBox="1"/>
          <p:nvPr/>
        </p:nvSpPr>
        <p:spPr>
          <a:xfrm>
            <a:off x="5060399" y="4098732"/>
            <a:ext cx="3194602" cy="461665"/>
          </a:xfrm>
          <a:prstGeom prst="rect">
            <a:avLst/>
          </a:prstGeom>
          <a:noFill/>
        </p:spPr>
        <p:txBody>
          <a:bodyPr wrap="square" rtlCol="0">
            <a:spAutoFit/>
          </a:bodyPr>
          <a:lstStyle/>
          <a:p>
            <a:r>
              <a:rPr lang="en-IT" sz="1200" i="1" dirty="0">
                <a:solidFill>
                  <a:schemeClr val="tx2"/>
                </a:solidFill>
              </a:rPr>
              <a:t>Camazzola  et al.</a:t>
            </a:r>
          </a:p>
          <a:p>
            <a:r>
              <a:rPr lang="en-GB" sz="1200" i="1" dirty="0">
                <a:solidFill>
                  <a:schemeClr val="tx2"/>
                </a:solidFill>
              </a:rPr>
              <a:t>PhD Thesis 2024, submitted to PMB</a:t>
            </a:r>
            <a:endParaRPr lang="en-IT" sz="1200" i="1" dirty="0">
              <a:solidFill>
                <a:schemeClr val="tx2"/>
              </a:solidFill>
            </a:endParaRPr>
          </a:p>
        </p:txBody>
      </p:sp>
      <p:sp>
        <p:nvSpPr>
          <p:cNvPr id="7" name="Date Placeholder 6">
            <a:extLst>
              <a:ext uri="{FF2B5EF4-FFF2-40B4-BE49-F238E27FC236}">
                <a16:creationId xmlns:a16="http://schemas.microsoft.com/office/drawing/2014/main" id="{0FBD35BC-8CEE-4FCA-2979-F3852FB619CE}"/>
              </a:ext>
            </a:extLst>
          </p:cNvPr>
          <p:cNvSpPr>
            <a:spLocks noGrp="1"/>
          </p:cNvSpPr>
          <p:nvPr>
            <p:ph type="dt" sz="half" idx="10"/>
          </p:nvPr>
        </p:nvSpPr>
        <p:spPr/>
        <p:txBody>
          <a:bodyPr/>
          <a:lstStyle/>
          <a:p>
            <a:r>
              <a:rPr lang="it-IT"/>
              <a:t>06.10.2025</a:t>
            </a:r>
            <a:endParaRPr lang="en-US" dirty="0"/>
          </a:p>
        </p:txBody>
      </p:sp>
      <p:sp>
        <p:nvSpPr>
          <p:cNvPr id="8" name="Slide Number Placeholder 7">
            <a:extLst>
              <a:ext uri="{FF2B5EF4-FFF2-40B4-BE49-F238E27FC236}">
                <a16:creationId xmlns:a16="http://schemas.microsoft.com/office/drawing/2014/main" id="{22FBE1F7-73B2-2EFC-9E5B-6708DD5A5600}"/>
              </a:ext>
            </a:extLst>
          </p:cNvPr>
          <p:cNvSpPr>
            <a:spLocks noGrp="1"/>
          </p:cNvSpPr>
          <p:nvPr>
            <p:ph type="sldNum" sz="quarter" idx="4"/>
          </p:nvPr>
        </p:nvSpPr>
        <p:spPr/>
        <p:txBody>
          <a:bodyPr/>
          <a:lstStyle/>
          <a:p>
            <a:fld id="{4C03E94D-BACC-4743-B2BE-3C118A75A3B0}" type="slidenum">
              <a:rPr lang="en-US" smtClean="0"/>
              <a:pPr/>
              <a:t>18</a:t>
            </a:fld>
            <a:endParaRPr lang="en-US" dirty="0"/>
          </a:p>
        </p:txBody>
      </p:sp>
    </p:spTree>
    <p:extLst>
      <p:ext uri="{BB962C8B-B14F-4D97-AF65-F5344CB8AC3E}">
        <p14:creationId xmlns:p14="http://schemas.microsoft.com/office/powerpoint/2010/main" val="1738492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B8BF9E2F-C51B-4013-B3F1-702B7C761730}"/>
              </a:ext>
            </a:extLst>
          </p:cNvPr>
          <p:cNvSpPr>
            <a:spLocks noGrp="1"/>
          </p:cNvSpPr>
          <p:nvPr>
            <p:ph type="title"/>
          </p:nvPr>
        </p:nvSpPr>
        <p:spPr>
          <a:xfrm>
            <a:off x="165098" y="74547"/>
            <a:ext cx="7835903" cy="801937"/>
          </a:xfrm>
        </p:spPr>
        <p:txBody>
          <a:bodyPr>
            <a:noAutofit/>
          </a:bodyPr>
          <a:lstStyle/>
          <a:p>
            <a:r>
              <a:rPr lang="it-IT" dirty="0">
                <a:solidFill>
                  <a:schemeClr val="tx1"/>
                </a:solidFill>
              </a:rPr>
              <a:t> G-values comparison – H</a:t>
            </a:r>
            <a:r>
              <a:rPr lang="it-IT" baseline="-25000" dirty="0">
                <a:solidFill>
                  <a:schemeClr val="tx1"/>
                </a:solidFill>
              </a:rPr>
              <a:t>2</a:t>
            </a:r>
            <a:r>
              <a:rPr lang="it-IT" dirty="0">
                <a:solidFill>
                  <a:schemeClr val="tx1"/>
                </a:solidFill>
              </a:rPr>
              <a:t>O+O</a:t>
            </a:r>
            <a:r>
              <a:rPr lang="it-IT" baseline="-25000" dirty="0">
                <a:solidFill>
                  <a:schemeClr val="tx1"/>
                </a:solidFill>
              </a:rPr>
              <a:t>2</a:t>
            </a:r>
            <a:r>
              <a:rPr lang="it-IT" dirty="0">
                <a:solidFill>
                  <a:schemeClr val="tx1"/>
                </a:solidFill>
              </a:rPr>
              <a:t> vs.</a:t>
            </a:r>
            <a:br>
              <a:rPr lang="it-IT" dirty="0">
                <a:solidFill>
                  <a:schemeClr val="tx1"/>
                </a:solidFill>
              </a:rPr>
            </a:br>
            <a:r>
              <a:rPr lang="it-IT" dirty="0">
                <a:solidFill>
                  <a:schemeClr val="tx1"/>
                </a:solidFill>
              </a:rPr>
              <a:t>      biological environment</a:t>
            </a:r>
          </a:p>
        </p:txBody>
      </p:sp>
      <p:sp>
        <p:nvSpPr>
          <p:cNvPr id="18" name="Footer Placeholder 2">
            <a:extLst>
              <a:ext uri="{FF2B5EF4-FFF2-40B4-BE49-F238E27FC236}">
                <a16:creationId xmlns:a16="http://schemas.microsoft.com/office/drawing/2014/main" id="{B914D28C-1597-4258-8E13-FED6E1EC4671}"/>
              </a:ext>
            </a:extLst>
          </p:cNvPr>
          <p:cNvSpPr txBox="1">
            <a:spLocks/>
          </p:cNvSpPr>
          <p:nvPr/>
        </p:nvSpPr>
        <p:spPr>
          <a:xfrm>
            <a:off x="1459925" y="4981245"/>
            <a:ext cx="1974056" cy="142807"/>
          </a:xfrm>
          <a:prstGeom prst="rect">
            <a:avLst/>
          </a:prstGeom>
          <a:solidFill>
            <a:srgbClr val="EAEAEA"/>
          </a:solidFill>
        </p:spPr>
        <p:txBody>
          <a:bodyPr vert="horz" lIns="68580" tIns="34290" rIns="68580" bIns="34290" rtlCol="0" anchor="ctr"/>
          <a:lstStyle>
            <a:defPPr>
              <a:defRPr lang="de-DE"/>
            </a:defPPr>
            <a:lvl1pPr marL="0" algn="ct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750" b="1" dirty="0"/>
              <a:t>3. Results</a:t>
            </a:r>
            <a:endParaRPr lang="de-DE" sz="750" b="1" dirty="0"/>
          </a:p>
        </p:txBody>
      </p:sp>
      <p:sp>
        <p:nvSpPr>
          <p:cNvPr id="2" name="Rectangle 1">
            <a:extLst>
              <a:ext uri="{FF2B5EF4-FFF2-40B4-BE49-F238E27FC236}">
                <a16:creationId xmlns:a16="http://schemas.microsoft.com/office/drawing/2014/main" id="{51C5FD0E-40B9-49C5-A724-1E9E6FC60F0B}"/>
              </a:ext>
            </a:extLst>
          </p:cNvPr>
          <p:cNvSpPr/>
          <p:nvPr/>
        </p:nvSpPr>
        <p:spPr>
          <a:xfrm>
            <a:off x="3678497" y="4922797"/>
            <a:ext cx="85739" cy="342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err="1">
              <a:solidFill>
                <a:schemeClr val="tx1"/>
              </a:solidFill>
            </a:endParaRPr>
          </a:p>
        </p:txBody>
      </p:sp>
      <p:sp>
        <p:nvSpPr>
          <p:cNvPr id="4" name="Footer Placeholder 2">
            <a:extLst>
              <a:ext uri="{FF2B5EF4-FFF2-40B4-BE49-F238E27FC236}">
                <a16:creationId xmlns:a16="http://schemas.microsoft.com/office/drawing/2014/main" id="{8E920139-79C8-EB54-5472-75A00CC686E8}"/>
              </a:ext>
            </a:extLst>
          </p:cNvPr>
          <p:cNvSpPr>
            <a:spLocks noGrp="1"/>
          </p:cNvSpPr>
          <p:nvPr>
            <p:ph type="ftr" sz="quarter" idx="3"/>
          </p:nvPr>
        </p:nvSpPr>
        <p:spPr>
          <a:xfrm>
            <a:off x="1704976" y="4920459"/>
            <a:ext cx="3619274" cy="267868"/>
          </a:xfrm>
          <a:prstGeom prst="rect">
            <a:avLst/>
          </a:prstGeom>
        </p:spPr>
        <p:txBody>
          <a:bodyPr vert="horz" lIns="68580" tIns="34290" rIns="68580" bIns="34290" rtlCol="0" anchor="ctr"/>
          <a:lstStyle>
            <a:defPPr>
              <a:defRPr lang="de-DE"/>
            </a:defPPr>
            <a:lvl1pPr marL="0" algn="ctr" defTabSz="342900" rtl="0" eaLnBrk="1" latinLnBrk="0" hangingPunct="1">
              <a:defRPr sz="7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de-DE"/>
              <a:t>E. Scifoni - SIRR 2025</a:t>
            </a:r>
            <a:endParaRPr lang="de-DE" dirty="0"/>
          </a:p>
        </p:txBody>
      </p:sp>
      <p:pic>
        <p:nvPicPr>
          <p:cNvPr id="6" name="Picture 5">
            <a:extLst>
              <a:ext uri="{FF2B5EF4-FFF2-40B4-BE49-F238E27FC236}">
                <a16:creationId xmlns:a16="http://schemas.microsoft.com/office/drawing/2014/main" id="{CA63FC65-802B-7505-6235-340CC7D3C4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1593900" y="1337199"/>
            <a:ext cx="2527455" cy="3429002"/>
          </a:xfrm>
          <a:prstGeom prst="rect">
            <a:avLst/>
          </a:prstGeom>
        </p:spPr>
      </p:pic>
      <p:sp>
        <p:nvSpPr>
          <p:cNvPr id="5" name="TextBox 4">
            <a:extLst>
              <a:ext uri="{FF2B5EF4-FFF2-40B4-BE49-F238E27FC236}">
                <a16:creationId xmlns:a16="http://schemas.microsoft.com/office/drawing/2014/main" id="{858F0639-DEBD-E88B-0F2F-7E85A86F5CB4}"/>
              </a:ext>
            </a:extLst>
          </p:cNvPr>
          <p:cNvSpPr txBox="1"/>
          <p:nvPr/>
        </p:nvSpPr>
        <p:spPr>
          <a:xfrm>
            <a:off x="1143001" y="1227401"/>
            <a:ext cx="4924425" cy="253916"/>
          </a:xfrm>
          <a:prstGeom prst="rect">
            <a:avLst/>
          </a:prstGeom>
          <a:noFill/>
        </p:spPr>
        <p:txBody>
          <a:bodyPr wrap="square">
            <a:spAutoFit/>
          </a:bodyPr>
          <a:lstStyle/>
          <a:p>
            <a:r>
              <a:rPr lang="en-GB" sz="1050" i="1" u="sng" dirty="0"/>
              <a:t>G-value</a:t>
            </a:r>
            <a:r>
              <a:rPr lang="en-GB" sz="1050" i="1" dirty="0"/>
              <a:t>: number of radicals/molecules produced per 100 eV of energy deposited</a:t>
            </a:r>
          </a:p>
        </p:txBody>
      </p:sp>
      <p:grpSp>
        <p:nvGrpSpPr>
          <p:cNvPr id="7" name="Group 6">
            <a:extLst>
              <a:ext uri="{FF2B5EF4-FFF2-40B4-BE49-F238E27FC236}">
                <a16:creationId xmlns:a16="http://schemas.microsoft.com/office/drawing/2014/main" id="{61F4236A-37AF-5D29-FBFA-0DD4C2613CBE}"/>
              </a:ext>
            </a:extLst>
          </p:cNvPr>
          <p:cNvGrpSpPr/>
          <p:nvPr/>
        </p:nvGrpSpPr>
        <p:grpSpPr>
          <a:xfrm>
            <a:off x="1342575" y="4201443"/>
            <a:ext cx="2792664" cy="986883"/>
            <a:chOff x="3098200" y="4085403"/>
            <a:chExt cx="3042250" cy="1276227"/>
          </a:xfrm>
        </p:grpSpPr>
        <p:sp>
          <p:nvSpPr>
            <p:cNvPr id="9" name="TextBox 8">
              <a:extLst>
                <a:ext uri="{FF2B5EF4-FFF2-40B4-BE49-F238E27FC236}">
                  <a16:creationId xmlns:a16="http://schemas.microsoft.com/office/drawing/2014/main" id="{F722F6B5-9145-152E-EC91-889D2925E5D4}"/>
                </a:ext>
              </a:extLst>
            </p:cNvPr>
            <p:cNvSpPr txBox="1"/>
            <p:nvPr/>
          </p:nvSpPr>
          <p:spPr>
            <a:xfrm>
              <a:off x="3098200" y="4376744"/>
              <a:ext cx="3042250" cy="984886"/>
            </a:xfrm>
            <a:prstGeom prst="rect">
              <a:avLst/>
            </a:prstGeom>
            <a:noFill/>
          </p:spPr>
          <p:txBody>
            <a:bodyPr wrap="square">
              <a:spAutoFit/>
            </a:bodyPr>
            <a:lstStyle/>
            <a:p>
              <a:r>
                <a:rPr lang="en-GB" sz="1050" b="1" dirty="0">
                  <a:solidFill>
                    <a:srgbClr val="2424FC"/>
                  </a:solidFill>
                </a:rPr>
                <a:t>OH</a:t>
              </a:r>
              <a:r>
                <a:rPr lang="en-GB" sz="1050" b="1" baseline="30000" dirty="0">
                  <a:solidFill>
                    <a:srgbClr val="2424FC"/>
                  </a:solidFill>
                </a:rPr>
                <a:t>•</a:t>
              </a:r>
              <a:r>
                <a:rPr lang="en-GB" sz="1050" b="1" dirty="0"/>
                <a:t>, </a:t>
              </a:r>
              <a:r>
                <a:rPr lang="en-GB" sz="1050" b="1" dirty="0">
                  <a:solidFill>
                    <a:srgbClr val="4BA5FC"/>
                  </a:solidFill>
                </a:rPr>
                <a:t>H</a:t>
              </a:r>
              <a:r>
                <a:rPr lang="en-GB" sz="1050" b="1" baseline="30000" dirty="0">
                  <a:solidFill>
                    <a:srgbClr val="4BA5FC"/>
                  </a:solidFill>
                </a:rPr>
                <a:t>•</a:t>
              </a:r>
              <a:r>
                <a:rPr lang="en-GB" sz="1050" b="1" dirty="0"/>
                <a:t> </a:t>
              </a:r>
              <a:r>
                <a:rPr lang="en-GB" sz="1050" dirty="0"/>
                <a:t>&amp;</a:t>
              </a:r>
              <a:r>
                <a:rPr lang="en-GB" sz="1050" b="1" dirty="0"/>
                <a:t> </a:t>
              </a:r>
              <a:r>
                <a:rPr lang="en-GB" sz="1050" b="1" dirty="0" err="1"/>
                <a:t>e</a:t>
              </a:r>
              <a:r>
                <a:rPr lang="en-GB" sz="1050" b="1" baseline="-25000" dirty="0" err="1"/>
                <a:t>aq</a:t>
              </a:r>
              <a:r>
                <a:rPr lang="en-GB" sz="1050" b="1" baseline="30000" dirty="0"/>
                <a:t>-</a:t>
              </a:r>
              <a:r>
                <a:rPr lang="en-GB" sz="1050" b="1" dirty="0"/>
                <a:t> fully consumed</a:t>
              </a:r>
              <a:br>
                <a:rPr lang="en-GB" sz="1050" b="1" dirty="0"/>
              </a:br>
              <a:r>
                <a:rPr lang="en-GB" sz="1050" dirty="0">
                  <a:latin typeface="Arial" panose="020B0604020202020204" pitchFamily="34" charset="0"/>
                  <a:cs typeface="Arial" panose="020B0604020202020204" pitchFamily="34" charset="0"/>
                </a:rPr>
                <a:t>→ Biological environment already in</a:t>
              </a:r>
              <a:br>
                <a:rPr lang="en-GB" sz="1050" dirty="0">
                  <a:latin typeface="Arial" panose="020B0604020202020204" pitchFamily="34" charset="0"/>
                  <a:cs typeface="Arial" panose="020B0604020202020204" pitchFamily="34" charset="0"/>
                </a:rPr>
              </a:br>
              <a:r>
                <a:rPr lang="en-GB" sz="1050" dirty="0">
                  <a:latin typeface="Arial" panose="020B0604020202020204" pitchFamily="34" charset="0"/>
                  <a:cs typeface="Arial" panose="020B0604020202020204" pitchFamily="34" charset="0"/>
                </a:rPr>
                <a:t>    </a:t>
              </a:r>
              <a:r>
                <a:rPr lang="en-GB" sz="600" dirty="0">
                  <a:latin typeface="Arial" panose="020B0604020202020204" pitchFamily="34" charset="0"/>
                  <a:cs typeface="Arial" panose="020B0604020202020204" pitchFamily="34" charset="0"/>
                </a:rPr>
                <a:t> </a:t>
              </a:r>
              <a:r>
                <a:rPr lang="en-GB" sz="1050" dirty="0">
                  <a:latin typeface="Arial" panose="020B0604020202020204" pitchFamily="34" charset="0"/>
                  <a:cs typeface="Arial" panose="020B0604020202020204" pitchFamily="34" charset="0"/>
                </a:rPr>
                <a:t>Monte Carlo!</a:t>
              </a:r>
              <a:endParaRPr lang="en-GB" sz="1050" dirty="0"/>
            </a:p>
          </p:txBody>
        </p:sp>
        <p:cxnSp>
          <p:nvCxnSpPr>
            <p:cNvPr id="10" name="Straight Arrow Connector 9">
              <a:extLst>
                <a:ext uri="{FF2B5EF4-FFF2-40B4-BE49-F238E27FC236}">
                  <a16:creationId xmlns:a16="http://schemas.microsoft.com/office/drawing/2014/main" id="{24AFAF00-9DAE-B3A9-1E42-8685A4DC03BE}"/>
                </a:ext>
              </a:extLst>
            </p:cNvPr>
            <p:cNvCxnSpPr>
              <a:cxnSpLocks/>
            </p:cNvCxnSpPr>
            <p:nvPr/>
          </p:nvCxnSpPr>
          <p:spPr>
            <a:xfrm flipV="1">
              <a:off x="4419703" y="4085403"/>
              <a:ext cx="292984" cy="284992"/>
            </a:xfrm>
            <a:prstGeom prst="straightConnector1">
              <a:avLst/>
            </a:prstGeom>
            <a:ln w="25400">
              <a:solidFill>
                <a:schemeClr val="tx1"/>
              </a:solidFill>
              <a:headEnd type="none"/>
              <a:tailEnd type="stealth"/>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61743EC8-93D1-A7E0-05D0-8EA188B3A837}"/>
              </a:ext>
            </a:extLst>
          </p:cNvPr>
          <p:cNvGrpSpPr/>
          <p:nvPr/>
        </p:nvGrpSpPr>
        <p:grpSpPr>
          <a:xfrm>
            <a:off x="3764235" y="4206203"/>
            <a:ext cx="1722165" cy="618511"/>
            <a:chOff x="3688749" y="4019690"/>
            <a:chExt cx="2296220" cy="824681"/>
          </a:xfrm>
        </p:grpSpPr>
        <p:sp>
          <p:nvSpPr>
            <p:cNvPr id="17" name="TextBox 16">
              <a:extLst>
                <a:ext uri="{FF2B5EF4-FFF2-40B4-BE49-F238E27FC236}">
                  <a16:creationId xmlns:a16="http://schemas.microsoft.com/office/drawing/2014/main" id="{B5A4E3F5-0BB9-A5C8-E8A7-52F28D803322}"/>
                </a:ext>
              </a:extLst>
            </p:cNvPr>
            <p:cNvSpPr txBox="1"/>
            <p:nvPr/>
          </p:nvSpPr>
          <p:spPr>
            <a:xfrm>
              <a:off x="3816156" y="4290374"/>
              <a:ext cx="2168813" cy="553997"/>
            </a:xfrm>
            <a:prstGeom prst="rect">
              <a:avLst/>
            </a:prstGeom>
            <a:noFill/>
          </p:spPr>
          <p:txBody>
            <a:bodyPr wrap="square">
              <a:spAutoFit/>
            </a:bodyPr>
            <a:lstStyle/>
            <a:p>
              <a:r>
                <a:rPr lang="en-GB" sz="1050" dirty="0"/>
                <a:t>Long-lasting reactions,</a:t>
              </a:r>
              <a:r>
                <a:rPr lang="en-GB" sz="1050" b="1" dirty="0"/>
                <a:t> </a:t>
              </a:r>
              <a:r>
                <a:rPr lang="en-GB" sz="1050" b="1" dirty="0">
                  <a:solidFill>
                    <a:srgbClr val="753300"/>
                  </a:solidFill>
                </a:rPr>
                <a:t>ROOH</a:t>
              </a:r>
              <a:r>
                <a:rPr lang="en-GB" sz="1050" b="1" dirty="0"/>
                <a:t> production</a:t>
              </a:r>
            </a:p>
          </p:txBody>
        </p:sp>
        <p:cxnSp>
          <p:nvCxnSpPr>
            <p:cNvPr id="19" name="Straight Arrow Connector 18">
              <a:extLst>
                <a:ext uri="{FF2B5EF4-FFF2-40B4-BE49-F238E27FC236}">
                  <a16:creationId xmlns:a16="http://schemas.microsoft.com/office/drawing/2014/main" id="{701BF417-E59E-FEA7-813F-29EC54876FDD}"/>
                </a:ext>
              </a:extLst>
            </p:cNvPr>
            <p:cNvCxnSpPr>
              <a:cxnSpLocks/>
            </p:cNvCxnSpPr>
            <p:nvPr/>
          </p:nvCxnSpPr>
          <p:spPr>
            <a:xfrm flipH="1" flipV="1">
              <a:off x="3688749" y="4019690"/>
              <a:ext cx="168625" cy="284992"/>
            </a:xfrm>
            <a:prstGeom prst="straightConnector1">
              <a:avLst/>
            </a:prstGeom>
            <a:ln w="25400">
              <a:solidFill>
                <a:schemeClr val="tx1"/>
              </a:solidFill>
              <a:headEnd type="none"/>
              <a:tailEnd type="stealth"/>
            </a:ln>
            <a:effectLst/>
          </p:spPr>
          <p:style>
            <a:lnRef idx="2">
              <a:schemeClr val="accent1"/>
            </a:lnRef>
            <a:fillRef idx="0">
              <a:schemeClr val="accent1"/>
            </a:fillRef>
            <a:effectRef idx="1">
              <a:schemeClr val="accent1"/>
            </a:effectRef>
            <a:fontRef idx="minor">
              <a:schemeClr val="tx1"/>
            </a:fontRef>
          </p:style>
        </p:cxnSp>
      </p:grpSp>
      <p:pic>
        <p:nvPicPr>
          <p:cNvPr id="15" name="Picture 14" descr="A diagram of a graph&#10;&#10;Description automatically generated">
            <a:extLst>
              <a:ext uri="{FF2B5EF4-FFF2-40B4-BE49-F238E27FC236}">
                <a16:creationId xmlns:a16="http://schemas.microsoft.com/office/drawing/2014/main" id="{3DC95339-EC2E-0740-8C1A-2CE3B0BD8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022887" y="1337314"/>
            <a:ext cx="2527358" cy="3428870"/>
          </a:xfrm>
          <a:prstGeom prst="rect">
            <a:avLst/>
          </a:prstGeom>
        </p:spPr>
      </p:pic>
      <p:grpSp>
        <p:nvGrpSpPr>
          <p:cNvPr id="20" name="Group 19">
            <a:extLst>
              <a:ext uri="{FF2B5EF4-FFF2-40B4-BE49-F238E27FC236}">
                <a16:creationId xmlns:a16="http://schemas.microsoft.com/office/drawing/2014/main" id="{0827C6D0-F8E3-5932-5BF0-19E014482C82}"/>
              </a:ext>
            </a:extLst>
          </p:cNvPr>
          <p:cNvGrpSpPr/>
          <p:nvPr/>
        </p:nvGrpSpPr>
        <p:grpSpPr>
          <a:xfrm>
            <a:off x="6826243" y="4220491"/>
            <a:ext cx="969968" cy="628036"/>
            <a:chOff x="3386210" y="4019690"/>
            <a:chExt cx="1708855" cy="837381"/>
          </a:xfrm>
        </p:grpSpPr>
        <p:sp>
          <p:nvSpPr>
            <p:cNvPr id="21" name="TextBox 20">
              <a:extLst>
                <a:ext uri="{FF2B5EF4-FFF2-40B4-BE49-F238E27FC236}">
                  <a16:creationId xmlns:a16="http://schemas.microsoft.com/office/drawing/2014/main" id="{4D208BA8-41A2-B235-42AF-FF9A68F5F4D4}"/>
                </a:ext>
              </a:extLst>
            </p:cNvPr>
            <p:cNvSpPr txBox="1"/>
            <p:nvPr/>
          </p:nvSpPr>
          <p:spPr>
            <a:xfrm>
              <a:off x="3386210" y="4303074"/>
              <a:ext cx="1708855" cy="553997"/>
            </a:xfrm>
            <a:prstGeom prst="rect">
              <a:avLst/>
            </a:prstGeom>
            <a:noFill/>
          </p:spPr>
          <p:txBody>
            <a:bodyPr wrap="square">
              <a:spAutoFit/>
            </a:bodyPr>
            <a:lstStyle/>
            <a:p>
              <a:r>
                <a:rPr lang="en-GB" sz="1050" dirty="0"/>
                <a:t>Long-lasting reactions</a:t>
              </a:r>
            </a:p>
          </p:txBody>
        </p:sp>
        <p:cxnSp>
          <p:nvCxnSpPr>
            <p:cNvPr id="22" name="Straight Arrow Connector 21">
              <a:extLst>
                <a:ext uri="{FF2B5EF4-FFF2-40B4-BE49-F238E27FC236}">
                  <a16:creationId xmlns:a16="http://schemas.microsoft.com/office/drawing/2014/main" id="{FDDB3197-B4C7-F30A-BCCD-FFCD6FFCF9C1}"/>
                </a:ext>
              </a:extLst>
            </p:cNvPr>
            <p:cNvCxnSpPr>
              <a:cxnSpLocks/>
            </p:cNvCxnSpPr>
            <p:nvPr/>
          </p:nvCxnSpPr>
          <p:spPr>
            <a:xfrm flipH="1" flipV="1">
              <a:off x="3915288" y="4019690"/>
              <a:ext cx="168625" cy="284992"/>
            </a:xfrm>
            <a:prstGeom prst="straightConnector1">
              <a:avLst/>
            </a:prstGeom>
            <a:ln w="25400">
              <a:solidFill>
                <a:schemeClr val="tx1"/>
              </a:solidFill>
              <a:headEnd type="none"/>
              <a:tailEnd type="stealth"/>
            </a:ln>
            <a:effectLst/>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BAC4AED8-8593-B600-07B6-4B6AA0872884}"/>
              </a:ext>
            </a:extLst>
          </p:cNvPr>
          <p:cNvSpPr txBox="1"/>
          <p:nvPr/>
        </p:nvSpPr>
        <p:spPr>
          <a:xfrm>
            <a:off x="6024565" y="1572116"/>
            <a:ext cx="750614" cy="276999"/>
          </a:xfrm>
          <a:prstGeom prst="rect">
            <a:avLst/>
          </a:prstGeom>
          <a:noFill/>
        </p:spPr>
        <p:txBody>
          <a:bodyPr wrap="square">
            <a:spAutoFit/>
          </a:bodyPr>
          <a:lstStyle/>
          <a:p>
            <a:r>
              <a:rPr lang="en-GB" sz="1200" dirty="0"/>
              <a:t>H</a:t>
            </a:r>
            <a:r>
              <a:rPr lang="en-GB" sz="1200" baseline="-25000" dirty="0"/>
              <a:t>2</a:t>
            </a:r>
            <a:r>
              <a:rPr lang="en-GB" sz="1200" dirty="0"/>
              <a:t>O+O</a:t>
            </a:r>
            <a:r>
              <a:rPr lang="en-GB" sz="1200" baseline="-25000" dirty="0"/>
              <a:t>2</a:t>
            </a:r>
          </a:p>
        </p:txBody>
      </p:sp>
      <p:sp>
        <p:nvSpPr>
          <p:cNvPr id="12" name="TextBox 11">
            <a:extLst>
              <a:ext uri="{FF2B5EF4-FFF2-40B4-BE49-F238E27FC236}">
                <a16:creationId xmlns:a16="http://schemas.microsoft.com/office/drawing/2014/main" id="{178095F5-836A-4BAE-CDCD-B77E227754F1}"/>
              </a:ext>
            </a:extLst>
          </p:cNvPr>
          <p:cNvSpPr txBox="1"/>
          <p:nvPr/>
        </p:nvSpPr>
        <p:spPr>
          <a:xfrm>
            <a:off x="2254195" y="1571401"/>
            <a:ext cx="1495740" cy="276999"/>
          </a:xfrm>
          <a:prstGeom prst="rect">
            <a:avLst/>
          </a:prstGeom>
          <a:noFill/>
        </p:spPr>
        <p:txBody>
          <a:bodyPr wrap="square">
            <a:spAutoFit/>
          </a:bodyPr>
          <a:lstStyle/>
          <a:p>
            <a:r>
              <a:rPr lang="en-GB" sz="1200" dirty="0"/>
              <a:t>H</a:t>
            </a:r>
            <a:r>
              <a:rPr lang="en-GB" sz="1200" baseline="-25000" dirty="0"/>
              <a:t>2</a:t>
            </a:r>
            <a:r>
              <a:rPr lang="en-GB" sz="1200" dirty="0"/>
              <a:t>O+O</a:t>
            </a:r>
            <a:r>
              <a:rPr lang="en-GB" sz="1200" baseline="-25000" dirty="0"/>
              <a:t>2</a:t>
            </a:r>
            <a:r>
              <a:rPr lang="en-GB" sz="1200" dirty="0"/>
              <a:t>+RH+XSH</a:t>
            </a:r>
          </a:p>
        </p:txBody>
      </p:sp>
      <p:grpSp>
        <p:nvGrpSpPr>
          <p:cNvPr id="32" name="Group 31">
            <a:extLst>
              <a:ext uri="{FF2B5EF4-FFF2-40B4-BE49-F238E27FC236}">
                <a16:creationId xmlns:a16="http://schemas.microsoft.com/office/drawing/2014/main" id="{D21AF712-E4B3-5B71-7598-6C0F52B46D77}"/>
              </a:ext>
            </a:extLst>
          </p:cNvPr>
          <p:cNvGrpSpPr/>
          <p:nvPr/>
        </p:nvGrpSpPr>
        <p:grpSpPr>
          <a:xfrm>
            <a:off x="2328413" y="2625776"/>
            <a:ext cx="833888" cy="655587"/>
            <a:chOff x="1536101" y="3437534"/>
            <a:chExt cx="1111850" cy="874116"/>
          </a:xfrm>
        </p:grpSpPr>
        <p:grpSp>
          <p:nvGrpSpPr>
            <p:cNvPr id="13" name="Group 12">
              <a:extLst>
                <a:ext uri="{FF2B5EF4-FFF2-40B4-BE49-F238E27FC236}">
                  <a16:creationId xmlns:a16="http://schemas.microsoft.com/office/drawing/2014/main" id="{FD715801-BA92-8E79-7C81-2B029BF0CD30}"/>
                </a:ext>
              </a:extLst>
            </p:cNvPr>
            <p:cNvGrpSpPr/>
            <p:nvPr/>
          </p:nvGrpSpPr>
          <p:grpSpPr>
            <a:xfrm>
              <a:off x="1536101" y="3437534"/>
              <a:ext cx="1111850" cy="874116"/>
              <a:chOff x="3980851" y="4376745"/>
              <a:chExt cx="1111850" cy="874116"/>
            </a:xfrm>
          </p:grpSpPr>
          <p:sp>
            <p:nvSpPr>
              <p:cNvPr id="14" name="TextBox 13">
                <a:extLst>
                  <a:ext uri="{FF2B5EF4-FFF2-40B4-BE49-F238E27FC236}">
                    <a16:creationId xmlns:a16="http://schemas.microsoft.com/office/drawing/2014/main" id="{8F4FA649-66AD-229E-D9BF-93F15EE3D8FA}"/>
                  </a:ext>
                </a:extLst>
              </p:cNvPr>
              <p:cNvSpPr txBox="1"/>
              <p:nvPr/>
            </p:nvSpPr>
            <p:spPr>
              <a:xfrm>
                <a:off x="3980851" y="4376745"/>
                <a:ext cx="1111850" cy="553997"/>
              </a:xfrm>
              <a:prstGeom prst="rect">
                <a:avLst/>
              </a:prstGeom>
              <a:noFill/>
            </p:spPr>
            <p:txBody>
              <a:bodyPr wrap="square">
                <a:spAutoFit/>
              </a:bodyPr>
              <a:lstStyle/>
              <a:p>
                <a:r>
                  <a:rPr lang="en-GB" sz="1050" b="1" dirty="0">
                    <a:solidFill>
                      <a:srgbClr val="B38A33"/>
                    </a:solidFill>
                  </a:rPr>
                  <a:t>R</a:t>
                </a:r>
                <a:r>
                  <a:rPr lang="en-GB" sz="1050" b="1" baseline="30000" dirty="0">
                    <a:solidFill>
                      <a:srgbClr val="B38A33"/>
                    </a:solidFill>
                  </a:rPr>
                  <a:t>•</a:t>
                </a:r>
                <a:r>
                  <a:rPr lang="en-GB" sz="1050" b="1" dirty="0"/>
                  <a:t> </a:t>
                </a:r>
                <a:r>
                  <a:rPr lang="en-GB" sz="1050" dirty="0"/>
                  <a:t>&amp;</a:t>
                </a:r>
                <a:r>
                  <a:rPr lang="en-GB" sz="1050" b="1" dirty="0"/>
                  <a:t> </a:t>
                </a:r>
                <a:r>
                  <a:rPr lang="en-GB" sz="1050" b="1" dirty="0">
                    <a:solidFill>
                      <a:srgbClr val="FE7800"/>
                    </a:solidFill>
                  </a:rPr>
                  <a:t>XS</a:t>
                </a:r>
                <a:r>
                  <a:rPr lang="en-GB" sz="1050" b="1" baseline="30000" dirty="0">
                    <a:solidFill>
                      <a:srgbClr val="FE7800"/>
                    </a:solidFill>
                  </a:rPr>
                  <a:t>•</a:t>
                </a:r>
                <a:r>
                  <a:rPr lang="en-GB" sz="1050" b="1" dirty="0"/>
                  <a:t> production</a:t>
                </a:r>
              </a:p>
            </p:txBody>
          </p:sp>
          <p:cxnSp>
            <p:nvCxnSpPr>
              <p:cNvPr id="23" name="Straight Arrow Connector 22">
                <a:extLst>
                  <a:ext uri="{FF2B5EF4-FFF2-40B4-BE49-F238E27FC236}">
                    <a16:creationId xmlns:a16="http://schemas.microsoft.com/office/drawing/2014/main" id="{9F938C46-21C5-8B68-F1E1-E13774D1132E}"/>
                  </a:ext>
                </a:extLst>
              </p:cNvPr>
              <p:cNvCxnSpPr>
                <a:cxnSpLocks/>
              </p:cNvCxnSpPr>
              <p:nvPr/>
            </p:nvCxnSpPr>
            <p:spPr>
              <a:xfrm>
                <a:off x="4324453" y="4899965"/>
                <a:ext cx="73219" cy="350896"/>
              </a:xfrm>
              <a:prstGeom prst="straightConnector1">
                <a:avLst/>
              </a:prstGeom>
              <a:ln w="25400">
                <a:solidFill>
                  <a:schemeClr val="tx1"/>
                </a:solidFill>
                <a:headEnd type="none"/>
                <a:tailEnd type="stealth"/>
              </a:ln>
              <a:effectLst/>
            </p:spPr>
            <p:style>
              <a:lnRef idx="2">
                <a:schemeClr val="accent1"/>
              </a:lnRef>
              <a:fillRef idx="0">
                <a:schemeClr val="accent1"/>
              </a:fillRef>
              <a:effectRef idx="1">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B4F53851-330E-BF60-B50A-DFBD663BC228}"/>
                </a:ext>
              </a:extLst>
            </p:cNvPr>
            <p:cNvCxnSpPr>
              <a:cxnSpLocks/>
            </p:cNvCxnSpPr>
            <p:nvPr/>
          </p:nvCxnSpPr>
          <p:spPr>
            <a:xfrm>
              <a:off x="1887026" y="3969803"/>
              <a:ext cx="659959" cy="244242"/>
            </a:xfrm>
            <a:prstGeom prst="straightConnector1">
              <a:avLst/>
            </a:prstGeom>
            <a:ln w="25400">
              <a:solidFill>
                <a:schemeClr val="tx1"/>
              </a:solidFill>
              <a:headEnd type="none"/>
              <a:tailEnd type="stealth"/>
            </a:ln>
            <a:effectLst/>
          </p:spPr>
          <p:style>
            <a:lnRef idx="2">
              <a:schemeClr val="accent1"/>
            </a:lnRef>
            <a:fillRef idx="0">
              <a:schemeClr val="accent1"/>
            </a:fillRef>
            <a:effectRef idx="1">
              <a:schemeClr val="accent1"/>
            </a:effectRef>
            <a:fontRef idx="minor">
              <a:schemeClr val="tx1"/>
            </a:fontRef>
          </p:style>
        </p:cxnSp>
      </p:grpSp>
      <p:sp>
        <p:nvSpPr>
          <p:cNvPr id="24" name="TextBox 23">
            <a:extLst>
              <a:ext uri="{FF2B5EF4-FFF2-40B4-BE49-F238E27FC236}">
                <a16:creationId xmlns:a16="http://schemas.microsoft.com/office/drawing/2014/main" id="{0F628E95-B92E-FD2F-4005-9882F07811A9}"/>
              </a:ext>
            </a:extLst>
          </p:cNvPr>
          <p:cNvSpPr txBox="1"/>
          <p:nvPr/>
        </p:nvSpPr>
        <p:spPr>
          <a:xfrm>
            <a:off x="6198909" y="1015931"/>
            <a:ext cx="3194602" cy="461665"/>
          </a:xfrm>
          <a:prstGeom prst="rect">
            <a:avLst/>
          </a:prstGeom>
          <a:noFill/>
        </p:spPr>
        <p:txBody>
          <a:bodyPr wrap="square" rtlCol="0">
            <a:spAutoFit/>
          </a:bodyPr>
          <a:lstStyle/>
          <a:p>
            <a:r>
              <a:rPr lang="en-IT" sz="1200" i="1" dirty="0">
                <a:solidFill>
                  <a:schemeClr val="tx2"/>
                </a:solidFill>
              </a:rPr>
              <a:t>Camazzola  et al.</a:t>
            </a:r>
          </a:p>
          <a:p>
            <a:r>
              <a:rPr lang="en-GB" sz="1200" i="1" dirty="0">
                <a:solidFill>
                  <a:schemeClr val="tx2"/>
                </a:solidFill>
              </a:rPr>
              <a:t>PhD Thesis 2024, submitted to  PMB</a:t>
            </a:r>
            <a:endParaRPr lang="en-IT" sz="1200" i="1" dirty="0">
              <a:solidFill>
                <a:schemeClr val="tx2"/>
              </a:solidFill>
            </a:endParaRPr>
          </a:p>
        </p:txBody>
      </p:sp>
      <p:sp>
        <p:nvSpPr>
          <p:cNvPr id="3" name="Date Placeholder 2">
            <a:extLst>
              <a:ext uri="{FF2B5EF4-FFF2-40B4-BE49-F238E27FC236}">
                <a16:creationId xmlns:a16="http://schemas.microsoft.com/office/drawing/2014/main" id="{17BC014F-DD14-6D29-D524-49DF1258DC26}"/>
              </a:ext>
            </a:extLst>
          </p:cNvPr>
          <p:cNvSpPr>
            <a:spLocks noGrp="1"/>
          </p:cNvSpPr>
          <p:nvPr>
            <p:ph type="dt" sz="half" idx="10"/>
          </p:nvPr>
        </p:nvSpPr>
        <p:spPr/>
        <p:txBody>
          <a:bodyPr/>
          <a:lstStyle/>
          <a:p>
            <a:r>
              <a:rPr lang="it-IT"/>
              <a:t>06.10.2025</a:t>
            </a:r>
            <a:endParaRPr lang="en-US" dirty="0"/>
          </a:p>
        </p:txBody>
      </p:sp>
      <p:sp>
        <p:nvSpPr>
          <p:cNvPr id="26" name="Slide Number Placeholder 25">
            <a:extLst>
              <a:ext uri="{FF2B5EF4-FFF2-40B4-BE49-F238E27FC236}">
                <a16:creationId xmlns:a16="http://schemas.microsoft.com/office/drawing/2014/main" id="{4216440E-2194-44E0-36C0-C32D77C268E6}"/>
              </a:ext>
            </a:extLst>
          </p:cNvPr>
          <p:cNvSpPr>
            <a:spLocks noGrp="1"/>
          </p:cNvSpPr>
          <p:nvPr>
            <p:ph type="sldNum" sz="quarter" idx="4"/>
          </p:nvPr>
        </p:nvSpPr>
        <p:spPr/>
        <p:txBody>
          <a:bodyPr/>
          <a:lstStyle/>
          <a:p>
            <a:fld id="{4C03E94D-BACC-4743-B2BE-3C118A75A3B0}" type="slidenum">
              <a:rPr lang="en-US" smtClean="0"/>
              <a:pPr/>
              <a:t>19</a:t>
            </a:fld>
            <a:endParaRPr lang="en-US" dirty="0"/>
          </a:p>
        </p:txBody>
      </p:sp>
    </p:spTree>
    <p:extLst>
      <p:ext uri="{BB962C8B-B14F-4D97-AF65-F5344CB8AC3E}">
        <p14:creationId xmlns:p14="http://schemas.microsoft.com/office/powerpoint/2010/main" val="23452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D93F6B-4109-9B46-A7DC-B8E80468AD1E}"/>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5A43836B-377B-E241-8A6F-A6ACBA877DC1}"/>
              </a:ext>
            </a:extLst>
          </p:cNvPr>
          <p:cNvSpPr>
            <a:spLocks noGrp="1"/>
          </p:cNvSpPr>
          <p:nvPr>
            <p:ph idx="1"/>
          </p:nvPr>
        </p:nvSpPr>
        <p:spPr>
          <a:xfrm>
            <a:off x="457200" y="1395775"/>
            <a:ext cx="8229600" cy="2832964"/>
          </a:xfrm>
        </p:spPr>
        <p:txBody>
          <a:bodyPr>
            <a:normAutofit lnSpcReduction="10000"/>
          </a:bodyPr>
          <a:lstStyle/>
          <a:p>
            <a:r>
              <a:rPr lang="en-US" dirty="0"/>
              <a:t>The UHDR response understanding challenge</a:t>
            </a:r>
            <a:br>
              <a:rPr lang="en-US" dirty="0"/>
            </a:br>
            <a:r>
              <a:rPr lang="en-US" dirty="0"/>
              <a:t> and the role of modeling</a:t>
            </a:r>
          </a:p>
          <a:p>
            <a:r>
              <a:rPr lang="en-US" dirty="0"/>
              <a:t>Track structure based models (TRAXCHEM) </a:t>
            </a:r>
          </a:p>
          <a:p>
            <a:pPr lvl="1"/>
            <a:r>
              <a:rPr lang="en-US" dirty="0"/>
              <a:t> from Hetero- to Homo-</a:t>
            </a:r>
            <a:r>
              <a:rPr lang="en-US" dirty="0" err="1"/>
              <a:t>geneous</a:t>
            </a:r>
            <a:r>
              <a:rPr lang="en-US" dirty="0"/>
              <a:t> Radiation Chemistry </a:t>
            </a:r>
          </a:p>
          <a:p>
            <a:pPr lvl="1"/>
            <a:r>
              <a:rPr lang="en-US" dirty="0"/>
              <a:t>Impact of medium, oxygenation, LET</a:t>
            </a:r>
          </a:p>
          <a:p>
            <a:r>
              <a:rPr lang="en-US" dirty="0"/>
              <a:t>Stochastic  based models (MSGSM2)</a:t>
            </a:r>
          </a:p>
          <a:p>
            <a:r>
              <a:rPr lang="en-US" dirty="0"/>
              <a:t>Outlook: Biological Treatment Planning for FLASH</a:t>
            </a:r>
          </a:p>
          <a:p>
            <a:endParaRPr lang="en-US" dirty="0"/>
          </a:p>
          <a:p>
            <a:pPr marL="0" indent="0">
              <a:buNone/>
            </a:pPr>
            <a:endParaRPr lang="en-US" dirty="0"/>
          </a:p>
        </p:txBody>
      </p:sp>
      <p:sp>
        <p:nvSpPr>
          <p:cNvPr id="2" name="Footer Placeholder 1">
            <a:extLst>
              <a:ext uri="{FF2B5EF4-FFF2-40B4-BE49-F238E27FC236}">
                <a16:creationId xmlns:a16="http://schemas.microsoft.com/office/drawing/2014/main" id="{D868CE62-EBFA-4F53-1C17-1905D836B489}"/>
              </a:ext>
            </a:extLst>
          </p:cNvPr>
          <p:cNvSpPr>
            <a:spLocks noGrp="1"/>
          </p:cNvSpPr>
          <p:nvPr>
            <p:ph type="ftr" sz="quarter" idx="11"/>
          </p:nvPr>
        </p:nvSpPr>
        <p:spPr/>
        <p:txBody>
          <a:bodyPr/>
          <a:lstStyle/>
          <a:p>
            <a:r>
              <a:rPr lang="en-US"/>
              <a:t>E. Scifoni - SIRR 2025</a:t>
            </a:r>
            <a:endParaRPr lang="en-US" dirty="0"/>
          </a:p>
        </p:txBody>
      </p:sp>
      <p:sp>
        <p:nvSpPr>
          <p:cNvPr id="3" name="Date Placeholder 2">
            <a:extLst>
              <a:ext uri="{FF2B5EF4-FFF2-40B4-BE49-F238E27FC236}">
                <a16:creationId xmlns:a16="http://schemas.microsoft.com/office/drawing/2014/main" id="{295C1394-921A-F8E8-6128-020125B38532}"/>
              </a:ext>
            </a:extLst>
          </p:cNvPr>
          <p:cNvSpPr>
            <a:spLocks noGrp="1"/>
          </p:cNvSpPr>
          <p:nvPr>
            <p:ph type="dt" sz="half" idx="10"/>
          </p:nvPr>
        </p:nvSpPr>
        <p:spPr/>
        <p:txBody>
          <a:bodyPr/>
          <a:lstStyle/>
          <a:p>
            <a:r>
              <a:rPr lang="it-IT"/>
              <a:t>06.10.2025</a:t>
            </a:r>
            <a:endParaRPr lang="en-US" dirty="0"/>
          </a:p>
        </p:txBody>
      </p:sp>
      <p:sp>
        <p:nvSpPr>
          <p:cNvPr id="4" name="Slide Number Placeholder 3">
            <a:extLst>
              <a:ext uri="{FF2B5EF4-FFF2-40B4-BE49-F238E27FC236}">
                <a16:creationId xmlns:a16="http://schemas.microsoft.com/office/drawing/2014/main" id="{41540302-C2F1-FE60-6FD5-7FBEFFD35C82}"/>
              </a:ext>
            </a:extLst>
          </p:cNvPr>
          <p:cNvSpPr>
            <a:spLocks noGrp="1"/>
          </p:cNvSpPr>
          <p:nvPr>
            <p:ph type="sldNum" sz="quarter" idx="4"/>
          </p:nvPr>
        </p:nvSpPr>
        <p:spPr/>
        <p:txBody>
          <a:bodyPr/>
          <a:lstStyle/>
          <a:p>
            <a:fld id="{4C03E94D-BACC-4743-B2BE-3C118A75A3B0}" type="slidenum">
              <a:rPr lang="en-US" smtClean="0"/>
              <a:pPr/>
              <a:t>2</a:t>
            </a:fld>
            <a:endParaRPr lang="en-US" dirty="0"/>
          </a:p>
        </p:txBody>
      </p:sp>
    </p:spTree>
    <p:extLst>
      <p:ext uri="{BB962C8B-B14F-4D97-AF65-F5344CB8AC3E}">
        <p14:creationId xmlns:p14="http://schemas.microsoft.com/office/powerpoint/2010/main" val="20166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DA63-3A28-805F-426F-0621CF60573B}"/>
              </a:ext>
            </a:extLst>
          </p:cNvPr>
          <p:cNvSpPr>
            <a:spLocks noGrp="1"/>
          </p:cNvSpPr>
          <p:nvPr>
            <p:ph type="title"/>
          </p:nvPr>
        </p:nvSpPr>
        <p:spPr>
          <a:xfrm>
            <a:off x="457200" y="12910"/>
            <a:ext cx="8229600" cy="857250"/>
          </a:xfrm>
        </p:spPr>
        <p:txBody>
          <a:bodyPr>
            <a:normAutofit/>
          </a:bodyPr>
          <a:lstStyle/>
          <a:p>
            <a:r>
              <a:rPr lang="en-IT" dirty="0"/>
              <a:t>Medium impact for different oxygenation</a:t>
            </a:r>
          </a:p>
        </p:txBody>
      </p:sp>
      <p:sp>
        <p:nvSpPr>
          <p:cNvPr id="3" name="Content Placeholder 2">
            <a:extLst>
              <a:ext uri="{FF2B5EF4-FFF2-40B4-BE49-F238E27FC236}">
                <a16:creationId xmlns:a16="http://schemas.microsoft.com/office/drawing/2014/main" id="{DA239C9D-FD08-49CE-E8CF-85FAAA52EAF4}"/>
              </a:ext>
            </a:extLst>
          </p:cNvPr>
          <p:cNvSpPr>
            <a:spLocks noGrp="1"/>
          </p:cNvSpPr>
          <p:nvPr>
            <p:ph idx="1"/>
          </p:nvPr>
        </p:nvSpPr>
        <p:spPr>
          <a:xfrm>
            <a:off x="2926236" y="537607"/>
            <a:ext cx="8229600" cy="2832964"/>
          </a:xfrm>
        </p:spPr>
        <p:txBody>
          <a:bodyPr/>
          <a:lstStyle/>
          <a:p>
            <a:r>
              <a:rPr lang="en-IT" dirty="0"/>
              <a:t>Interplay O</a:t>
            </a:r>
            <a:r>
              <a:rPr lang="en-IT" baseline="-25000" dirty="0"/>
              <a:t>2</a:t>
            </a:r>
            <a:r>
              <a:rPr lang="en-IT" dirty="0"/>
              <a:t> and medium</a:t>
            </a:r>
          </a:p>
        </p:txBody>
      </p:sp>
      <p:sp>
        <p:nvSpPr>
          <p:cNvPr id="4" name="Date Placeholder 3">
            <a:extLst>
              <a:ext uri="{FF2B5EF4-FFF2-40B4-BE49-F238E27FC236}">
                <a16:creationId xmlns:a16="http://schemas.microsoft.com/office/drawing/2014/main" id="{F2E5A1FA-BE18-9937-A970-764E69EB5590}"/>
              </a:ext>
            </a:extLst>
          </p:cNvPr>
          <p:cNvSpPr>
            <a:spLocks noGrp="1"/>
          </p:cNvSpPr>
          <p:nvPr>
            <p:ph type="dt" sz="half" idx="10"/>
          </p:nvPr>
        </p:nvSpPr>
        <p:spPr/>
        <p:txBody>
          <a:bodyPr/>
          <a:lstStyle/>
          <a:p>
            <a:r>
              <a:rPr lang="it-IT"/>
              <a:t>06.10.2025</a:t>
            </a:r>
            <a:endParaRPr lang="en-US" dirty="0"/>
          </a:p>
        </p:txBody>
      </p:sp>
      <p:sp>
        <p:nvSpPr>
          <p:cNvPr id="5" name="Footer Placeholder 4">
            <a:extLst>
              <a:ext uri="{FF2B5EF4-FFF2-40B4-BE49-F238E27FC236}">
                <a16:creationId xmlns:a16="http://schemas.microsoft.com/office/drawing/2014/main" id="{7EECBC87-0545-9EE8-E62B-901A2AE0C597}"/>
              </a:ext>
            </a:extLst>
          </p:cNvPr>
          <p:cNvSpPr>
            <a:spLocks noGrp="1"/>
          </p:cNvSpPr>
          <p:nvPr>
            <p:ph type="ftr" sz="quarter" idx="11"/>
          </p:nvPr>
        </p:nvSpPr>
        <p:spPr/>
        <p:txBody>
          <a:bodyPr/>
          <a:lstStyle/>
          <a:p>
            <a:r>
              <a:rPr lang="en-US"/>
              <a:t>E. Scifoni - SIRR 2025</a:t>
            </a:r>
            <a:endParaRPr lang="en-US" dirty="0"/>
          </a:p>
        </p:txBody>
      </p:sp>
      <p:sp>
        <p:nvSpPr>
          <p:cNvPr id="6" name="Slide Number Placeholder 5">
            <a:extLst>
              <a:ext uri="{FF2B5EF4-FFF2-40B4-BE49-F238E27FC236}">
                <a16:creationId xmlns:a16="http://schemas.microsoft.com/office/drawing/2014/main" id="{DB38BA2C-C1AD-50FA-1135-BB5293D097AC}"/>
              </a:ext>
            </a:extLst>
          </p:cNvPr>
          <p:cNvSpPr>
            <a:spLocks noGrp="1"/>
          </p:cNvSpPr>
          <p:nvPr>
            <p:ph type="sldNum" sz="quarter" idx="4"/>
          </p:nvPr>
        </p:nvSpPr>
        <p:spPr/>
        <p:txBody>
          <a:bodyPr/>
          <a:lstStyle/>
          <a:p>
            <a:fld id="{4C03E94D-BACC-4743-B2BE-3C118A75A3B0}" type="slidenum">
              <a:rPr lang="en-US" smtClean="0"/>
              <a:pPr/>
              <a:t>20</a:t>
            </a:fld>
            <a:endParaRPr lang="en-US" dirty="0"/>
          </a:p>
        </p:txBody>
      </p:sp>
      <p:pic>
        <p:nvPicPr>
          <p:cNvPr id="7" name="Picture 6">
            <a:extLst>
              <a:ext uri="{FF2B5EF4-FFF2-40B4-BE49-F238E27FC236}">
                <a16:creationId xmlns:a16="http://schemas.microsoft.com/office/drawing/2014/main" id="{916C6FC3-72CA-6E0F-2909-65D2D1B9CF3D}"/>
              </a:ext>
            </a:extLst>
          </p:cNvPr>
          <p:cNvPicPr>
            <a:picLocks noChangeAspect="1"/>
          </p:cNvPicPr>
          <p:nvPr/>
        </p:nvPicPr>
        <p:blipFill>
          <a:blip r:embed="rId2"/>
          <a:stretch>
            <a:fillRect/>
          </a:stretch>
        </p:blipFill>
        <p:spPr>
          <a:xfrm>
            <a:off x="2313734" y="1212188"/>
            <a:ext cx="5001466" cy="3489395"/>
          </a:xfrm>
          <a:prstGeom prst="rect">
            <a:avLst/>
          </a:prstGeom>
        </p:spPr>
      </p:pic>
      <p:sp>
        <p:nvSpPr>
          <p:cNvPr id="8" name="TextBox 7">
            <a:extLst>
              <a:ext uri="{FF2B5EF4-FFF2-40B4-BE49-F238E27FC236}">
                <a16:creationId xmlns:a16="http://schemas.microsoft.com/office/drawing/2014/main" id="{78F051FB-E84F-58C6-9BAD-4D85666C07B3}"/>
              </a:ext>
            </a:extLst>
          </p:cNvPr>
          <p:cNvSpPr txBox="1"/>
          <p:nvPr/>
        </p:nvSpPr>
        <p:spPr>
          <a:xfrm>
            <a:off x="1524000" y="1212188"/>
            <a:ext cx="415498" cy="369332"/>
          </a:xfrm>
          <a:prstGeom prst="rect">
            <a:avLst/>
          </a:prstGeom>
          <a:noFill/>
        </p:spPr>
        <p:txBody>
          <a:bodyPr wrap="none" rtlCol="0">
            <a:spAutoFit/>
          </a:bodyPr>
          <a:lstStyle/>
          <a:p>
            <a:r>
              <a:rPr lang="en-IT" dirty="0"/>
              <a:t>O</a:t>
            </a:r>
            <a:r>
              <a:rPr lang="en-IT" baseline="-25000" dirty="0"/>
              <a:t>2</a:t>
            </a:r>
          </a:p>
        </p:txBody>
      </p:sp>
      <p:cxnSp>
        <p:nvCxnSpPr>
          <p:cNvPr id="10" name="Straight Arrow Connector 9">
            <a:extLst>
              <a:ext uri="{FF2B5EF4-FFF2-40B4-BE49-F238E27FC236}">
                <a16:creationId xmlns:a16="http://schemas.microsoft.com/office/drawing/2014/main" id="{2E1129AD-E1EE-AA1D-60C7-BAB55B885F7B}"/>
              </a:ext>
            </a:extLst>
          </p:cNvPr>
          <p:cNvCxnSpPr/>
          <p:nvPr/>
        </p:nvCxnSpPr>
        <p:spPr>
          <a:xfrm>
            <a:off x="1524000" y="1819373"/>
            <a:ext cx="0" cy="1570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597C2B2-E336-8486-BEAB-2762C64E6708}"/>
              </a:ext>
            </a:extLst>
          </p:cNvPr>
          <p:cNvCxnSpPr>
            <a:cxnSpLocks/>
          </p:cNvCxnSpPr>
          <p:nvPr/>
        </p:nvCxnSpPr>
        <p:spPr>
          <a:xfrm>
            <a:off x="3269529" y="1034346"/>
            <a:ext cx="22828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3E1E97-1F9C-4795-1BDA-88EA4637A43B}"/>
              </a:ext>
            </a:extLst>
          </p:cNvPr>
          <p:cNvSpPr txBox="1"/>
          <p:nvPr/>
        </p:nvSpPr>
        <p:spPr>
          <a:xfrm>
            <a:off x="1524000" y="1935699"/>
            <a:ext cx="641522" cy="369332"/>
          </a:xfrm>
          <a:prstGeom prst="rect">
            <a:avLst/>
          </a:prstGeom>
          <a:noFill/>
        </p:spPr>
        <p:txBody>
          <a:bodyPr wrap="none" rtlCol="0">
            <a:spAutoFit/>
          </a:bodyPr>
          <a:lstStyle/>
          <a:p>
            <a:r>
              <a:rPr lang="en-IT" dirty="0"/>
              <a:t>0.5%</a:t>
            </a:r>
          </a:p>
        </p:txBody>
      </p:sp>
      <p:sp>
        <p:nvSpPr>
          <p:cNvPr id="14" name="TextBox 13">
            <a:extLst>
              <a:ext uri="{FF2B5EF4-FFF2-40B4-BE49-F238E27FC236}">
                <a16:creationId xmlns:a16="http://schemas.microsoft.com/office/drawing/2014/main" id="{F25D476E-F0E2-92C7-474D-0DDB5886750E}"/>
              </a:ext>
            </a:extLst>
          </p:cNvPr>
          <p:cNvSpPr txBox="1"/>
          <p:nvPr/>
        </p:nvSpPr>
        <p:spPr>
          <a:xfrm>
            <a:off x="1548329" y="3509816"/>
            <a:ext cx="583814" cy="369332"/>
          </a:xfrm>
          <a:prstGeom prst="rect">
            <a:avLst/>
          </a:prstGeom>
          <a:noFill/>
        </p:spPr>
        <p:txBody>
          <a:bodyPr wrap="none" rtlCol="0">
            <a:spAutoFit/>
          </a:bodyPr>
          <a:lstStyle/>
          <a:p>
            <a:r>
              <a:rPr lang="en-IT" dirty="0"/>
              <a:t>21%</a:t>
            </a:r>
          </a:p>
        </p:txBody>
      </p:sp>
      <p:sp>
        <p:nvSpPr>
          <p:cNvPr id="9" name="TextBox 8">
            <a:extLst>
              <a:ext uri="{FF2B5EF4-FFF2-40B4-BE49-F238E27FC236}">
                <a16:creationId xmlns:a16="http://schemas.microsoft.com/office/drawing/2014/main" id="{78DED485-33B8-D699-CFDA-0C6A31513B62}"/>
              </a:ext>
            </a:extLst>
          </p:cNvPr>
          <p:cNvSpPr txBox="1"/>
          <p:nvPr/>
        </p:nvSpPr>
        <p:spPr>
          <a:xfrm>
            <a:off x="6198909" y="1015931"/>
            <a:ext cx="3194602" cy="276999"/>
          </a:xfrm>
          <a:prstGeom prst="rect">
            <a:avLst/>
          </a:prstGeom>
          <a:noFill/>
        </p:spPr>
        <p:txBody>
          <a:bodyPr wrap="square" rtlCol="0">
            <a:spAutoFit/>
          </a:bodyPr>
          <a:lstStyle/>
          <a:p>
            <a:r>
              <a:rPr lang="en-IT" sz="1200" i="1" dirty="0">
                <a:solidFill>
                  <a:schemeClr val="tx2"/>
                </a:solidFill>
              </a:rPr>
              <a:t>Camazzola  et al.</a:t>
            </a:r>
            <a:r>
              <a:rPr lang="en-GB" sz="1200" i="1" dirty="0">
                <a:solidFill>
                  <a:schemeClr val="tx2"/>
                </a:solidFill>
              </a:rPr>
              <a:t>, submitted to  PMB</a:t>
            </a:r>
            <a:endParaRPr lang="en-IT" sz="1200" i="1" dirty="0">
              <a:solidFill>
                <a:schemeClr val="tx2"/>
              </a:solidFill>
            </a:endParaRPr>
          </a:p>
        </p:txBody>
      </p:sp>
    </p:spTree>
    <p:extLst>
      <p:ext uri="{BB962C8B-B14F-4D97-AF65-F5344CB8AC3E}">
        <p14:creationId xmlns:p14="http://schemas.microsoft.com/office/powerpoint/2010/main" val="1940885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2D57F18-EA01-9EDD-4851-6656EC6770BE}"/>
              </a:ext>
            </a:extLst>
          </p:cNvPr>
          <p:cNvSpPr>
            <a:spLocks noGrp="1"/>
          </p:cNvSpPr>
          <p:nvPr>
            <p:ph type="title"/>
          </p:nvPr>
        </p:nvSpPr>
        <p:spPr>
          <a:xfrm>
            <a:off x="457200" y="0"/>
            <a:ext cx="8229600" cy="857250"/>
          </a:xfrm>
        </p:spPr>
        <p:txBody>
          <a:bodyPr>
            <a:normAutofit/>
          </a:bodyPr>
          <a:lstStyle/>
          <a:p>
            <a:r>
              <a:rPr lang="en-US" dirty="0"/>
              <a:t>O</a:t>
            </a:r>
            <a:r>
              <a:rPr lang="en-US" baseline="-25000" dirty="0"/>
              <a:t>2</a:t>
            </a:r>
            <a:r>
              <a:rPr lang="en-US" dirty="0"/>
              <a:t> Depletion versus LET (in medium)</a:t>
            </a:r>
          </a:p>
        </p:txBody>
      </p:sp>
      <p:pic>
        <p:nvPicPr>
          <p:cNvPr id="7" name="Picture 6">
            <a:extLst>
              <a:ext uri="{FF2B5EF4-FFF2-40B4-BE49-F238E27FC236}">
                <a16:creationId xmlns:a16="http://schemas.microsoft.com/office/drawing/2014/main" id="{2B2FDBB2-4ABB-0C18-0D4F-3C0FC807DF0B}"/>
              </a:ext>
            </a:extLst>
          </p:cNvPr>
          <p:cNvPicPr>
            <a:picLocks noChangeAspect="1"/>
          </p:cNvPicPr>
          <p:nvPr/>
        </p:nvPicPr>
        <p:blipFill>
          <a:blip r:embed="rId2"/>
          <a:stretch>
            <a:fillRect/>
          </a:stretch>
        </p:blipFill>
        <p:spPr>
          <a:xfrm>
            <a:off x="834228" y="866677"/>
            <a:ext cx="7666692" cy="3910014"/>
          </a:xfrm>
          <a:prstGeom prst="rect">
            <a:avLst/>
          </a:prstGeom>
          <a:noFill/>
        </p:spPr>
      </p:pic>
      <p:sp>
        <p:nvSpPr>
          <p:cNvPr id="4" name="Date Placeholder 3">
            <a:extLst>
              <a:ext uri="{FF2B5EF4-FFF2-40B4-BE49-F238E27FC236}">
                <a16:creationId xmlns:a16="http://schemas.microsoft.com/office/drawing/2014/main" id="{839178A7-70C4-EC1C-C502-1AB0FC11458C}"/>
              </a:ext>
            </a:extLst>
          </p:cNvPr>
          <p:cNvSpPr>
            <a:spLocks noGrp="1"/>
          </p:cNvSpPr>
          <p:nvPr>
            <p:ph type="dt" sz="half" idx="10"/>
          </p:nvPr>
        </p:nvSpPr>
        <p:spPr>
          <a:xfrm>
            <a:off x="457200" y="4767264"/>
            <a:ext cx="2133600" cy="273844"/>
          </a:xfrm>
        </p:spPr>
        <p:txBody>
          <a:bodyPr anchor="ctr">
            <a:normAutofit/>
          </a:bodyPr>
          <a:lstStyle/>
          <a:p>
            <a:pPr>
              <a:spcAft>
                <a:spcPts val="600"/>
              </a:spcAft>
            </a:pPr>
            <a:r>
              <a:rPr lang="it-IT"/>
              <a:t>06.10.2025</a:t>
            </a:r>
            <a:endParaRPr lang="en-US"/>
          </a:p>
        </p:txBody>
      </p:sp>
      <p:sp>
        <p:nvSpPr>
          <p:cNvPr id="5" name="Footer Placeholder 4">
            <a:extLst>
              <a:ext uri="{FF2B5EF4-FFF2-40B4-BE49-F238E27FC236}">
                <a16:creationId xmlns:a16="http://schemas.microsoft.com/office/drawing/2014/main" id="{CE70C965-AC04-969C-02EB-44A8BB5733ED}"/>
              </a:ext>
            </a:extLst>
          </p:cNvPr>
          <p:cNvSpPr>
            <a:spLocks noGrp="1"/>
          </p:cNvSpPr>
          <p:nvPr>
            <p:ph type="ftr" sz="quarter" idx="11"/>
          </p:nvPr>
        </p:nvSpPr>
        <p:spPr>
          <a:xfrm>
            <a:off x="3124200" y="4767264"/>
            <a:ext cx="2895600" cy="273844"/>
          </a:xfrm>
        </p:spPr>
        <p:txBody>
          <a:bodyPr anchor="ctr">
            <a:normAutofit/>
          </a:bodyPr>
          <a:lstStyle/>
          <a:p>
            <a:pPr>
              <a:spcAft>
                <a:spcPts val="600"/>
              </a:spcAft>
            </a:pPr>
            <a:r>
              <a:rPr lang="en-US"/>
              <a:t>E. Scifoni - SIRR 2025</a:t>
            </a:r>
          </a:p>
        </p:txBody>
      </p:sp>
      <p:sp>
        <p:nvSpPr>
          <p:cNvPr id="6" name="Slide Number Placeholder 5">
            <a:extLst>
              <a:ext uri="{FF2B5EF4-FFF2-40B4-BE49-F238E27FC236}">
                <a16:creationId xmlns:a16="http://schemas.microsoft.com/office/drawing/2014/main" id="{6E5A7AFC-80B3-E6F4-2FEB-07CD16594FAC}"/>
              </a:ext>
            </a:extLst>
          </p:cNvPr>
          <p:cNvSpPr>
            <a:spLocks noGrp="1"/>
          </p:cNvSpPr>
          <p:nvPr>
            <p:ph type="sldNum" sz="quarter" idx="4"/>
          </p:nvPr>
        </p:nvSpPr>
        <p:spPr>
          <a:xfrm>
            <a:off x="6553200" y="4767264"/>
            <a:ext cx="2133600" cy="273844"/>
          </a:xfrm>
        </p:spPr>
        <p:txBody>
          <a:bodyPr anchor="ctr">
            <a:normAutofit/>
          </a:bodyPr>
          <a:lstStyle/>
          <a:p>
            <a:pPr>
              <a:spcAft>
                <a:spcPts val="600"/>
              </a:spcAft>
            </a:pPr>
            <a:fld id="{4C03E94D-BACC-4743-B2BE-3C118A75A3B0}" type="slidenum">
              <a:rPr lang="en-US" smtClean="0"/>
              <a:pPr>
                <a:spcAft>
                  <a:spcPts val="600"/>
                </a:spcAft>
              </a:pPr>
              <a:t>21</a:t>
            </a:fld>
            <a:endParaRPr lang="en-US"/>
          </a:p>
        </p:txBody>
      </p:sp>
      <p:sp>
        <p:nvSpPr>
          <p:cNvPr id="8" name="TextBox 7">
            <a:extLst>
              <a:ext uri="{FF2B5EF4-FFF2-40B4-BE49-F238E27FC236}">
                <a16:creationId xmlns:a16="http://schemas.microsoft.com/office/drawing/2014/main" id="{85D6A2BB-764C-AACB-3FAA-81331A63978A}"/>
              </a:ext>
            </a:extLst>
          </p:cNvPr>
          <p:cNvSpPr txBox="1"/>
          <p:nvPr/>
        </p:nvSpPr>
        <p:spPr>
          <a:xfrm>
            <a:off x="1461154" y="1003577"/>
            <a:ext cx="1424685" cy="353943"/>
          </a:xfrm>
          <a:prstGeom prst="rect">
            <a:avLst/>
          </a:prstGeom>
          <a:noFill/>
        </p:spPr>
        <p:txBody>
          <a:bodyPr wrap="none" rtlCol="0">
            <a:spAutoFit/>
          </a:bodyPr>
          <a:lstStyle/>
          <a:p>
            <a:r>
              <a:rPr lang="en-GB" sz="1700" b="1" dirty="0"/>
              <a:t>p</a:t>
            </a:r>
            <a:r>
              <a:rPr lang="en-IT" sz="1700" dirty="0"/>
              <a:t>, 5.4 keV/μm</a:t>
            </a:r>
          </a:p>
        </p:txBody>
      </p:sp>
      <p:sp>
        <p:nvSpPr>
          <p:cNvPr id="9" name="TextBox 8">
            <a:extLst>
              <a:ext uri="{FF2B5EF4-FFF2-40B4-BE49-F238E27FC236}">
                <a16:creationId xmlns:a16="http://schemas.microsoft.com/office/drawing/2014/main" id="{CA7D28D3-129D-2419-D83C-A73917F8518C}"/>
              </a:ext>
            </a:extLst>
          </p:cNvPr>
          <p:cNvSpPr txBox="1"/>
          <p:nvPr/>
        </p:nvSpPr>
        <p:spPr>
          <a:xfrm>
            <a:off x="4790387" y="1030272"/>
            <a:ext cx="1696170" cy="353943"/>
          </a:xfrm>
          <a:prstGeom prst="rect">
            <a:avLst/>
          </a:prstGeom>
          <a:noFill/>
        </p:spPr>
        <p:txBody>
          <a:bodyPr wrap="none" rtlCol="0">
            <a:spAutoFit/>
          </a:bodyPr>
          <a:lstStyle/>
          <a:p>
            <a:r>
              <a:rPr lang="en-IT" sz="1700" b="1" dirty="0">
                <a:solidFill>
                  <a:srgbClr val="00B050"/>
                </a:solidFill>
              </a:rPr>
              <a:t>He, 14.4 </a:t>
            </a:r>
            <a:r>
              <a:rPr lang="en-GB" sz="1700" b="1" dirty="0">
                <a:solidFill>
                  <a:srgbClr val="00B050"/>
                </a:solidFill>
              </a:rPr>
              <a:t>keV/</a:t>
            </a:r>
            <a:r>
              <a:rPr lang="el-GR" sz="1700" b="1" dirty="0">
                <a:solidFill>
                  <a:srgbClr val="00B050"/>
                </a:solidFill>
              </a:rPr>
              <a:t>μ</a:t>
            </a:r>
            <a:r>
              <a:rPr lang="en-GB" sz="1700" b="1" dirty="0">
                <a:solidFill>
                  <a:srgbClr val="00B050"/>
                </a:solidFill>
              </a:rPr>
              <a:t>m</a:t>
            </a:r>
            <a:endParaRPr lang="en-IT" sz="1700" b="1" dirty="0">
              <a:solidFill>
                <a:srgbClr val="00B050"/>
              </a:solidFill>
            </a:endParaRPr>
          </a:p>
        </p:txBody>
      </p:sp>
      <p:sp>
        <p:nvSpPr>
          <p:cNvPr id="10" name="TextBox 9">
            <a:extLst>
              <a:ext uri="{FF2B5EF4-FFF2-40B4-BE49-F238E27FC236}">
                <a16:creationId xmlns:a16="http://schemas.microsoft.com/office/drawing/2014/main" id="{055F6AE9-0F88-4EA0-FD12-ADA335B2B2C4}"/>
              </a:ext>
            </a:extLst>
          </p:cNvPr>
          <p:cNvSpPr txBox="1"/>
          <p:nvPr/>
        </p:nvSpPr>
        <p:spPr>
          <a:xfrm>
            <a:off x="1428280" y="2815784"/>
            <a:ext cx="1563954" cy="353943"/>
          </a:xfrm>
          <a:prstGeom prst="rect">
            <a:avLst/>
          </a:prstGeom>
          <a:noFill/>
        </p:spPr>
        <p:txBody>
          <a:bodyPr wrap="none" rtlCol="0">
            <a:spAutoFit/>
          </a:bodyPr>
          <a:lstStyle/>
          <a:p>
            <a:r>
              <a:rPr lang="en-IT" sz="1700" b="1" dirty="0">
                <a:solidFill>
                  <a:srgbClr val="C00000"/>
                </a:solidFill>
              </a:rPr>
              <a:t>C, 65.0 </a:t>
            </a:r>
            <a:r>
              <a:rPr lang="en-GB" sz="1700" b="1" dirty="0">
                <a:solidFill>
                  <a:srgbClr val="C00000"/>
                </a:solidFill>
              </a:rPr>
              <a:t>keV/</a:t>
            </a:r>
            <a:r>
              <a:rPr lang="el-GR" sz="1700" b="1" dirty="0">
                <a:solidFill>
                  <a:srgbClr val="C00000"/>
                </a:solidFill>
              </a:rPr>
              <a:t>μ</a:t>
            </a:r>
            <a:r>
              <a:rPr lang="en-GB" sz="1700" b="1" dirty="0">
                <a:solidFill>
                  <a:srgbClr val="C00000"/>
                </a:solidFill>
              </a:rPr>
              <a:t>m</a:t>
            </a:r>
            <a:endParaRPr lang="en-IT" sz="1700" b="1" dirty="0">
              <a:solidFill>
                <a:srgbClr val="C00000"/>
              </a:solidFill>
            </a:endParaRPr>
          </a:p>
        </p:txBody>
      </p:sp>
      <p:sp>
        <p:nvSpPr>
          <p:cNvPr id="13" name="TextBox 12">
            <a:extLst>
              <a:ext uri="{FF2B5EF4-FFF2-40B4-BE49-F238E27FC236}">
                <a16:creationId xmlns:a16="http://schemas.microsoft.com/office/drawing/2014/main" id="{7A640CA6-B61A-3544-4B7B-0555E6BC7523}"/>
              </a:ext>
            </a:extLst>
          </p:cNvPr>
          <p:cNvSpPr txBox="1"/>
          <p:nvPr/>
        </p:nvSpPr>
        <p:spPr>
          <a:xfrm>
            <a:off x="4776894" y="2793060"/>
            <a:ext cx="1676356" cy="353943"/>
          </a:xfrm>
          <a:prstGeom prst="rect">
            <a:avLst/>
          </a:prstGeom>
          <a:noFill/>
        </p:spPr>
        <p:txBody>
          <a:bodyPr wrap="none" rtlCol="0">
            <a:spAutoFit/>
          </a:bodyPr>
          <a:lstStyle/>
          <a:p>
            <a:r>
              <a:rPr lang="en-IT" sz="1700" b="1" dirty="0">
                <a:solidFill>
                  <a:schemeClr val="tx2"/>
                </a:solidFill>
              </a:rPr>
              <a:t>O</a:t>
            </a:r>
            <a:r>
              <a:rPr lang="en-IT" sz="1700" dirty="0">
                <a:solidFill>
                  <a:schemeClr val="tx2"/>
                </a:solidFill>
              </a:rPr>
              <a:t>, 100.3 </a:t>
            </a:r>
            <a:r>
              <a:rPr lang="en-GB" sz="1700" dirty="0">
                <a:solidFill>
                  <a:schemeClr val="tx2"/>
                </a:solidFill>
              </a:rPr>
              <a:t>keV/</a:t>
            </a:r>
            <a:r>
              <a:rPr lang="el-GR" sz="1700" dirty="0">
                <a:solidFill>
                  <a:schemeClr val="tx2"/>
                </a:solidFill>
              </a:rPr>
              <a:t>μ</a:t>
            </a:r>
            <a:r>
              <a:rPr lang="en-GB" sz="1700" dirty="0">
                <a:solidFill>
                  <a:schemeClr val="tx2"/>
                </a:solidFill>
              </a:rPr>
              <a:t>m</a:t>
            </a:r>
            <a:endParaRPr lang="en-IT" sz="1700" dirty="0">
              <a:solidFill>
                <a:schemeClr val="tx2"/>
              </a:solidFill>
            </a:endParaRPr>
          </a:p>
        </p:txBody>
      </p:sp>
      <p:sp>
        <p:nvSpPr>
          <p:cNvPr id="16" name="Rectangle 15">
            <a:extLst>
              <a:ext uri="{FF2B5EF4-FFF2-40B4-BE49-F238E27FC236}">
                <a16:creationId xmlns:a16="http://schemas.microsoft.com/office/drawing/2014/main" id="{222D427A-A44B-7D3F-3BB3-C98871A7228B}"/>
              </a:ext>
            </a:extLst>
          </p:cNvPr>
          <p:cNvSpPr/>
          <p:nvPr/>
        </p:nvSpPr>
        <p:spPr>
          <a:xfrm>
            <a:off x="4632151" y="950474"/>
            <a:ext cx="3642198" cy="186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Rectangle 16">
            <a:extLst>
              <a:ext uri="{FF2B5EF4-FFF2-40B4-BE49-F238E27FC236}">
                <a16:creationId xmlns:a16="http://schemas.microsoft.com/office/drawing/2014/main" id="{D2F2AB00-30DA-D9AB-4616-C88B926A7533}"/>
              </a:ext>
            </a:extLst>
          </p:cNvPr>
          <p:cNvSpPr/>
          <p:nvPr/>
        </p:nvSpPr>
        <p:spPr>
          <a:xfrm>
            <a:off x="4732101" y="2674962"/>
            <a:ext cx="3642198" cy="1964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ectangle 17">
            <a:extLst>
              <a:ext uri="{FF2B5EF4-FFF2-40B4-BE49-F238E27FC236}">
                <a16:creationId xmlns:a16="http://schemas.microsoft.com/office/drawing/2014/main" id="{1106461D-5781-6F07-AEB6-3A3D23E7CC83}"/>
              </a:ext>
            </a:extLst>
          </p:cNvPr>
          <p:cNvSpPr/>
          <p:nvPr/>
        </p:nvSpPr>
        <p:spPr>
          <a:xfrm>
            <a:off x="1025376" y="2674961"/>
            <a:ext cx="3642198" cy="2082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761E7B5E-4DB4-9049-3AFD-19F530C42916}"/>
              </a:ext>
            </a:extLst>
          </p:cNvPr>
          <p:cNvSpPr txBox="1"/>
          <p:nvPr/>
        </p:nvSpPr>
        <p:spPr>
          <a:xfrm>
            <a:off x="6085545" y="957399"/>
            <a:ext cx="3194602" cy="276999"/>
          </a:xfrm>
          <a:prstGeom prst="rect">
            <a:avLst/>
          </a:prstGeom>
          <a:noFill/>
        </p:spPr>
        <p:txBody>
          <a:bodyPr wrap="square" rtlCol="0">
            <a:spAutoFit/>
          </a:bodyPr>
          <a:lstStyle/>
          <a:p>
            <a:r>
              <a:rPr lang="en-IT" sz="1200" i="1" dirty="0">
                <a:solidFill>
                  <a:schemeClr val="tx2"/>
                </a:solidFill>
              </a:rPr>
              <a:t>Camazzola  et al.</a:t>
            </a:r>
            <a:r>
              <a:rPr lang="en-GB" sz="1200" i="1" dirty="0">
                <a:solidFill>
                  <a:schemeClr val="tx2"/>
                </a:solidFill>
              </a:rPr>
              <a:t>, submitted to  PMB</a:t>
            </a:r>
            <a:endParaRPr lang="en-IT" sz="1200" i="1" dirty="0">
              <a:solidFill>
                <a:schemeClr val="tx2"/>
              </a:solidFill>
            </a:endParaRPr>
          </a:p>
        </p:txBody>
      </p:sp>
    </p:spTree>
    <p:extLst>
      <p:ext uri="{BB962C8B-B14F-4D97-AF65-F5344CB8AC3E}">
        <p14:creationId xmlns:p14="http://schemas.microsoft.com/office/powerpoint/2010/main" val="5307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8"/>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INTERTRACK phenomena</a:t>
            </a:r>
            <a:endParaRPr sz="2000" b="1">
              <a:solidFill>
                <a:srgbClr val="595959"/>
              </a:solidFill>
              <a:latin typeface="Tenor Sans"/>
              <a:ea typeface="Tenor Sans"/>
              <a:cs typeface="Tenor Sans"/>
              <a:sym typeface="Tenor Sans"/>
            </a:endParaRPr>
          </a:p>
        </p:txBody>
      </p:sp>
      <p:sp>
        <p:nvSpPr>
          <p:cNvPr id="187" name="Google Shape;187;p18"/>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18"/>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2</a:t>
            </a:r>
            <a:endParaRPr sz="1300">
              <a:solidFill>
                <a:schemeClr val="dk1"/>
              </a:solidFill>
              <a:latin typeface="Tenor Sans"/>
              <a:ea typeface="Tenor Sans"/>
              <a:cs typeface="Tenor Sans"/>
              <a:sym typeface="Tenor Sans"/>
            </a:endParaRPr>
          </a:p>
        </p:txBody>
      </p:sp>
      <p:sp>
        <p:nvSpPr>
          <p:cNvPr id="189" name="Google Shape;189;p18"/>
          <p:cNvSpPr txBox="1"/>
          <p:nvPr/>
        </p:nvSpPr>
        <p:spPr>
          <a:xfrm>
            <a:off x="219875" y="600325"/>
            <a:ext cx="4365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2 Projectile Δx = 100 nm and Δt = 1 ns</a:t>
            </a:r>
            <a:endParaRPr sz="1600" b="1">
              <a:solidFill>
                <a:schemeClr val="dk1"/>
              </a:solidFill>
              <a:latin typeface="Tenor Sans"/>
              <a:ea typeface="Tenor Sans"/>
              <a:cs typeface="Tenor Sans"/>
              <a:sym typeface="Tenor Sans"/>
            </a:endParaRPr>
          </a:p>
        </p:txBody>
      </p:sp>
      <p:pic>
        <p:nvPicPr>
          <p:cNvPr id="190" name="Google Shape;190;p18"/>
          <p:cNvPicPr preferRelativeResize="0"/>
          <p:nvPr/>
        </p:nvPicPr>
        <p:blipFill>
          <a:blip r:embed="rId3">
            <a:alphaModFix/>
          </a:blip>
          <a:stretch>
            <a:fillRect/>
          </a:stretch>
        </p:blipFill>
        <p:spPr>
          <a:xfrm>
            <a:off x="1498985" y="1107625"/>
            <a:ext cx="6146030" cy="3807276"/>
          </a:xfrm>
          <a:prstGeom prst="rect">
            <a:avLst/>
          </a:prstGeom>
          <a:noFill/>
          <a:ln>
            <a:noFill/>
          </a:ln>
        </p:spPr>
      </p:pic>
      <p:sp>
        <p:nvSpPr>
          <p:cNvPr id="2" name="TextBox 1">
            <a:extLst>
              <a:ext uri="{FF2B5EF4-FFF2-40B4-BE49-F238E27FC236}">
                <a16:creationId xmlns:a16="http://schemas.microsoft.com/office/drawing/2014/main" id="{B7BA4EAC-CB3F-03EC-0704-1007C3B1DA7B}"/>
              </a:ext>
            </a:extLst>
          </p:cNvPr>
          <p:cNvSpPr txBox="1"/>
          <p:nvPr/>
        </p:nvSpPr>
        <p:spPr>
          <a:xfrm>
            <a:off x="36087" y="4420212"/>
            <a:ext cx="4606724" cy="276999"/>
          </a:xfrm>
          <a:prstGeom prst="rect">
            <a:avLst/>
          </a:prstGeom>
          <a:noFill/>
        </p:spPr>
        <p:txBody>
          <a:bodyPr wrap="square">
            <a:spAutoFit/>
          </a:bodyPr>
          <a:lstStyle/>
          <a:p>
            <a:r>
              <a:rPr lang="en-IT" sz="1200" i="1" dirty="0">
                <a:solidFill>
                  <a:schemeClr val="tx2"/>
                </a:solidFill>
              </a:rPr>
              <a:t>Castelli  IJMS 2025</a:t>
            </a:r>
          </a:p>
        </p:txBody>
      </p:sp>
      <p:pic>
        <p:nvPicPr>
          <p:cNvPr id="3" name="Picture 2">
            <a:extLst>
              <a:ext uri="{FF2B5EF4-FFF2-40B4-BE49-F238E27FC236}">
                <a16:creationId xmlns:a16="http://schemas.microsoft.com/office/drawing/2014/main" id="{0AC3E108-3E8A-76AE-1377-D76AC8FF7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875" y="3424554"/>
            <a:ext cx="686083" cy="973167"/>
          </a:xfrm>
          <a:prstGeom prst="rect">
            <a:avLst/>
          </a:prstGeom>
        </p:spPr>
      </p:pic>
      <p:sp>
        <p:nvSpPr>
          <p:cNvPr id="4" name="Date Placeholder 3">
            <a:extLst>
              <a:ext uri="{FF2B5EF4-FFF2-40B4-BE49-F238E27FC236}">
                <a16:creationId xmlns:a16="http://schemas.microsoft.com/office/drawing/2014/main" id="{64F07F4E-4517-C9C4-358F-55403F788B27}"/>
              </a:ext>
            </a:extLst>
          </p:cNvPr>
          <p:cNvSpPr>
            <a:spLocks noGrp="1"/>
          </p:cNvSpPr>
          <p:nvPr>
            <p:ph type="dt" sz="half" idx="10"/>
          </p:nvPr>
        </p:nvSpPr>
        <p:spPr/>
        <p:txBody>
          <a:bodyPr/>
          <a:lstStyle/>
          <a:p>
            <a:r>
              <a:rPr lang="it-IT"/>
              <a:t>06.10.2025</a:t>
            </a:r>
            <a:endParaRPr lang="en-US"/>
          </a:p>
        </p:txBody>
      </p:sp>
      <p:sp>
        <p:nvSpPr>
          <p:cNvPr id="5" name="Footer Placeholder 4">
            <a:extLst>
              <a:ext uri="{FF2B5EF4-FFF2-40B4-BE49-F238E27FC236}">
                <a16:creationId xmlns:a16="http://schemas.microsoft.com/office/drawing/2014/main" id="{C553CD5E-3F6F-ECAC-FEF6-665332AB5758}"/>
              </a:ext>
            </a:extLst>
          </p:cNvPr>
          <p:cNvSpPr>
            <a:spLocks noGrp="1"/>
          </p:cNvSpPr>
          <p:nvPr>
            <p:ph type="ftr" sz="quarter" idx="11"/>
          </p:nvPr>
        </p:nvSpPr>
        <p:spPr/>
        <p:txBody>
          <a:bodyPr/>
          <a:lstStyle/>
          <a:p>
            <a:r>
              <a:rPr lang="en-US"/>
              <a:t>E. Scifoni - SIRR 2025</a:t>
            </a:r>
          </a:p>
        </p:txBody>
      </p:sp>
      <p:sp>
        <p:nvSpPr>
          <p:cNvPr id="6" name="Slide Number Placeholder 5">
            <a:extLst>
              <a:ext uri="{FF2B5EF4-FFF2-40B4-BE49-F238E27FC236}">
                <a16:creationId xmlns:a16="http://schemas.microsoft.com/office/drawing/2014/main" id="{C62CDD60-F2ED-FB66-B47B-6751FA81A0DF}"/>
              </a:ext>
            </a:extLst>
          </p:cNvPr>
          <p:cNvSpPr>
            <a:spLocks noGrp="1"/>
          </p:cNvSpPr>
          <p:nvPr>
            <p:ph type="sldNum" sz="quarter" idx="12"/>
          </p:nvPr>
        </p:nvSpPr>
        <p:spPr/>
        <p:txBody>
          <a:bodyPr/>
          <a:lstStyle/>
          <a:p>
            <a:fld id="{4C03E94D-BACC-4743-B2BE-3C118A75A3B0}" type="slidenum">
              <a:rPr lang="en-US" smtClean="0"/>
              <a:pPr/>
              <a:t>22</a:t>
            </a:fld>
            <a:endParaRPr lang="en-US" dirty="0"/>
          </a:p>
        </p:txBody>
      </p:sp>
    </p:spTree>
    <p:extLst>
      <p:ext uri="{BB962C8B-B14F-4D97-AF65-F5344CB8AC3E}">
        <p14:creationId xmlns:p14="http://schemas.microsoft.com/office/powerpoint/2010/main" val="261068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57"/>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Implementation and study of Intertrack interaction</a:t>
            </a:r>
            <a:endParaRPr sz="2000" b="1">
              <a:solidFill>
                <a:srgbClr val="595959"/>
              </a:solidFill>
              <a:latin typeface="Tenor Sans"/>
              <a:ea typeface="Tenor Sans"/>
              <a:cs typeface="Tenor Sans"/>
              <a:sym typeface="Tenor Sans"/>
            </a:endParaRPr>
          </a:p>
        </p:txBody>
      </p:sp>
      <p:sp>
        <p:nvSpPr>
          <p:cNvPr id="1844" name="Google Shape;1844;p57"/>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5" name="Google Shape;1845;p57"/>
          <p:cNvSpPr/>
          <p:nvPr/>
        </p:nvSpPr>
        <p:spPr>
          <a:xfrm>
            <a:off x="408416" y="1660905"/>
            <a:ext cx="2857200" cy="345000"/>
          </a:xfrm>
          <a:prstGeom prst="rect">
            <a:avLst/>
          </a:prstGeom>
          <a:solidFill>
            <a:srgbClr val="D7E1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6" name="Google Shape;1846;p57"/>
          <p:cNvSpPr txBox="1"/>
          <p:nvPr/>
        </p:nvSpPr>
        <p:spPr>
          <a:xfrm>
            <a:off x="408416"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sp>
        <p:nvSpPr>
          <p:cNvPr id="1847" name="Google Shape;1847;p57"/>
          <p:cNvSpPr txBox="1"/>
          <p:nvPr/>
        </p:nvSpPr>
        <p:spPr>
          <a:xfrm>
            <a:off x="404492"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1</a:t>
            </a:r>
            <a:r>
              <a:rPr lang="it" sz="1300" baseline="30000">
                <a:solidFill>
                  <a:schemeClr val="dk2"/>
                </a:solidFill>
                <a:latin typeface="Tenor Sans"/>
                <a:ea typeface="Tenor Sans"/>
                <a:cs typeface="Tenor Sans"/>
                <a:sym typeface="Tenor Sans"/>
              </a:rPr>
              <a:t>st</a:t>
            </a:r>
            <a:endParaRPr sz="1300" baseline="30000">
              <a:solidFill>
                <a:schemeClr val="dk2"/>
              </a:solidFill>
              <a:latin typeface="Tenor Sans"/>
              <a:ea typeface="Tenor Sans"/>
              <a:cs typeface="Tenor Sans"/>
              <a:sym typeface="Tenor Sans"/>
            </a:endParaRPr>
          </a:p>
        </p:txBody>
      </p:sp>
      <p:sp>
        <p:nvSpPr>
          <p:cNvPr id="1848" name="Google Shape;1848;p57"/>
          <p:cNvSpPr txBox="1"/>
          <p:nvPr/>
        </p:nvSpPr>
        <p:spPr>
          <a:xfrm>
            <a:off x="106639" y="1786018"/>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fs</a:t>
            </a:r>
            <a:endParaRPr sz="800">
              <a:latin typeface="Tenor Sans"/>
              <a:ea typeface="Tenor Sans"/>
              <a:cs typeface="Tenor Sans"/>
              <a:sym typeface="Tenor Sans"/>
            </a:endParaRPr>
          </a:p>
        </p:txBody>
      </p:sp>
      <p:cxnSp>
        <p:nvCxnSpPr>
          <p:cNvPr id="1849" name="Google Shape;1849;p57"/>
          <p:cNvCxnSpPr/>
          <p:nvPr/>
        </p:nvCxnSpPr>
        <p:spPr>
          <a:xfrm flipH="1">
            <a:off x="407385" y="1651280"/>
            <a:ext cx="4200" cy="2176200"/>
          </a:xfrm>
          <a:prstGeom prst="straightConnector1">
            <a:avLst/>
          </a:prstGeom>
          <a:noFill/>
          <a:ln w="19050" cap="flat" cmpd="sng">
            <a:solidFill>
              <a:schemeClr val="dk1"/>
            </a:solidFill>
            <a:prstDash val="solid"/>
            <a:round/>
            <a:headEnd type="none" w="med" len="med"/>
            <a:tailEnd type="triangle" w="med" len="med"/>
          </a:ln>
        </p:spPr>
      </p:cxnSp>
      <p:sp>
        <p:nvSpPr>
          <p:cNvPr id="1850" name="Google Shape;1850;p57"/>
          <p:cNvSpPr txBox="1"/>
          <p:nvPr/>
        </p:nvSpPr>
        <p:spPr>
          <a:xfrm>
            <a:off x="106639" y="2119305"/>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ps</a:t>
            </a:r>
            <a:endParaRPr sz="800">
              <a:latin typeface="Tenor Sans"/>
              <a:ea typeface="Tenor Sans"/>
              <a:cs typeface="Tenor Sans"/>
              <a:sym typeface="Tenor Sans"/>
            </a:endParaRPr>
          </a:p>
        </p:txBody>
      </p:sp>
      <p:sp>
        <p:nvSpPr>
          <p:cNvPr id="1851" name="Google Shape;1851;p57"/>
          <p:cNvSpPr txBox="1"/>
          <p:nvPr/>
        </p:nvSpPr>
        <p:spPr>
          <a:xfrm>
            <a:off x="-71198" y="33921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μs+Δt</a:t>
            </a:r>
            <a:endParaRPr sz="800">
              <a:solidFill>
                <a:schemeClr val="dk1"/>
              </a:solidFill>
              <a:latin typeface="Tenor Sans"/>
              <a:ea typeface="Tenor Sans"/>
              <a:cs typeface="Tenor Sans"/>
              <a:sym typeface="Tenor Sans"/>
            </a:endParaRPr>
          </a:p>
        </p:txBody>
      </p:sp>
      <p:cxnSp>
        <p:nvCxnSpPr>
          <p:cNvPr id="1852" name="Google Shape;1852;p57"/>
          <p:cNvCxnSpPr/>
          <p:nvPr/>
        </p:nvCxnSpPr>
        <p:spPr>
          <a:xfrm flipH="1">
            <a:off x="363244" y="2008005"/>
            <a:ext cx="2900100" cy="900"/>
          </a:xfrm>
          <a:prstGeom prst="straightConnector1">
            <a:avLst/>
          </a:prstGeom>
          <a:noFill/>
          <a:ln w="19050" cap="flat" cmpd="sng">
            <a:solidFill>
              <a:schemeClr val="dk1"/>
            </a:solidFill>
            <a:prstDash val="solid"/>
            <a:round/>
            <a:headEnd type="none" w="med" len="med"/>
            <a:tailEnd type="none" w="med" len="med"/>
          </a:ln>
        </p:spPr>
      </p:cxnSp>
      <p:sp>
        <p:nvSpPr>
          <p:cNvPr id="1853" name="Google Shape;1853;p57"/>
          <p:cNvSpPr txBox="1"/>
          <p:nvPr/>
        </p:nvSpPr>
        <p:spPr>
          <a:xfrm>
            <a:off x="1832458"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sp>
        <p:nvSpPr>
          <p:cNvPr id="1854" name="Google Shape;1854;p57"/>
          <p:cNvSpPr txBox="1"/>
          <p:nvPr/>
        </p:nvSpPr>
        <p:spPr>
          <a:xfrm>
            <a:off x="-71198" y="3031843"/>
            <a:ext cx="6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800">
                <a:solidFill>
                  <a:schemeClr val="dk1"/>
                </a:solidFill>
                <a:latin typeface="Tenor Sans"/>
                <a:ea typeface="Tenor Sans"/>
                <a:cs typeface="Tenor Sans"/>
                <a:sym typeface="Tenor Sans"/>
              </a:rPr>
              <a:t>μs</a:t>
            </a:r>
            <a:endParaRPr sz="800">
              <a:solidFill>
                <a:schemeClr val="dk1"/>
              </a:solidFill>
              <a:latin typeface="Tenor Sans"/>
              <a:ea typeface="Tenor Sans"/>
              <a:cs typeface="Tenor Sans"/>
              <a:sym typeface="Tenor Sans"/>
            </a:endParaRPr>
          </a:p>
        </p:txBody>
      </p:sp>
      <p:sp>
        <p:nvSpPr>
          <p:cNvPr id="1855" name="Google Shape;1855;p57"/>
          <p:cNvSpPr txBox="1"/>
          <p:nvPr/>
        </p:nvSpPr>
        <p:spPr>
          <a:xfrm>
            <a:off x="-71198" y="25158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ps+Δt</a:t>
            </a:r>
            <a:endParaRPr sz="800">
              <a:solidFill>
                <a:schemeClr val="dk1"/>
              </a:solidFill>
              <a:latin typeface="Tenor Sans"/>
              <a:ea typeface="Tenor Sans"/>
              <a:cs typeface="Tenor Sans"/>
              <a:sym typeface="Tenor Sans"/>
            </a:endParaRPr>
          </a:p>
        </p:txBody>
      </p:sp>
      <p:cxnSp>
        <p:nvCxnSpPr>
          <p:cNvPr id="1856" name="Google Shape;1856;p57"/>
          <p:cNvCxnSpPr/>
          <p:nvPr/>
        </p:nvCxnSpPr>
        <p:spPr>
          <a:xfrm flipH="1">
            <a:off x="363244" y="1657905"/>
            <a:ext cx="2900100" cy="900"/>
          </a:xfrm>
          <a:prstGeom prst="straightConnector1">
            <a:avLst/>
          </a:prstGeom>
          <a:noFill/>
          <a:ln w="19050" cap="flat" cmpd="sng">
            <a:solidFill>
              <a:schemeClr val="dk2"/>
            </a:solidFill>
            <a:prstDash val="solid"/>
            <a:round/>
            <a:headEnd type="none" w="med" len="med"/>
            <a:tailEnd type="none" w="med" len="med"/>
          </a:ln>
        </p:spPr>
      </p:cxnSp>
      <p:sp>
        <p:nvSpPr>
          <p:cNvPr id="1857" name="Google Shape;1857;p57"/>
          <p:cNvSpPr txBox="1"/>
          <p:nvPr/>
        </p:nvSpPr>
        <p:spPr>
          <a:xfrm>
            <a:off x="36000" y="372825"/>
            <a:ext cx="4513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INTERTRACK</a:t>
            </a:r>
            <a:r>
              <a:rPr lang="it" sz="1600">
                <a:solidFill>
                  <a:schemeClr val="dk1"/>
                </a:solidFill>
                <a:latin typeface="Tenor Sans"/>
                <a:ea typeface="Tenor Sans"/>
                <a:cs typeface="Tenor Sans"/>
                <a:sym typeface="Tenor Sans"/>
              </a:rPr>
              <a:t> </a:t>
            </a:r>
            <a:endParaRPr>
              <a:solidFill>
                <a:schemeClr val="dk1"/>
              </a:solidFill>
              <a:latin typeface="Tenor Sans"/>
              <a:ea typeface="Tenor Sans"/>
              <a:cs typeface="Tenor Sans"/>
              <a:sym typeface="Tenor Sans"/>
            </a:endParaRPr>
          </a:p>
        </p:txBody>
      </p:sp>
      <p:sp>
        <p:nvSpPr>
          <p:cNvPr id="1858" name="Google Shape;1858;p57"/>
          <p:cNvSpPr txBox="1"/>
          <p:nvPr/>
        </p:nvSpPr>
        <p:spPr>
          <a:xfrm>
            <a:off x="1828533"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2</a:t>
            </a:r>
            <a:r>
              <a:rPr lang="it" sz="1300" baseline="30000">
                <a:solidFill>
                  <a:schemeClr val="dk2"/>
                </a:solidFill>
                <a:latin typeface="Tenor Sans"/>
                <a:ea typeface="Tenor Sans"/>
                <a:cs typeface="Tenor Sans"/>
                <a:sym typeface="Tenor Sans"/>
              </a:rPr>
              <a:t>nd</a:t>
            </a:r>
            <a:endParaRPr sz="1300" baseline="30000">
              <a:solidFill>
                <a:schemeClr val="dk2"/>
              </a:solidFill>
              <a:latin typeface="Tenor Sans"/>
              <a:ea typeface="Tenor Sans"/>
              <a:cs typeface="Tenor Sans"/>
              <a:sym typeface="Tenor Sans"/>
            </a:endParaRPr>
          </a:p>
        </p:txBody>
      </p:sp>
      <p:pic>
        <p:nvPicPr>
          <p:cNvPr id="1859" name="Google Shape;1859;p57"/>
          <p:cNvPicPr preferRelativeResize="0"/>
          <p:nvPr/>
        </p:nvPicPr>
        <p:blipFill>
          <a:blip r:embed="rId3">
            <a:alphaModFix/>
          </a:blip>
          <a:stretch>
            <a:fillRect/>
          </a:stretch>
        </p:blipFill>
        <p:spPr>
          <a:xfrm>
            <a:off x="4733710" y="1854605"/>
            <a:ext cx="3172500" cy="1970527"/>
          </a:xfrm>
          <a:prstGeom prst="rect">
            <a:avLst/>
          </a:prstGeom>
          <a:noFill/>
          <a:ln>
            <a:noFill/>
          </a:ln>
        </p:spPr>
      </p:pic>
      <p:sp>
        <p:nvSpPr>
          <p:cNvPr id="1860" name="Google Shape;1860;p57"/>
          <p:cNvSpPr txBox="1"/>
          <p:nvPr/>
        </p:nvSpPr>
        <p:spPr>
          <a:xfrm>
            <a:off x="-76202" y="4873333"/>
            <a:ext cx="31830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a:latin typeface="Tenor Sans"/>
                <a:ea typeface="Tenor Sans"/>
                <a:cs typeface="Tenor Sans"/>
                <a:sym typeface="Tenor Sans"/>
              </a:rPr>
              <a:t>Lorenzo Castelli (39th cycle)</a:t>
            </a:r>
            <a:endParaRPr sz="1100">
              <a:solidFill>
                <a:srgbClr val="000000"/>
              </a:solidFill>
              <a:latin typeface="Tenor Sans"/>
              <a:ea typeface="Tenor Sans"/>
              <a:cs typeface="Tenor Sans"/>
              <a:sym typeface="Tenor Sans"/>
            </a:endParaRPr>
          </a:p>
          <a:p>
            <a:pPr marL="0" lvl="0" indent="0" algn="l" rtl="0">
              <a:spcBef>
                <a:spcPts val="0"/>
              </a:spcBef>
              <a:spcAft>
                <a:spcPts val="0"/>
              </a:spcAft>
              <a:buNone/>
            </a:pPr>
            <a:endParaRPr sz="1100">
              <a:solidFill>
                <a:srgbClr val="000000"/>
              </a:solidFill>
            </a:endParaRPr>
          </a:p>
        </p:txBody>
      </p:sp>
      <p:sp>
        <p:nvSpPr>
          <p:cNvPr id="1861" name="Google Shape;1861;p57"/>
          <p:cNvSpPr txBox="1"/>
          <p:nvPr/>
        </p:nvSpPr>
        <p:spPr>
          <a:xfrm>
            <a:off x="3176250" y="4873320"/>
            <a:ext cx="2791500" cy="4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a:solidFill>
                  <a:schemeClr val="dk1"/>
                </a:solidFill>
                <a:latin typeface="Tenor Sans"/>
                <a:ea typeface="Tenor Sans"/>
                <a:cs typeface="Tenor Sans"/>
                <a:sym typeface="Tenor Sans"/>
              </a:rPr>
              <a:t>3rd Year Admission Seminar</a:t>
            </a:r>
            <a:endParaRPr sz="1100">
              <a:solidFill>
                <a:schemeClr val="dk1"/>
              </a:solidFill>
              <a:latin typeface="Tenor Sans"/>
              <a:ea typeface="Tenor Sans"/>
              <a:cs typeface="Tenor Sans"/>
              <a:sym typeface="Tenor Sans"/>
            </a:endParaRPr>
          </a:p>
        </p:txBody>
      </p:sp>
      <p:sp>
        <p:nvSpPr>
          <p:cNvPr id="1862" name="Google Shape;1862;p57"/>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8</a:t>
            </a:r>
            <a:endParaRPr sz="1200">
              <a:solidFill>
                <a:schemeClr val="dk1"/>
              </a:solidFill>
              <a:latin typeface="Tenor Sans"/>
              <a:ea typeface="Tenor Sans"/>
              <a:cs typeface="Tenor Sans"/>
              <a:sym typeface="Tenor Sans"/>
            </a:endParaRPr>
          </a:p>
        </p:txBody>
      </p:sp>
      <p:sp>
        <p:nvSpPr>
          <p:cNvPr id="1863" name="Google Shape;1863;p57"/>
          <p:cNvSpPr txBox="1"/>
          <p:nvPr/>
        </p:nvSpPr>
        <p:spPr>
          <a:xfrm>
            <a:off x="4216865" y="1448525"/>
            <a:ext cx="470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b="1">
                <a:solidFill>
                  <a:schemeClr val="dk1"/>
                </a:solidFill>
                <a:latin typeface="Tenor Sans"/>
                <a:ea typeface="Tenor Sans"/>
                <a:cs typeface="Tenor Sans"/>
                <a:sym typeface="Tenor Sans"/>
              </a:rPr>
              <a:t>Example:</a:t>
            </a:r>
            <a:r>
              <a:rPr lang="it">
                <a:solidFill>
                  <a:schemeClr val="dk1"/>
                </a:solidFill>
                <a:latin typeface="Tenor Sans"/>
                <a:ea typeface="Tenor Sans"/>
                <a:cs typeface="Tenor Sans"/>
                <a:sym typeface="Tenor Sans"/>
              </a:rPr>
              <a:t> 2 Proj. Δx = 100 nm ; Δt = 1 ns</a:t>
            </a:r>
            <a:endParaRPr sz="1800">
              <a:solidFill>
                <a:schemeClr val="dk2"/>
              </a:solidFill>
            </a:endParaRPr>
          </a:p>
        </p:txBody>
      </p:sp>
      <p:sp>
        <p:nvSpPr>
          <p:cNvPr id="2" name="Date Placeholder 1">
            <a:extLst>
              <a:ext uri="{FF2B5EF4-FFF2-40B4-BE49-F238E27FC236}">
                <a16:creationId xmlns:a16="http://schemas.microsoft.com/office/drawing/2014/main" id="{172B323A-AE43-9271-1613-F783D3A16BE0}"/>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C9103172-205E-E091-7B69-9DDBD7ADCFF1}"/>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95BDCE45-83D3-5761-E02C-B8E55233942F}"/>
              </a:ext>
            </a:extLst>
          </p:cNvPr>
          <p:cNvSpPr>
            <a:spLocks noGrp="1"/>
          </p:cNvSpPr>
          <p:nvPr>
            <p:ph type="sldNum" sz="quarter" idx="12"/>
          </p:nvPr>
        </p:nvSpPr>
        <p:spPr/>
        <p:txBody>
          <a:bodyPr/>
          <a:lstStyle/>
          <a:p>
            <a:fld id="{4C03E94D-BACC-4743-B2BE-3C118A75A3B0}"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58"/>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9" name="Google Shape;1869;p58"/>
          <p:cNvSpPr/>
          <p:nvPr/>
        </p:nvSpPr>
        <p:spPr>
          <a:xfrm>
            <a:off x="408416" y="1660905"/>
            <a:ext cx="2857200" cy="345000"/>
          </a:xfrm>
          <a:prstGeom prst="rect">
            <a:avLst/>
          </a:prstGeom>
          <a:solidFill>
            <a:srgbClr val="D7E1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0" name="Google Shape;1870;p58"/>
          <p:cNvSpPr txBox="1"/>
          <p:nvPr/>
        </p:nvSpPr>
        <p:spPr>
          <a:xfrm>
            <a:off x="408416"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sp>
        <p:nvSpPr>
          <p:cNvPr id="1871" name="Google Shape;1871;p58"/>
          <p:cNvSpPr txBox="1"/>
          <p:nvPr/>
        </p:nvSpPr>
        <p:spPr>
          <a:xfrm>
            <a:off x="404492"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1</a:t>
            </a:r>
            <a:r>
              <a:rPr lang="it" sz="1300" baseline="30000">
                <a:solidFill>
                  <a:schemeClr val="dk2"/>
                </a:solidFill>
                <a:latin typeface="Tenor Sans"/>
                <a:ea typeface="Tenor Sans"/>
                <a:cs typeface="Tenor Sans"/>
                <a:sym typeface="Tenor Sans"/>
              </a:rPr>
              <a:t>st</a:t>
            </a:r>
            <a:endParaRPr sz="1300" baseline="30000">
              <a:solidFill>
                <a:schemeClr val="dk2"/>
              </a:solidFill>
              <a:latin typeface="Tenor Sans"/>
              <a:ea typeface="Tenor Sans"/>
              <a:cs typeface="Tenor Sans"/>
              <a:sym typeface="Tenor Sans"/>
            </a:endParaRPr>
          </a:p>
        </p:txBody>
      </p:sp>
      <p:sp>
        <p:nvSpPr>
          <p:cNvPr id="1872" name="Google Shape;1872;p58"/>
          <p:cNvSpPr txBox="1"/>
          <p:nvPr/>
        </p:nvSpPr>
        <p:spPr>
          <a:xfrm>
            <a:off x="106639" y="1786018"/>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fs</a:t>
            </a:r>
            <a:endParaRPr sz="800">
              <a:latin typeface="Tenor Sans"/>
              <a:ea typeface="Tenor Sans"/>
              <a:cs typeface="Tenor Sans"/>
              <a:sym typeface="Tenor Sans"/>
            </a:endParaRPr>
          </a:p>
        </p:txBody>
      </p:sp>
      <p:sp>
        <p:nvSpPr>
          <p:cNvPr id="1873" name="Google Shape;1873;p58"/>
          <p:cNvSpPr/>
          <p:nvPr/>
        </p:nvSpPr>
        <p:spPr>
          <a:xfrm>
            <a:off x="408416" y="2010730"/>
            <a:ext cx="2857200" cy="345000"/>
          </a:xfrm>
          <a:prstGeom prst="rect">
            <a:avLst/>
          </a:prstGeom>
          <a:solidFill>
            <a:srgbClr val="E5C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4" name="Google Shape;1874;p58"/>
          <p:cNvSpPr txBox="1"/>
          <p:nvPr/>
        </p:nvSpPr>
        <p:spPr>
          <a:xfrm>
            <a:off x="408533"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cxnSp>
        <p:nvCxnSpPr>
          <p:cNvPr id="1875" name="Google Shape;1875;p58"/>
          <p:cNvCxnSpPr/>
          <p:nvPr/>
        </p:nvCxnSpPr>
        <p:spPr>
          <a:xfrm flipH="1">
            <a:off x="407385" y="1651280"/>
            <a:ext cx="4200" cy="2176200"/>
          </a:xfrm>
          <a:prstGeom prst="straightConnector1">
            <a:avLst/>
          </a:prstGeom>
          <a:noFill/>
          <a:ln w="19050" cap="flat" cmpd="sng">
            <a:solidFill>
              <a:schemeClr val="dk1"/>
            </a:solidFill>
            <a:prstDash val="solid"/>
            <a:round/>
            <a:headEnd type="none" w="med" len="med"/>
            <a:tailEnd type="triangle" w="med" len="med"/>
          </a:ln>
        </p:spPr>
      </p:cxnSp>
      <p:sp>
        <p:nvSpPr>
          <p:cNvPr id="1876" name="Google Shape;1876;p58"/>
          <p:cNvSpPr txBox="1"/>
          <p:nvPr/>
        </p:nvSpPr>
        <p:spPr>
          <a:xfrm>
            <a:off x="106639" y="2119305"/>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ps</a:t>
            </a:r>
            <a:endParaRPr sz="800">
              <a:latin typeface="Tenor Sans"/>
              <a:ea typeface="Tenor Sans"/>
              <a:cs typeface="Tenor Sans"/>
              <a:sym typeface="Tenor Sans"/>
            </a:endParaRPr>
          </a:p>
        </p:txBody>
      </p:sp>
      <p:sp>
        <p:nvSpPr>
          <p:cNvPr id="1877" name="Google Shape;1877;p58"/>
          <p:cNvSpPr txBox="1"/>
          <p:nvPr/>
        </p:nvSpPr>
        <p:spPr>
          <a:xfrm>
            <a:off x="-71198" y="33921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μs+Δt</a:t>
            </a:r>
            <a:endParaRPr sz="800">
              <a:solidFill>
                <a:schemeClr val="dk1"/>
              </a:solidFill>
              <a:latin typeface="Tenor Sans"/>
              <a:ea typeface="Tenor Sans"/>
              <a:cs typeface="Tenor Sans"/>
              <a:sym typeface="Tenor Sans"/>
            </a:endParaRPr>
          </a:p>
        </p:txBody>
      </p:sp>
      <p:cxnSp>
        <p:nvCxnSpPr>
          <p:cNvPr id="1878" name="Google Shape;1878;p58"/>
          <p:cNvCxnSpPr/>
          <p:nvPr/>
        </p:nvCxnSpPr>
        <p:spPr>
          <a:xfrm flipH="1">
            <a:off x="363244" y="2008005"/>
            <a:ext cx="2900100" cy="900"/>
          </a:xfrm>
          <a:prstGeom prst="straightConnector1">
            <a:avLst/>
          </a:prstGeom>
          <a:noFill/>
          <a:ln w="19050" cap="flat" cmpd="sng">
            <a:solidFill>
              <a:schemeClr val="dk1"/>
            </a:solidFill>
            <a:prstDash val="solid"/>
            <a:round/>
            <a:headEnd type="none" w="med" len="med"/>
            <a:tailEnd type="none" w="med" len="med"/>
          </a:ln>
        </p:spPr>
      </p:cxnSp>
      <p:sp>
        <p:nvSpPr>
          <p:cNvPr id="1879" name="Google Shape;1879;p58"/>
          <p:cNvSpPr txBox="1"/>
          <p:nvPr/>
        </p:nvSpPr>
        <p:spPr>
          <a:xfrm>
            <a:off x="1832458"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cxnSp>
        <p:nvCxnSpPr>
          <p:cNvPr id="1880" name="Google Shape;1880;p58"/>
          <p:cNvCxnSpPr/>
          <p:nvPr/>
        </p:nvCxnSpPr>
        <p:spPr>
          <a:xfrm flipH="1">
            <a:off x="363244" y="2354968"/>
            <a:ext cx="2900100" cy="900"/>
          </a:xfrm>
          <a:prstGeom prst="straightConnector1">
            <a:avLst/>
          </a:prstGeom>
          <a:noFill/>
          <a:ln w="19050" cap="flat" cmpd="sng">
            <a:solidFill>
              <a:schemeClr val="dk1"/>
            </a:solidFill>
            <a:prstDash val="solid"/>
            <a:round/>
            <a:headEnd type="none" w="med" len="med"/>
            <a:tailEnd type="none" w="med" len="med"/>
          </a:ln>
        </p:spPr>
      </p:cxnSp>
      <p:sp>
        <p:nvSpPr>
          <p:cNvPr id="1881" name="Google Shape;1881;p58"/>
          <p:cNvSpPr txBox="1"/>
          <p:nvPr/>
        </p:nvSpPr>
        <p:spPr>
          <a:xfrm>
            <a:off x="1832575"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sp>
        <p:nvSpPr>
          <p:cNvPr id="1882" name="Google Shape;1882;p58"/>
          <p:cNvSpPr txBox="1"/>
          <p:nvPr/>
        </p:nvSpPr>
        <p:spPr>
          <a:xfrm>
            <a:off x="-71198" y="3031843"/>
            <a:ext cx="6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800">
                <a:solidFill>
                  <a:schemeClr val="dk1"/>
                </a:solidFill>
                <a:latin typeface="Tenor Sans"/>
                <a:ea typeface="Tenor Sans"/>
                <a:cs typeface="Tenor Sans"/>
                <a:sym typeface="Tenor Sans"/>
              </a:rPr>
              <a:t>μs</a:t>
            </a:r>
            <a:endParaRPr sz="800">
              <a:solidFill>
                <a:schemeClr val="dk1"/>
              </a:solidFill>
              <a:latin typeface="Tenor Sans"/>
              <a:ea typeface="Tenor Sans"/>
              <a:cs typeface="Tenor Sans"/>
              <a:sym typeface="Tenor Sans"/>
            </a:endParaRPr>
          </a:p>
        </p:txBody>
      </p:sp>
      <p:sp>
        <p:nvSpPr>
          <p:cNvPr id="1883" name="Google Shape;1883;p58"/>
          <p:cNvSpPr txBox="1"/>
          <p:nvPr/>
        </p:nvSpPr>
        <p:spPr>
          <a:xfrm>
            <a:off x="-71198" y="25158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ps+Δt</a:t>
            </a:r>
            <a:endParaRPr sz="800">
              <a:solidFill>
                <a:schemeClr val="dk1"/>
              </a:solidFill>
              <a:latin typeface="Tenor Sans"/>
              <a:ea typeface="Tenor Sans"/>
              <a:cs typeface="Tenor Sans"/>
              <a:sym typeface="Tenor Sans"/>
            </a:endParaRPr>
          </a:p>
        </p:txBody>
      </p:sp>
      <p:cxnSp>
        <p:nvCxnSpPr>
          <p:cNvPr id="1884" name="Google Shape;1884;p58"/>
          <p:cNvCxnSpPr/>
          <p:nvPr/>
        </p:nvCxnSpPr>
        <p:spPr>
          <a:xfrm flipH="1">
            <a:off x="363244" y="1657905"/>
            <a:ext cx="2900100" cy="900"/>
          </a:xfrm>
          <a:prstGeom prst="straightConnector1">
            <a:avLst/>
          </a:prstGeom>
          <a:noFill/>
          <a:ln w="19050" cap="flat" cmpd="sng">
            <a:solidFill>
              <a:schemeClr val="dk2"/>
            </a:solidFill>
            <a:prstDash val="solid"/>
            <a:round/>
            <a:headEnd type="none" w="med" len="med"/>
            <a:tailEnd type="none" w="med" len="med"/>
          </a:ln>
        </p:spPr>
      </p:cxnSp>
      <p:sp>
        <p:nvSpPr>
          <p:cNvPr id="1885" name="Google Shape;1885;p58"/>
          <p:cNvSpPr txBox="1"/>
          <p:nvPr/>
        </p:nvSpPr>
        <p:spPr>
          <a:xfrm>
            <a:off x="36000" y="372825"/>
            <a:ext cx="4513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INTERTRACK</a:t>
            </a:r>
            <a:endParaRPr>
              <a:solidFill>
                <a:schemeClr val="dk1"/>
              </a:solidFill>
              <a:latin typeface="Tenor Sans"/>
              <a:ea typeface="Tenor Sans"/>
              <a:cs typeface="Tenor Sans"/>
              <a:sym typeface="Tenor Sans"/>
            </a:endParaRPr>
          </a:p>
        </p:txBody>
      </p:sp>
      <p:sp>
        <p:nvSpPr>
          <p:cNvPr id="1886" name="Google Shape;1886;p58"/>
          <p:cNvSpPr txBox="1"/>
          <p:nvPr/>
        </p:nvSpPr>
        <p:spPr>
          <a:xfrm>
            <a:off x="1828533"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2</a:t>
            </a:r>
            <a:r>
              <a:rPr lang="it" sz="1300" baseline="30000">
                <a:solidFill>
                  <a:schemeClr val="dk2"/>
                </a:solidFill>
                <a:latin typeface="Tenor Sans"/>
                <a:ea typeface="Tenor Sans"/>
                <a:cs typeface="Tenor Sans"/>
                <a:sym typeface="Tenor Sans"/>
              </a:rPr>
              <a:t>nd</a:t>
            </a:r>
            <a:endParaRPr sz="1300" baseline="30000">
              <a:solidFill>
                <a:schemeClr val="dk2"/>
              </a:solidFill>
              <a:latin typeface="Tenor Sans"/>
              <a:ea typeface="Tenor Sans"/>
              <a:cs typeface="Tenor Sans"/>
              <a:sym typeface="Tenor Sans"/>
            </a:endParaRPr>
          </a:p>
        </p:txBody>
      </p:sp>
      <p:pic>
        <p:nvPicPr>
          <p:cNvPr id="1887" name="Google Shape;1887;p58"/>
          <p:cNvPicPr preferRelativeResize="0"/>
          <p:nvPr/>
        </p:nvPicPr>
        <p:blipFill>
          <a:blip r:embed="rId3">
            <a:alphaModFix/>
          </a:blip>
          <a:stretch>
            <a:fillRect/>
          </a:stretch>
        </p:blipFill>
        <p:spPr>
          <a:xfrm>
            <a:off x="4734000" y="1854000"/>
            <a:ext cx="3171599" cy="1967832"/>
          </a:xfrm>
          <a:prstGeom prst="rect">
            <a:avLst/>
          </a:prstGeom>
          <a:noFill/>
          <a:ln>
            <a:noFill/>
          </a:ln>
        </p:spPr>
      </p:pic>
      <p:sp>
        <p:nvSpPr>
          <p:cNvPr id="1888" name="Google Shape;1888;p58"/>
          <p:cNvSpPr txBox="1"/>
          <p:nvPr/>
        </p:nvSpPr>
        <p:spPr>
          <a:xfrm>
            <a:off x="-76202" y="4873333"/>
            <a:ext cx="31830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a:latin typeface="Tenor Sans"/>
                <a:ea typeface="Tenor Sans"/>
                <a:cs typeface="Tenor Sans"/>
                <a:sym typeface="Tenor Sans"/>
              </a:rPr>
              <a:t>Lorenzo Castelli (39th cycle)</a:t>
            </a:r>
            <a:endParaRPr sz="1100">
              <a:solidFill>
                <a:srgbClr val="000000"/>
              </a:solidFill>
              <a:latin typeface="Tenor Sans"/>
              <a:ea typeface="Tenor Sans"/>
              <a:cs typeface="Tenor Sans"/>
              <a:sym typeface="Tenor Sans"/>
            </a:endParaRPr>
          </a:p>
          <a:p>
            <a:pPr marL="0" lvl="0" indent="0" algn="l" rtl="0">
              <a:spcBef>
                <a:spcPts val="0"/>
              </a:spcBef>
              <a:spcAft>
                <a:spcPts val="0"/>
              </a:spcAft>
              <a:buNone/>
            </a:pPr>
            <a:endParaRPr sz="1100">
              <a:solidFill>
                <a:srgbClr val="000000"/>
              </a:solidFill>
            </a:endParaRPr>
          </a:p>
        </p:txBody>
      </p:sp>
      <p:sp>
        <p:nvSpPr>
          <p:cNvPr id="1889" name="Google Shape;1889;p58"/>
          <p:cNvSpPr txBox="1"/>
          <p:nvPr/>
        </p:nvSpPr>
        <p:spPr>
          <a:xfrm>
            <a:off x="3176250" y="4873320"/>
            <a:ext cx="2791500" cy="4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a:solidFill>
                  <a:schemeClr val="dk1"/>
                </a:solidFill>
                <a:latin typeface="Tenor Sans"/>
                <a:ea typeface="Tenor Sans"/>
                <a:cs typeface="Tenor Sans"/>
                <a:sym typeface="Tenor Sans"/>
              </a:rPr>
              <a:t>3rd Year Admission Seminar</a:t>
            </a:r>
            <a:endParaRPr sz="1100">
              <a:solidFill>
                <a:schemeClr val="dk1"/>
              </a:solidFill>
              <a:latin typeface="Tenor Sans"/>
              <a:ea typeface="Tenor Sans"/>
              <a:cs typeface="Tenor Sans"/>
              <a:sym typeface="Tenor Sans"/>
            </a:endParaRPr>
          </a:p>
        </p:txBody>
      </p:sp>
      <p:sp>
        <p:nvSpPr>
          <p:cNvPr id="1890" name="Google Shape;1890;p58"/>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8</a:t>
            </a:r>
            <a:endParaRPr sz="1200">
              <a:solidFill>
                <a:schemeClr val="dk1"/>
              </a:solidFill>
              <a:latin typeface="Tenor Sans"/>
              <a:ea typeface="Tenor Sans"/>
              <a:cs typeface="Tenor Sans"/>
              <a:sym typeface="Tenor Sans"/>
            </a:endParaRPr>
          </a:p>
        </p:txBody>
      </p:sp>
      <p:sp>
        <p:nvSpPr>
          <p:cNvPr id="1891" name="Google Shape;1891;p58"/>
          <p:cNvSpPr txBox="1"/>
          <p:nvPr/>
        </p:nvSpPr>
        <p:spPr>
          <a:xfrm>
            <a:off x="4216865" y="1448525"/>
            <a:ext cx="470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chemeClr val="dk1"/>
                </a:solidFill>
                <a:latin typeface="Tenor Sans"/>
                <a:ea typeface="Tenor Sans"/>
                <a:cs typeface="Tenor Sans"/>
                <a:sym typeface="Tenor Sans"/>
              </a:rPr>
              <a:t>Example:</a:t>
            </a:r>
            <a:r>
              <a:rPr lang="it">
                <a:solidFill>
                  <a:schemeClr val="dk1"/>
                </a:solidFill>
                <a:latin typeface="Tenor Sans"/>
                <a:ea typeface="Tenor Sans"/>
                <a:cs typeface="Tenor Sans"/>
                <a:sym typeface="Tenor Sans"/>
              </a:rPr>
              <a:t> 2 Proj. Δx = 100 nm ; Δt = 1 ns</a:t>
            </a:r>
            <a:endParaRPr sz="1800">
              <a:solidFill>
                <a:schemeClr val="dk2"/>
              </a:solidFill>
            </a:endParaRPr>
          </a:p>
        </p:txBody>
      </p:sp>
      <p:sp>
        <p:nvSpPr>
          <p:cNvPr id="1892" name="Google Shape;1892;p58"/>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Implementation and study of Intertrack interaction</a:t>
            </a:r>
            <a:endParaRPr sz="2000" b="1">
              <a:solidFill>
                <a:srgbClr val="595959"/>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A7B6B16C-8A65-625E-E1ED-F1D1EA5B0966}"/>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685070E1-EAC9-6BF8-E464-EDB7000ACC61}"/>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74700198-CB84-4664-6010-F375CD1700C4}"/>
              </a:ext>
            </a:extLst>
          </p:cNvPr>
          <p:cNvSpPr>
            <a:spLocks noGrp="1"/>
          </p:cNvSpPr>
          <p:nvPr>
            <p:ph type="sldNum" sz="quarter" idx="12"/>
          </p:nvPr>
        </p:nvSpPr>
        <p:spPr/>
        <p:txBody>
          <a:bodyPr/>
          <a:lstStyle/>
          <a:p>
            <a:fld id="{4C03E94D-BACC-4743-B2BE-3C118A75A3B0}"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59"/>
          <p:cNvSpPr/>
          <p:nvPr/>
        </p:nvSpPr>
        <p:spPr>
          <a:xfrm>
            <a:off x="408416" y="2364230"/>
            <a:ext cx="1433100" cy="3450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8" name="Google Shape;1898;p59"/>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9" name="Google Shape;1899;p59"/>
          <p:cNvSpPr/>
          <p:nvPr/>
        </p:nvSpPr>
        <p:spPr>
          <a:xfrm>
            <a:off x="408416" y="1660905"/>
            <a:ext cx="2857200" cy="345000"/>
          </a:xfrm>
          <a:prstGeom prst="rect">
            <a:avLst/>
          </a:prstGeom>
          <a:solidFill>
            <a:srgbClr val="D7E1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0" name="Google Shape;1900;p59"/>
          <p:cNvSpPr txBox="1"/>
          <p:nvPr/>
        </p:nvSpPr>
        <p:spPr>
          <a:xfrm>
            <a:off x="408416"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sp>
        <p:nvSpPr>
          <p:cNvPr id="1901" name="Google Shape;1901;p59"/>
          <p:cNvSpPr txBox="1"/>
          <p:nvPr/>
        </p:nvSpPr>
        <p:spPr>
          <a:xfrm>
            <a:off x="404492"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1</a:t>
            </a:r>
            <a:r>
              <a:rPr lang="it" sz="1300" baseline="30000">
                <a:solidFill>
                  <a:schemeClr val="dk2"/>
                </a:solidFill>
                <a:latin typeface="Tenor Sans"/>
                <a:ea typeface="Tenor Sans"/>
                <a:cs typeface="Tenor Sans"/>
                <a:sym typeface="Tenor Sans"/>
              </a:rPr>
              <a:t>st</a:t>
            </a:r>
            <a:endParaRPr sz="1300" baseline="30000">
              <a:solidFill>
                <a:schemeClr val="dk2"/>
              </a:solidFill>
              <a:latin typeface="Tenor Sans"/>
              <a:ea typeface="Tenor Sans"/>
              <a:cs typeface="Tenor Sans"/>
              <a:sym typeface="Tenor Sans"/>
            </a:endParaRPr>
          </a:p>
        </p:txBody>
      </p:sp>
      <p:sp>
        <p:nvSpPr>
          <p:cNvPr id="1902" name="Google Shape;1902;p59"/>
          <p:cNvSpPr txBox="1"/>
          <p:nvPr/>
        </p:nvSpPr>
        <p:spPr>
          <a:xfrm>
            <a:off x="106639" y="1786018"/>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fs</a:t>
            </a:r>
            <a:endParaRPr sz="800">
              <a:latin typeface="Tenor Sans"/>
              <a:ea typeface="Tenor Sans"/>
              <a:cs typeface="Tenor Sans"/>
              <a:sym typeface="Tenor Sans"/>
            </a:endParaRPr>
          </a:p>
        </p:txBody>
      </p:sp>
      <p:sp>
        <p:nvSpPr>
          <p:cNvPr id="1903" name="Google Shape;1903;p59"/>
          <p:cNvSpPr/>
          <p:nvPr/>
        </p:nvSpPr>
        <p:spPr>
          <a:xfrm>
            <a:off x="408416" y="2010730"/>
            <a:ext cx="2857200" cy="345000"/>
          </a:xfrm>
          <a:prstGeom prst="rect">
            <a:avLst/>
          </a:prstGeom>
          <a:solidFill>
            <a:srgbClr val="E5C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4" name="Google Shape;1904;p59"/>
          <p:cNvSpPr txBox="1"/>
          <p:nvPr/>
        </p:nvSpPr>
        <p:spPr>
          <a:xfrm>
            <a:off x="408533"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cxnSp>
        <p:nvCxnSpPr>
          <p:cNvPr id="1905" name="Google Shape;1905;p59"/>
          <p:cNvCxnSpPr/>
          <p:nvPr/>
        </p:nvCxnSpPr>
        <p:spPr>
          <a:xfrm flipH="1">
            <a:off x="407385" y="1651280"/>
            <a:ext cx="4200" cy="2176200"/>
          </a:xfrm>
          <a:prstGeom prst="straightConnector1">
            <a:avLst/>
          </a:prstGeom>
          <a:noFill/>
          <a:ln w="19050" cap="flat" cmpd="sng">
            <a:solidFill>
              <a:schemeClr val="dk1"/>
            </a:solidFill>
            <a:prstDash val="solid"/>
            <a:round/>
            <a:headEnd type="none" w="med" len="med"/>
            <a:tailEnd type="triangle" w="med" len="med"/>
          </a:ln>
        </p:spPr>
      </p:cxnSp>
      <p:sp>
        <p:nvSpPr>
          <p:cNvPr id="1906" name="Google Shape;1906;p59"/>
          <p:cNvSpPr txBox="1"/>
          <p:nvPr/>
        </p:nvSpPr>
        <p:spPr>
          <a:xfrm>
            <a:off x="106639" y="2119305"/>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ps</a:t>
            </a:r>
            <a:endParaRPr sz="800">
              <a:latin typeface="Tenor Sans"/>
              <a:ea typeface="Tenor Sans"/>
              <a:cs typeface="Tenor Sans"/>
              <a:sym typeface="Tenor Sans"/>
            </a:endParaRPr>
          </a:p>
        </p:txBody>
      </p:sp>
      <p:sp>
        <p:nvSpPr>
          <p:cNvPr id="1907" name="Google Shape;1907;p59"/>
          <p:cNvSpPr txBox="1"/>
          <p:nvPr/>
        </p:nvSpPr>
        <p:spPr>
          <a:xfrm>
            <a:off x="408533" y="23519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Hetero-Chem</a:t>
            </a:r>
            <a:endParaRPr>
              <a:solidFill>
                <a:schemeClr val="dk1"/>
              </a:solidFill>
              <a:latin typeface="Tenor Sans"/>
              <a:ea typeface="Tenor Sans"/>
              <a:cs typeface="Tenor Sans"/>
              <a:sym typeface="Tenor Sans"/>
            </a:endParaRPr>
          </a:p>
        </p:txBody>
      </p:sp>
      <p:sp>
        <p:nvSpPr>
          <p:cNvPr id="1908" name="Google Shape;1908;p59"/>
          <p:cNvSpPr/>
          <p:nvPr/>
        </p:nvSpPr>
        <p:spPr>
          <a:xfrm>
            <a:off x="1841662" y="2366455"/>
            <a:ext cx="1433100" cy="345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9" name="Google Shape;1909;p59"/>
          <p:cNvSpPr txBox="1"/>
          <p:nvPr/>
        </p:nvSpPr>
        <p:spPr>
          <a:xfrm>
            <a:off x="-71198" y="33921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μs+Δt</a:t>
            </a:r>
            <a:endParaRPr sz="800">
              <a:solidFill>
                <a:schemeClr val="dk1"/>
              </a:solidFill>
              <a:latin typeface="Tenor Sans"/>
              <a:ea typeface="Tenor Sans"/>
              <a:cs typeface="Tenor Sans"/>
              <a:sym typeface="Tenor Sans"/>
            </a:endParaRPr>
          </a:p>
        </p:txBody>
      </p:sp>
      <p:cxnSp>
        <p:nvCxnSpPr>
          <p:cNvPr id="1910" name="Google Shape;1910;p59"/>
          <p:cNvCxnSpPr/>
          <p:nvPr/>
        </p:nvCxnSpPr>
        <p:spPr>
          <a:xfrm flipH="1">
            <a:off x="363244" y="2008005"/>
            <a:ext cx="2900100" cy="900"/>
          </a:xfrm>
          <a:prstGeom prst="straightConnector1">
            <a:avLst/>
          </a:prstGeom>
          <a:noFill/>
          <a:ln w="19050" cap="flat" cmpd="sng">
            <a:solidFill>
              <a:schemeClr val="dk1"/>
            </a:solidFill>
            <a:prstDash val="solid"/>
            <a:round/>
            <a:headEnd type="none" w="med" len="med"/>
            <a:tailEnd type="none" w="med" len="med"/>
          </a:ln>
        </p:spPr>
      </p:cxnSp>
      <p:sp>
        <p:nvSpPr>
          <p:cNvPr id="1911" name="Google Shape;1911;p59"/>
          <p:cNvSpPr txBox="1"/>
          <p:nvPr/>
        </p:nvSpPr>
        <p:spPr>
          <a:xfrm>
            <a:off x="1832458"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cxnSp>
        <p:nvCxnSpPr>
          <p:cNvPr id="1912" name="Google Shape;1912;p59"/>
          <p:cNvCxnSpPr/>
          <p:nvPr/>
        </p:nvCxnSpPr>
        <p:spPr>
          <a:xfrm flipH="1">
            <a:off x="363244" y="2354968"/>
            <a:ext cx="2900100" cy="900"/>
          </a:xfrm>
          <a:prstGeom prst="straightConnector1">
            <a:avLst/>
          </a:prstGeom>
          <a:noFill/>
          <a:ln w="19050" cap="flat" cmpd="sng">
            <a:solidFill>
              <a:schemeClr val="dk1"/>
            </a:solidFill>
            <a:prstDash val="solid"/>
            <a:round/>
            <a:headEnd type="none" w="med" len="med"/>
            <a:tailEnd type="none" w="med" len="med"/>
          </a:ln>
        </p:spPr>
      </p:cxnSp>
      <p:cxnSp>
        <p:nvCxnSpPr>
          <p:cNvPr id="1913" name="Google Shape;1913;p59"/>
          <p:cNvCxnSpPr/>
          <p:nvPr/>
        </p:nvCxnSpPr>
        <p:spPr>
          <a:xfrm flipH="1">
            <a:off x="363244" y="2715168"/>
            <a:ext cx="2900100" cy="900"/>
          </a:xfrm>
          <a:prstGeom prst="straightConnector1">
            <a:avLst/>
          </a:prstGeom>
          <a:noFill/>
          <a:ln w="19050" cap="flat" cmpd="sng">
            <a:solidFill>
              <a:schemeClr val="dk1"/>
            </a:solidFill>
            <a:prstDash val="solid"/>
            <a:round/>
            <a:headEnd type="none" w="med" len="med"/>
            <a:tailEnd type="none" w="med" len="med"/>
          </a:ln>
        </p:spPr>
      </p:cxnSp>
      <p:sp>
        <p:nvSpPr>
          <p:cNvPr id="1914" name="Google Shape;1914;p59"/>
          <p:cNvSpPr txBox="1"/>
          <p:nvPr/>
        </p:nvSpPr>
        <p:spPr>
          <a:xfrm>
            <a:off x="1832575"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sp>
        <p:nvSpPr>
          <p:cNvPr id="1915" name="Google Shape;1915;p59"/>
          <p:cNvSpPr txBox="1"/>
          <p:nvPr/>
        </p:nvSpPr>
        <p:spPr>
          <a:xfrm>
            <a:off x="-71198" y="3031843"/>
            <a:ext cx="6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800">
                <a:solidFill>
                  <a:schemeClr val="dk1"/>
                </a:solidFill>
                <a:latin typeface="Tenor Sans"/>
                <a:ea typeface="Tenor Sans"/>
                <a:cs typeface="Tenor Sans"/>
                <a:sym typeface="Tenor Sans"/>
              </a:rPr>
              <a:t>μs</a:t>
            </a:r>
            <a:endParaRPr sz="800">
              <a:solidFill>
                <a:schemeClr val="dk1"/>
              </a:solidFill>
              <a:latin typeface="Tenor Sans"/>
              <a:ea typeface="Tenor Sans"/>
              <a:cs typeface="Tenor Sans"/>
              <a:sym typeface="Tenor Sans"/>
            </a:endParaRPr>
          </a:p>
        </p:txBody>
      </p:sp>
      <p:sp>
        <p:nvSpPr>
          <p:cNvPr id="1916" name="Google Shape;1916;p59"/>
          <p:cNvSpPr txBox="1"/>
          <p:nvPr/>
        </p:nvSpPr>
        <p:spPr>
          <a:xfrm>
            <a:off x="-71198" y="25158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ps+Δt</a:t>
            </a:r>
            <a:endParaRPr sz="800">
              <a:solidFill>
                <a:schemeClr val="dk1"/>
              </a:solidFill>
              <a:latin typeface="Tenor Sans"/>
              <a:ea typeface="Tenor Sans"/>
              <a:cs typeface="Tenor Sans"/>
              <a:sym typeface="Tenor Sans"/>
            </a:endParaRPr>
          </a:p>
        </p:txBody>
      </p:sp>
      <p:sp>
        <p:nvSpPr>
          <p:cNvPr id="1917" name="Google Shape;1917;p59"/>
          <p:cNvSpPr txBox="1"/>
          <p:nvPr/>
        </p:nvSpPr>
        <p:spPr>
          <a:xfrm>
            <a:off x="1832575" y="2351980"/>
            <a:ext cx="1433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solidFill>
                  <a:schemeClr val="dk2"/>
                </a:solidFill>
                <a:latin typeface="Tenor Sans"/>
                <a:ea typeface="Tenor Sans"/>
                <a:cs typeface="Tenor Sans"/>
                <a:sym typeface="Tenor Sans"/>
              </a:rPr>
              <a:t>(track freeze)</a:t>
            </a:r>
            <a:endParaRPr sz="1200">
              <a:solidFill>
                <a:schemeClr val="dk2"/>
              </a:solidFill>
              <a:latin typeface="Tenor Sans"/>
              <a:ea typeface="Tenor Sans"/>
              <a:cs typeface="Tenor Sans"/>
              <a:sym typeface="Tenor Sans"/>
            </a:endParaRPr>
          </a:p>
        </p:txBody>
      </p:sp>
      <p:cxnSp>
        <p:nvCxnSpPr>
          <p:cNvPr id="1918" name="Google Shape;1918;p59"/>
          <p:cNvCxnSpPr/>
          <p:nvPr/>
        </p:nvCxnSpPr>
        <p:spPr>
          <a:xfrm rot="10800000" flipH="1">
            <a:off x="1836850" y="1661055"/>
            <a:ext cx="900" cy="1060500"/>
          </a:xfrm>
          <a:prstGeom prst="straightConnector1">
            <a:avLst/>
          </a:prstGeom>
          <a:noFill/>
          <a:ln w="9525" cap="flat" cmpd="sng">
            <a:solidFill>
              <a:schemeClr val="dk2"/>
            </a:solidFill>
            <a:prstDash val="dashDot"/>
            <a:round/>
            <a:headEnd type="none" w="med" len="med"/>
            <a:tailEnd type="none" w="med" len="med"/>
          </a:ln>
        </p:spPr>
      </p:cxnSp>
      <p:cxnSp>
        <p:nvCxnSpPr>
          <p:cNvPr id="1919" name="Google Shape;1919;p59"/>
          <p:cNvCxnSpPr/>
          <p:nvPr/>
        </p:nvCxnSpPr>
        <p:spPr>
          <a:xfrm flipH="1">
            <a:off x="363244" y="1657905"/>
            <a:ext cx="2900100" cy="900"/>
          </a:xfrm>
          <a:prstGeom prst="straightConnector1">
            <a:avLst/>
          </a:prstGeom>
          <a:noFill/>
          <a:ln w="19050" cap="flat" cmpd="sng">
            <a:solidFill>
              <a:schemeClr val="dk2"/>
            </a:solidFill>
            <a:prstDash val="solid"/>
            <a:round/>
            <a:headEnd type="none" w="med" len="med"/>
            <a:tailEnd type="none" w="med" len="med"/>
          </a:ln>
        </p:spPr>
      </p:cxnSp>
      <p:sp>
        <p:nvSpPr>
          <p:cNvPr id="1920" name="Google Shape;1920;p59"/>
          <p:cNvSpPr txBox="1"/>
          <p:nvPr/>
        </p:nvSpPr>
        <p:spPr>
          <a:xfrm>
            <a:off x="36000" y="372825"/>
            <a:ext cx="4513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INTERTRACK</a:t>
            </a:r>
            <a:r>
              <a:rPr lang="it" sz="1600">
                <a:solidFill>
                  <a:schemeClr val="dk1"/>
                </a:solidFill>
                <a:latin typeface="Tenor Sans"/>
                <a:ea typeface="Tenor Sans"/>
                <a:cs typeface="Tenor Sans"/>
                <a:sym typeface="Tenor Sans"/>
              </a:rPr>
              <a:t>: </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r>
              <a:rPr lang="it">
                <a:solidFill>
                  <a:schemeClr val="dk1"/>
                </a:solidFill>
                <a:latin typeface="Tenor Sans"/>
                <a:ea typeface="Tenor Sans"/>
                <a:cs typeface="Tenor Sans"/>
                <a:sym typeface="Tenor Sans"/>
              </a:rPr>
              <a:t>2 Proj. Δx = 100 nm ; Δt = 1 ns</a:t>
            </a:r>
            <a:endParaRPr>
              <a:solidFill>
                <a:schemeClr val="dk1"/>
              </a:solidFill>
              <a:latin typeface="Tenor Sans"/>
              <a:ea typeface="Tenor Sans"/>
              <a:cs typeface="Tenor Sans"/>
              <a:sym typeface="Tenor Sans"/>
            </a:endParaRPr>
          </a:p>
        </p:txBody>
      </p:sp>
      <p:sp>
        <p:nvSpPr>
          <p:cNvPr id="1921" name="Google Shape;1921;p59"/>
          <p:cNvSpPr txBox="1"/>
          <p:nvPr/>
        </p:nvSpPr>
        <p:spPr>
          <a:xfrm>
            <a:off x="1828533"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2</a:t>
            </a:r>
            <a:r>
              <a:rPr lang="it" sz="1300" baseline="30000">
                <a:solidFill>
                  <a:schemeClr val="dk2"/>
                </a:solidFill>
                <a:latin typeface="Tenor Sans"/>
                <a:ea typeface="Tenor Sans"/>
                <a:cs typeface="Tenor Sans"/>
                <a:sym typeface="Tenor Sans"/>
              </a:rPr>
              <a:t>nd</a:t>
            </a:r>
            <a:endParaRPr sz="1300" baseline="30000">
              <a:solidFill>
                <a:schemeClr val="dk2"/>
              </a:solidFill>
              <a:latin typeface="Tenor Sans"/>
              <a:ea typeface="Tenor Sans"/>
              <a:cs typeface="Tenor Sans"/>
              <a:sym typeface="Tenor Sans"/>
            </a:endParaRPr>
          </a:p>
        </p:txBody>
      </p:sp>
      <p:pic>
        <p:nvPicPr>
          <p:cNvPr id="1922" name="Google Shape;1922;p59"/>
          <p:cNvPicPr preferRelativeResize="0"/>
          <p:nvPr/>
        </p:nvPicPr>
        <p:blipFill>
          <a:blip r:embed="rId3">
            <a:alphaModFix/>
          </a:blip>
          <a:stretch>
            <a:fillRect/>
          </a:stretch>
        </p:blipFill>
        <p:spPr>
          <a:xfrm>
            <a:off x="4734000" y="1854000"/>
            <a:ext cx="3171597" cy="1971437"/>
          </a:xfrm>
          <a:prstGeom prst="rect">
            <a:avLst/>
          </a:prstGeom>
          <a:noFill/>
          <a:ln>
            <a:noFill/>
          </a:ln>
        </p:spPr>
      </p:pic>
      <p:sp>
        <p:nvSpPr>
          <p:cNvPr id="1923" name="Google Shape;1923;p59"/>
          <p:cNvSpPr txBox="1"/>
          <p:nvPr/>
        </p:nvSpPr>
        <p:spPr>
          <a:xfrm>
            <a:off x="-76202" y="4873333"/>
            <a:ext cx="31830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a:latin typeface="Tenor Sans"/>
                <a:ea typeface="Tenor Sans"/>
                <a:cs typeface="Tenor Sans"/>
                <a:sym typeface="Tenor Sans"/>
              </a:rPr>
              <a:t>Lorenzo Castelli (39th cycle)</a:t>
            </a:r>
            <a:endParaRPr sz="1100">
              <a:solidFill>
                <a:srgbClr val="000000"/>
              </a:solidFill>
              <a:latin typeface="Tenor Sans"/>
              <a:ea typeface="Tenor Sans"/>
              <a:cs typeface="Tenor Sans"/>
              <a:sym typeface="Tenor Sans"/>
            </a:endParaRPr>
          </a:p>
          <a:p>
            <a:pPr marL="0" lvl="0" indent="0" algn="l" rtl="0">
              <a:spcBef>
                <a:spcPts val="0"/>
              </a:spcBef>
              <a:spcAft>
                <a:spcPts val="0"/>
              </a:spcAft>
              <a:buNone/>
            </a:pPr>
            <a:endParaRPr sz="1100">
              <a:solidFill>
                <a:srgbClr val="000000"/>
              </a:solidFill>
            </a:endParaRPr>
          </a:p>
        </p:txBody>
      </p:sp>
      <p:sp>
        <p:nvSpPr>
          <p:cNvPr id="1924" name="Google Shape;1924;p59"/>
          <p:cNvSpPr txBox="1"/>
          <p:nvPr/>
        </p:nvSpPr>
        <p:spPr>
          <a:xfrm>
            <a:off x="3176250" y="4873320"/>
            <a:ext cx="2791500" cy="4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a:solidFill>
                  <a:schemeClr val="dk1"/>
                </a:solidFill>
                <a:latin typeface="Tenor Sans"/>
                <a:ea typeface="Tenor Sans"/>
                <a:cs typeface="Tenor Sans"/>
                <a:sym typeface="Tenor Sans"/>
              </a:rPr>
              <a:t>3rd Year Admission Seminar</a:t>
            </a:r>
            <a:endParaRPr sz="1100">
              <a:solidFill>
                <a:schemeClr val="dk1"/>
              </a:solidFill>
              <a:latin typeface="Tenor Sans"/>
              <a:ea typeface="Tenor Sans"/>
              <a:cs typeface="Tenor Sans"/>
              <a:sym typeface="Tenor Sans"/>
            </a:endParaRPr>
          </a:p>
        </p:txBody>
      </p:sp>
      <p:sp>
        <p:nvSpPr>
          <p:cNvPr id="1925" name="Google Shape;1925;p59"/>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8</a:t>
            </a:r>
            <a:endParaRPr sz="1200">
              <a:solidFill>
                <a:schemeClr val="dk1"/>
              </a:solidFill>
              <a:latin typeface="Tenor Sans"/>
              <a:ea typeface="Tenor Sans"/>
              <a:cs typeface="Tenor Sans"/>
              <a:sym typeface="Tenor Sans"/>
            </a:endParaRPr>
          </a:p>
        </p:txBody>
      </p:sp>
      <p:sp>
        <p:nvSpPr>
          <p:cNvPr id="1926" name="Google Shape;1926;p59"/>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Implementation and study of Intertrack interaction</a:t>
            </a:r>
            <a:endParaRPr sz="2000" b="1">
              <a:solidFill>
                <a:srgbClr val="595959"/>
              </a:solidFill>
              <a:latin typeface="Tenor Sans"/>
              <a:ea typeface="Tenor Sans"/>
              <a:cs typeface="Tenor Sans"/>
              <a:sym typeface="Tenor Sans"/>
            </a:endParaRPr>
          </a:p>
        </p:txBody>
      </p:sp>
      <p:sp>
        <p:nvSpPr>
          <p:cNvPr id="1927" name="Google Shape;1927;p59"/>
          <p:cNvSpPr txBox="1"/>
          <p:nvPr/>
        </p:nvSpPr>
        <p:spPr>
          <a:xfrm>
            <a:off x="4216865" y="1448525"/>
            <a:ext cx="470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chemeClr val="dk1"/>
                </a:solidFill>
                <a:latin typeface="Tenor Sans"/>
                <a:ea typeface="Tenor Sans"/>
                <a:cs typeface="Tenor Sans"/>
                <a:sym typeface="Tenor Sans"/>
              </a:rPr>
              <a:t>Example:</a:t>
            </a:r>
            <a:r>
              <a:rPr lang="it">
                <a:solidFill>
                  <a:schemeClr val="dk1"/>
                </a:solidFill>
                <a:latin typeface="Tenor Sans"/>
                <a:ea typeface="Tenor Sans"/>
                <a:cs typeface="Tenor Sans"/>
                <a:sym typeface="Tenor Sans"/>
              </a:rPr>
              <a:t> 2 Proj. Δx = 100 nm ; Δt = 1 ns</a:t>
            </a:r>
            <a:endParaRPr sz="1800">
              <a:solidFill>
                <a:schemeClr val="dk2"/>
              </a:solidFill>
            </a:endParaRPr>
          </a:p>
        </p:txBody>
      </p:sp>
      <p:sp>
        <p:nvSpPr>
          <p:cNvPr id="2" name="Date Placeholder 1">
            <a:extLst>
              <a:ext uri="{FF2B5EF4-FFF2-40B4-BE49-F238E27FC236}">
                <a16:creationId xmlns:a16="http://schemas.microsoft.com/office/drawing/2014/main" id="{F85BCAE1-B517-6C30-08D2-A2D1CEC26D09}"/>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734CA624-AB8C-A2B4-ED32-9EC4295715E0}"/>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F5BC2B75-E47A-11C6-22A5-1619A92B270D}"/>
              </a:ext>
            </a:extLst>
          </p:cNvPr>
          <p:cNvSpPr>
            <a:spLocks noGrp="1"/>
          </p:cNvSpPr>
          <p:nvPr>
            <p:ph type="sldNum" sz="quarter" idx="12"/>
          </p:nvPr>
        </p:nvSpPr>
        <p:spPr/>
        <p:txBody>
          <a:bodyPr/>
          <a:lstStyle/>
          <a:p>
            <a:fld id="{4C03E94D-BACC-4743-B2BE-3C118A75A3B0}"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cxnSp>
        <p:nvCxnSpPr>
          <p:cNvPr id="1932" name="Google Shape;1932;p60"/>
          <p:cNvCxnSpPr/>
          <p:nvPr/>
        </p:nvCxnSpPr>
        <p:spPr>
          <a:xfrm flipH="1">
            <a:off x="363244" y="3225443"/>
            <a:ext cx="2900100" cy="900"/>
          </a:xfrm>
          <a:prstGeom prst="straightConnector1">
            <a:avLst/>
          </a:prstGeom>
          <a:noFill/>
          <a:ln w="19050" cap="flat" cmpd="sng">
            <a:solidFill>
              <a:schemeClr val="dk1"/>
            </a:solidFill>
            <a:prstDash val="solid"/>
            <a:round/>
            <a:headEnd type="none" w="med" len="med"/>
            <a:tailEnd type="none" w="med" len="med"/>
          </a:ln>
        </p:spPr>
      </p:cxnSp>
      <p:sp>
        <p:nvSpPr>
          <p:cNvPr id="1933" name="Google Shape;1933;p60"/>
          <p:cNvSpPr/>
          <p:nvPr/>
        </p:nvSpPr>
        <p:spPr>
          <a:xfrm>
            <a:off x="408416" y="2722030"/>
            <a:ext cx="2857200" cy="8889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4" name="Google Shape;1934;p60"/>
          <p:cNvSpPr/>
          <p:nvPr/>
        </p:nvSpPr>
        <p:spPr>
          <a:xfrm>
            <a:off x="408416" y="2364230"/>
            <a:ext cx="1433100" cy="3450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5" name="Google Shape;1935;p60"/>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6" name="Google Shape;1936;p60"/>
          <p:cNvSpPr/>
          <p:nvPr/>
        </p:nvSpPr>
        <p:spPr>
          <a:xfrm>
            <a:off x="408416" y="1660905"/>
            <a:ext cx="2857200" cy="345000"/>
          </a:xfrm>
          <a:prstGeom prst="rect">
            <a:avLst/>
          </a:prstGeom>
          <a:solidFill>
            <a:srgbClr val="D7E1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7" name="Google Shape;1937;p60"/>
          <p:cNvSpPr txBox="1"/>
          <p:nvPr/>
        </p:nvSpPr>
        <p:spPr>
          <a:xfrm>
            <a:off x="408416"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sp>
        <p:nvSpPr>
          <p:cNvPr id="1938" name="Google Shape;1938;p60"/>
          <p:cNvSpPr txBox="1"/>
          <p:nvPr/>
        </p:nvSpPr>
        <p:spPr>
          <a:xfrm>
            <a:off x="404492"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1</a:t>
            </a:r>
            <a:r>
              <a:rPr lang="it" sz="1300" baseline="30000">
                <a:solidFill>
                  <a:schemeClr val="dk2"/>
                </a:solidFill>
                <a:latin typeface="Tenor Sans"/>
                <a:ea typeface="Tenor Sans"/>
                <a:cs typeface="Tenor Sans"/>
                <a:sym typeface="Tenor Sans"/>
              </a:rPr>
              <a:t>st</a:t>
            </a:r>
            <a:endParaRPr sz="1300" baseline="30000">
              <a:solidFill>
                <a:schemeClr val="dk2"/>
              </a:solidFill>
              <a:latin typeface="Tenor Sans"/>
              <a:ea typeface="Tenor Sans"/>
              <a:cs typeface="Tenor Sans"/>
              <a:sym typeface="Tenor Sans"/>
            </a:endParaRPr>
          </a:p>
        </p:txBody>
      </p:sp>
      <p:sp>
        <p:nvSpPr>
          <p:cNvPr id="1939" name="Google Shape;1939;p60"/>
          <p:cNvSpPr txBox="1"/>
          <p:nvPr/>
        </p:nvSpPr>
        <p:spPr>
          <a:xfrm>
            <a:off x="106639" y="1786018"/>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fs</a:t>
            </a:r>
            <a:endParaRPr sz="800">
              <a:latin typeface="Tenor Sans"/>
              <a:ea typeface="Tenor Sans"/>
              <a:cs typeface="Tenor Sans"/>
              <a:sym typeface="Tenor Sans"/>
            </a:endParaRPr>
          </a:p>
        </p:txBody>
      </p:sp>
      <p:sp>
        <p:nvSpPr>
          <p:cNvPr id="1940" name="Google Shape;1940;p60"/>
          <p:cNvSpPr/>
          <p:nvPr/>
        </p:nvSpPr>
        <p:spPr>
          <a:xfrm>
            <a:off x="408416" y="2010730"/>
            <a:ext cx="2857200" cy="345000"/>
          </a:xfrm>
          <a:prstGeom prst="rect">
            <a:avLst/>
          </a:prstGeom>
          <a:solidFill>
            <a:srgbClr val="E5C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1" name="Google Shape;1941;p60"/>
          <p:cNvSpPr txBox="1"/>
          <p:nvPr/>
        </p:nvSpPr>
        <p:spPr>
          <a:xfrm>
            <a:off x="408533"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cxnSp>
        <p:nvCxnSpPr>
          <p:cNvPr id="1942" name="Google Shape;1942;p60"/>
          <p:cNvCxnSpPr/>
          <p:nvPr/>
        </p:nvCxnSpPr>
        <p:spPr>
          <a:xfrm flipH="1">
            <a:off x="407385" y="1651280"/>
            <a:ext cx="4200" cy="2176200"/>
          </a:xfrm>
          <a:prstGeom prst="straightConnector1">
            <a:avLst/>
          </a:prstGeom>
          <a:noFill/>
          <a:ln w="19050" cap="flat" cmpd="sng">
            <a:solidFill>
              <a:schemeClr val="dk1"/>
            </a:solidFill>
            <a:prstDash val="solid"/>
            <a:round/>
            <a:headEnd type="none" w="med" len="med"/>
            <a:tailEnd type="triangle" w="med" len="med"/>
          </a:ln>
        </p:spPr>
      </p:cxnSp>
      <p:sp>
        <p:nvSpPr>
          <p:cNvPr id="1943" name="Google Shape;1943;p60"/>
          <p:cNvSpPr txBox="1"/>
          <p:nvPr/>
        </p:nvSpPr>
        <p:spPr>
          <a:xfrm>
            <a:off x="106639" y="2119305"/>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ps</a:t>
            </a:r>
            <a:endParaRPr sz="800">
              <a:latin typeface="Tenor Sans"/>
              <a:ea typeface="Tenor Sans"/>
              <a:cs typeface="Tenor Sans"/>
              <a:sym typeface="Tenor Sans"/>
            </a:endParaRPr>
          </a:p>
        </p:txBody>
      </p:sp>
      <p:sp>
        <p:nvSpPr>
          <p:cNvPr id="1944" name="Google Shape;1944;p60"/>
          <p:cNvSpPr txBox="1"/>
          <p:nvPr/>
        </p:nvSpPr>
        <p:spPr>
          <a:xfrm>
            <a:off x="408533" y="23519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Hetero-Chem</a:t>
            </a:r>
            <a:endParaRPr>
              <a:solidFill>
                <a:schemeClr val="dk1"/>
              </a:solidFill>
              <a:latin typeface="Tenor Sans"/>
              <a:ea typeface="Tenor Sans"/>
              <a:cs typeface="Tenor Sans"/>
              <a:sym typeface="Tenor Sans"/>
            </a:endParaRPr>
          </a:p>
        </p:txBody>
      </p:sp>
      <p:sp>
        <p:nvSpPr>
          <p:cNvPr id="1945" name="Google Shape;1945;p60"/>
          <p:cNvSpPr/>
          <p:nvPr/>
        </p:nvSpPr>
        <p:spPr>
          <a:xfrm>
            <a:off x="1841662" y="2366455"/>
            <a:ext cx="1433100" cy="345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6" name="Google Shape;1946;p60"/>
          <p:cNvSpPr txBox="1"/>
          <p:nvPr/>
        </p:nvSpPr>
        <p:spPr>
          <a:xfrm>
            <a:off x="404492" y="2935955"/>
            <a:ext cx="287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Hetero-Chem</a:t>
            </a:r>
            <a:endParaRPr>
              <a:solidFill>
                <a:schemeClr val="dk1"/>
              </a:solidFill>
              <a:latin typeface="Tenor Sans"/>
              <a:ea typeface="Tenor Sans"/>
              <a:cs typeface="Tenor Sans"/>
              <a:sym typeface="Tenor Sans"/>
            </a:endParaRPr>
          </a:p>
        </p:txBody>
      </p:sp>
      <p:sp>
        <p:nvSpPr>
          <p:cNvPr id="1947" name="Google Shape;1947;p60"/>
          <p:cNvSpPr txBox="1"/>
          <p:nvPr/>
        </p:nvSpPr>
        <p:spPr>
          <a:xfrm>
            <a:off x="-71198" y="33921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μs+Δt</a:t>
            </a:r>
            <a:endParaRPr sz="800">
              <a:solidFill>
                <a:schemeClr val="dk1"/>
              </a:solidFill>
              <a:latin typeface="Tenor Sans"/>
              <a:ea typeface="Tenor Sans"/>
              <a:cs typeface="Tenor Sans"/>
              <a:sym typeface="Tenor Sans"/>
            </a:endParaRPr>
          </a:p>
        </p:txBody>
      </p:sp>
      <p:cxnSp>
        <p:nvCxnSpPr>
          <p:cNvPr id="1948" name="Google Shape;1948;p60"/>
          <p:cNvCxnSpPr/>
          <p:nvPr/>
        </p:nvCxnSpPr>
        <p:spPr>
          <a:xfrm flipH="1">
            <a:off x="363244" y="2008005"/>
            <a:ext cx="2900100" cy="900"/>
          </a:xfrm>
          <a:prstGeom prst="straightConnector1">
            <a:avLst/>
          </a:prstGeom>
          <a:noFill/>
          <a:ln w="19050" cap="flat" cmpd="sng">
            <a:solidFill>
              <a:schemeClr val="dk1"/>
            </a:solidFill>
            <a:prstDash val="solid"/>
            <a:round/>
            <a:headEnd type="none" w="med" len="med"/>
            <a:tailEnd type="none" w="med" len="med"/>
          </a:ln>
        </p:spPr>
      </p:cxnSp>
      <p:sp>
        <p:nvSpPr>
          <p:cNvPr id="1949" name="Google Shape;1949;p60"/>
          <p:cNvSpPr txBox="1"/>
          <p:nvPr/>
        </p:nvSpPr>
        <p:spPr>
          <a:xfrm>
            <a:off x="1832458"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cxnSp>
        <p:nvCxnSpPr>
          <p:cNvPr id="1950" name="Google Shape;1950;p60"/>
          <p:cNvCxnSpPr/>
          <p:nvPr/>
        </p:nvCxnSpPr>
        <p:spPr>
          <a:xfrm flipH="1">
            <a:off x="363244" y="2354968"/>
            <a:ext cx="2900100" cy="900"/>
          </a:xfrm>
          <a:prstGeom prst="straightConnector1">
            <a:avLst/>
          </a:prstGeom>
          <a:noFill/>
          <a:ln w="19050" cap="flat" cmpd="sng">
            <a:solidFill>
              <a:schemeClr val="dk1"/>
            </a:solidFill>
            <a:prstDash val="solid"/>
            <a:round/>
            <a:headEnd type="none" w="med" len="med"/>
            <a:tailEnd type="none" w="med" len="med"/>
          </a:ln>
        </p:spPr>
      </p:cxnSp>
      <p:cxnSp>
        <p:nvCxnSpPr>
          <p:cNvPr id="1951" name="Google Shape;1951;p60"/>
          <p:cNvCxnSpPr/>
          <p:nvPr/>
        </p:nvCxnSpPr>
        <p:spPr>
          <a:xfrm flipH="1">
            <a:off x="363244" y="2715168"/>
            <a:ext cx="2900100" cy="900"/>
          </a:xfrm>
          <a:prstGeom prst="straightConnector1">
            <a:avLst/>
          </a:prstGeom>
          <a:noFill/>
          <a:ln w="19050" cap="flat" cmpd="sng">
            <a:solidFill>
              <a:schemeClr val="dk1"/>
            </a:solidFill>
            <a:prstDash val="solid"/>
            <a:round/>
            <a:headEnd type="none" w="med" len="med"/>
            <a:tailEnd type="none" w="med" len="med"/>
          </a:ln>
        </p:spPr>
      </p:cxnSp>
      <p:sp>
        <p:nvSpPr>
          <p:cNvPr id="1952" name="Google Shape;1952;p60"/>
          <p:cNvSpPr txBox="1"/>
          <p:nvPr/>
        </p:nvSpPr>
        <p:spPr>
          <a:xfrm>
            <a:off x="1832575"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cxnSp>
        <p:nvCxnSpPr>
          <p:cNvPr id="1953" name="Google Shape;1953;p60"/>
          <p:cNvCxnSpPr/>
          <p:nvPr/>
        </p:nvCxnSpPr>
        <p:spPr>
          <a:xfrm flipH="1">
            <a:off x="363175" y="3606400"/>
            <a:ext cx="2899200" cy="900"/>
          </a:xfrm>
          <a:prstGeom prst="straightConnector1">
            <a:avLst/>
          </a:prstGeom>
          <a:noFill/>
          <a:ln w="19050" cap="flat" cmpd="sng">
            <a:solidFill>
              <a:schemeClr val="dk1"/>
            </a:solidFill>
            <a:prstDash val="solid"/>
            <a:round/>
            <a:headEnd type="none" w="med" len="med"/>
            <a:tailEnd type="none" w="med" len="med"/>
          </a:ln>
        </p:spPr>
      </p:cxnSp>
      <p:sp>
        <p:nvSpPr>
          <p:cNvPr id="1954" name="Google Shape;1954;p60"/>
          <p:cNvSpPr txBox="1"/>
          <p:nvPr/>
        </p:nvSpPr>
        <p:spPr>
          <a:xfrm>
            <a:off x="-71198" y="3031843"/>
            <a:ext cx="6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800">
                <a:solidFill>
                  <a:schemeClr val="dk1"/>
                </a:solidFill>
                <a:latin typeface="Tenor Sans"/>
                <a:ea typeface="Tenor Sans"/>
                <a:cs typeface="Tenor Sans"/>
                <a:sym typeface="Tenor Sans"/>
              </a:rPr>
              <a:t>μs</a:t>
            </a:r>
            <a:endParaRPr sz="800">
              <a:solidFill>
                <a:schemeClr val="dk1"/>
              </a:solidFill>
              <a:latin typeface="Tenor Sans"/>
              <a:ea typeface="Tenor Sans"/>
              <a:cs typeface="Tenor Sans"/>
              <a:sym typeface="Tenor Sans"/>
            </a:endParaRPr>
          </a:p>
        </p:txBody>
      </p:sp>
      <p:sp>
        <p:nvSpPr>
          <p:cNvPr id="1955" name="Google Shape;1955;p60"/>
          <p:cNvSpPr txBox="1"/>
          <p:nvPr/>
        </p:nvSpPr>
        <p:spPr>
          <a:xfrm>
            <a:off x="-71198" y="25158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ps+Δt</a:t>
            </a:r>
            <a:endParaRPr sz="800">
              <a:solidFill>
                <a:schemeClr val="dk1"/>
              </a:solidFill>
              <a:latin typeface="Tenor Sans"/>
              <a:ea typeface="Tenor Sans"/>
              <a:cs typeface="Tenor Sans"/>
              <a:sym typeface="Tenor Sans"/>
            </a:endParaRPr>
          </a:p>
        </p:txBody>
      </p:sp>
      <p:sp>
        <p:nvSpPr>
          <p:cNvPr id="1956" name="Google Shape;1956;p60"/>
          <p:cNvSpPr txBox="1"/>
          <p:nvPr/>
        </p:nvSpPr>
        <p:spPr>
          <a:xfrm>
            <a:off x="1832575" y="2351980"/>
            <a:ext cx="1433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solidFill>
                  <a:schemeClr val="dk2"/>
                </a:solidFill>
                <a:latin typeface="Tenor Sans"/>
                <a:ea typeface="Tenor Sans"/>
                <a:cs typeface="Tenor Sans"/>
                <a:sym typeface="Tenor Sans"/>
              </a:rPr>
              <a:t>(track freeze)</a:t>
            </a:r>
            <a:endParaRPr sz="1200">
              <a:solidFill>
                <a:schemeClr val="dk2"/>
              </a:solidFill>
              <a:latin typeface="Tenor Sans"/>
              <a:ea typeface="Tenor Sans"/>
              <a:cs typeface="Tenor Sans"/>
              <a:sym typeface="Tenor Sans"/>
            </a:endParaRPr>
          </a:p>
        </p:txBody>
      </p:sp>
      <p:cxnSp>
        <p:nvCxnSpPr>
          <p:cNvPr id="1957" name="Google Shape;1957;p60"/>
          <p:cNvCxnSpPr/>
          <p:nvPr/>
        </p:nvCxnSpPr>
        <p:spPr>
          <a:xfrm rot="10800000" flipH="1">
            <a:off x="1836850" y="1661055"/>
            <a:ext cx="900" cy="1060500"/>
          </a:xfrm>
          <a:prstGeom prst="straightConnector1">
            <a:avLst/>
          </a:prstGeom>
          <a:noFill/>
          <a:ln w="9525" cap="flat" cmpd="sng">
            <a:solidFill>
              <a:schemeClr val="dk2"/>
            </a:solidFill>
            <a:prstDash val="dashDot"/>
            <a:round/>
            <a:headEnd type="none" w="med" len="med"/>
            <a:tailEnd type="none" w="med" len="med"/>
          </a:ln>
        </p:spPr>
      </p:cxnSp>
      <p:cxnSp>
        <p:nvCxnSpPr>
          <p:cNvPr id="1958" name="Google Shape;1958;p60"/>
          <p:cNvCxnSpPr/>
          <p:nvPr/>
        </p:nvCxnSpPr>
        <p:spPr>
          <a:xfrm flipH="1">
            <a:off x="363244" y="1657905"/>
            <a:ext cx="2900100" cy="900"/>
          </a:xfrm>
          <a:prstGeom prst="straightConnector1">
            <a:avLst/>
          </a:prstGeom>
          <a:noFill/>
          <a:ln w="19050" cap="flat" cmpd="sng">
            <a:solidFill>
              <a:schemeClr val="dk2"/>
            </a:solidFill>
            <a:prstDash val="solid"/>
            <a:round/>
            <a:headEnd type="none" w="med" len="med"/>
            <a:tailEnd type="none" w="med" len="med"/>
          </a:ln>
        </p:spPr>
      </p:cxnSp>
      <p:sp>
        <p:nvSpPr>
          <p:cNvPr id="1959" name="Google Shape;1959;p60"/>
          <p:cNvSpPr txBox="1"/>
          <p:nvPr/>
        </p:nvSpPr>
        <p:spPr>
          <a:xfrm>
            <a:off x="36000" y="372825"/>
            <a:ext cx="4513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INTERTRACK</a:t>
            </a:r>
            <a:endParaRPr>
              <a:solidFill>
                <a:schemeClr val="dk1"/>
              </a:solidFill>
              <a:latin typeface="Tenor Sans"/>
              <a:ea typeface="Tenor Sans"/>
              <a:cs typeface="Tenor Sans"/>
              <a:sym typeface="Tenor Sans"/>
            </a:endParaRPr>
          </a:p>
        </p:txBody>
      </p:sp>
      <p:sp>
        <p:nvSpPr>
          <p:cNvPr id="1960" name="Google Shape;1960;p60"/>
          <p:cNvSpPr txBox="1"/>
          <p:nvPr/>
        </p:nvSpPr>
        <p:spPr>
          <a:xfrm>
            <a:off x="1828533"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2</a:t>
            </a:r>
            <a:r>
              <a:rPr lang="it" sz="1300" baseline="30000">
                <a:solidFill>
                  <a:schemeClr val="dk2"/>
                </a:solidFill>
                <a:latin typeface="Tenor Sans"/>
                <a:ea typeface="Tenor Sans"/>
                <a:cs typeface="Tenor Sans"/>
                <a:sym typeface="Tenor Sans"/>
              </a:rPr>
              <a:t>nd</a:t>
            </a:r>
            <a:endParaRPr sz="1300" baseline="30000">
              <a:solidFill>
                <a:schemeClr val="dk2"/>
              </a:solidFill>
              <a:latin typeface="Tenor Sans"/>
              <a:ea typeface="Tenor Sans"/>
              <a:cs typeface="Tenor Sans"/>
              <a:sym typeface="Tenor Sans"/>
            </a:endParaRPr>
          </a:p>
        </p:txBody>
      </p:sp>
      <p:pic>
        <p:nvPicPr>
          <p:cNvPr id="1961" name="Google Shape;1961;p60"/>
          <p:cNvPicPr preferRelativeResize="0"/>
          <p:nvPr/>
        </p:nvPicPr>
        <p:blipFill>
          <a:blip r:embed="rId3">
            <a:alphaModFix/>
          </a:blip>
          <a:stretch>
            <a:fillRect/>
          </a:stretch>
        </p:blipFill>
        <p:spPr>
          <a:xfrm>
            <a:off x="4734000" y="1854000"/>
            <a:ext cx="3171597" cy="1971437"/>
          </a:xfrm>
          <a:prstGeom prst="rect">
            <a:avLst/>
          </a:prstGeom>
          <a:noFill/>
          <a:ln>
            <a:noFill/>
          </a:ln>
        </p:spPr>
      </p:pic>
      <p:sp>
        <p:nvSpPr>
          <p:cNvPr id="1962" name="Google Shape;1962;p60"/>
          <p:cNvSpPr txBox="1"/>
          <p:nvPr/>
        </p:nvSpPr>
        <p:spPr>
          <a:xfrm>
            <a:off x="-76202" y="4873333"/>
            <a:ext cx="31830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a:latin typeface="Tenor Sans"/>
                <a:ea typeface="Tenor Sans"/>
                <a:cs typeface="Tenor Sans"/>
                <a:sym typeface="Tenor Sans"/>
              </a:rPr>
              <a:t>Lorenzo Castelli (39th cycle)</a:t>
            </a:r>
            <a:endParaRPr sz="1100">
              <a:solidFill>
                <a:srgbClr val="000000"/>
              </a:solidFill>
              <a:latin typeface="Tenor Sans"/>
              <a:ea typeface="Tenor Sans"/>
              <a:cs typeface="Tenor Sans"/>
              <a:sym typeface="Tenor Sans"/>
            </a:endParaRPr>
          </a:p>
          <a:p>
            <a:pPr marL="0" lvl="0" indent="0" algn="l" rtl="0">
              <a:spcBef>
                <a:spcPts val="0"/>
              </a:spcBef>
              <a:spcAft>
                <a:spcPts val="0"/>
              </a:spcAft>
              <a:buNone/>
            </a:pPr>
            <a:endParaRPr sz="1100">
              <a:solidFill>
                <a:srgbClr val="000000"/>
              </a:solidFill>
            </a:endParaRPr>
          </a:p>
        </p:txBody>
      </p:sp>
      <p:sp>
        <p:nvSpPr>
          <p:cNvPr id="1963" name="Google Shape;1963;p60"/>
          <p:cNvSpPr txBox="1"/>
          <p:nvPr/>
        </p:nvSpPr>
        <p:spPr>
          <a:xfrm>
            <a:off x="3176250" y="4873320"/>
            <a:ext cx="2791500" cy="4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a:solidFill>
                  <a:schemeClr val="dk1"/>
                </a:solidFill>
                <a:latin typeface="Tenor Sans"/>
                <a:ea typeface="Tenor Sans"/>
                <a:cs typeface="Tenor Sans"/>
                <a:sym typeface="Tenor Sans"/>
              </a:rPr>
              <a:t>3rd Year Admission Seminar</a:t>
            </a:r>
            <a:endParaRPr sz="1100">
              <a:solidFill>
                <a:schemeClr val="dk1"/>
              </a:solidFill>
              <a:latin typeface="Tenor Sans"/>
              <a:ea typeface="Tenor Sans"/>
              <a:cs typeface="Tenor Sans"/>
              <a:sym typeface="Tenor Sans"/>
            </a:endParaRPr>
          </a:p>
        </p:txBody>
      </p:sp>
      <p:sp>
        <p:nvSpPr>
          <p:cNvPr id="1964" name="Google Shape;1964;p60"/>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8</a:t>
            </a:r>
            <a:endParaRPr sz="1200">
              <a:solidFill>
                <a:schemeClr val="dk1"/>
              </a:solidFill>
              <a:latin typeface="Tenor Sans"/>
              <a:ea typeface="Tenor Sans"/>
              <a:cs typeface="Tenor Sans"/>
              <a:sym typeface="Tenor Sans"/>
            </a:endParaRPr>
          </a:p>
        </p:txBody>
      </p:sp>
      <p:sp>
        <p:nvSpPr>
          <p:cNvPr id="1965" name="Google Shape;1965;p60"/>
          <p:cNvSpPr txBox="1"/>
          <p:nvPr/>
        </p:nvSpPr>
        <p:spPr>
          <a:xfrm>
            <a:off x="4216865" y="1448525"/>
            <a:ext cx="470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chemeClr val="dk1"/>
                </a:solidFill>
                <a:latin typeface="Tenor Sans"/>
                <a:ea typeface="Tenor Sans"/>
                <a:cs typeface="Tenor Sans"/>
                <a:sym typeface="Tenor Sans"/>
              </a:rPr>
              <a:t>Example:</a:t>
            </a:r>
            <a:r>
              <a:rPr lang="it">
                <a:solidFill>
                  <a:schemeClr val="dk1"/>
                </a:solidFill>
                <a:latin typeface="Tenor Sans"/>
                <a:ea typeface="Tenor Sans"/>
                <a:cs typeface="Tenor Sans"/>
                <a:sym typeface="Tenor Sans"/>
              </a:rPr>
              <a:t> 2 Proj. Δx = 100 nm ; Δt = 1 ns</a:t>
            </a:r>
            <a:endParaRPr sz="1800">
              <a:solidFill>
                <a:schemeClr val="dk2"/>
              </a:solidFill>
            </a:endParaRPr>
          </a:p>
        </p:txBody>
      </p:sp>
      <p:sp>
        <p:nvSpPr>
          <p:cNvPr id="1966" name="Google Shape;1966;p60"/>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Implementation and study of Intertrack interaction</a:t>
            </a:r>
            <a:endParaRPr sz="2000" b="1">
              <a:solidFill>
                <a:srgbClr val="595959"/>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5A99964F-1261-3020-D81C-C95C91510F20}"/>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FAF8CFF8-C744-AEBA-598C-D9750286B588}"/>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8C8E864B-0CCE-E9A6-F51C-365C3DE75B4A}"/>
              </a:ext>
            </a:extLst>
          </p:cNvPr>
          <p:cNvSpPr>
            <a:spLocks noGrp="1"/>
          </p:cNvSpPr>
          <p:nvPr>
            <p:ph type="sldNum" sz="quarter" idx="12"/>
          </p:nvPr>
        </p:nvSpPr>
        <p:spPr/>
        <p:txBody>
          <a:bodyPr/>
          <a:lstStyle/>
          <a:p>
            <a:fld id="{4C03E94D-BACC-4743-B2BE-3C118A75A3B0}"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cxnSp>
        <p:nvCxnSpPr>
          <p:cNvPr id="1971" name="Google Shape;1971;p61"/>
          <p:cNvCxnSpPr/>
          <p:nvPr/>
        </p:nvCxnSpPr>
        <p:spPr>
          <a:xfrm flipH="1">
            <a:off x="363244" y="3225443"/>
            <a:ext cx="2900100" cy="900"/>
          </a:xfrm>
          <a:prstGeom prst="straightConnector1">
            <a:avLst/>
          </a:prstGeom>
          <a:noFill/>
          <a:ln w="19050" cap="flat" cmpd="sng">
            <a:solidFill>
              <a:schemeClr val="dk1"/>
            </a:solidFill>
            <a:prstDash val="solid"/>
            <a:round/>
            <a:headEnd type="none" w="med" len="med"/>
            <a:tailEnd type="none" w="med" len="med"/>
          </a:ln>
        </p:spPr>
      </p:cxnSp>
      <p:sp>
        <p:nvSpPr>
          <p:cNvPr id="1972" name="Google Shape;1972;p61"/>
          <p:cNvSpPr/>
          <p:nvPr/>
        </p:nvSpPr>
        <p:spPr>
          <a:xfrm>
            <a:off x="408416" y="2722030"/>
            <a:ext cx="2857200" cy="8889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3" name="Google Shape;1973;p61"/>
          <p:cNvSpPr/>
          <p:nvPr/>
        </p:nvSpPr>
        <p:spPr>
          <a:xfrm>
            <a:off x="408416" y="2364230"/>
            <a:ext cx="1433100" cy="345000"/>
          </a:xfrm>
          <a:prstGeom prst="rect">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4" name="Google Shape;1974;p61"/>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5" name="Google Shape;1975;p61"/>
          <p:cNvSpPr/>
          <p:nvPr/>
        </p:nvSpPr>
        <p:spPr>
          <a:xfrm>
            <a:off x="408416" y="1660905"/>
            <a:ext cx="2857200" cy="345000"/>
          </a:xfrm>
          <a:prstGeom prst="rect">
            <a:avLst/>
          </a:prstGeom>
          <a:solidFill>
            <a:srgbClr val="D7E1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6" name="Google Shape;1976;p61"/>
          <p:cNvSpPr txBox="1"/>
          <p:nvPr/>
        </p:nvSpPr>
        <p:spPr>
          <a:xfrm>
            <a:off x="408416"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sp>
        <p:nvSpPr>
          <p:cNvPr id="1977" name="Google Shape;1977;p61"/>
          <p:cNvSpPr txBox="1"/>
          <p:nvPr/>
        </p:nvSpPr>
        <p:spPr>
          <a:xfrm>
            <a:off x="404492"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1</a:t>
            </a:r>
            <a:r>
              <a:rPr lang="it" sz="1300" baseline="30000">
                <a:solidFill>
                  <a:schemeClr val="dk2"/>
                </a:solidFill>
                <a:latin typeface="Tenor Sans"/>
                <a:ea typeface="Tenor Sans"/>
                <a:cs typeface="Tenor Sans"/>
                <a:sym typeface="Tenor Sans"/>
              </a:rPr>
              <a:t>st</a:t>
            </a:r>
            <a:endParaRPr sz="1300" baseline="30000">
              <a:solidFill>
                <a:schemeClr val="dk2"/>
              </a:solidFill>
              <a:latin typeface="Tenor Sans"/>
              <a:ea typeface="Tenor Sans"/>
              <a:cs typeface="Tenor Sans"/>
              <a:sym typeface="Tenor Sans"/>
            </a:endParaRPr>
          </a:p>
        </p:txBody>
      </p:sp>
      <p:sp>
        <p:nvSpPr>
          <p:cNvPr id="1978" name="Google Shape;1978;p61"/>
          <p:cNvSpPr txBox="1"/>
          <p:nvPr/>
        </p:nvSpPr>
        <p:spPr>
          <a:xfrm>
            <a:off x="106639" y="1786018"/>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fs</a:t>
            </a:r>
            <a:endParaRPr sz="800">
              <a:latin typeface="Tenor Sans"/>
              <a:ea typeface="Tenor Sans"/>
              <a:cs typeface="Tenor Sans"/>
              <a:sym typeface="Tenor Sans"/>
            </a:endParaRPr>
          </a:p>
        </p:txBody>
      </p:sp>
      <p:sp>
        <p:nvSpPr>
          <p:cNvPr id="1979" name="Google Shape;1979;p61"/>
          <p:cNvSpPr/>
          <p:nvPr/>
        </p:nvSpPr>
        <p:spPr>
          <a:xfrm>
            <a:off x="408416" y="2010730"/>
            <a:ext cx="2857200" cy="345000"/>
          </a:xfrm>
          <a:prstGeom prst="rect">
            <a:avLst/>
          </a:prstGeom>
          <a:solidFill>
            <a:srgbClr val="E5C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0" name="Google Shape;1980;p61"/>
          <p:cNvSpPr txBox="1"/>
          <p:nvPr/>
        </p:nvSpPr>
        <p:spPr>
          <a:xfrm>
            <a:off x="408533"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cxnSp>
        <p:nvCxnSpPr>
          <p:cNvPr id="1981" name="Google Shape;1981;p61"/>
          <p:cNvCxnSpPr/>
          <p:nvPr/>
        </p:nvCxnSpPr>
        <p:spPr>
          <a:xfrm flipH="1">
            <a:off x="407385" y="1651280"/>
            <a:ext cx="4200" cy="2176200"/>
          </a:xfrm>
          <a:prstGeom prst="straightConnector1">
            <a:avLst/>
          </a:prstGeom>
          <a:noFill/>
          <a:ln w="19050" cap="flat" cmpd="sng">
            <a:solidFill>
              <a:schemeClr val="dk1"/>
            </a:solidFill>
            <a:prstDash val="solid"/>
            <a:round/>
            <a:headEnd type="none" w="med" len="med"/>
            <a:tailEnd type="triangle" w="med" len="med"/>
          </a:ln>
        </p:spPr>
      </p:cxnSp>
      <p:sp>
        <p:nvSpPr>
          <p:cNvPr id="1982" name="Google Shape;1982;p61"/>
          <p:cNvSpPr txBox="1"/>
          <p:nvPr/>
        </p:nvSpPr>
        <p:spPr>
          <a:xfrm>
            <a:off x="106639" y="2119305"/>
            <a:ext cx="3711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800">
                <a:latin typeface="Tenor Sans"/>
                <a:ea typeface="Tenor Sans"/>
                <a:cs typeface="Tenor Sans"/>
                <a:sym typeface="Tenor Sans"/>
              </a:rPr>
              <a:t>ps</a:t>
            </a:r>
            <a:endParaRPr sz="800">
              <a:latin typeface="Tenor Sans"/>
              <a:ea typeface="Tenor Sans"/>
              <a:cs typeface="Tenor Sans"/>
              <a:sym typeface="Tenor Sans"/>
            </a:endParaRPr>
          </a:p>
        </p:txBody>
      </p:sp>
      <p:sp>
        <p:nvSpPr>
          <p:cNvPr id="1983" name="Google Shape;1983;p61"/>
          <p:cNvSpPr txBox="1"/>
          <p:nvPr/>
        </p:nvSpPr>
        <p:spPr>
          <a:xfrm>
            <a:off x="408533" y="23519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Hetero-Chem</a:t>
            </a:r>
            <a:endParaRPr>
              <a:solidFill>
                <a:schemeClr val="dk1"/>
              </a:solidFill>
              <a:latin typeface="Tenor Sans"/>
              <a:ea typeface="Tenor Sans"/>
              <a:cs typeface="Tenor Sans"/>
              <a:sym typeface="Tenor Sans"/>
            </a:endParaRPr>
          </a:p>
        </p:txBody>
      </p:sp>
      <p:sp>
        <p:nvSpPr>
          <p:cNvPr id="1984" name="Google Shape;1984;p61"/>
          <p:cNvSpPr/>
          <p:nvPr/>
        </p:nvSpPr>
        <p:spPr>
          <a:xfrm>
            <a:off x="1841662" y="2366455"/>
            <a:ext cx="1433100" cy="345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5" name="Google Shape;1985;p61"/>
          <p:cNvSpPr txBox="1"/>
          <p:nvPr/>
        </p:nvSpPr>
        <p:spPr>
          <a:xfrm>
            <a:off x="404492" y="2935955"/>
            <a:ext cx="287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Hetero-Chem</a:t>
            </a:r>
            <a:endParaRPr>
              <a:solidFill>
                <a:schemeClr val="dk1"/>
              </a:solidFill>
              <a:latin typeface="Tenor Sans"/>
              <a:ea typeface="Tenor Sans"/>
              <a:cs typeface="Tenor Sans"/>
              <a:sym typeface="Tenor Sans"/>
            </a:endParaRPr>
          </a:p>
        </p:txBody>
      </p:sp>
      <p:sp>
        <p:nvSpPr>
          <p:cNvPr id="1986" name="Google Shape;1986;p61"/>
          <p:cNvSpPr txBox="1"/>
          <p:nvPr/>
        </p:nvSpPr>
        <p:spPr>
          <a:xfrm>
            <a:off x="-71198" y="33921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μs+Δt</a:t>
            </a:r>
            <a:endParaRPr sz="800">
              <a:solidFill>
                <a:schemeClr val="dk1"/>
              </a:solidFill>
              <a:latin typeface="Tenor Sans"/>
              <a:ea typeface="Tenor Sans"/>
              <a:cs typeface="Tenor Sans"/>
              <a:sym typeface="Tenor Sans"/>
            </a:endParaRPr>
          </a:p>
        </p:txBody>
      </p:sp>
      <p:cxnSp>
        <p:nvCxnSpPr>
          <p:cNvPr id="1987" name="Google Shape;1987;p61"/>
          <p:cNvCxnSpPr/>
          <p:nvPr/>
        </p:nvCxnSpPr>
        <p:spPr>
          <a:xfrm flipH="1">
            <a:off x="363244" y="2008005"/>
            <a:ext cx="2900100" cy="900"/>
          </a:xfrm>
          <a:prstGeom prst="straightConnector1">
            <a:avLst/>
          </a:prstGeom>
          <a:noFill/>
          <a:ln w="19050" cap="flat" cmpd="sng">
            <a:solidFill>
              <a:schemeClr val="dk1"/>
            </a:solidFill>
            <a:prstDash val="solid"/>
            <a:round/>
            <a:headEnd type="none" w="med" len="med"/>
            <a:tailEnd type="none" w="med" len="med"/>
          </a:ln>
        </p:spPr>
      </p:cxnSp>
      <p:sp>
        <p:nvSpPr>
          <p:cNvPr id="1988" name="Google Shape;1988;p61"/>
          <p:cNvSpPr txBox="1"/>
          <p:nvPr/>
        </p:nvSpPr>
        <p:spPr>
          <a:xfrm>
            <a:off x="1832458" y="1648655"/>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Phys</a:t>
            </a:r>
            <a:endParaRPr>
              <a:solidFill>
                <a:schemeClr val="dk1"/>
              </a:solidFill>
              <a:latin typeface="Tenor Sans"/>
              <a:ea typeface="Tenor Sans"/>
              <a:cs typeface="Tenor Sans"/>
              <a:sym typeface="Tenor Sans"/>
            </a:endParaRPr>
          </a:p>
        </p:txBody>
      </p:sp>
      <p:cxnSp>
        <p:nvCxnSpPr>
          <p:cNvPr id="1989" name="Google Shape;1989;p61"/>
          <p:cNvCxnSpPr/>
          <p:nvPr/>
        </p:nvCxnSpPr>
        <p:spPr>
          <a:xfrm flipH="1">
            <a:off x="363244" y="2354968"/>
            <a:ext cx="2900100" cy="900"/>
          </a:xfrm>
          <a:prstGeom prst="straightConnector1">
            <a:avLst/>
          </a:prstGeom>
          <a:noFill/>
          <a:ln w="19050" cap="flat" cmpd="sng">
            <a:solidFill>
              <a:schemeClr val="dk1"/>
            </a:solidFill>
            <a:prstDash val="solid"/>
            <a:round/>
            <a:headEnd type="none" w="med" len="med"/>
            <a:tailEnd type="none" w="med" len="med"/>
          </a:ln>
        </p:spPr>
      </p:cxnSp>
      <p:cxnSp>
        <p:nvCxnSpPr>
          <p:cNvPr id="1990" name="Google Shape;1990;p61"/>
          <p:cNvCxnSpPr/>
          <p:nvPr/>
        </p:nvCxnSpPr>
        <p:spPr>
          <a:xfrm flipH="1">
            <a:off x="363244" y="2715168"/>
            <a:ext cx="2900100" cy="900"/>
          </a:xfrm>
          <a:prstGeom prst="straightConnector1">
            <a:avLst/>
          </a:prstGeom>
          <a:noFill/>
          <a:ln w="19050" cap="flat" cmpd="sng">
            <a:solidFill>
              <a:schemeClr val="dk1"/>
            </a:solidFill>
            <a:prstDash val="solid"/>
            <a:round/>
            <a:headEnd type="none" w="med" len="med"/>
            <a:tailEnd type="none" w="med" len="med"/>
          </a:ln>
        </p:spPr>
      </p:cxnSp>
      <p:sp>
        <p:nvSpPr>
          <p:cNvPr id="1991" name="Google Shape;1991;p61"/>
          <p:cNvSpPr txBox="1"/>
          <p:nvPr/>
        </p:nvSpPr>
        <p:spPr>
          <a:xfrm>
            <a:off x="1832575" y="1998480"/>
            <a:ext cx="143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chemeClr val="dk1"/>
                </a:solidFill>
                <a:latin typeface="Tenor Sans"/>
                <a:ea typeface="Tenor Sans"/>
                <a:cs typeface="Tenor Sans"/>
                <a:sym typeface="Tenor Sans"/>
              </a:rPr>
              <a:t>Pre-Chem</a:t>
            </a:r>
            <a:endParaRPr>
              <a:solidFill>
                <a:schemeClr val="dk1"/>
              </a:solidFill>
              <a:latin typeface="Tenor Sans"/>
              <a:ea typeface="Tenor Sans"/>
              <a:cs typeface="Tenor Sans"/>
              <a:sym typeface="Tenor Sans"/>
            </a:endParaRPr>
          </a:p>
        </p:txBody>
      </p:sp>
      <p:cxnSp>
        <p:nvCxnSpPr>
          <p:cNvPr id="1992" name="Google Shape;1992;p61"/>
          <p:cNvCxnSpPr/>
          <p:nvPr/>
        </p:nvCxnSpPr>
        <p:spPr>
          <a:xfrm flipH="1">
            <a:off x="363175" y="3606400"/>
            <a:ext cx="2899200" cy="900"/>
          </a:xfrm>
          <a:prstGeom prst="straightConnector1">
            <a:avLst/>
          </a:prstGeom>
          <a:noFill/>
          <a:ln w="19050" cap="flat" cmpd="sng">
            <a:solidFill>
              <a:schemeClr val="dk1"/>
            </a:solidFill>
            <a:prstDash val="solid"/>
            <a:round/>
            <a:headEnd type="none" w="med" len="med"/>
            <a:tailEnd type="none" w="med" len="med"/>
          </a:ln>
        </p:spPr>
      </p:cxnSp>
      <p:sp>
        <p:nvSpPr>
          <p:cNvPr id="1993" name="Google Shape;1993;p61"/>
          <p:cNvSpPr txBox="1"/>
          <p:nvPr/>
        </p:nvSpPr>
        <p:spPr>
          <a:xfrm>
            <a:off x="-71198" y="3031843"/>
            <a:ext cx="6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800">
                <a:solidFill>
                  <a:schemeClr val="dk1"/>
                </a:solidFill>
                <a:latin typeface="Tenor Sans"/>
                <a:ea typeface="Tenor Sans"/>
                <a:cs typeface="Tenor Sans"/>
                <a:sym typeface="Tenor Sans"/>
              </a:rPr>
              <a:t>μs</a:t>
            </a:r>
            <a:endParaRPr sz="800">
              <a:solidFill>
                <a:schemeClr val="dk1"/>
              </a:solidFill>
              <a:latin typeface="Tenor Sans"/>
              <a:ea typeface="Tenor Sans"/>
              <a:cs typeface="Tenor Sans"/>
              <a:sym typeface="Tenor Sans"/>
            </a:endParaRPr>
          </a:p>
        </p:txBody>
      </p:sp>
      <p:sp>
        <p:nvSpPr>
          <p:cNvPr id="1994" name="Google Shape;1994;p61"/>
          <p:cNvSpPr txBox="1"/>
          <p:nvPr/>
        </p:nvSpPr>
        <p:spPr>
          <a:xfrm>
            <a:off x="-71198" y="2515880"/>
            <a:ext cx="68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solidFill>
                  <a:schemeClr val="dk1"/>
                </a:solidFill>
                <a:latin typeface="Tenor Sans"/>
                <a:ea typeface="Tenor Sans"/>
                <a:cs typeface="Tenor Sans"/>
                <a:sym typeface="Tenor Sans"/>
              </a:rPr>
              <a:t>ps+Δt</a:t>
            </a:r>
            <a:endParaRPr sz="800">
              <a:solidFill>
                <a:schemeClr val="dk1"/>
              </a:solidFill>
              <a:latin typeface="Tenor Sans"/>
              <a:ea typeface="Tenor Sans"/>
              <a:cs typeface="Tenor Sans"/>
              <a:sym typeface="Tenor Sans"/>
            </a:endParaRPr>
          </a:p>
        </p:txBody>
      </p:sp>
      <p:sp>
        <p:nvSpPr>
          <p:cNvPr id="1995" name="Google Shape;1995;p61"/>
          <p:cNvSpPr txBox="1"/>
          <p:nvPr/>
        </p:nvSpPr>
        <p:spPr>
          <a:xfrm>
            <a:off x="1832575" y="2351980"/>
            <a:ext cx="1433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a:solidFill>
                  <a:schemeClr val="dk2"/>
                </a:solidFill>
                <a:latin typeface="Tenor Sans"/>
                <a:ea typeface="Tenor Sans"/>
                <a:cs typeface="Tenor Sans"/>
                <a:sym typeface="Tenor Sans"/>
              </a:rPr>
              <a:t>(track freeze)</a:t>
            </a:r>
            <a:endParaRPr sz="1200">
              <a:solidFill>
                <a:schemeClr val="dk2"/>
              </a:solidFill>
              <a:latin typeface="Tenor Sans"/>
              <a:ea typeface="Tenor Sans"/>
              <a:cs typeface="Tenor Sans"/>
              <a:sym typeface="Tenor Sans"/>
            </a:endParaRPr>
          </a:p>
        </p:txBody>
      </p:sp>
      <p:cxnSp>
        <p:nvCxnSpPr>
          <p:cNvPr id="1996" name="Google Shape;1996;p61"/>
          <p:cNvCxnSpPr/>
          <p:nvPr/>
        </p:nvCxnSpPr>
        <p:spPr>
          <a:xfrm rot="10800000" flipH="1">
            <a:off x="1836850" y="1661055"/>
            <a:ext cx="900" cy="1060500"/>
          </a:xfrm>
          <a:prstGeom prst="straightConnector1">
            <a:avLst/>
          </a:prstGeom>
          <a:noFill/>
          <a:ln w="9525" cap="flat" cmpd="sng">
            <a:solidFill>
              <a:schemeClr val="dk2"/>
            </a:solidFill>
            <a:prstDash val="dashDot"/>
            <a:round/>
            <a:headEnd type="none" w="med" len="med"/>
            <a:tailEnd type="none" w="med" len="med"/>
          </a:ln>
        </p:spPr>
      </p:cxnSp>
      <p:cxnSp>
        <p:nvCxnSpPr>
          <p:cNvPr id="1997" name="Google Shape;1997;p61"/>
          <p:cNvCxnSpPr/>
          <p:nvPr/>
        </p:nvCxnSpPr>
        <p:spPr>
          <a:xfrm flipH="1">
            <a:off x="363244" y="1657905"/>
            <a:ext cx="2900100" cy="900"/>
          </a:xfrm>
          <a:prstGeom prst="straightConnector1">
            <a:avLst/>
          </a:prstGeom>
          <a:noFill/>
          <a:ln w="19050" cap="flat" cmpd="sng">
            <a:solidFill>
              <a:schemeClr val="dk2"/>
            </a:solidFill>
            <a:prstDash val="solid"/>
            <a:round/>
            <a:headEnd type="none" w="med" len="med"/>
            <a:tailEnd type="none" w="med" len="med"/>
          </a:ln>
        </p:spPr>
      </p:cxnSp>
      <p:sp>
        <p:nvSpPr>
          <p:cNvPr id="1998" name="Google Shape;1998;p61"/>
          <p:cNvSpPr txBox="1"/>
          <p:nvPr/>
        </p:nvSpPr>
        <p:spPr>
          <a:xfrm>
            <a:off x="36000" y="372825"/>
            <a:ext cx="4513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INTERTRACK</a:t>
            </a:r>
            <a:endParaRPr>
              <a:solidFill>
                <a:schemeClr val="dk1"/>
              </a:solidFill>
              <a:latin typeface="Tenor Sans"/>
              <a:ea typeface="Tenor Sans"/>
              <a:cs typeface="Tenor Sans"/>
              <a:sym typeface="Tenor Sans"/>
            </a:endParaRPr>
          </a:p>
        </p:txBody>
      </p:sp>
      <p:sp>
        <p:nvSpPr>
          <p:cNvPr id="1999" name="Google Shape;1999;p61"/>
          <p:cNvSpPr txBox="1"/>
          <p:nvPr/>
        </p:nvSpPr>
        <p:spPr>
          <a:xfrm>
            <a:off x="1828533" y="1352055"/>
            <a:ext cx="1433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a:solidFill>
                  <a:schemeClr val="dk2"/>
                </a:solidFill>
                <a:latin typeface="Tenor Sans"/>
                <a:ea typeface="Tenor Sans"/>
                <a:cs typeface="Tenor Sans"/>
                <a:sym typeface="Tenor Sans"/>
              </a:rPr>
              <a:t>2</a:t>
            </a:r>
            <a:r>
              <a:rPr lang="it" sz="1300" baseline="30000">
                <a:solidFill>
                  <a:schemeClr val="dk2"/>
                </a:solidFill>
                <a:latin typeface="Tenor Sans"/>
                <a:ea typeface="Tenor Sans"/>
                <a:cs typeface="Tenor Sans"/>
                <a:sym typeface="Tenor Sans"/>
              </a:rPr>
              <a:t>nd</a:t>
            </a:r>
            <a:endParaRPr sz="1300" baseline="30000">
              <a:solidFill>
                <a:schemeClr val="dk2"/>
              </a:solidFill>
              <a:latin typeface="Tenor Sans"/>
              <a:ea typeface="Tenor Sans"/>
              <a:cs typeface="Tenor Sans"/>
              <a:sym typeface="Tenor Sans"/>
            </a:endParaRPr>
          </a:p>
        </p:txBody>
      </p:sp>
      <p:sp>
        <p:nvSpPr>
          <p:cNvPr id="2000" name="Google Shape;2000;p61"/>
          <p:cNvSpPr txBox="1"/>
          <p:nvPr/>
        </p:nvSpPr>
        <p:spPr>
          <a:xfrm>
            <a:off x="-76202" y="4873333"/>
            <a:ext cx="31830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a:latin typeface="Tenor Sans"/>
                <a:ea typeface="Tenor Sans"/>
                <a:cs typeface="Tenor Sans"/>
                <a:sym typeface="Tenor Sans"/>
              </a:rPr>
              <a:t>Lorenzo Castelli (39th cycle)</a:t>
            </a:r>
            <a:endParaRPr sz="1100">
              <a:solidFill>
                <a:srgbClr val="000000"/>
              </a:solidFill>
              <a:latin typeface="Tenor Sans"/>
              <a:ea typeface="Tenor Sans"/>
              <a:cs typeface="Tenor Sans"/>
              <a:sym typeface="Tenor Sans"/>
            </a:endParaRPr>
          </a:p>
          <a:p>
            <a:pPr marL="0" lvl="0" indent="0" algn="l" rtl="0">
              <a:spcBef>
                <a:spcPts val="0"/>
              </a:spcBef>
              <a:spcAft>
                <a:spcPts val="0"/>
              </a:spcAft>
              <a:buNone/>
            </a:pPr>
            <a:endParaRPr sz="1100">
              <a:solidFill>
                <a:srgbClr val="000000"/>
              </a:solidFill>
            </a:endParaRPr>
          </a:p>
        </p:txBody>
      </p:sp>
      <p:sp>
        <p:nvSpPr>
          <p:cNvPr id="2001" name="Google Shape;2001;p61"/>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8</a:t>
            </a:r>
            <a:endParaRPr sz="1200">
              <a:solidFill>
                <a:schemeClr val="dk1"/>
              </a:solidFill>
              <a:latin typeface="Tenor Sans"/>
              <a:ea typeface="Tenor Sans"/>
              <a:cs typeface="Tenor Sans"/>
              <a:sym typeface="Tenor Sans"/>
            </a:endParaRPr>
          </a:p>
        </p:txBody>
      </p:sp>
      <p:sp>
        <p:nvSpPr>
          <p:cNvPr id="2002" name="Google Shape;2002;p61"/>
          <p:cNvSpPr txBox="1"/>
          <p:nvPr/>
        </p:nvSpPr>
        <p:spPr>
          <a:xfrm>
            <a:off x="4216865" y="433361"/>
            <a:ext cx="470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chemeClr val="dk1"/>
                </a:solidFill>
                <a:latin typeface="Tenor Sans"/>
                <a:ea typeface="Tenor Sans"/>
                <a:cs typeface="Tenor Sans"/>
                <a:sym typeface="Tenor Sans"/>
              </a:rPr>
              <a:t>Example:</a:t>
            </a:r>
            <a:r>
              <a:rPr lang="it">
                <a:solidFill>
                  <a:schemeClr val="dk1"/>
                </a:solidFill>
                <a:latin typeface="Tenor Sans"/>
                <a:ea typeface="Tenor Sans"/>
                <a:cs typeface="Tenor Sans"/>
                <a:sym typeface="Tenor Sans"/>
              </a:rPr>
              <a:t> 2 Proj. Δx = 100 nm ; Δt = 1 ns</a:t>
            </a:r>
            <a:endParaRPr sz="1800">
              <a:solidFill>
                <a:schemeClr val="dk2"/>
              </a:solidFill>
            </a:endParaRPr>
          </a:p>
        </p:txBody>
      </p:sp>
      <p:sp>
        <p:nvSpPr>
          <p:cNvPr id="2003" name="Google Shape;2003;p61"/>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Implementation and study of Intertrack interaction</a:t>
            </a:r>
            <a:endParaRPr sz="2000" b="1">
              <a:solidFill>
                <a:srgbClr val="595959"/>
              </a:solidFill>
              <a:latin typeface="Tenor Sans"/>
              <a:ea typeface="Tenor Sans"/>
              <a:cs typeface="Tenor Sans"/>
              <a:sym typeface="Tenor Sans"/>
            </a:endParaRPr>
          </a:p>
        </p:txBody>
      </p:sp>
      <p:pic>
        <p:nvPicPr>
          <p:cNvPr id="2004" name="Google Shape;2004;p61"/>
          <p:cNvPicPr preferRelativeResize="0"/>
          <p:nvPr/>
        </p:nvPicPr>
        <p:blipFill>
          <a:blip r:embed="rId3">
            <a:alphaModFix/>
          </a:blip>
          <a:stretch>
            <a:fillRect/>
          </a:stretch>
        </p:blipFill>
        <p:spPr>
          <a:xfrm>
            <a:off x="4924591" y="2967356"/>
            <a:ext cx="3870330" cy="2130440"/>
          </a:xfrm>
          <a:prstGeom prst="rect">
            <a:avLst/>
          </a:prstGeom>
          <a:noFill/>
          <a:ln>
            <a:noFill/>
          </a:ln>
        </p:spPr>
      </p:pic>
      <p:pic>
        <p:nvPicPr>
          <p:cNvPr id="2005" name="Google Shape;2005;p61"/>
          <p:cNvPicPr preferRelativeResize="0"/>
          <p:nvPr/>
        </p:nvPicPr>
        <p:blipFill>
          <a:blip r:embed="rId4">
            <a:alphaModFix/>
          </a:blip>
          <a:stretch>
            <a:fillRect/>
          </a:stretch>
        </p:blipFill>
        <p:spPr>
          <a:xfrm>
            <a:off x="4948332" y="833550"/>
            <a:ext cx="3869701" cy="2130102"/>
          </a:xfrm>
          <a:prstGeom prst="rect">
            <a:avLst/>
          </a:prstGeom>
          <a:noFill/>
          <a:ln>
            <a:noFill/>
          </a:ln>
        </p:spPr>
      </p:pic>
      <p:sp>
        <p:nvSpPr>
          <p:cNvPr id="2006" name="Google Shape;2006;p61"/>
          <p:cNvSpPr txBox="1"/>
          <p:nvPr/>
        </p:nvSpPr>
        <p:spPr>
          <a:xfrm>
            <a:off x="3176250" y="4873320"/>
            <a:ext cx="2791500" cy="4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a:solidFill>
                  <a:schemeClr val="dk1"/>
                </a:solidFill>
                <a:latin typeface="Tenor Sans"/>
                <a:ea typeface="Tenor Sans"/>
                <a:cs typeface="Tenor Sans"/>
                <a:sym typeface="Tenor Sans"/>
              </a:rPr>
              <a:t>3rd Year Admission Seminar</a:t>
            </a:r>
            <a:endParaRPr sz="1100">
              <a:solidFill>
                <a:schemeClr val="dk1"/>
              </a:solidFill>
              <a:latin typeface="Tenor Sans"/>
              <a:ea typeface="Tenor Sans"/>
              <a:cs typeface="Tenor Sans"/>
              <a:sym typeface="Tenor Sans"/>
            </a:endParaRPr>
          </a:p>
        </p:txBody>
      </p:sp>
      <p:sp>
        <p:nvSpPr>
          <p:cNvPr id="2007" name="Google Shape;2007;p61"/>
          <p:cNvSpPr txBox="1"/>
          <p:nvPr/>
        </p:nvSpPr>
        <p:spPr>
          <a:xfrm>
            <a:off x="275657" y="4082324"/>
            <a:ext cx="171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00"/>
                </a:solidFill>
                <a:latin typeface="Tenor Sans"/>
                <a:ea typeface="Tenor Sans"/>
                <a:cs typeface="Tenor Sans"/>
                <a:sym typeface="Tenor Sans"/>
              </a:rPr>
              <a:t>G-value(t) =</a:t>
            </a:r>
            <a:endParaRPr sz="1600" baseline="-25000">
              <a:solidFill>
                <a:srgbClr val="000000"/>
              </a:solidFill>
              <a:latin typeface="Tenor Sans"/>
              <a:ea typeface="Tenor Sans"/>
              <a:cs typeface="Tenor Sans"/>
              <a:sym typeface="Tenor Sans"/>
            </a:endParaRPr>
          </a:p>
        </p:txBody>
      </p:sp>
      <p:cxnSp>
        <p:nvCxnSpPr>
          <p:cNvPr id="2008" name="Google Shape;2008;p61"/>
          <p:cNvCxnSpPr/>
          <p:nvPr/>
        </p:nvCxnSpPr>
        <p:spPr>
          <a:xfrm rot="10800000" flipH="1">
            <a:off x="1686557" y="4291574"/>
            <a:ext cx="1153500" cy="6300"/>
          </a:xfrm>
          <a:prstGeom prst="straightConnector1">
            <a:avLst/>
          </a:prstGeom>
          <a:noFill/>
          <a:ln w="9525" cap="flat" cmpd="sng">
            <a:solidFill>
              <a:srgbClr val="000000"/>
            </a:solidFill>
            <a:prstDash val="solid"/>
            <a:round/>
            <a:headEnd type="none" w="med" len="med"/>
            <a:tailEnd type="none" w="med" len="med"/>
          </a:ln>
        </p:spPr>
      </p:cxnSp>
      <p:sp>
        <p:nvSpPr>
          <p:cNvPr id="2009" name="Google Shape;2009;p61"/>
          <p:cNvSpPr txBox="1"/>
          <p:nvPr/>
        </p:nvSpPr>
        <p:spPr>
          <a:xfrm>
            <a:off x="1956182" y="3936824"/>
            <a:ext cx="65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00"/>
                </a:solidFill>
                <a:latin typeface="Tenor Sans"/>
                <a:ea typeface="Tenor Sans"/>
                <a:cs typeface="Tenor Sans"/>
                <a:sym typeface="Tenor Sans"/>
              </a:rPr>
              <a:t>N(t)</a:t>
            </a:r>
            <a:endParaRPr sz="1600" baseline="-25000">
              <a:solidFill>
                <a:srgbClr val="000000"/>
              </a:solidFill>
              <a:latin typeface="Tenor Sans"/>
              <a:ea typeface="Tenor Sans"/>
              <a:cs typeface="Tenor Sans"/>
              <a:sym typeface="Tenor Sans"/>
            </a:endParaRPr>
          </a:p>
        </p:txBody>
      </p:sp>
      <p:sp>
        <p:nvSpPr>
          <p:cNvPr id="2010" name="Google Shape;2010;p61"/>
          <p:cNvSpPr txBox="1"/>
          <p:nvPr/>
        </p:nvSpPr>
        <p:spPr>
          <a:xfrm>
            <a:off x="1644857" y="4220174"/>
            <a:ext cx="132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00"/>
                </a:solidFill>
                <a:latin typeface="Tenor Sans"/>
                <a:ea typeface="Tenor Sans"/>
                <a:cs typeface="Tenor Sans"/>
                <a:sym typeface="Tenor Sans"/>
              </a:rPr>
              <a:t>E(t)[100eV]</a:t>
            </a:r>
            <a:endParaRPr sz="1600" baseline="-25000">
              <a:solidFill>
                <a:srgbClr val="000000"/>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3FC0906B-3686-8ABE-5A3C-C0F1FFA1D891}"/>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CFECDDA5-7FDA-E9C4-BCA6-CA77AA1BC432}"/>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87A82C12-2FDB-23B6-E0BE-7AB5F7E99BB6}"/>
              </a:ext>
            </a:extLst>
          </p:cNvPr>
          <p:cNvSpPr>
            <a:spLocks noGrp="1"/>
          </p:cNvSpPr>
          <p:nvPr>
            <p:ph type="sldNum" sz="quarter" idx="12"/>
          </p:nvPr>
        </p:nvSpPr>
        <p:spPr/>
        <p:txBody>
          <a:bodyPr/>
          <a:lstStyle/>
          <a:p>
            <a:fld id="{4C03E94D-BACC-4743-B2BE-3C118A75A3B0}"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62"/>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6" name="Google Shape;2016;p62"/>
          <p:cNvSpPr txBox="1"/>
          <p:nvPr/>
        </p:nvSpPr>
        <p:spPr>
          <a:xfrm>
            <a:off x="36000" y="372825"/>
            <a:ext cx="45138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INTERTRACK</a:t>
            </a:r>
            <a:r>
              <a:rPr lang="it" sz="1600">
                <a:solidFill>
                  <a:schemeClr val="dk1"/>
                </a:solidFill>
                <a:latin typeface="Tenor Sans"/>
                <a:ea typeface="Tenor Sans"/>
                <a:cs typeface="Tenor Sans"/>
                <a:sym typeface="Tenor Sans"/>
              </a:rPr>
              <a:t>: </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r>
              <a:rPr lang="it">
                <a:solidFill>
                  <a:schemeClr val="dk1"/>
                </a:solidFill>
                <a:latin typeface="Tenor Sans"/>
                <a:ea typeface="Tenor Sans"/>
                <a:cs typeface="Tenor Sans"/>
                <a:sym typeface="Tenor Sans"/>
              </a:rPr>
              <a:t>Proton 20 MeV (LET = 2.25 keV/μm</a:t>
            </a:r>
            <a:r>
              <a:rPr lang="it" sz="1600">
                <a:solidFill>
                  <a:schemeClr val="dk1"/>
                </a:solidFill>
                <a:latin typeface="Tenor Sans"/>
                <a:ea typeface="Tenor Sans"/>
                <a:cs typeface="Tenor Sans"/>
                <a:sym typeface="Tenor Sans"/>
              </a:rPr>
              <a:t>)</a:t>
            </a:r>
            <a:endParaRPr sz="1600">
              <a:solidFill>
                <a:schemeClr val="dk1"/>
              </a:solidFill>
              <a:latin typeface="Tenor Sans"/>
              <a:ea typeface="Tenor Sans"/>
              <a:cs typeface="Tenor Sans"/>
              <a:sym typeface="Tenor Sans"/>
            </a:endParaRPr>
          </a:p>
          <a:p>
            <a:pPr marL="0" lvl="0" indent="0" algn="l" rtl="0">
              <a:spcBef>
                <a:spcPts val="0"/>
              </a:spcBef>
              <a:spcAft>
                <a:spcPts val="0"/>
              </a:spcAft>
              <a:buClr>
                <a:schemeClr val="dk1"/>
              </a:buClr>
              <a:buSzPts val="1100"/>
              <a:buFont typeface="Arial"/>
              <a:buNone/>
            </a:pPr>
            <a:r>
              <a:rPr lang="it">
                <a:solidFill>
                  <a:schemeClr val="dk1"/>
                </a:solidFill>
                <a:latin typeface="Tenor Sans"/>
                <a:ea typeface="Tenor Sans"/>
                <a:cs typeface="Tenor Sans"/>
                <a:sym typeface="Tenor Sans"/>
              </a:rPr>
              <a:t>Helium 5 MeV/u (LET = 30 keV/μm</a:t>
            </a:r>
            <a:r>
              <a:rPr lang="it" sz="1600">
                <a:solidFill>
                  <a:schemeClr val="dk1"/>
                </a:solidFill>
                <a:latin typeface="Tenor Sans"/>
                <a:ea typeface="Tenor Sans"/>
                <a:cs typeface="Tenor Sans"/>
                <a:sym typeface="Tenor Sans"/>
              </a:rPr>
              <a:t>)</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r>
              <a:rPr lang="it">
                <a:solidFill>
                  <a:schemeClr val="dk1"/>
                </a:solidFill>
                <a:latin typeface="Tenor Sans"/>
                <a:ea typeface="Tenor Sans"/>
                <a:cs typeface="Tenor Sans"/>
                <a:sym typeface="Tenor Sans"/>
              </a:rPr>
              <a:t>2 Projectile, with several </a:t>
            </a:r>
            <a:r>
              <a:rPr lang="it" b="1">
                <a:solidFill>
                  <a:schemeClr val="dk1"/>
                </a:solidFill>
                <a:latin typeface="Tenor Sans"/>
                <a:ea typeface="Tenor Sans"/>
                <a:cs typeface="Tenor Sans"/>
                <a:sym typeface="Tenor Sans"/>
              </a:rPr>
              <a:t>Δx</a:t>
            </a:r>
            <a:r>
              <a:rPr lang="it">
                <a:solidFill>
                  <a:schemeClr val="dk1"/>
                </a:solidFill>
                <a:latin typeface="Tenor Sans"/>
                <a:ea typeface="Tenor Sans"/>
                <a:cs typeface="Tenor Sans"/>
                <a:sym typeface="Tenor Sans"/>
              </a:rPr>
              <a:t> and </a:t>
            </a:r>
            <a:r>
              <a:rPr lang="it" b="1">
                <a:solidFill>
                  <a:schemeClr val="dk1"/>
                </a:solidFill>
                <a:latin typeface="Tenor Sans"/>
                <a:ea typeface="Tenor Sans"/>
                <a:cs typeface="Tenor Sans"/>
                <a:sym typeface="Tenor Sans"/>
              </a:rPr>
              <a:t>Δt</a:t>
            </a:r>
            <a:endParaRPr b="1">
              <a:solidFill>
                <a:schemeClr val="dk1"/>
              </a:solidFill>
              <a:latin typeface="Tenor Sans"/>
              <a:ea typeface="Tenor Sans"/>
              <a:cs typeface="Tenor Sans"/>
              <a:sym typeface="Tenor Sans"/>
            </a:endParaRPr>
          </a:p>
        </p:txBody>
      </p:sp>
      <p:pic>
        <p:nvPicPr>
          <p:cNvPr id="2017" name="Google Shape;2017;p62" title="Prot_He_resNO_OH^..png"/>
          <p:cNvPicPr preferRelativeResize="0"/>
          <p:nvPr/>
        </p:nvPicPr>
        <p:blipFill>
          <a:blip r:embed="rId3">
            <a:alphaModFix/>
          </a:blip>
          <a:stretch>
            <a:fillRect/>
          </a:stretch>
        </p:blipFill>
        <p:spPr>
          <a:xfrm>
            <a:off x="3408533" y="378000"/>
            <a:ext cx="5752801" cy="2359010"/>
          </a:xfrm>
          <a:prstGeom prst="rect">
            <a:avLst/>
          </a:prstGeom>
          <a:noFill/>
          <a:ln>
            <a:noFill/>
          </a:ln>
        </p:spPr>
      </p:pic>
      <p:sp>
        <p:nvSpPr>
          <p:cNvPr id="2018" name="Google Shape;2018;p62"/>
          <p:cNvSpPr txBox="1"/>
          <p:nvPr/>
        </p:nvSpPr>
        <p:spPr>
          <a:xfrm>
            <a:off x="-76202" y="4873333"/>
            <a:ext cx="31830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a:latin typeface="Tenor Sans"/>
                <a:ea typeface="Tenor Sans"/>
                <a:cs typeface="Tenor Sans"/>
                <a:sym typeface="Tenor Sans"/>
              </a:rPr>
              <a:t>Lorenzo Castelli (39th cycle)</a:t>
            </a:r>
            <a:endParaRPr sz="1100">
              <a:solidFill>
                <a:srgbClr val="000000"/>
              </a:solidFill>
              <a:latin typeface="Tenor Sans"/>
              <a:ea typeface="Tenor Sans"/>
              <a:cs typeface="Tenor Sans"/>
              <a:sym typeface="Tenor Sans"/>
            </a:endParaRPr>
          </a:p>
          <a:p>
            <a:pPr marL="0" lvl="0" indent="0" algn="l" rtl="0">
              <a:spcBef>
                <a:spcPts val="0"/>
              </a:spcBef>
              <a:spcAft>
                <a:spcPts val="0"/>
              </a:spcAft>
              <a:buNone/>
            </a:pPr>
            <a:endParaRPr sz="1100">
              <a:solidFill>
                <a:srgbClr val="000000"/>
              </a:solidFill>
            </a:endParaRPr>
          </a:p>
        </p:txBody>
      </p:sp>
      <p:sp>
        <p:nvSpPr>
          <p:cNvPr id="2019" name="Google Shape;2019;p62"/>
          <p:cNvSpPr txBox="1"/>
          <p:nvPr/>
        </p:nvSpPr>
        <p:spPr>
          <a:xfrm>
            <a:off x="3176250" y="4873320"/>
            <a:ext cx="2791500" cy="4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a:solidFill>
                  <a:schemeClr val="dk1"/>
                </a:solidFill>
                <a:latin typeface="Tenor Sans"/>
                <a:ea typeface="Tenor Sans"/>
                <a:cs typeface="Tenor Sans"/>
                <a:sym typeface="Tenor Sans"/>
              </a:rPr>
              <a:t>3rd Year Admission Seminar</a:t>
            </a:r>
            <a:endParaRPr sz="1100">
              <a:solidFill>
                <a:schemeClr val="dk1"/>
              </a:solidFill>
              <a:latin typeface="Tenor Sans"/>
              <a:ea typeface="Tenor Sans"/>
              <a:cs typeface="Tenor Sans"/>
              <a:sym typeface="Tenor Sans"/>
            </a:endParaRPr>
          </a:p>
        </p:txBody>
      </p:sp>
      <p:sp>
        <p:nvSpPr>
          <p:cNvPr id="2020" name="Google Shape;2020;p62"/>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8</a:t>
            </a:r>
            <a:endParaRPr sz="1200">
              <a:solidFill>
                <a:schemeClr val="dk1"/>
              </a:solidFill>
              <a:latin typeface="Tenor Sans"/>
              <a:ea typeface="Tenor Sans"/>
              <a:cs typeface="Tenor Sans"/>
              <a:sym typeface="Tenor Sans"/>
            </a:endParaRPr>
          </a:p>
        </p:txBody>
      </p:sp>
      <p:pic>
        <p:nvPicPr>
          <p:cNvPr id="2021" name="Google Shape;2021;p62" title="Prot_He_resNO_H_2O_2.png"/>
          <p:cNvPicPr preferRelativeResize="0"/>
          <p:nvPr/>
        </p:nvPicPr>
        <p:blipFill>
          <a:blip r:embed="rId4">
            <a:alphaModFix/>
          </a:blip>
          <a:stretch>
            <a:fillRect/>
          </a:stretch>
        </p:blipFill>
        <p:spPr>
          <a:xfrm>
            <a:off x="3408533" y="2772000"/>
            <a:ext cx="5752801" cy="2358649"/>
          </a:xfrm>
          <a:prstGeom prst="rect">
            <a:avLst/>
          </a:prstGeom>
          <a:noFill/>
          <a:ln>
            <a:noFill/>
          </a:ln>
        </p:spPr>
      </p:pic>
      <p:sp>
        <p:nvSpPr>
          <p:cNvPr id="2022" name="Google Shape;2022;p62"/>
          <p:cNvSpPr txBox="1"/>
          <p:nvPr/>
        </p:nvSpPr>
        <p:spPr>
          <a:xfrm>
            <a:off x="8818025" y="4833163"/>
            <a:ext cx="91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latin typeface="Tenor Sans"/>
                <a:ea typeface="Tenor Sans"/>
                <a:cs typeface="Tenor Sans"/>
                <a:sym typeface="Tenor Sans"/>
              </a:rPr>
              <a:t>9</a:t>
            </a:r>
            <a:endParaRPr sz="1200">
              <a:solidFill>
                <a:schemeClr val="dk1"/>
              </a:solidFill>
              <a:latin typeface="Tenor Sans"/>
              <a:ea typeface="Tenor Sans"/>
              <a:cs typeface="Tenor Sans"/>
              <a:sym typeface="Tenor Sans"/>
            </a:endParaRPr>
          </a:p>
        </p:txBody>
      </p:sp>
      <p:sp>
        <p:nvSpPr>
          <p:cNvPr id="2023" name="Google Shape;2023;p62"/>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Implementation and study of Intertrack interaction</a:t>
            </a:r>
            <a:endParaRPr sz="2000" b="1">
              <a:solidFill>
                <a:srgbClr val="595959"/>
              </a:solidFill>
              <a:latin typeface="Tenor Sans"/>
              <a:ea typeface="Tenor Sans"/>
              <a:cs typeface="Tenor Sans"/>
              <a:sym typeface="Tenor Sans"/>
            </a:endParaRPr>
          </a:p>
        </p:txBody>
      </p:sp>
      <p:sp>
        <p:nvSpPr>
          <p:cNvPr id="2024" name="Google Shape;2024;p62"/>
          <p:cNvSpPr txBox="1"/>
          <p:nvPr/>
        </p:nvSpPr>
        <p:spPr>
          <a:xfrm>
            <a:off x="42904" y="1511925"/>
            <a:ext cx="2944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rgbClr val="666666"/>
                </a:solidFill>
              </a:rPr>
              <a:t>Castelli et al.,</a:t>
            </a:r>
            <a:r>
              <a:rPr lang="it" sz="1000" i="1">
                <a:solidFill>
                  <a:srgbClr val="666666"/>
                </a:solidFill>
              </a:rPr>
              <a:t>IJMS</a:t>
            </a:r>
            <a:r>
              <a:rPr lang="it" sz="1000">
                <a:solidFill>
                  <a:srgbClr val="666666"/>
                </a:solidFill>
              </a:rPr>
              <a:t>, 2025</a:t>
            </a:r>
            <a:endParaRPr sz="1000">
              <a:solidFill>
                <a:srgbClr val="666666"/>
              </a:solidFill>
            </a:endParaRPr>
          </a:p>
        </p:txBody>
      </p:sp>
      <p:sp>
        <p:nvSpPr>
          <p:cNvPr id="2025" name="Google Shape;2025;p62"/>
          <p:cNvSpPr txBox="1"/>
          <p:nvPr/>
        </p:nvSpPr>
        <p:spPr>
          <a:xfrm>
            <a:off x="275657" y="4082324"/>
            <a:ext cx="171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00"/>
                </a:solidFill>
                <a:latin typeface="Tenor Sans"/>
                <a:ea typeface="Tenor Sans"/>
                <a:cs typeface="Tenor Sans"/>
                <a:sym typeface="Tenor Sans"/>
              </a:rPr>
              <a:t>G-value(t) =</a:t>
            </a:r>
            <a:endParaRPr sz="1600" baseline="-25000">
              <a:solidFill>
                <a:srgbClr val="000000"/>
              </a:solidFill>
              <a:latin typeface="Tenor Sans"/>
              <a:ea typeface="Tenor Sans"/>
              <a:cs typeface="Tenor Sans"/>
              <a:sym typeface="Tenor Sans"/>
            </a:endParaRPr>
          </a:p>
        </p:txBody>
      </p:sp>
      <p:cxnSp>
        <p:nvCxnSpPr>
          <p:cNvPr id="2026" name="Google Shape;2026;p62"/>
          <p:cNvCxnSpPr/>
          <p:nvPr/>
        </p:nvCxnSpPr>
        <p:spPr>
          <a:xfrm rot="10800000" flipH="1">
            <a:off x="1686557" y="4291574"/>
            <a:ext cx="1153500" cy="6300"/>
          </a:xfrm>
          <a:prstGeom prst="straightConnector1">
            <a:avLst/>
          </a:prstGeom>
          <a:noFill/>
          <a:ln w="9525" cap="flat" cmpd="sng">
            <a:solidFill>
              <a:srgbClr val="000000"/>
            </a:solidFill>
            <a:prstDash val="solid"/>
            <a:round/>
            <a:headEnd type="none" w="med" len="med"/>
            <a:tailEnd type="none" w="med" len="med"/>
          </a:ln>
        </p:spPr>
      </p:cxnSp>
      <p:sp>
        <p:nvSpPr>
          <p:cNvPr id="2027" name="Google Shape;2027;p62"/>
          <p:cNvSpPr txBox="1"/>
          <p:nvPr/>
        </p:nvSpPr>
        <p:spPr>
          <a:xfrm>
            <a:off x="1956182" y="3936824"/>
            <a:ext cx="65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00"/>
                </a:solidFill>
                <a:latin typeface="Tenor Sans"/>
                <a:ea typeface="Tenor Sans"/>
                <a:cs typeface="Tenor Sans"/>
                <a:sym typeface="Tenor Sans"/>
              </a:rPr>
              <a:t>N(t)</a:t>
            </a:r>
            <a:endParaRPr sz="1600" baseline="-25000">
              <a:solidFill>
                <a:srgbClr val="000000"/>
              </a:solidFill>
              <a:latin typeface="Tenor Sans"/>
              <a:ea typeface="Tenor Sans"/>
              <a:cs typeface="Tenor Sans"/>
              <a:sym typeface="Tenor Sans"/>
            </a:endParaRPr>
          </a:p>
        </p:txBody>
      </p:sp>
      <p:sp>
        <p:nvSpPr>
          <p:cNvPr id="2028" name="Google Shape;2028;p62"/>
          <p:cNvSpPr txBox="1"/>
          <p:nvPr/>
        </p:nvSpPr>
        <p:spPr>
          <a:xfrm>
            <a:off x="1644857" y="4220174"/>
            <a:ext cx="132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00"/>
                </a:solidFill>
                <a:latin typeface="Tenor Sans"/>
                <a:ea typeface="Tenor Sans"/>
                <a:cs typeface="Tenor Sans"/>
                <a:sym typeface="Tenor Sans"/>
              </a:rPr>
              <a:t>E(t)[100eV]</a:t>
            </a:r>
            <a:endParaRPr sz="1600" baseline="-25000">
              <a:solidFill>
                <a:srgbClr val="000000"/>
              </a:solidFill>
              <a:latin typeface="Tenor Sans"/>
              <a:ea typeface="Tenor Sans"/>
              <a:cs typeface="Tenor Sans"/>
              <a:sym typeface="Tenor Sans"/>
            </a:endParaRPr>
          </a:p>
        </p:txBody>
      </p:sp>
      <p:pic>
        <p:nvPicPr>
          <p:cNvPr id="2029" name="Google Shape;2029;p62" title="Schermata del 2025-09-30 15-25-27.png"/>
          <p:cNvPicPr preferRelativeResize="0"/>
          <p:nvPr/>
        </p:nvPicPr>
        <p:blipFill>
          <a:blip r:embed="rId5">
            <a:alphaModFix/>
          </a:blip>
          <a:stretch>
            <a:fillRect/>
          </a:stretch>
        </p:blipFill>
        <p:spPr>
          <a:xfrm>
            <a:off x="488625" y="2697225"/>
            <a:ext cx="2286000" cy="392996"/>
          </a:xfrm>
          <a:prstGeom prst="rect">
            <a:avLst/>
          </a:prstGeom>
          <a:noFill/>
          <a:ln>
            <a:noFill/>
          </a:ln>
        </p:spPr>
      </p:pic>
      <p:sp>
        <p:nvSpPr>
          <p:cNvPr id="2" name="Date Placeholder 1">
            <a:extLst>
              <a:ext uri="{FF2B5EF4-FFF2-40B4-BE49-F238E27FC236}">
                <a16:creationId xmlns:a16="http://schemas.microsoft.com/office/drawing/2014/main" id="{A5016ADF-C24B-C08D-45CF-10D484E249DA}"/>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79EE71D4-35D1-37B8-F590-A47C6976F778}"/>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D0EC1AD7-9C43-FB83-134C-0B9008985522}"/>
              </a:ext>
            </a:extLst>
          </p:cNvPr>
          <p:cNvSpPr>
            <a:spLocks noGrp="1"/>
          </p:cNvSpPr>
          <p:nvPr>
            <p:ph type="sldNum" sz="quarter" idx="12"/>
          </p:nvPr>
        </p:nvSpPr>
        <p:spPr/>
        <p:txBody>
          <a:bodyPr/>
          <a:lstStyle/>
          <a:p>
            <a:fld id="{4C03E94D-BACC-4743-B2BE-3C118A75A3B0}"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3A105-8A34-4833-7936-2F91F5F67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DEC83-3A9E-B792-918E-D033EFEABC13}"/>
              </a:ext>
            </a:extLst>
          </p:cNvPr>
          <p:cNvSpPr>
            <a:spLocks noGrp="1"/>
          </p:cNvSpPr>
          <p:nvPr>
            <p:ph type="title"/>
          </p:nvPr>
        </p:nvSpPr>
        <p:spPr/>
        <p:txBody>
          <a:bodyPr/>
          <a:lstStyle/>
          <a:p>
            <a:r>
              <a:rPr lang="en-IT" dirty="0"/>
              <a:t>Impact of Oxygenation on Intertrack</a:t>
            </a:r>
          </a:p>
        </p:txBody>
      </p:sp>
      <p:sp>
        <p:nvSpPr>
          <p:cNvPr id="3" name="Content Placeholder 2">
            <a:extLst>
              <a:ext uri="{FF2B5EF4-FFF2-40B4-BE49-F238E27FC236}">
                <a16:creationId xmlns:a16="http://schemas.microsoft.com/office/drawing/2014/main" id="{DAA64FC2-C869-9A29-56ED-808ED560CE62}"/>
              </a:ext>
            </a:extLst>
          </p:cNvPr>
          <p:cNvSpPr>
            <a:spLocks noGrp="1"/>
          </p:cNvSpPr>
          <p:nvPr>
            <p:ph idx="1"/>
          </p:nvPr>
        </p:nvSpPr>
        <p:spPr/>
        <p:txBody>
          <a:bodyPr/>
          <a:lstStyle/>
          <a:p>
            <a:endParaRPr lang="en-IT" dirty="0"/>
          </a:p>
        </p:txBody>
      </p:sp>
      <p:sp>
        <p:nvSpPr>
          <p:cNvPr id="4" name="Date Placeholder 3">
            <a:extLst>
              <a:ext uri="{FF2B5EF4-FFF2-40B4-BE49-F238E27FC236}">
                <a16:creationId xmlns:a16="http://schemas.microsoft.com/office/drawing/2014/main" id="{84F94BED-3ADF-3744-E5B4-09E7B017A9EC}"/>
              </a:ext>
            </a:extLst>
          </p:cNvPr>
          <p:cNvSpPr>
            <a:spLocks noGrp="1"/>
          </p:cNvSpPr>
          <p:nvPr>
            <p:ph type="dt" sz="half" idx="10"/>
          </p:nvPr>
        </p:nvSpPr>
        <p:spPr/>
        <p:txBody>
          <a:bodyPr/>
          <a:lstStyle/>
          <a:p>
            <a:r>
              <a:rPr lang="it-IT"/>
              <a:t>06.10.2025</a:t>
            </a:r>
            <a:endParaRPr lang="en-US" dirty="0"/>
          </a:p>
        </p:txBody>
      </p:sp>
      <p:sp>
        <p:nvSpPr>
          <p:cNvPr id="5" name="Footer Placeholder 4">
            <a:extLst>
              <a:ext uri="{FF2B5EF4-FFF2-40B4-BE49-F238E27FC236}">
                <a16:creationId xmlns:a16="http://schemas.microsoft.com/office/drawing/2014/main" id="{211225DF-DB0F-C265-DCEB-C9E6EF7A2A8E}"/>
              </a:ext>
            </a:extLst>
          </p:cNvPr>
          <p:cNvSpPr>
            <a:spLocks noGrp="1"/>
          </p:cNvSpPr>
          <p:nvPr>
            <p:ph type="ftr" sz="quarter" idx="11"/>
          </p:nvPr>
        </p:nvSpPr>
        <p:spPr/>
        <p:txBody>
          <a:bodyPr/>
          <a:lstStyle/>
          <a:p>
            <a:r>
              <a:rPr lang="en-US"/>
              <a:t>E. Scifoni - SIRR 2025</a:t>
            </a:r>
            <a:endParaRPr lang="en-US" dirty="0"/>
          </a:p>
        </p:txBody>
      </p:sp>
      <p:sp>
        <p:nvSpPr>
          <p:cNvPr id="6" name="Slide Number Placeholder 5">
            <a:extLst>
              <a:ext uri="{FF2B5EF4-FFF2-40B4-BE49-F238E27FC236}">
                <a16:creationId xmlns:a16="http://schemas.microsoft.com/office/drawing/2014/main" id="{34841115-8A7B-79AC-E1AA-B9A5E7E2E0FF}"/>
              </a:ext>
            </a:extLst>
          </p:cNvPr>
          <p:cNvSpPr>
            <a:spLocks noGrp="1"/>
          </p:cNvSpPr>
          <p:nvPr>
            <p:ph type="sldNum" sz="quarter" idx="4"/>
          </p:nvPr>
        </p:nvSpPr>
        <p:spPr/>
        <p:txBody>
          <a:bodyPr/>
          <a:lstStyle/>
          <a:p>
            <a:fld id="{4C03E94D-BACC-4743-B2BE-3C118A75A3B0}" type="slidenum">
              <a:rPr lang="en-US" smtClean="0"/>
              <a:pPr/>
              <a:t>29</a:t>
            </a:fld>
            <a:endParaRPr lang="en-US" dirty="0"/>
          </a:p>
        </p:txBody>
      </p:sp>
      <p:pic>
        <p:nvPicPr>
          <p:cNvPr id="9" name="Picture 8">
            <a:extLst>
              <a:ext uri="{FF2B5EF4-FFF2-40B4-BE49-F238E27FC236}">
                <a16:creationId xmlns:a16="http://schemas.microsoft.com/office/drawing/2014/main" id="{48819A8D-5865-E200-A0E9-D558055B87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5279" y="3080896"/>
            <a:ext cx="4060726" cy="2057708"/>
          </a:xfrm>
          <a:prstGeom prst="rect">
            <a:avLst/>
          </a:prstGeom>
        </p:spPr>
      </p:pic>
      <p:pic>
        <p:nvPicPr>
          <p:cNvPr id="10" name="Picture 9">
            <a:extLst>
              <a:ext uri="{FF2B5EF4-FFF2-40B4-BE49-F238E27FC236}">
                <a16:creationId xmlns:a16="http://schemas.microsoft.com/office/drawing/2014/main" id="{038DE41E-92A8-5142-6533-A03B6227BC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5501" y="925052"/>
            <a:ext cx="4120589" cy="2088042"/>
          </a:xfrm>
          <a:prstGeom prst="rect">
            <a:avLst/>
          </a:prstGeom>
        </p:spPr>
      </p:pic>
      <p:pic>
        <p:nvPicPr>
          <p:cNvPr id="11" name="Picture 10">
            <a:extLst>
              <a:ext uri="{FF2B5EF4-FFF2-40B4-BE49-F238E27FC236}">
                <a16:creationId xmlns:a16="http://schemas.microsoft.com/office/drawing/2014/main" id="{252B5B02-D265-A2EF-E68A-2AAA961590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644" y="925052"/>
            <a:ext cx="3919684" cy="1986237"/>
          </a:xfrm>
          <a:prstGeom prst="rect">
            <a:avLst/>
          </a:prstGeom>
        </p:spPr>
      </p:pic>
      <p:pic>
        <p:nvPicPr>
          <p:cNvPr id="12" name="Picture 11">
            <a:extLst>
              <a:ext uri="{FF2B5EF4-FFF2-40B4-BE49-F238E27FC236}">
                <a16:creationId xmlns:a16="http://schemas.microsoft.com/office/drawing/2014/main" id="{E73671A7-7AEF-04FF-53F3-514E61CC9F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644" y="3169335"/>
            <a:ext cx="3886199" cy="1969269"/>
          </a:xfrm>
          <a:prstGeom prst="rect">
            <a:avLst/>
          </a:prstGeom>
        </p:spPr>
      </p:pic>
      <p:sp>
        <p:nvSpPr>
          <p:cNvPr id="13" name="TextBox 12">
            <a:extLst>
              <a:ext uri="{FF2B5EF4-FFF2-40B4-BE49-F238E27FC236}">
                <a16:creationId xmlns:a16="http://schemas.microsoft.com/office/drawing/2014/main" id="{F480897B-1BE9-19B7-D05E-CAA0705F01FE}"/>
              </a:ext>
            </a:extLst>
          </p:cNvPr>
          <p:cNvSpPr txBox="1"/>
          <p:nvPr/>
        </p:nvSpPr>
        <p:spPr>
          <a:xfrm>
            <a:off x="7693154" y="874578"/>
            <a:ext cx="1450846" cy="276999"/>
          </a:xfrm>
          <a:prstGeom prst="rect">
            <a:avLst/>
          </a:prstGeom>
          <a:noFill/>
        </p:spPr>
        <p:txBody>
          <a:bodyPr wrap="none" rtlCol="0">
            <a:spAutoFit/>
          </a:bodyPr>
          <a:lstStyle/>
          <a:p>
            <a:r>
              <a:rPr lang="en-IT" sz="1200" i="1" dirty="0">
                <a:solidFill>
                  <a:schemeClr val="tx2"/>
                </a:solidFill>
              </a:rPr>
              <a:t>Castelli at al. in prep</a:t>
            </a:r>
          </a:p>
        </p:txBody>
      </p:sp>
    </p:spTree>
    <p:extLst>
      <p:ext uri="{BB962C8B-B14F-4D97-AF65-F5344CB8AC3E}">
        <p14:creationId xmlns:p14="http://schemas.microsoft.com/office/powerpoint/2010/main" val="268813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0FB1-DF64-1EA8-70A4-F70BB928376F}"/>
              </a:ext>
            </a:extLst>
          </p:cNvPr>
          <p:cNvSpPr>
            <a:spLocks noGrp="1"/>
          </p:cNvSpPr>
          <p:nvPr>
            <p:ph type="title"/>
          </p:nvPr>
        </p:nvSpPr>
        <p:spPr>
          <a:xfrm>
            <a:off x="0" y="76521"/>
            <a:ext cx="9309692" cy="857250"/>
          </a:xfrm>
        </p:spPr>
        <p:txBody>
          <a:bodyPr>
            <a:normAutofit/>
          </a:bodyPr>
          <a:lstStyle/>
          <a:p>
            <a:r>
              <a:rPr lang="en-IT" dirty="0"/>
              <a:t>Why we need models in radiation biology/oncology?</a:t>
            </a:r>
          </a:p>
        </p:txBody>
      </p:sp>
      <p:sp>
        <p:nvSpPr>
          <p:cNvPr id="3" name="Content Placeholder 2">
            <a:extLst>
              <a:ext uri="{FF2B5EF4-FFF2-40B4-BE49-F238E27FC236}">
                <a16:creationId xmlns:a16="http://schemas.microsoft.com/office/drawing/2014/main" id="{FEF4769E-B170-85A5-605A-8D774AC3DEF4}"/>
              </a:ext>
            </a:extLst>
          </p:cNvPr>
          <p:cNvSpPr>
            <a:spLocks noGrp="1"/>
          </p:cNvSpPr>
          <p:nvPr>
            <p:ph idx="1"/>
          </p:nvPr>
        </p:nvSpPr>
        <p:spPr>
          <a:xfrm>
            <a:off x="766418" y="1110869"/>
            <a:ext cx="6750750" cy="2832964"/>
          </a:xfrm>
        </p:spPr>
        <p:txBody>
          <a:bodyPr>
            <a:normAutofit/>
          </a:bodyPr>
          <a:lstStyle/>
          <a:p>
            <a:r>
              <a:rPr lang="en-IT" dirty="0"/>
              <a:t>To make predictions on different radiation effects on cells/tissue</a:t>
            </a:r>
          </a:p>
          <a:p>
            <a:r>
              <a:rPr lang="en-GB" dirty="0"/>
              <a:t>T</a:t>
            </a:r>
            <a:r>
              <a:rPr lang="en-IT" dirty="0"/>
              <a:t>o implement in Treatment Planning </a:t>
            </a:r>
          </a:p>
          <a:p>
            <a:r>
              <a:rPr lang="en-IT" dirty="0">
                <a:solidFill>
                  <a:srgbClr val="C32026"/>
                </a:solidFill>
              </a:rPr>
              <a:t>To understand and explain  phenomena on physics bases </a:t>
            </a:r>
            <a:r>
              <a:rPr lang="en-IT" dirty="0"/>
              <a:t>(</a:t>
            </a:r>
            <a:r>
              <a:rPr lang="en-IT" i="1" dirty="0"/>
              <a:t>computational microscopy</a:t>
            </a:r>
            <a:r>
              <a:rPr lang="en-IT" dirty="0"/>
              <a:t>)</a:t>
            </a:r>
          </a:p>
        </p:txBody>
      </p:sp>
      <p:sp>
        <p:nvSpPr>
          <p:cNvPr id="4" name="Footer Placeholder 3">
            <a:extLst>
              <a:ext uri="{FF2B5EF4-FFF2-40B4-BE49-F238E27FC236}">
                <a16:creationId xmlns:a16="http://schemas.microsoft.com/office/drawing/2014/main" id="{41BA26B9-C42A-9B3B-AC5D-D2B4F31C59B4}"/>
              </a:ext>
            </a:extLst>
          </p:cNvPr>
          <p:cNvSpPr>
            <a:spLocks noGrp="1"/>
          </p:cNvSpPr>
          <p:nvPr>
            <p:ph type="ftr" sz="quarter" idx="11"/>
          </p:nvPr>
        </p:nvSpPr>
        <p:spPr/>
        <p:txBody>
          <a:bodyPr/>
          <a:lstStyle/>
          <a:p>
            <a:r>
              <a:rPr lang="en-US"/>
              <a:t>E. Scifoni - SIRR 2025</a:t>
            </a:r>
            <a:endParaRPr lang="en-US" dirty="0"/>
          </a:p>
        </p:txBody>
      </p:sp>
      <p:pic>
        <p:nvPicPr>
          <p:cNvPr id="10" name="Picture 9">
            <a:extLst>
              <a:ext uri="{FF2B5EF4-FFF2-40B4-BE49-F238E27FC236}">
                <a16:creationId xmlns:a16="http://schemas.microsoft.com/office/drawing/2014/main" id="{3373D69B-0C61-E3BA-F602-E3FB92967F66}"/>
              </a:ext>
            </a:extLst>
          </p:cNvPr>
          <p:cNvPicPr>
            <a:picLocks noChangeAspect="1"/>
          </p:cNvPicPr>
          <p:nvPr/>
        </p:nvPicPr>
        <p:blipFill>
          <a:blip r:embed="rId3"/>
          <a:stretch>
            <a:fillRect/>
          </a:stretch>
        </p:blipFill>
        <p:spPr>
          <a:xfrm>
            <a:off x="5867400" y="2832736"/>
            <a:ext cx="3276600" cy="1751788"/>
          </a:xfrm>
          <a:prstGeom prst="rect">
            <a:avLst/>
          </a:prstGeom>
        </p:spPr>
      </p:pic>
      <p:sp>
        <p:nvSpPr>
          <p:cNvPr id="11" name="TextBox 10">
            <a:extLst>
              <a:ext uri="{FF2B5EF4-FFF2-40B4-BE49-F238E27FC236}">
                <a16:creationId xmlns:a16="http://schemas.microsoft.com/office/drawing/2014/main" id="{6E233857-BC44-B195-70FE-312FABC6F57F}"/>
              </a:ext>
            </a:extLst>
          </p:cNvPr>
          <p:cNvSpPr txBox="1"/>
          <p:nvPr/>
        </p:nvSpPr>
        <p:spPr>
          <a:xfrm>
            <a:off x="6322655" y="4467182"/>
            <a:ext cx="2389025" cy="300082"/>
          </a:xfrm>
          <a:prstGeom prst="rect">
            <a:avLst/>
          </a:prstGeom>
          <a:noFill/>
        </p:spPr>
        <p:txBody>
          <a:bodyPr wrap="square" rtlCol="0">
            <a:spAutoFit/>
          </a:bodyPr>
          <a:lstStyle/>
          <a:p>
            <a:r>
              <a:rPr lang="en-IT" sz="1350" i="1" dirty="0">
                <a:solidFill>
                  <a:schemeClr val="accent1"/>
                </a:solidFill>
              </a:rPr>
              <a:t>Courtesy from  A.Attili</a:t>
            </a:r>
          </a:p>
        </p:txBody>
      </p:sp>
      <p:sp>
        <p:nvSpPr>
          <p:cNvPr id="5" name="TextBox 4">
            <a:extLst>
              <a:ext uri="{FF2B5EF4-FFF2-40B4-BE49-F238E27FC236}">
                <a16:creationId xmlns:a16="http://schemas.microsoft.com/office/drawing/2014/main" id="{F868CAE9-5C24-AFA2-51EF-1AD9E99B1038}"/>
              </a:ext>
            </a:extLst>
          </p:cNvPr>
          <p:cNvSpPr txBox="1"/>
          <p:nvPr/>
        </p:nvSpPr>
        <p:spPr>
          <a:xfrm rot="5400000">
            <a:off x="-558758" y="1901021"/>
            <a:ext cx="1949636" cy="369332"/>
          </a:xfrm>
          <a:prstGeom prst="rect">
            <a:avLst/>
          </a:prstGeom>
          <a:noFill/>
        </p:spPr>
        <p:txBody>
          <a:bodyPr wrap="none" rtlCol="0">
            <a:spAutoFit/>
          </a:bodyPr>
          <a:lstStyle/>
          <a:p>
            <a:r>
              <a:rPr lang="en-IT" dirty="0">
                <a:solidFill>
                  <a:srgbClr val="C00000"/>
                </a:solidFill>
              </a:rPr>
              <a:t>Mechanistic</a:t>
            </a:r>
            <a:r>
              <a:rPr lang="en-IT" dirty="0"/>
              <a:t> </a:t>
            </a:r>
            <a:r>
              <a:rPr lang="en-IT" dirty="0">
                <a:solidFill>
                  <a:srgbClr val="C00000"/>
                </a:solidFill>
              </a:rPr>
              <a:t>better</a:t>
            </a:r>
          </a:p>
        </p:txBody>
      </p:sp>
      <p:sp>
        <p:nvSpPr>
          <p:cNvPr id="6" name="TextBox 5">
            <a:extLst>
              <a:ext uri="{FF2B5EF4-FFF2-40B4-BE49-F238E27FC236}">
                <a16:creationId xmlns:a16="http://schemas.microsoft.com/office/drawing/2014/main" id="{B579023A-9C15-BBE5-2553-4811A0C4777A}"/>
              </a:ext>
            </a:extLst>
          </p:cNvPr>
          <p:cNvSpPr txBox="1"/>
          <p:nvPr/>
        </p:nvSpPr>
        <p:spPr>
          <a:xfrm rot="16200000">
            <a:off x="7400416" y="1870210"/>
            <a:ext cx="1008033" cy="369332"/>
          </a:xfrm>
          <a:prstGeom prst="rect">
            <a:avLst/>
          </a:prstGeom>
          <a:noFill/>
        </p:spPr>
        <p:txBody>
          <a:bodyPr wrap="none" rtlCol="0">
            <a:spAutoFit/>
          </a:bodyPr>
          <a:lstStyle/>
          <a:p>
            <a:r>
              <a:rPr lang="en-IT" dirty="0">
                <a:solidFill>
                  <a:schemeClr val="tx2"/>
                </a:solidFill>
              </a:rPr>
              <a:t>AI</a:t>
            </a:r>
            <a:r>
              <a:rPr lang="en-IT" dirty="0"/>
              <a:t> </a:t>
            </a:r>
            <a:r>
              <a:rPr lang="en-IT" dirty="0">
                <a:solidFill>
                  <a:schemeClr val="tx2"/>
                </a:solidFill>
              </a:rPr>
              <a:t>better</a:t>
            </a:r>
          </a:p>
        </p:txBody>
      </p:sp>
      <p:sp>
        <p:nvSpPr>
          <p:cNvPr id="7" name="Down Arrow 6">
            <a:extLst>
              <a:ext uri="{FF2B5EF4-FFF2-40B4-BE49-F238E27FC236}">
                <a16:creationId xmlns:a16="http://schemas.microsoft.com/office/drawing/2014/main" id="{C2E9E397-A475-80C7-639E-C6469F624DEC}"/>
              </a:ext>
            </a:extLst>
          </p:cNvPr>
          <p:cNvSpPr/>
          <p:nvPr/>
        </p:nvSpPr>
        <p:spPr>
          <a:xfrm>
            <a:off x="76200" y="1200150"/>
            <a:ext cx="155194" cy="1860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Down Arrow 7">
            <a:extLst>
              <a:ext uri="{FF2B5EF4-FFF2-40B4-BE49-F238E27FC236}">
                <a16:creationId xmlns:a16="http://schemas.microsoft.com/office/drawing/2014/main" id="{03A19421-B916-361F-DDE1-4FC5F4FA18F9}"/>
              </a:ext>
            </a:extLst>
          </p:cNvPr>
          <p:cNvSpPr/>
          <p:nvPr/>
        </p:nvSpPr>
        <p:spPr>
          <a:xfrm rot="10800000">
            <a:off x="7605263" y="933771"/>
            <a:ext cx="155194" cy="1860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Date Placeholder 8">
            <a:extLst>
              <a:ext uri="{FF2B5EF4-FFF2-40B4-BE49-F238E27FC236}">
                <a16:creationId xmlns:a16="http://schemas.microsoft.com/office/drawing/2014/main" id="{AFBB6518-A24E-5D86-5131-DE6DDB4AA0A4}"/>
              </a:ext>
            </a:extLst>
          </p:cNvPr>
          <p:cNvSpPr>
            <a:spLocks noGrp="1"/>
          </p:cNvSpPr>
          <p:nvPr>
            <p:ph type="dt" sz="half" idx="10"/>
          </p:nvPr>
        </p:nvSpPr>
        <p:spPr/>
        <p:txBody>
          <a:bodyPr/>
          <a:lstStyle/>
          <a:p>
            <a:r>
              <a:rPr lang="it-IT"/>
              <a:t>06.10.2025</a:t>
            </a:r>
            <a:endParaRPr lang="en-US" dirty="0"/>
          </a:p>
        </p:txBody>
      </p:sp>
      <p:sp>
        <p:nvSpPr>
          <p:cNvPr id="12" name="Slide Number Placeholder 11">
            <a:extLst>
              <a:ext uri="{FF2B5EF4-FFF2-40B4-BE49-F238E27FC236}">
                <a16:creationId xmlns:a16="http://schemas.microsoft.com/office/drawing/2014/main" id="{54828620-C44D-7F08-7B19-CF82DD56DEE3}"/>
              </a:ext>
            </a:extLst>
          </p:cNvPr>
          <p:cNvSpPr>
            <a:spLocks noGrp="1"/>
          </p:cNvSpPr>
          <p:nvPr>
            <p:ph type="sldNum" sz="quarter" idx="4"/>
          </p:nvPr>
        </p:nvSpPr>
        <p:spPr/>
        <p:txBody>
          <a:bodyPr/>
          <a:lstStyle/>
          <a:p>
            <a:fld id="{4C03E94D-BACC-4743-B2BE-3C118A75A3B0}" type="slidenum">
              <a:rPr lang="en-US" smtClean="0"/>
              <a:pPr/>
              <a:t>3</a:t>
            </a:fld>
            <a:endParaRPr lang="en-US" dirty="0"/>
          </a:p>
        </p:txBody>
      </p:sp>
    </p:spTree>
    <p:extLst>
      <p:ext uri="{BB962C8B-B14F-4D97-AF65-F5344CB8AC3E}">
        <p14:creationId xmlns:p14="http://schemas.microsoft.com/office/powerpoint/2010/main" val="182140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850DC7-4410-CFCE-FFBE-91365C09ED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7394" y="1306227"/>
            <a:ext cx="4659719" cy="2561667"/>
          </a:xfrm>
          <a:prstGeom prst="rect">
            <a:avLst/>
          </a:prstGeom>
        </p:spPr>
      </p:pic>
      <p:sp>
        <p:nvSpPr>
          <p:cNvPr id="7" name="Rectangle 6">
            <a:extLst>
              <a:ext uri="{FF2B5EF4-FFF2-40B4-BE49-F238E27FC236}">
                <a16:creationId xmlns:a16="http://schemas.microsoft.com/office/drawing/2014/main" id="{682C1E1D-FCA6-B368-A185-5B95869BABE5}"/>
              </a:ext>
            </a:extLst>
          </p:cNvPr>
          <p:cNvSpPr/>
          <p:nvPr/>
        </p:nvSpPr>
        <p:spPr>
          <a:xfrm>
            <a:off x="5837106" y="1399788"/>
            <a:ext cx="1733167" cy="248209"/>
          </a:xfrm>
          <a:prstGeom prst="rect">
            <a:avLst/>
          </a:prstGeom>
        </p:spPr>
        <p:txBody>
          <a:bodyPr wrap="none">
            <a:spAutoFit/>
          </a:bodyPr>
          <a:lstStyle/>
          <a:p>
            <a:r>
              <a:rPr lang="en-US" sz="1013" i="1" dirty="0">
                <a:solidFill>
                  <a:schemeClr val="tx2"/>
                </a:solidFill>
              </a:rPr>
              <a:t>Weber, Scifoni, Durante 2021</a:t>
            </a:r>
            <a:endParaRPr lang="it-IT" sz="1013" i="1" dirty="0">
              <a:solidFill>
                <a:schemeClr val="tx2"/>
              </a:solidFill>
            </a:endParaRPr>
          </a:p>
        </p:txBody>
      </p:sp>
      <p:sp>
        <p:nvSpPr>
          <p:cNvPr id="8" name="Rectangle 7">
            <a:extLst>
              <a:ext uri="{FF2B5EF4-FFF2-40B4-BE49-F238E27FC236}">
                <a16:creationId xmlns:a16="http://schemas.microsoft.com/office/drawing/2014/main" id="{D0C3A372-0F6E-FCBE-5913-5DC906933ECD}"/>
              </a:ext>
            </a:extLst>
          </p:cNvPr>
          <p:cNvSpPr/>
          <p:nvPr/>
        </p:nvSpPr>
        <p:spPr>
          <a:xfrm>
            <a:off x="2573778" y="1285875"/>
            <a:ext cx="432048" cy="2744037"/>
          </a:xfrm>
          <a:prstGeom prst="rect">
            <a:avLst/>
          </a:prstGeom>
          <a:solidFill>
            <a:schemeClr val="tx2">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9" name="Rectangle 8">
            <a:extLst>
              <a:ext uri="{FF2B5EF4-FFF2-40B4-BE49-F238E27FC236}">
                <a16:creationId xmlns:a16="http://schemas.microsoft.com/office/drawing/2014/main" id="{9280BB92-426E-2830-FB22-4ADBEE1A880A}"/>
              </a:ext>
            </a:extLst>
          </p:cNvPr>
          <p:cNvSpPr/>
          <p:nvPr/>
        </p:nvSpPr>
        <p:spPr>
          <a:xfrm>
            <a:off x="2998777" y="1285875"/>
            <a:ext cx="1665407" cy="2744037"/>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0" name="Rectangle 9">
            <a:extLst>
              <a:ext uri="{FF2B5EF4-FFF2-40B4-BE49-F238E27FC236}">
                <a16:creationId xmlns:a16="http://schemas.microsoft.com/office/drawing/2014/main" id="{0B6E411F-C792-7571-84CE-BC398EF5665F}"/>
              </a:ext>
            </a:extLst>
          </p:cNvPr>
          <p:cNvSpPr/>
          <p:nvPr/>
        </p:nvSpPr>
        <p:spPr>
          <a:xfrm>
            <a:off x="4664183" y="1292944"/>
            <a:ext cx="717908" cy="2744037"/>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1" name="TextBox 10">
            <a:extLst>
              <a:ext uri="{FF2B5EF4-FFF2-40B4-BE49-F238E27FC236}">
                <a16:creationId xmlns:a16="http://schemas.microsoft.com/office/drawing/2014/main" id="{77207B18-2C26-C6DB-829F-74A754DCED20}"/>
              </a:ext>
            </a:extLst>
          </p:cNvPr>
          <p:cNvSpPr txBox="1"/>
          <p:nvPr/>
        </p:nvSpPr>
        <p:spPr>
          <a:xfrm>
            <a:off x="2208608" y="3809495"/>
            <a:ext cx="840295" cy="438582"/>
          </a:xfrm>
          <a:prstGeom prst="rect">
            <a:avLst/>
          </a:prstGeom>
          <a:noFill/>
        </p:spPr>
        <p:txBody>
          <a:bodyPr wrap="none" rtlCol="0">
            <a:spAutoFit/>
          </a:bodyPr>
          <a:lstStyle/>
          <a:p>
            <a:pPr algn="r"/>
            <a:r>
              <a:rPr lang="en-IT" sz="1350" dirty="0"/>
              <a:t>TRAX</a:t>
            </a:r>
          </a:p>
          <a:p>
            <a:r>
              <a:rPr lang="en-IT" sz="900" i="1" dirty="0">
                <a:solidFill>
                  <a:schemeClr val="tx2"/>
                </a:solidFill>
              </a:rPr>
              <a:t>Kraemer 1994</a:t>
            </a:r>
          </a:p>
        </p:txBody>
      </p:sp>
      <p:sp>
        <p:nvSpPr>
          <p:cNvPr id="12" name="TextBox 11">
            <a:extLst>
              <a:ext uri="{FF2B5EF4-FFF2-40B4-BE49-F238E27FC236}">
                <a16:creationId xmlns:a16="http://schemas.microsoft.com/office/drawing/2014/main" id="{2AEC3290-CC82-8B4C-889F-69C2AD9082E4}"/>
              </a:ext>
            </a:extLst>
          </p:cNvPr>
          <p:cNvSpPr txBox="1"/>
          <p:nvPr/>
        </p:nvSpPr>
        <p:spPr>
          <a:xfrm>
            <a:off x="3413660" y="3820301"/>
            <a:ext cx="1067921" cy="438582"/>
          </a:xfrm>
          <a:prstGeom prst="rect">
            <a:avLst/>
          </a:prstGeom>
          <a:noFill/>
        </p:spPr>
        <p:txBody>
          <a:bodyPr wrap="none" rtlCol="0">
            <a:spAutoFit/>
          </a:bodyPr>
          <a:lstStyle/>
          <a:p>
            <a:r>
              <a:rPr lang="en-IT" sz="1350" dirty="0"/>
              <a:t>TRAXCHEM</a:t>
            </a:r>
          </a:p>
          <a:p>
            <a:r>
              <a:rPr lang="en-IT" sz="900" i="1" dirty="0">
                <a:solidFill>
                  <a:schemeClr val="tx2"/>
                </a:solidFill>
              </a:rPr>
              <a:t>Boscolo 2018-2022</a:t>
            </a:r>
          </a:p>
        </p:txBody>
      </p:sp>
      <p:sp>
        <p:nvSpPr>
          <p:cNvPr id="13" name="TextBox 12">
            <a:extLst>
              <a:ext uri="{FF2B5EF4-FFF2-40B4-BE49-F238E27FC236}">
                <a16:creationId xmlns:a16="http://schemas.microsoft.com/office/drawing/2014/main" id="{2872F2CC-0430-F94F-E5BD-6552F1FD9C09}"/>
              </a:ext>
            </a:extLst>
          </p:cNvPr>
          <p:cNvSpPr txBox="1"/>
          <p:nvPr/>
        </p:nvSpPr>
        <p:spPr>
          <a:xfrm>
            <a:off x="4654572" y="3814958"/>
            <a:ext cx="1164614" cy="438582"/>
          </a:xfrm>
          <a:prstGeom prst="rect">
            <a:avLst/>
          </a:prstGeom>
          <a:noFill/>
        </p:spPr>
        <p:txBody>
          <a:bodyPr wrap="none" rtlCol="0">
            <a:spAutoFit/>
          </a:bodyPr>
          <a:lstStyle/>
          <a:p>
            <a:r>
              <a:rPr lang="en-IT" sz="1350" dirty="0"/>
              <a:t>TRAXCHEM-xt</a:t>
            </a:r>
          </a:p>
          <a:p>
            <a:r>
              <a:rPr lang="en-IT" sz="900" i="1" dirty="0">
                <a:solidFill>
                  <a:schemeClr val="tx2"/>
                </a:solidFill>
              </a:rPr>
              <a:t>Camazzola 2023</a:t>
            </a:r>
          </a:p>
        </p:txBody>
      </p:sp>
      <p:sp>
        <p:nvSpPr>
          <p:cNvPr id="15" name="Rectangle 14">
            <a:extLst>
              <a:ext uri="{FF2B5EF4-FFF2-40B4-BE49-F238E27FC236}">
                <a16:creationId xmlns:a16="http://schemas.microsoft.com/office/drawing/2014/main" id="{050D455C-13FF-C4CB-52B9-271A95089F3B}"/>
              </a:ext>
            </a:extLst>
          </p:cNvPr>
          <p:cNvSpPr/>
          <p:nvPr/>
        </p:nvSpPr>
        <p:spPr>
          <a:xfrm>
            <a:off x="5335195" y="2031691"/>
            <a:ext cx="1019003" cy="124213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16" name="TextBox 15">
            <a:extLst>
              <a:ext uri="{FF2B5EF4-FFF2-40B4-BE49-F238E27FC236}">
                <a16:creationId xmlns:a16="http://schemas.microsoft.com/office/drawing/2014/main" id="{04F897C6-7665-D3D3-0AD8-7B4023FBDA68}"/>
              </a:ext>
            </a:extLst>
          </p:cNvPr>
          <p:cNvSpPr txBox="1"/>
          <p:nvPr/>
        </p:nvSpPr>
        <p:spPr>
          <a:xfrm>
            <a:off x="5489707" y="3060126"/>
            <a:ext cx="917239" cy="438582"/>
          </a:xfrm>
          <a:prstGeom prst="rect">
            <a:avLst/>
          </a:prstGeom>
          <a:noFill/>
        </p:spPr>
        <p:txBody>
          <a:bodyPr wrap="none" rtlCol="0">
            <a:spAutoFit/>
          </a:bodyPr>
          <a:lstStyle/>
          <a:p>
            <a:r>
              <a:rPr lang="en-IT" sz="1350" dirty="0">
                <a:solidFill>
                  <a:schemeClr val="bg1">
                    <a:lumMod val="50000"/>
                  </a:schemeClr>
                </a:solidFill>
              </a:rPr>
              <a:t>MS-GSM2</a:t>
            </a:r>
          </a:p>
          <a:p>
            <a:r>
              <a:rPr lang="en-IT" sz="900" i="1" dirty="0">
                <a:solidFill>
                  <a:schemeClr val="tx2"/>
                </a:solidFill>
              </a:rPr>
              <a:t>Battestini 2023 </a:t>
            </a:r>
          </a:p>
        </p:txBody>
      </p:sp>
      <p:sp>
        <p:nvSpPr>
          <p:cNvPr id="17" name="Title 1">
            <a:extLst>
              <a:ext uri="{FF2B5EF4-FFF2-40B4-BE49-F238E27FC236}">
                <a16:creationId xmlns:a16="http://schemas.microsoft.com/office/drawing/2014/main" id="{F1F88C4F-84FF-2C3A-FE62-F948944E5A6E}"/>
              </a:ext>
            </a:extLst>
          </p:cNvPr>
          <p:cNvSpPr txBox="1">
            <a:spLocks noGrp="1"/>
          </p:cNvSpPr>
          <p:nvPr>
            <p:ph type="title"/>
          </p:nvPr>
        </p:nvSpPr>
        <p:spPr>
          <a:prstGeom prst="rect">
            <a:avLst/>
          </a:prstGeom>
        </p:spPr>
        <p:txBody>
          <a:bodyPr spcFirstLastPara="1" vert="horz" wrap="square" lIns="51435" tIns="25718" rIns="51435" bIns="25718" rtlCol="0" anchor="ctr" anchorCtr="0">
            <a:noAutofit/>
          </a:bodyPr>
          <a:lstStyle>
            <a:lvl1pPr algn="ctr" defTabSz="914400" rtl="0" eaLnBrk="1" latinLnBrk="0" hangingPunct="1">
              <a:spcBef>
                <a:spcPct val="0"/>
              </a:spcBef>
              <a:buNone/>
              <a:defRPr sz="4400" kern="1200" baseline="0">
                <a:solidFill>
                  <a:schemeClr val="tx2"/>
                </a:solidFill>
                <a:latin typeface="+mj-lt"/>
                <a:ea typeface="+mj-ea"/>
                <a:cs typeface="+mj-cs"/>
              </a:defRPr>
            </a:lvl1pPr>
          </a:lstStyle>
          <a:p>
            <a:r>
              <a:rPr lang="en-GB" sz="1688" dirty="0"/>
              <a:t>FLASH and </a:t>
            </a:r>
            <a:r>
              <a:rPr lang="en-GB" sz="1688" dirty="0" err="1"/>
              <a:t>Spatio</a:t>
            </a:r>
            <a:r>
              <a:rPr lang="en-GB" sz="1688" dirty="0"/>
              <a:t>-temporal Scales of Radiation Damage</a:t>
            </a:r>
            <a:endParaRPr lang="en-IT" sz="1688" dirty="0"/>
          </a:p>
        </p:txBody>
      </p:sp>
      <p:pic>
        <p:nvPicPr>
          <p:cNvPr id="3" name="Picture 2" descr="A close-up of a text&#10;&#10;Description automatically generated">
            <a:extLst>
              <a:ext uri="{FF2B5EF4-FFF2-40B4-BE49-F238E27FC236}">
                <a16:creationId xmlns:a16="http://schemas.microsoft.com/office/drawing/2014/main" id="{376D0A66-3B10-2D1D-32C6-B00DC26436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4198" y="3314003"/>
            <a:ext cx="2483987" cy="729620"/>
          </a:xfrm>
          <a:prstGeom prst="rect">
            <a:avLst/>
          </a:prstGeom>
        </p:spPr>
      </p:pic>
      <p:sp>
        <p:nvSpPr>
          <p:cNvPr id="2" name="Footer Placeholder 1">
            <a:extLst>
              <a:ext uri="{FF2B5EF4-FFF2-40B4-BE49-F238E27FC236}">
                <a16:creationId xmlns:a16="http://schemas.microsoft.com/office/drawing/2014/main" id="{9FD8C931-C875-69DF-442D-74DFFB37A406}"/>
              </a:ext>
            </a:extLst>
          </p:cNvPr>
          <p:cNvSpPr>
            <a:spLocks noGrp="1"/>
          </p:cNvSpPr>
          <p:nvPr>
            <p:ph type="ftr" sz="quarter" idx="11"/>
          </p:nvPr>
        </p:nvSpPr>
        <p:spPr/>
        <p:txBody>
          <a:bodyPr/>
          <a:lstStyle/>
          <a:p>
            <a:r>
              <a:rPr lang="en-US"/>
              <a:t>E. Scifoni - SIRR 2025</a:t>
            </a:r>
            <a:endParaRPr lang="en-US" dirty="0"/>
          </a:p>
        </p:txBody>
      </p:sp>
      <p:sp>
        <p:nvSpPr>
          <p:cNvPr id="4" name="Date Placeholder 3">
            <a:extLst>
              <a:ext uri="{FF2B5EF4-FFF2-40B4-BE49-F238E27FC236}">
                <a16:creationId xmlns:a16="http://schemas.microsoft.com/office/drawing/2014/main" id="{B5658728-79B2-2F0D-BF4F-8F8B6AF7FEDA}"/>
              </a:ext>
            </a:extLst>
          </p:cNvPr>
          <p:cNvSpPr>
            <a:spLocks noGrp="1"/>
          </p:cNvSpPr>
          <p:nvPr>
            <p:ph type="dt" sz="half" idx="10"/>
          </p:nvPr>
        </p:nvSpPr>
        <p:spPr/>
        <p:txBody>
          <a:bodyPr/>
          <a:lstStyle/>
          <a:p>
            <a:r>
              <a:rPr lang="it-IT"/>
              <a:t>06.10.2025</a:t>
            </a:r>
            <a:endParaRPr lang="en-US" dirty="0"/>
          </a:p>
        </p:txBody>
      </p:sp>
      <p:sp>
        <p:nvSpPr>
          <p:cNvPr id="5" name="Slide Number Placeholder 4">
            <a:extLst>
              <a:ext uri="{FF2B5EF4-FFF2-40B4-BE49-F238E27FC236}">
                <a16:creationId xmlns:a16="http://schemas.microsoft.com/office/drawing/2014/main" id="{C0A05F5B-451F-5286-860C-42C6F92C06EB}"/>
              </a:ext>
            </a:extLst>
          </p:cNvPr>
          <p:cNvSpPr>
            <a:spLocks noGrp="1"/>
          </p:cNvSpPr>
          <p:nvPr>
            <p:ph type="sldNum" sz="quarter" idx="4"/>
          </p:nvPr>
        </p:nvSpPr>
        <p:spPr/>
        <p:txBody>
          <a:bodyPr/>
          <a:lstStyle/>
          <a:p>
            <a:fld id="{4C03E94D-BACC-4743-B2BE-3C118A75A3B0}" type="slidenum">
              <a:rPr lang="en-US" smtClean="0"/>
              <a:pPr/>
              <a:t>30</a:t>
            </a:fld>
            <a:endParaRPr lang="en-US" dirty="0"/>
          </a:p>
        </p:txBody>
      </p:sp>
    </p:spTree>
    <p:extLst>
      <p:ext uri="{BB962C8B-B14F-4D97-AF65-F5344CB8AC3E}">
        <p14:creationId xmlns:p14="http://schemas.microsoft.com/office/powerpoint/2010/main" val="41666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BC7A-A111-F66E-1CB6-CFDC57546C93}"/>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8FE94945-C799-8832-BED3-A4DFCDE830EE}"/>
              </a:ext>
            </a:extLst>
          </p:cNvPr>
          <p:cNvSpPr txBox="1">
            <a:spLocks/>
          </p:cNvSpPr>
          <p:nvPr/>
        </p:nvSpPr>
        <p:spPr>
          <a:xfrm>
            <a:off x="0" y="1"/>
            <a:ext cx="9144000" cy="763621"/>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Organic radical recombination (ORR) hypothesis</a:t>
            </a:r>
          </a:p>
        </p:txBody>
      </p:sp>
      <p:pic>
        <p:nvPicPr>
          <p:cNvPr id="6" name="Immagine 5" descr="Immagine che contiene testo, diagramma, Carattere, linea&#10;&#10;Il contenuto generato dall'IA potrebbe non essere corretto.">
            <a:extLst>
              <a:ext uri="{FF2B5EF4-FFF2-40B4-BE49-F238E27FC236}">
                <a16:creationId xmlns:a16="http://schemas.microsoft.com/office/drawing/2014/main" id="{4A940EA6-7001-E956-A867-628668B11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338" y="727755"/>
            <a:ext cx="6029325" cy="3923291"/>
          </a:xfrm>
          <a:prstGeom prst="rect">
            <a:avLst/>
          </a:prstGeom>
        </p:spPr>
      </p:pic>
      <p:sp>
        <p:nvSpPr>
          <p:cNvPr id="7" name="CasellaDiTesto 6">
            <a:extLst>
              <a:ext uri="{FF2B5EF4-FFF2-40B4-BE49-F238E27FC236}">
                <a16:creationId xmlns:a16="http://schemas.microsoft.com/office/drawing/2014/main" id="{D21789C8-918F-7739-DC26-8E109E3851B5}"/>
              </a:ext>
            </a:extLst>
          </p:cNvPr>
          <p:cNvSpPr txBox="1"/>
          <p:nvPr/>
        </p:nvSpPr>
        <p:spPr>
          <a:xfrm>
            <a:off x="6491762" y="4596444"/>
            <a:ext cx="2189801"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effectLst/>
              </a:defRPr>
            </a:pP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R.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Labarbe</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et al.,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Radiother</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Oncol. (2020)</a:t>
            </a:r>
          </a:p>
        </p:txBody>
      </p:sp>
      <p:sp>
        <p:nvSpPr>
          <p:cNvPr id="9" name="Ovale 8">
            <a:extLst>
              <a:ext uri="{FF2B5EF4-FFF2-40B4-BE49-F238E27FC236}">
                <a16:creationId xmlns:a16="http://schemas.microsoft.com/office/drawing/2014/main" id="{5B6DE3D5-4E29-2DBA-F403-3A9264A55C73}"/>
              </a:ext>
            </a:extLst>
          </p:cNvPr>
          <p:cNvSpPr/>
          <p:nvPr/>
        </p:nvSpPr>
        <p:spPr>
          <a:xfrm>
            <a:off x="3854196" y="2489454"/>
            <a:ext cx="349758" cy="185166"/>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1" name="Connettore 2 10">
            <a:extLst>
              <a:ext uri="{FF2B5EF4-FFF2-40B4-BE49-F238E27FC236}">
                <a16:creationId xmlns:a16="http://schemas.microsoft.com/office/drawing/2014/main" id="{82E262C2-725B-0E4C-0663-9BB884AA9013}"/>
              </a:ext>
            </a:extLst>
          </p:cNvPr>
          <p:cNvCxnSpPr>
            <a:cxnSpLocks/>
            <a:stCxn id="9" idx="7"/>
            <a:endCxn id="13" idx="1"/>
          </p:cNvCxnSpPr>
          <p:nvPr/>
        </p:nvCxnSpPr>
        <p:spPr>
          <a:xfrm flipV="1">
            <a:off x="4152733" y="2005592"/>
            <a:ext cx="977052" cy="5109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34FF697-E3E8-C2CB-1005-F49BBEC10FEE}"/>
              </a:ext>
            </a:extLst>
          </p:cNvPr>
          <p:cNvSpPr txBox="1"/>
          <p:nvPr/>
        </p:nvSpPr>
        <p:spPr>
          <a:xfrm>
            <a:off x="5129785" y="1855551"/>
            <a:ext cx="1340175"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30A0"/>
                </a:solidFill>
                <a:effectLst/>
                <a:uLnTx/>
                <a:uFillTx/>
                <a:latin typeface="Calibri" panose="020F0502020204030204"/>
                <a:ea typeface="+mn-ea"/>
                <a:cs typeface="+mn-cs"/>
              </a:rPr>
              <a:t>Cellular damage</a:t>
            </a: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6ADC26F0-48A2-173E-7445-248C5108C741}"/>
                  </a:ext>
                </a:extLst>
              </p:cNvPr>
              <p:cNvSpPr txBox="1"/>
              <p:nvPr/>
            </p:nvSpPr>
            <p:spPr>
              <a:xfrm>
                <a:off x="6226749" y="858755"/>
                <a:ext cx="2473906" cy="113107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Modification of the chemical environment induced by recombination of </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organic peroxyl radicals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p>
                      <m:sSupPr>
                        <m:ctrlPr>
                          <a:rPr kumimoji="0" lang="en-US" sz="135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35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𝐑𝐎𝐎</m:t>
                        </m:r>
                      </m:e>
                      <m:sup>
                        <m:r>
                          <a:rPr kumimoji="0" lang="en-US" sz="135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UHDR regime</a:t>
                </a:r>
              </a:p>
            </p:txBody>
          </p:sp>
        </mc:Choice>
        <mc:Fallback xmlns="">
          <p:sp>
            <p:nvSpPr>
              <p:cNvPr id="17" name="CasellaDiTesto 16">
                <a:extLst>
                  <a:ext uri="{FF2B5EF4-FFF2-40B4-BE49-F238E27FC236}">
                    <a16:creationId xmlns:a16="http://schemas.microsoft.com/office/drawing/2014/main" id="{6ADC26F0-48A2-173E-7445-248C5108C741}"/>
                  </a:ext>
                </a:extLst>
              </p:cNvPr>
              <p:cNvSpPr txBox="1">
                <a:spLocks noRot="1" noChangeAspect="1" noMove="1" noResize="1" noEditPoints="1" noAdjustHandles="1" noChangeArrowheads="1" noChangeShapeType="1" noTextEdit="1"/>
              </p:cNvSpPr>
              <p:nvPr/>
            </p:nvSpPr>
            <p:spPr>
              <a:xfrm>
                <a:off x="6226749" y="858755"/>
                <a:ext cx="2473906" cy="1131079"/>
              </a:xfrm>
              <a:prstGeom prst="rect">
                <a:avLst/>
              </a:prstGeom>
              <a:blipFill>
                <a:blip r:embed="rId3"/>
                <a:stretch>
                  <a:fillRect b="-4444"/>
                </a:stretch>
              </a:blipFill>
            </p:spPr>
            <p:txBody>
              <a:bodyPr/>
              <a:lstStyle/>
              <a:p>
                <a:r>
                  <a:rPr lang="en-IT">
                    <a:noFill/>
                  </a:rPr>
                  <a:t> </a:t>
                </a:r>
              </a:p>
            </p:txBody>
          </p:sp>
        </mc:Fallback>
      </mc:AlternateContent>
      <p:sp>
        <p:nvSpPr>
          <p:cNvPr id="18" name="CasellaDiTesto 17">
            <a:extLst>
              <a:ext uri="{FF2B5EF4-FFF2-40B4-BE49-F238E27FC236}">
                <a16:creationId xmlns:a16="http://schemas.microsoft.com/office/drawing/2014/main" id="{96BD5010-36BF-91CC-74AF-BF6DF5C07C73}"/>
              </a:ext>
            </a:extLst>
          </p:cNvPr>
          <p:cNvSpPr txBox="1"/>
          <p:nvPr/>
        </p:nvSpPr>
        <p:spPr>
          <a:xfrm>
            <a:off x="4641259" y="2177647"/>
            <a:ext cx="53976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30A0"/>
                </a:solidFill>
                <a:effectLst/>
                <a:uLnTx/>
                <a:uFillTx/>
                <a:latin typeface="Calibri" panose="020F0502020204030204"/>
                <a:ea typeface="+mn-ea"/>
                <a:cs typeface="+mn-cs"/>
              </a:rPr>
              <a:t>Toxic</a:t>
            </a:r>
          </a:p>
        </p:txBody>
      </p:sp>
      <p:grpSp>
        <p:nvGrpSpPr>
          <p:cNvPr id="2" name="Google Shape;1175;p110">
            <a:extLst>
              <a:ext uri="{FF2B5EF4-FFF2-40B4-BE49-F238E27FC236}">
                <a16:creationId xmlns:a16="http://schemas.microsoft.com/office/drawing/2014/main" id="{BACA4942-1F37-509C-1A89-D693E2DE8C7A}"/>
              </a:ext>
            </a:extLst>
          </p:cNvPr>
          <p:cNvGrpSpPr/>
          <p:nvPr/>
        </p:nvGrpSpPr>
        <p:grpSpPr>
          <a:xfrm>
            <a:off x="372619" y="2079588"/>
            <a:ext cx="1989583" cy="1408640"/>
            <a:chOff x="317949" y="1254623"/>
            <a:chExt cx="1281901" cy="1437155"/>
          </a:xfrm>
        </p:grpSpPr>
        <p:sp>
          <p:nvSpPr>
            <p:cNvPr id="5" name="Google Shape;1176;p110">
              <a:extLst>
                <a:ext uri="{FF2B5EF4-FFF2-40B4-BE49-F238E27FC236}">
                  <a16:creationId xmlns:a16="http://schemas.microsoft.com/office/drawing/2014/main" id="{B95D72CB-629D-E053-012D-F5671F8342B2}"/>
                </a:ext>
              </a:extLst>
            </p:cNvPr>
            <p:cNvSpPr/>
            <p:nvPr/>
          </p:nvSpPr>
          <p:spPr>
            <a:xfrm>
              <a:off x="317950" y="1254623"/>
              <a:ext cx="1281900" cy="1437155"/>
            </a:xfrm>
            <a:prstGeom prst="roundRect">
              <a:avLst>
                <a:gd name="adj" fmla="val 16667"/>
              </a:avLst>
            </a:prstGeom>
            <a:solidFill>
              <a:srgbClr val="9CC2E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8" name="Google Shape;1177;p110">
              <a:extLst>
                <a:ext uri="{FF2B5EF4-FFF2-40B4-BE49-F238E27FC236}">
                  <a16:creationId xmlns:a16="http://schemas.microsoft.com/office/drawing/2014/main" id="{9641444F-56D1-41D8-71B9-933E7F27922D}"/>
                </a:ext>
              </a:extLst>
            </p:cNvPr>
            <p:cNvSpPr/>
            <p:nvPr/>
          </p:nvSpPr>
          <p:spPr>
            <a:xfrm>
              <a:off x="317950" y="1507424"/>
              <a:ext cx="1281900" cy="1184354"/>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Calibri"/>
                  <a:cs typeface="Calibri"/>
                  <a:sym typeface="Calibri"/>
                </a:rPr>
                <a:t>Chemical species that protect the biomolecule by scavenging reactive species and preserving it against redox damage. E.g. vitamin E, glutathione (GSH), etc.</a:t>
              </a:r>
            </a:p>
          </p:txBody>
        </p:sp>
        <p:sp>
          <p:nvSpPr>
            <p:cNvPr id="10" name="Google Shape;1178;p110">
              <a:extLst>
                <a:ext uri="{FF2B5EF4-FFF2-40B4-BE49-F238E27FC236}">
                  <a16:creationId xmlns:a16="http://schemas.microsoft.com/office/drawing/2014/main" id="{B4F4ADD1-F86F-CEE6-EC48-6CF697AB8EC0}"/>
                </a:ext>
              </a:extLst>
            </p:cNvPr>
            <p:cNvSpPr txBox="1"/>
            <p:nvPr/>
          </p:nvSpPr>
          <p:spPr>
            <a:xfrm>
              <a:off x="317949" y="1265685"/>
              <a:ext cx="1281899" cy="282576"/>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bri"/>
                  <a:ea typeface="Calibri"/>
                  <a:cs typeface="Calibri"/>
                  <a:sym typeface="Calibri"/>
                </a:rPr>
                <a:t>Antioxidants (XSH)</a:t>
              </a:r>
            </a:p>
          </p:txBody>
        </p:sp>
      </p:grpSp>
      <p:sp>
        <p:nvSpPr>
          <p:cNvPr id="12" name="Ovale 11">
            <a:extLst>
              <a:ext uri="{FF2B5EF4-FFF2-40B4-BE49-F238E27FC236}">
                <a16:creationId xmlns:a16="http://schemas.microsoft.com/office/drawing/2014/main" id="{260D4D51-8D44-04AA-30CB-33360FF3B239}"/>
              </a:ext>
            </a:extLst>
          </p:cNvPr>
          <p:cNvSpPr/>
          <p:nvPr/>
        </p:nvSpPr>
        <p:spPr>
          <a:xfrm>
            <a:off x="5024242" y="4488428"/>
            <a:ext cx="271562" cy="1851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FBF9832B-7576-9929-B736-9B1F8BB1265F}"/>
              </a:ext>
            </a:extLst>
          </p:cNvPr>
          <p:cNvSpPr/>
          <p:nvPr/>
        </p:nvSpPr>
        <p:spPr>
          <a:xfrm>
            <a:off x="4615486" y="1752056"/>
            <a:ext cx="271562" cy="1851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9B8525C8-36F7-2034-A734-78F19B7BAEBD}"/>
              </a:ext>
            </a:extLst>
          </p:cNvPr>
          <p:cNvSpPr txBox="1"/>
          <p:nvPr/>
        </p:nvSpPr>
        <p:spPr>
          <a:xfrm>
            <a:off x="3450027" y="715636"/>
            <a:ext cx="2106871"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Homogeneous chemistry</a:t>
            </a:r>
          </a:p>
        </p:txBody>
      </p:sp>
      <p:sp>
        <p:nvSpPr>
          <p:cNvPr id="19" name="Segnaposto data 4">
            <a:extLst>
              <a:ext uri="{FF2B5EF4-FFF2-40B4-BE49-F238E27FC236}">
                <a16:creationId xmlns:a16="http://schemas.microsoft.com/office/drawing/2014/main" id="{FF2DF4FA-0511-8918-C1F8-2132F00C78EC}"/>
              </a:ext>
            </a:extLst>
          </p:cNvPr>
          <p:cNvSpPr>
            <a:spLocks noGrp="1"/>
          </p:cNvSpPr>
          <p:nvPr>
            <p:ph type="dt" sz="half" idx="10"/>
          </p:nvPr>
        </p:nvSpPr>
        <p:spPr>
          <a:xfrm>
            <a:off x="628650" y="4767263"/>
            <a:ext cx="2057400" cy="27384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06.10.2025</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20" name="Segnaposto piè di pagina 6">
            <a:extLst>
              <a:ext uri="{FF2B5EF4-FFF2-40B4-BE49-F238E27FC236}">
                <a16:creationId xmlns:a16="http://schemas.microsoft.com/office/drawing/2014/main" id="{E7920889-4ACC-64EB-3504-54D689113CE8}"/>
              </a:ext>
            </a:extLst>
          </p:cNvPr>
          <p:cNvSpPr>
            <a:spLocks noGrp="1"/>
          </p:cNvSpPr>
          <p:nvPr>
            <p:ph type="ftr" sz="quarter" idx="11"/>
          </p:nvPr>
        </p:nvSpPr>
        <p:spPr>
          <a:xfrm>
            <a:off x="3028950" y="4767263"/>
            <a:ext cx="30861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E. Scifoni - SIRR 2025</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21" name="Segnaposto numero diapositiva 7">
            <a:extLst>
              <a:ext uri="{FF2B5EF4-FFF2-40B4-BE49-F238E27FC236}">
                <a16:creationId xmlns:a16="http://schemas.microsoft.com/office/drawing/2014/main" id="{1CB74E39-2FCD-4CB4-20D5-9414AEADA5DA}"/>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31CC77-9F9F-4866-B140-C0D6C9007801}" type="slidenum">
              <a:rPr kumimoji="0" lang="en-US"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Aptos" panose="02110004020202020204"/>
              <a:ea typeface="+mn-ea"/>
              <a:cs typeface="+mn-cs"/>
            </a:endParaRPr>
          </a:p>
        </p:txBody>
      </p:sp>
      <p:sp>
        <p:nvSpPr>
          <p:cNvPr id="3" name="Rettangolo con angoli arrotondati 2">
            <a:extLst>
              <a:ext uri="{FF2B5EF4-FFF2-40B4-BE49-F238E27FC236}">
                <a16:creationId xmlns:a16="http://schemas.microsoft.com/office/drawing/2014/main" id="{A94519EC-A205-706E-BD19-9E04CFFD79F1}"/>
              </a:ext>
            </a:extLst>
          </p:cNvPr>
          <p:cNvSpPr/>
          <p:nvPr/>
        </p:nvSpPr>
        <p:spPr>
          <a:xfrm>
            <a:off x="6226749" y="860171"/>
            <a:ext cx="2473906" cy="898830"/>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magine 3">
            <a:extLst>
              <a:ext uri="{FF2B5EF4-FFF2-40B4-BE49-F238E27FC236}">
                <a16:creationId xmlns:a16="http://schemas.microsoft.com/office/drawing/2014/main" id="{42729701-989D-7114-DFD9-771AD9D33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6154" y="1787848"/>
            <a:ext cx="273530" cy="448613"/>
          </a:xfrm>
          <a:prstGeom prst="rect">
            <a:avLst/>
          </a:prstGeom>
        </p:spPr>
      </p:pic>
      <p:pic>
        <p:nvPicPr>
          <p:cNvPr id="22" name="Elemento grafico 21" descr="Coppa con riempimento a tinta unita">
            <a:extLst>
              <a:ext uri="{FF2B5EF4-FFF2-40B4-BE49-F238E27FC236}">
                <a16:creationId xmlns:a16="http://schemas.microsoft.com/office/drawing/2014/main" id="{0EA15397-B34D-B35D-DCC3-724147E17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8866" y="1771121"/>
            <a:ext cx="446334" cy="446334"/>
          </a:xfrm>
          <a:prstGeom prst="rect">
            <a:avLst/>
          </a:prstGeom>
        </p:spPr>
      </p:pic>
      <p:sp>
        <p:nvSpPr>
          <p:cNvPr id="24" name="CasellaDiTesto 23">
            <a:extLst>
              <a:ext uri="{FF2B5EF4-FFF2-40B4-BE49-F238E27FC236}">
                <a16:creationId xmlns:a16="http://schemas.microsoft.com/office/drawing/2014/main" id="{89F35298-716C-39C0-DAA3-BD7F06E84681}"/>
              </a:ext>
            </a:extLst>
          </p:cNvPr>
          <p:cNvSpPr txBox="1"/>
          <p:nvPr/>
        </p:nvSpPr>
        <p:spPr>
          <a:xfrm>
            <a:off x="2505269" y="4558934"/>
            <a:ext cx="1511045"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70C0"/>
                </a:solidFill>
                <a:effectLst/>
                <a:uLnTx/>
                <a:uFillTx/>
                <a:latin typeface="Calibri" panose="020F0502020204030204"/>
                <a:ea typeface="+mn-ea"/>
                <a:cs typeface="+mn-cs"/>
              </a:rPr>
              <a:t>Protection against redox damage</a:t>
            </a:r>
          </a:p>
        </p:txBody>
      </p:sp>
      <p:cxnSp>
        <p:nvCxnSpPr>
          <p:cNvPr id="25" name="Connettore 2 24">
            <a:extLst>
              <a:ext uri="{FF2B5EF4-FFF2-40B4-BE49-F238E27FC236}">
                <a16:creationId xmlns:a16="http://schemas.microsoft.com/office/drawing/2014/main" id="{21994698-0086-46F3-1A08-1E305CFFFD54}"/>
              </a:ext>
            </a:extLst>
          </p:cNvPr>
          <p:cNvCxnSpPr>
            <a:cxnSpLocks/>
            <a:stCxn id="12" idx="3"/>
            <a:endCxn id="24" idx="3"/>
          </p:cNvCxnSpPr>
          <p:nvPr/>
        </p:nvCxnSpPr>
        <p:spPr>
          <a:xfrm flipH="1">
            <a:off x="4016314" y="4646477"/>
            <a:ext cx="1047697" cy="16637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5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53CE1-DC8B-628D-EECC-8AF99F1863C9}"/>
            </a:ext>
          </a:extLst>
        </p:cNvPr>
        <p:cNvGrpSpPr/>
        <p:nvPr/>
      </p:nvGrpSpPr>
      <p:grpSpPr>
        <a:xfrm>
          <a:off x="0" y="0"/>
          <a:ext cx="0" cy="0"/>
          <a:chOff x="0" y="0"/>
          <a:chExt cx="0" cy="0"/>
        </a:xfrm>
      </p:grpSpPr>
      <p:pic>
        <p:nvPicPr>
          <p:cNvPr id="27" name="Immagine 26" descr="Immagine che contiene testo, diagramma, linea, schermata&#10;&#10;Il contenuto generato dall'IA potrebbe non essere corretto.">
            <a:extLst>
              <a:ext uri="{FF2B5EF4-FFF2-40B4-BE49-F238E27FC236}">
                <a16:creationId xmlns:a16="http://schemas.microsoft.com/office/drawing/2014/main" id="{C26FE911-D025-19DA-B5A3-90C8867E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24" y="2555274"/>
            <a:ext cx="3466143" cy="2348911"/>
          </a:xfrm>
          <a:prstGeom prst="rect">
            <a:avLst/>
          </a:prstGeom>
        </p:spPr>
      </p:pic>
      <p:sp>
        <p:nvSpPr>
          <p:cNvPr id="70" name="Rettangolo 69">
            <a:extLst>
              <a:ext uri="{FF2B5EF4-FFF2-40B4-BE49-F238E27FC236}">
                <a16:creationId xmlns:a16="http://schemas.microsoft.com/office/drawing/2014/main" id="{DD29808A-5A52-9C06-C388-843FA7D425CF}"/>
              </a:ext>
            </a:extLst>
          </p:cNvPr>
          <p:cNvSpPr/>
          <p:nvPr/>
        </p:nvSpPr>
        <p:spPr>
          <a:xfrm>
            <a:off x="388724" y="1027351"/>
            <a:ext cx="4031409" cy="1148669"/>
          </a:xfrm>
          <a:prstGeom prst="rect">
            <a:avLst/>
          </a:prstGeom>
          <a:noFill/>
          <a:ln w="1905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6" name="CasellaDiTesto 75">
                <a:extLst>
                  <a:ext uri="{FF2B5EF4-FFF2-40B4-BE49-F238E27FC236}">
                    <a16:creationId xmlns:a16="http://schemas.microsoft.com/office/drawing/2014/main" id="{FA255DD6-F514-47F7-C020-2E488EA30011}"/>
                  </a:ext>
                </a:extLst>
              </p:cNvPr>
              <p:cNvSpPr txBox="1"/>
              <p:nvPr/>
            </p:nvSpPr>
            <p:spPr>
              <a:xfrm>
                <a:off x="2440231" y="1101031"/>
                <a:ext cx="1878143" cy="728597"/>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eqArr>
                            <m:eqArr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eqArrPr>
                            <m:e>
                              <m:f>
                                <m:fPr>
                                  <m:ctrlP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ctrlPr>
                                </m:fPr>
                                <m:num>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𝑑𝐷</m:t>
                                  </m:r>
                                  <m:d>
                                    <m:dPr>
                                      <m:ctrlP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ctrlPr>
                                    </m:dPr>
                                    <m:e>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𝑡</m:t>
                                      </m:r>
                                    </m:e>
                                  </m:d>
                                </m:num>
                                <m:den>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𝑑𝑡</m:t>
                                  </m:r>
                                </m:den>
                              </m:f>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m:t>
                              </m:r>
                              <m:acc>
                                <m:accPr>
                                  <m:chr m:val="̇"/>
                                  <m:ctrlP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ctrlPr>
                                </m:accPr>
                                <m:e>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𝐷</m:t>
                                  </m:r>
                                </m:e>
                              </m:acc>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               </m:t>
                              </m:r>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Cambria Math" panose="02040503050406030204" pitchFamily="18" charset="0"/>
                                  <a:cs typeface="+mn-cs"/>
                                </a:rPr>
                                <m:t>≤</m:t>
                              </m:r>
                              <m:sSub>
                                <m:sSubPr>
                                  <m:ctrlP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𝑇</m:t>
                                  </m:r>
                                </m:e>
                                <m:sub>
                                  <m:r>
                                    <a:rPr kumimoji="0" lang="en-US" sz="1050" b="0" i="1" u="none" strike="noStrike" kern="1200" cap="none" spc="0" normalizeH="0" baseline="0" noProof="0">
                                      <a:ln>
                                        <a:noFill/>
                                      </a:ln>
                                      <a:solidFill>
                                        <a:srgbClr val="140395"/>
                                      </a:solidFill>
                                      <a:effectLst/>
                                      <a:uLnTx/>
                                      <a:uFillTx/>
                                      <a:latin typeface="Cambria Math" panose="02040503050406030204" pitchFamily="18" charset="0"/>
                                      <a:ea typeface="+mn-ea"/>
                                      <a:cs typeface="+mn-cs"/>
                                    </a:rPr>
                                    <m:t>𝑖𝑟𝑟</m:t>
                                  </m:r>
                                </m:sub>
                              </m:sSub>
                            </m:e>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&amp;</m:t>
                              </m:r>
                              <m:f>
                                <m:fPr>
                                  <m:ctrlP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𝑑𝐷</m:t>
                                  </m:r>
                                  <m:d>
                                    <m:dPr>
                                      <m:ctrlP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d>
                                </m:num>
                                <m:den>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𝑑𝑡</m:t>
                                  </m:r>
                                </m:den>
                              </m:f>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  </m:t>
                              </m:r>
                              <m:sSub>
                                <m:sSubPr>
                                  <m:ctrlP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𝑇</m:t>
                                  </m:r>
                                </m:e>
                                <m:sub>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𝑖𝑟𝑟</m:t>
                                  </m:r>
                                </m:sub>
                              </m:sSub>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&lt;</m:t>
                              </m:r>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𝑇</m:t>
                                  </m:r>
                                </m:e>
                                <m:sub>
                                  <m:r>
                                    <a:rPr kumimoji="0" lang="en-US" sz="105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𝑠𝑖𝑚</m:t>
                                  </m:r>
                                </m:sub>
                              </m:sSub>
                            </m:e>
                          </m:eqArr>
                        </m:e>
                      </m:d>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6" name="CasellaDiTesto 75">
                <a:extLst>
                  <a:ext uri="{FF2B5EF4-FFF2-40B4-BE49-F238E27FC236}">
                    <a16:creationId xmlns:a16="http://schemas.microsoft.com/office/drawing/2014/main" id="{FA255DD6-F514-47F7-C020-2E488EA30011}"/>
                  </a:ext>
                </a:extLst>
              </p:cNvPr>
              <p:cNvSpPr txBox="1">
                <a:spLocks noRot="1" noChangeAspect="1" noMove="1" noResize="1" noEditPoints="1" noAdjustHandles="1" noChangeArrowheads="1" noChangeShapeType="1" noTextEdit="1"/>
              </p:cNvSpPr>
              <p:nvPr/>
            </p:nvSpPr>
            <p:spPr>
              <a:xfrm>
                <a:off x="2440231" y="1101031"/>
                <a:ext cx="1878143" cy="728597"/>
              </a:xfrm>
              <a:prstGeom prst="rect">
                <a:avLst/>
              </a:prstGeom>
              <a:blipFill>
                <a:blip r:embed="rId4"/>
                <a:stretch>
                  <a:fillRect r="-676" b="-344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8" name="CasellaDiTesto 87">
                <a:extLst>
                  <a:ext uri="{FF2B5EF4-FFF2-40B4-BE49-F238E27FC236}">
                    <a16:creationId xmlns:a16="http://schemas.microsoft.com/office/drawing/2014/main" id="{BCCF7944-6C4A-6296-15E6-C6435727293B}"/>
                  </a:ext>
                </a:extLst>
              </p:cNvPr>
              <p:cNvSpPr txBox="1"/>
              <p:nvPr/>
            </p:nvSpPr>
            <p:spPr>
              <a:xfrm>
                <a:off x="463371" y="1303126"/>
                <a:ext cx="1458348" cy="333553"/>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d>
                            <m:dPr>
                              <m:begChr m:val="["/>
                              <m:end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acc>
                                <m:accPr>
                                  <m: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𝜉</m:t>
                                  </m:r>
                                </m:e>
                              </m:acc>
                            </m:e>
                          </m:d>
                        </m:num>
                        <m:den>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𝑑𝑡</m:t>
                          </m:r>
                        </m:den>
                      </m:f>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d>
                        <m:d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𝜉</m:t>
                          </m:r>
                        </m:e>
                      </m:d>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G</m:t>
                          </m:r>
                        </m:e>
                        <m:sub>
                          <m:acc>
                            <m:accPr>
                              <m: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𝜉</m:t>
                              </m:r>
                            </m:e>
                          </m:acc>
                        </m:sub>
                      </m:sSub>
                      <m:f>
                        <m:f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𝑑𝐷</m:t>
                          </m:r>
                          <m:d>
                            <m:d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num>
                        <m:den>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𝑑𝑡</m:t>
                          </m:r>
                        </m:den>
                      </m:f>
                    </m:oMath>
                  </m:oMathPara>
                </a14:m>
                <a:endParaRPr kumimoji="0" lang="en-US" sz="105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88" name="CasellaDiTesto 87">
                <a:extLst>
                  <a:ext uri="{FF2B5EF4-FFF2-40B4-BE49-F238E27FC236}">
                    <a16:creationId xmlns:a16="http://schemas.microsoft.com/office/drawing/2014/main" id="{BCCF7944-6C4A-6296-15E6-C6435727293B}"/>
                  </a:ext>
                </a:extLst>
              </p:cNvPr>
              <p:cNvSpPr txBox="1">
                <a:spLocks noRot="1" noChangeAspect="1" noMove="1" noResize="1" noEditPoints="1" noAdjustHandles="1" noChangeArrowheads="1" noChangeShapeType="1" noTextEdit="1"/>
              </p:cNvSpPr>
              <p:nvPr/>
            </p:nvSpPr>
            <p:spPr>
              <a:xfrm>
                <a:off x="463371" y="1303126"/>
                <a:ext cx="1458348" cy="333553"/>
              </a:xfrm>
              <a:prstGeom prst="rect">
                <a:avLst/>
              </a:prstGeom>
              <a:blipFill>
                <a:blip r:embed="rId5"/>
                <a:stretch>
                  <a:fillRect l="-1724" b="-14815"/>
                </a:stretch>
              </a:blipFill>
            </p:spPr>
            <p:txBody>
              <a:bodyPr/>
              <a:lstStyle/>
              <a:p>
                <a:r>
                  <a:rPr lang="en-IT">
                    <a:noFill/>
                  </a:rPr>
                  <a:t> </a:t>
                </a:r>
              </a:p>
            </p:txBody>
          </p:sp>
        </mc:Fallback>
      </mc:AlternateContent>
      <p:sp>
        <p:nvSpPr>
          <p:cNvPr id="91" name="Titolo 1">
            <a:extLst>
              <a:ext uri="{FF2B5EF4-FFF2-40B4-BE49-F238E27FC236}">
                <a16:creationId xmlns:a16="http://schemas.microsoft.com/office/drawing/2014/main" id="{7F54B6E8-4CD2-6C7A-1B92-327E6F3BD3EF}"/>
              </a:ext>
            </a:extLst>
          </p:cNvPr>
          <p:cNvSpPr txBox="1">
            <a:spLocks/>
          </p:cNvSpPr>
          <p:nvPr/>
        </p:nvSpPr>
        <p:spPr>
          <a:xfrm>
            <a:off x="0" y="1"/>
            <a:ext cx="9144000" cy="763621"/>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Organic radical recombination (ORR) hypothesis</a:t>
            </a:r>
          </a:p>
        </p:txBody>
      </p:sp>
      <p:sp>
        <p:nvSpPr>
          <p:cNvPr id="92" name="CasellaDiTesto 91">
            <a:extLst>
              <a:ext uri="{FF2B5EF4-FFF2-40B4-BE49-F238E27FC236}">
                <a16:creationId xmlns:a16="http://schemas.microsoft.com/office/drawing/2014/main" id="{BB626026-41DD-4349-6624-FCBD879FCC34}"/>
              </a:ext>
            </a:extLst>
          </p:cNvPr>
          <p:cNvSpPr txBox="1"/>
          <p:nvPr/>
        </p:nvSpPr>
        <p:spPr>
          <a:xfrm>
            <a:off x="3161657" y="4315347"/>
            <a:ext cx="425116"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Conv</a:t>
            </a:r>
          </a:p>
        </p:txBody>
      </p:sp>
      <p:sp>
        <p:nvSpPr>
          <p:cNvPr id="3" name="Rettangolo 2">
            <a:extLst>
              <a:ext uri="{FF2B5EF4-FFF2-40B4-BE49-F238E27FC236}">
                <a16:creationId xmlns:a16="http://schemas.microsoft.com/office/drawing/2014/main" id="{F559D968-E5BE-F808-539A-BA81C53EE168}"/>
              </a:ext>
            </a:extLst>
          </p:cNvPr>
          <p:cNvSpPr/>
          <p:nvPr/>
        </p:nvSpPr>
        <p:spPr>
          <a:xfrm>
            <a:off x="595573" y="994937"/>
            <a:ext cx="779270"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Reactions</a:t>
            </a:r>
          </a:p>
        </p:txBody>
      </p:sp>
      <p:sp>
        <p:nvSpPr>
          <p:cNvPr id="4" name="Rettangolo 3">
            <a:extLst>
              <a:ext uri="{FF2B5EF4-FFF2-40B4-BE49-F238E27FC236}">
                <a16:creationId xmlns:a16="http://schemas.microsoft.com/office/drawing/2014/main" id="{E49F694F-8478-4C64-1238-965006316845}"/>
              </a:ext>
            </a:extLst>
          </p:cNvPr>
          <p:cNvSpPr/>
          <p:nvPr/>
        </p:nvSpPr>
        <p:spPr>
          <a:xfrm>
            <a:off x="1332832" y="994937"/>
            <a:ext cx="815353"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Production</a:t>
            </a:r>
          </a:p>
        </p:txBody>
      </p:sp>
      <p:cxnSp>
        <p:nvCxnSpPr>
          <p:cNvPr id="6" name="Connettore 2 5">
            <a:extLst>
              <a:ext uri="{FF2B5EF4-FFF2-40B4-BE49-F238E27FC236}">
                <a16:creationId xmlns:a16="http://schemas.microsoft.com/office/drawing/2014/main" id="{0A1326C9-07BB-4B86-695B-A32A1913F241}"/>
              </a:ext>
            </a:extLst>
          </p:cNvPr>
          <p:cNvCxnSpPr/>
          <p:nvPr/>
        </p:nvCxnSpPr>
        <p:spPr>
          <a:xfrm>
            <a:off x="1031858" y="1243789"/>
            <a:ext cx="0" cy="1224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Connettore 2 6">
            <a:extLst>
              <a:ext uri="{FF2B5EF4-FFF2-40B4-BE49-F238E27FC236}">
                <a16:creationId xmlns:a16="http://schemas.microsoft.com/office/drawing/2014/main" id="{75E164BB-F51F-10E7-CB5D-C7B83073C84F}"/>
              </a:ext>
            </a:extLst>
          </p:cNvPr>
          <p:cNvCxnSpPr/>
          <p:nvPr/>
        </p:nvCxnSpPr>
        <p:spPr>
          <a:xfrm>
            <a:off x="1552559" y="1239302"/>
            <a:ext cx="0" cy="1224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reccia in giù 4">
            <a:extLst>
              <a:ext uri="{FF2B5EF4-FFF2-40B4-BE49-F238E27FC236}">
                <a16:creationId xmlns:a16="http://schemas.microsoft.com/office/drawing/2014/main" id="{8D21F535-BD3B-131C-2B13-22BA3A486593}"/>
              </a:ext>
            </a:extLst>
          </p:cNvPr>
          <p:cNvSpPr/>
          <p:nvPr/>
        </p:nvSpPr>
        <p:spPr>
          <a:xfrm rot="16200000">
            <a:off x="3906477" y="3985088"/>
            <a:ext cx="324914" cy="335604"/>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56D006EF-37DA-A884-FDE2-35DFA5916B34}"/>
                  </a:ext>
                </a:extLst>
              </p:cNvPr>
              <p:cNvSpPr txBox="1"/>
              <p:nvPr/>
            </p:nvSpPr>
            <p:spPr>
              <a:xfrm>
                <a:off x="4492665" y="4076780"/>
                <a:ext cx="1721240" cy="52187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𝐴𝑈𝐶</m:t>
                          </m:r>
                        </m:e>
                        <m:sub>
                          <m:sSup>
                            <m:sSupPr>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1125"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ROO</m:t>
                              </m:r>
                            </m:e>
                            <m:sup>
                              <m:r>
                                <a:rPr kumimoji="0" lang="en-US" sz="1125"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ub>
                      </m:sSub>
                      <m: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up>
                          <m:sSub>
                            <m:sSubPr>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𝑠𝑖𝑚</m:t>
                              </m:r>
                            </m:sub>
                          </m:sSub>
                        </m:sup>
                        <m:e>
                          <m:d>
                            <m:dPr>
                              <m:begChr m:val="["/>
                              <m:endChr m:val="]"/>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1125"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ROO</m:t>
                                  </m:r>
                                </m:e>
                                <m:sup>
                                  <m:r>
                                    <a:rPr kumimoji="0" lang="en-US" sz="1125"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e>
                          </m:d>
                          <m:d>
                            <m:dPr>
                              <m:ctrlP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r>
                            <a:rPr kumimoji="0" lang="en-US" sz="1125"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𝑑𝑡</m:t>
                          </m:r>
                        </m:e>
                      </m:nary>
                    </m:oMath>
                  </m:oMathPara>
                </a14:m>
                <a:endParaRPr kumimoji="0" lang="en-US" sz="11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CasellaDiTesto 8">
                <a:extLst>
                  <a:ext uri="{FF2B5EF4-FFF2-40B4-BE49-F238E27FC236}">
                    <a16:creationId xmlns:a16="http://schemas.microsoft.com/office/drawing/2014/main" id="{56D006EF-37DA-A884-FDE2-35DFA5916B34}"/>
                  </a:ext>
                </a:extLst>
              </p:cNvPr>
              <p:cNvSpPr txBox="1">
                <a:spLocks noRot="1" noChangeAspect="1" noMove="1" noResize="1" noEditPoints="1" noAdjustHandles="1" noChangeArrowheads="1" noChangeShapeType="1" noTextEdit="1"/>
              </p:cNvSpPr>
              <p:nvPr/>
            </p:nvSpPr>
            <p:spPr>
              <a:xfrm>
                <a:off x="4492665" y="4076780"/>
                <a:ext cx="1721240" cy="521874"/>
              </a:xfrm>
              <a:prstGeom prst="rect">
                <a:avLst/>
              </a:prstGeom>
              <a:blipFill>
                <a:blip r:embed="rId6"/>
                <a:stretch>
                  <a:fillRect l="-2920" t="-124390" b="-190244"/>
                </a:stretch>
              </a:blipFill>
            </p:spPr>
            <p:txBody>
              <a:bodyPr/>
              <a:lstStyle/>
              <a:p>
                <a:r>
                  <a:rPr lang="en-IT">
                    <a:noFill/>
                  </a:rPr>
                  <a:t> </a:t>
                </a:r>
              </a:p>
            </p:txBody>
          </p:sp>
        </mc:Fallback>
      </mc:AlternateContent>
      <p:pic>
        <p:nvPicPr>
          <p:cNvPr id="11" name="Immagine 10" descr="Immagine che contiene testo, diagramma, Piano, Parallelo&#10;&#10;Il contenuto generato dall'IA potrebbe non essere corretto.">
            <a:extLst>
              <a:ext uri="{FF2B5EF4-FFF2-40B4-BE49-F238E27FC236}">
                <a16:creationId xmlns:a16="http://schemas.microsoft.com/office/drawing/2014/main" id="{210CB8AA-2984-1933-6C56-2AD635B68F0F}"/>
              </a:ext>
            </a:extLst>
          </p:cNvPr>
          <p:cNvPicPr>
            <a:picLocks noChangeAspect="1"/>
          </p:cNvPicPr>
          <p:nvPr/>
        </p:nvPicPr>
        <p:blipFill>
          <a:blip r:embed="rId7">
            <a:extLst>
              <a:ext uri="{28A0092B-C50C-407E-A947-70E740481C1C}">
                <a14:useLocalDpi xmlns:a14="http://schemas.microsoft.com/office/drawing/2010/main" val="0"/>
              </a:ext>
            </a:extLst>
          </a:blip>
          <a:srcRect t="49544" r="52269" b="3555"/>
          <a:stretch>
            <a:fillRect/>
          </a:stretch>
        </p:blipFill>
        <p:spPr>
          <a:xfrm>
            <a:off x="5058233" y="688225"/>
            <a:ext cx="3386045" cy="2726264"/>
          </a:xfrm>
          <a:prstGeom prst="rect">
            <a:avLst/>
          </a:prstGeom>
        </p:spPr>
      </p:pic>
      <p:sp>
        <p:nvSpPr>
          <p:cNvPr id="12" name="Freccia in giù 11">
            <a:extLst>
              <a:ext uri="{FF2B5EF4-FFF2-40B4-BE49-F238E27FC236}">
                <a16:creationId xmlns:a16="http://schemas.microsoft.com/office/drawing/2014/main" id="{F98FCFB6-BAAF-9682-47F5-75FD9AEF0A8E}"/>
              </a:ext>
            </a:extLst>
          </p:cNvPr>
          <p:cNvSpPr/>
          <p:nvPr/>
        </p:nvSpPr>
        <p:spPr>
          <a:xfrm rot="10800000">
            <a:off x="6588798" y="3482210"/>
            <a:ext cx="324914" cy="335604"/>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3533B333-DDEB-CD77-3F97-CF4F8AFC5983}"/>
              </a:ext>
            </a:extLst>
          </p:cNvPr>
          <p:cNvSpPr/>
          <p:nvPr/>
        </p:nvSpPr>
        <p:spPr>
          <a:xfrm>
            <a:off x="4420133" y="3798430"/>
            <a:ext cx="2139888"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Area under the curve (AUC)</a:t>
            </a:r>
          </a:p>
        </p:txBody>
      </p:sp>
      <p:sp>
        <p:nvSpPr>
          <p:cNvPr id="15" name="CasellaDiTesto 14">
            <a:extLst>
              <a:ext uri="{FF2B5EF4-FFF2-40B4-BE49-F238E27FC236}">
                <a16:creationId xmlns:a16="http://schemas.microsoft.com/office/drawing/2014/main" id="{B300F7DA-0975-682B-06C1-A9613B00F0DF}"/>
              </a:ext>
            </a:extLst>
          </p:cNvPr>
          <p:cNvSpPr txBox="1"/>
          <p:nvPr/>
        </p:nvSpPr>
        <p:spPr>
          <a:xfrm>
            <a:off x="6560021" y="4106688"/>
            <a:ext cx="2044960"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Quantification of reduced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cellular toxicity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due to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ORR</a:t>
            </a:r>
          </a:p>
        </p:txBody>
      </p:sp>
      <p:cxnSp>
        <p:nvCxnSpPr>
          <p:cNvPr id="25" name="Connettore 2 24">
            <a:extLst>
              <a:ext uri="{FF2B5EF4-FFF2-40B4-BE49-F238E27FC236}">
                <a16:creationId xmlns:a16="http://schemas.microsoft.com/office/drawing/2014/main" id="{9260AB5B-EBD2-C321-28FF-EC2999065CCF}"/>
              </a:ext>
            </a:extLst>
          </p:cNvPr>
          <p:cNvCxnSpPr>
            <a:cxnSpLocks/>
            <a:stCxn id="92" idx="0"/>
            <a:endCxn id="26" idx="2"/>
          </p:cNvCxnSpPr>
          <p:nvPr/>
        </p:nvCxnSpPr>
        <p:spPr>
          <a:xfrm flipH="1" flipV="1">
            <a:off x="3372980" y="4136083"/>
            <a:ext cx="1235" cy="1792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0325E5FD-3205-F311-6093-156D6C368D59}"/>
              </a:ext>
            </a:extLst>
          </p:cNvPr>
          <p:cNvSpPr txBox="1"/>
          <p:nvPr/>
        </p:nvSpPr>
        <p:spPr>
          <a:xfrm>
            <a:off x="3055425" y="3905251"/>
            <a:ext cx="63511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High AUC</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2589B572-790C-AD63-0620-714EFCD650B5}"/>
                  </a:ext>
                </a:extLst>
              </p:cNvPr>
              <p:cNvSpPr txBox="1"/>
              <p:nvPr/>
            </p:nvSpPr>
            <p:spPr>
              <a:xfrm>
                <a:off x="1303745" y="1749339"/>
                <a:ext cx="1196737" cy="311175"/>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molecules</m:t>
                              </m:r>
                            </m:num>
                            <m:den>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100 </m:t>
                              </m:r>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eV</m:t>
                              </m:r>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absorbed</m:t>
                              </m:r>
                            </m:den>
                          </m:f>
                        </m:e>
                      </m:d>
                    </m:oMath>
                  </m:oMathPara>
                </a14:m>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CasellaDiTesto 13">
                <a:extLst>
                  <a:ext uri="{FF2B5EF4-FFF2-40B4-BE49-F238E27FC236}">
                    <a16:creationId xmlns:a16="http://schemas.microsoft.com/office/drawing/2014/main" id="{2589B572-790C-AD63-0620-714EFCD650B5}"/>
                  </a:ext>
                </a:extLst>
              </p:cNvPr>
              <p:cNvSpPr txBox="1">
                <a:spLocks noRot="1" noChangeAspect="1" noMove="1" noResize="1" noEditPoints="1" noAdjustHandles="1" noChangeArrowheads="1" noChangeShapeType="1" noTextEdit="1"/>
              </p:cNvSpPr>
              <p:nvPr/>
            </p:nvSpPr>
            <p:spPr>
              <a:xfrm>
                <a:off x="1303745" y="1749339"/>
                <a:ext cx="1196737" cy="311175"/>
              </a:xfrm>
              <a:prstGeom prst="rect">
                <a:avLst/>
              </a:prstGeom>
              <a:blipFill>
                <a:blip r:embed="rId8"/>
                <a:stretch>
                  <a:fillRect t="-7692" b="-26923"/>
                </a:stretch>
              </a:blipFill>
            </p:spPr>
            <p:txBody>
              <a:bodyPr/>
              <a:lstStyle/>
              <a:p>
                <a:r>
                  <a:rPr lang="en-IT">
                    <a:noFill/>
                  </a:rPr>
                  <a:t> </a:t>
                </a:r>
              </a:p>
            </p:txBody>
          </p:sp>
        </mc:Fallback>
      </mc:AlternateContent>
      <p:cxnSp>
        <p:nvCxnSpPr>
          <p:cNvPr id="16" name="Connettore 2 15">
            <a:extLst>
              <a:ext uri="{FF2B5EF4-FFF2-40B4-BE49-F238E27FC236}">
                <a16:creationId xmlns:a16="http://schemas.microsoft.com/office/drawing/2014/main" id="{6263E80C-A078-A64F-9005-8BC45B6D1C27}"/>
              </a:ext>
            </a:extLst>
          </p:cNvPr>
          <p:cNvCxnSpPr>
            <a:cxnSpLocks/>
          </p:cNvCxnSpPr>
          <p:nvPr/>
        </p:nvCxnSpPr>
        <p:spPr>
          <a:xfrm flipH="1" flipV="1">
            <a:off x="1452669" y="1606464"/>
            <a:ext cx="51439" cy="1655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nettore 2 22">
            <a:extLst>
              <a:ext uri="{FF2B5EF4-FFF2-40B4-BE49-F238E27FC236}">
                <a16:creationId xmlns:a16="http://schemas.microsoft.com/office/drawing/2014/main" id="{AED17D74-AC3C-1495-6EB9-CB719A3CA7A6}"/>
              </a:ext>
            </a:extLst>
          </p:cNvPr>
          <p:cNvCxnSpPr>
            <a:cxnSpLocks/>
            <a:stCxn id="76" idx="1"/>
          </p:cNvCxnSpPr>
          <p:nvPr/>
        </p:nvCxnSpPr>
        <p:spPr>
          <a:xfrm flipH="1">
            <a:off x="2003757" y="1465330"/>
            <a:ext cx="436474" cy="529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7" name="Freccia in giù 66">
            <a:extLst>
              <a:ext uri="{FF2B5EF4-FFF2-40B4-BE49-F238E27FC236}">
                <a16:creationId xmlns:a16="http://schemas.microsoft.com/office/drawing/2014/main" id="{EB509DC4-BEB1-B2FB-458E-34D58993C859}"/>
              </a:ext>
            </a:extLst>
          </p:cNvPr>
          <p:cNvSpPr/>
          <p:nvPr/>
        </p:nvSpPr>
        <p:spPr>
          <a:xfrm>
            <a:off x="2523593" y="2217595"/>
            <a:ext cx="324914" cy="335604"/>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6" name="Connettore 2 35">
            <a:extLst>
              <a:ext uri="{FF2B5EF4-FFF2-40B4-BE49-F238E27FC236}">
                <a16:creationId xmlns:a16="http://schemas.microsoft.com/office/drawing/2014/main" id="{08446959-0C6B-94E2-01A2-A22BDAFEB6E8}"/>
              </a:ext>
            </a:extLst>
          </p:cNvPr>
          <p:cNvCxnSpPr>
            <a:cxnSpLocks/>
            <a:stCxn id="40" idx="0"/>
          </p:cNvCxnSpPr>
          <p:nvPr/>
        </p:nvCxnSpPr>
        <p:spPr>
          <a:xfrm flipV="1">
            <a:off x="910235" y="1621500"/>
            <a:ext cx="90798" cy="207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249F19FA-8BCC-E27E-352A-B679BB18E4D9}"/>
                  </a:ext>
                </a:extLst>
              </p:cNvPr>
              <p:cNvSpPr txBox="1"/>
              <p:nvPr/>
            </p:nvSpPr>
            <p:spPr>
              <a:xfrm>
                <a:off x="500956" y="1829307"/>
                <a:ext cx="818557" cy="222625"/>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𝑖𝑗</m:t>
                          </m:r>
                        </m:sub>
                      </m:sSub>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acc>
                                <m:accPr>
                                  <m: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𝜉</m:t>
                                  </m:r>
                                </m:e>
                              </m:acc>
                            </m:e>
                          </m:d>
                        </m:e>
                        <m:sub>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acc>
                                <m:accPr>
                                  <m:chr m:val="̅"/>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𝜉</m:t>
                                  </m:r>
                                </m:e>
                              </m:acc>
                            </m:e>
                          </m:d>
                        </m:e>
                        <m:sub>
                          <m: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oMath>
                  </m:oMathPara>
                </a14:m>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0" name="CasellaDiTesto 39">
                <a:extLst>
                  <a:ext uri="{FF2B5EF4-FFF2-40B4-BE49-F238E27FC236}">
                    <a16:creationId xmlns:a16="http://schemas.microsoft.com/office/drawing/2014/main" id="{249F19FA-8BCC-E27E-352A-B679BB18E4D9}"/>
                  </a:ext>
                </a:extLst>
              </p:cNvPr>
              <p:cNvSpPr txBox="1">
                <a:spLocks noRot="1" noChangeAspect="1" noMove="1" noResize="1" noEditPoints="1" noAdjustHandles="1" noChangeArrowheads="1" noChangeShapeType="1" noTextEdit="1"/>
              </p:cNvSpPr>
              <p:nvPr/>
            </p:nvSpPr>
            <p:spPr>
              <a:xfrm>
                <a:off x="500956" y="1829307"/>
                <a:ext cx="818557" cy="222625"/>
              </a:xfrm>
              <a:prstGeom prst="rect">
                <a:avLst/>
              </a:prstGeom>
              <a:blipFill>
                <a:blip r:embed="rId9"/>
                <a:stretch>
                  <a:fillRect l="-4615" t="-5556" r="-3077" b="-22222"/>
                </a:stretch>
              </a:blipFill>
            </p:spPr>
            <p:txBody>
              <a:bodyPr/>
              <a:lstStyle/>
              <a:p>
                <a:r>
                  <a:rPr lang="en-IT">
                    <a:noFill/>
                  </a:rPr>
                  <a:t> </a:t>
                </a:r>
              </a:p>
            </p:txBody>
          </p:sp>
        </mc:Fallback>
      </mc:AlternateContent>
      <p:sp>
        <p:nvSpPr>
          <p:cNvPr id="8" name="CasellaDiTesto 7">
            <a:extLst>
              <a:ext uri="{FF2B5EF4-FFF2-40B4-BE49-F238E27FC236}">
                <a16:creationId xmlns:a16="http://schemas.microsoft.com/office/drawing/2014/main" id="{261178DB-502A-28D8-C0E3-8A81255266D8}"/>
              </a:ext>
            </a:extLst>
          </p:cNvPr>
          <p:cNvSpPr txBox="1"/>
          <p:nvPr/>
        </p:nvSpPr>
        <p:spPr>
          <a:xfrm>
            <a:off x="5509438" y="2731681"/>
            <a:ext cx="2189801" cy="23083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effectLst/>
              </a:defRPr>
            </a:pP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R.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Labarbe</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et al.,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Radiother</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Oncol. (2020)</a:t>
            </a:r>
          </a:p>
        </p:txBody>
      </p:sp>
      <p:sp>
        <p:nvSpPr>
          <p:cNvPr id="22" name="Segnaposto numero diapositiva 7">
            <a:extLst>
              <a:ext uri="{FF2B5EF4-FFF2-40B4-BE49-F238E27FC236}">
                <a16:creationId xmlns:a16="http://schemas.microsoft.com/office/drawing/2014/main" id="{4FD03582-06EA-C4FF-17A3-1F9C413902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D959BA-DA80-4D36-8872-A7E92C122FDE}"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5" name="Rettangolo 64">
            <a:extLst>
              <a:ext uri="{FF2B5EF4-FFF2-40B4-BE49-F238E27FC236}">
                <a16:creationId xmlns:a16="http://schemas.microsoft.com/office/drawing/2014/main" id="{FB39272D-CA59-C5E1-6F6C-251C6E95EAA6}"/>
              </a:ext>
            </a:extLst>
          </p:cNvPr>
          <p:cNvSpPr/>
          <p:nvPr/>
        </p:nvSpPr>
        <p:spPr>
          <a:xfrm>
            <a:off x="297568" y="721463"/>
            <a:ext cx="5043359"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Reaction rates of 9 species: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of Ordinary Differential Equations (ODEs)</a:t>
            </a:r>
          </a:p>
        </p:txBody>
      </p:sp>
      <p:sp>
        <p:nvSpPr>
          <p:cNvPr id="38" name="CasellaDiTesto 37">
            <a:extLst>
              <a:ext uri="{FF2B5EF4-FFF2-40B4-BE49-F238E27FC236}">
                <a16:creationId xmlns:a16="http://schemas.microsoft.com/office/drawing/2014/main" id="{0AD98C49-6EB6-0AD5-A4EE-51EDE1F4B659}"/>
              </a:ext>
            </a:extLst>
          </p:cNvPr>
          <p:cNvSpPr txBox="1"/>
          <p:nvPr/>
        </p:nvSpPr>
        <p:spPr>
          <a:xfrm>
            <a:off x="2239509" y="3713940"/>
            <a:ext cx="470000"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UHDR</a:t>
            </a:r>
          </a:p>
        </p:txBody>
      </p:sp>
      <p:cxnSp>
        <p:nvCxnSpPr>
          <p:cNvPr id="39" name="Connettore 2 38">
            <a:extLst>
              <a:ext uri="{FF2B5EF4-FFF2-40B4-BE49-F238E27FC236}">
                <a16:creationId xmlns:a16="http://schemas.microsoft.com/office/drawing/2014/main" id="{123472F1-E6F2-A5F6-8243-E2623BA363AE}"/>
              </a:ext>
            </a:extLst>
          </p:cNvPr>
          <p:cNvCxnSpPr>
            <a:cxnSpLocks/>
            <a:stCxn id="38" idx="0"/>
            <a:endCxn id="41" idx="2"/>
          </p:cNvCxnSpPr>
          <p:nvPr/>
        </p:nvCxnSpPr>
        <p:spPr>
          <a:xfrm flipV="1">
            <a:off x="2474509" y="3536879"/>
            <a:ext cx="1107" cy="177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CasellaDiTesto 40">
            <a:extLst>
              <a:ext uri="{FF2B5EF4-FFF2-40B4-BE49-F238E27FC236}">
                <a16:creationId xmlns:a16="http://schemas.microsoft.com/office/drawing/2014/main" id="{AB7FF991-61A3-6132-DB23-65BEA504EDF6}"/>
              </a:ext>
            </a:extLst>
          </p:cNvPr>
          <p:cNvSpPr txBox="1"/>
          <p:nvPr/>
        </p:nvSpPr>
        <p:spPr>
          <a:xfrm>
            <a:off x="2168480" y="3306047"/>
            <a:ext cx="614271"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Low AUC</a:t>
            </a:r>
          </a:p>
        </p:txBody>
      </p:sp>
      <p:sp>
        <p:nvSpPr>
          <p:cNvPr id="2" name="Date Placeholder 1">
            <a:extLst>
              <a:ext uri="{FF2B5EF4-FFF2-40B4-BE49-F238E27FC236}">
                <a16:creationId xmlns:a16="http://schemas.microsoft.com/office/drawing/2014/main" id="{5B0E156C-B117-34A8-FDC8-ACAB8EABB3A5}"/>
              </a:ext>
            </a:extLst>
          </p:cNvPr>
          <p:cNvSpPr>
            <a:spLocks noGrp="1"/>
          </p:cNvSpPr>
          <p:nvPr>
            <p:ph type="dt" sz="half" idx="10"/>
          </p:nvPr>
        </p:nvSpPr>
        <p:spPr/>
        <p:txBody>
          <a:bodyPr/>
          <a:lstStyle/>
          <a:p>
            <a:r>
              <a:rPr lang="it-IT"/>
              <a:t>06.10.2025</a:t>
            </a:r>
            <a:endParaRPr lang="en-US" dirty="0"/>
          </a:p>
        </p:txBody>
      </p:sp>
      <p:sp>
        <p:nvSpPr>
          <p:cNvPr id="10" name="Footer Placeholder 9">
            <a:extLst>
              <a:ext uri="{FF2B5EF4-FFF2-40B4-BE49-F238E27FC236}">
                <a16:creationId xmlns:a16="http://schemas.microsoft.com/office/drawing/2014/main" id="{07D1C8D9-001C-67A6-EBD6-60FB91C31829}"/>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34789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6" grpId="0"/>
      <p:bldP spid="92" grpId="0"/>
      <p:bldP spid="3" grpId="0"/>
      <p:bldP spid="4" grpId="0"/>
      <p:bldP spid="5" grpId="0" animBg="1"/>
      <p:bldP spid="9" grpId="0"/>
      <p:bldP spid="12" grpId="0" animBg="1"/>
      <p:bldP spid="13" grpId="0"/>
      <p:bldP spid="15" grpId="0"/>
      <p:bldP spid="26" grpId="0"/>
      <p:bldP spid="14" grpId="0"/>
      <p:bldP spid="67" grpId="0" animBg="1"/>
      <p:bldP spid="40" grpId="0"/>
      <p:bldP spid="8" grpId="0"/>
      <p:bldP spid="38"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33</a:t>
            </a:fld>
            <a:endParaRPr lang="en-US" sz="900" dirty="0">
              <a:solidFill>
                <a:prstClr val="black">
                  <a:tint val="75000"/>
                </a:prstClr>
              </a:solidFill>
              <a:latin typeface="Calibri" panose="020F0502020204030204"/>
            </a:endParaRPr>
          </a:p>
        </p:txBody>
      </p:sp>
      <p:grpSp>
        <p:nvGrpSpPr>
          <p:cNvPr id="9" name="Gruppo 8"/>
          <p:cNvGrpSpPr/>
          <p:nvPr/>
        </p:nvGrpSpPr>
        <p:grpSpPr>
          <a:xfrm>
            <a:off x="281605" y="559194"/>
            <a:ext cx="8580622" cy="4208069"/>
            <a:chOff x="375473" y="745592"/>
            <a:chExt cx="11440828" cy="5610758"/>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700" y="852530"/>
              <a:ext cx="8862600" cy="5503820"/>
            </a:xfrm>
            <a:prstGeom prst="rect">
              <a:avLst/>
            </a:prstGeom>
          </p:spPr>
        </p:pic>
        <p:sp>
          <p:nvSpPr>
            <p:cNvPr id="8" name="CasellaDiTesto 7"/>
            <p:cNvSpPr txBox="1"/>
            <p:nvPr/>
          </p:nvSpPr>
          <p:spPr>
            <a:xfrm>
              <a:off x="375473" y="1114924"/>
              <a:ext cx="1817849"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a:t>
              </a:r>
              <a:r>
                <a:rPr lang="en-US" sz="1350" b="1" dirty="0" err="1">
                  <a:solidFill>
                    <a:prstClr val="black"/>
                  </a:solidFill>
                  <a:latin typeface="Calibri" panose="020F0502020204030204"/>
                </a:rPr>
                <a:t>i</a:t>
              </a:r>
              <a:r>
                <a:rPr lang="en-US" sz="1350" b="1" dirty="0">
                  <a:solidFill>
                    <a:prstClr val="black"/>
                  </a:solidFill>
                  <a:latin typeface="Calibri" panose="020F0502020204030204"/>
                </a:rPr>
                <a:t>) Physical stage</a:t>
              </a:r>
            </a:p>
          </p:txBody>
        </p:sp>
        <p:sp>
          <p:nvSpPr>
            <p:cNvPr id="26" name="CasellaDiTesto 25"/>
            <p:cNvSpPr txBox="1"/>
            <p:nvPr/>
          </p:nvSpPr>
          <p:spPr>
            <a:xfrm>
              <a:off x="3240318" y="2071053"/>
              <a:ext cx="2398435"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(iii) Bio-chemical stage</a:t>
              </a:r>
            </a:p>
          </p:txBody>
        </p:sp>
        <p:sp>
          <p:nvSpPr>
            <p:cNvPr id="27" name="CasellaDiTesto 26"/>
            <p:cNvSpPr txBox="1"/>
            <p:nvPr/>
          </p:nvSpPr>
          <p:spPr>
            <a:xfrm>
              <a:off x="5226823" y="2923581"/>
              <a:ext cx="1983791"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(ii) Chemical stage</a:t>
              </a:r>
            </a:p>
          </p:txBody>
        </p:sp>
        <p:sp>
          <p:nvSpPr>
            <p:cNvPr id="28" name="CasellaDiTesto 27"/>
            <p:cNvSpPr txBox="1"/>
            <p:nvPr/>
          </p:nvSpPr>
          <p:spPr>
            <a:xfrm>
              <a:off x="9727780" y="745592"/>
              <a:ext cx="2088521"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(iv) Biological stage</a:t>
              </a:r>
            </a:p>
          </p:txBody>
        </p:sp>
      </p:grpSp>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The workflow of the MS-GSM</a:t>
            </a:r>
            <a:r>
              <a:rPr lang="en-US" sz="3000" b="1" baseline="30000" dirty="0">
                <a:solidFill>
                  <a:prstClr val="black"/>
                </a:solidFill>
                <a:latin typeface="Calibri Light" panose="020F0302020204030204"/>
              </a:rPr>
              <a:t>2</a:t>
            </a:r>
            <a:endParaRPr lang="en-US" sz="3000" b="1" dirty="0">
              <a:solidFill>
                <a:prstClr val="black"/>
              </a:solidFill>
              <a:latin typeface="Calibri Light" panose="020F0302020204030204"/>
            </a:endParaRPr>
          </a:p>
        </p:txBody>
      </p:sp>
      <p:sp>
        <p:nvSpPr>
          <p:cNvPr id="11" name="Rettangolo 10"/>
          <p:cNvSpPr/>
          <p:nvPr/>
        </p:nvSpPr>
        <p:spPr>
          <a:xfrm>
            <a:off x="332365" y="3822559"/>
            <a:ext cx="2929111" cy="715581"/>
          </a:xfrm>
          <a:prstGeom prst="rect">
            <a:avLst/>
          </a:prstGeom>
        </p:spPr>
        <p:txBody>
          <a:bodyPr wrap="square">
            <a:spAutoFit/>
          </a:bodyPr>
          <a:lstStyle/>
          <a:p>
            <a:pPr defTabSz="685800">
              <a:defRPr/>
            </a:pPr>
            <a:r>
              <a:rPr lang="en-US" sz="1350" b="1" dirty="0">
                <a:solidFill>
                  <a:prstClr val="black"/>
                </a:solidFill>
                <a:latin typeface="Calibri" panose="020F0502020204030204"/>
              </a:rPr>
              <a:t>The </a:t>
            </a:r>
            <a:r>
              <a:rPr lang="en-US" sz="1350" b="1" dirty="0" err="1">
                <a:solidFill>
                  <a:prstClr val="black"/>
                </a:solidFill>
                <a:latin typeface="Calibri" panose="020F0502020204030204"/>
              </a:rPr>
              <a:t>MultiScale</a:t>
            </a:r>
            <a:r>
              <a:rPr lang="en-US" sz="1350" b="1" dirty="0">
                <a:solidFill>
                  <a:prstClr val="black"/>
                </a:solidFill>
                <a:latin typeface="Calibri" panose="020F0502020204030204"/>
              </a:rPr>
              <a:t> - Generalized Stochastic </a:t>
            </a:r>
            <a:r>
              <a:rPr lang="en-US" sz="1350" b="1" dirty="0" err="1">
                <a:solidFill>
                  <a:prstClr val="black"/>
                </a:solidFill>
                <a:latin typeface="Calibri" panose="020F0502020204030204"/>
              </a:rPr>
              <a:t>Microdosimetric</a:t>
            </a:r>
            <a:r>
              <a:rPr lang="en-US" sz="1350" b="1" dirty="0">
                <a:solidFill>
                  <a:prstClr val="black"/>
                </a:solidFill>
                <a:latin typeface="Calibri" panose="020F0502020204030204"/>
              </a:rPr>
              <a:t> Model (MS-GSM</a:t>
            </a:r>
            <a:r>
              <a:rPr lang="en-US" sz="1350" b="1" baseline="30000" dirty="0">
                <a:solidFill>
                  <a:prstClr val="black"/>
                </a:solidFill>
                <a:latin typeface="Calibri" panose="020F0502020204030204"/>
              </a:rPr>
              <a:t>2</a:t>
            </a:r>
            <a:r>
              <a:rPr lang="en-US" sz="1350" b="1" dirty="0">
                <a:solidFill>
                  <a:prstClr val="black"/>
                </a:solidFill>
                <a:latin typeface="Calibri" panose="020F0502020204030204"/>
              </a:rPr>
              <a:t>) </a:t>
            </a:r>
          </a:p>
        </p:txBody>
      </p:sp>
      <p:sp>
        <p:nvSpPr>
          <p:cNvPr id="19" name="Rettangolo arrotondato 18"/>
          <p:cNvSpPr/>
          <p:nvPr/>
        </p:nvSpPr>
        <p:spPr>
          <a:xfrm>
            <a:off x="332366" y="3823200"/>
            <a:ext cx="2929111" cy="1012555"/>
          </a:xfrm>
          <a:prstGeom prst="roundRect">
            <a:avLst>
              <a:gd name="adj" fmla="val 1591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 name="Rettangolo 3">
            <a:extLst>
              <a:ext uri="{FF2B5EF4-FFF2-40B4-BE49-F238E27FC236}">
                <a16:creationId xmlns:a16="http://schemas.microsoft.com/office/drawing/2014/main" id="{422630CF-FD57-4BA8-30A2-127DD3819F83}"/>
              </a:ext>
            </a:extLst>
          </p:cNvPr>
          <p:cNvSpPr/>
          <p:nvPr/>
        </p:nvSpPr>
        <p:spPr>
          <a:xfrm>
            <a:off x="331580" y="4426645"/>
            <a:ext cx="2242922" cy="407804"/>
          </a:xfrm>
          <a:prstGeom prst="rect">
            <a:avLst/>
          </a:prstGeom>
        </p:spPr>
        <p:txBody>
          <a:bodyPr wrap="none">
            <a:spAutoFit/>
          </a:bodyPr>
          <a:lstStyle/>
          <a:p>
            <a:pPr defTabSz="685800">
              <a:spcBef>
                <a:spcPts val="338"/>
              </a:spcBef>
              <a:defRPr>
                <a:effectLst/>
              </a:defRPr>
            </a:pPr>
            <a:r>
              <a:rPr lang="en-US" sz="900" i="1" dirty="0">
                <a:solidFill>
                  <a:srgbClr val="44546A">
                    <a:lumMod val="10000"/>
                  </a:srgbClr>
                </a:solidFill>
                <a:latin typeface="Calibri-Italic"/>
              </a:rPr>
              <a:t>M. Battestini et al., Front. Phys. (2023)</a:t>
            </a:r>
          </a:p>
          <a:p>
            <a:pP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endParaRPr lang="en-US" sz="900" dirty="0">
              <a:solidFill>
                <a:srgbClr val="44546A">
                  <a:lumMod val="10000"/>
                </a:srgbClr>
              </a:solidFill>
              <a:latin typeface="Calibri" panose="020F0502020204030204"/>
            </a:endParaRPr>
          </a:p>
        </p:txBody>
      </p:sp>
      <p:pic>
        <p:nvPicPr>
          <p:cNvPr id="14" name="Elemento grafico 13" descr="Fulmine con riempimento a tinta unita">
            <a:extLst>
              <a:ext uri="{FF2B5EF4-FFF2-40B4-BE49-F238E27FC236}">
                <a16:creationId xmlns:a16="http://schemas.microsoft.com/office/drawing/2014/main" id="{E818CE4E-D8D2-12C3-170C-335386A85A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3382" y="52563"/>
            <a:ext cx="395212" cy="395212"/>
          </a:xfrm>
          <a:prstGeom prst="rect">
            <a:avLst/>
          </a:prstGeom>
        </p:spPr>
      </p:pic>
      <p:pic>
        <p:nvPicPr>
          <p:cNvPr id="16" name="Elemento grafico 15" descr="Coppa con riempimento a tinta unita">
            <a:extLst>
              <a:ext uri="{FF2B5EF4-FFF2-40B4-BE49-F238E27FC236}">
                <a16:creationId xmlns:a16="http://schemas.microsoft.com/office/drawing/2014/main" id="{AD210DF9-721E-BAF7-2660-A1D0136F1B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7095" y="52387"/>
            <a:ext cx="395213" cy="395213"/>
          </a:xfrm>
          <a:prstGeom prst="rect">
            <a:avLst/>
          </a:prstGeom>
        </p:spPr>
      </p:pic>
      <p:pic>
        <p:nvPicPr>
          <p:cNvPr id="21" name="Elemento grafico 20" descr="DNA con riempimento a tinta unita">
            <a:extLst>
              <a:ext uri="{FF2B5EF4-FFF2-40B4-BE49-F238E27FC236}">
                <a16:creationId xmlns:a16="http://schemas.microsoft.com/office/drawing/2014/main" id="{6CA3BE22-258A-1F2A-BB14-0023F37713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051" y="68832"/>
            <a:ext cx="395212" cy="395212"/>
          </a:xfrm>
          <a:prstGeom prst="rect">
            <a:avLst/>
          </a:prstGeom>
        </p:spPr>
      </p:pic>
      <p:pic>
        <p:nvPicPr>
          <p:cNvPr id="22" name="Elemento grafico 21" descr="Matematica per formazione da remoto con riempimento a tinta unita">
            <a:extLst>
              <a:ext uri="{FF2B5EF4-FFF2-40B4-BE49-F238E27FC236}">
                <a16:creationId xmlns:a16="http://schemas.microsoft.com/office/drawing/2014/main" id="{25FACED5-B1D8-A76F-B567-AC1F177477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740" y="69072"/>
            <a:ext cx="395212" cy="395212"/>
          </a:xfrm>
          <a:prstGeom prst="rect">
            <a:avLst/>
          </a:prstGeom>
        </p:spPr>
      </p:pic>
      <p:pic>
        <p:nvPicPr>
          <p:cNvPr id="23" name="Elemento grafico 22" descr="Atomo con riempimento a tinta unita">
            <a:extLst>
              <a:ext uri="{FF2B5EF4-FFF2-40B4-BE49-F238E27FC236}">
                <a16:creationId xmlns:a16="http://schemas.microsoft.com/office/drawing/2014/main" id="{11743B39-323A-4162-55D9-4D9F922399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5264" y="69072"/>
            <a:ext cx="395212" cy="395212"/>
          </a:xfrm>
          <a:prstGeom prst="rect">
            <a:avLst/>
          </a:prstGeom>
        </p:spPr>
      </p:pic>
      <p:sp>
        <p:nvSpPr>
          <p:cNvPr id="7" name="CasellaDiTesto 6">
            <a:extLst>
              <a:ext uri="{FF2B5EF4-FFF2-40B4-BE49-F238E27FC236}">
                <a16:creationId xmlns:a16="http://schemas.microsoft.com/office/drawing/2014/main" id="{153E2F88-307B-306E-C1F5-2B3BA8B0B039}"/>
              </a:ext>
            </a:extLst>
          </p:cNvPr>
          <p:cNvSpPr txBox="1"/>
          <p:nvPr/>
        </p:nvSpPr>
        <p:spPr>
          <a:xfrm>
            <a:off x="263908" y="2192686"/>
            <a:ext cx="1836356" cy="1131079"/>
          </a:xfrm>
          <a:prstGeom prst="rect">
            <a:avLst/>
          </a:prstGeom>
          <a:noFill/>
        </p:spPr>
        <p:txBody>
          <a:bodyPr wrap="square" rtlCol="0">
            <a:spAutoFit/>
          </a:bodyPr>
          <a:lstStyle/>
          <a:p>
            <a:pPr algn="ctr" defTabSz="685800">
              <a:defRPr/>
            </a:pPr>
            <a:r>
              <a:rPr lang="en-US" sz="1350" b="1" dirty="0">
                <a:solidFill>
                  <a:prstClr val="black"/>
                </a:solidFill>
                <a:latin typeface="Calibri" panose="020F0502020204030204"/>
              </a:rPr>
              <a:t>FLASH assumption: </a:t>
            </a:r>
          </a:p>
          <a:p>
            <a:pPr algn="ctr" defTabSz="685800">
              <a:defRPr/>
            </a:pPr>
            <a:r>
              <a:rPr lang="en-US" sz="1350" dirty="0">
                <a:solidFill>
                  <a:prstClr val="black"/>
                </a:solidFill>
                <a:latin typeface="Calibri" panose="020F0502020204030204"/>
              </a:rPr>
              <a:t>reduction of indirect DNA damages at UHDR regime via organic radical recombination</a:t>
            </a:r>
          </a:p>
        </p:txBody>
      </p:sp>
      <p:sp>
        <p:nvSpPr>
          <p:cNvPr id="10" name="Rettangolo arrotondato 55">
            <a:extLst>
              <a:ext uri="{FF2B5EF4-FFF2-40B4-BE49-F238E27FC236}">
                <a16:creationId xmlns:a16="http://schemas.microsoft.com/office/drawing/2014/main" id="{30974AE1-56E3-ADE1-65D6-16477ED6421F}"/>
              </a:ext>
            </a:extLst>
          </p:cNvPr>
          <p:cNvSpPr/>
          <p:nvPr/>
        </p:nvSpPr>
        <p:spPr>
          <a:xfrm>
            <a:off x="157104" y="2182055"/>
            <a:ext cx="3474519" cy="1118627"/>
          </a:xfrm>
          <a:prstGeom prst="roundRect">
            <a:avLst>
              <a:gd name="adj" fmla="val 36535"/>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2" name="Ovale 11">
            <a:extLst>
              <a:ext uri="{FF2B5EF4-FFF2-40B4-BE49-F238E27FC236}">
                <a16:creationId xmlns:a16="http://schemas.microsoft.com/office/drawing/2014/main" id="{3F39F6BD-F4C2-3103-A493-24C129130EE0}"/>
              </a:ext>
            </a:extLst>
          </p:cNvPr>
          <p:cNvSpPr/>
          <p:nvPr/>
        </p:nvSpPr>
        <p:spPr>
          <a:xfrm>
            <a:off x="3516373" y="2494846"/>
            <a:ext cx="2292715" cy="228249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 name="Ovale 12">
            <a:extLst>
              <a:ext uri="{FF2B5EF4-FFF2-40B4-BE49-F238E27FC236}">
                <a16:creationId xmlns:a16="http://schemas.microsoft.com/office/drawing/2014/main" id="{BB22C3AB-183C-BE4B-9197-58AEC6C441D2}"/>
              </a:ext>
            </a:extLst>
          </p:cNvPr>
          <p:cNvSpPr/>
          <p:nvPr/>
        </p:nvSpPr>
        <p:spPr>
          <a:xfrm>
            <a:off x="2016772" y="702832"/>
            <a:ext cx="706804" cy="4843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7" name="CasellaDiTesto 16">
            <a:extLst>
              <a:ext uri="{FF2B5EF4-FFF2-40B4-BE49-F238E27FC236}">
                <a16:creationId xmlns:a16="http://schemas.microsoft.com/office/drawing/2014/main" id="{D027B4D5-A43E-9FD6-84ED-241CC8B58602}"/>
              </a:ext>
            </a:extLst>
          </p:cNvPr>
          <p:cNvSpPr txBox="1"/>
          <p:nvPr/>
        </p:nvSpPr>
        <p:spPr>
          <a:xfrm>
            <a:off x="2711395" y="621645"/>
            <a:ext cx="855747"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Dose rate</a:t>
            </a:r>
          </a:p>
        </p:txBody>
      </p:sp>
      <p:pic>
        <p:nvPicPr>
          <p:cNvPr id="18" name="Elemento grafico 17" descr="Fulmine con riempimento a tinta unita">
            <a:extLst>
              <a:ext uri="{FF2B5EF4-FFF2-40B4-BE49-F238E27FC236}">
                <a16:creationId xmlns:a16="http://schemas.microsoft.com/office/drawing/2014/main" id="{9AC29A23-C510-FE28-52DA-FFE90F90F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343" y="850188"/>
            <a:ext cx="395212" cy="395212"/>
          </a:xfrm>
          <a:prstGeom prst="rect">
            <a:avLst/>
          </a:prstGeom>
        </p:spPr>
      </p:pic>
      <p:pic>
        <p:nvPicPr>
          <p:cNvPr id="20" name="Elemento grafico 19" descr="Coppa con riempimento a tinta unita">
            <a:extLst>
              <a:ext uri="{FF2B5EF4-FFF2-40B4-BE49-F238E27FC236}">
                <a16:creationId xmlns:a16="http://schemas.microsoft.com/office/drawing/2014/main" id="{299879A8-34EE-81AE-0903-D217B059B0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1939" y="2543761"/>
            <a:ext cx="395213" cy="395213"/>
          </a:xfrm>
          <a:prstGeom prst="rect">
            <a:avLst/>
          </a:prstGeom>
        </p:spPr>
      </p:pic>
      <p:pic>
        <p:nvPicPr>
          <p:cNvPr id="1026" name="Picture 2" descr="Illustrated Glossary of Organic Chemistry - Hydroxyl radical">
            <a:extLst>
              <a:ext uri="{FF2B5EF4-FFF2-40B4-BE49-F238E27FC236}">
                <a16:creationId xmlns:a16="http://schemas.microsoft.com/office/drawing/2014/main" id="{ABDFCF6B-9152-5C33-918E-2E030ED575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721548">
            <a:off x="2310178" y="2713900"/>
            <a:ext cx="276623" cy="126621"/>
          </a:xfrm>
          <a:prstGeom prst="rect">
            <a:avLst/>
          </a:prstGeom>
          <a:noFill/>
          <a:extLst>
            <a:ext uri="{909E8E84-426E-40DD-AFC4-6F175D3DCCD1}">
              <a14:hiddenFill xmlns:a14="http://schemas.microsoft.com/office/drawing/2010/main">
                <a:solidFill>
                  <a:srgbClr val="FFFFFF"/>
                </a:solidFill>
              </a14:hiddenFill>
            </a:ext>
          </a:extLst>
        </p:spPr>
      </p:pic>
      <p:sp>
        <p:nvSpPr>
          <p:cNvPr id="24" name="Date Placeholder 23">
            <a:extLst>
              <a:ext uri="{FF2B5EF4-FFF2-40B4-BE49-F238E27FC236}">
                <a16:creationId xmlns:a16="http://schemas.microsoft.com/office/drawing/2014/main" id="{C117FF06-68BC-38CA-404B-2A09AE4D4C36}"/>
              </a:ext>
            </a:extLst>
          </p:cNvPr>
          <p:cNvSpPr>
            <a:spLocks noGrp="1"/>
          </p:cNvSpPr>
          <p:nvPr>
            <p:ph type="dt" sz="half" idx="10"/>
          </p:nvPr>
        </p:nvSpPr>
        <p:spPr/>
        <p:txBody>
          <a:bodyPr/>
          <a:lstStyle/>
          <a:p>
            <a:r>
              <a:rPr lang="it-IT"/>
              <a:t>06.10.2025</a:t>
            </a:r>
            <a:endParaRPr lang="en-US" dirty="0"/>
          </a:p>
        </p:txBody>
      </p:sp>
      <p:sp>
        <p:nvSpPr>
          <p:cNvPr id="25" name="Footer Placeholder 24">
            <a:extLst>
              <a:ext uri="{FF2B5EF4-FFF2-40B4-BE49-F238E27FC236}">
                <a16:creationId xmlns:a16="http://schemas.microsoft.com/office/drawing/2014/main" id="{1480A4A9-A824-E3F7-7178-656F91F9EC3F}"/>
              </a:ext>
            </a:extLst>
          </p:cNvPr>
          <p:cNvSpPr>
            <a:spLocks noGrp="1"/>
          </p:cNvSpPr>
          <p:nvPr>
            <p:ph type="ftr" sz="quarter" idx="11"/>
          </p:nvPr>
        </p:nvSpPr>
        <p:spPr/>
        <p:txBody>
          <a:bodyPr/>
          <a:lstStyle/>
          <a:p>
            <a:r>
              <a:rPr lang="en-US"/>
              <a:t>E. Scifoni - SIRR 2025</a:t>
            </a:r>
            <a:endParaRPr lang="en-US" dirty="0"/>
          </a:p>
        </p:txBody>
      </p:sp>
      <p:pic>
        <p:nvPicPr>
          <p:cNvPr id="29" name="Picture 28" descr="Francesco Giuseppe Cordoni-Dip.Informatica-Università degli Studi di Verona">
            <a:extLst>
              <a:ext uri="{FF2B5EF4-FFF2-40B4-BE49-F238E27FC236}">
                <a16:creationId xmlns:a16="http://schemas.microsoft.com/office/drawing/2014/main" id="{B9BB1E9C-C6B9-9487-4957-17544FD75E5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053329" y="4246617"/>
            <a:ext cx="746207" cy="6962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people&#10;&#10;Description automatically generated with low confidence">
            <a:extLst>
              <a:ext uri="{FF2B5EF4-FFF2-40B4-BE49-F238E27FC236}">
                <a16:creationId xmlns:a16="http://schemas.microsoft.com/office/drawing/2014/main" id="{32502460-F16D-93F6-C28C-684F4C1D97A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0800000">
            <a:off x="7466995" y="4246617"/>
            <a:ext cx="547015" cy="696202"/>
          </a:xfrm>
          <a:prstGeom prst="rect">
            <a:avLst/>
          </a:prstGeom>
        </p:spPr>
      </p:pic>
    </p:spTree>
    <p:extLst>
      <p:ext uri="{BB962C8B-B14F-4D97-AF65-F5344CB8AC3E}">
        <p14:creationId xmlns:p14="http://schemas.microsoft.com/office/powerpoint/2010/main" val="1048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animBg="1"/>
      <p:bldP spid="13"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The workflow of the MS-GSM</a:t>
            </a:r>
            <a:r>
              <a:rPr lang="en-US" sz="3000" b="1" baseline="30000" dirty="0">
                <a:solidFill>
                  <a:prstClr val="black"/>
                </a:solidFill>
                <a:latin typeface="Calibri Light" panose="020F0302020204030204"/>
              </a:rPr>
              <a:t>2</a:t>
            </a:r>
            <a:endParaRPr lang="en-US" sz="3000" b="1" dirty="0">
              <a:solidFill>
                <a:prstClr val="black"/>
              </a:solidFill>
              <a:latin typeface="Calibri Light" panose="020F0302020204030204"/>
            </a:endParaRPr>
          </a:p>
        </p:txBody>
      </p:sp>
      <p:grpSp>
        <p:nvGrpSpPr>
          <p:cNvPr id="9" name="Gruppo 8"/>
          <p:cNvGrpSpPr/>
          <p:nvPr/>
        </p:nvGrpSpPr>
        <p:grpSpPr>
          <a:xfrm>
            <a:off x="386490" y="639398"/>
            <a:ext cx="8472941" cy="4127865"/>
            <a:chOff x="515319" y="852530"/>
            <a:chExt cx="11297254" cy="5503820"/>
          </a:xfrm>
        </p:grpSpPr>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700" y="852530"/>
              <a:ext cx="8862600" cy="5503820"/>
            </a:xfrm>
            <a:prstGeom prst="rect">
              <a:avLst/>
            </a:prstGeom>
          </p:spPr>
        </p:pic>
        <p:sp>
          <p:nvSpPr>
            <p:cNvPr id="8" name="CasellaDiTesto 7"/>
            <p:cNvSpPr txBox="1"/>
            <p:nvPr/>
          </p:nvSpPr>
          <p:spPr>
            <a:xfrm>
              <a:off x="515319" y="1105819"/>
              <a:ext cx="1563505"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Physical stage</a:t>
              </a:r>
            </a:p>
          </p:txBody>
        </p:sp>
        <p:sp>
          <p:nvSpPr>
            <p:cNvPr id="26" name="CasellaDiTesto 25"/>
            <p:cNvSpPr txBox="1"/>
            <p:nvPr/>
          </p:nvSpPr>
          <p:spPr>
            <a:xfrm>
              <a:off x="3366958" y="2119865"/>
              <a:ext cx="2028676"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Bio-chemical stage</a:t>
              </a:r>
            </a:p>
          </p:txBody>
        </p:sp>
        <p:sp>
          <p:nvSpPr>
            <p:cNvPr id="27" name="CasellaDiTesto 26"/>
            <p:cNvSpPr txBox="1"/>
            <p:nvPr/>
          </p:nvSpPr>
          <p:spPr>
            <a:xfrm>
              <a:off x="5409703" y="2931689"/>
              <a:ext cx="1671740"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Chemical stage</a:t>
              </a:r>
            </a:p>
          </p:txBody>
        </p:sp>
        <p:sp>
          <p:nvSpPr>
            <p:cNvPr id="28" name="CasellaDiTesto 27"/>
            <p:cNvSpPr txBox="1"/>
            <p:nvPr/>
          </p:nvSpPr>
          <p:spPr>
            <a:xfrm>
              <a:off x="10087400" y="1017735"/>
              <a:ext cx="1725173"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Biological stage</a:t>
              </a:r>
            </a:p>
          </p:txBody>
        </p:sp>
      </p:grpSp>
      <p:grpSp>
        <p:nvGrpSpPr>
          <p:cNvPr id="33" name="Gruppo 32"/>
          <p:cNvGrpSpPr/>
          <p:nvPr/>
        </p:nvGrpSpPr>
        <p:grpSpPr>
          <a:xfrm>
            <a:off x="1879200" y="632961"/>
            <a:ext cx="6889950" cy="4201076"/>
            <a:chOff x="2505600" y="843948"/>
            <a:chExt cx="9186600" cy="5601434"/>
          </a:xfrm>
          <a:solidFill>
            <a:schemeClr val="bg1">
              <a:alpha val="75000"/>
            </a:schemeClr>
          </a:solidFill>
        </p:grpSpPr>
        <p:sp>
          <p:nvSpPr>
            <p:cNvPr id="34" name="Rettangolo 33"/>
            <p:cNvSpPr/>
            <p:nvPr/>
          </p:nvSpPr>
          <p:spPr>
            <a:xfrm>
              <a:off x="2505600" y="2895782"/>
              <a:ext cx="8107200" cy="35496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 name="Rettangolo 34"/>
            <p:cNvSpPr/>
            <p:nvPr/>
          </p:nvSpPr>
          <p:spPr>
            <a:xfrm>
              <a:off x="3428400" y="843948"/>
              <a:ext cx="8263800" cy="204325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6" name="Rettangolo 35"/>
            <p:cNvSpPr/>
            <p:nvPr/>
          </p:nvSpPr>
          <p:spPr>
            <a:xfrm>
              <a:off x="2988000" y="2692800"/>
              <a:ext cx="440400" cy="1944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7" name="Rettangolo 36"/>
            <p:cNvSpPr/>
            <p:nvPr/>
          </p:nvSpPr>
          <p:spPr>
            <a:xfrm>
              <a:off x="3175200" y="2522075"/>
              <a:ext cx="253200" cy="17236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8" name="Rettangolo 37"/>
            <p:cNvSpPr/>
            <p:nvPr/>
          </p:nvSpPr>
          <p:spPr>
            <a:xfrm>
              <a:off x="3283200" y="2337059"/>
              <a:ext cx="145200" cy="18501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9" name="Rettangolo 38"/>
            <p:cNvSpPr/>
            <p:nvPr/>
          </p:nvSpPr>
          <p:spPr>
            <a:xfrm>
              <a:off x="2829600" y="2793600"/>
              <a:ext cx="158400" cy="936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49" name="Rettangolo arrotondato 48"/>
          <p:cNvSpPr/>
          <p:nvPr/>
        </p:nvSpPr>
        <p:spPr>
          <a:xfrm>
            <a:off x="318600" y="639398"/>
            <a:ext cx="2252700" cy="2723729"/>
          </a:xfrm>
          <a:prstGeom prst="roundRect">
            <a:avLst>
              <a:gd name="adj" fmla="val 1017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3" name="Rettangolo 22"/>
              <p:cNvSpPr/>
              <p:nvPr/>
            </p:nvSpPr>
            <p:spPr>
              <a:xfrm>
                <a:off x="386488" y="2236847"/>
                <a:ext cx="2075912" cy="1107996"/>
              </a:xfrm>
              <a:prstGeom prst="rect">
                <a:avLst/>
              </a:prstGeom>
            </p:spPr>
            <p:txBody>
              <a:bodyPr wrap="square">
                <a:spAutoFit/>
              </a:bodyPr>
              <a:lstStyle/>
              <a:p>
                <a:pPr defTabSz="685800">
                  <a:defRPr/>
                </a:pPr>
                <a:r>
                  <a:rPr lang="en-US" sz="1200" b="1" dirty="0">
                    <a:solidFill>
                      <a:prstClr val="black"/>
                    </a:solidFill>
                    <a:latin typeface="Calibri" panose="020F0502020204030204"/>
                  </a:rPr>
                  <a:t>Spatial and temporal </a:t>
                </a:r>
              </a:p>
              <a:p>
                <a:pPr defTabSz="685800">
                  <a:defRPr/>
                </a:pPr>
                <a:r>
                  <a:rPr lang="en-US" sz="1200" b="1" dirty="0">
                    <a:solidFill>
                      <a:prstClr val="black"/>
                    </a:solidFill>
                    <a:latin typeface="Calibri" panose="020F0502020204030204"/>
                  </a:rPr>
                  <a:t>dose </a:t>
                </a:r>
                <a:r>
                  <a:rPr lang="en-US" sz="1200" b="1" dirty="0">
                    <a:solidFill>
                      <a:srgbClr val="000000"/>
                    </a:solidFill>
                    <a:latin typeface="Calibri" panose="020F0502020204030204"/>
                  </a:rPr>
                  <a:t>deposition:</a:t>
                </a:r>
              </a:p>
              <a:p>
                <a:pPr defTabSz="685800">
                  <a:defRPr/>
                </a:pPr>
                <a:endParaRPr lang="en-US" sz="600" b="1" dirty="0">
                  <a:solidFill>
                    <a:srgbClr val="000000"/>
                  </a:solidFill>
                  <a:latin typeface="Calibri" panose="020F0502020204030204"/>
                </a:endParaRPr>
              </a:p>
              <a:p>
                <a:pPr defTabSz="685800">
                  <a:defRPr/>
                </a:pPr>
                <a:r>
                  <a:rPr lang="en-US" sz="1200" dirty="0">
                    <a:solidFill>
                      <a:prstClr val="black"/>
                    </a:solidFill>
                    <a:latin typeface="Calibri" panose="020F0502020204030204"/>
                  </a:rPr>
                  <a:t>Different dose delivery time structures and radiation qualities (</a:t>
                </a:r>
                <a14:m>
                  <m:oMath xmlns:m="http://schemas.openxmlformats.org/officeDocument/2006/math">
                    <m:r>
                      <m:rPr>
                        <m:sty m:val="p"/>
                      </m:rPr>
                      <a:rPr lang="en-US" sz="1200">
                        <a:solidFill>
                          <a:prstClr val="black"/>
                        </a:solidFill>
                        <a:latin typeface="Cambria Math" panose="02040503050406030204" pitchFamily="18" charset="0"/>
                      </a:rPr>
                      <m:t>LET</m:t>
                    </m:r>
                  </m:oMath>
                </a14:m>
                <a:r>
                  <a:rPr lang="en-US" sz="1200" dirty="0">
                    <a:solidFill>
                      <a:prstClr val="black"/>
                    </a:solidFill>
                    <a:latin typeface="Calibri" panose="020F0502020204030204"/>
                  </a:rPr>
                  <a:t>)</a:t>
                </a:r>
                <a:endParaRPr lang="en-US" sz="1200" b="1" dirty="0">
                  <a:solidFill>
                    <a:srgbClr val="000000"/>
                  </a:solidFill>
                  <a:latin typeface="Calibri" panose="020F0502020204030204"/>
                </a:endParaRPr>
              </a:p>
            </p:txBody>
          </p:sp>
        </mc:Choice>
        <mc:Fallback xmlns="">
          <p:sp>
            <p:nvSpPr>
              <p:cNvPr id="23" name="Rettangolo 22"/>
              <p:cNvSpPr>
                <a:spLocks noRot="1" noChangeAspect="1" noMove="1" noResize="1" noEditPoints="1" noAdjustHandles="1" noChangeArrowheads="1" noChangeShapeType="1" noTextEdit="1"/>
              </p:cNvSpPr>
              <p:nvPr/>
            </p:nvSpPr>
            <p:spPr>
              <a:xfrm>
                <a:off x="386488" y="2236847"/>
                <a:ext cx="2075912" cy="1107996"/>
              </a:xfrm>
              <a:prstGeom prst="rect">
                <a:avLst/>
              </a:prstGeom>
              <a:blipFill>
                <a:blip r:embed="rId4"/>
                <a:stretch>
                  <a:fillRect b="-227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5" name="Rettangolo 24"/>
              <p:cNvSpPr/>
              <p:nvPr/>
            </p:nvSpPr>
            <p:spPr>
              <a:xfrm>
                <a:off x="2061077" y="720310"/>
                <a:ext cx="335348" cy="312330"/>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acc>
                        <m:accPr>
                          <m:chr m:val="̇"/>
                          <m:ctrlPr>
                            <a:rPr lang="en-US" sz="1350" b="1" i="1">
                              <a:solidFill>
                                <a:srgbClr val="FFC000"/>
                              </a:solidFill>
                              <a:latin typeface="Cambria Math" panose="02040503050406030204" pitchFamily="18" charset="0"/>
                            </a:rPr>
                          </m:ctrlPr>
                        </m:accPr>
                        <m:e>
                          <m:r>
                            <a:rPr lang="en-US" sz="1350" b="1" i="1">
                              <a:solidFill>
                                <a:srgbClr val="FFC000"/>
                              </a:solidFill>
                              <a:latin typeface="Cambria Math" panose="02040503050406030204" pitchFamily="18" charset="0"/>
                            </a:rPr>
                            <m:t>𝒅</m:t>
                          </m:r>
                        </m:e>
                      </m:acc>
                    </m:oMath>
                  </m:oMathPara>
                </a14:m>
                <a:endParaRPr lang="en-US" sz="1350" b="1" dirty="0">
                  <a:solidFill>
                    <a:srgbClr val="FFC000"/>
                  </a:solidFill>
                  <a:latin typeface="Calibri" panose="020F0502020204030204"/>
                </a:endParaRPr>
              </a:p>
            </p:txBody>
          </p:sp>
        </mc:Choice>
        <mc:Fallback xmlns="">
          <p:sp>
            <p:nvSpPr>
              <p:cNvPr id="25" name="Rettangolo 24"/>
              <p:cNvSpPr>
                <a:spLocks noRot="1" noChangeAspect="1" noMove="1" noResize="1" noEditPoints="1" noAdjustHandles="1" noChangeArrowheads="1" noChangeShapeType="1" noTextEdit="1"/>
              </p:cNvSpPr>
              <p:nvPr/>
            </p:nvSpPr>
            <p:spPr>
              <a:xfrm>
                <a:off x="2061077" y="720310"/>
                <a:ext cx="335348" cy="312330"/>
              </a:xfrm>
              <a:prstGeom prst="rect">
                <a:avLst/>
              </a:prstGeom>
              <a:blipFill>
                <a:blip r:embed="rId5"/>
                <a:stretch>
                  <a:fillRect/>
                </a:stretch>
              </a:blipFill>
            </p:spPr>
            <p:txBody>
              <a:bodyPr/>
              <a:lstStyle/>
              <a:p>
                <a:r>
                  <a:rPr lang="en-IT">
                    <a:noFill/>
                  </a:rPr>
                  <a:t> </a:t>
                </a:r>
              </a:p>
            </p:txBody>
          </p:sp>
        </mc:Fallback>
      </mc:AlternateContent>
      <p:sp>
        <p:nvSpPr>
          <p:cNvPr id="29" name="Rettangolo 28"/>
          <p:cNvSpPr/>
          <p:nvPr/>
        </p:nvSpPr>
        <p:spPr>
          <a:xfrm>
            <a:off x="605180" y="1164928"/>
            <a:ext cx="710006" cy="369332"/>
          </a:xfrm>
          <a:prstGeom prst="rect">
            <a:avLst/>
          </a:prstGeom>
        </p:spPr>
        <p:txBody>
          <a:bodyPr wrap="square">
            <a:spAutoFit/>
          </a:bodyPr>
          <a:lstStyle/>
          <a:p>
            <a:pPr defTabSz="685800">
              <a:defRPr/>
            </a:pPr>
            <a:r>
              <a:rPr lang="en-US" sz="900" dirty="0">
                <a:solidFill>
                  <a:prstClr val="black"/>
                </a:solidFill>
                <a:latin typeface="Calibri" panose="020F0502020204030204"/>
                <a:cs typeface="Courier New" panose="02070309020205020404" pitchFamily="49" charset="0"/>
              </a:rPr>
              <a:t>Radial dose</a:t>
            </a:r>
          </a:p>
        </p:txBody>
      </p:sp>
      <p:cxnSp>
        <p:nvCxnSpPr>
          <p:cNvPr id="30" name="Connettore 2 29">
            <a:extLst>
              <a:ext uri="{FF2B5EF4-FFF2-40B4-BE49-F238E27FC236}">
                <a16:creationId xmlns:a16="http://schemas.microsoft.com/office/drawing/2014/main" id="{EC7362B1-2795-FD50-C0F3-31F654490A4E}"/>
              </a:ext>
            </a:extLst>
          </p:cNvPr>
          <p:cNvCxnSpPr>
            <a:cxnSpLocks/>
          </p:cNvCxnSpPr>
          <p:nvPr/>
        </p:nvCxnSpPr>
        <p:spPr>
          <a:xfrm>
            <a:off x="1270120" y="1286999"/>
            <a:ext cx="311105" cy="155236"/>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Rettangolo 30"/>
          <p:cNvSpPr/>
          <p:nvPr/>
        </p:nvSpPr>
        <p:spPr>
          <a:xfrm>
            <a:off x="685542" y="1445535"/>
            <a:ext cx="513251" cy="646331"/>
          </a:xfrm>
          <a:prstGeom prst="rect">
            <a:avLst/>
          </a:prstGeom>
        </p:spPr>
        <p:txBody>
          <a:bodyPr wrap="square">
            <a:spAutoFit/>
          </a:bodyPr>
          <a:lstStyle/>
          <a:p>
            <a:pPr defTabSz="685800">
              <a:defRPr/>
            </a:pPr>
            <a:r>
              <a:rPr lang="en-US" sz="900" dirty="0">
                <a:solidFill>
                  <a:prstClr val="black"/>
                </a:solidFill>
                <a:latin typeface="Calibri" panose="020F0502020204030204"/>
                <a:cs typeface="Courier New" panose="02070309020205020404" pitchFamily="49" charset="0"/>
              </a:rPr>
              <a:t>Nucleus domain</a:t>
            </a:r>
          </a:p>
        </p:txBody>
      </p:sp>
      <p:cxnSp>
        <p:nvCxnSpPr>
          <p:cNvPr id="32" name="Connettore 2 31">
            <a:extLst>
              <a:ext uri="{FF2B5EF4-FFF2-40B4-BE49-F238E27FC236}">
                <a16:creationId xmlns:a16="http://schemas.microsoft.com/office/drawing/2014/main" id="{EC7362B1-2795-FD50-C0F3-31F654490A4E}"/>
              </a:ext>
            </a:extLst>
          </p:cNvPr>
          <p:cNvCxnSpPr>
            <a:cxnSpLocks/>
            <a:stCxn id="31" idx="3"/>
          </p:cNvCxnSpPr>
          <p:nvPr/>
        </p:nvCxnSpPr>
        <p:spPr>
          <a:xfrm flipV="1">
            <a:off x="1198793" y="1704118"/>
            <a:ext cx="334828" cy="64583"/>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Rettangolo 39"/>
              <p:cNvSpPr/>
              <p:nvPr/>
            </p:nvSpPr>
            <p:spPr>
              <a:xfrm>
                <a:off x="1713506" y="1427119"/>
                <a:ext cx="312906" cy="300082"/>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r>
                        <a:rPr lang="en-US" sz="1350" b="1" i="1">
                          <a:solidFill>
                            <a:srgbClr val="FFC000"/>
                          </a:solidFill>
                          <a:latin typeface="Cambria Math" panose="02040503050406030204" pitchFamily="18" charset="0"/>
                        </a:rPr>
                        <m:t>𝒛</m:t>
                      </m:r>
                    </m:oMath>
                  </m:oMathPara>
                </a14:m>
                <a:endParaRPr lang="en-US" sz="1350" b="1" dirty="0">
                  <a:solidFill>
                    <a:srgbClr val="FFC000"/>
                  </a:solidFill>
                  <a:latin typeface="Calibri" panose="020F0502020204030204"/>
                </a:endParaRPr>
              </a:p>
            </p:txBody>
          </p:sp>
        </mc:Choice>
        <mc:Fallback xmlns="">
          <p:sp>
            <p:nvSpPr>
              <p:cNvPr id="40" name="Rettangolo 39"/>
              <p:cNvSpPr>
                <a:spLocks noRot="1" noChangeAspect="1" noMove="1" noResize="1" noEditPoints="1" noAdjustHandles="1" noChangeArrowheads="1" noChangeShapeType="1" noTextEdit="1"/>
              </p:cNvSpPr>
              <p:nvPr/>
            </p:nvSpPr>
            <p:spPr>
              <a:xfrm>
                <a:off x="1713506" y="1427119"/>
                <a:ext cx="312906" cy="300082"/>
              </a:xfrm>
              <a:prstGeom prst="rect">
                <a:avLst/>
              </a:prstGeom>
              <a:blipFill>
                <a:blip r:embed="rId6"/>
                <a:stretch>
                  <a:fillRect/>
                </a:stretch>
              </a:blipFill>
            </p:spPr>
            <p:txBody>
              <a:bodyPr/>
              <a:lstStyle/>
              <a:p>
                <a:r>
                  <a:rPr lang="en-IT">
                    <a:noFill/>
                  </a:rPr>
                  <a:t> </a:t>
                </a:r>
              </a:p>
            </p:txBody>
          </p:sp>
        </mc:Fallback>
      </mc:AlternateContent>
      <p:sp>
        <p:nvSpPr>
          <p:cNvPr id="41" name="Rettangolo 40"/>
          <p:cNvSpPr/>
          <p:nvPr/>
        </p:nvSpPr>
        <p:spPr>
          <a:xfrm>
            <a:off x="429825" y="1843289"/>
            <a:ext cx="943555" cy="507831"/>
          </a:xfrm>
          <a:prstGeom prst="rect">
            <a:avLst/>
          </a:prstGeom>
        </p:spPr>
        <p:txBody>
          <a:bodyPr wrap="square">
            <a:spAutoFit/>
          </a:bodyPr>
          <a:lstStyle/>
          <a:p>
            <a:pPr defTabSz="685800">
              <a:defRPr/>
            </a:pPr>
            <a:r>
              <a:rPr lang="en-US" sz="900" dirty="0">
                <a:solidFill>
                  <a:prstClr val="black"/>
                </a:solidFill>
                <a:latin typeface="Calibri" panose="020F0502020204030204"/>
                <a:cs typeface="Courier New" panose="02070309020205020404" pitchFamily="49" charset="0"/>
              </a:rPr>
              <a:t>Energy deposited in a single event</a:t>
            </a:r>
          </a:p>
        </p:txBody>
      </p:sp>
      <p:cxnSp>
        <p:nvCxnSpPr>
          <p:cNvPr id="42" name="Connettore 2 41">
            <a:extLst>
              <a:ext uri="{FF2B5EF4-FFF2-40B4-BE49-F238E27FC236}">
                <a16:creationId xmlns:a16="http://schemas.microsoft.com/office/drawing/2014/main" id="{EC7362B1-2795-FD50-C0F3-31F654490A4E}"/>
              </a:ext>
            </a:extLst>
          </p:cNvPr>
          <p:cNvCxnSpPr>
            <a:cxnSpLocks/>
            <a:stCxn id="41" idx="3"/>
          </p:cNvCxnSpPr>
          <p:nvPr/>
        </p:nvCxnSpPr>
        <p:spPr>
          <a:xfrm flipV="1">
            <a:off x="1373380" y="1643663"/>
            <a:ext cx="427382" cy="453542"/>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Rettangolo 42"/>
          <p:cNvSpPr/>
          <p:nvPr/>
        </p:nvSpPr>
        <p:spPr>
          <a:xfrm>
            <a:off x="1376570" y="656772"/>
            <a:ext cx="632610" cy="230832"/>
          </a:xfrm>
          <a:prstGeom prst="rect">
            <a:avLst/>
          </a:prstGeom>
        </p:spPr>
        <p:txBody>
          <a:bodyPr wrap="square">
            <a:spAutoFit/>
          </a:bodyPr>
          <a:lstStyle/>
          <a:p>
            <a:pPr defTabSz="685800">
              <a:defRPr/>
            </a:pPr>
            <a:r>
              <a:rPr lang="en-US" sz="900" dirty="0">
                <a:solidFill>
                  <a:prstClr val="black"/>
                </a:solidFill>
                <a:latin typeface="Calibri" panose="020F0502020204030204"/>
                <a:cs typeface="Courier New" panose="02070309020205020404" pitchFamily="49" charset="0"/>
              </a:rPr>
              <a:t>Dose rate</a:t>
            </a:r>
          </a:p>
        </p:txBody>
      </p:sp>
      <p:cxnSp>
        <p:nvCxnSpPr>
          <p:cNvPr id="44" name="Connettore 2 43">
            <a:extLst>
              <a:ext uri="{FF2B5EF4-FFF2-40B4-BE49-F238E27FC236}">
                <a16:creationId xmlns:a16="http://schemas.microsoft.com/office/drawing/2014/main" id="{EC7362B1-2795-FD50-C0F3-31F654490A4E}"/>
              </a:ext>
            </a:extLst>
          </p:cNvPr>
          <p:cNvCxnSpPr>
            <a:cxnSpLocks/>
          </p:cNvCxnSpPr>
          <p:nvPr/>
        </p:nvCxnSpPr>
        <p:spPr>
          <a:xfrm>
            <a:off x="1946290" y="763301"/>
            <a:ext cx="198252" cy="80127"/>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Segnaposto numero diapositiva 2">
            <a:extLst>
              <a:ext uri="{FF2B5EF4-FFF2-40B4-BE49-F238E27FC236}">
                <a16:creationId xmlns:a16="http://schemas.microsoft.com/office/drawing/2014/main" id="{53EF5CC3-5D18-D535-650D-152E07C8BC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34</a:t>
            </a:fld>
            <a:endParaRPr lang="en-US" sz="900" dirty="0">
              <a:solidFill>
                <a:prstClr val="black">
                  <a:tint val="75000"/>
                </a:prstClr>
              </a:solidFill>
              <a:latin typeface="Calibri" panose="020F0502020204030204"/>
            </a:endParaRPr>
          </a:p>
        </p:txBody>
      </p:sp>
      <p:sp>
        <p:nvSpPr>
          <p:cNvPr id="3" name="Rettangolo 2">
            <a:extLst>
              <a:ext uri="{FF2B5EF4-FFF2-40B4-BE49-F238E27FC236}">
                <a16:creationId xmlns:a16="http://schemas.microsoft.com/office/drawing/2014/main" id="{D8A5F9C7-EB7E-457F-6F78-1E004451EFAF}"/>
              </a:ext>
            </a:extLst>
          </p:cNvPr>
          <p:cNvSpPr/>
          <p:nvPr/>
        </p:nvSpPr>
        <p:spPr>
          <a:xfrm>
            <a:off x="331580" y="4426645"/>
            <a:ext cx="2242922" cy="407804"/>
          </a:xfrm>
          <a:prstGeom prst="rect">
            <a:avLst/>
          </a:prstGeom>
        </p:spPr>
        <p:txBody>
          <a:bodyPr wrap="none">
            <a:spAutoFit/>
          </a:bodyPr>
          <a:lstStyle/>
          <a:p>
            <a:pPr defTabSz="685800">
              <a:spcBef>
                <a:spcPts val="338"/>
              </a:spcBef>
              <a:defRPr>
                <a:effectLst/>
              </a:defRPr>
            </a:pPr>
            <a:r>
              <a:rPr lang="en-US" sz="900" i="1" dirty="0">
                <a:solidFill>
                  <a:srgbClr val="44546A">
                    <a:lumMod val="10000"/>
                  </a:srgbClr>
                </a:solidFill>
                <a:latin typeface="Calibri-Italic"/>
              </a:rPr>
              <a:t>M. Battestini et al., Front. Phys. (2023)</a:t>
            </a:r>
          </a:p>
          <a:p>
            <a:pP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endParaRPr lang="en-US" sz="900" dirty="0">
              <a:solidFill>
                <a:srgbClr val="44546A">
                  <a:lumMod val="10000"/>
                </a:srgbClr>
              </a:solidFill>
              <a:latin typeface="Calibri" panose="020F0502020204030204"/>
            </a:endParaRPr>
          </a:p>
        </p:txBody>
      </p:sp>
      <p:pic>
        <p:nvPicPr>
          <p:cNvPr id="11" name="Elemento grafico 10" descr="Fulmine con riempimento a tinta unita">
            <a:extLst>
              <a:ext uri="{FF2B5EF4-FFF2-40B4-BE49-F238E27FC236}">
                <a16:creationId xmlns:a16="http://schemas.microsoft.com/office/drawing/2014/main" id="{AC0B6BD9-504B-4681-9CC5-E143CF3C4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3382" y="52563"/>
            <a:ext cx="395212" cy="395212"/>
          </a:xfrm>
          <a:prstGeom prst="rect">
            <a:avLst/>
          </a:prstGeom>
        </p:spPr>
      </p:pic>
      <p:pic>
        <p:nvPicPr>
          <p:cNvPr id="12" name="Elemento grafico 11" descr="Coppa con riempimento a tinta unita">
            <a:extLst>
              <a:ext uri="{FF2B5EF4-FFF2-40B4-BE49-F238E27FC236}">
                <a16:creationId xmlns:a16="http://schemas.microsoft.com/office/drawing/2014/main" id="{E1655368-96F0-7EE2-B6A7-0AE0609ACB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97095" y="52387"/>
            <a:ext cx="395213" cy="395213"/>
          </a:xfrm>
          <a:prstGeom prst="rect">
            <a:avLst/>
          </a:prstGeom>
        </p:spPr>
      </p:pic>
      <p:pic>
        <p:nvPicPr>
          <p:cNvPr id="13" name="Elemento grafico 12" descr="DNA con riempimento a tinta unita">
            <a:extLst>
              <a:ext uri="{FF2B5EF4-FFF2-40B4-BE49-F238E27FC236}">
                <a16:creationId xmlns:a16="http://schemas.microsoft.com/office/drawing/2014/main" id="{02D1CA69-0F77-6B1E-3898-56A8498C53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4051" y="68832"/>
            <a:ext cx="395212" cy="395212"/>
          </a:xfrm>
          <a:prstGeom prst="rect">
            <a:avLst/>
          </a:prstGeom>
        </p:spPr>
      </p:pic>
      <p:pic>
        <p:nvPicPr>
          <p:cNvPr id="14" name="Elemento grafico 13" descr="Matematica per formazione da remoto con riempimento a tinta unita">
            <a:extLst>
              <a:ext uri="{FF2B5EF4-FFF2-40B4-BE49-F238E27FC236}">
                <a16:creationId xmlns:a16="http://schemas.microsoft.com/office/drawing/2014/main" id="{718A211A-5F97-8CD4-9960-3DF5479907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740" y="69072"/>
            <a:ext cx="395212" cy="395212"/>
          </a:xfrm>
          <a:prstGeom prst="rect">
            <a:avLst/>
          </a:prstGeom>
        </p:spPr>
      </p:pic>
      <p:pic>
        <p:nvPicPr>
          <p:cNvPr id="16" name="Elemento grafico 15" descr="Atomo con riempimento a tinta unita">
            <a:extLst>
              <a:ext uri="{FF2B5EF4-FFF2-40B4-BE49-F238E27FC236}">
                <a16:creationId xmlns:a16="http://schemas.microsoft.com/office/drawing/2014/main" id="{E14A652D-0936-4D9D-B161-EBB46A7958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5264" y="69072"/>
            <a:ext cx="395212" cy="395212"/>
          </a:xfrm>
          <a:prstGeom prst="rect">
            <a:avLst/>
          </a:prstGeom>
        </p:spPr>
      </p:pic>
      <p:sp>
        <p:nvSpPr>
          <p:cNvPr id="4" name="Date Placeholder 3">
            <a:extLst>
              <a:ext uri="{FF2B5EF4-FFF2-40B4-BE49-F238E27FC236}">
                <a16:creationId xmlns:a16="http://schemas.microsoft.com/office/drawing/2014/main" id="{F01E4304-6458-C3A3-024E-8169142F8388}"/>
              </a:ext>
            </a:extLst>
          </p:cNvPr>
          <p:cNvSpPr>
            <a:spLocks noGrp="1"/>
          </p:cNvSpPr>
          <p:nvPr>
            <p:ph type="dt" sz="half" idx="10"/>
          </p:nvPr>
        </p:nvSpPr>
        <p:spPr/>
        <p:txBody>
          <a:bodyPr/>
          <a:lstStyle/>
          <a:p>
            <a:r>
              <a:rPr lang="it-IT"/>
              <a:t>06.10.2025</a:t>
            </a:r>
            <a:endParaRPr lang="en-US" dirty="0"/>
          </a:p>
        </p:txBody>
      </p:sp>
      <p:sp>
        <p:nvSpPr>
          <p:cNvPr id="10" name="Footer Placeholder 9">
            <a:extLst>
              <a:ext uri="{FF2B5EF4-FFF2-40B4-BE49-F238E27FC236}">
                <a16:creationId xmlns:a16="http://schemas.microsoft.com/office/drawing/2014/main" id="{A9A503BD-D5D4-DF1D-B1D5-44B747CD6EA9}"/>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215649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The workflow of the MS-GSM</a:t>
            </a:r>
            <a:r>
              <a:rPr lang="en-US" sz="3000" b="1" baseline="30000" dirty="0">
                <a:solidFill>
                  <a:prstClr val="black"/>
                </a:solidFill>
                <a:latin typeface="Calibri Light" panose="020F0302020204030204"/>
              </a:rPr>
              <a:t>2</a:t>
            </a:r>
            <a:endParaRPr lang="en-US" sz="3000" b="1" dirty="0">
              <a:solidFill>
                <a:prstClr val="black"/>
              </a:solidFill>
              <a:latin typeface="Calibri Light" panose="020F0302020204030204"/>
            </a:endParaRPr>
          </a:p>
        </p:txBody>
      </p:sp>
      <p:grpSp>
        <p:nvGrpSpPr>
          <p:cNvPr id="9" name="Gruppo 8"/>
          <p:cNvGrpSpPr/>
          <p:nvPr/>
        </p:nvGrpSpPr>
        <p:grpSpPr>
          <a:xfrm>
            <a:off x="386490" y="639398"/>
            <a:ext cx="8472941" cy="4127865"/>
            <a:chOff x="515319" y="852530"/>
            <a:chExt cx="11297254" cy="550382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700" y="852530"/>
              <a:ext cx="8862600" cy="5503820"/>
            </a:xfrm>
            <a:prstGeom prst="rect">
              <a:avLst/>
            </a:prstGeom>
          </p:spPr>
        </p:pic>
        <p:sp>
          <p:nvSpPr>
            <p:cNvPr id="8" name="CasellaDiTesto 7"/>
            <p:cNvSpPr txBox="1"/>
            <p:nvPr/>
          </p:nvSpPr>
          <p:spPr>
            <a:xfrm>
              <a:off x="515319" y="1105819"/>
              <a:ext cx="1563505"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Physical stage</a:t>
              </a:r>
            </a:p>
          </p:txBody>
        </p:sp>
        <p:sp>
          <p:nvSpPr>
            <p:cNvPr id="26" name="CasellaDiTesto 25"/>
            <p:cNvSpPr txBox="1"/>
            <p:nvPr/>
          </p:nvSpPr>
          <p:spPr>
            <a:xfrm>
              <a:off x="3366958" y="2119865"/>
              <a:ext cx="2028676"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Bio-chemical stage</a:t>
              </a:r>
            </a:p>
          </p:txBody>
        </p:sp>
        <p:sp>
          <p:nvSpPr>
            <p:cNvPr id="27" name="CasellaDiTesto 26"/>
            <p:cNvSpPr txBox="1"/>
            <p:nvPr/>
          </p:nvSpPr>
          <p:spPr>
            <a:xfrm>
              <a:off x="5409703" y="2931689"/>
              <a:ext cx="1671740"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Chemical stage</a:t>
              </a:r>
            </a:p>
          </p:txBody>
        </p:sp>
        <p:sp>
          <p:nvSpPr>
            <p:cNvPr id="28" name="CasellaDiTesto 27"/>
            <p:cNvSpPr txBox="1"/>
            <p:nvPr/>
          </p:nvSpPr>
          <p:spPr>
            <a:xfrm>
              <a:off x="10087400" y="1017735"/>
              <a:ext cx="1725173"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Biological stage</a:t>
              </a:r>
            </a:p>
          </p:txBody>
        </p:sp>
      </p:grpSp>
      <p:sp>
        <p:nvSpPr>
          <p:cNvPr id="30" name="Rettangolo 29"/>
          <p:cNvSpPr/>
          <p:nvPr/>
        </p:nvSpPr>
        <p:spPr>
          <a:xfrm>
            <a:off x="4695564" y="4233906"/>
            <a:ext cx="671562" cy="415498"/>
          </a:xfrm>
          <a:prstGeom prst="rect">
            <a:avLst/>
          </a:prstGeom>
        </p:spPr>
        <p:txBody>
          <a:bodyPr wrap="square">
            <a:spAutoFit/>
          </a:bodyPr>
          <a:lstStyle/>
          <a:p>
            <a:pPr algn="ctr" defTabSz="685800">
              <a:defRPr/>
            </a:pPr>
            <a:r>
              <a:rPr lang="en-US" sz="1050" b="1" dirty="0">
                <a:solidFill>
                  <a:srgbClr val="7030A0"/>
                </a:solidFill>
                <a:latin typeface="Calibri" panose="020F0502020204030204"/>
              </a:rPr>
              <a:t>Cellular damage</a:t>
            </a:r>
          </a:p>
        </p:txBody>
      </p:sp>
      <p:cxnSp>
        <p:nvCxnSpPr>
          <p:cNvPr id="36" name="Connettore 2 35"/>
          <p:cNvCxnSpPr>
            <a:cxnSpLocks/>
            <a:stCxn id="12" idx="4"/>
          </p:cNvCxnSpPr>
          <p:nvPr/>
        </p:nvCxnSpPr>
        <p:spPr>
          <a:xfrm flipH="1">
            <a:off x="5033981" y="3923541"/>
            <a:ext cx="105714" cy="35007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Rettangolo 36"/>
          <p:cNvSpPr/>
          <p:nvPr/>
        </p:nvSpPr>
        <p:spPr>
          <a:xfrm>
            <a:off x="4658706" y="3949066"/>
            <a:ext cx="502513" cy="253916"/>
          </a:xfrm>
          <a:prstGeom prst="rect">
            <a:avLst/>
          </a:prstGeom>
        </p:spPr>
        <p:txBody>
          <a:bodyPr wrap="square">
            <a:spAutoFit/>
          </a:bodyPr>
          <a:lstStyle/>
          <a:p>
            <a:pPr algn="ctr" defTabSz="685800">
              <a:defRPr/>
            </a:pPr>
            <a:r>
              <a:rPr lang="en-US" sz="1050" b="1" dirty="0">
                <a:solidFill>
                  <a:srgbClr val="7030A0"/>
                </a:solidFill>
                <a:latin typeface="Calibri" panose="020F0502020204030204"/>
              </a:rPr>
              <a:t>Toxic</a:t>
            </a:r>
          </a:p>
        </p:txBody>
      </p:sp>
      <p:sp>
        <p:nvSpPr>
          <p:cNvPr id="12" name="Ovale 11"/>
          <p:cNvSpPr/>
          <p:nvPr/>
        </p:nvSpPr>
        <p:spPr>
          <a:xfrm>
            <a:off x="4950269" y="3455503"/>
            <a:ext cx="378852" cy="46803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nvGrpSpPr>
          <p:cNvPr id="11" name="Gruppo 10"/>
          <p:cNvGrpSpPr/>
          <p:nvPr/>
        </p:nvGrpSpPr>
        <p:grpSpPr>
          <a:xfrm>
            <a:off x="374850" y="632961"/>
            <a:ext cx="8394300" cy="3433374"/>
            <a:chOff x="499800" y="843948"/>
            <a:chExt cx="11192400" cy="4577832"/>
          </a:xfrm>
        </p:grpSpPr>
        <p:sp>
          <p:nvSpPr>
            <p:cNvPr id="14" name="Rettangolo 13"/>
            <p:cNvSpPr/>
            <p:nvPr/>
          </p:nvSpPr>
          <p:spPr>
            <a:xfrm>
              <a:off x="2505600" y="2895782"/>
              <a:ext cx="922800" cy="1363414"/>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6" name="Rettangolo 15"/>
            <p:cNvSpPr/>
            <p:nvPr/>
          </p:nvSpPr>
          <p:spPr>
            <a:xfrm>
              <a:off x="3428400" y="843948"/>
              <a:ext cx="8263800" cy="204325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1" name="Rettangolo 20"/>
            <p:cNvSpPr/>
            <p:nvPr/>
          </p:nvSpPr>
          <p:spPr>
            <a:xfrm>
              <a:off x="3428400" y="2887200"/>
              <a:ext cx="1603368" cy="662399"/>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3" name="Rettangolo 22"/>
            <p:cNvSpPr/>
            <p:nvPr/>
          </p:nvSpPr>
          <p:spPr>
            <a:xfrm>
              <a:off x="7578969" y="2887202"/>
              <a:ext cx="2868228" cy="1191730"/>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4" name="Rettangolo 23"/>
            <p:cNvSpPr/>
            <p:nvPr/>
          </p:nvSpPr>
          <p:spPr>
            <a:xfrm>
              <a:off x="7728438" y="3739728"/>
              <a:ext cx="2838914" cy="955364"/>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2" name="Rettangolo 31"/>
            <p:cNvSpPr/>
            <p:nvPr/>
          </p:nvSpPr>
          <p:spPr>
            <a:xfrm>
              <a:off x="3435734" y="3558181"/>
              <a:ext cx="1431466" cy="581819"/>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3" name="Rettangolo 32"/>
            <p:cNvSpPr/>
            <p:nvPr/>
          </p:nvSpPr>
          <p:spPr>
            <a:xfrm>
              <a:off x="3222421" y="4138354"/>
              <a:ext cx="1431466" cy="1283426"/>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4" name="Rettangolo 33"/>
            <p:cNvSpPr/>
            <p:nvPr/>
          </p:nvSpPr>
          <p:spPr>
            <a:xfrm>
              <a:off x="4857080" y="3423767"/>
              <a:ext cx="335020" cy="255434"/>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8" name="Rettangolo 37"/>
            <p:cNvSpPr/>
            <p:nvPr/>
          </p:nvSpPr>
          <p:spPr>
            <a:xfrm>
              <a:off x="499800" y="851703"/>
              <a:ext cx="2928600" cy="204325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29" name="Rettangolo arrotondato 28"/>
          <p:cNvSpPr/>
          <p:nvPr/>
        </p:nvSpPr>
        <p:spPr>
          <a:xfrm>
            <a:off x="3444975" y="2165400"/>
            <a:ext cx="4390423" cy="2661090"/>
          </a:xfrm>
          <a:prstGeom prst="roundRect">
            <a:avLst>
              <a:gd name="adj" fmla="val 1576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7" name="Rettangolo 46">
            <a:extLst>
              <a:ext uri="{FF2B5EF4-FFF2-40B4-BE49-F238E27FC236}">
                <a16:creationId xmlns:a16="http://schemas.microsoft.com/office/drawing/2014/main" id="{EA912DB0-1442-B607-BF53-B58049F04287}"/>
              </a:ext>
            </a:extLst>
          </p:cNvPr>
          <p:cNvSpPr/>
          <p:nvPr/>
        </p:nvSpPr>
        <p:spPr>
          <a:xfrm>
            <a:off x="126771" y="3111437"/>
            <a:ext cx="3288166" cy="721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5" name="CasellaDiTesto 24"/>
          <p:cNvSpPr txBox="1"/>
          <p:nvPr/>
        </p:nvSpPr>
        <p:spPr>
          <a:xfrm>
            <a:off x="5714522" y="3814249"/>
            <a:ext cx="2120876" cy="461665"/>
          </a:xfrm>
          <a:prstGeom prst="rect">
            <a:avLst/>
          </a:prstGeom>
          <a:noFill/>
        </p:spPr>
        <p:txBody>
          <a:bodyPr wrap="square" rtlCol="0">
            <a:spAutoFit/>
          </a:bodyPr>
          <a:lstStyle/>
          <a:p>
            <a:pPr defTabSz="685800">
              <a:defRPr/>
            </a:pPr>
            <a:r>
              <a:rPr lang="en-US" sz="1200" b="1" dirty="0">
                <a:solidFill>
                  <a:prstClr val="black"/>
                </a:solidFill>
                <a:latin typeface="Calibri" panose="020F0502020204030204"/>
              </a:rPr>
              <a:t>Fast chemical reaction kinetics:</a:t>
            </a:r>
          </a:p>
        </p:txBody>
      </p:sp>
      <p:grpSp>
        <p:nvGrpSpPr>
          <p:cNvPr id="18" name="Gruppo 17"/>
          <p:cNvGrpSpPr/>
          <p:nvPr/>
        </p:nvGrpSpPr>
        <p:grpSpPr>
          <a:xfrm>
            <a:off x="5550684" y="4065679"/>
            <a:ext cx="1948162" cy="757714"/>
            <a:chOff x="7400911" y="5420905"/>
            <a:chExt cx="2597548" cy="1010285"/>
          </a:xfrm>
        </p:grpSpPr>
        <p:grpSp>
          <p:nvGrpSpPr>
            <p:cNvPr id="4" name="Gruppo 3"/>
            <p:cNvGrpSpPr/>
            <p:nvPr/>
          </p:nvGrpSpPr>
          <p:grpSpPr>
            <a:xfrm>
              <a:off x="7400911" y="5572196"/>
              <a:ext cx="2346906" cy="858994"/>
              <a:chOff x="169026" y="4282217"/>
              <a:chExt cx="2346906" cy="858994"/>
            </a:xfrm>
          </p:grpSpPr>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7CC56803-B43C-D09E-38EE-76A02833F6F3}"/>
                      </a:ext>
                    </a:extLst>
                  </p:cNvPr>
                  <p:cNvSpPr txBox="1"/>
                  <p:nvPr/>
                </p:nvSpPr>
                <p:spPr>
                  <a:xfrm>
                    <a:off x="169026" y="4282217"/>
                    <a:ext cx="2152465" cy="533908"/>
                  </a:xfrm>
                  <a:prstGeom prst="rect">
                    <a:avLst/>
                  </a:prstGeom>
                  <a:noFill/>
                  <a:ln>
                    <a:noFill/>
                  </a:ln>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f>
                            <m:fPr>
                              <m:ctrlPr>
                                <a:rPr lang="en-US" sz="1050" i="1">
                                  <a:solidFill>
                                    <a:prstClr val="black"/>
                                  </a:solidFill>
                                  <a:latin typeface="Cambria Math" panose="02040503050406030204" pitchFamily="18" charset="0"/>
                                </a:rPr>
                              </m:ctrlPr>
                            </m:fPr>
                            <m:num>
                              <m:r>
                                <a:rPr lang="en-US" sz="1050" i="1">
                                  <a:solidFill>
                                    <a:prstClr val="black"/>
                                  </a:solidFill>
                                  <a:latin typeface="Cambria Math" panose="02040503050406030204" pitchFamily="18" charset="0"/>
                                </a:rPr>
                                <m:t>𝑑</m:t>
                              </m:r>
                              <m:r>
                                <a:rPr lang="en-US" sz="1050" i="1">
                                  <a:solidFill>
                                    <a:prstClr val="black"/>
                                  </a:solidFill>
                                  <a:latin typeface="Cambria Math" panose="02040503050406030204" pitchFamily="18" charset="0"/>
                                </a:rPr>
                                <m:t>[</m:t>
                              </m:r>
                              <m:r>
                                <a:rPr lang="en-US" sz="1050" i="1">
                                  <a:solidFill>
                                    <a:prstClr val="black"/>
                                  </a:solidFill>
                                  <a:latin typeface="Cambria Math" panose="02040503050406030204" pitchFamily="18" charset="0"/>
                                </a:rPr>
                                <m:t>𝜉</m:t>
                              </m:r>
                              <m:r>
                                <a:rPr lang="en-US" sz="1050" i="1">
                                  <a:solidFill>
                                    <a:prstClr val="black"/>
                                  </a:solidFill>
                                  <a:latin typeface="Cambria Math" panose="02040503050406030204" pitchFamily="18" charset="0"/>
                                </a:rPr>
                                <m:t>]</m:t>
                              </m:r>
                            </m:num>
                            <m:den>
                              <m:r>
                                <a:rPr lang="en-US" sz="1050" i="1">
                                  <a:solidFill>
                                    <a:prstClr val="black"/>
                                  </a:solidFill>
                                  <a:latin typeface="Cambria Math" panose="02040503050406030204" pitchFamily="18" charset="0"/>
                                </a:rPr>
                                <m:t>𝑑𝑡</m:t>
                              </m:r>
                            </m:den>
                          </m:f>
                          <m:r>
                            <a:rPr lang="en-US" sz="1050" i="1">
                              <a:solidFill>
                                <a:prstClr val="black"/>
                              </a:solidFill>
                              <a:latin typeface="Cambria Math" panose="02040503050406030204" pitchFamily="18" charset="0"/>
                            </a:rPr>
                            <m:t>=</m:t>
                          </m:r>
                          <m:r>
                            <a:rPr lang="en-US" sz="1050" i="1">
                              <a:solidFill>
                                <a:prstClr val="black"/>
                              </a:solidFill>
                              <a:latin typeface="Cambria Math" panose="02040503050406030204" pitchFamily="18" charset="0"/>
                            </a:rPr>
                            <m:t>𝑓</m:t>
                          </m:r>
                          <m:d>
                            <m:dPr>
                              <m:ctrlPr>
                                <a:rPr lang="en-US" sz="1050" i="1">
                                  <a:solidFill>
                                    <a:prstClr val="black"/>
                                  </a:solidFill>
                                  <a:latin typeface="Cambria Math" panose="02040503050406030204" pitchFamily="18" charset="0"/>
                                </a:rPr>
                              </m:ctrlPr>
                            </m:dPr>
                            <m:e>
                              <m:r>
                                <a:rPr lang="en-US" sz="1050" i="1">
                                  <a:solidFill>
                                    <a:prstClr val="black"/>
                                  </a:solidFill>
                                  <a:latin typeface="Cambria Math" panose="02040503050406030204" pitchFamily="18" charset="0"/>
                                </a:rPr>
                                <m:t>𝜉</m:t>
                              </m:r>
                            </m:e>
                          </m:d>
                          <m:r>
                            <a:rPr lang="en-US" sz="1050" i="1">
                              <a:solidFill>
                                <a:prstClr val="black"/>
                              </a:solidFill>
                              <a:latin typeface="Cambria Math" panose="02040503050406030204" pitchFamily="18" charset="0"/>
                            </a:rPr>
                            <m:t>+</m:t>
                          </m:r>
                          <m:r>
                            <a:rPr lang="en-US" sz="1050" i="1">
                              <a:solidFill>
                                <a:prstClr val="black"/>
                              </a:solidFill>
                              <a:latin typeface="Cambria Math" panose="02040503050406030204" pitchFamily="18" charset="0"/>
                              <a:ea typeface="Cambria Math" panose="02040503050406030204" pitchFamily="18" charset="0"/>
                            </a:rPr>
                            <m:t>𝜌</m:t>
                          </m:r>
                          <m:sSub>
                            <m:sSubPr>
                              <m:ctrlPr>
                                <a:rPr lang="en-US" sz="1050" i="1">
                                  <a:solidFill>
                                    <a:prstClr val="black"/>
                                  </a:solidFill>
                                  <a:latin typeface="Cambria Math" panose="02040503050406030204" pitchFamily="18" charset="0"/>
                                </a:rPr>
                              </m:ctrlPr>
                            </m:sSubPr>
                            <m:e>
                              <m:r>
                                <a:rPr lang="en-US" sz="1050" i="1">
                                  <a:solidFill>
                                    <a:prstClr val="black"/>
                                  </a:solidFill>
                                  <a:latin typeface="Cambria Math" panose="02040503050406030204" pitchFamily="18" charset="0"/>
                                </a:rPr>
                                <m:t>𝐺</m:t>
                              </m:r>
                            </m:e>
                            <m:sub>
                              <m:r>
                                <a:rPr lang="en-US" sz="1050" i="1">
                                  <a:solidFill>
                                    <a:prstClr val="black"/>
                                  </a:solidFill>
                                  <a:latin typeface="Cambria Math" panose="02040503050406030204" pitchFamily="18" charset="0"/>
                                </a:rPr>
                                <m:t>𝜉</m:t>
                              </m:r>
                            </m:sub>
                          </m:sSub>
                          <m:acc>
                            <m:accPr>
                              <m:chr m:val="̇"/>
                              <m:ctrlPr>
                                <a:rPr lang="en-US" sz="1050" i="1">
                                  <a:solidFill>
                                    <a:prstClr val="black"/>
                                  </a:solidFill>
                                  <a:latin typeface="Cambria Math" panose="02040503050406030204" pitchFamily="18" charset="0"/>
                                </a:rPr>
                              </m:ctrlPr>
                            </m:accPr>
                            <m:e>
                              <m:r>
                                <a:rPr lang="en-US" sz="1050" i="1">
                                  <a:solidFill>
                                    <a:prstClr val="black"/>
                                  </a:solidFill>
                                  <a:latin typeface="Cambria Math" panose="02040503050406030204" pitchFamily="18" charset="0"/>
                                </a:rPr>
                                <m:t>𝑧</m:t>
                              </m:r>
                            </m:e>
                          </m:acc>
                        </m:oMath>
                      </m:oMathPara>
                    </a14:m>
                    <a:endParaRPr lang="en-US" sz="1050" i="1" dirty="0">
                      <a:solidFill>
                        <a:prstClr val="black"/>
                      </a:solidFill>
                      <a:latin typeface="Calibri" panose="020F0502020204030204"/>
                    </a:endParaRPr>
                  </a:p>
                </p:txBody>
              </p:sp>
            </mc:Choice>
            <mc:Fallback xmlns="">
              <p:sp>
                <p:nvSpPr>
                  <p:cNvPr id="44" name="CasellaDiTesto 43">
                    <a:extLst>
                      <a:ext uri="{FF2B5EF4-FFF2-40B4-BE49-F238E27FC236}">
                        <a16:creationId xmlns:a16="http://schemas.microsoft.com/office/drawing/2014/main" id="{7CC56803-B43C-D09E-38EE-76A02833F6F3}"/>
                      </a:ext>
                    </a:extLst>
                  </p:cNvPr>
                  <p:cNvSpPr txBox="1">
                    <a:spLocks noRot="1" noChangeAspect="1" noMove="1" noResize="1" noEditPoints="1" noAdjustHandles="1" noChangeArrowheads="1" noChangeShapeType="1" noTextEdit="1"/>
                  </p:cNvSpPr>
                  <p:nvPr/>
                </p:nvSpPr>
                <p:spPr>
                  <a:xfrm>
                    <a:off x="169026" y="4282217"/>
                    <a:ext cx="2152465" cy="533908"/>
                  </a:xfrm>
                  <a:prstGeom prst="rect">
                    <a:avLst/>
                  </a:prstGeom>
                  <a:blipFill>
                    <a:blip r:embed="rId3"/>
                    <a:stretch>
                      <a:fillRect/>
                    </a:stretch>
                  </a:blipFill>
                  <a:ln>
                    <a:noFill/>
                  </a:ln>
                </p:spPr>
                <p:txBody>
                  <a:bodyPr/>
                  <a:lstStyle/>
                  <a:p>
                    <a:r>
                      <a:rPr lang="en-IT">
                        <a:noFill/>
                      </a:rPr>
                      <a:t> </a:t>
                    </a:r>
                  </a:p>
                </p:txBody>
              </p:sp>
            </mc:Fallback>
          </mc:AlternateContent>
          <p:sp>
            <p:nvSpPr>
              <p:cNvPr id="40" name="CasellaDiTesto 39">
                <a:extLst>
                  <a:ext uri="{FF2B5EF4-FFF2-40B4-BE49-F238E27FC236}">
                    <a16:creationId xmlns:a16="http://schemas.microsoft.com/office/drawing/2014/main" id="{6B75DCC0-74EA-AD2E-3A7E-D3B034D7F5CD}"/>
                  </a:ext>
                </a:extLst>
              </p:cNvPr>
              <p:cNvSpPr txBox="1"/>
              <p:nvPr/>
            </p:nvSpPr>
            <p:spPr>
              <a:xfrm>
                <a:off x="677331" y="4833435"/>
                <a:ext cx="903412" cy="307776"/>
              </a:xfrm>
              <a:prstGeom prst="rect">
                <a:avLst/>
              </a:prstGeom>
              <a:noFill/>
            </p:spPr>
            <p:txBody>
              <a:bodyPr wrap="square" rtlCol="0">
                <a:spAutoFit/>
              </a:bodyPr>
              <a:lstStyle/>
              <a:p>
                <a:pPr algn="ctr" defTabSz="685800">
                  <a:defRPr/>
                </a:pPr>
                <a:r>
                  <a:rPr lang="en-US" sz="900" dirty="0">
                    <a:solidFill>
                      <a:prstClr val="black"/>
                    </a:solidFill>
                    <a:latin typeface="Calibri" panose="020F0502020204030204"/>
                    <a:cs typeface="Courier New" panose="02070309020205020404" pitchFamily="49" charset="0"/>
                  </a:rPr>
                  <a:t>Reactions</a:t>
                </a:r>
              </a:p>
            </p:txBody>
          </p:sp>
          <p:sp>
            <p:nvSpPr>
              <p:cNvPr id="41" name="CasellaDiTesto 40">
                <a:extLst>
                  <a:ext uri="{FF2B5EF4-FFF2-40B4-BE49-F238E27FC236}">
                    <a16:creationId xmlns:a16="http://schemas.microsoft.com/office/drawing/2014/main" id="{B7BF4629-23A5-1F00-29AA-2B3F0D19232D}"/>
                  </a:ext>
                </a:extLst>
              </p:cNvPr>
              <p:cNvSpPr txBox="1"/>
              <p:nvPr/>
            </p:nvSpPr>
            <p:spPr>
              <a:xfrm>
                <a:off x="1486790" y="4833435"/>
                <a:ext cx="1029142" cy="307776"/>
              </a:xfrm>
              <a:prstGeom prst="rect">
                <a:avLst/>
              </a:prstGeom>
              <a:noFill/>
            </p:spPr>
            <p:txBody>
              <a:bodyPr wrap="square" rtlCol="0">
                <a:spAutoFit/>
              </a:bodyPr>
              <a:lstStyle/>
              <a:p>
                <a:pPr algn="ctr" defTabSz="685800">
                  <a:defRPr/>
                </a:pPr>
                <a:r>
                  <a:rPr lang="en-US" sz="900" dirty="0">
                    <a:solidFill>
                      <a:prstClr val="black"/>
                    </a:solidFill>
                    <a:latin typeface="Calibri" panose="020F0502020204030204"/>
                    <a:cs typeface="Courier New" panose="02070309020205020404" pitchFamily="49" charset="0"/>
                  </a:rPr>
                  <a:t>Production</a:t>
                </a:r>
              </a:p>
            </p:txBody>
          </p:sp>
          <p:cxnSp>
            <p:nvCxnSpPr>
              <p:cNvPr id="42" name="Connettore 2 41">
                <a:extLst>
                  <a:ext uri="{FF2B5EF4-FFF2-40B4-BE49-F238E27FC236}">
                    <a16:creationId xmlns:a16="http://schemas.microsoft.com/office/drawing/2014/main" id="{EC7362B1-2795-FD50-C0F3-31F654490A4E}"/>
                  </a:ext>
                </a:extLst>
              </p:cNvPr>
              <p:cNvCxnSpPr>
                <a:cxnSpLocks/>
              </p:cNvCxnSpPr>
              <p:nvPr/>
            </p:nvCxnSpPr>
            <p:spPr>
              <a:xfrm>
                <a:off x="1220107" y="4695092"/>
                <a:ext cx="0" cy="15389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ttore 2 47">
                <a:extLst>
                  <a:ext uri="{FF2B5EF4-FFF2-40B4-BE49-F238E27FC236}">
                    <a16:creationId xmlns:a16="http://schemas.microsoft.com/office/drawing/2014/main" id="{EC7362B1-2795-FD50-C0F3-31F654490A4E}"/>
                  </a:ext>
                </a:extLst>
              </p:cNvPr>
              <p:cNvCxnSpPr>
                <a:cxnSpLocks/>
              </p:cNvCxnSpPr>
              <p:nvPr/>
            </p:nvCxnSpPr>
            <p:spPr>
              <a:xfrm>
                <a:off x="1823080" y="4703120"/>
                <a:ext cx="0" cy="15389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7" name="Rettangolo 6"/>
            <p:cNvSpPr/>
            <p:nvPr/>
          </p:nvSpPr>
          <p:spPr>
            <a:xfrm>
              <a:off x="8771199" y="5420905"/>
              <a:ext cx="1227260" cy="307776"/>
            </a:xfrm>
            <a:prstGeom prst="rect">
              <a:avLst/>
            </a:prstGeom>
          </p:spPr>
          <p:txBody>
            <a:bodyPr wrap="none">
              <a:spAutoFit/>
            </a:bodyPr>
            <a:lstStyle/>
            <a:p>
              <a:pPr defTabSz="685800">
                <a:defRPr/>
              </a:pPr>
              <a:r>
                <a:rPr lang="en-US" sz="900" dirty="0">
                  <a:solidFill>
                    <a:prstClr val="black"/>
                  </a:solidFill>
                  <a:latin typeface="Calibri" panose="020F0502020204030204"/>
                  <a:cs typeface="Courier New" panose="02070309020205020404" pitchFamily="49" charset="0"/>
                </a:rPr>
                <a:t>System of ODEs</a:t>
              </a:r>
            </a:p>
          </p:txBody>
        </p:sp>
        <p:cxnSp>
          <p:nvCxnSpPr>
            <p:cNvPr id="49" name="Connettore 2 48">
              <a:extLst>
                <a:ext uri="{FF2B5EF4-FFF2-40B4-BE49-F238E27FC236}">
                  <a16:creationId xmlns:a16="http://schemas.microsoft.com/office/drawing/2014/main" id="{EC7362B1-2795-FD50-C0F3-31F654490A4E}"/>
                </a:ext>
              </a:extLst>
            </p:cNvPr>
            <p:cNvCxnSpPr>
              <a:cxnSpLocks/>
            </p:cNvCxnSpPr>
            <p:nvPr/>
          </p:nvCxnSpPr>
          <p:spPr>
            <a:xfrm flipH="1">
              <a:off x="8734182" y="5597919"/>
              <a:ext cx="89438" cy="133256"/>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3" name="Segnaposto numero diapositiva 2">
            <a:extLst>
              <a:ext uri="{FF2B5EF4-FFF2-40B4-BE49-F238E27FC236}">
                <a16:creationId xmlns:a16="http://schemas.microsoft.com/office/drawing/2014/main" id="{81564864-0E99-C183-84BB-F3461D78BDD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35</a:t>
            </a:fld>
            <a:endParaRPr lang="en-US" sz="900" dirty="0">
              <a:solidFill>
                <a:prstClr val="black">
                  <a:tint val="75000"/>
                </a:prstClr>
              </a:solidFill>
              <a:latin typeface="Calibri" panose="020F0502020204030204"/>
            </a:endParaRPr>
          </a:p>
        </p:txBody>
      </p:sp>
      <p:sp>
        <p:nvSpPr>
          <p:cNvPr id="3" name="Rettangolo 2">
            <a:extLst>
              <a:ext uri="{FF2B5EF4-FFF2-40B4-BE49-F238E27FC236}">
                <a16:creationId xmlns:a16="http://schemas.microsoft.com/office/drawing/2014/main" id="{CA7CB3E0-6A9B-B08B-FB08-1D216A654D17}"/>
              </a:ext>
            </a:extLst>
          </p:cNvPr>
          <p:cNvSpPr/>
          <p:nvPr/>
        </p:nvSpPr>
        <p:spPr>
          <a:xfrm>
            <a:off x="331580" y="4426645"/>
            <a:ext cx="2242922" cy="407804"/>
          </a:xfrm>
          <a:prstGeom prst="rect">
            <a:avLst/>
          </a:prstGeom>
        </p:spPr>
        <p:txBody>
          <a:bodyPr wrap="none">
            <a:spAutoFit/>
          </a:bodyPr>
          <a:lstStyle/>
          <a:p>
            <a:pPr defTabSz="685800">
              <a:spcBef>
                <a:spcPts val="338"/>
              </a:spcBef>
              <a:defRPr>
                <a:effectLst/>
              </a:defRPr>
            </a:pPr>
            <a:r>
              <a:rPr lang="en-US" sz="900" i="1" dirty="0">
                <a:solidFill>
                  <a:srgbClr val="44546A">
                    <a:lumMod val="10000"/>
                  </a:srgbClr>
                </a:solidFill>
                <a:latin typeface="Calibri-Italic"/>
              </a:rPr>
              <a:t>M. Battestini et al., Front. Phys. (2023)</a:t>
            </a:r>
          </a:p>
          <a:p>
            <a:pP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endParaRPr lang="en-US" sz="900" dirty="0">
              <a:solidFill>
                <a:srgbClr val="44546A">
                  <a:lumMod val="10000"/>
                </a:srgbClr>
              </a:solidFill>
              <a:latin typeface="Calibri" panose="020F0502020204030204"/>
            </a:endParaRPr>
          </a:p>
        </p:txBody>
      </p:sp>
      <p:pic>
        <p:nvPicPr>
          <p:cNvPr id="19" name="Elemento grafico 18" descr="Fulmine con riempimento a tinta unita">
            <a:extLst>
              <a:ext uri="{FF2B5EF4-FFF2-40B4-BE49-F238E27FC236}">
                <a16:creationId xmlns:a16="http://schemas.microsoft.com/office/drawing/2014/main" id="{99AF1F5D-C713-2192-280B-6EA4A83660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3382" y="52563"/>
            <a:ext cx="395212" cy="395212"/>
          </a:xfrm>
          <a:prstGeom prst="rect">
            <a:avLst/>
          </a:prstGeom>
        </p:spPr>
      </p:pic>
      <p:pic>
        <p:nvPicPr>
          <p:cNvPr id="20" name="Elemento grafico 19" descr="Coppa con riempimento a tinta unita">
            <a:extLst>
              <a:ext uri="{FF2B5EF4-FFF2-40B4-BE49-F238E27FC236}">
                <a16:creationId xmlns:a16="http://schemas.microsoft.com/office/drawing/2014/main" id="{D8DFE356-8EEF-EA88-4DE0-A0D5DF8839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7095" y="52387"/>
            <a:ext cx="395213" cy="395213"/>
          </a:xfrm>
          <a:prstGeom prst="rect">
            <a:avLst/>
          </a:prstGeom>
        </p:spPr>
      </p:pic>
      <p:pic>
        <p:nvPicPr>
          <p:cNvPr id="22" name="Elemento grafico 21" descr="DNA con riempimento a tinta unita">
            <a:extLst>
              <a:ext uri="{FF2B5EF4-FFF2-40B4-BE49-F238E27FC236}">
                <a16:creationId xmlns:a16="http://schemas.microsoft.com/office/drawing/2014/main" id="{9862A16F-09DB-0A6B-A809-99724E56CC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051" y="68832"/>
            <a:ext cx="395212" cy="395212"/>
          </a:xfrm>
          <a:prstGeom prst="rect">
            <a:avLst/>
          </a:prstGeom>
        </p:spPr>
      </p:pic>
      <p:pic>
        <p:nvPicPr>
          <p:cNvPr id="31" name="Elemento grafico 30" descr="Matematica per formazione da remoto con riempimento a tinta unita">
            <a:extLst>
              <a:ext uri="{FF2B5EF4-FFF2-40B4-BE49-F238E27FC236}">
                <a16:creationId xmlns:a16="http://schemas.microsoft.com/office/drawing/2014/main" id="{23A8AFA2-4325-A7BC-0E95-51F498F17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740" y="69072"/>
            <a:ext cx="395212" cy="395212"/>
          </a:xfrm>
          <a:prstGeom prst="rect">
            <a:avLst/>
          </a:prstGeom>
        </p:spPr>
      </p:pic>
      <p:pic>
        <p:nvPicPr>
          <p:cNvPr id="35" name="Elemento grafico 34" descr="Atomo con riempimento a tinta unita">
            <a:extLst>
              <a:ext uri="{FF2B5EF4-FFF2-40B4-BE49-F238E27FC236}">
                <a16:creationId xmlns:a16="http://schemas.microsoft.com/office/drawing/2014/main" id="{409ECAC3-ACDE-81D4-9B00-661FE69ECD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264" y="69072"/>
            <a:ext cx="395212" cy="395212"/>
          </a:xfrm>
          <a:prstGeom prst="rect">
            <a:avLst/>
          </a:prstGeom>
        </p:spPr>
      </p:pic>
      <p:sp>
        <p:nvSpPr>
          <p:cNvPr id="10" name="CasellaDiTesto 9">
            <a:extLst>
              <a:ext uri="{FF2B5EF4-FFF2-40B4-BE49-F238E27FC236}">
                <a16:creationId xmlns:a16="http://schemas.microsoft.com/office/drawing/2014/main" id="{1A06814C-5BAA-2E36-6E3D-E606CE0660A6}"/>
              </a:ext>
            </a:extLst>
          </p:cNvPr>
          <p:cNvSpPr txBox="1"/>
          <p:nvPr/>
        </p:nvSpPr>
        <p:spPr>
          <a:xfrm>
            <a:off x="5984673" y="2641845"/>
            <a:ext cx="1550278" cy="738664"/>
          </a:xfrm>
          <a:prstGeom prst="rect">
            <a:avLst/>
          </a:prstGeom>
          <a:noFill/>
        </p:spPr>
        <p:txBody>
          <a:bodyPr wrap="square" rtlCol="0">
            <a:spAutoFit/>
          </a:bodyPr>
          <a:lstStyle/>
          <a:p>
            <a:pPr algn="ctr" defTabSz="685800">
              <a:defRPr/>
            </a:pPr>
            <a:r>
              <a:rPr lang="en-US" sz="1200" b="1" dirty="0">
                <a:solidFill>
                  <a:srgbClr val="0070C0"/>
                </a:solidFill>
                <a:latin typeface="Calibri" panose="020F0502020204030204"/>
              </a:rPr>
              <a:t>Antioxidants:</a:t>
            </a:r>
          </a:p>
          <a:p>
            <a:pPr algn="ctr" defTabSz="685800">
              <a:defRPr/>
            </a:pPr>
            <a:endParaRPr lang="en-US" sz="600" dirty="0">
              <a:solidFill>
                <a:prstClr val="black"/>
              </a:solidFill>
              <a:latin typeface="Calibri" panose="020F0502020204030204"/>
            </a:endParaRPr>
          </a:p>
          <a:p>
            <a:pPr algn="ctr" defTabSz="685800">
              <a:defRPr/>
            </a:pPr>
            <a:r>
              <a:rPr lang="en-US" sz="1200" dirty="0">
                <a:solidFill>
                  <a:prstClr val="black"/>
                </a:solidFill>
                <a:latin typeface="Calibri" panose="020F0502020204030204"/>
              </a:rPr>
              <a:t>Modulation of the FLASH sparing effect</a:t>
            </a:r>
          </a:p>
        </p:txBody>
      </p:sp>
      <p:cxnSp>
        <p:nvCxnSpPr>
          <p:cNvPr id="17" name="Connettore 2 16">
            <a:extLst>
              <a:ext uri="{FF2B5EF4-FFF2-40B4-BE49-F238E27FC236}">
                <a16:creationId xmlns:a16="http://schemas.microsoft.com/office/drawing/2014/main" id="{34A52D3C-8626-42E4-297F-04F4B0406A56}"/>
              </a:ext>
            </a:extLst>
          </p:cNvPr>
          <p:cNvCxnSpPr>
            <a:cxnSpLocks/>
          </p:cNvCxnSpPr>
          <p:nvPr/>
        </p:nvCxnSpPr>
        <p:spPr>
          <a:xfrm flipV="1">
            <a:off x="6759812" y="3350799"/>
            <a:ext cx="0" cy="19935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9" name="CasellaDiTesto 38">
            <a:extLst>
              <a:ext uri="{FF2B5EF4-FFF2-40B4-BE49-F238E27FC236}">
                <a16:creationId xmlns:a16="http://schemas.microsoft.com/office/drawing/2014/main" id="{D92C3A8A-6F88-2929-5CC6-AECA0853C5C6}"/>
              </a:ext>
            </a:extLst>
          </p:cNvPr>
          <p:cNvSpPr txBox="1"/>
          <p:nvPr/>
        </p:nvSpPr>
        <p:spPr>
          <a:xfrm>
            <a:off x="4052117" y="2540560"/>
            <a:ext cx="1217968" cy="415498"/>
          </a:xfrm>
          <a:prstGeom prst="rect">
            <a:avLst/>
          </a:prstGeom>
          <a:noFill/>
        </p:spPr>
        <p:txBody>
          <a:bodyPr wrap="square" rtlCol="0">
            <a:spAutoFit/>
          </a:bodyPr>
          <a:lstStyle/>
          <a:p>
            <a:pPr algn="ctr"/>
            <a:r>
              <a:rPr lang="en-US" sz="1050" b="1" dirty="0"/>
              <a:t>Optimized chemical network</a:t>
            </a:r>
          </a:p>
        </p:txBody>
      </p:sp>
      <p:sp>
        <p:nvSpPr>
          <p:cNvPr id="43" name="Ovale 42">
            <a:extLst>
              <a:ext uri="{FF2B5EF4-FFF2-40B4-BE49-F238E27FC236}">
                <a16:creationId xmlns:a16="http://schemas.microsoft.com/office/drawing/2014/main" id="{EFE5014C-49D6-2531-262F-983FF9F936D4}"/>
              </a:ext>
            </a:extLst>
          </p:cNvPr>
          <p:cNvSpPr/>
          <p:nvPr/>
        </p:nvSpPr>
        <p:spPr>
          <a:xfrm>
            <a:off x="5264099" y="3570170"/>
            <a:ext cx="272533" cy="14870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5" name="Date Placeholder 44">
            <a:extLst>
              <a:ext uri="{FF2B5EF4-FFF2-40B4-BE49-F238E27FC236}">
                <a16:creationId xmlns:a16="http://schemas.microsoft.com/office/drawing/2014/main" id="{FA23A4E4-0736-0BDB-9795-8FFD12000729}"/>
              </a:ext>
            </a:extLst>
          </p:cNvPr>
          <p:cNvSpPr>
            <a:spLocks noGrp="1"/>
          </p:cNvSpPr>
          <p:nvPr>
            <p:ph type="dt" sz="half" idx="10"/>
          </p:nvPr>
        </p:nvSpPr>
        <p:spPr/>
        <p:txBody>
          <a:bodyPr/>
          <a:lstStyle/>
          <a:p>
            <a:r>
              <a:rPr lang="it-IT"/>
              <a:t>06.10.2025</a:t>
            </a:r>
            <a:endParaRPr lang="en-US" dirty="0"/>
          </a:p>
        </p:txBody>
      </p:sp>
      <p:sp>
        <p:nvSpPr>
          <p:cNvPr id="46" name="Footer Placeholder 45">
            <a:extLst>
              <a:ext uri="{FF2B5EF4-FFF2-40B4-BE49-F238E27FC236}">
                <a16:creationId xmlns:a16="http://schemas.microsoft.com/office/drawing/2014/main" id="{B023B239-2C0A-56D1-C64B-5AB7264053DE}"/>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3580691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The workflow of the MS-GSM</a:t>
            </a:r>
            <a:r>
              <a:rPr lang="en-US" sz="3000" b="1" baseline="30000" dirty="0">
                <a:solidFill>
                  <a:prstClr val="black"/>
                </a:solidFill>
                <a:latin typeface="Calibri Light" panose="020F0302020204030204"/>
              </a:rPr>
              <a:t>2</a:t>
            </a:r>
            <a:endParaRPr lang="en-US" sz="3000" b="1" dirty="0">
              <a:solidFill>
                <a:prstClr val="black"/>
              </a:solidFill>
              <a:latin typeface="Calibri Light" panose="020F0302020204030204"/>
            </a:endParaRPr>
          </a:p>
        </p:txBody>
      </p:sp>
      <p:grpSp>
        <p:nvGrpSpPr>
          <p:cNvPr id="9" name="Gruppo 8"/>
          <p:cNvGrpSpPr/>
          <p:nvPr/>
        </p:nvGrpSpPr>
        <p:grpSpPr>
          <a:xfrm>
            <a:off x="392644" y="639398"/>
            <a:ext cx="8472941" cy="4127865"/>
            <a:chOff x="515319" y="852530"/>
            <a:chExt cx="11297254" cy="550382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700" y="852530"/>
              <a:ext cx="8862600" cy="5503820"/>
            </a:xfrm>
            <a:prstGeom prst="rect">
              <a:avLst/>
            </a:prstGeom>
          </p:spPr>
        </p:pic>
        <p:sp>
          <p:nvSpPr>
            <p:cNvPr id="8" name="CasellaDiTesto 7"/>
            <p:cNvSpPr txBox="1"/>
            <p:nvPr/>
          </p:nvSpPr>
          <p:spPr>
            <a:xfrm>
              <a:off x="515319" y="1105819"/>
              <a:ext cx="1563505"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Physical stage</a:t>
              </a:r>
            </a:p>
          </p:txBody>
        </p:sp>
        <p:sp>
          <p:nvSpPr>
            <p:cNvPr id="26" name="CasellaDiTesto 25"/>
            <p:cNvSpPr txBox="1"/>
            <p:nvPr/>
          </p:nvSpPr>
          <p:spPr>
            <a:xfrm>
              <a:off x="3366958" y="2119865"/>
              <a:ext cx="2028676"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Bio-chemical stage</a:t>
              </a:r>
            </a:p>
          </p:txBody>
        </p:sp>
        <p:sp>
          <p:nvSpPr>
            <p:cNvPr id="27" name="CasellaDiTesto 26"/>
            <p:cNvSpPr txBox="1"/>
            <p:nvPr/>
          </p:nvSpPr>
          <p:spPr>
            <a:xfrm>
              <a:off x="5409703" y="2931689"/>
              <a:ext cx="1671740"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Chemical stage</a:t>
              </a:r>
            </a:p>
          </p:txBody>
        </p:sp>
        <p:sp>
          <p:nvSpPr>
            <p:cNvPr id="28" name="CasellaDiTesto 27"/>
            <p:cNvSpPr txBox="1"/>
            <p:nvPr/>
          </p:nvSpPr>
          <p:spPr>
            <a:xfrm>
              <a:off x="10087400" y="1017735"/>
              <a:ext cx="1725173"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Biological stage</a:t>
              </a:r>
            </a:p>
          </p:txBody>
        </p:sp>
      </p:grpSp>
      <p:grpSp>
        <p:nvGrpSpPr>
          <p:cNvPr id="4" name="Gruppo 3"/>
          <p:cNvGrpSpPr/>
          <p:nvPr/>
        </p:nvGrpSpPr>
        <p:grpSpPr>
          <a:xfrm>
            <a:off x="398484" y="632961"/>
            <a:ext cx="8371022" cy="4201076"/>
            <a:chOff x="531312" y="843948"/>
            <a:chExt cx="11161362" cy="5601434"/>
          </a:xfrm>
        </p:grpSpPr>
        <p:sp>
          <p:nvSpPr>
            <p:cNvPr id="14" name="Rettangolo 13"/>
            <p:cNvSpPr/>
            <p:nvPr/>
          </p:nvSpPr>
          <p:spPr>
            <a:xfrm>
              <a:off x="4844562" y="2895782"/>
              <a:ext cx="5768238" cy="3549600"/>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6" name="Rettangolo 15"/>
            <p:cNvSpPr/>
            <p:nvPr/>
          </p:nvSpPr>
          <p:spPr>
            <a:xfrm>
              <a:off x="5257800" y="843948"/>
              <a:ext cx="6434874" cy="204325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1" name="Rettangolo 20"/>
            <p:cNvSpPr/>
            <p:nvPr/>
          </p:nvSpPr>
          <p:spPr>
            <a:xfrm>
              <a:off x="531312" y="949569"/>
              <a:ext cx="2009665" cy="1946213"/>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3" name="Rettangolo 22"/>
            <p:cNvSpPr/>
            <p:nvPr/>
          </p:nvSpPr>
          <p:spPr>
            <a:xfrm>
              <a:off x="2538725" y="949569"/>
              <a:ext cx="899068" cy="116600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4" name="Rettangolo 23"/>
            <p:cNvSpPr/>
            <p:nvPr/>
          </p:nvSpPr>
          <p:spPr>
            <a:xfrm>
              <a:off x="2539850" y="2115574"/>
              <a:ext cx="522069" cy="46957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5" name="Rettangolo 24"/>
            <p:cNvSpPr/>
            <p:nvPr/>
          </p:nvSpPr>
          <p:spPr>
            <a:xfrm>
              <a:off x="2538725" y="2602313"/>
              <a:ext cx="186890" cy="151571"/>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9" name="Rettangolo 28"/>
            <p:cNvSpPr/>
            <p:nvPr/>
          </p:nvSpPr>
          <p:spPr>
            <a:xfrm>
              <a:off x="3072289" y="2124156"/>
              <a:ext cx="145696" cy="197013"/>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0" name="Rettangolo 29"/>
            <p:cNvSpPr/>
            <p:nvPr/>
          </p:nvSpPr>
          <p:spPr>
            <a:xfrm>
              <a:off x="4310998" y="3716980"/>
              <a:ext cx="533564" cy="223278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1" name="Rettangolo 30"/>
            <p:cNvSpPr/>
            <p:nvPr/>
          </p:nvSpPr>
          <p:spPr>
            <a:xfrm>
              <a:off x="3815616" y="4246686"/>
              <a:ext cx="533564" cy="77372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2" name="Rettangolo 31"/>
            <p:cNvSpPr/>
            <p:nvPr/>
          </p:nvSpPr>
          <p:spPr>
            <a:xfrm>
              <a:off x="4139966" y="4078838"/>
              <a:ext cx="224032" cy="16775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3" name="Rettangolo 32"/>
            <p:cNvSpPr/>
            <p:nvPr/>
          </p:nvSpPr>
          <p:spPr>
            <a:xfrm>
              <a:off x="4213864" y="3911176"/>
              <a:ext cx="112016" cy="16775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4" name="Rettangolo 33"/>
            <p:cNvSpPr/>
            <p:nvPr/>
          </p:nvSpPr>
          <p:spPr>
            <a:xfrm>
              <a:off x="4050660" y="2445580"/>
              <a:ext cx="1295648" cy="536240"/>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115" name="Rettangolo arrotondato 114"/>
          <p:cNvSpPr/>
          <p:nvPr/>
        </p:nvSpPr>
        <p:spPr>
          <a:xfrm>
            <a:off x="1904044" y="1458752"/>
            <a:ext cx="2165228" cy="2967893"/>
          </a:xfrm>
          <a:prstGeom prst="roundRect">
            <a:avLst>
              <a:gd name="adj" fmla="val 10235"/>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nvGrpSpPr>
          <p:cNvPr id="11" name="Gruppo 10"/>
          <p:cNvGrpSpPr/>
          <p:nvPr/>
        </p:nvGrpSpPr>
        <p:grpSpPr>
          <a:xfrm>
            <a:off x="3600954" y="2264164"/>
            <a:ext cx="408778" cy="507344"/>
            <a:chOff x="3409386" y="5426993"/>
            <a:chExt cx="545037" cy="676459"/>
          </a:xfrm>
        </p:grpSpPr>
        <mc:AlternateContent xmlns:mc="http://schemas.openxmlformats.org/markup-compatibility/2006" xmlns:a14="http://schemas.microsoft.com/office/drawing/2010/main">
          <mc:Choice Requires="a14">
            <p:sp>
              <p:nvSpPr>
                <p:cNvPr id="35" name="CasellaDiTesto 34"/>
                <p:cNvSpPr txBox="1"/>
                <p:nvPr/>
              </p:nvSpPr>
              <p:spPr>
                <a:xfrm>
                  <a:off x="3409386" y="5795676"/>
                  <a:ext cx="545037" cy="307776"/>
                </a:xfrm>
                <a:prstGeom prst="rect">
                  <a:avLst/>
                </a:prstGeom>
                <a:noFill/>
              </p:spPr>
              <p:txBody>
                <a:bodyPr wrap="square" rtlCol="0">
                  <a:spAutoFit/>
                </a:bodyPr>
                <a:lstStyle/>
                <a:p>
                  <a:pPr algn="ctr" defTabSz="685800">
                    <a:defRPr/>
                  </a:pPr>
                  <a14:m>
                    <m:oMathPara xmlns:m="http://schemas.openxmlformats.org/officeDocument/2006/math">
                      <m:oMathParaPr>
                        <m:jc m:val="center"/>
                      </m:oMathParaPr>
                      <m:oMath xmlns:m="http://schemas.openxmlformats.org/officeDocument/2006/math">
                        <m:r>
                          <m:rPr>
                            <m:sty m:val="p"/>
                          </m:rPr>
                          <a:rPr lang="en-US" sz="900">
                            <a:solidFill>
                              <a:prstClr val="black"/>
                            </a:solidFill>
                            <a:latin typeface="Cambria Math" panose="02040503050406030204" pitchFamily="18" charset="0"/>
                          </a:rPr>
                          <m:t>LET</m:t>
                        </m:r>
                      </m:oMath>
                    </m:oMathPara>
                  </a14:m>
                  <a:endParaRPr lang="en-US" sz="900" dirty="0">
                    <a:solidFill>
                      <a:prstClr val="black"/>
                    </a:solidFill>
                    <a:latin typeface="Calibri" panose="020F0502020204030204"/>
                  </a:endParaRPr>
                </a:p>
              </p:txBody>
            </p:sp>
          </mc:Choice>
          <mc:Fallback xmlns="">
            <p:sp>
              <p:nvSpPr>
                <p:cNvPr id="35" name="CasellaDiTesto 34"/>
                <p:cNvSpPr txBox="1">
                  <a:spLocks noRot="1" noChangeAspect="1" noMove="1" noResize="1" noEditPoints="1" noAdjustHandles="1" noChangeArrowheads="1" noChangeShapeType="1" noTextEdit="1"/>
                </p:cNvSpPr>
                <p:nvPr/>
              </p:nvSpPr>
              <p:spPr>
                <a:xfrm>
                  <a:off x="3409386" y="5795676"/>
                  <a:ext cx="545037" cy="307776"/>
                </a:xfrm>
                <a:prstGeom prst="rect">
                  <a:avLst/>
                </a:prstGeom>
                <a:blipFill>
                  <a:blip r:embed="rId3"/>
                  <a:stretch>
                    <a:fillRect/>
                  </a:stretch>
                </a:blipFill>
              </p:spPr>
              <p:txBody>
                <a:bodyPr/>
                <a:lstStyle/>
                <a:p>
                  <a:r>
                    <a:rPr lang="en-IT">
                      <a:noFill/>
                    </a:rPr>
                    <a:t> </a:t>
                  </a:r>
                </a:p>
              </p:txBody>
            </p:sp>
          </mc:Fallback>
        </mc:AlternateContent>
        <p:pic>
          <p:nvPicPr>
            <p:cNvPr id="36" name="Picture 4" descr="Font,Line,Scale,Triangle,Symbol,Clip art,Parallel #98020 - Free Icon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276" y="5426993"/>
              <a:ext cx="458011" cy="470692"/>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13" name="Rettangolo 112"/>
              <p:cNvSpPr/>
              <p:nvPr/>
            </p:nvSpPr>
            <p:spPr>
              <a:xfrm>
                <a:off x="1922411" y="3243580"/>
                <a:ext cx="2164412" cy="1384995"/>
              </a:xfrm>
              <a:prstGeom prst="rect">
                <a:avLst/>
              </a:prstGeom>
            </p:spPr>
            <p:txBody>
              <a:bodyPr wrap="square">
                <a:spAutoFit/>
              </a:bodyPr>
              <a:lstStyle/>
              <a:p>
                <a:pPr defTabSz="685800">
                  <a:defRPr/>
                </a:pPr>
                <a:r>
                  <a:rPr lang="en-US" sz="1200" b="1" dirty="0">
                    <a:solidFill>
                      <a:prstClr val="black"/>
                    </a:solidFill>
                    <a:latin typeface="Calibri" panose="020F0502020204030204"/>
                  </a:rPr>
                  <a:t>Damage formation:</a:t>
                </a:r>
              </a:p>
              <a:p>
                <a:pPr defTabSz="685800">
                  <a:defRPr/>
                </a:pPr>
                <a:endParaRPr lang="en-US" sz="600" b="1" dirty="0">
                  <a:solidFill>
                    <a:prstClr val="black"/>
                  </a:solidFill>
                  <a:latin typeface="Calibri" panose="020F0502020204030204"/>
                </a:endParaRPr>
              </a:p>
              <a:p>
                <a:pPr defTabSz="685800">
                  <a:defRPr/>
                </a:pPr>
                <a:r>
                  <a:rPr lang="en-US" sz="1200" dirty="0">
                    <a:solidFill>
                      <a:prstClr val="black"/>
                    </a:solidFill>
                    <a:latin typeface="Calibri" panose="020F0502020204030204"/>
                  </a:rPr>
                  <a:t>Reduction of indirect DNA damage yield </a:t>
                </a:r>
                <a14:m>
                  <m:oMath xmlns:m="http://schemas.openxmlformats.org/officeDocument/2006/math">
                    <m:sSub>
                      <m:sSubPr>
                        <m:ctrlPr>
                          <a:rPr lang="en-US" sz="1200" i="1">
                            <a:solidFill>
                              <a:prstClr val="black"/>
                            </a:solidFill>
                            <a:latin typeface="Cambria Math" panose="02040503050406030204" pitchFamily="18" charset="0"/>
                          </a:rPr>
                        </m:ctrlPr>
                      </m:sSubPr>
                      <m:e>
                        <m:r>
                          <a:rPr lang="en-US" sz="1200" i="1">
                            <a:solidFill>
                              <a:prstClr val="black"/>
                            </a:solidFill>
                            <a:latin typeface="Cambria Math" panose="02040503050406030204" pitchFamily="18" charset="0"/>
                          </a:rPr>
                          <m:t>𝑘</m:t>
                        </m:r>
                      </m:e>
                      <m:sub>
                        <m:r>
                          <a:rPr lang="en-US" sz="1200" i="1">
                            <a:solidFill>
                              <a:prstClr val="black"/>
                            </a:solidFill>
                            <a:latin typeface="Cambria Math" panose="02040503050406030204" pitchFamily="18" charset="0"/>
                          </a:rPr>
                          <m:t>𝐼</m:t>
                        </m:r>
                      </m:sub>
                    </m:sSub>
                  </m:oMath>
                </a14:m>
                <a:r>
                  <a:rPr lang="en-US" sz="1200" dirty="0">
                    <a:solidFill>
                      <a:prstClr val="black"/>
                    </a:solidFill>
                    <a:latin typeface="Calibri" panose="020F0502020204030204"/>
                  </a:rPr>
                  <a:t> at UHDR regime</a:t>
                </a:r>
              </a:p>
              <a:p>
                <a:pPr defTabSz="685800">
                  <a:defRPr/>
                </a:pPr>
                <a:endParaRPr lang="en-US" sz="600" dirty="0">
                  <a:solidFill>
                    <a:prstClr val="black"/>
                  </a:solidFill>
                  <a:latin typeface="Calibri" panose="020F0502020204030204"/>
                </a:endParaRPr>
              </a:p>
              <a:p>
                <a:pPr lvl="0">
                  <a:defRPr/>
                </a:pPr>
                <a:r>
                  <a:rPr lang="en-US" sz="1200" dirty="0">
                    <a:solidFill>
                      <a:prstClr val="black"/>
                    </a:solidFill>
                    <a:latin typeface="Calibri" panose="020F0502020204030204"/>
                  </a:rPr>
                  <a:t>Dependence on </a:t>
                </a:r>
                <a14:m>
                  <m:oMath xmlns:m="http://schemas.openxmlformats.org/officeDocument/2006/math">
                    <m:r>
                      <m:rPr>
                        <m:sty m:val="p"/>
                      </m:rPr>
                      <a:rPr lang="en-US" sz="1200">
                        <a:solidFill>
                          <a:prstClr val="black"/>
                        </a:solidFill>
                        <a:latin typeface="Cambria Math" panose="02040503050406030204" pitchFamily="18" charset="0"/>
                      </a:rPr>
                      <m:t>LET</m:t>
                    </m:r>
                    <m:r>
                      <a:rPr lang="en-US" sz="1200" i="1">
                        <a:solidFill>
                          <a:prstClr val="black"/>
                        </a:solidFill>
                        <a:latin typeface="Cambria Math" panose="02040503050406030204" pitchFamily="18" charset="0"/>
                      </a:rPr>
                      <m:t>, </m:t>
                    </m:r>
                    <m:sSub>
                      <m:sSubPr>
                        <m:ctrlPr>
                          <a:rPr lang="en-US" sz="1200" i="1">
                            <a:solidFill>
                              <a:prstClr val="black"/>
                            </a:solidFill>
                            <a:latin typeface="Cambria Math" panose="02040503050406030204" pitchFamily="18" charset="0"/>
                          </a:rPr>
                        </m:ctrlPr>
                      </m:sSubPr>
                      <m:e>
                        <m:r>
                          <m:rPr>
                            <m:sty m:val="p"/>
                          </m:rPr>
                          <a:rPr lang="en-US" sz="1200">
                            <a:solidFill>
                              <a:prstClr val="black"/>
                            </a:solidFill>
                            <a:latin typeface="Cambria Math" panose="02040503050406030204" pitchFamily="18" charset="0"/>
                          </a:rPr>
                          <m:t>O</m:t>
                        </m:r>
                      </m:e>
                      <m:sub>
                        <m:r>
                          <a:rPr lang="en-US" sz="1200">
                            <a:solidFill>
                              <a:prstClr val="black"/>
                            </a:solidFill>
                            <a:latin typeface="Cambria Math" panose="02040503050406030204" pitchFamily="18" charset="0"/>
                          </a:rPr>
                          <m:t>2</m:t>
                        </m:r>
                      </m:sub>
                    </m:sSub>
                    <m:r>
                      <a:rPr lang="en-US" sz="1200" i="1">
                        <a:solidFill>
                          <a:prstClr val="black"/>
                        </a:solidFill>
                        <a:latin typeface="Cambria Math" panose="02040503050406030204" pitchFamily="18" charset="0"/>
                      </a:rPr>
                      <m:t>, </m:t>
                    </m:r>
                    <m:r>
                      <m:rPr>
                        <m:sty m:val="p"/>
                      </m:rPr>
                      <a:rPr lang="en-US" sz="1200">
                        <a:solidFill>
                          <a:prstClr val="black"/>
                        </a:solidFill>
                        <a:latin typeface="Cambria Math" panose="02040503050406030204" pitchFamily="18" charset="0"/>
                      </a:rPr>
                      <m:t>XSH</m:t>
                    </m:r>
                    <m:r>
                      <a:rPr lang="en-US" sz="1200">
                        <a:solidFill>
                          <a:prstClr val="black"/>
                        </a:solidFill>
                        <a:latin typeface="Cambria Math" panose="02040503050406030204" pitchFamily="18" charset="0"/>
                      </a:rPr>
                      <m:t>,</m:t>
                    </m:r>
                    <m:sSup>
                      <m:sSupPr>
                        <m:ctrlPr>
                          <a:rPr lang="en-US" sz="1200" i="1">
                            <a:solidFill>
                              <a:prstClr val="black"/>
                            </a:solidFill>
                            <a:latin typeface="Cambria Math" panose="02040503050406030204" pitchFamily="18" charset="0"/>
                          </a:rPr>
                        </m:ctrlPr>
                      </m:sSupPr>
                      <m:e>
                        <m:r>
                          <m:rPr>
                            <m:sty m:val="p"/>
                          </m:rPr>
                          <a:rPr lang="en-US" sz="1200">
                            <a:solidFill>
                              <a:prstClr val="black"/>
                            </a:solidFill>
                            <a:latin typeface="Cambria Math" panose="02040503050406030204" pitchFamily="18" charset="0"/>
                          </a:rPr>
                          <m:t>ROO</m:t>
                        </m:r>
                      </m:e>
                      <m:sup>
                        <m:r>
                          <a:rPr lang="en-US" sz="1200">
                            <a:solidFill>
                              <a:prstClr val="black"/>
                            </a:solidFill>
                            <a:latin typeface="Cambria Math" panose="02040503050406030204" pitchFamily="18" charset="0"/>
                            <a:ea typeface="Cambria Math" panose="02040503050406030204" pitchFamily="18" charset="0"/>
                          </a:rPr>
                          <m:t>⋅</m:t>
                        </m:r>
                      </m:sup>
                    </m:sSup>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𝑡</m:t>
                        </m:r>
                      </m:e>
                    </m:d>
                  </m:oMath>
                </a14:m>
                <a:endParaRPr lang="en-US" sz="1200" dirty="0">
                  <a:solidFill>
                    <a:prstClr val="black"/>
                  </a:solidFill>
                  <a:latin typeface="Calibri" panose="020F0502020204030204"/>
                </a:endParaRPr>
              </a:p>
            </p:txBody>
          </p:sp>
        </mc:Choice>
        <mc:Fallback xmlns="">
          <p:sp>
            <p:nvSpPr>
              <p:cNvPr id="113" name="Rettangolo 112"/>
              <p:cNvSpPr>
                <a:spLocks noRot="1" noChangeAspect="1" noMove="1" noResize="1" noEditPoints="1" noAdjustHandles="1" noChangeArrowheads="1" noChangeShapeType="1" noTextEdit="1"/>
              </p:cNvSpPr>
              <p:nvPr/>
            </p:nvSpPr>
            <p:spPr>
              <a:xfrm>
                <a:off x="1922411" y="3243580"/>
                <a:ext cx="2164412" cy="1384995"/>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Rettangolo 6"/>
              <p:cNvSpPr/>
              <p:nvPr/>
            </p:nvSpPr>
            <p:spPr>
              <a:xfrm>
                <a:off x="3244410" y="2757194"/>
                <a:ext cx="370614" cy="276999"/>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sSub>
                        <m:sSubPr>
                          <m:ctrlPr>
                            <a:rPr lang="en-US" sz="1200" b="1" i="1">
                              <a:solidFill>
                                <a:srgbClr val="FF0000"/>
                              </a:solidFill>
                              <a:latin typeface="Cambria Math" panose="02040503050406030204" pitchFamily="18" charset="0"/>
                            </a:rPr>
                          </m:ctrlPr>
                        </m:sSubPr>
                        <m:e>
                          <m:r>
                            <a:rPr lang="en-US" sz="1200" b="1" i="1">
                              <a:solidFill>
                                <a:srgbClr val="FF0000"/>
                              </a:solidFill>
                              <a:latin typeface="Cambria Math" panose="02040503050406030204" pitchFamily="18" charset="0"/>
                            </a:rPr>
                            <m:t>𝒌</m:t>
                          </m:r>
                        </m:e>
                        <m:sub>
                          <m:r>
                            <a:rPr lang="en-US" sz="1200" b="1" i="1">
                              <a:solidFill>
                                <a:srgbClr val="FF0000"/>
                              </a:solidFill>
                              <a:latin typeface="Cambria Math" panose="02040503050406030204" pitchFamily="18" charset="0"/>
                            </a:rPr>
                            <m:t>𝑰</m:t>
                          </m:r>
                        </m:sub>
                      </m:sSub>
                    </m:oMath>
                  </m:oMathPara>
                </a14:m>
                <a:endParaRPr lang="en-US" sz="1200" b="1" dirty="0">
                  <a:solidFill>
                    <a:srgbClr val="FF0000"/>
                  </a:solidFill>
                  <a:latin typeface="Calibri" panose="020F0502020204030204"/>
                </a:endParaRPr>
              </a:p>
            </p:txBody>
          </p:sp>
        </mc:Choice>
        <mc:Fallback xmlns="">
          <p:sp>
            <p:nvSpPr>
              <p:cNvPr id="7" name="Rettangolo 6"/>
              <p:cNvSpPr>
                <a:spLocks noRot="1" noChangeAspect="1" noMove="1" noResize="1" noEditPoints="1" noAdjustHandles="1" noChangeArrowheads="1" noChangeShapeType="1" noTextEdit="1"/>
              </p:cNvSpPr>
              <p:nvPr/>
            </p:nvSpPr>
            <p:spPr>
              <a:xfrm>
                <a:off x="3244410" y="2757194"/>
                <a:ext cx="370614" cy="276999"/>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7" name="Rettangolo 36"/>
              <p:cNvSpPr/>
              <p:nvPr/>
            </p:nvSpPr>
            <p:spPr>
              <a:xfrm>
                <a:off x="3233249" y="2354551"/>
                <a:ext cx="405880" cy="276999"/>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sSub>
                        <m:sSubPr>
                          <m:ctrlPr>
                            <a:rPr lang="en-US" sz="1200" b="1" i="1">
                              <a:solidFill>
                                <a:srgbClr val="FF0000"/>
                              </a:solidFill>
                              <a:latin typeface="Cambria Math" panose="02040503050406030204" pitchFamily="18" charset="0"/>
                            </a:rPr>
                          </m:ctrlPr>
                        </m:sSubPr>
                        <m:e>
                          <m:r>
                            <a:rPr lang="en-US" sz="1200" b="1" i="1">
                              <a:solidFill>
                                <a:srgbClr val="FF0000"/>
                              </a:solidFill>
                              <a:latin typeface="Cambria Math" panose="02040503050406030204" pitchFamily="18" charset="0"/>
                            </a:rPr>
                            <m:t>𝒌</m:t>
                          </m:r>
                        </m:e>
                        <m:sub>
                          <m:r>
                            <a:rPr lang="en-US" sz="1200" b="1" i="1">
                              <a:solidFill>
                                <a:srgbClr val="FF0000"/>
                              </a:solidFill>
                              <a:latin typeface="Cambria Math" panose="02040503050406030204" pitchFamily="18" charset="0"/>
                            </a:rPr>
                            <m:t>𝑫</m:t>
                          </m:r>
                        </m:sub>
                      </m:sSub>
                    </m:oMath>
                  </m:oMathPara>
                </a14:m>
                <a:endParaRPr lang="en-US" sz="1200" b="1" dirty="0">
                  <a:solidFill>
                    <a:srgbClr val="FF0000"/>
                  </a:solidFill>
                  <a:latin typeface="Calibri" panose="020F0502020204030204"/>
                </a:endParaRPr>
              </a:p>
            </p:txBody>
          </p:sp>
        </mc:Choice>
        <mc:Fallback xmlns="">
          <p:sp>
            <p:nvSpPr>
              <p:cNvPr id="37" name="Rettangolo 36"/>
              <p:cNvSpPr>
                <a:spLocks noRot="1" noChangeAspect="1" noMove="1" noResize="1" noEditPoints="1" noAdjustHandles="1" noChangeArrowheads="1" noChangeShapeType="1" noTextEdit="1"/>
              </p:cNvSpPr>
              <p:nvPr/>
            </p:nvSpPr>
            <p:spPr>
              <a:xfrm>
                <a:off x="3233249" y="2354551"/>
                <a:ext cx="405880" cy="276999"/>
              </a:xfrm>
              <a:prstGeom prst="rect">
                <a:avLst/>
              </a:prstGeom>
              <a:blipFill>
                <a:blip r:embed="rId7"/>
                <a:stretch>
                  <a:fillRect/>
                </a:stretch>
              </a:blipFill>
            </p:spPr>
            <p:txBody>
              <a:bodyPr/>
              <a:lstStyle/>
              <a:p>
                <a:r>
                  <a:rPr lang="en-IT">
                    <a:noFill/>
                  </a:rPr>
                  <a:t> </a:t>
                </a:r>
              </a:p>
            </p:txBody>
          </p:sp>
        </mc:Fallback>
      </mc:AlternateContent>
      <p:sp>
        <p:nvSpPr>
          <p:cNvPr id="12" name="Segnaposto numero diapositiva 2">
            <a:extLst>
              <a:ext uri="{FF2B5EF4-FFF2-40B4-BE49-F238E27FC236}">
                <a16:creationId xmlns:a16="http://schemas.microsoft.com/office/drawing/2014/main" id="{29C9E71E-417E-63DE-6F39-50E14315A2B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36</a:t>
            </a:fld>
            <a:endParaRPr lang="en-US" sz="900" dirty="0">
              <a:solidFill>
                <a:prstClr val="black">
                  <a:tint val="75000"/>
                </a:prstClr>
              </a:solidFill>
              <a:latin typeface="Calibri" panose="020F0502020204030204"/>
            </a:endParaRPr>
          </a:p>
        </p:txBody>
      </p:sp>
      <p:pic>
        <p:nvPicPr>
          <p:cNvPr id="17" name="Elemento grafico 16" descr="Fulmine con riempimento a tinta unita">
            <a:extLst>
              <a:ext uri="{FF2B5EF4-FFF2-40B4-BE49-F238E27FC236}">
                <a16:creationId xmlns:a16="http://schemas.microsoft.com/office/drawing/2014/main" id="{BAEF991D-2E1D-42E8-ADC6-5A4396847B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23382" y="52563"/>
            <a:ext cx="395212" cy="395212"/>
          </a:xfrm>
          <a:prstGeom prst="rect">
            <a:avLst/>
          </a:prstGeom>
        </p:spPr>
      </p:pic>
      <p:pic>
        <p:nvPicPr>
          <p:cNvPr id="18" name="Elemento grafico 17" descr="Coppa con riempimento a tinta unita">
            <a:extLst>
              <a:ext uri="{FF2B5EF4-FFF2-40B4-BE49-F238E27FC236}">
                <a16:creationId xmlns:a16="http://schemas.microsoft.com/office/drawing/2014/main" id="{80EE1919-D7E1-CDC2-3144-281EF8435C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97095" y="52387"/>
            <a:ext cx="395213" cy="395213"/>
          </a:xfrm>
          <a:prstGeom prst="rect">
            <a:avLst/>
          </a:prstGeom>
        </p:spPr>
      </p:pic>
      <p:pic>
        <p:nvPicPr>
          <p:cNvPr id="19" name="Elemento grafico 18" descr="DNA con riempimento a tinta unita">
            <a:extLst>
              <a:ext uri="{FF2B5EF4-FFF2-40B4-BE49-F238E27FC236}">
                <a16:creationId xmlns:a16="http://schemas.microsoft.com/office/drawing/2014/main" id="{052EF1F9-4CF9-6EDD-6C3C-F6A97A8F87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4051" y="68832"/>
            <a:ext cx="395212" cy="395212"/>
          </a:xfrm>
          <a:prstGeom prst="rect">
            <a:avLst/>
          </a:prstGeom>
        </p:spPr>
      </p:pic>
      <p:pic>
        <p:nvPicPr>
          <p:cNvPr id="20" name="Elemento grafico 19" descr="Matematica per formazione da remoto con riempimento a tinta unita">
            <a:extLst>
              <a:ext uri="{FF2B5EF4-FFF2-40B4-BE49-F238E27FC236}">
                <a16:creationId xmlns:a16="http://schemas.microsoft.com/office/drawing/2014/main" id="{24448081-9081-DAED-0FF4-71A86F7ABE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740" y="69072"/>
            <a:ext cx="395212" cy="395212"/>
          </a:xfrm>
          <a:prstGeom prst="rect">
            <a:avLst/>
          </a:prstGeom>
        </p:spPr>
      </p:pic>
      <p:pic>
        <p:nvPicPr>
          <p:cNvPr id="22" name="Elemento grafico 21" descr="Atomo con riempimento a tinta unita">
            <a:extLst>
              <a:ext uri="{FF2B5EF4-FFF2-40B4-BE49-F238E27FC236}">
                <a16:creationId xmlns:a16="http://schemas.microsoft.com/office/drawing/2014/main" id="{2156EE1E-4561-143B-1697-C277182EA2B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5264" y="69072"/>
            <a:ext cx="395212" cy="395212"/>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35AA6B7D-41F3-83C3-1F4F-71CBB8E6D648}"/>
                  </a:ext>
                </a:extLst>
              </p:cNvPr>
              <p:cNvSpPr txBox="1"/>
              <p:nvPr/>
            </p:nvSpPr>
            <p:spPr>
              <a:xfrm>
                <a:off x="3368268" y="3952984"/>
                <a:ext cx="393428" cy="2828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solidFill>
                            <a:prstClr val="black"/>
                          </a:solidFill>
                          <a:latin typeface="Cambria Math" panose="02040503050406030204" pitchFamily="18" charset="0"/>
                        </a:rPr>
                        <m:t>𝐷</m:t>
                      </m:r>
                      <m:r>
                        <a:rPr lang="en-US" sz="1200" i="1">
                          <a:solidFill>
                            <a:prstClr val="black"/>
                          </a:solidFill>
                          <a:latin typeface="Cambria Math" panose="02040503050406030204" pitchFamily="18" charset="0"/>
                        </a:rPr>
                        <m:t>, </m:t>
                      </m:r>
                      <m:acc>
                        <m:accPr>
                          <m:chr m:val="̇"/>
                          <m:ctrlPr>
                            <a:rPr lang="en-US" sz="1200" i="1">
                              <a:solidFill>
                                <a:prstClr val="black"/>
                              </a:solidFill>
                              <a:latin typeface="Cambria Math" panose="02040503050406030204" pitchFamily="18" charset="0"/>
                            </a:rPr>
                          </m:ctrlPr>
                        </m:accPr>
                        <m:e>
                          <m:r>
                            <a:rPr lang="en-US" sz="1200" i="1">
                              <a:solidFill>
                                <a:prstClr val="black"/>
                              </a:solidFill>
                              <a:latin typeface="Cambria Math" panose="02040503050406030204" pitchFamily="18" charset="0"/>
                            </a:rPr>
                            <m:t>𝐷</m:t>
                          </m:r>
                        </m:e>
                      </m:acc>
                    </m:oMath>
                  </m:oMathPara>
                </a14:m>
                <a:endParaRPr lang="en-US" sz="1200" dirty="0"/>
              </a:p>
            </p:txBody>
          </p:sp>
        </mc:Choice>
        <mc:Fallback xmlns="">
          <p:sp>
            <p:nvSpPr>
              <p:cNvPr id="13" name="CasellaDiTesto 12">
                <a:extLst>
                  <a:ext uri="{FF2B5EF4-FFF2-40B4-BE49-F238E27FC236}">
                    <a16:creationId xmlns:a16="http://schemas.microsoft.com/office/drawing/2014/main" id="{35AA6B7D-41F3-83C3-1F4F-71CBB8E6D648}"/>
                  </a:ext>
                </a:extLst>
              </p:cNvPr>
              <p:cNvSpPr txBox="1">
                <a:spLocks noRot="1" noChangeAspect="1" noMove="1" noResize="1" noEditPoints="1" noAdjustHandles="1" noChangeArrowheads="1" noChangeShapeType="1" noTextEdit="1"/>
              </p:cNvSpPr>
              <p:nvPr/>
            </p:nvSpPr>
            <p:spPr>
              <a:xfrm>
                <a:off x="3368268" y="3952984"/>
                <a:ext cx="393428" cy="282834"/>
              </a:xfrm>
              <a:prstGeom prst="rect">
                <a:avLst/>
              </a:prstGeom>
              <a:blipFill>
                <a:blip r:embed="rId18"/>
                <a:stretch>
                  <a:fillRect r="-6250"/>
                </a:stretch>
              </a:blipFill>
            </p:spPr>
            <p:txBody>
              <a:bodyPr/>
              <a:lstStyle/>
              <a:p>
                <a:r>
                  <a:rPr lang="en-IT">
                    <a:noFill/>
                  </a:rPr>
                  <a:t> </a:t>
                </a:r>
              </a:p>
            </p:txBody>
          </p:sp>
        </mc:Fallback>
      </mc:AlternateContent>
      <p:cxnSp>
        <p:nvCxnSpPr>
          <p:cNvPr id="39" name="Connettore 2 38">
            <a:extLst>
              <a:ext uri="{FF2B5EF4-FFF2-40B4-BE49-F238E27FC236}">
                <a16:creationId xmlns:a16="http://schemas.microsoft.com/office/drawing/2014/main" id="{8D9E0C91-038B-A273-A89E-613321DD5F70}"/>
              </a:ext>
            </a:extLst>
          </p:cNvPr>
          <p:cNvCxnSpPr>
            <a:cxnSpLocks/>
            <a:stCxn id="13" idx="1"/>
          </p:cNvCxnSpPr>
          <p:nvPr/>
        </p:nvCxnSpPr>
        <p:spPr>
          <a:xfrm flipH="1">
            <a:off x="3104473" y="4094401"/>
            <a:ext cx="263795" cy="948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ttangolo 48">
            <a:extLst>
              <a:ext uri="{FF2B5EF4-FFF2-40B4-BE49-F238E27FC236}">
                <a16:creationId xmlns:a16="http://schemas.microsoft.com/office/drawing/2014/main" id="{A1A55FFA-34E8-B057-9EC7-9EBDC2CE8CF2}"/>
              </a:ext>
            </a:extLst>
          </p:cNvPr>
          <p:cNvSpPr/>
          <p:nvPr/>
        </p:nvSpPr>
        <p:spPr>
          <a:xfrm>
            <a:off x="331580" y="4426645"/>
            <a:ext cx="2242922" cy="407804"/>
          </a:xfrm>
          <a:prstGeom prst="rect">
            <a:avLst/>
          </a:prstGeom>
        </p:spPr>
        <p:txBody>
          <a:bodyPr wrap="none">
            <a:spAutoFit/>
          </a:bodyPr>
          <a:lstStyle/>
          <a:p>
            <a:pPr defTabSz="685800">
              <a:spcBef>
                <a:spcPts val="338"/>
              </a:spcBef>
              <a:defRPr>
                <a:effectLst/>
              </a:defRPr>
            </a:pPr>
            <a:r>
              <a:rPr lang="en-US" sz="900" i="1" dirty="0">
                <a:solidFill>
                  <a:srgbClr val="44546A">
                    <a:lumMod val="10000"/>
                  </a:srgbClr>
                </a:solidFill>
                <a:latin typeface="Calibri-Italic"/>
              </a:rPr>
              <a:t>M. Battestini et al., Front. Phys. (2023)</a:t>
            </a:r>
          </a:p>
          <a:p>
            <a:pP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endParaRPr lang="en-US" sz="900" dirty="0">
              <a:solidFill>
                <a:srgbClr val="44546A">
                  <a:lumMod val="10000"/>
                </a:srgbClr>
              </a:solidFill>
              <a:latin typeface="Calibri" panose="020F0502020204030204"/>
            </a:endParaRPr>
          </a:p>
        </p:txBody>
      </p:sp>
      <p:pic>
        <p:nvPicPr>
          <p:cNvPr id="3" name="Picture 2" descr="Illustrated Glossary of Organic Chemistry - Hydroxyl radical">
            <a:extLst>
              <a:ext uri="{FF2B5EF4-FFF2-40B4-BE49-F238E27FC236}">
                <a16:creationId xmlns:a16="http://schemas.microsoft.com/office/drawing/2014/main" id="{32C8490E-DB8B-70DB-843D-810CF7FB190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721548">
            <a:off x="2310178" y="2713900"/>
            <a:ext cx="276623" cy="126621"/>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9">
            <a:extLst>
              <a:ext uri="{FF2B5EF4-FFF2-40B4-BE49-F238E27FC236}">
                <a16:creationId xmlns:a16="http://schemas.microsoft.com/office/drawing/2014/main" id="{313E1F3A-C95B-0BCB-B6CC-EEB7D653D7F7}"/>
              </a:ext>
            </a:extLst>
          </p:cNvPr>
          <p:cNvSpPr>
            <a:spLocks noGrp="1"/>
          </p:cNvSpPr>
          <p:nvPr>
            <p:ph type="dt" sz="half" idx="10"/>
          </p:nvPr>
        </p:nvSpPr>
        <p:spPr/>
        <p:txBody>
          <a:bodyPr/>
          <a:lstStyle/>
          <a:p>
            <a:r>
              <a:rPr lang="it-IT"/>
              <a:t>06.10.2025</a:t>
            </a:r>
            <a:endParaRPr lang="en-US" dirty="0"/>
          </a:p>
        </p:txBody>
      </p:sp>
      <p:sp>
        <p:nvSpPr>
          <p:cNvPr id="38" name="Footer Placeholder 37">
            <a:extLst>
              <a:ext uri="{FF2B5EF4-FFF2-40B4-BE49-F238E27FC236}">
                <a16:creationId xmlns:a16="http://schemas.microsoft.com/office/drawing/2014/main" id="{FCB13727-088D-73B8-D988-577FBB6F12BE}"/>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3339971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The workflow of the MS-GSM</a:t>
            </a:r>
            <a:r>
              <a:rPr lang="en-US" sz="3000" b="1" baseline="30000" dirty="0">
                <a:solidFill>
                  <a:prstClr val="black"/>
                </a:solidFill>
                <a:latin typeface="Calibri Light" panose="020F0302020204030204"/>
              </a:rPr>
              <a:t>2</a:t>
            </a:r>
            <a:endParaRPr lang="en-US" sz="3000" b="1" dirty="0">
              <a:solidFill>
                <a:prstClr val="black"/>
              </a:solidFill>
              <a:latin typeface="Calibri Light" panose="020F0302020204030204"/>
            </a:endParaRPr>
          </a:p>
        </p:txBody>
      </p:sp>
      <p:grpSp>
        <p:nvGrpSpPr>
          <p:cNvPr id="9" name="Gruppo 8"/>
          <p:cNvGrpSpPr/>
          <p:nvPr/>
        </p:nvGrpSpPr>
        <p:grpSpPr>
          <a:xfrm>
            <a:off x="386490" y="639398"/>
            <a:ext cx="8472941" cy="4127865"/>
            <a:chOff x="515319" y="852530"/>
            <a:chExt cx="11297254" cy="5503820"/>
          </a:xfrm>
        </p:grpSpPr>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700" y="852530"/>
              <a:ext cx="8862600" cy="5503820"/>
            </a:xfrm>
            <a:prstGeom prst="rect">
              <a:avLst/>
            </a:prstGeom>
          </p:spPr>
        </p:pic>
        <p:sp>
          <p:nvSpPr>
            <p:cNvPr id="8" name="CasellaDiTesto 7"/>
            <p:cNvSpPr txBox="1"/>
            <p:nvPr/>
          </p:nvSpPr>
          <p:spPr>
            <a:xfrm>
              <a:off x="515319" y="1105819"/>
              <a:ext cx="1563505"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Physical stage</a:t>
              </a:r>
            </a:p>
          </p:txBody>
        </p:sp>
        <p:sp>
          <p:nvSpPr>
            <p:cNvPr id="26" name="CasellaDiTesto 25"/>
            <p:cNvSpPr txBox="1"/>
            <p:nvPr/>
          </p:nvSpPr>
          <p:spPr>
            <a:xfrm>
              <a:off x="3366958" y="2119865"/>
              <a:ext cx="2028676"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Bio-chemical stage</a:t>
              </a:r>
            </a:p>
          </p:txBody>
        </p:sp>
        <p:sp>
          <p:nvSpPr>
            <p:cNvPr id="27" name="CasellaDiTesto 26"/>
            <p:cNvSpPr txBox="1"/>
            <p:nvPr/>
          </p:nvSpPr>
          <p:spPr>
            <a:xfrm>
              <a:off x="5409703" y="2931689"/>
              <a:ext cx="1671740"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Chemical stage</a:t>
              </a:r>
            </a:p>
          </p:txBody>
        </p:sp>
        <p:sp>
          <p:nvSpPr>
            <p:cNvPr id="28" name="CasellaDiTesto 27"/>
            <p:cNvSpPr txBox="1"/>
            <p:nvPr/>
          </p:nvSpPr>
          <p:spPr>
            <a:xfrm>
              <a:off x="10087400" y="1017735"/>
              <a:ext cx="1725173" cy="400109"/>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Biological stage</a:t>
              </a:r>
            </a:p>
          </p:txBody>
        </p:sp>
      </p:grpSp>
      <p:grpSp>
        <p:nvGrpSpPr>
          <p:cNvPr id="7" name="Gruppo 6"/>
          <p:cNvGrpSpPr/>
          <p:nvPr/>
        </p:nvGrpSpPr>
        <p:grpSpPr>
          <a:xfrm>
            <a:off x="354144" y="639397"/>
            <a:ext cx="7231189" cy="4201076"/>
            <a:chOff x="445815" y="843948"/>
            <a:chExt cx="9641585" cy="5601434"/>
          </a:xfrm>
        </p:grpSpPr>
        <p:sp>
          <p:nvSpPr>
            <p:cNvPr id="34" name="Rettangolo 33"/>
            <p:cNvSpPr/>
            <p:nvPr/>
          </p:nvSpPr>
          <p:spPr>
            <a:xfrm>
              <a:off x="2505600" y="2920090"/>
              <a:ext cx="5120622" cy="352529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 name="Rettangolo 34"/>
            <p:cNvSpPr/>
            <p:nvPr/>
          </p:nvSpPr>
          <p:spPr>
            <a:xfrm>
              <a:off x="445815" y="843948"/>
              <a:ext cx="6504336" cy="207614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0" name="Rettangolo 29"/>
            <p:cNvSpPr/>
            <p:nvPr/>
          </p:nvSpPr>
          <p:spPr>
            <a:xfrm>
              <a:off x="7626222" y="4692899"/>
              <a:ext cx="2461178" cy="175248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41" name="Rettangolo arrotondato 40"/>
          <p:cNvSpPr/>
          <p:nvPr/>
        </p:nvSpPr>
        <p:spPr>
          <a:xfrm>
            <a:off x="5191730" y="601146"/>
            <a:ext cx="3657476" cy="3965483"/>
          </a:xfrm>
          <a:prstGeom prst="roundRect">
            <a:avLst>
              <a:gd name="adj" fmla="val 827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5" name="Rettangolo 44"/>
              <p:cNvSpPr/>
              <p:nvPr/>
            </p:nvSpPr>
            <p:spPr>
              <a:xfrm>
                <a:off x="6115976" y="1177085"/>
                <a:ext cx="316112" cy="300082"/>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r>
                        <m:rPr>
                          <m:brk m:alnAt="2"/>
                        </m:rPr>
                        <a:rPr lang="en-US" sz="1350" b="1" i="1">
                          <a:solidFill>
                            <a:srgbClr val="00B050"/>
                          </a:solidFill>
                          <a:latin typeface="Cambria Math" panose="02040503050406030204" pitchFamily="18" charset="0"/>
                        </a:rPr>
                        <m:t>𝒓</m:t>
                      </m:r>
                    </m:oMath>
                  </m:oMathPara>
                </a14:m>
                <a:endParaRPr lang="en-US" sz="1350" b="1" dirty="0">
                  <a:solidFill>
                    <a:prstClr val="black"/>
                  </a:solidFill>
                  <a:latin typeface="Calibri" panose="020F0502020204030204"/>
                </a:endParaRPr>
              </a:p>
            </p:txBody>
          </p:sp>
        </mc:Choice>
        <mc:Fallback xmlns="">
          <p:sp>
            <p:nvSpPr>
              <p:cNvPr id="45" name="Rettangolo 44"/>
              <p:cNvSpPr>
                <a:spLocks noRot="1" noChangeAspect="1" noMove="1" noResize="1" noEditPoints="1" noAdjustHandles="1" noChangeArrowheads="1" noChangeShapeType="1" noTextEdit="1"/>
              </p:cNvSpPr>
              <p:nvPr/>
            </p:nvSpPr>
            <p:spPr>
              <a:xfrm>
                <a:off x="6115976" y="1177085"/>
                <a:ext cx="316112" cy="300082"/>
              </a:xfrm>
              <a:prstGeom prst="rect">
                <a:avLst/>
              </a:prstGeom>
              <a:blipFill>
                <a:blip r:embed="rId4"/>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0" name="Rettangolo 49"/>
              <p:cNvSpPr/>
              <p:nvPr/>
            </p:nvSpPr>
            <p:spPr>
              <a:xfrm>
                <a:off x="6119761" y="1919505"/>
                <a:ext cx="330540" cy="300082"/>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r>
                        <m:rPr>
                          <m:brk m:alnAt="2"/>
                        </m:rPr>
                        <a:rPr lang="en-US" sz="1350" b="1" i="1">
                          <a:solidFill>
                            <a:srgbClr val="0070C0"/>
                          </a:solidFill>
                          <a:latin typeface="Cambria Math" panose="02040503050406030204" pitchFamily="18" charset="0"/>
                        </a:rPr>
                        <m:t>𝒂</m:t>
                      </m:r>
                    </m:oMath>
                  </m:oMathPara>
                </a14:m>
                <a:endParaRPr lang="en-US" sz="1350" b="1" dirty="0">
                  <a:solidFill>
                    <a:srgbClr val="0070C0"/>
                  </a:solidFill>
                  <a:latin typeface="Calibri" panose="020F0502020204030204"/>
                </a:endParaRPr>
              </a:p>
            </p:txBody>
          </p:sp>
        </mc:Choice>
        <mc:Fallback xmlns="">
          <p:sp>
            <p:nvSpPr>
              <p:cNvPr id="50" name="Rettangolo 49"/>
              <p:cNvSpPr>
                <a:spLocks noRot="1" noChangeAspect="1" noMove="1" noResize="1" noEditPoints="1" noAdjustHandles="1" noChangeArrowheads="1" noChangeShapeType="1" noTextEdit="1"/>
              </p:cNvSpPr>
              <p:nvPr/>
            </p:nvSpPr>
            <p:spPr>
              <a:xfrm>
                <a:off x="6119761" y="1919505"/>
                <a:ext cx="330540" cy="300082"/>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1" name="Rettangolo 50"/>
              <p:cNvSpPr/>
              <p:nvPr/>
            </p:nvSpPr>
            <p:spPr>
              <a:xfrm>
                <a:off x="5863071" y="1573935"/>
                <a:ext cx="328936" cy="300082"/>
              </a:xfrm>
              <a:prstGeom prst="rect">
                <a:avLst/>
              </a:prstGeom>
            </p:spPr>
            <p:txBody>
              <a:bodyPr wrap="none">
                <a:spAutoFit/>
              </a:bodyPr>
              <a:lstStyle/>
              <a:p>
                <a:pPr defTabSz="685800">
                  <a:defRPr/>
                </a:pPr>
                <a14:m>
                  <m:oMathPara xmlns:m="http://schemas.openxmlformats.org/officeDocument/2006/math">
                    <m:oMathParaPr>
                      <m:jc m:val="centerGroup"/>
                    </m:oMathParaPr>
                    <m:oMath xmlns:m="http://schemas.openxmlformats.org/officeDocument/2006/math">
                      <m:r>
                        <a:rPr lang="en-US" sz="1350" b="1" i="1">
                          <a:solidFill>
                            <a:srgbClr val="FF0000"/>
                          </a:solidFill>
                          <a:latin typeface="Cambria Math" panose="02040503050406030204" pitchFamily="18" charset="0"/>
                        </a:rPr>
                        <m:t>𝒃</m:t>
                      </m:r>
                    </m:oMath>
                  </m:oMathPara>
                </a14:m>
                <a:endParaRPr lang="en-US" sz="1350" b="1" dirty="0">
                  <a:solidFill>
                    <a:srgbClr val="FF0000"/>
                  </a:solidFill>
                  <a:latin typeface="Calibri" panose="020F0502020204030204"/>
                </a:endParaRPr>
              </a:p>
            </p:txBody>
          </p:sp>
        </mc:Choice>
        <mc:Fallback xmlns="">
          <p:sp>
            <p:nvSpPr>
              <p:cNvPr id="51" name="Rettangolo 50"/>
              <p:cNvSpPr>
                <a:spLocks noRot="1" noChangeAspect="1" noMove="1" noResize="1" noEditPoints="1" noAdjustHandles="1" noChangeArrowheads="1" noChangeShapeType="1" noTextEdit="1"/>
              </p:cNvSpPr>
              <p:nvPr/>
            </p:nvSpPr>
            <p:spPr>
              <a:xfrm>
                <a:off x="5863071" y="1573935"/>
                <a:ext cx="328936" cy="300082"/>
              </a:xfrm>
              <a:prstGeom prst="rect">
                <a:avLst/>
              </a:prstGeom>
              <a:blipFill>
                <a:blip r:embed="rId6"/>
                <a:stretch>
                  <a:fillRect/>
                </a:stretch>
              </a:blipFill>
            </p:spPr>
            <p:txBody>
              <a:bodyPr/>
              <a:lstStyle/>
              <a:p>
                <a:r>
                  <a:rPr lang="en-IT">
                    <a:noFill/>
                  </a:rPr>
                  <a:t> </a:t>
                </a:r>
              </a:p>
            </p:txBody>
          </p:sp>
        </mc:Fallback>
      </mc:AlternateContent>
      <p:sp>
        <p:nvSpPr>
          <p:cNvPr id="12" name="CasellaDiTesto 11"/>
          <p:cNvSpPr txBox="1"/>
          <p:nvPr/>
        </p:nvSpPr>
        <p:spPr>
          <a:xfrm>
            <a:off x="6788390" y="2889061"/>
            <a:ext cx="726774" cy="715581"/>
          </a:xfrm>
          <a:prstGeom prst="rect">
            <a:avLst/>
          </a:prstGeom>
          <a:noFill/>
        </p:spPr>
        <p:txBody>
          <a:bodyPr wrap="square" rtlCol="0">
            <a:spAutoFit/>
          </a:bodyPr>
          <a:lstStyle/>
          <a:p>
            <a:pPr defTabSz="685800">
              <a:defRPr/>
            </a:pPr>
            <a:r>
              <a:rPr lang="en-US" sz="1350" dirty="0">
                <a:solidFill>
                  <a:srgbClr val="7030A0"/>
                </a:solidFill>
                <a:latin typeface="Calibri" panose="020F0502020204030204"/>
              </a:rPr>
              <a:t>Indirect damage</a:t>
            </a:r>
          </a:p>
        </p:txBody>
      </p:sp>
      <p:sp>
        <p:nvSpPr>
          <p:cNvPr id="65" name="CasellaDiTesto 64"/>
          <p:cNvSpPr txBox="1"/>
          <p:nvPr/>
        </p:nvSpPr>
        <p:spPr>
          <a:xfrm>
            <a:off x="5191731" y="1139128"/>
            <a:ext cx="711767" cy="715581"/>
          </a:xfrm>
          <a:prstGeom prst="rect">
            <a:avLst/>
          </a:prstGeom>
          <a:noFill/>
        </p:spPr>
        <p:txBody>
          <a:bodyPr wrap="square" rtlCol="0">
            <a:spAutoFit/>
          </a:bodyPr>
          <a:lstStyle/>
          <a:p>
            <a:pPr defTabSz="685800">
              <a:defRPr/>
            </a:pPr>
            <a:r>
              <a:rPr lang="en-US" sz="1350" dirty="0">
                <a:solidFill>
                  <a:srgbClr val="FFC000"/>
                </a:solidFill>
                <a:latin typeface="Calibri" panose="020F0502020204030204"/>
              </a:rPr>
              <a:t>Direct damage</a:t>
            </a:r>
          </a:p>
        </p:txBody>
      </p:sp>
      <p:pic>
        <p:nvPicPr>
          <p:cNvPr id="2050" name="Picture 2" descr="1.100 Beuta Illustrazioni stock, grafiche vettoriali royalty-free e clip  art - iStock | Laboratorio, Becker, Beaut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731" t="25722" r="25852" b="25560"/>
          <a:stretch/>
        </p:blipFill>
        <p:spPr bwMode="auto">
          <a:xfrm>
            <a:off x="7501272" y="2928818"/>
            <a:ext cx="394203" cy="396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adiation Symbol Stock Illustrations – 44,403 Radiation Symbol Stock  Illustrations, Vectors &amp; Clipart - Dreamstim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773" y="748079"/>
            <a:ext cx="421186" cy="421186"/>
          </a:xfrm>
          <a:prstGeom prst="rect">
            <a:avLst/>
          </a:prstGeom>
          <a:noFill/>
          <a:extLst>
            <a:ext uri="{909E8E84-426E-40DD-AFC4-6F175D3DCCD1}">
              <a14:hiddenFill xmlns:a14="http://schemas.microsoft.com/office/drawing/2010/main">
                <a:solidFill>
                  <a:srgbClr val="FFFFFF"/>
                </a:solidFill>
              </a14:hiddenFill>
            </a:ext>
          </a:extLst>
        </p:spPr>
      </p:pic>
      <p:pic>
        <p:nvPicPr>
          <p:cNvPr id="68" name="Google Shape;586;p82" descr="Adhesive Bandage outline"/>
          <p:cNvPicPr preferRelativeResize="0">
            <a:picLocks noChangeAspect="1"/>
          </p:cNvPicPr>
          <p:nvPr/>
        </p:nvPicPr>
        <p:blipFill rotWithShape="1">
          <a:blip r:embed="rId9">
            <a:alphaModFix/>
          </a:blip>
          <a:srcRect/>
          <a:stretch/>
        </p:blipFill>
        <p:spPr>
          <a:xfrm>
            <a:off x="7812493" y="1033894"/>
            <a:ext cx="366473" cy="366473"/>
          </a:xfrm>
          <a:prstGeom prst="rect">
            <a:avLst/>
          </a:prstGeom>
          <a:noFill/>
          <a:ln>
            <a:noFill/>
          </a:ln>
        </p:spPr>
      </p:pic>
      <p:pic>
        <p:nvPicPr>
          <p:cNvPr id="69" name="Graphic 25" descr="Coffin with solid fill">
            <a:extLst>
              <a:ext uri="{FF2B5EF4-FFF2-40B4-BE49-F238E27FC236}">
                <a16:creationId xmlns:a16="http://schemas.microsoft.com/office/drawing/2014/main" id="{0EB638B4-3DE7-8CED-196B-4C3F2BAD578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17419" y="1940486"/>
            <a:ext cx="361547" cy="361547"/>
          </a:xfrm>
          <a:prstGeom prst="rect">
            <a:avLst/>
          </a:prstGeom>
        </p:spPr>
      </p:pic>
      <p:grpSp>
        <p:nvGrpSpPr>
          <p:cNvPr id="13" name="Gruppo 12"/>
          <p:cNvGrpSpPr/>
          <p:nvPr/>
        </p:nvGrpSpPr>
        <p:grpSpPr>
          <a:xfrm>
            <a:off x="5177096" y="3896305"/>
            <a:ext cx="3724096" cy="652831"/>
            <a:chOff x="6862017" y="5336221"/>
            <a:chExt cx="4965461" cy="870440"/>
          </a:xfrm>
          <a:noFill/>
        </p:grpSpPr>
        <p:sp>
          <p:nvSpPr>
            <p:cNvPr id="71" name="Rettangolo 70"/>
            <p:cNvSpPr/>
            <p:nvPr/>
          </p:nvSpPr>
          <p:spPr>
            <a:xfrm>
              <a:off x="7305137" y="5336221"/>
              <a:ext cx="4066669" cy="400109"/>
            </a:xfrm>
            <a:prstGeom prst="rect">
              <a:avLst/>
            </a:prstGeom>
            <a:grpFill/>
          </p:spPr>
          <p:txBody>
            <a:bodyPr wrap="none">
              <a:spAutoFit/>
            </a:bodyPr>
            <a:lstStyle/>
            <a:p>
              <a:pPr algn="ctr" defTabSz="685800">
                <a:defRPr/>
              </a:pPr>
              <a:r>
                <a:rPr lang="en-US" sz="1350" b="1" dirty="0">
                  <a:solidFill>
                    <a:prstClr val="black"/>
                  </a:solidFill>
                  <a:latin typeface="Calibri" panose="020F0502020204030204"/>
                </a:rPr>
                <a:t>GSM</a:t>
              </a:r>
              <a:r>
                <a:rPr lang="en-US" sz="1350" b="1" baseline="30000" dirty="0">
                  <a:solidFill>
                    <a:prstClr val="black"/>
                  </a:solidFill>
                  <a:latin typeface="Calibri" panose="020F0502020204030204"/>
                </a:rPr>
                <a:t>2</a:t>
              </a:r>
              <a:r>
                <a:rPr lang="en-US" sz="1350" dirty="0">
                  <a:solidFill>
                    <a:prstClr val="black"/>
                  </a:solidFill>
                  <a:latin typeface="Calibri" panose="020F0502020204030204"/>
                </a:rPr>
                <a:t>: a stochastic radiobiological model</a:t>
              </a:r>
            </a:p>
          </p:txBody>
        </p:sp>
        <p:sp>
          <p:nvSpPr>
            <p:cNvPr id="72" name="Rettangolo 71"/>
            <p:cNvSpPr/>
            <p:nvPr/>
          </p:nvSpPr>
          <p:spPr>
            <a:xfrm>
              <a:off x="6862017" y="5662923"/>
              <a:ext cx="4965461" cy="543738"/>
            </a:xfrm>
            <a:prstGeom prst="rect">
              <a:avLst/>
            </a:prstGeom>
            <a:grpFill/>
          </p:spPr>
          <p:txBody>
            <a:bodyPr wrap="none">
              <a:spAutoFit/>
            </a:bodyPr>
            <a:lstStyle/>
            <a:p>
              <a:pPr algn="ctr" defTabSz="685800">
                <a:spcBef>
                  <a:spcPts val="338"/>
                </a:spcBef>
                <a:defRPr>
                  <a:effectLst/>
                </a:defRPr>
              </a:pPr>
              <a:r>
                <a:rPr lang="en-US" sz="900" i="1" dirty="0">
                  <a:solidFill>
                    <a:srgbClr val="44546A">
                      <a:lumMod val="10000"/>
                    </a:srgbClr>
                  </a:solidFill>
                  <a:latin typeface="Calibri-Italic"/>
                </a:rPr>
                <a:t>F. G. </a:t>
              </a:r>
              <a:r>
                <a:rPr lang="en-US" sz="900" i="1" dirty="0" err="1">
                  <a:solidFill>
                    <a:srgbClr val="44546A">
                      <a:lumMod val="10000"/>
                    </a:srgbClr>
                  </a:solidFill>
                  <a:latin typeface="Calibri-Italic"/>
                </a:rPr>
                <a:t>Cordoni</a:t>
              </a:r>
              <a:r>
                <a:rPr lang="en-US" sz="900" i="1" dirty="0">
                  <a:solidFill>
                    <a:srgbClr val="44546A">
                      <a:lumMod val="10000"/>
                    </a:srgbClr>
                  </a:solidFill>
                  <a:latin typeface="Calibri-Italic"/>
                </a:rPr>
                <a:t> et al., Phys. Rev. E (2021)</a:t>
              </a:r>
              <a:r>
                <a:rPr lang="en-US" sz="900" i="1" dirty="0">
                  <a:solidFill>
                    <a:prstClr val="black"/>
                  </a:solidFill>
                  <a:latin typeface="Calibri" panose="020F0502020204030204"/>
                </a:rPr>
                <a:t>, </a:t>
              </a:r>
              <a:r>
                <a:rPr lang="en-US" sz="900" i="1" dirty="0">
                  <a:solidFill>
                    <a:srgbClr val="44546A">
                      <a:lumMod val="10000"/>
                    </a:srgbClr>
                  </a:solidFill>
                  <a:latin typeface="Calibri-Italic"/>
                </a:rPr>
                <a:t>F. G. </a:t>
              </a:r>
              <a:r>
                <a:rPr lang="en-US" sz="900" i="1" dirty="0" err="1">
                  <a:solidFill>
                    <a:srgbClr val="44546A">
                      <a:lumMod val="10000"/>
                    </a:srgbClr>
                  </a:solidFill>
                  <a:latin typeface="Calibri-Italic"/>
                </a:rPr>
                <a:t>Cordoni</a:t>
              </a:r>
              <a:r>
                <a:rPr lang="en-US" sz="900" i="1" dirty="0">
                  <a:solidFill>
                    <a:srgbClr val="44546A">
                      <a:lumMod val="10000"/>
                    </a:srgbClr>
                  </a:solidFill>
                  <a:latin typeface="Calibri-Italic"/>
                </a:rPr>
                <a:t> et al., Rad. Res. (2022),</a:t>
              </a:r>
            </a:p>
            <a:p>
              <a:pPr algn="ctr" defTabSz="685800">
                <a:spcBef>
                  <a:spcPts val="338"/>
                </a:spcBef>
                <a:defRPr>
                  <a:effectLst/>
                </a:defRPr>
              </a:pPr>
              <a:r>
                <a:rPr lang="en-US" sz="900" i="1" dirty="0">
                  <a:solidFill>
                    <a:srgbClr val="44546A">
                      <a:lumMod val="10000"/>
                    </a:srgbClr>
                  </a:solidFill>
                  <a:latin typeface="Calibri-Italic"/>
                </a:rPr>
                <a:t>F. G. </a:t>
              </a:r>
              <a:r>
                <a:rPr lang="en-US" sz="900" i="1" dirty="0" err="1">
                  <a:solidFill>
                    <a:srgbClr val="44546A">
                      <a:lumMod val="10000"/>
                    </a:srgbClr>
                  </a:solidFill>
                  <a:latin typeface="Calibri-Italic"/>
                </a:rPr>
                <a:t>Cordoni</a:t>
              </a:r>
              <a:r>
                <a:rPr lang="en-US" sz="900" i="1" dirty="0">
                  <a:solidFill>
                    <a:srgbClr val="44546A">
                      <a:lumMod val="10000"/>
                    </a:srgbClr>
                  </a:solidFill>
                  <a:latin typeface="Calibri-Italic"/>
                </a:rPr>
                <a:t> et al., Int. J. </a:t>
              </a:r>
              <a:r>
                <a:rPr lang="en-US" sz="900" i="1" dirty="0" err="1">
                  <a:solidFill>
                    <a:srgbClr val="44546A">
                      <a:lumMod val="10000"/>
                    </a:srgbClr>
                  </a:solidFill>
                  <a:latin typeface="Calibri-Italic"/>
                </a:rPr>
                <a:t>Radiat</a:t>
              </a:r>
              <a:r>
                <a:rPr lang="en-US" sz="900" i="1" dirty="0">
                  <a:solidFill>
                    <a:srgbClr val="44546A">
                      <a:lumMod val="10000"/>
                    </a:srgbClr>
                  </a:solidFill>
                  <a:latin typeface="Calibri-Italic"/>
                </a:rPr>
                <a:t>. Biol. (2023)</a:t>
              </a:r>
            </a:p>
          </p:txBody>
        </p:sp>
      </p:grpSp>
      <p:cxnSp>
        <p:nvCxnSpPr>
          <p:cNvPr id="10" name="Connettore 2 9"/>
          <p:cNvCxnSpPr/>
          <p:nvPr/>
        </p:nvCxnSpPr>
        <p:spPr>
          <a:xfrm>
            <a:off x="7895475" y="1623875"/>
            <a:ext cx="3322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8178966" y="1382150"/>
            <a:ext cx="716081" cy="715581"/>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Cell survival</a:t>
            </a:r>
          </a:p>
        </p:txBody>
      </p:sp>
      <p:sp>
        <p:nvSpPr>
          <p:cNvPr id="11" name="Segnaposto numero diapositiva 2">
            <a:extLst>
              <a:ext uri="{FF2B5EF4-FFF2-40B4-BE49-F238E27FC236}">
                <a16:creationId xmlns:a16="http://schemas.microsoft.com/office/drawing/2014/main" id="{C7452842-8715-B6ED-BF88-1900300D4E1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37</a:t>
            </a:fld>
            <a:endParaRPr lang="en-US" sz="900" dirty="0">
              <a:solidFill>
                <a:prstClr val="black">
                  <a:tint val="75000"/>
                </a:prstClr>
              </a:solidFill>
              <a:latin typeface="Calibri" panose="020F0502020204030204"/>
            </a:endParaRPr>
          </a:p>
        </p:txBody>
      </p:sp>
      <p:sp>
        <p:nvSpPr>
          <p:cNvPr id="3" name="Rettangolo 2">
            <a:extLst>
              <a:ext uri="{FF2B5EF4-FFF2-40B4-BE49-F238E27FC236}">
                <a16:creationId xmlns:a16="http://schemas.microsoft.com/office/drawing/2014/main" id="{7A244734-C3D8-2215-7FD8-7307A6C8D207}"/>
              </a:ext>
            </a:extLst>
          </p:cNvPr>
          <p:cNvSpPr/>
          <p:nvPr/>
        </p:nvSpPr>
        <p:spPr>
          <a:xfrm>
            <a:off x="331580" y="4426645"/>
            <a:ext cx="2242922" cy="407804"/>
          </a:xfrm>
          <a:prstGeom prst="rect">
            <a:avLst/>
          </a:prstGeom>
        </p:spPr>
        <p:txBody>
          <a:bodyPr wrap="none">
            <a:spAutoFit/>
          </a:bodyPr>
          <a:lstStyle/>
          <a:p>
            <a:pPr defTabSz="685800">
              <a:spcBef>
                <a:spcPts val="338"/>
              </a:spcBef>
              <a:defRPr>
                <a:effectLst/>
              </a:defRPr>
            </a:pPr>
            <a:r>
              <a:rPr lang="en-US" sz="900" i="1" dirty="0">
                <a:solidFill>
                  <a:srgbClr val="44546A">
                    <a:lumMod val="10000"/>
                  </a:srgbClr>
                </a:solidFill>
                <a:latin typeface="Calibri-Italic"/>
              </a:rPr>
              <a:t>M. Battestini et al., Front. Phys. (2023)</a:t>
            </a:r>
          </a:p>
          <a:p>
            <a:pP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endParaRPr lang="en-US" sz="900" dirty="0">
              <a:solidFill>
                <a:srgbClr val="44546A">
                  <a:lumMod val="10000"/>
                </a:srgbClr>
              </a:solidFill>
              <a:latin typeface="Calibri" panose="020F0502020204030204"/>
            </a:endParaRPr>
          </a:p>
        </p:txBody>
      </p:sp>
      <p:pic>
        <p:nvPicPr>
          <p:cNvPr id="16" name="Elemento grafico 15" descr="Fulmine con riempimento a tinta unita">
            <a:extLst>
              <a:ext uri="{FF2B5EF4-FFF2-40B4-BE49-F238E27FC236}">
                <a16:creationId xmlns:a16="http://schemas.microsoft.com/office/drawing/2014/main" id="{5E3BC552-37D4-A589-493B-A9FD9DD61E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23382" y="52563"/>
            <a:ext cx="395212" cy="395212"/>
          </a:xfrm>
          <a:prstGeom prst="rect">
            <a:avLst/>
          </a:prstGeom>
        </p:spPr>
      </p:pic>
      <p:pic>
        <p:nvPicPr>
          <p:cNvPr id="17" name="Elemento grafico 16" descr="Coppa con riempimento a tinta unita">
            <a:extLst>
              <a:ext uri="{FF2B5EF4-FFF2-40B4-BE49-F238E27FC236}">
                <a16:creationId xmlns:a16="http://schemas.microsoft.com/office/drawing/2014/main" id="{A362A5D0-2F27-7F32-7AC4-911702C1AC4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97095" y="52387"/>
            <a:ext cx="395213" cy="395213"/>
          </a:xfrm>
          <a:prstGeom prst="rect">
            <a:avLst/>
          </a:prstGeom>
        </p:spPr>
      </p:pic>
      <p:pic>
        <p:nvPicPr>
          <p:cNvPr id="18" name="Elemento grafico 17" descr="DNA con riempimento a tinta unita">
            <a:extLst>
              <a:ext uri="{FF2B5EF4-FFF2-40B4-BE49-F238E27FC236}">
                <a16:creationId xmlns:a16="http://schemas.microsoft.com/office/drawing/2014/main" id="{C87628A7-2AD8-0678-F80C-FF5A7290021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4051" y="68832"/>
            <a:ext cx="395212" cy="395212"/>
          </a:xfrm>
          <a:prstGeom prst="rect">
            <a:avLst/>
          </a:prstGeom>
        </p:spPr>
      </p:pic>
      <p:pic>
        <p:nvPicPr>
          <p:cNvPr id="19" name="Elemento grafico 18" descr="Matematica per formazione da remoto con riempimento a tinta unita">
            <a:extLst>
              <a:ext uri="{FF2B5EF4-FFF2-40B4-BE49-F238E27FC236}">
                <a16:creationId xmlns:a16="http://schemas.microsoft.com/office/drawing/2014/main" id="{10FC3AB4-9978-E00E-0951-D3F0327D924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740" y="69072"/>
            <a:ext cx="395212" cy="395212"/>
          </a:xfrm>
          <a:prstGeom prst="rect">
            <a:avLst/>
          </a:prstGeom>
        </p:spPr>
      </p:pic>
      <p:pic>
        <p:nvPicPr>
          <p:cNvPr id="20" name="Elemento grafico 19" descr="Atomo con riempimento a tinta unita">
            <a:extLst>
              <a:ext uri="{FF2B5EF4-FFF2-40B4-BE49-F238E27FC236}">
                <a16:creationId xmlns:a16="http://schemas.microsoft.com/office/drawing/2014/main" id="{013E8924-BD98-7AA6-A18C-8DE317E8C8B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85264" y="69072"/>
            <a:ext cx="395212" cy="395212"/>
          </a:xfrm>
          <a:prstGeom prst="rect">
            <a:avLst/>
          </a:prstGeom>
        </p:spPr>
      </p:pic>
      <p:sp>
        <p:nvSpPr>
          <p:cNvPr id="4" name="Date Placeholder 3">
            <a:extLst>
              <a:ext uri="{FF2B5EF4-FFF2-40B4-BE49-F238E27FC236}">
                <a16:creationId xmlns:a16="http://schemas.microsoft.com/office/drawing/2014/main" id="{E615C2D4-2FAA-65C3-8946-8B2FFE26AFC6}"/>
              </a:ext>
            </a:extLst>
          </p:cNvPr>
          <p:cNvSpPr>
            <a:spLocks noGrp="1"/>
          </p:cNvSpPr>
          <p:nvPr>
            <p:ph type="dt" sz="half" idx="10"/>
          </p:nvPr>
        </p:nvSpPr>
        <p:spPr/>
        <p:txBody>
          <a:bodyPr/>
          <a:lstStyle/>
          <a:p>
            <a:r>
              <a:rPr lang="it-IT"/>
              <a:t>06.10.2025</a:t>
            </a:r>
            <a:endParaRPr lang="en-US" dirty="0"/>
          </a:p>
        </p:txBody>
      </p:sp>
      <p:sp>
        <p:nvSpPr>
          <p:cNvPr id="14" name="Footer Placeholder 13">
            <a:extLst>
              <a:ext uri="{FF2B5EF4-FFF2-40B4-BE49-F238E27FC236}">
                <a16:creationId xmlns:a16="http://schemas.microsoft.com/office/drawing/2014/main" id="{E5D301B7-CA93-57EE-25A2-130EB4F25784}"/>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3432144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D52BEA9-370A-E988-1353-CE74DB5B1713}"/>
              </a:ext>
            </a:extLst>
          </p:cNvPr>
          <p:cNvPicPr>
            <a:picLocks noChangeAspect="1"/>
          </p:cNvPicPr>
          <p:nvPr/>
        </p:nvPicPr>
        <p:blipFill>
          <a:blip r:embed="rId3"/>
          <a:stretch>
            <a:fillRect/>
          </a:stretch>
        </p:blipFill>
        <p:spPr>
          <a:xfrm>
            <a:off x="1317554" y="1148406"/>
            <a:ext cx="4326630" cy="2634843"/>
          </a:xfrm>
          <a:prstGeom prst="rect">
            <a:avLst/>
          </a:prstGeom>
        </p:spPr>
      </p:pic>
      <p:sp>
        <p:nvSpPr>
          <p:cNvPr id="3" name="Segnaposto numero diapositiva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38</a:t>
            </a:fld>
            <a:endParaRPr lang="en-US" sz="900" dirty="0">
              <a:solidFill>
                <a:prstClr val="black">
                  <a:tint val="75000"/>
                </a:prstClr>
              </a:solidFill>
              <a:latin typeface="Calibri" panose="020F0502020204030204"/>
            </a:endParaRPr>
          </a:p>
        </p:txBody>
      </p:sp>
      <p:sp>
        <p:nvSpPr>
          <p:cNvPr id="223"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000" b="1" dirty="0">
                <a:solidFill>
                  <a:prstClr val="black"/>
                </a:solidFill>
              </a:rPr>
              <a:t>MS-GSM</a:t>
            </a:r>
            <a:r>
              <a:rPr lang="en-US" sz="3000" b="1" baseline="30000" dirty="0">
                <a:solidFill>
                  <a:prstClr val="black"/>
                </a:solidFill>
              </a:rPr>
              <a:t>2</a:t>
            </a:r>
            <a:r>
              <a:rPr lang="en-US" sz="3000" b="1" dirty="0">
                <a:solidFill>
                  <a:prstClr val="black"/>
                </a:solidFill>
                <a:latin typeface="Calibri Light" panose="020F0302020204030204"/>
              </a:rPr>
              <a:t>: induction and evolution of lesions</a:t>
            </a:r>
          </a:p>
        </p:txBody>
      </p:sp>
      <p:sp>
        <p:nvSpPr>
          <p:cNvPr id="46" name="Rettangolo 45"/>
          <p:cNvSpPr/>
          <p:nvPr/>
        </p:nvSpPr>
        <p:spPr>
          <a:xfrm>
            <a:off x="734376" y="1079245"/>
            <a:ext cx="1166354" cy="1338828"/>
          </a:xfrm>
          <a:prstGeom prst="rect">
            <a:avLst/>
          </a:prstGeom>
        </p:spPr>
        <p:txBody>
          <a:bodyPr wrap="square">
            <a:spAutoFit/>
          </a:bodyPr>
          <a:lstStyle/>
          <a:p>
            <a:pPr algn="ctr" defTabSz="685800">
              <a:defRPr/>
            </a:pPr>
            <a:r>
              <a:rPr lang="en-US" sz="1350" b="1" dirty="0">
                <a:solidFill>
                  <a:srgbClr val="00B050"/>
                </a:solidFill>
                <a:latin typeface="Calibri" panose="020F0502020204030204"/>
              </a:rPr>
              <a:t>Biology</a:t>
            </a:r>
            <a:r>
              <a:rPr lang="en-US" sz="1350" dirty="0">
                <a:solidFill>
                  <a:srgbClr val="00B050"/>
                </a:solidFill>
                <a:latin typeface="Calibri" panose="020F0502020204030204"/>
              </a:rPr>
              <a:t>: Formation and evolution of sub-lethal and lethal lesions </a:t>
            </a:r>
          </a:p>
        </p:txBody>
      </p:sp>
      <p:sp>
        <p:nvSpPr>
          <p:cNvPr id="47" name="Rettangolo 46"/>
          <p:cNvSpPr/>
          <p:nvPr/>
        </p:nvSpPr>
        <p:spPr>
          <a:xfrm>
            <a:off x="638046" y="3389290"/>
            <a:ext cx="1359013" cy="715581"/>
          </a:xfrm>
          <a:prstGeom prst="rect">
            <a:avLst/>
          </a:prstGeom>
          <a:ln>
            <a:noFill/>
          </a:ln>
        </p:spPr>
        <p:txBody>
          <a:bodyPr wrap="square">
            <a:spAutoFit/>
          </a:bodyPr>
          <a:lstStyle/>
          <a:p>
            <a:pPr algn="ctr" defTabSz="685800">
              <a:defRPr/>
            </a:pPr>
            <a:r>
              <a:rPr lang="en-US" sz="1350" b="1" dirty="0">
                <a:solidFill>
                  <a:srgbClr val="7030A0"/>
                </a:solidFill>
                <a:latin typeface="Calibri" panose="020F0502020204030204"/>
              </a:rPr>
              <a:t>Chemistry</a:t>
            </a:r>
            <a:r>
              <a:rPr lang="en-US" sz="1350" dirty="0">
                <a:solidFill>
                  <a:srgbClr val="7030A0"/>
                </a:solidFill>
                <a:latin typeface="Calibri" panose="020F0502020204030204"/>
              </a:rPr>
              <a:t>:</a:t>
            </a:r>
          </a:p>
          <a:p>
            <a:pPr algn="ctr" defTabSz="685800">
              <a:defRPr/>
            </a:pPr>
            <a:r>
              <a:rPr lang="en-US" sz="1350" dirty="0">
                <a:solidFill>
                  <a:srgbClr val="7030A0"/>
                </a:solidFill>
                <a:latin typeface="Calibri" panose="020F0502020204030204"/>
              </a:rPr>
              <a:t>fast chemical reaction kinetics</a:t>
            </a:r>
          </a:p>
        </p:txBody>
      </p:sp>
      <p:sp>
        <p:nvSpPr>
          <p:cNvPr id="48" name="Rettangolo 47"/>
          <p:cNvSpPr/>
          <p:nvPr/>
        </p:nvSpPr>
        <p:spPr>
          <a:xfrm>
            <a:off x="1976179" y="1159267"/>
            <a:ext cx="3668005" cy="231363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9" name="Rettangolo 48"/>
          <p:cNvSpPr/>
          <p:nvPr/>
        </p:nvSpPr>
        <p:spPr>
          <a:xfrm>
            <a:off x="1976179" y="3472676"/>
            <a:ext cx="3668005" cy="262863"/>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0000"/>
              </a:solidFill>
              <a:latin typeface="Calibri" panose="020F0502020204030204"/>
            </a:endParaRPr>
          </a:p>
        </p:txBody>
      </p:sp>
      <p:sp>
        <p:nvSpPr>
          <p:cNvPr id="54" name="Rettangolo 53"/>
          <p:cNvSpPr/>
          <p:nvPr/>
        </p:nvSpPr>
        <p:spPr>
          <a:xfrm>
            <a:off x="2920713" y="1950677"/>
            <a:ext cx="2288818" cy="262641"/>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0000"/>
              </a:solidFill>
              <a:latin typeface="Calibri" panose="020F0502020204030204"/>
            </a:endParaRPr>
          </a:p>
        </p:txBody>
      </p:sp>
      <p:sp>
        <p:nvSpPr>
          <p:cNvPr id="55" name="Rettangolo 54"/>
          <p:cNvSpPr/>
          <p:nvPr/>
        </p:nvSpPr>
        <p:spPr>
          <a:xfrm>
            <a:off x="2920712" y="3210146"/>
            <a:ext cx="2302671" cy="262641"/>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0000"/>
              </a:solidFill>
              <a:latin typeface="Calibri" panose="020F0502020204030204"/>
            </a:endParaRPr>
          </a:p>
        </p:txBody>
      </p:sp>
      <p:sp>
        <p:nvSpPr>
          <p:cNvPr id="50" name="Rettangolo 49"/>
          <p:cNvSpPr/>
          <p:nvPr/>
        </p:nvSpPr>
        <p:spPr>
          <a:xfrm>
            <a:off x="2309635" y="3939387"/>
            <a:ext cx="3001091" cy="646331"/>
          </a:xfrm>
          <a:prstGeom prst="rect">
            <a:avLst/>
          </a:prstGeom>
        </p:spPr>
        <p:txBody>
          <a:bodyPr wrap="square">
            <a:spAutoFit/>
          </a:bodyPr>
          <a:lstStyle/>
          <a:p>
            <a:pPr algn="ctr" defTabSz="685800">
              <a:defRPr/>
            </a:pPr>
            <a:r>
              <a:rPr lang="en-US" sz="1200" b="1" dirty="0">
                <a:solidFill>
                  <a:prstClr val="black"/>
                </a:solidFill>
                <a:latin typeface="Calibri" panose="020F0502020204030204"/>
              </a:rPr>
              <a:t>Joint evolution </a:t>
            </a:r>
            <a:r>
              <a:rPr lang="en-US" sz="1200" dirty="0">
                <a:solidFill>
                  <a:prstClr val="black"/>
                </a:solidFill>
                <a:latin typeface="Calibri" panose="020F0502020204030204"/>
              </a:rPr>
              <a:t>of the slow </a:t>
            </a:r>
            <a:r>
              <a:rPr lang="en-US" sz="1200" b="1" dirty="0">
                <a:solidFill>
                  <a:srgbClr val="00B050"/>
                </a:solidFill>
                <a:latin typeface="Calibri" panose="020F0502020204030204"/>
              </a:rPr>
              <a:t>biological</a:t>
            </a:r>
            <a:r>
              <a:rPr lang="en-US" sz="1200" dirty="0">
                <a:solidFill>
                  <a:prstClr val="black"/>
                </a:solidFill>
                <a:latin typeface="Calibri" panose="020F0502020204030204"/>
              </a:rPr>
              <a:t> processes and the fast </a:t>
            </a:r>
            <a:r>
              <a:rPr lang="en-US" sz="1200" b="1" dirty="0">
                <a:solidFill>
                  <a:srgbClr val="7030A0"/>
                </a:solidFill>
                <a:latin typeface="Calibri" panose="020F0502020204030204"/>
              </a:rPr>
              <a:t>chemical</a:t>
            </a:r>
            <a:r>
              <a:rPr lang="en-US" sz="1200" dirty="0">
                <a:solidFill>
                  <a:prstClr val="black"/>
                </a:solidFill>
                <a:latin typeface="Calibri" panose="020F0502020204030204"/>
              </a:rPr>
              <a:t> processes, where both depend on </a:t>
            </a:r>
            <a:r>
              <a:rPr lang="en-US" sz="1200" b="1" dirty="0">
                <a:solidFill>
                  <a:srgbClr val="FFC000"/>
                </a:solidFill>
                <a:latin typeface="Calibri" panose="020F0502020204030204"/>
              </a:rPr>
              <a:t>physics</a:t>
            </a:r>
          </a:p>
        </p:txBody>
      </p:sp>
      <p:sp>
        <p:nvSpPr>
          <p:cNvPr id="16" name="CasellaDiTesto 15">
            <a:extLst>
              <a:ext uri="{FF2B5EF4-FFF2-40B4-BE49-F238E27FC236}">
                <a16:creationId xmlns:a16="http://schemas.microsoft.com/office/drawing/2014/main" id="{21E0EBD3-F579-A65E-FE00-AAC17FF35DB6}"/>
              </a:ext>
            </a:extLst>
          </p:cNvPr>
          <p:cNvSpPr txBox="1"/>
          <p:nvPr/>
        </p:nvSpPr>
        <p:spPr>
          <a:xfrm>
            <a:off x="1773896" y="684612"/>
            <a:ext cx="3984015" cy="461665"/>
          </a:xfrm>
          <a:prstGeom prst="rect">
            <a:avLst/>
          </a:prstGeom>
          <a:noFill/>
        </p:spPr>
        <p:txBody>
          <a:bodyPr wrap="square">
            <a:spAutoFit/>
          </a:bodyPr>
          <a:lstStyle/>
          <a:p>
            <a:pPr algn="ctr" defTabSz="685800">
              <a:defRPr/>
            </a:pPr>
            <a:r>
              <a:rPr lang="en-US" sz="1200" b="1" dirty="0">
                <a:solidFill>
                  <a:prstClr val="black"/>
                </a:solidFill>
                <a:latin typeface="Calibri" panose="020F0502020204030204"/>
              </a:rPr>
              <a:t>System of jump-type Stochastic Differential Equations (SDEs) + Ordinary Differential Equations (ODEs)</a:t>
            </a:r>
          </a:p>
        </p:txBody>
      </p:sp>
      <p:sp>
        <p:nvSpPr>
          <p:cNvPr id="4" name="Rettangolo 3">
            <a:extLst>
              <a:ext uri="{FF2B5EF4-FFF2-40B4-BE49-F238E27FC236}">
                <a16:creationId xmlns:a16="http://schemas.microsoft.com/office/drawing/2014/main" id="{8D2DA5A5-195D-1136-4FEB-3EF06DDB6A41}"/>
              </a:ext>
            </a:extLst>
          </p:cNvPr>
          <p:cNvSpPr/>
          <p:nvPr/>
        </p:nvSpPr>
        <p:spPr>
          <a:xfrm>
            <a:off x="2920713" y="1688036"/>
            <a:ext cx="1123059" cy="262641"/>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0000"/>
              </a:solidFill>
              <a:latin typeface="Calibri" panose="020F0502020204030204"/>
            </a:endParaRPr>
          </a:p>
        </p:txBody>
      </p:sp>
      <p:sp>
        <p:nvSpPr>
          <p:cNvPr id="5" name="Rettangolo 4">
            <a:extLst>
              <a:ext uri="{FF2B5EF4-FFF2-40B4-BE49-F238E27FC236}">
                <a16:creationId xmlns:a16="http://schemas.microsoft.com/office/drawing/2014/main" id="{F0A39149-32DC-35B9-6995-6BA46087B06B}"/>
              </a:ext>
            </a:extLst>
          </p:cNvPr>
          <p:cNvSpPr/>
          <p:nvPr/>
        </p:nvSpPr>
        <p:spPr>
          <a:xfrm>
            <a:off x="2920712" y="2954610"/>
            <a:ext cx="1144827" cy="2554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0000"/>
              </a:solidFill>
              <a:latin typeface="Calibri" panose="020F0502020204030204"/>
            </a:endParaRPr>
          </a:p>
        </p:txBody>
      </p:sp>
      <p:sp>
        <p:nvSpPr>
          <p:cNvPr id="7" name="Rettangolo 6">
            <a:extLst>
              <a:ext uri="{FF2B5EF4-FFF2-40B4-BE49-F238E27FC236}">
                <a16:creationId xmlns:a16="http://schemas.microsoft.com/office/drawing/2014/main" id="{AF2CF9E0-1A59-1859-0C1A-6586B10DA7D3}"/>
              </a:ext>
            </a:extLst>
          </p:cNvPr>
          <p:cNvSpPr/>
          <p:nvPr/>
        </p:nvSpPr>
        <p:spPr>
          <a:xfrm>
            <a:off x="4170807" y="3472787"/>
            <a:ext cx="178309" cy="262863"/>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0000"/>
              </a:solidFill>
              <a:latin typeface="Calibri" panose="020F0502020204030204"/>
            </a:endParaRPr>
          </a:p>
        </p:txBody>
      </p:sp>
      <p:sp>
        <p:nvSpPr>
          <p:cNvPr id="10" name="Rettangolo 9">
            <a:extLst>
              <a:ext uri="{FF2B5EF4-FFF2-40B4-BE49-F238E27FC236}">
                <a16:creationId xmlns:a16="http://schemas.microsoft.com/office/drawing/2014/main" id="{EF7BD23E-BCDB-023F-7133-116F17B3A53B}"/>
              </a:ext>
            </a:extLst>
          </p:cNvPr>
          <p:cNvSpPr/>
          <p:nvPr/>
        </p:nvSpPr>
        <p:spPr>
          <a:xfrm>
            <a:off x="861211" y="2630373"/>
            <a:ext cx="912686" cy="923330"/>
          </a:xfrm>
          <a:prstGeom prst="rect">
            <a:avLst/>
          </a:prstGeom>
          <a:ln>
            <a:noFill/>
          </a:ln>
        </p:spPr>
        <p:txBody>
          <a:bodyPr wrap="square">
            <a:spAutoFit/>
          </a:bodyPr>
          <a:lstStyle/>
          <a:p>
            <a:pPr algn="ctr" defTabSz="685800">
              <a:defRPr/>
            </a:pPr>
            <a:r>
              <a:rPr lang="en-US" sz="1350" b="1" dirty="0">
                <a:solidFill>
                  <a:srgbClr val="FFC000"/>
                </a:solidFill>
                <a:latin typeface="Calibri" panose="020F0502020204030204"/>
              </a:rPr>
              <a:t>Physics</a:t>
            </a:r>
            <a:r>
              <a:rPr lang="en-US" sz="1350" dirty="0">
                <a:solidFill>
                  <a:srgbClr val="FFC000"/>
                </a:solidFill>
                <a:latin typeface="Calibri" panose="020F0502020204030204"/>
              </a:rPr>
              <a:t>:</a:t>
            </a:r>
          </a:p>
          <a:p>
            <a:pPr algn="ctr" defTabSz="685800">
              <a:defRPr/>
            </a:pPr>
            <a:r>
              <a:rPr lang="en-US" sz="1350" dirty="0">
                <a:solidFill>
                  <a:srgbClr val="FFC000"/>
                </a:solidFill>
                <a:latin typeface="Calibri" panose="020F0502020204030204"/>
              </a:rPr>
              <a:t>energy deposition</a:t>
            </a:r>
          </a:p>
        </p:txBody>
      </p:sp>
      <p:pic>
        <p:nvPicPr>
          <p:cNvPr id="12" name="Elemento grafico 11" descr="Fulmine con riempimento a tinta unita">
            <a:extLst>
              <a:ext uri="{FF2B5EF4-FFF2-40B4-BE49-F238E27FC236}">
                <a16:creationId xmlns:a16="http://schemas.microsoft.com/office/drawing/2014/main" id="{ED58CEBA-C975-4E0F-ADB3-5A5CAA7259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3382" y="52563"/>
            <a:ext cx="395212" cy="395212"/>
          </a:xfrm>
          <a:prstGeom prst="rect">
            <a:avLst/>
          </a:prstGeom>
        </p:spPr>
      </p:pic>
      <p:pic>
        <p:nvPicPr>
          <p:cNvPr id="14" name="Elemento grafico 13" descr="Coppa con riempimento a tinta unita">
            <a:extLst>
              <a:ext uri="{FF2B5EF4-FFF2-40B4-BE49-F238E27FC236}">
                <a16:creationId xmlns:a16="http://schemas.microsoft.com/office/drawing/2014/main" id="{3E12FA3E-6EAC-5A62-CE4C-603DEBD3D9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7095" y="52387"/>
            <a:ext cx="395213" cy="395213"/>
          </a:xfrm>
          <a:prstGeom prst="rect">
            <a:avLst/>
          </a:prstGeom>
        </p:spPr>
      </p:pic>
      <p:pic>
        <p:nvPicPr>
          <p:cNvPr id="15" name="Elemento grafico 14" descr="DNA con riempimento a tinta unita">
            <a:extLst>
              <a:ext uri="{FF2B5EF4-FFF2-40B4-BE49-F238E27FC236}">
                <a16:creationId xmlns:a16="http://schemas.microsoft.com/office/drawing/2014/main" id="{30CFA407-1162-0FAC-6BB4-5958DE7FB5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051" y="68832"/>
            <a:ext cx="395212" cy="395212"/>
          </a:xfrm>
          <a:prstGeom prst="rect">
            <a:avLst/>
          </a:prstGeom>
        </p:spPr>
      </p:pic>
      <p:pic>
        <p:nvPicPr>
          <p:cNvPr id="17" name="Elemento grafico 16" descr="Matematica per formazione da remoto con riempimento a tinta unita">
            <a:extLst>
              <a:ext uri="{FF2B5EF4-FFF2-40B4-BE49-F238E27FC236}">
                <a16:creationId xmlns:a16="http://schemas.microsoft.com/office/drawing/2014/main" id="{ADEF9A54-8525-1C66-4DBF-0DBF71474F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740" y="69072"/>
            <a:ext cx="395212" cy="395212"/>
          </a:xfrm>
          <a:prstGeom prst="rect">
            <a:avLst/>
          </a:prstGeom>
        </p:spPr>
      </p:pic>
      <p:pic>
        <p:nvPicPr>
          <p:cNvPr id="18" name="Elemento grafico 17" descr="Atomo con riempimento a tinta unita">
            <a:extLst>
              <a:ext uri="{FF2B5EF4-FFF2-40B4-BE49-F238E27FC236}">
                <a16:creationId xmlns:a16="http://schemas.microsoft.com/office/drawing/2014/main" id="{83FF6B40-7E4D-1001-1CA1-CD41BF6837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264" y="69072"/>
            <a:ext cx="395212" cy="395212"/>
          </a:xfrm>
          <a:prstGeom prst="rect">
            <a:avLst/>
          </a:prstGeom>
        </p:spPr>
      </p:pic>
      <p:grpSp>
        <p:nvGrpSpPr>
          <p:cNvPr id="33" name="Gruppo 32">
            <a:extLst>
              <a:ext uri="{FF2B5EF4-FFF2-40B4-BE49-F238E27FC236}">
                <a16:creationId xmlns:a16="http://schemas.microsoft.com/office/drawing/2014/main" id="{DCD5C766-671B-7746-E448-1DE39C1B6401}"/>
              </a:ext>
            </a:extLst>
          </p:cNvPr>
          <p:cNvGrpSpPr/>
          <p:nvPr/>
        </p:nvGrpSpPr>
        <p:grpSpPr>
          <a:xfrm>
            <a:off x="4042930" y="1380970"/>
            <a:ext cx="1982041" cy="461562"/>
            <a:chOff x="4895273" y="1902691"/>
            <a:chExt cx="2642722" cy="415478"/>
          </a:xfrm>
        </p:grpSpPr>
        <p:sp>
          <p:nvSpPr>
            <p:cNvPr id="27" name="Figura a mano libera: forma 26">
              <a:extLst>
                <a:ext uri="{FF2B5EF4-FFF2-40B4-BE49-F238E27FC236}">
                  <a16:creationId xmlns:a16="http://schemas.microsoft.com/office/drawing/2014/main" id="{A74EE26E-11F6-213B-5009-297D5BAAEE6B}"/>
                </a:ext>
              </a:extLst>
            </p:cNvPr>
            <p:cNvSpPr/>
            <p:nvPr/>
          </p:nvSpPr>
          <p:spPr>
            <a:xfrm>
              <a:off x="4895273" y="2004291"/>
              <a:ext cx="2429163" cy="313878"/>
            </a:xfrm>
            <a:custGeom>
              <a:avLst/>
              <a:gdLst>
                <a:gd name="connsiteX0" fmla="*/ 0 w 2429163"/>
                <a:gd name="connsiteY0" fmla="*/ 286327 h 313878"/>
                <a:gd name="connsiteX1" fmla="*/ 1560945 w 2429163"/>
                <a:gd name="connsiteY1" fmla="*/ 286327 h 313878"/>
                <a:gd name="connsiteX2" fmla="*/ 2429163 w 2429163"/>
                <a:gd name="connsiteY2" fmla="*/ 0 h 313878"/>
              </a:gdLst>
              <a:ahLst/>
              <a:cxnLst>
                <a:cxn ang="0">
                  <a:pos x="connsiteX0" y="connsiteY0"/>
                </a:cxn>
                <a:cxn ang="0">
                  <a:pos x="connsiteX1" y="connsiteY1"/>
                </a:cxn>
                <a:cxn ang="0">
                  <a:pos x="connsiteX2" y="connsiteY2"/>
                </a:cxn>
              </a:cxnLst>
              <a:rect l="l" t="t" r="r" b="b"/>
              <a:pathLst>
                <a:path w="2429163" h="313878">
                  <a:moveTo>
                    <a:pt x="0" y="286327"/>
                  </a:moveTo>
                  <a:cubicBezTo>
                    <a:pt x="578042" y="310187"/>
                    <a:pt x="1156085" y="334048"/>
                    <a:pt x="1560945" y="286327"/>
                  </a:cubicBezTo>
                  <a:cubicBezTo>
                    <a:pt x="1965805" y="238606"/>
                    <a:pt x="2197484" y="119303"/>
                    <a:pt x="2429163" y="0"/>
                  </a:cubicBezTo>
                </a:path>
              </a:pathLst>
            </a:cu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9" name="Connettore 2 28">
              <a:extLst>
                <a:ext uri="{FF2B5EF4-FFF2-40B4-BE49-F238E27FC236}">
                  <a16:creationId xmlns:a16="http://schemas.microsoft.com/office/drawing/2014/main" id="{473B1D0D-2BF2-6A67-E8F6-BC5B85D1396C}"/>
                </a:ext>
              </a:extLst>
            </p:cNvPr>
            <p:cNvCxnSpPr>
              <a:stCxn id="27" idx="2"/>
            </p:cNvCxnSpPr>
            <p:nvPr/>
          </p:nvCxnSpPr>
          <p:spPr>
            <a:xfrm flipV="1">
              <a:off x="7324436" y="1902691"/>
              <a:ext cx="213559" cy="10160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CasellaDiTesto 29">
            <a:extLst>
              <a:ext uri="{FF2B5EF4-FFF2-40B4-BE49-F238E27FC236}">
                <a16:creationId xmlns:a16="http://schemas.microsoft.com/office/drawing/2014/main" id="{CF0EE28C-A8FD-8E6C-859F-2529834DA6BB}"/>
              </a:ext>
            </a:extLst>
          </p:cNvPr>
          <p:cNvSpPr txBox="1"/>
          <p:nvPr/>
        </p:nvSpPr>
        <p:spPr>
          <a:xfrm>
            <a:off x="6024971" y="1251229"/>
            <a:ext cx="2256900" cy="276999"/>
          </a:xfrm>
          <a:prstGeom prst="rect">
            <a:avLst/>
          </a:prstGeom>
          <a:noFill/>
        </p:spPr>
        <p:txBody>
          <a:bodyPr wrap="none" rtlCol="0">
            <a:spAutoFit/>
          </a:bodyPr>
          <a:lstStyle/>
          <a:p>
            <a:r>
              <a:rPr lang="en-US" sz="1200" dirty="0"/>
              <a:t>Number of induced direct lesions</a:t>
            </a:r>
          </a:p>
        </p:txBody>
      </p:sp>
      <p:grpSp>
        <p:nvGrpSpPr>
          <p:cNvPr id="34" name="Gruppo 33">
            <a:extLst>
              <a:ext uri="{FF2B5EF4-FFF2-40B4-BE49-F238E27FC236}">
                <a16:creationId xmlns:a16="http://schemas.microsoft.com/office/drawing/2014/main" id="{43D20CE5-F078-B71E-3031-27306D029D1A}"/>
              </a:ext>
            </a:extLst>
          </p:cNvPr>
          <p:cNvGrpSpPr/>
          <p:nvPr/>
        </p:nvGrpSpPr>
        <p:grpSpPr>
          <a:xfrm>
            <a:off x="5223384" y="3223624"/>
            <a:ext cx="801587" cy="125383"/>
            <a:chOff x="4895273" y="1902691"/>
            <a:chExt cx="2642722" cy="415478"/>
          </a:xfrm>
        </p:grpSpPr>
        <p:sp>
          <p:nvSpPr>
            <p:cNvPr id="35" name="Figura a mano libera: forma 34">
              <a:extLst>
                <a:ext uri="{FF2B5EF4-FFF2-40B4-BE49-F238E27FC236}">
                  <a16:creationId xmlns:a16="http://schemas.microsoft.com/office/drawing/2014/main" id="{1B12E6D0-AF52-F767-AF52-5944F9EE5014}"/>
                </a:ext>
              </a:extLst>
            </p:cNvPr>
            <p:cNvSpPr/>
            <p:nvPr/>
          </p:nvSpPr>
          <p:spPr>
            <a:xfrm>
              <a:off x="4895273" y="2004291"/>
              <a:ext cx="2429163" cy="313878"/>
            </a:xfrm>
            <a:custGeom>
              <a:avLst/>
              <a:gdLst>
                <a:gd name="connsiteX0" fmla="*/ 0 w 2429163"/>
                <a:gd name="connsiteY0" fmla="*/ 286327 h 313878"/>
                <a:gd name="connsiteX1" fmla="*/ 1560945 w 2429163"/>
                <a:gd name="connsiteY1" fmla="*/ 286327 h 313878"/>
                <a:gd name="connsiteX2" fmla="*/ 2429163 w 2429163"/>
                <a:gd name="connsiteY2" fmla="*/ 0 h 313878"/>
              </a:gdLst>
              <a:ahLst/>
              <a:cxnLst>
                <a:cxn ang="0">
                  <a:pos x="connsiteX0" y="connsiteY0"/>
                </a:cxn>
                <a:cxn ang="0">
                  <a:pos x="connsiteX1" y="connsiteY1"/>
                </a:cxn>
                <a:cxn ang="0">
                  <a:pos x="connsiteX2" y="connsiteY2"/>
                </a:cxn>
              </a:cxnLst>
              <a:rect l="l" t="t" r="r" b="b"/>
              <a:pathLst>
                <a:path w="2429163" h="313878">
                  <a:moveTo>
                    <a:pt x="0" y="286327"/>
                  </a:moveTo>
                  <a:cubicBezTo>
                    <a:pt x="578042" y="310187"/>
                    <a:pt x="1156085" y="334048"/>
                    <a:pt x="1560945" y="286327"/>
                  </a:cubicBezTo>
                  <a:cubicBezTo>
                    <a:pt x="1965805" y="238606"/>
                    <a:pt x="2197484" y="119303"/>
                    <a:pt x="2429163" y="0"/>
                  </a:cubicBezTo>
                </a:path>
              </a:pathLst>
            </a:cu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6" name="Connettore 2 35">
              <a:extLst>
                <a:ext uri="{FF2B5EF4-FFF2-40B4-BE49-F238E27FC236}">
                  <a16:creationId xmlns:a16="http://schemas.microsoft.com/office/drawing/2014/main" id="{93AFE194-E5E2-9DD4-7071-D170FF06628F}"/>
                </a:ext>
              </a:extLst>
            </p:cNvPr>
            <p:cNvCxnSpPr>
              <a:stCxn id="35" idx="2"/>
            </p:cNvCxnSpPr>
            <p:nvPr/>
          </p:nvCxnSpPr>
          <p:spPr>
            <a:xfrm flipV="1">
              <a:off x="7324436" y="1902691"/>
              <a:ext cx="213559" cy="1016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CasellaDiTesto 39">
            <a:extLst>
              <a:ext uri="{FF2B5EF4-FFF2-40B4-BE49-F238E27FC236}">
                <a16:creationId xmlns:a16="http://schemas.microsoft.com/office/drawing/2014/main" id="{68DE3AA5-2F29-CF17-0F67-5D2FF44052A2}"/>
              </a:ext>
            </a:extLst>
          </p:cNvPr>
          <p:cNvSpPr txBox="1"/>
          <p:nvPr/>
        </p:nvSpPr>
        <p:spPr>
          <a:xfrm>
            <a:off x="6024971" y="3101566"/>
            <a:ext cx="2372316" cy="276999"/>
          </a:xfrm>
          <a:prstGeom prst="rect">
            <a:avLst/>
          </a:prstGeom>
          <a:noFill/>
        </p:spPr>
        <p:txBody>
          <a:bodyPr wrap="none" rtlCol="0">
            <a:spAutoFit/>
          </a:bodyPr>
          <a:lstStyle/>
          <a:p>
            <a:r>
              <a:rPr lang="en-US" sz="1200" dirty="0"/>
              <a:t>Number of induced indirect lesions</a:t>
            </a:r>
          </a:p>
        </p:txBody>
      </p:sp>
      <p:grpSp>
        <p:nvGrpSpPr>
          <p:cNvPr id="56" name="Gruppo 55">
            <a:extLst>
              <a:ext uri="{FF2B5EF4-FFF2-40B4-BE49-F238E27FC236}">
                <a16:creationId xmlns:a16="http://schemas.microsoft.com/office/drawing/2014/main" id="{CE2AC261-CA71-1087-82B8-E111AA2D20F7}"/>
              </a:ext>
            </a:extLst>
          </p:cNvPr>
          <p:cNvGrpSpPr/>
          <p:nvPr/>
        </p:nvGrpSpPr>
        <p:grpSpPr>
          <a:xfrm rot="20590413">
            <a:off x="4599298" y="2847044"/>
            <a:ext cx="1480194" cy="167795"/>
            <a:chOff x="4895273" y="1902691"/>
            <a:chExt cx="2642722" cy="415478"/>
          </a:xfrm>
        </p:grpSpPr>
        <p:sp>
          <p:nvSpPr>
            <p:cNvPr id="57" name="Figura a mano libera: forma 56">
              <a:extLst>
                <a:ext uri="{FF2B5EF4-FFF2-40B4-BE49-F238E27FC236}">
                  <a16:creationId xmlns:a16="http://schemas.microsoft.com/office/drawing/2014/main" id="{7507439A-41CC-8E56-F513-CC03452587FE}"/>
                </a:ext>
              </a:extLst>
            </p:cNvPr>
            <p:cNvSpPr/>
            <p:nvPr/>
          </p:nvSpPr>
          <p:spPr>
            <a:xfrm>
              <a:off x="4895273" y="2004291"/>
              <a:ext cx="2429163" cy="313878"/>
            </a:xfrm>
            <a:custGeom>
              <a:avLst/>
              <a:gdLst>
                <a:gd name="connsiteX0" fmla="*/ 0 w 2429163"/>
                <a:gd name="connsiteY0" fmla="*/ 286327 h 313878"/>
                <a:gd name="connsiteX1" fmla="*/ 1560945 w 2429163"/>
                <a:gd name="connsiteY1" fmla="*/ 286327 h 313878"/>
                <a:gd name="connsiteX2" fmla="*/ 2429163 w 2429163"/>
                <a:gd name="connsiteY2" fmla="*/ 0 h 313878"/>
              </a:gdLst>
              <a:ahLst/>
              <a:cxnLst>
                <a:cxn ang="0">
                  <a:pos x="connsiteX0" y="connsiteY0"/>
                </a:cxn>
                <a:cxn ang="0">
                  <a:pos x="connsiteX1" y="connsiteY1"/>
                </a:cxn>
                <a:cxn ang="0">
                  <a:pos x="connsiteX2" y="connsiteY2"/>
                </a:cxn>
              </a:cxnLst>
              <a:rect l="l" t="t" r="r" b="b"/>
              <a:pathLst>
                <a:path w="2429163" h="313878">
                  <a:moveTo>
                    <a:pt x="0" y="286327"/>
                  </a:moveTo>
                  <a:cubicBezTo>
                    <a:pt x="578042" y="310187"/>
                    <a:pt x="1156085" y="334048"/>
                    <a:pt x="1560945" y="286327"/>
                  </a:cubicBezTo>
                  <a:cubicBezTo>
                    <a:pt x="1965805" y="238606"/>
                    <a:pt x="2197484" y="119303"/>
                    <a:pt x="2429163" y="0"/>
                  </a:cubicBezTo>
                </a:path>
              </a:pathLst>
            </a:cu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9" name="Connettore 2 58">
              <a:extLst>
                <a:ext uri="{FF2B5EF4-FFF2-40B4-BE49-F238E27FC236}">
                  <a16:creationId xmlns:a16="http://schemas.microsoft.com/office/drawing/2014/main" id="{2471495E-E95A-5AEB-FA95-C54DE6421C26}"/>
                </a:ext>
              </a:extLst>
            </p:cNvPr>
            <p:cNvCxnSpPr>
              <a:stCxn id="57" idx="2"/>
            </p:cNvCxnSpPr>
            <p:nvPr/>
          </p:nvCxnSpPr>
          <p:spPr>
            <a:xfrm flipV="1">
              <a:off x="7324436" y="1902691"/>
              <a:ext cx="213559" cy="10160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CasellaDiTesto 59">
            <a:extLst>
              <a:ext uri="{FF2B5EF4-FFF2-40B4-BE49-F238E27FC236}">
                <a16:creationId xmlns:a16="http://schemas.microsoft.com/office/drawing/2014/main" id="{249AC370-8E89-AC95-30D6-A51B6E62B8DC}"/>
              </a:ext>
            </a:extLst>
          </p:cNvPr>
          <p:cNvSpPr txBox="1"/>
          <p:nvPr/>
        </p:nvSpPr>
        <p:spPr>
          <a:xfrm>
            <a:off x="6024971" y="2509440"/>
            <a:ext cx="2425921" cy="276999"/>
          </a:xfrm>
          <a:prstGeom prst="rect">
            <a:avLst/>
          </a:prstGeom>
          <a:noFill/>
        </p:spPr>
        <p:txBody>
          <a:bodyPr wrap="none" rtlCol="0">
            <a:spAutoFit/>
          </a:bodyPr>
          <a:lstStyle/>
          <a:p>
            <a:r>
              <a:rPr lang="en-US" sz="1200" dirty="0"/>
              <a:t>Modulation due to dose rate effects</a:t>
            </a:r>
          </a:p>
        </p:txBody>
      </p:sp>
      <p:sp>
        <p:nvSpPr>
          <p:cNvPr id="8" name="Rettangolo 7">
            <a:extLst>
              <a:ext uri="{FF2B5EF4-FFF2-40B4-BE49-F238E27FC236}">
                <a16:creationId xmlns:a16="http://schemas.microsoft.com/office/drawing/2014/main" id="{D4FBBAEF-57B7-6D22-1F62-48FDA4A9257A}"/>
              </a:ext>
            </a:extLst>
          </p:cNvPr>
          <p:cNvSpPr/>
          <p:nvPr/>
        </p:nvSpPr>
        <p:spPr>
          <a:xfrm>
            <a:off x="5729627" y="4532245"/>
            <a:ext cx="2542835" cy="407804"/>
          </a:xfrm>
          <a:prstGeom prst="rect">
            <a:avLst/>
          </a:prstGeom>
        </p:spPr>
        <p:txBody>
          <a:bodyPr wrap="square">
            <a:spAutoFit/>
          </a:bodyPr>
          <a:lstStyle/>
          <a:p>
            <a:pPr algn="ctr" defTabSz="685800">
              <a:spcBef>
                <a:spcPts val="338"/>
              </a:spcBef>
              <a:defRPr>
                <a:effectLst/>
              </a:defRPr>
            </a:pPr>
            <a:r>
              <a:rPr lang="en-US" sz="900" i="1" dirty="0">
                <a:solidFill>
                  <a:srgbClr val="44546A">
                    <a:lumMod val="10000"/>
                  </a:srgbClr>
                </a:solidFill>
                <a:latin typeface="Calibri-Italic"/>
              </a:rPr>
              <a:t>M. Battestini et al., Front. Phys. (2023)</a:t>
            </a:r>
          </a:p>
          <a:p>
            <a:pPr algn="ct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p>
        </p:txBody>
      </p:sp>
      <p:grpSp>
        <p:nvGrpSpPr>
          <p:cNvPr id="11" name="Gruppo 10">
            <a:extLst>
              <a:ext uri="{FF2B5EF4-FFF2-40B4-BE49-F238E27FC236}">
                <a16:creationId xmlns:a16="http://schemas.microsoft.com/office/drawing/2014/main" id="{078DEE34-86AA-1B65-A882-311F78FD4C5A}"/>
              </a:ext>
            </a:extLst>
          </p:cNvPr>
          <p:cNvGrpSpPr/>
          <p:nvPr/>
        </p:nvGrpSpPr>
        <p:grpSpPr>
          <a:xfrm rot="1284467">
            <a:off x="4355194" y="3508687"/>
            <a:ext cx="1645781" cy="431526"/>
            <a:chOff x="4895272" y="1917592"/>
            <a:chExt cx="2682833" cy="349138"/>
          </a:xfrm>
        </p:grpSpPr>
        <p:sp>
          <p:nvSpPr>
            <p:cNvPr id="13" name="Figura a mano libera: forma 12">
              <a:extLst>
                <a:ext uri="{FF2B5EF4-FFF2-40B4-BE49-F238E27FC236}">
                  <a16:creationId xmlns:a16="http://schemas.microsoft.com/office/drawing/2014/main" id="{C58786A8-456E-BF6B-0B8E-179B7957C0A3}"/>
                </a:ext>
              </a:extLst>
            </p:cNvPr>
            <p:cNvSpPr/>
            <p:nvPr/>
          </p:nvSpPr>
          <p:spPr>
            <a:xfrm>
              <a:off x="4895272" y="2004290"/>
              <a:ext cx="2429163" cy="262440"/>
            </a:xfrm>
            <a:custGeom>
              <a:avLst/>
              <a:gdLst>
                <a:gd name="connsiteX0" fmla="*/ 0 w 2429163"/>
                <a:gd name="connsiteY0" fmla="*/ 286327 h 313878"/>
                <a:gd name="connsiteX1" fmla="*/ 1560945 w 2429163"/>
                <a:gd name="connsiteY1" fmla="*/ 286327 h 313878"/>
                <a:gd name="connsiteX2" fmla="*/ 2429163 w 2429163"/>
                <a:gd name="connsiteY2" fmla="*/ 0 h 313878"/>
              </a:gdLst>
              <a:ahLst/>
              <a:cxnLst>
                <a:cxn ang="0">
                  <a:pos x="connsiteX0" y="connsiteY0"/>
                </a:cxn>
                <a:cxn ang="0">
                  <a:pos x="connsiteX1" y="connsiteY1"/>
                </a:cxn>
                <a:cxn ang="0">
                  <a:pos x="connsiteX2" y="connsiteY2"/>
                </a:cxn>
              </a:cxnLst>
              <a:rect l="l" t="t" r="r" b="b"/>
              <a:pathLst>
                <a:path w="2429163" h="313878">
                  <a:moveTo>
                    <a:pt x="0" y="286327"/>
                  </a:moveTo>
                  <a:cubicBezTo>
                    <a:pt x="578042" y="310187"/>
                    <a:pt x="1156085" y="334048"/>
                    <a:pt x="1560945" y="286327"/>
                  </a:cubicBezTo>
                  <a:cubicBezTo>
                    <a:pt x="1965805" y="238606"/>
                    <a:pt x="2197484" y="119303"/>
                    <a:pt x="2429163" y="0"/>
                  </a:cubicBezTo>
                </a:path>
              </a:pathLst>
            </a:cu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9" name="Connettore 2 18">
              <a:extLst>
                <a:ext uri="{FF2B5EF4-FFF2-40B4-BE49-F238E27FC236}">
                  <a16:creationId xmlns:a16="http://schemas.microsoft.com/office/drawing/2014/main" id="{D2E61267-DCD5-6E62-F878-CDF18BEA6E50}"/>
                </a:ext>
              </a:extLst>
            </p:cNvPr>
            <p:cNvCxnSpPr>
              <a:cxnSpLocks/>
              <a:stCxn id="13" idx="2"/>
            </p:cNvCxnSpPr>
            <p:nvPr/>
          </p:nvCxnSpPr>
          <p:spPr>
            <a:xfrm rot="20315533" flipV="1">
              <a:off x="7291417" y="1917592"/>
              <a:ext cx="286688" cy="62899"/>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CasellaDiTesto 20">
            <a:extLst>
              <a:ext uri="{FF2B5EF4-FFF2-40B4-BE49-F238E27FC236}">
                <a16:creationId xmlns:a16="http://schemas.microsoft.com/office/drawing/2014/main" id="{3DD224C2-09BB-BD39-E11A-C440417DE6D6}"/>
              </a:ext>
            </a:extLst>
          </p:cNvPr>
          <p:cNvSpPr txBox="1"/>
          <p:nvPr/>
        </p:nvSpPr>
        <p:spPr>
          <a:xfrm>
            <a:off x="6024971" y="3662195"/>
            <a:ext cx="2117311" cy="276999"/>
          </a:xfrm>
          <a:prstGeom prst="rect">
            <a:avLst/>
          </a:prstGeom>
          <a:noFill/>
        </p:spPr>
        <p:txBody>
          <a:bodyPr wrap="none" rtlCol="0">
            <a:spAutoFit/>
          </a:bodyPr>
          <a:lstStyle/>
          <a:p>
            <a:r>
              <a:rPr lang="en-US" sz="1200" dirty="0"/>
              <a:t>Production of chemical species</a:t>
            </a:r>
          </a:p>
        </p:txBody>
      </p:sp>
      <p:sp>
        <p:nvSpPr>
          <p:cNvPr id="20" name="Date Placeholder 19">
            <a:extLst>
              <a:ext uri="{FF2B5EF4-FFF2-40B4-BE49-F238E27FC236}">
                <a16:creationId xmlns:a16="http://schemas.microsoft.com/office/drawing/2014/main" id="{F5DF913E-5EF0-0552-2651-284C5942B936}"/>
              </a:ext>
            </a:extLst>
          </p:cNvPr>
          <p:cNvSpPr>
            <a:spLocks noGrp="1"/>
          </p:cNvSpPr>
          <p:nvPr>
            <p:ph type="dt" sz="half" idx="10"/>
          </p:nvPr>
        </p:nvSpPr>
        <p:spPr/>
        <p:txBody>
          <a:bodyPr/>
          <a:lstStyle/>
          <a:p>
            <a:r>
              <a:rPr lang="it-IT"/>
              <a:t>06.10.2025</a:t>
            </a:r>
            <a:endParaRPr lang="en-US" dirty="0"/>
          </a:p>
        </p:txBody>
      </p:sp>
      <p:sp>
        <p:nvSpPr>
          <p:cNvPr id="22" name="Footer Placeholder 21">
            <a:extLst>
              <a:ext uri="{FF2B5EF4-FFF2-40B4-BE49-F238E27FC236}">
                <a16:creationId xmlns:a16="http://schemas.microsoft.com/office/drawing/2014/main" id="{820CFF05-3E8A-B1C9-174F-BA2FF67B8EAA}"/>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305052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animBg="1"/>
      <p:bldP spid="49" grpId="0" animBg="1"/>
      <p:bldP spid="54" grpId="0" animBg="1"/>
      <p:bldP spid="55" grpId="0" animBg="1"/>
      <p:bldP spid="50" grpId="0"/>
      <p:bldP spid="4" grpId="0" animBg="1"/>
      <p:bldP spid="5" grpId="0" animBg="1"/>
      <p:bldP spid="7" grpId="0" animBg="1"/>
      <p:bldP spid="10" grpId="0"/>
      <p:bldP spid="30" grpId="0"/>
      <p:bldP spid="40" grpId="0"/>
      <p:bldP spid="6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0" y="2"/>
            <a:ext cx="9144000" cy="768657"/>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The main idea of MS-GSM</a:t>
            </a:r>
            <a:r>
              <a:rPr lang="en-US" sz="3000" b="1" baseline="30000" dirty="0">
                <a:solidFill>
                  <a:prstClr val="black"/>
                </a:solidFill>
                <a:latin typeface="Calibri Light" panose="020F0302020204030204"/>
              </a:rPr>
              <a:t>2</a:t>
            </a:r>
            <a:r>
              <a:rPr lang="en-US" sz="3000" b="1" dirty="0">
                <a:solidFill>
                  <a:prstClr val="black"/>
                </a:solidFill>
                <a:latin typeface="Calibri Light" panose="020F0302020204030204"/>
              </a:rPr>
              <a:t> for FLASH studies</a:t>
            </a:r>
            <a:r>
              <a:rPr lang="en-US" sz="3000" b="1" baseline="30000" dirty="0">
                <a:solidFill>
                  <a:prstClr val="black"/>
                </a:solidFill>
                <a:latin typeface="Calibri Light" panose="020F0302020204030204"/>
              </a:rPr>
              <a:t> </a:t>
            </a:r>
            <a:endParaRPr lang="en-US" sz="3000" b="1" dirty="0">
              <a:solidFill>
                <a:prstClr val="black"/>
              </a:solidFill>
              <a:latin typeface="Calibri Light" panose="020F0302020204030204"/>
            </a:endParaRPr>
          </a:p>
        </p:txBody>
      </p:sp>
      <p:sp>
        <p:nvSpPr>
          <p:cNvPr id="6" name="Rettangolo 5"/>
          <p:cNvSpPr/>
          <p:nvPr/>
        </p:nvSpPr>
        <p:spPr>
          <a:xfrm>
            <a:off x="3788612" y="807251"/>
            <a:ext cx="1566776" cy="300082"/>
          </a:xfrm>
          <a:prstGeom prst="rect">
            <a:avLst/>
          </a:prstGeom>
        </p:spPr>
        <p:txBody>
          <a:bodyPr wrap="none">
            <a:spAutoFit/>
          </a:bodyPr>
          <a:lstStyle/>
          <a:p>
            <a:pPr algn="ctr" defTabSz="685800">
              <a:defRPr/>
            </a:pPr>
            <a:r>
              <a:rPr lang="en-US" sz="1350" b="1" dirty="0">
                <a:solidFill>
                  <a:prstClr val="black"/>
                </a:solidFill>
                <a:latin typeface="Calibri" panose="020F0502020204030204"/>
              </a:rPr>
              <a:t>Damage formation </a:t>
            </a:r>
            <a:endParaRPr lang="en-US" sz="1350" dirty="0">
              <a:solidFill>
                <a:prstClr val="black"/>
              </a:solidFill>
              <a:latin typeface="Calibri" panose="020F0502020204030204"/>
            </a:endParaRPr>
          </a:p>
        </p:txBody>
      </p:sp>
      <p:grpSp>
        <p:nvGrpSpPr>
          <p:cNvPr id="43" name="Gruppo 42">
            <a:extLst>
              <a:ext uri="{FF2B5EF4-FFF2-40B4-BE49-F238E27FC236}">
                <a16:creationId xmlns:a16="http://schemas.microsoft.com/office/drawing/2014/main" id="{DDE87812-323C-D9E6-2C0D-F582E19EE027}"/>
              </a:ext>
            </a:extLst>
          </p:cNvPr>
          <p:cNvGrpSpPr/>
          <p:nvPr/>
        </p:nvGrpSpPr>
        <p:grpSpPr>
          <a:xfrm>
            <a:off x="3710797" y="4316333"/>
            <a:ext cx="1738749" cy="502587"/>
            <a:chOff x="4947729" y="5717011"/>
            <a:chExt cx="2318332" cy="670116"/>
          </a:xfrm>
        </p:grpSpPr>
        <mc:AlternateContent xmlns:mc="http://schemas.openxmlformats.org/markup-compatibility/2006" xmlns:a14="http://schemas.microsoft.com/office/drawing/2010/main">
          <mc:Choice Requires="a14">
            <p:sp>
              <p:nvSpPr>
                <p:cNvPr id="108" name="CasellaDiTesto 107"/>
                <p:cNvSpPr txBox="1"/>
                <p:nvPr/>
              </p:nvSpPr>
              <p:spPr>
                <a:xfrm>
                  <a:off x="5847734" y="6079351"/>
                  <a:ext cx="454551" cy="307776"/>
                </a:xfrm>
                <a:prstGeom prst="rect">
                  <a:avLst/>
                </a:prstGeom>
                <a:noFill/>
              </p:spPr>
              <p:txBody>
                <a:bodyPr wrap="square" rtlCol="0">
                  <a:spAutoFit/>
                </a:bodyPr>
                <a:lstStyle/>
                <a:p>
                  <a:pPr algn="ctr" defTabSz="685800">
                    <a:defRPr/>
                  </a:pPr>
                  <a14:m>
                    <m:oMathPara xmlns:m="http://schemas.openxmlformats.org/officeDocument/2006/math">
                      <m:oMathParaPr>
                        <m:jc m:val="center"/>
                      </m:oMathParaPr>
                      <m:oMath xmlns:m="http://schemas.openxmlformats.org/officeDocument/2006/math">
                        <m:r>
                          <m:rPr>
                            <m:sty m:val="p"/>
                          </m:rPr>
                          <a:rPr lang="en-US" sz="900">
                            <a:solidFill>
                              <a:prstClr val="black"/>
                            </a:solidFill>
                            <a:latin typeface="Cambria Math" panose="02040503050406030204" pitchFamily="18" charset="0"/>
                          </a:rPr>
                          <m:t>LET</m:t>
                        </m:r>
                      </m:oMath>
                    </m:oMathPara>
                  </a14:m>
                  <a:endParaRPr lang="en-US" sz="900" dirty="0">
                    <a:solidFill>
                      <a:prstClr val="black"/>
                    </a:solidFill>
                    <a:latin typeface="Calibri" panose="020F0502020204030204"/>
                  </a:endParaRPr>
                </a:p>
              </p:txBody>
            </p:sp>
          </mc:Choice>
          <mc:Fallback xmlns="">
            <p:sp>
              <p:nvSpPr>
                <p:cNvPr id="108" name="CasellaDiTesto 107"/>
                <p:cNvSpPr txBox="1">
                  <a:spLocks noRot="1" noChangeAspect="1" noMove="1" noResize="1" noEditPoints="1" noAdjustHandles="1" noChangeArrowheads="1" noChangeShapeType="1" noTextEdit="1"/>
                </p:cNvSpPr>
                <p:nvPr/>
              </p:nvSpPr>
              <p:spPr>
                <a:xfrm>
                  <a:off x="5847734" y="6079351"/>
                  <a:ext cx="454551" cy="307776"/>
                </a:xfrm>
                <a:prstGeom prst="rect">
                  <a:avLst/>
                </a:prstGeom>
                <a:blipFill>
                  <a:blip r:embed="rId3"/>
                  <a:stretch>
                    <a:fillRect/>
                  </a:stretch>
                </a:blipFill>
              </p:spPr>
              <p:txBody>
                <a:bodyPr/>
                <a:lstStyle/>
                <a:p>
                  <a:r>
                    <a:rPr lang="en-IT">
                      <a:noFill/>
                    </a:rPr>
                    <a:t> </a:t>
                  </a:r>
                </a:p>
              </p:txBody>
            </p:sp>
          </mc:Fallback>
        </mc:AlternateContent>
        <p:pic>
          <p:nvPicPr>
            <p:cNvPr id="1028" name="Picture 4" descr="Font,Line,Scale,Triangle,Symbol,Clip art,Parallel #98020 - Free Icon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093" y="5802323"/>
              <a:ext cx="353677" cy="353677"/>
            </a:xfrm>
            <a:prstGeom prst="rect">
              <a:avLst/>
            </a:prstGeom>
            <a:noFill/>
            <a:extLst>
              <a:ext uri="{909E8E84-426E-40DD-AFC4-6F175D3DCCD1}">
                <a14:hiddenFill xmlns:a14="http://schemas.microsoft.com/office/drawing/2010/main">
                  <a:solidFill>
                    <a:srgbClr val="FFFFFF"/>
                  </a:solidFill>
                </a14:hiddenFill>
              </a:ext>
            </a:extLst>
          </p:spPr>
        </p:pic>
        <p:sp>
          <p:nvSpPr>
            <p:cNvPr id="243" name="Google Shape;1327;p115"/>
            <p:cNvSpPr txBox="1"/>
            <p:nvPr/>
          </p:nvSpPr>
          <p:spPr>
            <a:xfrm>
              <a:off x="4947729" y="5717958"/>
              <a:ext cx="919611" cy="438551"/>
            </a:xfrm>
            <a:prstGeom prst="rect">
              <a:avLst/>
            </a:prstGeom>
            <a:noFill/>
            <a:ln>
              <a:noFill/>
            </a:ln>
          </p:spPr>
          <p:txBody>
            <a:bodyPr spcFirstLastPara="1" wrap="square" lIns="51431" tIns="25706" rIns="51431" bIns="25706" anchor="t" anchorCtr="0">
              <a:spAutoFit/>
            </a:bodyPr>
            <a:lstStyle/>
            <a:p>
              <a:pPr algn="ctr" defTabSz="685800">
                <a:defRPr/>
              </a:pPr>
              <a:r>
                <a:rPr lang="en-US" sz="900" b="1" dirty="0">
                  <a:solidFill>
                    <a:srgbClr val="FFC000"/>
                  </a:solidFill>
                  <a:latin typeface="Calibri" panose="020F0502020204030204"/>
                  <a:ea typeface="Calibri"/>
                  <a:cs typeface="Calibri"/>
                  <a:sym typeface="Calibri"/>
                </a:rPr>
                <a:t>Direct DNA damage</a:t>
              </a:r>
            </a:p>
          </p:txBody>
        </p:sp>
        <p:sp>
          <p:nvSpPr>
            <p:cNvPr id="244" name="Google Shape;1327;p115"/>
            <p:cNvSpPr txBox="1"/>
            <p:nvPr/>
          </p:nvSpPr>
          <p:spPr>
            <a:xfrm>
              <a:off x="6200578" y="5717011"/>
              <a:ext cx="1065483" cy="438551"/>
            </a:xfrm>
            <a:prstGeom prst="rect">
              <a:avLst/>
            </a:prstGeom>
            <a:noFill/>
            <a:ln>
              <a:noFill/>
            </a:ln>
          </p:spPr>
          <p:txBody>
            <a:bodyPr spcFirstLastPara="1" wrap="square" lIns="51431" tIns="25706" rIns="51431" bIns="25706" anchor="t" anchorCtr="0">
              <a:spAutoFit/>
            </a:bodyPr>
            <a:lstStyle/>
            <a:p>
              <a:pPr algn="ctr" defTabSz="685800">
                <a:defRPr/>
              </a:pPr>
              <a:r>
                <a:rPr lang="en-US" sz="900" b="1" dirty="0">
                  <a:solidFill>
                    <a:srgbClr val="7030A0"/>
                  </a:solidFill>
                  <a:latin typeface="Calibri" panose="020F0502020204030204"/>
                  <a:ea typeface="Calibri"/>
                  <a:cs typeface="Calibri"/>
                  <a:sym typeface="Calibri"/>
                </a:rPr>
                <a:t>Indirect DNA damage</a:t>
              </a:r>
            </a:p>
          </p:txBody>
        </p:sp>
      </p:grpSp>
      <p:sp>
        <p:nvSpPr>
          <p:cNvPr id="166" name="Disco magnetico 165"/>
          <p:cNvSpPr>
            <a:spLocks noChangeAspect="1"/>
          </p:cNvSpPr>
          <p:nvPr/>
        </p:nvSpPr>
        <p:spPr>
          <a:xfrm>
            <a:off x="3345623" y="1740996"/>
            <a:ext cx="945930" cy="973137"/>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69"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401264" y="1808284"/>
            <a:ext cx="162624" cy="162624"/>
          </a:xfrm>
          <a:prstGeom prst="rect">
            <a:avLst/>
          </a:prstGeom>
        </p:spPr>
      </p:pic>
      <p:pic>
        <p:nvPicPr>
          <p:cNvPr id="173"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524144" y="1788506"/>
            <a:ext cx="162624" cy="162624"/>
          </a:xfrm>
          <a:prstGeom prst="rect">
            <a:avLst/>
          </a:prstGeom>
        </p:spPr>
      </p:pic>
      <p:pic>
        <p:nvPicPr>
          <p:cNvPr id="174"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630579" y="1829398"/>
            <a:ext cx="162624" cy="162624"/>
          </a:xfrm>
          <a:prstGeom prst="rect">
            <a:avLst/>
          </a:prstGeom>
        </p:spPr>
      </p:pic>
      <p:pic>
        <p:nvPicPr>
          <p:cNvPr id="175"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727933" y="1754693"/>
            <a:ext cx="162624" cy="162624"/>
          </a:xfrm>
          <a:prstGeom prst="rect">
            <a:avLst/>
          </a:prstGeom>
        </p:spPr>
      </p:pic>
      <p:pic>
        <p:nvPicPr>
          <p:cNvPr id="191"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873771" y="1794828"/>
            <a:ext cx="162624" cy="162624"/>
          </a:xfrm>
          <a:prstGeom prst="rect">
            <a:avLst/>
          </a:prstGeom>
        </p:spPr>
      </p:pic>
      <p:pic>
        <p:nvPicPr>
          <p:cNvPr id="192"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982757" y="1775051"/>
            <a:ext cx="162624" cy="162624"/>
          </a:xfrm>
          <a:prstGeom prst="rect">
            <a:avLst/>
          </a:prstGeom>
        </p:spPr>
      </p:pic>
      <p:pic>
        <p:nvPicPr>
          <p:cNvPr id="193"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4089192" y="1815942"/>
            <a:ext cx="162624" cy="162624"/>
          </a:xfrm>
          <a:prstGeom prst="rect">
            <a:avLst/>
          </a:prstGeom>
        </p:spPr>
      </p:pic>
      <p:sp>
        <p:nvSpPr>
          <p:cNvPr id="195" name="Esplosione 1 194"/>
          <p:cNvSpPr>
            <a:spLocks noChangeAspect="1"/>
          </p:cNvSpPr>
          <p:nvPr/>
        </p:nvSpPr>
        <p:spPr>
          <a:xfrm>
            <a:off x="3914823" y="1792224"/>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96" name="Esplosione 1 195"/>
          <p:cNvSpPr>
            <a:spLocks noChangeAspect="1"/>
          </p:cNvSpPr>
          <p:nvPr/>
        </p:nvSpPr>
        <p:spPr>
          <a:xfrm>
            <a:off x="4020976" y="1829756"/>
            <a:ext cx="83051" cy="9276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211"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774663" y="1910306"/>
            <a:ext cx="162624" cy="162624"/>
          </a:xfrm>
          <a:prstGeom prst="rect">
            <a:avLst/>
          </a:prstGeom>
        </p:spPr>
      </p:pic>
      <p:sp>
        <p:nvSpPr>
          <p:cNvPr id="246" name="Google Shape;1327;p115"/>
          <p:cNvSpPr txBox="1"/>
          <p:nvPr/>
        </p:nvSpPr>
        <p:spPr>
          <a:xfrm>
            <a:off x="3491324" y="2114856"/>
            <a:ext cx="641257" cy="328913"/>
          </a:xfrm>
          <a:prstGeom prst="rect">
            <a:avLst/>
          </a:prstGeom>
          <a:noFill/>
          <a:ln>
            <a:noFill/>
          </a:ln>
        </p:spPr>
        <p:txBody>
          <a:bodyPr spcFirstLastPara="1" wrap="square" lIns="51431" tIns="25706" rIns="51431" bIns="25706" anchor="t" anchorCtr="0">
            <a:spAutoFit/>
          </a:bodyPr>
          <a:lstStyle/>
          <a:p>
            <a:pPr algn="ctr" defTabSz="685800">
              <a:defRPr/>
            </a:pPr>
            <a:r>
              <a:rPr lang="en-US" sz="900" b="1" dirty="0">
                <a:solidFill>
                  <a:prstClr val="black"/>
                </a:solidFill>
                <a:latin typeface="Calibri" panose="020F0502020204030204"/>
                <a:ea typeface="Calibri"/>
                <a:cs typeface="Calibri"/>
                <a:sym typeface="Calibri"/>
              </a:rPr>
              <a:t>Low Dose</a:t>
            </a:r>
          </a:p>
          <a:p>
            <a:pPr algn="ctr" defTabSz="685800">
              <a:defRPr/>
            </a:pPr>
            <a:r>
              <a:rPr lang="en-US" sz="900" b="1" dirty="0">
                <a:solidFill>
                  <a:prstClr val="black"/>
                </a:solidFill>
                <a:latin typeface="Calibri" panose="020F0502020204030204"/>
                <a:ea typeface="Calibri"/>
                <a:cs typeface="Calibri"/>
                <a:sym typeface="Calibri"/>
              </a:rPr>
              <a:t>Conv DR</a:t>
            </a:r>
          </a:p>
        </p:txBody>
      </p:sp>
      <p:sp>
        <p:nvSpPr>
          <p:cNvPr id="346" name="Saetta 345"/>
          <p:cNvSpPr>
            <a:spLocks noChangeAspect="1"/>
          </p:cNvSpPr>
          <p:nvPr/>
        </p:nvSpPr>
        <p:spPr>
          <a:xfrm rot="12261891" flipH="1" flipV="1">
            <a:off x="3483951" y="1405477"/>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47" name="Saetta 346"/>
          <p:cNvSpPr>
            <a:spLocks noChangeAspect="1"/>
          </p:cNvSpPr>
          <p:nvPr/>
        </p:nvSpPr>
        <p:spPr>
          <a:xfrm rot="12261891" flipH="1" flipV="1">
            <a:off x="3774364" y="1379979"/>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04" name="Disco magnetico 303"/>
          <p:cNvSpPr>
            <a:spLocks noChangeAspect="1"/>
          </p:cNvSpPr>
          <p:nvPr/>
        </p:nvSpPr>
        <p:spPr>
          <a:xfrm>
            <a:off x="4799146" y="1726405"/>
            <a:ext cx="945930" cy="973137"/>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05"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4854786" y="1793693"/>
            <a:ext cx="162624" cy="162624"/>
          </a:xfrm>
          <a:prstGeom prst="rect">
            <a:avLst/>
          </a:prstGeom>
        </p:spPr>
      </p:pic>
      <p:pic>
        <p:nvPicPr>
          <p:cNvPr id="306"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4977666" y="1773915"/>
            <a:ext cx="162624" cy="162624"/>
          </a:xfrm>
          <a:prstGeom prst="rect">
            <a:avLst/>
          </a:prstGeom>
        </p:spPr>
      </p:pic>
      <p:pic>
        <p:nvPicPr>
          <p:cNvPr id="307"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084102" y="1814807"/>
            <a:ext cx="162624" cy="162624"/>
          </a:xfrm>
          <a:prstGeom prst="rect">
            <a:avLst/>
          </a:prstGeom>
        </p:spPr>
      </p:pic>
      <p:pic>
        <p:nvPicPr>
          <p:cNvPr id="308"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181455" y="1740102"/>
            <a:ext cx="162624" cy="162624"/>
          </a:xfrm>
          <a:prstGeom prst="rect">
            <a:avLst/>
          </a:prstGeom>
        </p:spPr>
      </p:pic>
      <p:sp>
        <p:nvSpPr>
          <p:cNvPr id="309" name="Esplosione 1 308"/>
          <p:cNvSpPr>
            <a:spLocks noChangeAspect="1"/>
          </p:cNvSpPr>
          <p:nvPr/>
        </p:nvSpPr>
        <p:spPr>
          <a:xfrm>
            <a:off x="4895838" y="1791088"/>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10" name="Esplosione 1 309"/>
          <p:cNvSpPr>
            <a:spLocks noChangeAspect="1"/>
          </p:cNvSpPr>
          <p:nvPr/>
        </p:nvSpPr>
        <p:spPr>
          <a:xfrm>
            <a:off x="5015886" y="1828621"/>
            <a:ext cx="83051" cy="9276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11" name="Esplosione 1 310"/>
          <p:cNvSpPr>
            <a:spLocks noChangeAspect="1"/>
          </p:cNvSpPr>
          <p:nvPr/>
        </p:nvSpPr>
        <p:spPr>
          <a:xfrm>
            <a:off x="5123370" y="1885843"/>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13"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327294" y="1780237"/>
            <a:ext cx="162624" cy="162624"/>
          </a:xfrm>
          <a:prstGeom prst="rect">
            <a:avLst/>
          </a:prstGeom>
        </p:spPr>
      </p:pic>
      <p:pic>
        <p:nvPicPr>
          <p:cNvPr id="314"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436279" y="1760459"/>
            <a:ext cx="162624" cy="162624"/>
          </a:xfrm>
          <a:prstGeom prst="rect">
            <a:avLst/>
          </a:prstGeom>
        </p:spPr>
      </p:pic>
      <p:pic>
        <p:nvPicPr>
          <p:cNvPr id="315"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542715" y="1801351"/>
            <a:ext cx="162624" cy="162624"/>
          </a:xfrm>
          <a:prstGeom prst="rect">
            <a:avLst/>
          </a:prstGeom>
        </p:spPr>
      </p:pic>
      <p:sp>
        <p:nvSpPr>
          <p:cNvPr id="316" name="Esplosione 1 315"/>
          <p:cNvSpPr>
            <a:spLocks noChangeAspect="1"/>
          </p:cNvSpPr>
          <p:nvPr/>
        </p:nvSpPr>
        <p:spPr>
          <a:xfrm>
            <a:off x="5368345" y="1777633"/>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17" name="Esplosione 1 316"/>
          <p:cNvSpPr>
            <a:spLocks noChangeAspect="1"/>
          </p:cNvSpPr>
          <p:nvPr/>
        </p:nvSpPr>
        <p:spPr>
          <a:xfrm>
            <a:off x="5474499" y="1815165"/>
            <a:ext cx="83051" cy="9276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18" name="Esplosione 1 317"/>
          <p:cNvSpPr>
            <a:spLocks noChangeAspect="1"/>
          </p:cNvSpPr>
          <p:nvPr/>
        </p:nvSpPr>
        <p:spPr>
          <a:xfrm>
            <a:off x="5581983" y="1872387"/>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19"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228186" y="1895714"/>
            <a:ext cx="162624" cy="162624"/>
          </a:xfrm>
          <a:prstGeom prst="rect">
            <a:avLst/>
          </a:prstGeom>
        </p:spPr>
      </p:pic>
      <p:sp>
        <p:nvSpPr>
          <p:cNvPr id="320" name="Esplosione 1 319"/>
          <p:cNvSpPr>
            <a:spLocks noChangeAspect="1"/>
          </p:cNvSpPr>
          <p:nvPr/>
        </p:nvSpPr>
        <p:spPr>
          <a:xfrm>
            <a:off x="5269237" y="1893110"/>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38" name="Google Shape;1327;p115"/>
          <p:cNvSpPr txBox="1"/>
          <p:nvPr/>
        </p:nvSpPr>
        <p:spPr>
          <a:xfrm>
            <a:off x="4949199" y="2105680"/>
            <a:ext cx="641257" cy="328913"/>
          </a:xfrm>
          <a:prstGeom prst="rect">
            <a:avLst/>
          </a:prstGeom>
          <a:noFill/>
          <a:ln>
            <a:noFill/>
          </a:ln>
        </p:spPr>
        <p:txBody>
          <a:bodyPr spcFirstLastPara="1" wrap="square" lIns="51431" tIns="25706" rIns="51431" bIns="25706" anchor="t" anchorCtr="0">
            <a:spAutoFit/>
          </a:bodyPr>
          <a:lstStyle/>
          <a:p>
            <a:pPr algn="ctr" defTabSz="685800">
              <a:defRPr/>
            </a:pPr>
            <a:r>
              <a:rPr lang="en-US" sz="900" b="1" dirty="0">
                <a:solidFill>
                  <a:prstClr val="black"/>
                </a:solidFill>
                <a:latin typeface="Calibri" panose="020F0502020204030204"/>
                <a:ea typeface="Calibri"/>
                <a:cs typeface="Calibri"/>
                <a:sym typeface="Calibri"/>
              </a:rPr>
              <a:t>High Dose</a:t>
            </a:r>
          </a:p>
          <a:p>
            <a:pPr algn="ctr" defTabSz="685800">
              <a:defRPr/>
            </a:pPr>
            <a:r>
              <a:rPr lang="en-US" sz="900" b="1" dirty="0">
                <a:solidFill>
                  <a:prstClr val="black"/>
                </a:solidFill>
                <a:latin typeface="Calibri" panose="020F0502020204030204"/>
                <a:ea typeface="Calibri"/>
                <a:cs typeface="Calibri"/>
                <a:sym typeface="Calibri"/>
              </a:rPr>
              <a:t>Conv DR</a:t>
            </a:r>
          </a:p>
        </p:txBody>
      </p:sp>
      <p:sp>
        <p:nvSpPr>
          <p:cNvPr id="348" name="Saetta 347"/>
          <p:cNvSpPr>
            <a:spLocks noChangeAspect="1"/>
          </p:cNvSpPr>
          <p:nvPr/>
        </p:nvSpPr>
        <p:spPr>
          <a:xfrm rot="12261891" flipH="1" flipV="1">
            <a:off x="4751894" y="1399716"/>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49" name="Saetta 348"/>
          <p:cNvSpPr>
            <a:spLocks noChangeAspect="1"/>
          </p:cNvSpPr>
          <p:nvPr/>
        </p:nvSpPr>
        <p:spPr>
          <a:xfrm rot="12261891" flipH="1" flipV="1">
            <a:off x="4924915" y="1348305"/>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0" name="Saetta 349"/>
          <p:cNvSpPr>
            <a:spLocks noChangeAspect="1"/>
          </p:cNvSpPr>
          <p:nvPr/>
        </p:nvSpPr>
        <p:spPr>
          <a:xfrm rot="12261891" flipH="1" flipV="1">
            <a:off x="5277202" y="1343499"/>
            <a:ext cx="245870" cy="256933"/>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1" name="Saetta 350"/>
          <p:cNvSpPr>
            <a:spLocks noChangeAspect="1"/>
          </p:cNvSpPr>
          <p:nvPr/>
        </p:nvSpPr>
        <p:spPr>
          <a:xfrm rot="12261891" flipH="1" flipV="1">
            <a:off x="5097934" y="1397784"/>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2" name="Saetta 351"/>
          <p:cNvSpPr>
            <a:spLocks noChangeAspect="1"/>
          </p:cNvSpPr>
          <p:nvPr/>
        </p:nvSpPr>
        <p:spPr>
          <a:xfrm rot="12261891" flipH="1" flipV="1">
            <a:off x="5473567" y="1433544"/>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85" name="Disco magnetico 184"/>
          <p:cNvSpPr>
            <a:spLocks noChangeAspect="1"/>
          </p:cNvSpPr>
          <p:nvPr/>
        </p:nvSpPr>
        <p:spPr>
          <a:xfrm>
            <a:off x="3346100" y="3178265"/>
            <a:ext cx="945930" cy="973137"/>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213"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399926" y="3247072"/>
            <a:ext cx="162624" cy="162624"/>
          </a:xfrm>
          <a:prstGeom prst="rect">
            <a:avLst/>
          </a:prstGeom>
        </p:spPr>
      </p:pic>
      <p:pic>
        <p:nvPicPr>
          <p:cNvPr id="214"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522806" y="3227294"/>
            <a:ext cx="162624" cy="162624"/>
          </a:xfrm>
          <a:prstGeom prst="rect">
            <a:avLst/>
          </a:prstGeom>
        </p:spPr>
      </p:pic>
      <p:pic>
        <p:nvPicPr>
          <p:cNvPr id="215"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629241" y="3268186"/>
            <a:ext cx="162624" cy="162624"/>
          </a:xfrm>
          <a:prstGeom prst="rect">
            <a:avLst/>
          </a:prstGeom>
        </p:spPr>
      </p:pic>
      <p:pic>
        <p:nvPicPr>
          <p:cNvPr id="216"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727625" y="3193482"/>
            <a:ext cx="162624" cy="162624"/>
          </a:xfrm>
          <a:prstGeom prst="rect">
            <a:avLst/>
          </a:prstGeom>
        </p:spPr>
      </p:pic>
      <p:pic>
        <p:nvPicPr>
          <p:cNvPr id="220"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872433" y="3233616"/>
            <a:ext cx="162624" cy="162624"/>
          </a:xfrm>
          <a:prstGeom prst="rect">
            <a:avLst/>
          </a:prstGeom>
        </p:spPr>
      </p:pic>
      <p:pic>
        <p:nvPicPr>
          <p:cNvPr id="221"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981419" y="3213839"/>
            <a:ext cx="162624" cy="162624"/>
          </a:xfrm>
          <a:prstGeom prst="rect">
            <a:avLst/>
          </a:prstGeom>
        </p:spPr>
      </p:pic>
      <p:pic>
        <p:nvPicPr>
          <p:cNvPr id="222"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4087854" y="3254730"/>
            <a:ext cx="162624" cy="162624"/>
          </a:xfrm>
          <a:prstGeom prst="rect">
            <a:avLst/>
          </a:prstGeom>
        </p:spPr>
      </p:pic>
      <p:pic>
        <p:nvPicPr>
          <p:cNvPr id="226"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3773325" y="3349094"/>
            <a:ext cx="162624" cy="162624"/>
          </a:xfrm>
          <a:prstGeom prst="rect">
            <a:avLst/>
          </a:prstGeom>
        </p:spPr>
      </p:pic>
      <p:sp>
        <p:nvSpPr>
          <p:cNvPr id="337" name="Google Shape;1327;p115"/>
          <p:cNvSpPr txBox="1"/>
          <p:nvPr/>
        </p:nvSpPr>
        <p:spPr>
          <a:xfrm>
            <a:off x="3491142" y="3554538"/>
            <a:ext cx="641257" cy="328913"/>
          </a:xfrm>
          <a:prstGeom prst="rect">
            <a:avLst/>
          </a:prstGeom>
          <a:noFill/>
          <a:ln>
            <a:noFill/>
          </a:ln>
        </p:spPr>
        <p:txBody>
          <a:bodyPr spcFirstLastPara="1" wrap="square" lIns="51431" tIns="25706" rIns="51431" bIns="25706" anchor="t" anchorCtr="0">
            <a:spAutoFit/>
          </a:bodyPr>
          <a:lstStyle/>
          <a:p>
            <a:pPr algn="ctr" defTabSz="685800">
              <a:defRPr/>
            </a:pPr>
            <a:r>
              <a:rPr lang="en-US" sz="900" b="1" dirty="0">
                <a:solidFill>
                  <a:prstClr val="black"/>
                </a:solidFill>
                <a:latin typeface="Calibri" panose="020F0502020204030204"/>
                <a:ea typeface="Calibri"/>
                <a:cs typeface="Calibri"/>
                <a:sym typeface="Calibri"/>
              </a:rPr>
              <a:t>Low Dose</a:t>
            </a:r>
          </a:p>
          <a:p>
            <a:pPr algn="ctr" defTabSz="685800">
              <a:defRPr/>
            </a:pPr>
            <a:r>
              <a:rPr lang="en-US" sz="900" b="1" dirty="0">
                <a:solidFill>
                  <a:prstClr val="black"/>
                </a:solidFill>
                <a:latin typeface="Calibri" panose="020F0502020204030204"/>
                <a:ea typeface="Calibri"/>
                <a:cs typeface="Calibri"/>
                <a:sym typeface="Calibri"/>
              </a:rPr>
              <a:t>UHDR</a:t>
            </a:r>
          </a:p>
        </p:txBody>
      </p:sp>
      <p:sp>
        <p:nvSpPr>
          <p:cNvPr id="342" name="Esplosione 1 341"/>
          <p:cNvSpPr>
            <a:spLocks noChangeAspect="1"/>
          </p:cNvSpPr>
          <p:nvPr/>
        </p:nvSpPr>
        <p:spPr>
          <a:xfrm>
            <a:off x="3905821" y="3228489"/>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43" name="Esplosione 1 342"/>
          <p:cNvSpPr>
            <a:spLocks noChangeAspect="1"/>
          </p:cNvSpPr>
          <p:nvPr/>
        </p:nvSpPr>
        <p:spPr>
          <a:xfrm>
            <a:off x="4011975" y="3266021"/>
            <a:ext cx="83051" cy="9276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3" name="Saetta 352"/>
          <p:cNvSpPr>
            <a:spLocks noChangeAspect="1"/>
          </p:cNvSpPr>
          <p:nvPr/>
        </p:nvSpPr>
        <p:spPr>
          <a:xfrm rot="12261891" flipH="1" flipV="1">
            <a:off x="3483014" y="2835837"/>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4" name="Saetta 353"/>
          <p:cNvSpPr>
            <a:spLocks noChangeAspect="1"/>
          </p:cNvSpPr>
          <p:nvPr/>
        </p:nvSpPr>
        <p:spPr>
          <a:xfrm rot="12261891" flipH="1" flipV="1">
            <a:off x="3773427" y="2810339"/>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12" name="Disco magnetico 311"/>
          <p:cNvSpPr>
            <a:spLocks noChangeAspect="1"/>
          </p:cNvSpPr>
          <p:nvPr/>
        </p:nvSpPr>
        <p:spPr>
          <a:xfrm>
            <a:off x="4799623" y="3163673"/>
            <a:ext cx="945930" cy="973137"/>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21"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4853448" y="3232481"/>
            <a:ext cx="162624" cy="162624"/>
          </a:xfrm>
          <a:prstGeom prst="rect">
            <a:avLst/>
          </a:prstGeom>
        </p:spPr>
      </p:pic>
      <p:pic>
        <p:nvPicPr>
          <p:cNvPr id="322"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4976328" y="3212703"/>
            <a:ext cx="162624" cy="162624"/>
          </a:xfrm>
          <a:prstGeom prst="rect">
            <a:avLst/>
          </a:prstGeom>
        </p:spPr>
      </p:pic>
      <p:pic>
        <p:nvPicPr>
          <p:cNvPr id="323"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082764" y="3253595"/>
            <a:ext cx="162624" cy="162624"/>
          </a:xfrm>
          <a:prstGeom prst="rect">
            <a:avLst/>
          </a:prstGeom>
        </p:spPr>
      </p:pic>
      <p:pic>
        <p:nvPicPr>
          <p:cNvPr id="324"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181147" y="3178891"/>
            <a:ext cx="162624" cy="162624"/>
          </a:xfrm>
          <a:prstGeom prst="rect">
            <a:avLst/>
          </a:prstGeom>
        </p:spPr>
      </p:pic>
      <p:sp>
        <p:nvSpPr>
          <p:cNvPr id="325" name="Esplosione 1 324"/>
          <p:cNvSpPr>
            <a:spLocks noChangeAspect="1"/>
          </p:cNvSpPr>
          <p:nvPr/>
        </p:nvSpPr>
        <p:spPr>
          <a:xfrm>
            <a:off x="4894500" y="3229876"/>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26" name="Esplosione 1 325"/>
          <p:cNvSpPr>
            <a:spLocks noChangeAspect="1"/>
          </p:cNvSpPr>
          <p:nvPr/>
        </p:nvSpPr>
        <p:spPr>
          <a:xfrm>
            <a:off x="5014548" y="3267409"/>
            <a:ext cx="83051" cy="9276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27"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325956" y="3219025"/>
            <a:ext cx="162624" cy="162624"/>
          </a:xfrm>
          <a:prstGeom prst="rect">
            <a:avLst/>
          </a:prstGeom>
        </p:spPr>
      </p:pic>
      <p:pic>
        <p:nvPicPr>
          <p:cNvPr id="328"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434941" y="3199247"/>
            <a:ext cx="162624" cy="162624"/>
          </a:xfrm>
          <a:prstGeom prst="rect">
            <a:avLst/>
          </a:prstGeom>
        </p:spPr>
      </p:pic>
      <p:pic>
        <p:nvPicPr>
          <p:cNvPr id="329"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541377" y="3240139"/>
            <a:ext cx="162624" cy="162624"/>
          </a:xfrm>
          <a:prstGeom prst="rect">
            <a:avLst/>
          </a:prstGeom>
        </p:spPr>
      </p:pic>
      <p:sp>
        <p:nvSpPr>
          <p:cNvPr id="330" name="Esplosione 1 329"/>
          <p:cNvSpPr>
            <a:spLocks noChangeAspect="1"/>
          </p:cNvSpPr>
          <p:nvPr/>
        </p:nvSpPr>
        <p:spPr>
          <a:xfrm>
            <a:off x="5473161" y="3253953"/>
            <a:ext cx="83051" cy="9276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31" name="Esplosione 1 330"/>
          <p:cNvSpPr>
            <a:spLocks noChangeAspect="1"/>
          </p:cNvSpPr>
          <p:nvPr/>
        </p:nvSpPr>
        <p:spPr>
          <a:xfrm>
            <a:off x="5582950" y="3312281"/>
            <a:ext cx="83051" cy="92768"/>
          </a:xfrm>
          <a:prstGeom prst="irregularSeal1">
            <a:avLst/>
          </a:prstGeom>
          <a:solidFill>
            <a:srgbClr val="CC00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32"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24862">
            <a:off x="5226848" y="3334502"/>
            <a:ext cx="162624" cy="162624"/>
          </a:xfrm>
          <a:prstGeom prst="rect">
            <a:avLst/>
          </a:prstGeom>
        </p:spPr>
      </p:pic>
      <p:sp>
        <p:nvSpPr>
          <p:cNvPr id="339" name="Google Shape;1327;p115"/>
          <p:cNvSpPr txBox="1"/>
          <p:nvPr/>
        </p:nvSpPr>
        <p:spPr>
          <a:xfrm>
            <a:off x="4949018" y="3545362"/>
            <a:ext cx="641257" cy="328913"/>
          </a:xfrm>
          <a:prstGeom prst="rect">
            <a:avLst/>
          </a:prstGeom>
          <a:noFill/>
          <a:ln>
            <a:noFill/>
          </a:ln>
        </p:spPr>
        <p:txBody>
          <a:bodyPr spcFirstLastPara="1" wrap="square" lIns="51431" tIns="25706" rIns="51431" bIns="25706" anchor="t" anchorCtr="0">
            <a:spAutoFit/>
          </a:bodyPr>
          <a:lstStyle/>
          <a:p>
            <a:pPr algn="ctr" defTabSz="685800">
              <a:defRPr/>
            </a:pPr>
            <a:r>
              <a:rPr lang="en-US" sz="900" b="1" dirty="0">
                <a:solidFill>
                  <a:prstClr val="black"/>
                </a:solidFill>
                <a:latin typeface="Calibri" panose="020F0502020204030204"/>
                <a:ea typeface="Calibri"/>
                <a:cs typeface="Calibri"/>
                <a:sym typeface="Calibri"/>
              </a:rPr>
              <a:t>High Dose</a:t>
            </a:r>
          </a:p>
          <a:p>
            <a:pPr algn="ctr" defTabSz="685800">
              <a:defRPr/>
            </a:pPr>
            <a:r>
              <a:rPr lang="en-US" sz="900" b="1" dirty="0">
                <a:solidFill>
                  <a:prstClr val="black"/>
                </a:solidFill>
                <a:latin typeface="Calibri" panose="020F0502020204030204"/>
                <a:ea typeface="Calibri"/>
                <a:cs typeface="Calibri"/>
                <a:sym typeface="Calibri"/>
              </a:rPr>
              <a:t>UHDR</a:t>
            </a:r>
          </a:p>
        </p:txBody>
      </p:sp>
      <p:sp>
        <p:nvSpPr>
          <p:cNvPr id="355" name="Saetta 354"/>
          <p:cNvSpPr>
            <a:spLocks noChangeAspect="1"/>
          </p:cNvSpPr>
          <p:nvPr/>
        </p:nvSpPr>
        <p:spPr>
          <a:xfrm rot="12261891" flipH="1" flipV="1">
            <a:off x="4750957" y="2830076"/>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6" name="Saetta 355"/>
          <p:cNvSpPr>
            <a:spLocks noChangeAspect="1"/>
          </p:cNvSpPr>
          <p:nvPr/>
        </p:nvSpPr>
        <p:spPr>
          <a:xfrm rot="12261891" flipH="1" flipV="1">
            <a:off x="4923978" y="2778666"/>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7" name="Saetta 356"/>
          <p:cNvSpPr>
            <a:spLocks noChangeAspect="1"/>
          </p:cNvSpPr>
          <p:nvPr/>
        </p:nvSpPr>
        <p:spPr>
          <a:xfrm rot="12261891" flipH="1" flipV="1">
            <a:off x="5276266" y="2773859"/>
            <a:ext cx="245870" cy="256933"/>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8" name="Saetta 357"/>
          <p:cNvSpPr>
            <a:spLocks noChangeAspect="1"/>
          </p:cNvSpPr>
          <p:nvPr/>
        </p:nvSpPr>
        <p:spPr>
          <a:xfrm rot="12261891" flipH="1" flipV="1">
            <a:off x="5096998" y="2828144"/>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59" name="Saetta 358"/>
          <p:cNvSpPr>
            <a:spLocks noChangeAspect="1"/>
          </p:cNvSpPr>
          <p:nvPr/>
        </p:nvSpPr>
        <p:spPr>
          <a:xfrm rot="12261891" flipH="1" flipV="1">
            <a:off x="5472631" y="2863904"/>
            <a:ext cx="262820" cy="274645"/>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362" name="Immagine 3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7467" y="2008543"/>
            <a:ext cx="336653" cy="336653"/>
          </a:xfrm>
          <a:prstGeom prst="rect">
            <a:avLst/>
          </a:prstGeom>
        </p:spPr>
      </p:pic>
      <p:pic>
        <p:nvPicPr>
          <p:cNvPr id="363" name="Immagine 3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7072" y="3567838"/>
            <a:ext cx="273530" cy="448613"/>
          </a:xfrm>
          <a:prstGeom prst="rect">
            <a:avLst/>
          </a:prstGeom>
        </p:spPr>
      </p:pic>
      <p:sp>
        <p:nvSpPr>
          <p:cNvPr id="20" name="Segnaposto numero diapositiva 2">
            <a:extLst>
              <a:ext uri="{FF2B5EF4-FFF2-40B4-BE49-F238E27FC236}">
                <a16:creationId xmlns:a16="http://schemas.microsoft.com/office/drawing/2014/main" id="{7ED4850E-56CF-4E1E-EF59-FB57CB42D45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39</a:t>
            </a:fld>
            <a:endParaRPr lang="en-US" sz="900" dirty="0">
              <a:solidFill>
                <a:prstClr val="black">
                  <a:tint val="75000"/>
                </a:prstClr>
              </a:solidFill>
              <a:latin typeface="Calibri" panose="020F0502020204030204"/>
            </a:endParaRPr>
          </a:p>
        </p:txBody>
      </p:sp>
      <p:pic>
        <p:nvPicPr>
          <p:cNvPr id="21" name="Google Shape;1469;p120">
            <a:extLst>
              <a:ext uri="{FF2B5EF4-FFF2-40B4-BE49-F238E27FC236}">
                <a16:creationId xmlns:a16="http://schemas.microsoft.com/office/drawing/2014/main" id="{A3AB7353-F23A-9CDD-0CD4-7C9E3F4708E5}"/>
              </a:ext>
            </a:extLst>
          </p:cNvPr>
          <p:cNvPicPr preferRelativeResize="0"/>
          <p:nvPr/>
        </p:nvPicPr>
        <p:blipFill rotWithShape="1">
          <a:blip r:embed="rId9">
            <a:alphaModFix/>
          </a:blip>
          <a:srcRect r="19703"/>
          <a:stretch>
            <a:fillRect/>
          </a:stretch>
        </p:blipFill>
        <p:spPr>
          <a:xfrm>
            <a:off x="139615" y="1468739"/>
            <a:ext cx="3045806" cy="2709305"/>
          </a:xfrm>
          <a:prstGeom prst="rect">
            <a:avLst/>
          </a:prstGeom>
          <a:noFill/>
          <a:ln>
            <a:noFill/>
          </a:ln>
        </p:spPr>
      </p:pic>
      <p:sp>
        <p:nvSpPr>
          <p:cNvPr id="22" name="Google Shape;1478;p120">
            <a:extLst>
              <a:ext uri="{FF2B5EF4-FFF2-40B4-BE49-F238E27FC236}">
                <a16:creationId xmlns:a16="http://schemas.microsoft.com/office/drawing/2014/main" id="{0C04C466-A4D5-9B5B-8F41-6F4A83D3A85D}"/>
              </a:ext>
            </a:extLst>
          </p:cNvPr>
          <p:cNvSpPr/>
          <p:nvPr/>
        </p:nvSpPr>
        <p:spPr>
          <a:xfrm>
            <a:off x="645737" y="1810219"/>
            <a:ext cx="930000" cy="992400"/>
          </a:xfrm>
          <a:prstGeom prst="rect">
            <a:avLst/>
          </a:prstGeom>
          <a:noFill/>
          <a:ln>
            <a:noFill/>
          </a:ln>
        </p:spPr>
        <p:txBody>
          <a:bodyPr spcFirstLastPara="1" wrap="square" lIns="68575" tIns="34275" rIns="68575" bIns="34275" anchor="t" anchorCtr="0">
            <a:noAutofit/>
          </a:bodyPr>
          <a:lstStyle/>
          <a:p>
            <a:pPr algn="ctr" defTabSz="685800">
              <a:buClr>
                <a:srgbClr val="000000"/>
              </a:buClr>
              <a:defRPr/>
            </a:pPr>
            <a:r>
              <a:rPr lang="en-US" sz="1200" kern="0" dirty="0">
                <a:solidFill>
                  <a:srgbClr val="000000"/>
                </a:solidFill>
                <a:latin typeface="Calibri"/>
                <a:ea typeface="Calibri"/>
                <a:cs typeface="Calibri"/>
                <a:sym typeface="Calibri"/>
              </a:rPr>
              <a:t>jagged behavior due to radiation stochasticity</a:t>
            </a:r>
          </a:p>
        </p:txBody>
      </p:sp>
      <p:sp>
        <p:nvSpPr>
          <p:cNvPr id="30" name="Google Shape;1474;p120">
            <a:extLst>
              <a:ext uri="{FF2B5EF4-FFF2-40B4-BE49-F238E27FC236}">
                <a16:creationId xmlns:a16="http://schemas.microsoft.com/office/drawing/2014/main" id="{308644E4-A10F-EA97-B4AF-9B7278458831}"/>
              </a:ext>
            </a:extLst>
          </p:cNvPr>
          <p:cNvSpPr txBox="1"/>
          <p:nvPr/>
        </p:nvSpPr>
        <p:spPr>
          <a:xfrm>
            <a:off x="1575737" y="1274315"/>
            <a:ext cx="543600" cy="284663"/>
          </a:xfrm>
          <a:prstGeom prst="rect">
            <a:avLst/>
          </a:prstGeom>
          <a:noFill/>
          <a:ln>
            <a:noFill/>
          </a:ln>
        </p:spPr>
        <p:txBody>
          <a:bodyPr spcFirstLastPara="1" wrap="square" lIns="68575" tIns="34275" rIns="68575" bIns="34275" anchor="t" anchorCtr="0">
            <a:spAutoFit/>
          </a:bodyPr>
          <a:lstStyle/>
          <a:p>
            <a:pPr algn="ctr" defTabSz="685800">
              <a:buClr>
                <a:srgbClr val="000000"/>
              </a:buClr>
              <a:defRPr/>
            </a:pPr>
            <a:r>
              <a:rPr lang="en-US" sz="1400" b="1" kern="0" dirty="0">
                <a:solidFill>
                  <a:srgbClr val="000000"/>
                </a:solidFill>
                <a:latin typeface="Calibri"/>
                <a:ea typeface="Calibri"/>
                <a:cs typeface="Calibri"/>
                <a:sym typeface="Calibri"/>
              </a:rPr>
              <a:t>1 Gy</a:t>
            </a:r>
          </a:p>
        </p:txBody>
      </p:sp>
      <p:pic>
        <p:nvPicPr>
          <p:cNvPr id="33" name="Google Shape;1469;p120">
            <a:extLst>
              <a:ext uri="{FF2B5EF4-FFF2-40B4-BE49-F238E27FC236}">
                <a16:creationId xmlns:a16="http://schemas.microsoft.com/office/drawing/2014/main" id="{B45D2E37-C7C3-6876-5B8D-8470CFFBDFB1}"/>
              </a:ext>
            </a:extLst>
          </p:cNvPr>
          <p:cNvPicPr preferRelativeResize="0"/>
          <p:nvPr/>
        </p:nvPicPr>
        <p:blipFill rotWithShape="1">
          <a:blip r:embed="rId9">
            <a:alphaModFix/>
          </a:blip>
          <a:srcRect l="79451" t="34046" r="249" b="37583"/>
          <a:stretch>
            <a:fillRect/>
          </a:stretch>
        </p:blipFill>
        <p:spPr>
          <a:xfrm>
            <a:off x="645737" y="2971077"/>
            <a:ext cx="769985" cy="768657"/>
          </a:xfrm>
          <a:prstGeom prst="rect">
            <a:avLst/>
          </a:prstGeom>
          <a:noFill/>
          <a:ln>
            <a:noFill/>
          </a:ln>
        </p:spPr>
      </p:pic>
      <p:pic>
        <p:nvPicPr>
          <p:cNvPr id="34" name="Google Shape;1470;p120">
            <a:extLst>
              <a:ext uri="{FF2B5EF4-FFF2-40B4-BE49-F238E27FC236}">
                <a16:creationId xmlns:a16="http://schemas.microsoft.com/office/drawing/2014/main" id="{75239E75-3D4A-1596-86E6-F2E66EE3C034}"/>
              </a:ext>
            </a:extLst>
          </p:cNvPr>
          <p:cNvPicPr preferRelativeResize="0"/>
          <p:nvPr/>
        </p:nvPicPr>
        <p:blipFill rotWithShape="1">
          <a:blip r:embed="rId10">
            <a:alphaModFix/>
          </a:blip>
          <a:srcRect r="20363"/>
          <a:stretch/>
        </p:blipFill>
        <p:spPr>
          <a:xfrm>
            <a:off x="5988476" y="1468739"/>
            <a:ext cx="3015909" cy="2704836"/>
          </a:xfrm>
          <a:prstGeom prst="rect">
            <a:avLst/>
          </a:prstGeom>
          <a:noFill/>
          <a:ln>
            <a:noFill/>
          </a:ln>
        </p:spPr>
      </p:pic>
      <p:sp>
        <p:nvSpPr>
          <p:cNvPr id="36" name="Google Shape;1472;p120">
            <a:extLst>
              <a:ext uri="{FF2B5EF4-FFF2-40B4-BE49-F238E27FC236}">
                <a16:creationId xmlns:a16="http://schemas.microsoft.com/office/drawing/2014/main" id="{7E740863-35C0-E0F8-7C6E-06350D82E4E5}"/>
              </a:ext>
            </a:extLst>
          </p:cNvPr>
          <p:cNvSpPr/>
          <p:nvPr/>
        </p:nvSpPr>
        <p:spPr>
          <a:xfrm>
            <a:off x="6863302" y="2506067"/>
            <a:ext cx="983870" cy="448613"/>
          </a:xfrm>
          <a:prstGeom prst="rect">
            <a:avLst/>
          </a:prstGeom>
          <a:noFill/>
          <a:ln>
            <a:noFill/>
          </a:ln>
        </p:spPr>
        <p:txBody>
          <a:bodyPr spcFirstLastPara="1" wrap="square" lIns="68575" tIns="34275" rIns="68575" bIns="34275" anchor="t" anchorCtr="0">
            <a:noAutofit/>
          </a:bodyPr>
          <a:lstStyle/>
          <a:p>
            <a:pPr algn="ctr" defTabSz="685800">
              <a:buClr>
                <a:srgbClr val="000000"/>
              </a:buClr>
              <a:defRPr/>
            </a:pPr>
            <a:r>
              <a:rPr lang="en-US" sz="1200" kern="0" dirty="0">
                <a:solidFill>
                  <a:srgbClr val="00B050"/>
                </a:solidFill>
                <a:latin typeface="Calibri"/>
                <a:ea typeface="Calibri"/>
                <a:cs typeface="Calibri"/>
                <a:sym typeface="Calibri"/>
              </a:rPr>
              <a:t>rise in shorter time</a:t>
            </a:r>
            <a:endParaRPr lang="en-US" sz="1100" kern="0" dirty="0">
              <a:solidFill>
                <a:srgbClr val="000000"/>
              </a:solidFill>
              <a:latin typeface="Arial"/>
              <a:cs typeface="Arial"/>
              <a:sym typeface="Arial"/>
            </a:endParaRPr>
          </a:p>
        </p:txBody>
      </p:sp>
      <p:sp>
        <p:nvSpPr>
          <p:cNvPr id="39" name="Google Shape;1473;p120">
            <a:extLst>
              <a:ext uri="{FF2B5EF4-FFF2-40B4-BE49-F238E27FC236}">
                <a16:creationId xmlns:a16="http://schemas.microsoft.com/office/drawing/2014/main" id="{E74534A5-2D96-A7BA-3320-513EE78D226F}"/>
              </a:ext>
            </a:extLst>
          </p:cNvPr>
          <p:cNvSpPr/>
          <p:nvPr/>
        </p:nvSpPr>
        <p:spPr>
          <a:xfrm>
            <a:off x="6808849" y="1627003"/>
            <a:ext cx="1092900" cy="438600"/>
          </a:xfrm>
          <a:prstGeom prst="rect">
            <a:avLst/>
          </a:prstGeom>
          <a:noFill/>
          <a:ln>
            <a:noFill/>
          </a:ln>
        </p:spPr>
        <p:txBody>
          <a:bodyPr spcFirstLastPara="1" wrap="square" lIns="68575" tIns="34275" rIns="68575" bIns="34275" anchor="t" anchorCtr="0">
            <a:noAutofit/>
          </a:bodyPr>
          <a:lstStyle/>
          <a:p>
            <a:pPr algn="ctr" defTabSz="685800">
              <a:buClr>
                <a:srgbClr val="000000"/>
              </a:buClr>
              <a:defRPr/>
            </a:pPr>
            <a:r>
              <a:rPr lang="en-US" sz="1200" kern="0" dirty="0">
                <a:solidFill>
                  <a:srgbClr val="00B050"/>
                </a:solidFill>
                <a:latin typeface="Calibri"/>
                <a:ea typeface="Calibri"/>
                <a:cs typeface="Calibri"/>
                <a:sym typeface="Calibri"/>
              </a:rPr>
              <a:t>higher peak concentration</a:t>
            </a:r>
            <a:endParaRPr lang="en-US" sz="1100" kern="0" dirty="0">
              <a:solidFill>
                <a:srgbClr val="000000"/>
              </a:solidFill>
              <a:latin typeface="Arial"/>
              <a:cs typeface="Arial"/>
              <a:sym typeface="Arial"/>
            </a:endParaRPr>
          </a:p>
        </p:txBody>
      </p:sp>
      <p:sp>
        <p:nvSpPr>
          <p:cNvPr id="40" name="Google Shape;1475;p120">
            <a:extLst>
              <a:ext uri="{FF2B5EF4-FFF2-40B4-BE49-F238E27FC236}">
                <a16:creationId xmlns:a16="http://schemas.microsoft.com/office/drawing/2014/main" id="{99A810BA-A797-5A59-7966-A8525D14B891}"/>
              </a:ext>
            </a:extLst>
          </p:cNvPr>
          <p:cNvSpPr txBox="1"/>
          <p:nvPr/>
        </p:nvSpPr>
        <p:spPr>
          <a:xfrm>
            <a:off x="7355236" y="1274315"/>
            <a:ext cx="631500" cy="284663"/>
          </a:xfrm>
          <a:prstGeom prst="rect">
            <a:avLst/>
          </a:prstGeom>
          <a:noFill/>
          <a:ln>
            <a:noFill/>
          </a:ln>
        </p:spPr>
        <p:txBody>
          <a:bodyPr spcFirstLastPara="1" wrap="square" lIns="68575" tIns="34275" rIns="68575" bIns="34275" anchor="t" anchorCtr="0">
            <a:spAutoFit/>
          </a:bodyPr>
          <a:lstStyle/>
          <a:p>
            <a:pPr algn="ctr" defTabSz="685800">
              <a:buClr>
                <a:srgbClr val="000000"/>
              </a:buClr>
              <a:defRPr/>
            </a:pPr>
            <a:r>
              <a:rPr lang="en-US" sz="1400" b="1" kern="0" dirty="0">
                <a:solidFill>
                  <a:srgbClr val="000000"/>
                </a:solidFill>
                <a:latin typeface="Calibri"/>
                <a:ea typeface="Calibri"/>
                <a:cs typeface="Calibri"/>
                <a:sym typeface="Calibri"/>
              </a:rPr>
              <a:t>30 Gy</a:t>
            </a:r>
          </a:p>
        </p:txBody>
      </p:sp>
      <p:pic>
        <p:nvPicPr>
          <p:cNvPr id="41" name="Google Shape;1479;p120">
            <a:extLst>
              <a:ext uri="{FF2B5EF4-FFF2-40B4-BE49-F238E27FC236}">
                <a16:creationId xmlns:a16="http://schemas.microsoft.com/office/drawing/2014/main" id="{CFC85B0A-0CDF-56D8-48E7-83DD9E9E8B04}"/>
              </a:ext>
            </a:extLst>
          </p:cNvPr>
          <p:cNvPicPr preferRelativeResize="0"/>
          <p:nvPr/>
        </p:nvPicPr>
        <p:blipFill rotWithShape="1">
          <a:blip r:embed="rId8">
            <a:alphaModFix/>
          </a:blip>
          <a:srcRect/>
          <a:stretch/>
        </p:blipFill>
        <p:spPr>
          <a:xfrm>
            <a:off x="7222900" y="2057454"/>
            <a:ext cx="273530" cy="448613"/>
          </a:xfrm>
          <a:prstGeom prst="rect">
            <a:avLst/>
          </a:prstGeom>
          <a:noFill/>
          <a:ln>
            <a:noFill/>
          </a:ln>
        </p:spPr>
      </p:pic>
      <p:pic>
        <p:nvPicPr>
          <p:cNvPr id="42" name="Google Shape;1469;p120">
            <a:extLst>
              <a:ext uri="{FF2B5EF4-FFF2-40B4-BE49-F238E27FC236}">
                <a16:creationId xmlns:a16="http://schemas.microsoft.com/office/drawing/2014/main" id="{9E6CE452-3528-1BB0-FE5A-B05DD46D94C5}"/>
              </a:ext>
            </a:extLst>
          </p:cNvPr>
          <p:cNvPicPr preferRelativeResize="0"/>
          <p:nvPr/>
        </p:nvPicPr>
        <p:blipFill rotWithShape="1">
          <a:blip r:embed="rId9">
            <a:alphaModFix/>
          </a:blip>
          <a:srcRect l="79451" t="34046" r="249" b="37583"/>
          <a:stretch>
            <a:fillRect/>
          </a:stretch>
        </p:blipFill>
        <p:spPr>
          <a:xfrm>
            <a:off x="6585252" y="2954681"/>
            <a:ext cx="769985" cy="768657"/>
          </a:xfrm>
          <a:prstGeom prst="rect">
            <a:avLst/>
          </a:prstGeom>
          <a:noFill/>
          <a:ln>
            <a:noFill/>
          </a:ln>
        </p:spPr>
      </p:pic>
      <p:sp>
        <p:nvSpPr>
          <p:cNvPr id="45" name="Ovale 44">
            <a:extLst>
              <a:ext uri="{FF2B5EF4-FFF2-40B4-BE49-F238E27FC236}">
                <a16:creationId xmlns:a16="http://schemas.microsoft.com/office/drawing/2014/main" id="{935DF407-F641-C0EF-5F5E-1A3BEC652D25}"/>
              </a:ext>
            </a:extLst>
          </p:cNvPr>
          <p:cNvSpPr/>
          <p:nvPr/>
        </p:nvSpPr>
        <p:spPr>
          <a:xfrm>
            <a:off x="2684365" y="2954680"/>
            <a:ext cx="228600" cy="22223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1</a:t>
            </a:r>
          </a:p>
        </p:txBody>
      </p:sp>
      <p:sp>
        <p:nvSpPr>
          <p:cNvPr id="47" name="Ovale 46">
            <a:extLst>
              <a:ext uri="{FF2B5EF4-FFF2-40B4-BE49-F238E27FC236}">
                <a16:creationId xmlns:a16="http://schemas.microsoft.com/office/drawing/2014/main" id="{2AC7D4C2-2E70-70DB-2EB7-7F9EAB765300}"/>
              </a:ext>
            </a:extLst>
          </p:cNvPr>
          <p:cNvSpPr/>
          <p:nvPr/>
        </p:nvSpPr>
        <p:spPr>
          <a:xfrm>
            <a:off x="3691542" y="2460631"/>
            <a:ext cx="228600" cy="22223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1</a:t>
            </a:r>
          </a:p>
        </p:txBody>
      </p:sp>
      <p:sp>
        <p:nvSpPr>
          <p:cNvPr id="48" name="Ovale 47">
            <a:extLst>
              <a:ext uri="{FF2B5EF4-FFF2-40B4-BE49-F238E27FC236}">
                <a16:creationId xmlns:a16="http://schemas.microsoft.com/office/drawing/2014/main" id="{431178D3-DD7E-4553-82BE-3E3D8C7BA491}"/>
              </a:ext>
            </a:extLst>
          </p:cNvPr>
          <p:cNvSpPr/>
          <p:nvPr/>
        </p:nvSpPr>
        <p:spPr>
          <a:xfrm>
            <a:off x="1714497" y="1692429"/>
            <a:ext cx="228600" cy="222238"/>
          </a:xfrm>
          <a:prstGeom prst="ellipse">
            <a:avLst/>
          </a:prstGeom>
          <a:noFill/>
          <a:ln w="28575">
            <a:solidFill>
              <a:srgbClr val="2FB0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2FB08D"/>
                </a:solidFill>
              </a:rPr>
              <a:t>3</a:t>
            </a:r>
          </a:p>
        </p:txBody>
      </p:sp>
      <p:sp>
        <p:nvSpPr>
          <p:cNvPr id="49" name="Ovale 48">
            <a:extLst>
              <a:ext uri="{FF2B5EF4-FFF2-40B4-BE49-F238E27FC236}">
                <a16:creationId xmlns:a16="http://schemas.microsoft.com/office/drawing/2014/main" id="{7338407A-2CFA-08F4-D5BC-712DA724D452}"/>
              </a:ext>
            </a:extLst>
          </p:cNvPr>
          <p:cNvSpPr/>
          <p:nvPr/>
        </p:nvSpPr>
        <p:spPr>
          <a:xfrm>
            <a:off x="5154566" y="2445180"/>
            <a:ext cx="228600" cy="22223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2</a:t>
            </a:r>
          </a:p>
        </p:txBody>
      </p:sp>
      <p:sp>
        <p:nvSpPr>
          <p:cNvPr id="81" name="Ovale 80">
            <a:extLst>
              <a:ext uri="{FF2B5EF4-FFF2-40B4-BE49-F238E27FC236}">
                <a16:creationId xmlns:a16="http://schemas.microsoft.com/office/drawing/2014/main" id="{0DA0488F-4894-5B9B-A67C-569F5776D28F}"/>
              </a:ext>
            </a:extLst>
          </p:cNvPr>
          <p:cNvSpPr/>
          <p:nvPr/>
        </p:nvSpPr>
        <p:spPr>
          <a:xfrm>
            <a:off x="3691542" y="3889100"/>
            <a:ext cx="228600" cy="222238"/>
          </a:xfrm>
          <a:prstGeom prst="ellipse">
            <a:avLst/>
          </a:prstGeom>
          <a:noFill/>
          <a:ln w="28575">
            <a:solidFill>
              <a:srgbClr val="2FB0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2FB08D"/>
                </a:solidFill>
              </a:rPr>
              <a:t>3</a:t>
            </a:r>
          </a:p>
        </p:txBody>
      </p:sp>
      <p:sp>
        <p:nvSpPr>
          <p:cNvPr id="83" name="Ovale 82">
            <a:extLst>
              <a:ext uri="{FF2B5EF4-FFF2-40B4-BE49-F238E27FC236}">
                <a16:creationId xmlns:a16="http://schemas.microsoft.com/office/drawing/2014/main" id="{EE1E347F-4880-9DE7-7564-60B5AACC519F}"/>
              </a:ext>
            </a:extLst>
          </p:cNvPr>
          <p:cNvSpPr/>
          <p:nvPr/>
        </p:nvSpPr>
        <p:spPr>
          <a:xfrm>
            <a:off x="8666102" y="3326886"/>
            <a:ext cx="228600" cy="22223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2</a:t>
            </a:r>
          </a:p>
        </p:txBody>
      </p:sp>
      <p:sp>
        <p:nvSpPr>
          <p:cNvPr id="85" name="Ovale 84">
            <a:extLst>
              <a:ext uri="{FF2B5EF4-FFF2-40B4-BE49-F238E27FC236}">
                <a16:creationId xmlns:a16="http://schemas.microsoft.com/office/drawing/2014/main" id="{793D2BB7-4623-F21F-2473-70B3D7666975}"/>
              </a:ext>
            </a:extLst>
          </p:cNvPr>
          <p:cNvSpPr/>
          <p:nvPr/>
        </p:nvSpPr>
        <p:spPr>
          <a:xfrm>
            <a:off x="5154824" y="3885072"/>
            <a:ext cx="228600" cy="222238"/>
          </a:xfrm>
          <a:prstGeom prst="ellipse">
            <a:avLst/>
          </a:prstGeom>
          <a:noFill/>
          <a:ln w="28575">
            <a:solidFill>
              <a:srgbClr val="2FB0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2FB08D"/>
                </a:solidFill>
              </a:rPr>
              <a:t>4</a:t>
            </a:r>
          </a:p>
        </p:txBody>
      </p:sp>
      <p:sp>
        <p:nvSpPr>
          <p:cNvPr id="86" name="Ovale 85">
            <a:extLst>
              <a:ext uri="{FF2B5EF4-FFF2-40B4-BE49-F238E27FC236}">
                <a16:creationId xmlns:a16="http://schemas.microsoft.com/office/drawing/2014/main" id="{C00E5A46-B93A-96E4-8086-72CA6FCE7302}"/>
              </a:ext>
            </a:extLst>
          </p:cNvPr>
          <p:cNvSpPr/>
          <p:nvPr/>
        </p:nvSpPr>
        <p:spPr>
          <a:xfrm>
            <a:off x="8110166" y="1675296"/>
            <a:ext cx="228600" cy="222238"/>
          </a:xfrm>
          <a:prstGeom prst="ellipse">
            <a:avLst/>
          </a:prstGeom>
          <a:noFill/>
          <a:ln w="28575">
            <a:solidFill>
              <a:srgbClr val="2FB0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2FB08D"/>
                </a:solidFill>
              </a:rPr>
              <a:t>4</a:t>
            </a:r>
          </a:p>
        </p:txBody>
      </p:sp>
      <p:sp>
        <p:nvSpPr>
          <p:cNvPr id="87" name="Rettangolo 86">
            <a:extLst>
              <a:ext uri="{FF2B5EF4-FFF2-40B4-BE49-F238E27FC236}">
                <a16:creationId xmlns:a16="http://schemas.microsoft.com/office/drawing/2014/main" id="{1E0FDCC9-FF19-BDEF-895F-BC094E21FEB5}"/>
              </a:ext>
            </a:extLst>
          </p:cNvPr>
          <p:cNvSpPr/>
          <p:nvPr/>
        </p:nvSpPr>
        <p:spPr>
          <a:xfrm>
            <a:off x="5729627" y="4532245"/>
            <a:ext cx="2542835" cy="407804"/>
          </a:xfrm>
          <a:prstGeom prst="rect">
            <a:avLst/>
          </a:prstGeom>
        </p:spPr>
        <p:txBody>
          <a:bodyPr wrap="square">
            <a:spAutoFit/>
          </a:bodyPr>
          <a:lstStyle/>
          <a:p>
            <a:pPr algn="ctr" defTabSz="685800">
              <a:spcBef>
                <a:spcPts val="338"/>
              </a:spcBef>
              <a:defRPr>
                <a:effectLst/>
              </a:defRPr>
            </a:pPr>
            <a:r>
              <a:rPr lang="en-US" sz="900" i="1" dirty="0">
                <a:solidFill>
                  <a:srgbClr val="44546A">
                    <a:lumMod val="10000"/>
                  </a:srgbClr>
                </a:solidFill>
                <a:latin typeface="Calibri-Italic"/>
              </a:rPr>
              <a:t>M. Battestini et al., Front. Phys. (2023)</a:t>
            </a:r>
          </a:p>
          <a:p>
            <a:pPr algn="ctr" defTabSz="685800">
              <a:spcBef>
                <a:spcPts val="338"/>
              </a:spcBef>
              <a:defRPr>
                <a:effectLst/>
              </a:defRPr>
            </a:pPr>
            <a:r>
              <a:rPr lang="en-US" sz="900" i="1" dirty="0">
                <a:solidFill>
                  <a:srgbClr val="44546A">
                    <a:lumMod val="10000"/>
                  </a:srgbClr>
                </a:solidFill>
                <a:latin typeface="Calibri-Italic"/>
              </a:rPr>
              <a:t>M. Battestini et al., </a:t>
            </a:r>
            <a:r>
              <a:rPr lang="en-US" sz="900" i="1" dirty="0" err="1">
                <a:solidFill>
                  <a:srgbClr val="44546A">
                    <a:lumMod val="10000"/>
                  </a:srgbClr>
                </a:solidFill>
                <a:latin typeface="Calibri-Italic"/>
              </a:rPr>
              <a:t>Radiother</a:t>
            </a:r>
            <a:r>
              <a:rPr lang="en-US" sz="900" i="1" dirty="0">
                <a:solidFill>
                  <a:srgbClr val="44546A">
                    <a:lumMod val="10000"/>
                  </a:srgbClr>
                </a:solidFill>
                <a:latin typeface="Calibri-Italic"/>
              </a:rPr>
              <a:t>. Oncol. (2025)</a:t>
            </a:r>
          </a:p>
        </p:txBody>
      </p:sp>
      <p:cxnSp>
        <p:nvCxnSpPr>
          <p:cNvPr id="3" name="Connettore 2 2">
            <a:extLst>
              <a:ext uri="{FF2B5EF4-FFF2-40B4-BE49-F238E27FC236}">
                <a16:creationId xmlns:a16="http://schemas.microsoft.com/office/drawing/2014/main" id="{E609261D-AD81-ED06-7646-566F24F405C9}"/>
              </a:ext>
            </a:extLst>
          </p:cNvPr>
          <p:cNvCxnSpPr>
            <a:cxnSpLocks/>
          </p:cNvCxnSpPr>
          <p:nvPr/>
        </p:nvCxnSpPr>
        <p:spPr>
          <a:xfrm>
            <a:off x="3279697" y="1307600"/>
            <a:ext cx="267104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ttore 2 3">
            <a:extLst>
              <a:ext uri="{FF2B5EF4-FFF2-40B4-BE49-F238E27FC236}">
                <a16:creationId xmlns:a16="http://schemas.microsoft.com/office/drawing/2014/main" id="{5F6CA467-4006-21FA-54F0-79E4B3231A63}"/>
              </a:ext>
            </a:extLst>
          </p:cNvPr>
          <p:cNvCxnSpPr>
            <a:cxnSpLocks/>
          </p:cNvCxnSpPr>
          <p:nvPr/>
        </p:nvCxnSpPr>
        <p:spPr>
          <a:xfrm>
            <a:off x="3281570" y="1304223"/>
            <a:ext cx="0" cy="31034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1385B4D5-F009-0F9C-BF6B-4EB9F947A8FD}"/>
                  </a:ext>
                </a:extLst>
              </p:cNvPr>
              <p:cNvSpPr txBox="1"/>
              <p:nvPr/>
            </p:nvSpPr>
            <p:spPr>
              <a:xfrm>
                <a:off x="5801830" y="1084251"/>
                <a:ext cx="163763"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𝐷</m:t>
                      </m:r>
                    </m:oMath>
                  </m:oMathPara>
                </a14:m>
                <a:endParaRPr lang="en-US" sz="1350" i="1" dirty="0"/>
              </a:p>
            </p:txBody>
          </p:sp>
        </mc:Choice>
        <mc:Fallback xmlns="">
          <p:sp>
            <p:nvSpPr>
              <p:cNvPr id="12" name="CasellaDiTesto 11">
                <a:extLst>
                  <a:ext uri="{FF2B5EF4-FFF2-40B4-BE49-F238E27FC236}">
                    <a16:creationId xmlns:a16="http://schemas.microsoft.com/office/drawing/2014/main" id="{1385B4D5-F009-0F9C-BF6B-4EB9F947A8FD}"/>
                  </a:ext>
                </a:extLst>
              </p:cNvPr>
              <p:cNvSpPr txBox="1">
                <a:spLocks noRot="1" noChangeAspect="1" noMove="1" noResize="1" noEditPoints="1" noAdjustHandles="1" noChangeArrowheads="1" noChangeShapeType="1" noTextEdit="1"/>
              </p:cNvSpPr>
              <p:nvPr/>
            </p:nvSpPr>
            <p:spPr>
              <a:xfrm>
                <a:off x="5801830" y="1084251"/>
                <a:ext cx="163763" cy="207749"/>
              </a:xfrm>
              <a:prstGeom prst="rect">
                <a:avLst/>
              </a:prstGeom>
              <a:blipFill>
                <a:blip r:embed="rId11"/>
                <a:stretch>
                  <a:fillRect l="-21429" r="-21429" b="-1176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7599E274-F3D1-FF23-0BE5-E66178A1C359}"/>
                  </a:ext>
                </a:extLst>
              </p:cNvPr>
              <p:cNvSpPr txBox="1"/>
              <p:nvPr/>
            </p:nvSpPr>
            <p:spPr>
              <a:xfrm>
                <a:off x="3078973" y="4237429"/>
                <a:ext cx="163763" cy="214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𝐷</m:t>
                          </m:r>
                        </m:e>
                      </m:acc>
                    </m:oMath>
                  </m:oMathPara>
                </a14:m>
                <a:endParaRPr lang="en-US" sz="1350" i="1" dirty="0"/>
              </a:p>
            </p:txBody>
          </p:sp>
        </mc:Choice>
        <mc:Fallback xmlns="">
          <p:sp>
            <p:nvSpPr>
              <p:cNvPr id="13" name="CasellaDiTesto 12">
                <a:extLst>
                  <a:ext uri="{FF2B5EF4-FFF2-40B4-BE49-F238E27FC236}">
                    <a16:creationId xmlns:a16="http://schemas.microsoft.com/office/drawing/2014/main" id="{7599E274-F3D1-FF23-0BE5-E66178A1C359}"/>
                  </a:ext>
                </a:extLst>
              </p:cNvPr>
              <p:cNvSpPr txBox="1">
                <a:spLocks noRot="1" noChangeAspect="1" noMove="1" noResize="1" noEditPoints="1" noAdjustHandles="1" noChangeArrowheads="1" noChangeShapeType="1" noTextEdit="1"/>
              </p:cNvSpPr>
              <p:nvPr/>
            </p:nvSpPr>
            <p:spPr>
              <a:xfrm>
                <a:off x="3078973" y="4237429"/>
                <a:ext cx="163763" cy="214354"/>
              </a:xfrm>
              <a:prstGeom prst="rect">
                <a:avLst/>
              </a:prstGeom>
              <a:blipFill>
                <a:blip r:embed="rId12"/>
                <a:stretch>
                  <a:fillRect l="-21429" t="-27778" r="-21429" b="-5556"/>
                </a:stretch>
              </a:blipFill>
            </p:spPr>
            <p:txBody>
              <a:bodyPr/>
              <a:lstStyle/>
              <a:p>
                <a:r>
                  <a:rPr lang="en-IT">
                    <a:noFill/>
                  </a:rPr>
                  <a:t> </a:t>
                </a:r>
              </a:p>
            </p:txBody>
          </p:sp>
        </mc:Fallback>
      </mc:AlternateContent>
      <p:sp>
        <p:nvSpPr>
          <p:cNvPr id="2" name="Date Placeholder 1">
            <a:extLst>
              <a:ext uri="{FF2B5EF4-FFF2-40B4-BE49-F238E27FC236}">
                <a16:creationId xmlns:a16="http://schemas.microsoft.com/office/drawing/2014/main" id="{A55480E4-126E-83B5-E67A-0F3B183878C1}"/>
              </a:ext>
            </a:extLst>
          </p:cNvPr>
          <p:cNvSpPr>
            <a:spLocks noGrp="1"/>
          </p:cNvSpPr>
          <p:nvPr>
            <p:ph type="dt" sz="half" idx="10"/>
          </p:nvPr>
        </p:nvSpPr>
        <p:spPr/>
        <p:txBody>
          <a:bodyPr/>
          <a:lstStyle/>
          <a:p>
            <a:r>
              <a:rPr lang="it-IT"/>
              <a:t>06.10.2025</a:t>
            </a:r>
            <a:endParaRPr lang="en-US" dirty="0"/>
          </a:p>
        </p:txBody>
      </p:sp>
      <p:sp>
        <p:nvSpPr>
          <p:cNvPr id="5" name="Footer Placeholder 4">
            <a:extLst>
              <a:ext uri="{FF2B5EF4-FFF2-40B4-BE49-F238E27FC236}">
                <a16:creationId xmlns:a16="http://schemas.microsoft.com/office/drawing/2014/main" id="{7DE29C9F-182E-2B66-804A-EDF6DA4CB3D5}"/>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1082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par>
                                <p:cTn id="11" presetID="22" presetClass="entr" presetSubtype="1" repeatCount="indefinite" fill="hold" grpId="0"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wipe(up)">
                                      <p:cBhvr>
                                        <p:cTn id="13" dur="2000"/>
                                        <p:tgtEl>
                                          <p:spTgt spid="346"/>
                                        </p:tgtEl>
                                      </p:cBhvr>
                                    </p:animEffect>
                                  </p:childTnLst>
                                </p:cTn>
                              </p:par>
                              <p:par>
                                <p:cTn id="14" presetID="22" presetClass="entr" presetSubtype="1" repeatCount="indefinite" fill="hold" grpId="0"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wipe(up)">
                                      <p:cBhvr>
                                        <p:cTn id="16" dur="2000"/>
                                        <p:tgtEl>
                                          <p:spTgt spid="347"/>
                                        </p:tgtEl>
                                      </p:cBhvr>
                                    </p:animEffect>
                                  </p:childTnLst>
                                </p:cTn>
                              </p:par>
                              <p:par>
                                <p:cTn id="17" presetID="1" presetClass="entr" presetSubtype="0" fill="hold" nodeType="withEffect">
                                  <p:stCondLst>
                                    <p:cond delay="0"/>
                                  </p:stCondLst>
                                  <p:childTnLst>
                                    <p:set>
                                      <p:cBhvr>
                                        <p:cTn id="18" dur="1" fill="hold">
                                          <p:stCondLst>
                                            <p:cond delay="0"/>
                                          </p:stCondLst>
                                        </p:cTn>
                                        <p:tgtEl>
                                          <p:spTgt spid="3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8"/>
                                        </p:tgtEl>
                                        <p:attrNameLst>
                                          <p:attrName>style.visibility</p:attrName>
                                        </p:attrNameLst>
                                      </p:cBhvr>
                                      <p:to>
                                        <p:strVal val="visible"/>
                                      </p:to>
                                    </p:set>
                                  </p:childTnLst>
                                </p:cTn>
                              </p:par>
                              <p:par>
                                <p:cTn id="37" presetID="22" presetClass="entr" presetSubtype="1" repeatCount="indefinite" fill="hold" grpId="0" nodeType="withEffect">
                                  <p:stCondLst>
                                    <p:cond delay="0"/>
                                  </p:stCondLst>
                                  <p:childTnLst>
                                    <p:set>
                                      <p:cBhvr>
                                        <p:cTn id="38" dur="1" fill="hold">
                                          <p:stCondLst>
                                            <p:cond delay="0"/>
                                          </p:stCondLst>
                                        </p:cTn>
                                        <p:tgtEl>
                                          <p:spTgt spid="348"/>
                                        </p:tgtEl>
                                        <p:attrNameLst>
                                          <p:attrName>style.visibility</p:attrName>
                                        </p:attrNameLst>
                                      </p:cBhvr>
                                      <p:to>
                                        <p:strVal val="visible"/>
                                      </p:to>
                                    </p:set>
                                    <p:animEffect transition="in" filter="wipe(up)">
                                      <p:cBhvr>
                                        <p:cTn id="39" dur="2000"/>
                                        <p:tgtEl>
                                          <p:spTgt spid="348"/>
                                        </p:tgtEl>
                                      </p:cBhvr>
                                    </p:animEffect>
                                  </p:childTnLst>
                                </p:cTn>
                              </p:par>
                              <p:par>
                                <p:cTn id="40" presetID="22" presetClass="entr" presetSubtype="1" repeatCount="indefinite" fill="hold" grpId="0" nodeType="withEffect">
                                  <p:stCondLst>
                                    <p:cond delay="0"/>
                                  </p:stCondLst>
                                  <p:childTnLst>
                                    <p:set>
                                      <p:cBhvr>
                                        <p:cTn id="41" dur="1" fill="hold">
                                          <p:stCondLst>
                                            <p:cond delay="0"/>
                                          </p:stCondLst>
                                        </p:cTn>
                                        <p:tgtEl>
                                          <p:spTgt spid="349"/>
                                        </p:tgtEl>
                                        <p:attrNameLst>
                                          <p:attrName>style.visibility</p:attrName>
                                        </p:attrNameLst>
                                      </p:cBhvr>
                                      <p:to>
                                        <p:strVal val="visible"/>
                                      </p:to>
                                    </p:set>
                                    <p:animEffect transition="in" filter="wipe(up)">
                                      <p:cBhvr>
                                        <p:cTn id="42" dur="2000"/>
                                        <p:tgtEl>
                                          <p:spTgt spid="349"/>
                                        </p:tgtEl>
                                      </p:cBhvr>
                                    </p:animEffect>
                                  </p:childTnLst>
                                </p:cTn>
                              </p:par>
                              <p:par>
                                <p:cTn id="43" presetID="22" presetClass="entr" presetSubtype="1" repeatCount="indefinite" fill="hold" grpId="0" nodeType="withEffect">
                                  <p:stCondLst>
                                    <p:cond delay="0"/>
                                  </p:stCondLst>
                                  <p:childTnLst>
                                    <p:set>
                                      <p:cBhvr>
                                        <p:cTn id="44" dur="1" fill="hold">
                                          <p:stCondLst>
                                            <p:cond delay="0"/>
                                          </p:stCondLst>
                                        </p:cTn>
                                        <p:tgtEl>
                                          <p:spTgt spid="351"/>
                                        </p:tgtEl>
                                        <p:attrNameLst>
                                          <p:attrName>style.visibility</p:attrName>
                                        </p:attrNameLst>
                                      </p:cBhvr>
                                      <p:to>
                                        <p:strVal val="visible"/>
                                      </p:to>
                                    </p:set>
                                    <p:animEffect transition="in" filter="wipe(up)">
                                      <p:cBhvr>
                                        <p:cTn id="45" dur="2000"/>
                                        <p:tgtEl>
                                          <p:spTgt spid="351"/>
                                        </p:tgtEl>
                                      </p:cBhvr>
                                    </p:animEffect>
                                  </p:childTnLst>
                                </p:cTn>
                              </p:par>
                              <p:par>
                                <p:cTn id="46" presetID="22" presetClass="entr" presetSubtype="1" repeatCount="indefinite" fill="hold" grpId="0" nodeType="withEffect">
                                  <p:stCondLst>
                                    <p:cond delay="0"/>
                                  </p:stCondLst>
                                  <p:childTnLst>
                                    <p:set>
                                      <p:cBhvr>
                                        <p:cTn id="47" dur="1" fill="hold">
                                          <p:stCondLst>
                                            <p:cond delay="0"/>
                                          </p:stCondLst>
                                        </p:cTn>
                                        <p:tgtEl>
                                          <p:spTgt spid="350"/>
                                        </p:tgtEl>
                                        <p:attrNameLst>
                                          <p:attrName>style.visibility</p:attrName>
                                        </p:attrNameLst>
                                      </p:cBhvr>
                                      <p:to>
                                        <p:strVal val="visible"/>
                                      </p:to>
                                    </p:set>
                                    <p:animEffect transition="in" filter="wipe(up)">
                                      <p:cBhvr>
                                        <p:cTn id="48" dur="2000"/>
                                        <p:tgtEl>
                                          <p:spTgt spid="350"/>
                                        </p:tgtEl>
                                      </p:cBhvr>
                                    </p:animEffect>
                                  </p:childTnLst>
                                </p:cTn>
                              </p:par>
                              <p:par>
                                <p:cTn id="49" presetID="22" presetClass="entr" presetSubtype="1" repeatCount="indefinite" fill="hold" grpId="0" nodeType="withEffect">
                                  <p:stCondLst>
                                    <p:cond delay="0"/>
                                  </p:stCondLst>
                                  <p:childTnLst>
                                    <p:set>
                                      <p:cBhvr>
                                        <p:cTn id="50" dur="1" fill="hold">
                                          <p:stCondLst>
                                            <p:cond delay="0"/>
                                          </p:stCondLst>
                                        </p:cTn>
                                        <p:tgtEl>
                                          <p:spTgt spid="352"/>
                                        </p:tgtEl>
                                        <p:attrNameLst>
                                          <p:attrName>style.visibility</p:attrName>
                                        </p:attrNameLst>
                                      </p:cBhvr>
                                      <p:to>
                                        <p:strVal val="visible"/>
                                      </p:to>
                                    </p:set>
                                    <p:animEffect transition="in" filter="wipe(up)">
                                      <p:cBhvr>
                                        <p:cTn id="51" dur="2000"/>
                                        <p:tgtEl>
                                          <p:spTgt spid="352"/>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33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3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42"/>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4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63"/>
                                        </p:tgtEl>
                                        <p:attrNameLst>
                                          <p:attrName>style.visibility</p:attrName>
                                        </p:attrNameLst>
                                      </p:cBhvr>
                                      <p:to>
                                        <p:strVal val="visible"/>
                                      </p:to>
                                    </p:set>
                                  </p:childTnLst>
                                </p:cTn>
                              </p:par>
                              <p:par>
                                <p:cTn id="68" presetID="22" presetClass="entr" presetSubtype="1" repeatCount="indefinite" fill="hold" grpId="0" nodeType="withEffect">
                                  <p:stCondLst>
                                    <p:cond delay="0"/>
                                  </p:stCondLst>
                                  <p:childTnLst>
                                    <p:set>
                                      <p:cBhvr>
                                        <p:cTn id="69" dur="1" fill="hold">
                                          <p:stCondLst>
                                            <p:cond delay="0"/>
                                          </p:stCondLst>
                                        </p:cTn>
                                        <p:tgtEl>
                                          <p:spTgt spid="353"/>
                                        </p:tgtEl>
                                        <p:attrNameLst>
                                          <p:attrName>style.visibility</p:attrName>
                                        </p:attrNameLst>
                                      </p:cBhvr>
                                      <p:to>
                                        <p:strVal val="visible"/>
                                      </p:to>
                                    </p:set>
                                    <p:animEffect transition="in" filter="wipe(up)">
                                      <p:cBhvr>
                                        <p:cTn id="70" dur="500"/>
                                        <p:tgtEl>
                                          <p:spTgt spid="353"/>
                                        </p:tgtEl>
                                      </p:cBhvr>
                                    </p:animEffect>
                                  </p:childTnLst>
                                </p:cTn>
                              </p:par>
                              <p:par>
                                <p:cTn id="71" presetID="22" presetClass="entr" presetSubtype="1" repeatCount="indefinite" fill="hold" grpId="0" nodeType="withEffect">
                                  <p:stCondLst>
                                    <p:cond delay="0"/>
                                  </p:stCondLst>
                                  <p:childTnLst>
                                    <p:set>
                                      <p:cBhvr>
                                        <p:cTn id="72" dur="1" fill="hold">
                                          <p:stCondLst>
                                            <p:cond delay="0"/>
                                          </p:stCondLst>
                                        </p:cTn>
                                        <p:tgtEl>
                                          <p:spTgt spid="354"/>
                                        </p:tgtEl>
                                        <p:attrNameLst>
                                          <p:attrName>style.visibility</p:attrName>
                                        </p:attrNameLst>
                                      </p:cBhvr>
                                      <p:to>
                                        <p:strVal val="visible"/>
                                      </p:to>
                                    </p:set>
                                    <p:animEffect transition="in" filter="wipe(up)">
                                      <p:cBhvr>
                                        <p:cTn id="73" dur="500"/>
                                        <p:tgtEl>
                                          <p:spTgt spid="354"/>
                                        </p:tgtEl>
                                      </p:cBhvr>
                                    </p:animEffect>
                                  </p:childTnLst>
                                </p:cTn>
                              </p:par>
                              <p:par>
                                <p:cTn id="74" presetID="1"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3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2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30"/>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3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25"/>
                                        </p:tgtEl>
                                        <p:attrNameLst>
                                          <p:attrName>style.visibility</p:attrName>
                                        </p:attrNameLst>
                                      </p:cBhvr>
                                      <p:to>
                                        <p:strVal val="visible"/>
                                      </p:to>
                                    </p:set>
                                  </p:childTnLst>
                                </p:cTn>
                              </p:par>
                              <p:par>
                                <p:cTn id="90" presetID="22" presetClass="entr" presetSubtype="1" repeatCount="indefinite" fill="hold" grpId="0" nodeType="withEffect">
                                  <p:stCondLst>
                                    <p:cond delay="0"/>
                                  </p:stCondLst>
                                  <p:childTnLst>
                                    <p:set>
                                      <p:cBhvr>
                                        <p:cTn id="91" dur="1" fill="hold">
                                          <p:stCondLst>
                                            <p:cond delay="0"/>
                                          </p:stCondLst>
                                        </p:cTn>
                                        <p:tgtEl>
                                          <p:spTgt spid="355"/>
                                        </p:tgtEl>
                                        <p:attrNameLst>
                                          <p:attrName>style.visibility</p:attrName>
                                        </p:attrNameLst>
                                      </p:cBhvr>
                                      <p:to>
                                        <p:strVal val="visible"/>
                                      </p:to>
                                    </p:set>
                                    <p:animEffect transition="in" filter="wipe(up)">
                                      <p:cBhvr>
                                        <p:cTn id="92" dur="500"/>
                                        <p:tgtEl>
                                          <p:spTgt spid="355"/>
                                        </p:tgtEl>
                                      </p:cBhvr>
                                    </p:animEffect>
                                  </p:childTnLst>
                                </p:cTn>
                              </p:par>
                              <p:par>
                                <p:cTn id="93" presetID="22" presetClass="entr" presetSubtype="1" repeatCount="indefinite" fill="hold" grpId="0" nodeType="withEffect">
                                  <p:stCondLst>
                                    <p:cond delay="0"/>
                                  </p:stCondLst>
                                  <p:childTnLst>
                                    <p:set>
                                      <p:cBhvr>
                                        <p:cTn id="94" dur="1" fill="hold">
                                          <p:stCondLst>
                                            <p:cond delay="0"/>
                                          </p:stCondLst>
                                        </p:cTn>
                                        <p:tgtEl>
                                          <p:spTgt spid="356"/>
                                        </p:tgtEl>
                                        <p:attrNameLst>
                                          <p:attrName>style.visibility</p:attrName>
                                        </p:attrNameLst>
                                      </p:cBhvr>
                                      <p:to>
                                        <p:strVal val="visible"/>
                                      </p:to>
                                    </p:set>
                                    <p:animEffect transition="in" filter="wipe(up)">
                                      <p:cBhvr>
                                        <p:cTn id="95" dur="500"/>
                                        <p:tgtEl>
                                          <p:spTgt spid="356"/>
                                        </p:tgtEl>
                                      </p:cBhvr>
                                    </p:animEffect>
                                  </p:childTnLst>
                                </p:cTn>
                              </p:par>
                              <p:par>
                                <p:cTn id="96" presetID="22" presetClass="entr" presetSubtype="1" repeatCount="indefinite" fill="hold" grpId="0" nodeType="withEffect">
                                  <p:stCondLst>
                                    <p:cond delay="0"/>
                                  </p:stCondLst>
                                  <p:childTnLst>
                                    <p:set>
                                      <p:cBhvr>
                                        <p:cTn id="97" dur="1" fill="hold">
                                          <p:stCondLst>
                                            <p:cond delay="0"/>
                                          </p:stCondLst>
                                        </p:cTn>
                                        <p:tgtEl>
                                          <p:spTgt spid="358"/>
                                        </p:tgtEl>
                                        <p:attrNameLst>
                                          <p:attrName>style.visibility</p:attrName>
                                        </p:attrNameLst>
                                      </p:cBhvr>
                                      <p:to>
                                        <p:strVal val="visible"/>
                                      </p:to>
                                    </p:set>
                                    <p:animEffect transition="in" filter="wipe(up)">
                                      <p:cBhvr>
                                        <p:cTn id="98" dur="500"/>
                                        <p:tgtEl>
                                          <p:spTgt spid="358"/>
                                        </p:tgtEl>
                                      </p:cBhvr>
                                    </p:animEffect>
                                  </p:childTnLst>
                                </p:cTn>
                              </p:par>
                              <p:par>
                                <p:cTn id="99" presetID="22" presetClass="entr" presetSubtype="1" repeatCount="indefinite" fill="hold" grpId="0" nodeType="withEffect">
                                  <p:stCondLst>
                                    <p:cond delay="0"/>
                                  </p:stCondLst>
                                  <p:childTnLst>
                                    <p:set>
                                      <p:cBhvr>
                                        <p:cTn id="100" dur="1" fill="hold">
                                          <p:stCondLst>
                                            <p:cond delay="0"/>
                                          </p:stCondLst>
                                        </p:cTn>
                                        <p:tgtEl>
                                          <p:spTgt spid="357"/>
                                        </p:tgtEl>
                                        <p:attrNameLst>
                                          <p:attrName>style.visibility</p:attrName>
                                        </p:attrNameLst>
                                      </p:cBhvr>
                                      <p:to>
                                        <p:strVal val="visible"/>
                                      </p:to>
                                    </p:set>
                                    <p:animEffect transition="in" filter="wipe(up)">
                                      <p:cBhvr>
                                        <p:cTn id="101" dur="500"/>
                                        <p:tgtEl>
                                          <p:spTgt spid="357"/>
                                        </p:tgtEl>
                                      </p:cBhvr>
                                    </p:animEffect>
                                  </p:childTnLst>
                                </p:cTn>
                              </p:par>
                              <p:par>
                                <p:cTn id="102" presetID="22" presetClass="entr" presetSubtype="1" repeatCount="indefinite" fill="hold" grpId="0" nodeType="withEffect">
                                  <p:stCondLst>
                                    <p:cond delay="0"/>
                                  </p:stCondLst>
                                  <p:childTnLst>
                                    <p:set>
                                      <p:cBhvr>
                                        <p:cTn id="103" dur="1" fill="hold">
                                          <p:stCondLst>
                                            <p:cond delay="0"/>
                                          </p:stCondLst>
                                        </p:cTn>
                                        <p:tgtEl>
                                          <p:spTgt spid="359"/>
                                        </p:tgtEl>
                                        <p:attrNameLst>
                                          <p:attrName>style.visibility</p:attrName>
                                        </p:attrNameLst>
                                      </p:cBhvr>
                                      <p:to>
                                        <p:strVal val="visible"/>
                                      </p:to>
                                    </p:set>
                                    <p:animEffect transition="in" filter="wipe(up)">
                                      <p:cBhvr>
                                        <p:cTn id="104" dur="500"/>
                                        <p:tgtEl>
                                          <p:spTgt spid="359"/>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4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196" grpId="0" animBg="1"/>
      <p:bldP spid="246" grpId="0"/>
      <p:bldP spid="346" grpId="0" animBg="1"/>
      <p:bldP spid="347" grpId="0" animBg="1"/>
      <p:bldP spid="309" grpId="0" animBg="1"/>
      <p:bldP spid="310" grpId="0" animBg="1"/>
      <p:bldP spid="311" grpId="0" animBg="1"/>
      <p:bldP spid="316" grpId="0" animBg="1"/>
      <p:bldP spid="317" grpId="0" animBg="1"/>
      <p:bldP spid="318" grpId="0" animBg="1"/>
      <p:bldP spid="320" grpId="0" animBg="1"/>
      <p:bldP spid="338" grpId="0"/>
      <p:bldP spid="348" grpId="0" animBg="1"/>
      <p:bldP spid="349" grpId="0" animBg="1"/>
      <p:bldP spid="350" grpId="0" animBg="1"/>
      <p:bldP spid="351" grpId="0" animBg="1"/>
      <p:bldP spid="352" grpId="0" animBg="1"/>
      <p:bldP spid="337" grpId="0"/>
      <p:bldP spid="342" grpId="0" animBg="1"/>
      <p:bldP spid="343" grpId="0" animBg="1"/>
      <p:bldP spid="353" grpId="0" animBg="1"/>
      <p:bldP spid="354" grpId="0" animBg="1"/>
      <p:bldP spid="325" grpId="0" animBg="1"/>
      <p:bldP spid="326" grpId="0" animBg="1"/>
      <p:bldP spid="330" grpId="0" animBg="1"/>
      <p:bldP spid="331" grpId="0" animBg="1"/>
      <p:bldP spid="339" grpId="0"/>
      <p:bldP spid="355" grpId="0" animBg="1"/>
      <p:bldP spid="356" grpId="0" animBg="1"/>
      <p:bldP spid="357" grpId="0" animBg="1"/>
      <p:bldP spid="358" grpId="0" animBg="1"/>
      <p:bldP spid="359" grpId="0" animBg="1"/>
      <p:bldP spid="22" grpId="0"/>
      <p:bldP spid="30" grpId="0"/>
      <p:bldP spid="36" grpId="0"/>
      <p:bldP spid="39" grpId="0"/>
      <p:bldP spid="40" grpId="0"/>
      <p:bldP spid="45" grpId="0" animBg="1"/>
      <p:bldP spid="47" grpId="0" animBg="1"/>
      <p:bldP spid="48" grpId="0" animBg="1"/>
      <p:bldP spid="49" grpId="0" animBg="1"/>
      <p:bldP spid="81" grpId="0" animBg="1"/>
      <p:bldP spid="83" grpId="0" animBg="1"/>
      <p:bldP spid="85" grpId="0" animBg="1"/>
      <p:bldP spid="86" grpId="0" animBg="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0E2DCF83-7760-1A71-7974-3E09704F2A5C}"/>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cs typeface="Arial" panose="020B0604020202020204" pitchFamily="34" charset="0"/>
              </a:rPr>
              <a:t>The FLASH effect</a:t>
            </a:r>
            <a:endParaRPr lang="en-US" sz="3000" b="1" dirty="0">
              <a:solidFill>
                <a:prstClr val="black"/>
              </a:solidFill>
              <a:latin typeface="Calibri Light" panose="020F0302020204030204"/>
            </a:endParaRPr>
          </a:p>
        </p:txBody>
      </p:sp>
      <p:pic>
        <p:nvPicPr>
          <p:cNvPr id="6" name="Immagine 5">
            <a:extLst>
              <a:ext uri="{FF2B5EF4-FFF2-40B4-BE49-F238E27FC236}">
                <a16:creationId xmlns:a16="http://schemas.microsoft.com/office/drawing/2014/main" id="{217985F4-FF2F-1380-956C-AB4F964A811A}"/>
              </a:ext>
            </a:extLst>
          </p:cNvPr>
          <p:cNvPicPr>
            <a:picLocks noChangeAspect="1"/>
          </p:cNvPicPr>
          <p:nvPr/>
        </p:nvPicPr>
        <p:blipFill rotWithShape="1">
          <a:blip r:embed="rId2"/>
          <a:srcRect t="35243"/>
          <a:stretch/>
        </p:blipFill>
        <p:spPr>
          <a:xfrm rot="5400000">
            <a:off x="6873295" y="2451877"/>
            <a:ext cx="1930631" cy="2056043"/>
          </a:xfrm>
          <a:prstGeom prst="rect">
            <a:avLst/>
          </a:prstGeom>
        </p:spPr>
      </p:pic>
      <p:sp>
        <p:nvSpPr>
          <p:cNvPr id="7" name="Rettangolo 6">
            <a:extLst>
              <a:ext uri="{FF2B5EF4-FFF2-40B4-BE49-F238E27FC236}">
                <a16:creationId xmlns:a16="http://schemas.microsoft.com/office/drawing/2014/main" id="{3456F9AE-B0DF-C441-66FD-F51566F5C520}"/>
              </a:ext>
            </a:extLst>
          </p:cNvPr>
          <p:cNvSpPr/>
          <p:nvPr/>
        </p:nvSpPr>
        <p:spPr>
          <a:xfrm>
            <a:off x="424374" y="2177909"/>
            <a:ext cx="2321709" cy="276999"/>
          </a:xfrm>
          <a:prstGeom prst="rect">
            <a:avLst/>
          </a:prstGeom>
        </p:spPr>
        <p:txBody>
          <a:bodyPr wrap="square">
            <a:spAutoFit/>
          </a:bodyPr>
          <a:lstStyle/>
          <a:p>
            <a:pPr algn="ctr">
              <a:buClr>
                <a:srgbClr val="000000"/>
              </a:buClr>
              <a:buFont typeface="Arial"/>
              <a:buNone/>
            </a:pPr>
            <a:r>
              <a:rPr lang="en-US" sz="1200" b="1" kern="0" dirty="0">
                <a:ea typeface="Calibri"/>
                <a:cs typeface="Calibri"/>
                <a:sym typeface="Calibri"/>
              </a:rPr>
              <a:t>Unchanged tumor effectiveness </a:t>
            </a:r>
            <a:endParaRPr lang="en-US" sz="1100" b="1" kern="0" dirty="0">
              <a:cs typeface="Arial"/>
              <a:sym typeface="Arial"/>
            </a:endParaRPr>
          </a:p>
        </p:txBody>
      </p:sp>
      <p:sp>
        <p:nvSpPr>
          <p:cNvPr id="8" name="Rettangolo 7">
            <a:extLst>
              <a:ext uri="{FF2B5EF4-FFF2-40B4-BE49-F238E27FC236}">
                <a16:creationId xmlns:a16="http://schemas.microsoft.com/office/drawing/2014/main" id="{9320E64A-71E9-AA77-EB83-85004D34F2CF}"/>
              </a:ext>
            </a:extLst>
          </p:cNvPr>
          <p:cNvSpPr/>
          <p:nvPr/>
        </p:nvSpPr>
        <p:spPr>
          <a:xfrm>
            <a:off x="6754538" y="2193991"/>
            <a:ext cx="2389462" cy="276999"/>
          </a:xfrm>
          <a:prstGeom prst="rect">
            <a:avLst/>
          </a:prstGeom>
        </p:spPr>
        <p:txBody>
          <a:bodyPr wrap="square">
            <a:spAutoFit/>
          </a:bodyPr>
          <a:lstStyle/>
          <a:p>
            <a:r>
              <a:rPr lang="en-US" sz="1200" b="1" dirty="0">
                <a:cs typeface="Arial" panose="020B0604020202020204" pitchFamily="34" charset="0"/>
              </a:rPr>
              <a:t>Higher sparing of normal tissue</a:t>
            </a:r>
          </a:p>
        </p:txBody>
      </p:sp>
      <p:pic>
        <p:nvPicPr>
          <p:cNvPr id="9" name="Immagine 8">
            <a:extLst>
              <a:ext uri="{FF2B5EF4-FFF2-40B4-BE49-F238E27FC236}">
                <a16:creationId xmlns:a16="http://schemas.microsoft.com/office/drawing/2014/main" id="{C82102F1-76F8-2AC3-948F-D5EE74F7C154}"/>
              </a:ext>
            </a:extLst>
          </p:cNvPr>
          <p:cNvPicPr>
            <a:picLocks noChangeAspect="1"/>
          </p:cNvPicPr>
          <p:nvPr/>
        </p:nvPicPr>
        <p:blipFill rotWithShape="1">
          <a:blip r:embed="rId3"/>
          <a:srcRect t="7524" r="48942"/>
          <a:stretch/>
        </p:blipFill>
        <p:spPr>
          <a:xfrm>
            <a:off x="282347" y="2512495"/>
            <a:ext cx="2480553" cy="2098417"/>
          </a:xfrm>
          <a:prstGeom prst="rect">
            <a:avLst/>
          </a:prstGeom>
        </p:spPr>
      </p:pic>
      <p:pic>
        <p:nvPicPr>
          <p:cNvPr id="10" name="Picture 2" descr="Mouse line drawing Vectors &amp; Illustrations for Free Download | Freepik">
            <a:extLst>
              <a:ext uri="{FF2B5EF4-FFF2-40B4-BE49-F238E27FC236}">
                <a16:creationId xmlns:a16="http://schemas.microsoft.com/office/drawing/2014/main" id="{97EDDB7E-BED8-E0D8-0D41-1CC7EB28FD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6084" y="3968117"/>
            <a:ext cx="502799" cy="47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ig Sketch Images - Free Download on Freepik">
            <a:extLst>
              <a:ext uri="{FF2B5EF4-FFF2-40B4-BE49-F238E27FC236}">
                <a16:creationId xmlns:a16="http://schemas.microsoft.com/office/drawing/2014/main" id="{12B59B5F-035E-528B-320F-60F1CFBD92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0926" y="4010876"/>
            <a:ext cx="629934" cy="434339"/>
          </a:xfrm>
          <a:prstGeom prst="rect">
            <a:avLst/>
          </a:prstGeom>
          <a:noFill/>
          <a:extLst>
            <a:ext uri="{909E8E84-426E-40DD-AFC4-6F175D3DCCD1}">
              <a14:hiddenFill xmlns:a14="http://schemas.microsoft.com/office/drawing/2010/main">
                <a:solidFill>
                  <a:srgbClr val="FFFFFF"/>
                </a:solidFill>
              </a14:hiddenFill>
            </a:ext>
          </a:extLst>
        </p:spPr>
      </p:pic>
      <p:sp>
        <p:nvSpPr>
          <p:cNvPr id="12" name="Minipig skin reactions (healthy tissue)(Vozenin et al. 2019, Clin. Canc. Res. )">
            <a:extLst>
              <a:ext uri="{FF2B5EF4-FFF2-40B4-BE49-F238E27FC236}">
                <a16:creationId xmlns:a16="http://schemas.microsoft.com/office/drawing/2014/main" id="{F5629471-142D-2CBA-296C-003B463033CF}"/>
              </a:ext>
            </a:extLst>
          </p:cNvPr>
          <p:cNvSpPr txBox="1"/>
          <p:nvPr/>
        </p:nvSpPr>
        <p:spPr>
          <a:xfrm>
            <a:off x="6593861" y="4658665"/>
            <a:ext cx="2294703" cy="195490"/>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12858" tIns="12858" rIns="12858" bIns="12858"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38"/>
              </a:spcBef>
              <a:defRPr>
                <a:effectLst/>
              </a:defRPr>
            </a:pPr>
            <a:r>
              <a:rPr lang="en-US" sz="900" i="1" dirty="0">
                <a:solidFill>
                  <a:srgbClr val="44546A">
                    <a:lumMod val="10000"/>
                  </a:srgbClr>
                </a:solidFill>
                <a:latin typeface="Calibri-Italic"/>
              </a:rPr>
              <a:t>M. C. </a:t>
            </a:r>
            <a:r>
              <a:rPr lang="en-US" sz="900" i="1" dirty="0" err="1">
                <a:solidFill>
                  <a:srgbClr val="44546A">
                    <a:lumMod val="10000"/>
                  </a:srgbClr>
                </a:solidFill>
                <a:latin typeface="Calibri-Italic"/>
              </a:rPr>
              <a:t>Vozenin</a:t>
            </a:r>
            <a:r>
              <a:rPr lang="en-US" sz="900" i="1" dirty="0">
                <a:solidFill>
                  <a:srgbClr val="44546A">
                    <a:lumMod val="10000"/>
                  </a:srgbClr>
                </a:solidFill>
                <a:latin typeface="Calibri-Italic"/>
              </a:rPr>
              <a:t> et al., Clin. Canc. Res. (2019) </a:t>
            </a:r>
          </a:p>
        </p:txBody>
      </p:sp>
      <p:sp>
        <p:nvSpPr>
          <p:cNvPr id="13" name="(V. Favaudon et al. 2014, Sci. Transl. Med.)">
            <a:extLst>
              <a:ext uri="{FF2B5EF4-FFF2-40B4-BE49-F238E27FC236}">
                <a16:creationId xmlns:a16="http://schemas.microsoft.com/office/drawing/2014/main" id="{187F2265-61DD-2411-93FB-CCFC65B40C5B}"/>
              </a:ext>
            </a:extLst>
          </p:cNvPr>
          <p:cNvSpPr txBox="1"/>
          <p:nvPr/>
        </p:nvSpPr>
        <p:spPr>
          <a:xfrm>
            <a:off x="504171" y="4686800"/>
            <a:ext cx="2241912" cy="167355"/>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14288" tIns="14288" rIns="14288" bIns="14288" numCol="1"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effectLst/>
              </a:defRPr>
            </a:pPr>
            <a:r>
              <a:rPr lang="en-US" sz="900" i="1" dirty="0">
                <a:solidFill>
                  <a:srgbClr val="44546A">
                    <a:lumMod val="10000"/>
                  </a:srgbClr>
                </a:solidFill>
                <a:latin typeface="Calibri-Italic"/>
              </a:rPr>
              <a:t>V. </a:t>
            </a:r>
            <a:r>
              <a:rPr lang="en-US" sz="900" i="1" dirty="0" err="1">
                <a:solidFill>
                  <a:srgbClr val="44546A">
                    <a:lumMod val="10000"/>
                  </a:srgbClr>
                </a:solidFill>
                <a:latin typeface="Calibri-Italic"/>
              </a:rPr>
              <a:t>Favaudon</a:t>
            </a:r>
            <a:r>
              <a:rPr lang="en-US" sz="900" i="1" dirty="0">
                <a:solidFill>
                  <a:srgbClr val="44546A">
                    <a:lumMod val="10000"/>
                  </a:srgbClr>
                </a:solidFill>
                <a:latin typeface="Calibri-Italic"/>
              </a:rPr>
              <a:t> et al., Sci. Transl. Med. (2014)</a:t>
            </a:r>
          </a:p>
        </p:txBody>
      </p:sp>
      <p:cxnSp>
        <p:nvCxnSpPr>
          <p:cNvPr id="14" name="Connettore 2 13">
            <a:extLst>
              <a:ext uri="{FF2B5EF4-FFF2-40B4-BE49-F238E27FC236}">
                <a16:creationId xmlns:a16="http://schemas.microsoft.com/office/drawing/2014/main" id="{11845480-90EC-5B91-5E1B-24247B99699F}"/>
              </a:ext>
            </a:extLst>
          </p:cNvPr>
          <p:cNvCxnSpPr>
            <a:endCxn id="7" idx="0"/>
          </p:cNvCxnSpPr>
          <p:nvPr/>
        </p:nvCxnSpPr>
        <p:spPr>
          <a:xfrm flipH="1">
            <a:off x="1585229" y="1452945"/>
            <a:ext cx="1271554" cy="7249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14E4A9DD-B9A8-ECB6-249A-2F6F17D3E0ED}"/>
              </a:ext>
            </a:extLst>
          </p:cNvPr>
          <p:cNvCxnSpPr>
            <a:cxnSpLocks/>
            <a:endCxn id="8" idx="0"/>
          </p:cNvCxnSpPr>
          <p:nvPr/>
        </p:nvCxnSpPr>
        <p:spPr>
          <a:xfrm>
            <a:off x="6382049" y="1440845"/>
            <a:ext cx="1567220" cy="75314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12FF442B-19A6-6DB2-3DC9-268D61E83575}"/>
              </a:ext>
            </a:extLst>
          </p:cNvPr>
          <p:cNvPicPr>
            <a:picLocks noChangeAspect="1"/>
          </p:cNvPicPr>
          <p:nvPr/>
        </p:nvPicPr>
        <p:blipFill rotWithShape="1">
          <a:blip r:embed="rId6"/>
          <a:srcRect b="22121"/>
          <a:stretch/>
        </p:blipFill>
        <p:spPr>
          <a:xfrm>
            <a:off x="2976591" y="739893"/>
            <a:ext cx="3191768" cy="1889008"/>
          </a:xfrm>
          <a:prstGeom prst="rect">
            <a:avLst/>
          </a:prstGeom>
        </p:spPr>
      </p:pic>
      <p:sp>
        <p:nvSpPr>
          <p:cNvPr id="21" name="(V. Favaudon et al. 2014, Sci. Transl. Med.)">
            <a:extLst>
              <a:ext uri="{FF2B5EF4-FFF2-40B4-BE49-F238E27FC236}">
                <a16:creationId xmlns:a16="http://schemas.microsoft.com/office/drawing/2014/main" id="{A4EB988F-B538-3CA8-7298-90FA502CF028}"/>
              </a:ext>
            </a:extLst>
          </p:cNvPr>
          <p:cNvSpPr txBox="1"/>
          <p:nvPr/>
        </p:nvSpPr>
        <p:spPr>
          <a:xfrm>
            <a:off x="3997081" y="2644361"/>
            <a:ext cx="1334285" cy="167355"/>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14288" tIns="14288" rIns="14288" bIns="14288" numCol="1"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effectLst/>
              </a:defRPr>
            </a:pPr>
            <a:r>
              <a:rPr lang="en-US" sz="900" i="1" dirty="0">
                <a:solidFill>
                  <a:srgbClr val="44546A">
                    <a:lumMod val="10000"/>
                  </a:srgbClr>
                </a:solidFill>
                <a:latin typeface="Calibri-Italic"/>
              </a:rPr>
              <a:t>V. </a:t>
            </a:r>
            <a:r>
              <a:rPr lang="en-US" sz="900" i="1" dirty="0" err="1">
                <a:solidFill>
                  <a:srgbClr val="44546A">
                    <a:lumMod val="10000"/>
                  </a:srgbClr>
                </a:solidFill>
                <a:latin typeface="Calibri-Italic"/>
              </a:rPr>
              <a:t>Favaudon</a:t>
            </a:r>
            <a:endParaRPr lang="en-US" sz="900" i="1" dirty="0">
              <a:solidFill>
                <a:srgbClr val="44546A">
                  <a:lumMod val="10000"/>
                </a:srgbClr>
              </a:solidFill>
              <a:latin typeface="Calibri-Italic"/>
            </a:endParaRPr>
          </a:p>
        </p:txBody>
      </p:sp>
      <p:cxnSp>
        <p:nvCxnSpPr>
          <p:cNvPr id="16" name="Connettore 2 15">
            <a:extLst>
              <a:ext uri="{FF2B5EF4-FFF2-40B4-BE49-F238E27FC236}">
                <a16:creationId xmlns:a16="http://schemas.microsoft.com/office/drawing/2014/main" id="{37ED7281-049A-3F95-E7D8-338A013BF825}"/>
              </a:ext>
            </a:extLst>
          </p:cNvPr>
          <p:cNvCxnSpPr>
            <a:cxnSpLocks/>
            <a:stCxn id="9" idx="3"/>
          </p:cNvCxnSpPr>
          <p:nvPr/>
        </p:nvCxnSpPr>
        <p:spPr>
          <a:xfrm>
            <a:off x="2762900" y="3561704"/>
            <a:ext cx="648246" cy="3414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FA589699-AF88-98F1-D3F8-FF7ED8A0513B}"/>
              </a:ext>
            </a:extLst>
          </p:cNvPr>
          <p:cNvCxnSpPr>
            <a:cxnSpLocks/>
          </p:cNvCxnSpPr>
          <p:nvPr/>
        </p:nvCxnSpPr>
        <p:spPr>
          <a:xfrm flipH="1">
            <a:off x="6057926" y="3413331"/>
            <a:ext cx="648245" cy="32721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1" name="Elemento grafico 30" descr="Fulmine con riempimento a tinta unita">
            <a:extLst>
              <a:ext uri="{FF2B5EF4-FFF2-40B4-BE49-F238E27FC236}">
                <a16:creationId xmlns:a16="http://schemas.microsoft.com/office/drawing/2014/main" id="{3D6D5659-354F-6B5C-05AA-292A388048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1799" y="1386673"/>
            <a:ext cx="448613" cy="448613"/>
          </a:xfrm>
          <a:prstGeom prst="rect">
            <a:avLst/>
          </a:prstGeom>
        </p:spPr>
      </p:pic>
      <p:pic>
        <p:nvPicPr>
          <p:cNvPr id="33" name="Elemento grafico 32" descr="Fulmine con riempimento a tinta unita">
            <a:extLst>
              <a:ext uri="{FF2B5EF4-FFF2-40B4-BE49-F238E27FC236}">
                <a16:creationId xmlns:a16="http://schemas.microsoft.com/office/drawing/2014/main" id="{EB49E40D-F598-0CB3-F0EB-047F793B60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97114" y="1386673"/>
            <a:ext cx="448613" cy="448613"/>
          </a:xfrm>
          <a:prstGeom prst="rect">
            <a:avLst/>
          </a:prstGeom>
        </p:spPr>
      </p:pic>
      <p:sp>
        <p:nvSpPr>
          <p:cNvPr id="25" name="Segnaposto numero diapositiva 7">
            <a:extLst>
              <a:ext uri="{FF2B5EF4-FFF2-40B4-BE49-F238E27FC236}">
                <a16:creationId xmlns:a16="http://schemas.microsoft.com/office/drawing/2014/main" id="{FA45B00B-1BE3-9DF7-7F2E-F0BDA460CAFB}"/>
              </a:ext>
            </a:extLst>
          </p:cNvPr>
          <p:cNvSpPr txBox="1">
            <a:spLocks/>
          </p:cNvSpPr>
          <p:nvPr/>
        </p:nvSpPr>
        <p:spPr>
          <a:xfrm>
            <a:off x="64579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indent="0" algn="r" defTabSz="914400" rtl="0" eaLnBrk="1" latinLnBrk="0" hangingPunct="1">
              <a:spcBef>
                <a:spcPts val="0"/>
              </a:spcBef>
              <a:buNone/>
              <a:defRPr sz="1200" kern="1200">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kern="1200">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kern="1200">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kern="1200">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kern="1200">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kern="1200">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kern="1200">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kern="1200">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kern="1200">
                <a:solidFill>
                  <a:srgbClr val="888888"/>
                </a:solidFill>
                <a:latin typeface="Calibri"/>
                <a:ea typeface="Calibri"/>
                <a:cs typeface="Calibri"/>
                <a:sym typeface="Calibri"/>
              </a:defRPr>
            </a:lvl9pPr>
          </a:lstStyle>
          <a:p>
            <a:pPr defTabSz="685800">
              <a:defRPr/>
            </a:pPr>
            <a:fld id="{EE6D6A94-FE70-45EA-859B-A205DD54D972}" type="slidenum">
              <a:rPr lang="en-US" sz="900"/>
              <a:pPr defTabSz="685800">
                <a:defRPr/>
              </a:pPr>
              <a:t>4</a:t>
            </a:fld>
            <a:endParaRPr lang="en-US" sz="900" dirty="0"/>
          </a:p>
        </p:txBody>
      </p:sp>
      <p:sp>
        <p:nvSpPr>
          <p:cNvPr id="3" name="Date Placeholder 2">
            <a:extLst>
              <a:ext uri="{FF2B5EF4-FFF2-40B4-BE49-F238E27FC236}">
                <a16:creationId xmlns:a16="http://schemas.microsoft.com/office/drawing/2014/main" id="{B3467821-33C5-0169-54A1-15F23777571F}"/>
              </a:ext>
            </a:extLst>
          </p:cNvPr>
          <p:cNvSpPr>
            <a:spLocks noGrp="1"/>
          </p:cNvSpPr>
          <p:nvPr>
            <p:ph type="dt" sz="half" idx="10"/>
          </p:nvPr>
        </p:nvSpPr>
        <p:spPr/>
        <p:txBody>
          <a:bodyPr/>
          <a:lstStyle/>
          <a:p>
            <a:r>
              <a:rPr lang="it-IT"/>
              <a:t>06.10.2025</a:t>
            </a:r>
            <a:endParaRPr lang="en-US"/>
          </a:p>
        </p:txBody>
      </p:sp>
      <p:sp>
        <p:nvSpPr>
          <p:cNvPr id="17" name="Footer Placeholder 16">
            <a:extLst>
              <a:ext uri="{FF2B5EF4-FFF2-40B4-BE49-F238E27FC236}">
                <a16:creationId xmlns:a16="http://schemas.microsoft.com/office/drawing/2014/main" id="{69560583-6850-B6D3-EFC1-7920BAD95048}"/>
              </a:ext>
            </a:extLst>
          </p:cNvPr>
          <p:cNvSpPr>
            <a:spLocks noGrp="1"/>
          </p:cNvSpPr>
          <p:nvPr>
            <p:ph type="ftr" sz="quarter" idx="11"/>
          </p:nvPr>
        </p:nvSpPr>
        <p:spPr>
          <a:xfrm>
            <a:off x="3124200" y="4687368"/>
            <a:ext cx="2895600" cy="273844"/>
          </a:xfrm>
        </p:spPr>
        <p:txBody>
          <a:bodyPr/>
          <a:lstStyle/>
          <a:p>
            <a:r>
              <a:rPr lang="en-US" dirty="0"/>
              <a:t>E. Scifoni - SIRR 2025</a:t>
            </a:r>
          </a:p>
        </p:txBody>
      </p:sp>
      <p:sp>
        <p:nvSpPr>
          <p:cNvPr id="18" name="Slide Number Placeholder 17">
            <a:extLst>
              <a:ext uri="{FF2B5EF4-FFF2-40B4-BE49-F238E27FC236}">
                <a16:creationId xmlns:a16="http://schemas.microsoft.com/office/drawing/2014/main" id="{66D4E980-AD9C-F155-C8C4-340905A4B2A2}"/>
              </a:ext>
            </a:extLst>
          </p:cNvPr>
          <p:cNvSpPr>
            <a:spLocks noGrp="1"/>
          </p:cNvSpPr>
          <p:nvPr>
            <p:ph type="sldNum" sz="quarter" idx="12"/>
          </p:nvPr>
        </p:nvSpPr>
        <p:spPr/>
        <p:txBody>
          <a:bodyPr/>
          <a:lstStyle/>
          <a:p>
            <a:fld id="{4C03E94D-BACC-4743-B2BE-3C118A75A3B0}" type="slidenum">
              <a:rPr lang="en-US" smtClean="0"/>
              <a:pPr/>
              <a:t>4</a:t>
            </a:fld>
            <a:endParaRPr lang="en-US" dirty="0"/>
          </a:p>
        </p:txBody>
      </p:sp>
      <p:grpSp>
        <p:nvGrpSpPr>
          <p:cNvPr id="27" name="Group 26">
            <a:extLst>
              <a:ext uri="{FF2B5EF4-FFF2-40B4-BE49-F238E27FC236}">
                <a16:creationId xmlns:a16="http://schemas.microsoft.com/office/drawing/2014/main" id="{B8734005-9118-9B84-48BA-5DDD4752156D}"/>
              </a:ext>
            </a:extLst>
          </p:cNvPr>
          <p:cNvGrpSpPr/>
          <p:nvPr/>
        </p:nvGrpSpPr>
        <p:grpSpPr>
          <a:xfrm>
            <a:off x="3448243" y="2930633"/>
            <a:ext cx="2493323" cy="1680279"/>
            <a:chOff x="5348345" y="2832780"/>
            <a:chExt cx="3795656" cy="2405142"/>
          </a:xfrm>
        </p:grpSpPr>
        <p:grpSp>
          <p:nvGrpSpPr>
            <p:cNvPr id="28" name="Group 27">
              <a:extLst>
                <a:ext uri="{FF2B5EF4-FFF2-40B4-BE49-F238E27FC236}">
                  <a16:creationId xmlns:a16="http://schemas.microsoft.com/office/drawing/2014/main" id="{17440F3C-8E23-3C94-9265-F254B50AEEDC}"/>
                </a:ext>
              </a:extLst>
            </p:cNvPr>
            <p:cNvGrpSpPr/>
            <p:nvPr/>
          </p:nvGrpSpPr>
          <p:grpSpPr>
            <a:xfrm>
              <a:off x="5348345" y="2832780"/>
              <a:ext cx="3795656" cy="2405142"/>
              <a:chOff x="5348345" y="2832780"/>
              <a:chExt cx="3795656" cy="2405142"/>
            </a:xfrm>
          </p:grpSpPr>
          <p:pic>
            <p:nvPicPr>
              <p:cNvPr id="30" name="Picture 29" descr="A picture containing graphical user interface&#10;&#10;Description automatically generated">
                <a:extLst>
                  <a:ext uri="{FF2B5EF4-FFF2-40B4-BE49-F238E27FC236}">
                    <a16:creationId xmlns:a16="http://schemas.microsoft.com/office/drawing/2014/main" id="{25A5F5C8-27D4-2056-6FA6-5579F83EAF5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48345" y="2832780"/>
                <a:ext cx="3795656" cy="2405142"/>
              </a:xfrm>
              <a:prstGeom prst="rect">
                <a:avLst/>
              </a:prstGeom>
            </p:spPr>
          </p:pic>
          <p:sp>
            <p:nvSpPr>
              <p:cNvPr id="32" name="TextBox 31">
                <a:extLst>
                  <a:ext uri="{FF2B5EF4-FFF2-40B4-BE49-F238E27FC236}">
                    <a16:creationId xmlns:a16="http://schemas.microsoft.com/office/drawing/2014/main" id="{CF51B134-FE2C-8C04-289C-BDBCADF3664D}"/>
                  </a:ext>
                </a:extLst>
              </p:cNvPr>
              <p:cNvSpPr txBox="1"/>
              <p:nvPr/>
            </p:nvSpPr>
            <p:spPr>
              <a:xfrm>
                <a:off x="7853460" y="3610794"/>
                <a:ext cx="401820" cy="241980"/>
              </a:xfrm>
              <a:prstGeom prst="rect">
                <a:avLst/>
              </a:prstGeom>
              <a:solidFill>
                <a:schemeClr val="bg1"/>
              </a:solidFill>
            </p:spPr>
            <p:txBody>
              <a:bodyPr wrap="none" lIns="0" tIns="27000" rIns="0" bIns="27000" rtlCol="0">
                <a:spAutoFit/>
              </a:bodyPr>
              <a:lstStyle/>
              <a:p>
                <a:r>
                  <a:rPr lang="en-IT" sz="825" dirty="0">
                    <a:solidFill>
                      <a:schemeClr val="tx2"/>
                    </a:solidFill>
                  </a:rPr>
                  <a:t>DREF</a:t>
                </a:r>
                <a:r>
                  <a:rPr lang="en-IT" sz="825" baseline="30000" dirty="0">
                    <a:solidFill>
                      <a:schemeClr val="tx2"/>
                    </a:solidFill>
                  </a:rPr>
                  <a:t>NT</a:t>
                </a:r>
                <a:endParaRPr lang="en-IT" sz="1500" dirty="0">
                  <a:solidFill>
                    <a:schemeClr val="tx2"/>
                  </a:solidFill>
                </a:endParaRPr>
              </a:p>
            </p:txBody>
          </p:sp>
        </p:grpSp>
        <p:sp>
          <p:nvSpPr>
            <p:cNvPr id="29" name="TextBox 28">
              <a:extLst>
                <a:ext uri="{FF2B5EF4-FFF2-40B4-BE49-F238E27FC236}">
                  <a16:creationId xmlns:a16="http://schemas.microsoft.com/office/drawing/2014/main" id="{1BF3CDA6-BC92-7B34-8DE0-AC3D5D2B654D}"/>
                </a:ext>
              </a:extLst>
            </p:cNvPr>
            <p:cNvSpPr txBox="1"/>
            <p:nvPr/>
          </p:nvSpPr>
          <p:spPr>
            <a:xfrm>
              <a:off x="6414148" y="3654177"/>
              <a:ext cx="483039" cy="241980"/>
            </a:xfrm>
            <a:prstGeom prst="rect">
              <a:avLst/>
            </a:prstGeom>
            <a:solidFill>
              <a:schemeClr val="bg1"/>
            </a:solidFill>
          </p:spPr>
          <p:txBody>
            <a:bodyPr wrap="none" lIns="0" tIns="27000" rIns="0" bIns="27000" rtlCol="0">
              <a:spAutoFit/>
            </a:bodyPr>
            <a:lstStyle/>
            <a:p>
              <a:r>
                <a:rPr lang="en-IT" sz="825" dirty="0">
                  <a:solidFill>
                    <a:schemeClr val="tx2"/>
                  </a:solidFill>
                </a:rPr>
                <a:t>DREF</a:t>
              </a:r>
              <a:r>
                <a:rPr lang="en-IT" sz="825" baseline="30000" dirty="0">
                  <a:solidFill>
                    <a:schemeClr val="tx2"/>
                  </a:solidFill>
                </a:rPr>
                <a:t>T</a:t>
              </a:r>
              <a:r>
                <a:rPr lang="en-IT" sz="825" dirty="0">
                  <a:solidFill>
                    <a:schemeClr val="tx2"/>
                  </a:solidFill>
                </a:rPr>
                <a:t>~1</a:t>
              </a:r>
              <a:endParaRPr lang="en-IT" sz="1500" dirty="0">
                <a:solidFill>
                  <a:schemeClr val="tx2"/>
                </a:solidFill>
              </a:endParaRPr>
            </a:p>
          </p:txBody>
        </p:sp>
      </p:grpSp>
    </p:spTree>
    <p:extLst>
      <p:ext uri="{BB962C8B-B14F-4D97-AF65-F5344CB8AC3E}">
        <p14:creationId xmlns:p14="http://schemas.microsoft.com/office/powerpoint/2010/main" val="16056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Comparison with </a:t>
            </a:r>
            <a:r>
              <a:rPr lang="en-US" sz="3000" b="1" i="1" dirty="0">
                <a:solidFill>
                  <a:prstClr val="black"/>
                </a:solidFill>
                <a:latin typeface="Calibri Light" panose="020F0302020204030204"/>
              </a:rPr>
              <a:t>in vitro</a:t>
            </a:r>
            <a:r>
              <a:rPr lang="en-US" sz="3000" b="1" dirty="0">
                <a:solidFill>
                  <a:prstClr val="black"/>
                </a:solidFill>
                <a:latin typeface="Calibri Light" panose="020F0302020204030204"/>
              </a:rPr>
              <a:t> experiments</a:t>
            </a:r>
          </a:p>
        </p:txBody>
      </p:sp>
      <p:sp>
        <p:nvSpPr>
          <p:cNvPr id="34" name="Google Shape;1532;p123"/>
          <p:cNvSpPr/>
          <p:nvPr/>
        </p:nvSpPr>
        <p:spPr>
          <a:xfrm>
            <a:off x="383313" y="3131272"/>
            <a:ext cx="1985338" cy="231367"/>
          </a:xfrm>
          <a:prstGeom prst="rect">
            <a:avLst/>
          </a:prstGeom>
          <a:noFill/>
          <a:ln>
            <a:noFill/>
          </a:ln>
        </p:spPr>
        <p:txBody>
          <a:bodyPr spcFirstLastPara="1" wrap="square" lIns="68575" tIns="34275" rIns="68575" bIns="34275" anchor="t" anchorCtr="0">
            <a:noAutofit/>
          </a:bodyPr>
          <a:lstStyle/>
          <a:p>
            <a:pPr lvl="0">
              <a:buClr>
                <a:srgbClr val="000000"/>
              </a:buClr>
              <a:defRPr/>
            </a:pPr>
            <a:r>
              <a:rPr lang="en-US" sz="900" i="1" dirty="0">
                <a:solidFill>
                  <a:srgbClr val="44546A">
                    <a:lumMod val="10000"/>
                  </a:srgbClr>
                </a:solidFill>
                <a:latin typeface="Calibri-Italic"/>
                <a:sym typeface="Calibri"/>
              </a:rPr>
              <a:t>Exp: Adrian et al., Br. J. </a:t>
            </a:r>
            <a:r>
              <a:rPr lang="en-US" sz="900" i="1" dirty="0" err="1">
                <a:solidFill>
                  <a:srgbClr val="44546A">
                    <a:lumMod val="10000"/>
                  </a:srgbClr>
                </a:solidFill>
                <a:latin typeface="Calibri-Italic"/>
                <a:sym typeface="Calibri"/>
              </a:rPr>
              <a:t>Radiol</a:t>
            </a:r>
            <a:r>
              <a:rPr lang="en-US" sz="900" i="1" dirty="0">
                <a:solidFill>
                  <a:srgbClr val="44546A">
                    <a:lumMod val="10000"/>
                  </a:srgbClr>
                </a:solidFill>
                <a:latin typeface="Calibri-Italic"/>
                <a:sym typeface="Calibri"/>
              </a:rPr>
              <a:t>. (2020)</a:t>
            </a:r>
          </a:p>
        </p:txBody>
      </p:sp>
      <p:sp>
        <p:nvSpPr>
          <p:cNvPr id="37" name="CasellaDiTesto 36"/>
          <p:cNvSpPr txBox="1"/>
          <p:nvPr/>
        </p:nvSpPr>
        <p:spPr>
          <a:xfrm>
            <a:off x="383313" y="3362639"/>
            <a:ext cx="2878306" cy="830997"/>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sz="1200" dirty="0">
                <a:solidFill>
                  <a:prstClr val="black"/>
                </a:solidFill>
                <a:latin typeface="Calibri" panose="020F0502020204030204" pitchFamily="34" charset="0"/>
                <a:cs typeface="Calibri" panose="020F0502020204030204" pitchFamily="34" charset="0"/>
              </a:rPr>
              <a:t>DU145 cell line</a:t>
            </a:r>
          </a:p>
          <a:p>
            <a:pPr marL="214313" indent="-214313" defTabSz="685800">
              <a:buFont typeface="Arial" panose="020B0604020202020204" pitchFamily="34" charset="0"/>
              <a:buChar char="•"/>
              <a:defRPr/>
            </a:pPr>
            <a:r>
              <a:rPr lang="en-US" sz="1200" dirty="0">
                <a:solidFill>
                  <a:prstClr val="black"/>
                </a:solidFill>
                <a:latin typeface="Calibri" panose="020F0502020204030204" pitchFamily="34" charset="0"/>
                <a:cs typeface="Calibri" panose="020F0502020204030204" pitchFamily="34" charset="0"/>
              </a:rPr>
              <a:t>18.0 Gy </a:t>
            </a:r>
          </a:p>
          <a:p>
            <a:pPr marL="214313" indent="-214313" defTabSz="685800">
              <a:buFont typeface="Arial" panose="020B0604020202020204" pitchFamily="34" charset="0"/>
              <a:buChar char="•"/>
              <a:defRPr/>
            </a:pPr>
            <a:r>
              <a:rPr lang="en-US" sz="1200" dirty="0">
                <a:solidFill>
                  <a:prstClr val="black"/>
                </a:solidFill>
                <a:latin typeface="Calibri" panose="020F0502020204030204" pitchFamily="34" charset="0"/>
                <a:cs typeface="Calibri" panose="020F0502020204030204" pitchFamily="34" charset="0"/>
              </a:rPr>
              <a:t>14 Gy/min (Conv), 600 Gy/s (FLASH)</a:t>
            </a:r>
          </a:p>
          <a:p>
            <a:pPr marL="214313" indent="-214313" defTabSz="685800">
              <a:buFont typeface="Arial" panose="020B0604020202020204" pitchFamily="34" charset="0"/>
              <a:buChar char="•"/>
              <a:defRPr/>
            </a:pPr>
            <a:r>
              <a:rPr lang="en-US" sz="1200" dirty="0">
                <a:solidFill>
                  <a:prstClr val="black"/>
                </a:solidFill>
                <a:latin typeface="Calibri" panose="020F0502020204030204" pitchFamily="34" charset="0"/>
                <a:cs typeface="Calibri" panose="020F0502020204030204" pitchFamily="34" charset="0"/>
              </a:rPr>
              <a:t>1.6%, 2.7%, 4.4%, 8.3%, 20% O</a:t>
            </a:r>
            <a:r>
              <a:rPr lang="en-US" sz="1200" baseline="-25000" dirty="0">
                <a:solidFill>
                  <a:prstClr val="black"/>
                </a:solidFill>
                <a:latin typeface="Calibri" panose="020F0502020204030204" pitchFamily="34" charset="0"/>
                <a:cs typeface="Calibri" panose="020F0502020204030204" pitchFamily="34" charset="0"/>
              </a:rPr>
              <a:t>2</a:t>
            </a:r>
          </a:p>
        </p:txBody>
      </p:sp>
      <p:grpSp>
        <p:nvGrpSpPr>
          <p:cNvPr id="125" name="Gruppo 124"/>
          <p:cNvGrpSpPr/>
          <p:nvPr/>
        </p:nvGrpSpPr>
        <p:grpSpPr>
          <a:xfrm>
            <a:off x="3028950" y="957413"/>
            <a:ext cx="5855290" cy="3903526"/>
            <a:chOff x="4127171" y="1266884"/>
            <a:chExt cx="7807053" cy="5204701"/>
          </a:xfrm>
        </p:grpSpPr>
        <p:pic>
          <p:nvPicPr>
            <p:cNvPr id="75" name="Picture 3" descr="A graph with numbers and symbols&#10;&#10;Description automatically generated">
              <a:extLst>
                <a:ext uri="{FF2B5EF4-FFF2-40B4-BE49-F238E27FC236}">
                  <a16:creationId xmlns:a16="http://schemas.microsoft.com/office/drawing/2014/main" id="{4F9D53FB-E265-5B45-94EF-4AD78DC6B4A3}"/>
                </a:ext>
              </a:extLst>
            </p:cNvPr>
            <p:cNvPicPr>
              <a:picLocks noChangeAspect="1"/>
            </p:cNvPicPr>
            <p:nvPr/>
          </p:nvPicPr>
          <p:blipFill>
            <a:blip r:embed="rId3"/>
            <a:stretch>
              <a:fillRect/>
            </a:stretch>
          </p:blipFill>
          <p:spPr>
            <a:xfrm>
              <a:off x="4127171" y="1266884"/>
              <a:ext cx="7807053" cy="5204701"/>
            </a:xfrm>
            <a:prstGeom prst="rect">
              <a:avLst/>
            </a:prstGeom>
          </p:spPr>
        </p:pic>
        <p:sp>
          <p:nvSpPr>
            <p:cNvPr id="76" name="Rectangle 5">
              <a:extLst>
                <a:ext uri="{FF2B5EF4-FFF2-40B4-BE49-F238E27FC236}">
                  <a16:creationId xmlns:a16="http://schemas.microsoft.com/office/drawing/2014/main" id="{A94BE211-9BEB-B5DF-CDFF-287DAA97846A}"/>
                </a:ext>
              </a:extLst>
            </p:cNvPr>
            <p:cNvSpPr/>
            <p:nvPr/>
          </p:nvSpPr>
          <p:spPr>
            <a:xfrm>
              <a:off x="9753631" y="2400135"/>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78" name="Rectangle 4">
              <a:extLst>
                <a:ext uri="{FF2B5EF4-FFF2-40B4-BE49-F238E27FC236}">
                  <a16:creationId xmlns:a16="http://schemas.microsoft.com/office/drawing/2014/main" id="{3B9F2E68-5504-8EEB-B2AE-19BFD80DBF17}"/>
                </a:ext>
              </a:extLst>
            </p:cNvPr>
            <p:cNvSpPr/>
            <p:nvPr/>
          </p:nvSpPr>
          <p:spPr>
            <a:xfrm>
              <a:off x="11130501" y="2455609"/>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79" name="Rectangle 6">
              <a:extLst>
                <a:ext uri="{FF2B5EF4-FFF2-40B4-BE49-F238E27FC236}">
                  <a16:creationId xmlns:a16="http://schemas.microsoft.com/office/drawing/2014/main" id="{760F7DD2-E2DF-B944-59C4-657443E3D56B}"/>
                </a:ext>
              </a:extLst>
            </p:cNvPr>
            <p:cNvSpPr/>
            <p:nvPr/>
          </p:nvSpPr>
          <p:spPr>
            <a:xfrm>
              <a:off x="8955560" y="2547148"/>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80" name="Rectangle 7">
              <a:extLst>
                <a:ext uri="{FF2B5EF4-FFF2-40B4-BE49-F238E27FC236}">
                  <a16:creationId xmlns:a16="http://schemas.microsoft.com/office/drawing/2014/main" id="{4C10CB3E-7202-ABDB-BF4D-7F6378179E5F}"/>
                </a:ext>
              </a:extLst>
            </p:cNvPr>
            <p:cNvSpPr/>
            <p:nvPr/>
          </p:nvSpPr>
          <p:spPr>
            <a:xfrm>
              <a:off x="8266697" y="1728113"/>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81" name="Rectangle 8">
              <a:extLst>
                <a:ext uri="{FF2B5EF4-FFF2-40B4-BE49-F238E27FC236}">
                  <a16:creationId xmlns:a16="http://schemas.microsoft.com/office/drawing/2014/main" id="{DD6B06DD-EA0B-6F0D-140F-E803B138975F}"/>
                </a:ext>
              </a:extLst>
            </p:cNvPr>
            <p:cNvSpPr/>
            <p:nvPr/>
          </p:nvSpPr>
          <p:spPr>
            <a:xfrm>
              <a:off x="7618476" y="2400135"/>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82" name="Rectangle 9">
              <a:extLst>
                <a:ext uri="{FF2B5EF4-FFF2-40B4-BE49-F238E27FC236}">
                  <a16:creationId xmlns:a16="http://schemas.microsoft.com/office/drawing/2014/main" id="{C8B7B768-6F01-862F-6C4A-D5CB33229612}"/>
                </a:ext>
              </a:extLst>
            </p:cNvPr>
            <p:cNvSpPr/>
            <p:nvPr/>
          </p:nvSpPr>
          <p:spPr>
            <a:xfrm>
              <a:off x="6874374" y="1394110"/>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83" name="Rectangle 10">
              <a:extLst>
                <a:ext uri="{FF2B5EF4-FFF2-40B4-BE49-F238E27FC236}">
                  <a16:creationId xmlns:a16="http://schemas.microsoft.com/office/drawing/2014/main" id="{9BE72AEA-4B96-3AA9-612B-8F3C4636764A}"/>
                </a:ext>
              </a:extLst>
            </p:cNvPr>
            <p:cNvSpPr/>
            <p:nvPr/>
          </p:nvSpPr>
          <p:spPr>
            <a:xfrm>
              <a:off x="6115489" y="2400135"/>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84" name="Rectangle 11">
              <a:extLst>
                <a:ext uri="{FF2B5EF4-FFF2-40B4-BE49-F238E27FC236}">
                  <a16:creationId xmlns:a16="http://schemas.microsoft.com/office/drawing/2014/main" id="{678F9B45-5CA5-5BD9-ABA7-A2F39274BE7D}"/>
                </a:ext>
              </a:extLst>
            </p:cNvPr>
            <p:cNvSpPr/>
            <p:nvPr/>
          </p:nvSpPr>
          <p:spPr>
            <a:xfrm>
              <a:off x="5451033" y="1357244"/>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85" name="Rectangle 12">
              <a:extLst>
                <a:ext uri="{FF2B5EF4-FFF2-40B4-BE49-F238E27FC236}">
                  <a16:creationId xmlns:a16="http://schemas.microsoft.com/office/drawing/2014/main" id="{726F78A1-7E8C-DC06-F9F4-75B5640EA8F4}"/>
                </a:ext>
              </a:extLst>
            </p:cNvPr>
            <p:cNvSpPr/>
            <p:nvPr/>
          </p:nvSpPr>
          <p:spPr>
            <a:xfrm>
              <a:off x="4679989" y="2066185"/>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grpSp>
      <p:grpSp>
        <p:nvGrpSpPr>
          <p:cNvPr id="126" name="Gruppo 125"/>
          <p:cNvGrpSpPr/>
          <p:nvPr/>
        </p:nvGrpSpPr>
        <p:grpSpPr>
          <a:xfrm>
            <a:off x="3028950" y="957412"/>
            <a:ext cx="5855290" cy="3903526"/>
            <a:chOff x="4127171" y="1266884"/>
            <a:chExt cx="7807053" cy="5204701"/>
          </a:xfrm>
        </p:grpSpPr>
        <p:pic>
          <p:nvPicPr>
            <p:cNvPr id="127" name="Picture 3" descr="A graph with numbers and symbols&#10;&#10;Description automatically generated">
              <a:extLst>
                <a:ext uri="{FF2B5EF4-FFF2-40B4-BE49-F238E27FC236}">
                  <a16:creationId xmlns:a16="http://schemas.microsoft.com/office/drawing/2014/main" id="{4F9D53FB-E265-5B45-94EF-4AD78DC6B4A3}"/>
                </a:ext>
              </a:extLst>
            </p:cNvPr>
            <p:cNvPicPr>
              <a:picLocks noChangeAspect="1"/>
            </p:cNvPicPr>
            <p:nvPr/>
          </p:nvPicPr>
          <p:blipFill>
            <a:blip r:embed="rId3"/>
            <a:stretch>
              <a:fillRect/>
            </a:stretch>
          </p:blipFill>
          <p:spPr>
            <a:xfrm>
              <a:off x="4127171" y="1266884"/>
              <a:ext cx="7807053" cy="5204701"/>
            </a:xfrm>
            <a:prstGeom prst="rect">
              <a:avLst/>
            </a:prstGeom>
          </p:spPr>
        </p:pic>
        <p:sp>
          <p:nvSpPr>
            <p:cNvPr id="128" name="Rectangle 5">
              <a:extLst>
                <a:ext uri="{FF2B5EF4-FFF2-40B4-BE49-F238E27FC236}">
                  <a16:creationId xmlns:a16="http://schemas.microsoft.com/office/drawing/2014/main" id="{A94BE211-9BEB-B5DF-CDFF-287DAA97846A}"/>
                </a:ext>
              </a:extLst>
            </p:cNvPr>
            <p:cNvSpPr/>
            <p:nvPr/>
          </p:nvSpPr>
          <p:spPr>
            <a:xfrm>
              <a:off x="9753631" y="2400135"/>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130" name="Rectangle 4">
              <a:extLst>
                <a:ext uri="{FF2B5EF4-FFF2-40B4-BE49-F238E27FC236}">
                  <a16:creationId xmlns:a16="http://schemas.microsoft.com/office/drawing/2014/main" id="{3B9F2E68-5504-8EEB-B2AE-19BFD80DBF17}"/>
                </a:ext>
              </a:extLst>
            </p:cNvPr>
            <p:cNvSpPr/>
            <p:nvPr/>
          </p:nvSpPr>
          <p:spPr>
            <a:xfrm>
              <a:off x="11130501" y="2455609"/>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132" name="Rectangle 7">
              <a:extLst>
                <a:ext uri="{FF2B5EF4-FFF2-40B4-BE49-F238E27FC236}">
                  <a16:creationId xmlns:a16="http://schemas.microsoft.com/office/drawing/2014/main" id="{4C10CB3E-7202-ABDB-BF4D-7F6378179E5F}"/>
                </a:ext>
              </a:extLst>
            </p:cNvPr>
            <p:cNvSpPr/>
            <p:nvPr/>
          </p:nvSpPr>
          <p:spPr>
            <a:xfrm>
              <a:off x="8266697" y="1728113"/>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134" name="Rectangle 9">
              <a:extLst>
                <a:ext uri="{FF2B5EF4-FFF2-40B4-BE49-F238E27FC236}">
                  <a16:creationId xmlns:a16="http://schemas.microsoft.com/office/drawing/2014/main" id="{C8B7B768-6F01-862F-6C4A-D5CB33229612}"/>
                </a:ext>
              </a:extLst>
            </p:cNvPr>
            <p:cNvSpPr/>
            <p:nvPr/>
          </p:nvSpPr>
          <p:spPr>
            <a:xfrm>
              <a:off x="6874374" y="1394110"/>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sp>
          <p:nvSpPr>
            <p:cNvPr id="136" name="Rectangle 11">
              <a:extLst>
                <a:ext uri="{FF2B5EF4-FFF2-40B4-BE49-F238E27FC236}">
                  <a16:creationId xmlns:a16="http://schemas.microsoft.com/office/drawing/2014/main" id="{678F9B45-5CA5-5BD9-ABA7-A2F39274BE7D}"/>
                </a:ext>
              </a:extLst>
            </p:cNvPr>
            <p:cNvSpPr/>
            <p:nvPr/>
          </p:nvSpPr>
          <p:spPr>
            <a:xfrm>
              <a:off x="5451033" y="1357244"/>
              <a:ext cx="638986" cy="338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dirty="0"/>
            </a:p>
          </p:txBody>
        </p:sp>
      </p:grpSp>
      <p:sp>
        <p:nvSpPr>
          <p:cNvPr id="4" name="Google Shape;1537;p123">
            <a:extLst>
              <a:ext uri="{FF2B5EF4-FFF2-40B4-BE49-F238E27FC236}">
                <a16:creationId xmlns:a16="http://schemas.microsoft.com/office/drawing/2014/main" id="{32D92C67-26E2-861F-4A32-32959E6EEEE5}"/>
              </a:ext>
            </a:extLst>
          </p:cNvPr>
          <p:cNvSpPr/>
          <p:nvPr/>
        </p:nvSpPr>
        <p:spPr>
          <a:xfrm>
            <a:off x="460180" y="4559662"/>
            <a:ext cx="2568770" cy="207600"/>
          </a:xfrm>
          <a:prstGeom prst="rect">
            <a:avLst/>
          </a:prstGeom>
          <a:noFill/>
          <a:ln>
            <a:noFill/>
          </a:ln>
        </p:spPr>
        <p:txBody>
          <a:bodyPr spcFirstLastPara="1" wrap="square" lIns="68575" tIns="34275" rIns="68575" bIns="34275" anchor="t" anchorCtr="0">
            <a:noAutofit/>
          </a:bodyPr>
          <a:lstStyle/>
          <a:p>
            <a:pPr algn="ctr" defTabSz="685800">
              <a:buClr>
                <a:srgbClr val="000000"/>
              </a:buClr>
              <a:defRPr/>
            </a:pPr>
            <a:r>
              <a:rPr lang="en-US" sz="900" i="1" dirty="0">
                <a:solidFill>
                  <a:srgbClr val="44546A">
                    <a:lumMod val="10000"/>
                  </a:srgbClr>
                </a:solidFill>
                <a:latin typeface="Calibri-Italic"/>
                <a:sym typeface="Calibri"/>
              </a:rPr>
              <a:t>M. Battestini et al., </a:t>
            </a:r>
            <a:r>
              <a:rPr lang="en-US" sz="900" i="1" dirty="0" err="1">
                <a:solidFill>
                  <a:srgbClr val="44546A">
                    <a:lumMod val="10000"/>
                  </a:srgbClr>
                </a:solidFill>
                <a:latin typeface="Calibri-Italic"/>
                <a:sym typeface="Calibri"/>
              </a:rPr>
              <a:t>Radiother</a:t>
            </a:r>
            <a:r>
              <a:rPr lang="en-US" sz="900" i="1" dirty="0">
                <a:solidFill>
                  <a:srgbClr val="44546A">
                    <a:lumMod val="10000"/>
                  </a:srgbClr>
                </a:solidFill>
                <a:latin typeface="Calibri-Italic"/>
                <a:sym typeface="Calibri"/>
              </a:rPr>
              <a:t>. Oncol. (2025)</a:t>
            </a:r>
          </a:p>
        </p:txBody>
      </p:sp>
      <p:sp>
        <p:nvSpPr>
          <p:cNvPr id="13" name="Segnaposto numero diapositiva 7">
            <a:extLst>
              <a:ext uri="{FF2B5EF4-FFF2-40B4-BE49-F238E27FC236}">
                <a16:creationId xmlns:a16="http://schemas.microsoft.com/office/drawing/2014/main" id="{4569EADB-8D77-5642-C0C3-0001EE70B53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20E51B-BD1A-4F97-8445-E96D00856F8F}" type="slidenum">
              <a:rPr lang="en-US" smtClean="0">
                <a:solidFill>
                  <a:prstClr val="black">
                    <a:tint val="75000"/>
                  </a:prstClr>
                </a:solidFill>
              </a:rPr>
              <a:pPr/>
              <a:t>40</a:t>
            </a:fld>
            <a:endParaRPr lang="en-US" noProof="0" dirty="0"/>
          </a:p>
        </p:txBody>
      </p:sp>
      <p:pic>
        <p:nvPicPr>
          <p:cNvPr id="7" name="Picture 3" descr="A graph with numbers and symbols&#10;&#10;Description automatically generated">
            <a:extLst>
              <a:ext uri="{FF2B5EF4-FFF2-40B4-BE49-F238E27FC236}">
                <a16:creationId xmlns:a16="http://schemas.microsoft.com/office/drawing/2014/main" id="{4FC5B04A-6FB5-99E0-FE24-B561988DF261}"/>
              </a:ext>
            </a:extLst>
          </p:cNvPr>
          <p:cNvPicPr>
            <a:picLocks noChangeAspect="1"/>
          </p:cNvPicPr>
          <p:nvPr/>
        </p:nvPicPr>
        <p:blipFill>
          <a:blip r:embed="rId3"/>
          <a:stretch>
            <a:fillRect/>
          </a:stretch>
        </p:blipFill>
        <p:spPr>
          <a:xfrm>
            <a:off x="3028949" y="960934"/>
            <a:ext cx="5855290" cy="3903526"/>
          </a:xfrm>
          <a:prstGeom prst="rect">
            <a:avLst/>
          </a:prstGeom>
        </p:spPr>
      </p:pic>
      <p:sp>
        <p:nvSpPr>
          <p:cNvPr id="14" name="Google Shape;1536;p123">
            <a:extLst>
              <a:ext uri="{FF2B5EF4-FFF2-40B4-BE49-F238E27FC236}">
                <a16:creationId xmlns:a16="http://schemas.microsoft.com/office/drawing/2014/main" id="{830078F0-5F06-82A4-3B0B-9F53CC341923}"/>
              </a:ext>
            </a:extLst>
          </p:cNvPr>
          <p:cNvSpPr/>
          <p:nvPr/>
        </p:nvSpPr>
        <p:spPr>
          <a:xfrm>
            <a:off x="7724761" y="3007519"/>
            <a:ext cx="538850" cy="1380176"/>
          </a:xfrm>
          <a:prstGeom prst="rect">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endParaRPr lang="en-US" sz="1400" dirty="0">
              <a:solidFill>
                <a:prstClr val="white"/>
              </a:solidFill>
              <a:latin typeface="Palatino Linotype" panose="02040502050505030304" pitchFamily="18" charset="0"/>
              <a:ea typeface="Calibri"/>
              <a:cs typeface="Calibri"/>
              <a:sym typeface="Calibri"/>
            </a:endParaRPr>
          </a:p>
        </p:txBody>
      </p:sp>
      <p:sp>
        <p:nvSpPr>
          <p:cNvPr id="16" name="Rettangolo 15">
            <a:extLst>
              <a:ext uri="{FF2B5EF4-FFF2-40B4-BE49-F238E27FC236}">
                <a16:creationId xmlns:a16="http://schemas.microsoft.com/office/drawing/2014/main" id="{17C442E5-5C2C-3AAD-E431-EF5B2F532359}"/>
              </a:ext>
            </a:extLst>
          </p:cNvPr>
          <p:cNvSpPr/>
          <p:nvPr/>
        </p:nvSpPr>
        <p:spPr>
          <a:xfrm>
            <a:off x="7712835" y="2522770"/>
            <a:ext cx="583814" cy="507831"/>
          </a:xfrm>
          <a:prstGeom prst="rect">
            <a:avLst/>
          </a:prstGeom>
        </p:spPr>
        <p:txBody>
          <a:bodyPr wrap="none">
            <a:spAutoFit/>
          </a:bodyPr>
          <a:lstStyle/>
          <a:p>
            <a:pPr algn="ctr" defTabSz="685800">
              <a:defRPr/>
            </a:pPr>
            <a:r>
              <a:rPr lang="en-US" sz="1350" dirty="0">
                <a:solidFill>
                  <a:srgbClr val="FF0000"/>
                </a:solidFill>
                <a:latin typeface="Calibri (Corpo)"/>
              </a:rPr>
              <a:t>a, b, r</a:t>
            </a:r>
          </a:p>
          <a:p>
            <a:pPr algn="ctr" defTabSz="685800">
              <a:defRPr/>
            </a:pPr>
            <a:r>
              <a:rPr lang="en-US" sz="1350" dirty="0">
                <a:solidFill>
                  <a:srgbClr val="FF0000"/>
                </a:solidFill>
                <a:latin typeface="Calibri (Corpo)"/>
              </a:rPr>
              <a:t>fitted</a:t>
            </a:r>
          </a:p>
        </p:txBody>
      </p:sp>
      <p:sp>
        <p:nvSpPr>
          <p:cNvPr id="17" name="Rettangolo 16">
            <a:extLst>
              <a:ext uri="{FF2B5EF4-FFF2-40B4-BE49-F238E27FC236}">
                <a16:creationId xmlns:a16="http://schemas.microsoft.com/office/drawing/2014/main" id="{9C541440-262C-2348-EC37-BCFB81AAE6CF}"/>
              </a:ext>
            </a:extLst>
          </p:cNvPr>
          <p:cNvSpPr/>
          <p:nvPr/>
        </p:nvSpPr>
        <p:spPr>
          <a:xfrm>
            <a:off x="3939288" y="2791226"/>
            <a:ext cx="563924" cy="923330"/>
          </a:xfrm>
          <a:prstGeom prst="rect">
            <a:avLst/>
          </a:prstGeom>
        </p:spPr>
        <p:txBody>
          <a:bodyPr wrap="square">
            <a:spAutoFit/>
          </a:bodyPr>
          <a:lstStyle/>
          <a:p>
            <a:pPr algn="ctr" defTabSz="685800">
              <a:defRPr/>
            </a:pPr>
            <a:r>
              <a:rPr lang="en-US" sz="1350" dirty="0">
                <a:solidFill>
                  <a:srgbClr val="FF0000"/>
                </a:solidFill>
                <a:latin typeface="Calibri (Corpo)"/>
              </a:rPr>
              <a:t>Conv</a:t>
            </a:r>
          </a:p>
          <a:p>
            <a:pPr algn="ctr" defTabSz="685800">
              <a:defRPr/>
            </a:pPr>
            <a:r>
              <a:rPr lang="en-US" sz="1350" dirty="0">
                <a:solidFill>
                  <a:srgbClr val="FF0000"/>
                </a:solidFill>
                <a:latin typeface="Calibri (Corpo)"/>
              </a:rPr>
              <a:t>OER effect</a:t>
            </a:r>
          </a:p>
        </p:txBody>
      </p:sp>
      <p:cxnSp>
        <p:nvCxnSpPr>
          <p:cNvPr id="18" name="Connettore 2 17">
            <a:extLst>
              <a:ext uri="{FF2B5EF4-FFF2-40B4-BE49-F238E27FC236}">
                <a16:creationId xmlns:a16="http://schemas.microsoft.com/office/drawing/2014/main" id="{8DADAD0E-7799-83FF-3321-093FBF052DC8}"/>
              </a:ext>
            </a:extLst>
          </p:cNvPr>
          <p:cNvCxnSpPr/>
          <p:nvPr/>
        </p:nvCxnSpPr>
        <p:spPr>
          <a:xfrm flipH="1" flipV="1">
            <a:off x="3899561" y="2448702"/>
            <a:ext cx="643379" cy="381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D20D547A-C7DB-DB5B-D611-BAAC2ACB85EA}"/>
              </a:ext>
            </a:extLst>
          </p:cNvPr>
          <p:cNvCxnSpPr/>
          <p:nvPr/>
        </p:nvCxnSpPr>
        <p:spPr>
          <a:xfrm flipV="1">
            <a:off x="5575172" y="1848957"/>
            <a:ext cx="0" cy="879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4D048499-7404-DAC7-F904-AB80428C5B2C}"/>
              </a:ext>
            </a:extLst>
          </p:cNvPr>
          <p:cNvSpPr/>
          <p:nvPr/>
        </p:nvSpPr>
        <p:spPr>
          <a:xfrm>
            <a:off x="5554378" y="1493159"/>
            <a:ext cx="693916" cy="923330"/>
          </a:xfrm>
          <a:prstGeom prst="rect">
            <a:avLst/>
          </a:prstGeom>
        </p:spPr>
        <p:txBody>
          <a:bodyPr wrap="square">
            <a:spAutoFit/>
          </a:bodyPr>
          <a:lstStyle/>
          <a:p>
            <a:pPr algn="ctr" defTabSz="685800">
              <a:defRPr/>
            </a:pPr>
            <a:r>
              <a:rPr lang="en-US" sz="1350" dirty="0">
                <a:solidFill>
                  <a:srgbClr val="FF0000"/>
                </a:solidFill>
                <a:latin typeface="Calibri (Corpo)"/>
              </a:rPr>
              <a:t>FLASH</a:t>
            </a:r>
          </a:p>
          <a:p>
            <a:pPr algn="ctr" defTabSz="685800">
              <a:defRPr/>
            </a:pPr>
            <a:r>
              <a:rPr lang="en-US" sz="1350" dirty="0">
                <a:solidFill>
                  <a:srgbClr val="FF0000"/>
                </a:solidFill>
                <a:latin typeface="Calibri (Corpo)"/>
              </a:rPr>
              <a:t>sparing effect</a:t>
            </a:r>
          </a:p>
        </p:txBody>
      </p:sp>
      <p:sp>
        <p:nvSpPr>
          <p:cNvPr id="22" name="CasellaDiTesto 21">
            <a:extLst>
              <a:ext uri="{FF2B5EF4-FFF2-40B4-BE49-F238E27FC236}">
                <a16:creationId xmlns:a16="http://schemas.microsoft.com/office/drawing/2014/main" id="{9BF3B1DC-35CF-6FF9-1A6D-DCAA7105119C}"/>
              </a:ext>
            </a:extLst>
          </p:cNvPr>
          <p:cNvSpPr txBox="1"/>
          <p:nvPr/>
        </p:nvSpPr>
        <p:spPr>
          <a:xfrm>
            <a:off x="5353232" y="698051"/>
            <a:ext cx="1523636" cy="300082"/>
          </a:xfrm>
          <a:prstGeom prst="rect">
            <a:avLst/>
          </a:prstGeom>
          <a:noFill/>
        </p:spPr>
        <p:txBody>
          <a:bodyPr wrap="square">
            <a:spAutoFit/>
          </a:bodyPr>
          <a:lstStyle/>
          <a:p>
            <a:pPr defTabSz="685800">
              <a:defRPr/>
            </a:pPr>
            <a:r>
              <a:rPr lang="en-US" sz="1350" dirty="0">
                <a:solidFill>
                  <a:prstClr val="black"/>
                </a:solidFill>
                <a:latin typeface="Calibri" panose="020F0502020204030204" pitchFamily="34" charset="0"/>
                <a:cs typeface="Calibri" panose="020F0502020204030204" pitchFamily="34" charset="0"/>
              </a:rPr>
              <a:t>Electrons (10 MeV)</a:t>
            </a:r>
          </a:p>
        </p:txBody>
      </p:sp>
      <p:sp>
        <p:nvSpPr>
          <p:cNvPr id="5" name="CasellaDiTesto 4">
            <a:extLst>
              <a:ext uri="{FF2B5EF4-FFF2-40B4-BE49-F238E27FC236}">
                <a16:creationId xmlns:a16="http://schemas.microsoft.com/office/drawing/2014/main" id="{54A678B8-ABB1-70DB-3257-D52BC402D3C4}"/>
              </a:ext>
            </a:extLst>
          </p:cNvPr>
          <p:cNvSpPr txBox="1"/>
          <p:nvPr/>
        </p:nvSpPr>
        <p:spPr>
          <a:xfrm>
            <a:off x="1165158" y="936770"/>
            <a:ext cx="849317" cy="507831"/>
          </a:xfrm>
          <a:prstGeom prst="rect">
            <a:avLst/>
          </a:prstGeom>
          <a:noFill/>
        </p:spPr>
        <p:txBody>
          <a:bodyPr wrap="square">
            <a:spAutoFit/>
          </a:bodyPr>
          <a:lstStyle/>
          <a:p>
            <a:pPr algn="ctr"/>
            <a:r>
              <a:rPr lang="en-US" sz="1350" b="1" dirty="0">
                <a:solidFill>
                  <a:prstClr val="black"/>
                </a:solidFill>
                <a:ea typeface="+mj-ea"/>
                <a:cs typeface="+mj-cs"/>
              </a:rPr>
              <a:t>MS-GSM</a:t>
            </a:r>
            <a:r>
              <a:rPr lang="en-US" sz="1350" b="1" baseline="30000" dirty="0">
                <a:solidFill>
                  <a:prstClr val="black"/>
                </a:solidFill>
                <a:ea typeface="+mj-ea"/>
                <a:cs typeface="+mj-cs"/>
              </a:rPr>
              <a:t>2</a:t>
            </a:r>
            <a:endParaRPr lang="en-US" sz="1350" dirty="0"/>
          </a:p>
        </p:txBody>
      </p:sp>
      <p:cxnSp>
        <p:nvCxnSpPr>
          <p:cNvPr id="23" name="Connettore 2 22">
            <a:extLst>
              <a:ext uri="{FF2B5EF4-FFF2-40B4-BE49-F238E27FC236}">
                <a16:creationId xmlns:a16="http://schemas.microsoft.com/office/drawing/2014/main" id="{E8E427B8-552D-5799-8DC4-29A2D77577BF}"/>
              </a:ext>
            </a:extLst>
          </p:cNvPr>
          <p:cNvCxnSpPr>
            <a:cxnSpLocks/>
            <a:stCxn id="5" idx="2"/>
            <a:endCxn id="29" idx="0"/>
          </p:cNvCxnSpPr>
          <p:nvPr/>
        </p:nvCxnSpPr>
        <p:spPr>
          <a:xfrm flipH="1">
            <a:off x="1589816" y="1444601"/>
            <a:ext cx="1" cy="485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2E7DC6EB-593F-464A-8D48-E583D3C2978B}"/>
                  </a:ext>
                </a:extLst>
              </p:cNvPr>
              <p:cNvSpPr txBox="1"/>
              <p:nvPr/>
            </p:nvSpPr>
            <p:spPr>
              <a:xfrm>
                <a:off x="904195" y="1751226"/>
                <a:ext cx="1444563" cy="3268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𝑆</m:t>
                      </m:r>
                      <m:r>
                        <a:rPr lang="en-US" sz="1350" i="1">
                          <a:latin typeface="Cambria Math" panose="02040503050406030204" pitchFamily="18" charset="0"/>
                        </a:rPr>
                        <m:t> </m:t>
                      </m:r>
                      <m:d>
                        <m:dPr>
                          <m:ctrlPr>
                            <a:rPr lang="en-US" sz="1350" i="1">
                              <a:latin typeface="Cambria Math" panose="02040503050406030204" pitchFamily="18" charset="0"/>
                            </a:rPr>
                          </m:ctrlPr>
                        </m:dPr>
                        <m:e>
                          <m:r>
                            <m:rPr>
                              <m:sty m:val="p"/>
                            </m:rPr>
                            <a:rPr lang="en-US" sz="1350">
                              <a:latin typeface="Cambria Math" panose="02040503050406030204" pitchFamily="18" charset="0"/>
                            </a:rPr>
                            <m:t>LET</m:t>
                          </m:r>
                          <m:r>
                            <a:rPr lang="en-US" sz="1350" i="1">
                              <a:latin typeface="Cambria Math" panose="02040503050406030204" pitchFamily="18" charset="0"/>
                            </a:rPr>
                            <m:t>, </m:t>
                          </m:r>
                          <m:r>
                            <a:rPr lang="en-US" sz="1350" i="1">
                              <a:latin typeface="Cambria Math" panose="02040503050406030204" pitchFamily="18" charset="0"/>
                            </a:rPr>
                            <m:t>𝐷</m:t>
                          </m:r>
                          <m:r>
                            <a:rPr lang="en-US" sz="1350">
                              <a:latin typeface="Cambria Math" panose="02040503050406030204" pitchFamily="18" charset="0"/>
                            </a:rPr>
                            <m:t>, </m:t>
                          </m:r>
                          <m:acc>
                            <m:accPr>
                              <m:chr m:val="̇"/>
                              <m:ctrlPr>
                                <a:rPr lang="en-US" sz="1350" i="1">
                                  <a:latin typeface="Cambria Math" panose="02040503050406030204" pitchFamily="18" charset="0"/>
                                </a:rPr>
                              </m:ctrlPr>
                            </m:accPr>
                            <m:e>
                              <m:r>
                                <a:rPr lang="en-US" sz="1350" i="1">
                                  <a:latin typeface="Cambria Math" panose="02040503050406030204" pitchFamily="18" charset="0"/>
                                </a:rPr>
                                <m:t>𝐷</m:t>
                              </m:r>
                            </m:e>
                          </m:acc>
                          <m:r>
                            <a:rPr lang="en-US" sz="1350" i="1">
                              <a:latin typeface="Cambria Math" panose="02040503050406030204" pitchFamily="18" charset="0"/>
                            </a:rPr>
                            <m:t>, </m:t>
                          </m:r>
                          <m:sSub>
                            <m:sSubPr>
                              <m:ctrlPr>
                                <a:rPr lang="en-US" sz="1350" i="1">
                                  <a:latin typeface="Cambria Math" panose="02040503050406030204" pitchFamily="18" charset="0"/>
                                </a:rPr>
                              </m:ctrlPr>
                            </m:sSubPr>
                            <m:e>
                              <m:r>
                                <m:rPr>
                                  <m:sty m:val="p"/>
                                </m:rPr>
                                <a:rPr lang="en-US" sz="1350">
                                  <a:latin typeface="Cambria Math" panose="02040503050406030204" pitchFamily="18" charset="0"/>
                                </a:rPr>
                                <m:t>O</m:t>
                              </m:r>
                            </m:e>
                            <m:sub>
                              <m:r>
                                <a:rPr lang="en-US" sz="1350">
                                  <a:latin typeface="Cambria Math" panose="02040503050406030204" pitchFamily="18" charset="0"/>
                                </a:rPr>
                                <m:t>2</m:t>
                              </m:r>
                            </m:sub>
                          </m:sSub>
                        </m:e>
                      </m:d>
                    </m:oMath>
                  </m:oMathPara>
                </a14:m>
                <a:endParaRPr lang="en-US" sz="1350" dirty="0"/>
              </a:p>
            </p:txBody>
          </p:sp>
        </mc:Choice>
        <mc:Fallback xmlns="">
          <p:sp>
            <p:nvSpPr>
              <p:cNvPr id="24" name="CasellaDiTesto 23">
                <a:extLst>
                  <a:ext uri="{FF2B5EF4-FFF2-40B4-BE49-F238E27FC236}">
                    <a16:creationId xmlns:a16="http://schemas.microsoft.com/office/drawing/2014/main" id="{2E7DC6EB-593F-464A-8D48-E583D3C2978B}"/>
                  </a:ext>
                </a:extLst>
              </p:cNvPr>
              <p:cNvSpPr txBox="1">
                <a:spLocks noRot="1" noChangeAspect="1" noMove="1" noResize="1" noEditPoints="1" noAdjustHandles="1" noChangeArrowheads="1" noChangeShapeType="1" noTextEdit="1"/>
              </p:cNvSpPr>
              <p:nvPr/>
            </p:nvSpPr>
            <p:spPr>
              <a:xfrm>
                <a:off x="904195" y="1751226"/>
                <a:ext cx="1444563" cy="326884"/>
              </a:xfrm>
              <a:prstGeom prst="rect">
                <a:avLst/>
              </a:prstGeom>
              <a:blipFill>
                <a:blip r:embed="rId4"/>
                <a:stretch>
                  <a:fillRect b="-11111"/>
                </a:stretch>
              </a:blipFill>
            </p:spPr>
            <p:txBody>
              <a:bodyPr/>
              <a:lstStyle/>
              <a:p>
                <a:r>
                  <a:rPr lang="en-IT">
                    <a:noFill/>
                  </a:rPr>
                  <a:t> </a:t>
                </a:r>
              </a:p>
            </p:txBody>
          </p:sp>
        </mc:Fallback>
      </mc:AlternateContent>
      <p:sp>
        <p:nvSpPr>
          <p:cNvPr id="29" name="CasellaDiTesto 28">
            <a:extLst>
              <a:ext uri="{FF2B5EF4-FFF2-40B4-BE49-F238E27FC236}">
                <a16:creationId xmlns:a16="http://schemas.microsoft.com/office/drawing/2014/main" id="{4367BC70-998F-EC2E-3CA3-1D3A1044D08D}"/>
              </a:ext>
            </a:extLst>
          </p:cNvPr>
          <p:cNvSpPr txBox="1"/>
          <p:nvPr/>
        </p:nvSpPr>
        <p:spPr>
          <a:xfrm>
            <a:off x="804697" y="1493158"/>
            <a:ext cx="1570238" cy="300082"/>
          </a:xfrm>
          <a:prstGeom prst="rect">
            <a:avLst/>
          </a:prstGeom>
          <a:noFill/>
        </p:spPr>
        <p:txBody>
          <a:bodyPr wrap="none" rtlCol="0">
            <a:spAutoFit/>
          </a:bodyPr>
          <a:lstStyle/>
          <a:p>
            <a:pPr algn="ctr"/>
            <a:r>
              <a:rPr lang="en-US" sz="1350" b="1" dirty="0"/>
              <a:t>Biological endpoint</a:t>
            </a:r>
          </a:p>
        </p:txBody>
      </p:sp>
      <p:sp>
        <p:nvSpPr>
          <p:cNvPr id="2" name="Date Placeholder 1">
            <a:extLst>
              <a:ext uri="{FF2B5EF4-FFF2-40B4-BE49-F238E27FC236}">
                <a16:creationId xmlns:a16="http://schemas.microsoft.com/office/drawing/2014/main" id="{41410B75-A7E8-0E25-6E91-5CED3E7D17C5}"/>
              </a:ext>
            </a:extLst>
          </p:cNvPr>
          <p:cNvSpPr>
            <a:spLocks noGrp="1"/>
          </p:cNvSpPr>
          <p:nvPr>
            <p:ph type="dt" sz="half" idx="10"/>
          </p:nvPr>
        </p:nvSpPr>
        <p:spPr/>
        <p:txBody>
          <a:bodyPr/>
          <a:lstStyle/>
          <a:p>
            <a:r>
              <a:rPr lang="it-IT"/>
              <a:t>06.10.2025</a:t>
            </a:r>
            <a:endParaRPr lang="en-US" dirty="0"/>
          </a:p>
        </p:txBody>
      </p:sp>
      <p:sp>
        <p:nvSpPr>
          <p:cNvPr id="21" name="Footer Placeholder 20">
            <a:extLst>
              <a:ext uri="{FF2B5EF4-FFF2-40B4-BE49-F238E27FC236}">
                <a16:creationId xmlns:a16="http://schemas.microsoft.com/office/drawing/2014/main" id="{9119C46A-C7A2-1FCF-CDBB-E5A36A174BD5}"/>
              </a:ext>
            </a:extLst>
          </p:cNvPr>
          <p:cNvSpPr>
            <a:spLocks noGrp="1"/>
          </p:cNvSpPr>
          <p:nvPr>
            <p:ph type="ftr" sz="quarter" idx="11"/>
          </p:nvPr>
        </p:nvSpPr>
        <p:spPr/>
        <p:txBody>
          <a:bodyPr/>
          <a:lstStyle/>
          <a:p>
            <a:r>
              <a:rPr lang="en-US"/>
              <a:t>E. Scifoni - SIRR 2025</a:t>
            </a:r>
            <a:endParaRPr lang="en-US" dirty="0"/>
          </a:p>
        </p:txBody>
      </p:sp>
    </p:spTree>
    <p:extLst>
      <p:ext uri="{BB962C8B-B14F-4D97-AF65-F5344CB8AC3E}">
        <p14:creationId xmlns:p14="http://schemas.microsoft.com/office/powerpoint/2010/main" val="259507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14" grpId="0" animBg="1"/>
      <p:bldP spid="16" grpId="0"/>
      <p:bldP spid="17" grpId="0"/>
      <p:bldP spid="20"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9144000" cy="768485"/>
          </a:xfrm>
          <a:noFill/>
        </p:spPr>
        <p:txBody>
          <a:bodyPr>
            <a:normAutofit/>
          </a:bodyPr>
          <a:lstStyle/>
          <a:p>
            <a:r>
              <a:rPr lang="en-US" sz="3000" b="1" dirty="0">
                <a:solidFill>
                  <a:prstClr val="black"/>
                </a:solidFill>
              </a:rPr>
              <a:t>	Validation with </a:t>
            </a:r>
            <a:r>
              <a:rPr lang="en-US" sz="3000" b="1" i="1" dirty="0">
                <a:solidFill>
                  <a:prstClr val="black"/>
                </a:solidFill>
              </a:rPr>
              <a:t>in vitro</a:t>
            </a:r>
            <a:r>
              <a:rPr lang="en-US" sz="3000" b="1" dirty="0">
                <a:solidFill>
                  <a:prstClr val="black"/>
                </a:solidFill>
              </a:rPr>
              <a:t> UHDR experiments</a:t>
            </a:r>
            <a:endParaRPr lang="en-US" sz="3000" b="1" dirty="0"/>
          </a:p>
        </p:txBody>
      </p:sp>
      <p:sp>
        <p:nvSpPr>
          <p:cNvPr id="3" name="Segnaposto numero diapositiva 2"/>
          <p:cNvSpPr>
            <a:spLocks noGrp="1"/>
          </p:cNvSpPr>
          <p:nvPr>
            <p:ph type="sldNum" sz="quarter" idx="12"/>
          </p:nvPr>
        </p:nvSpPr>
        <p:spPr/>
        <p:txBody>
          <a:bodyPr/>
          <a:lstStyle/>
          <a:p>
            <a:fld id="{7731CC77-9F9F-4866-B140-C0D6C9007801}" type="slidenum">
              <a:rPr lang="en-US" smtClean="0">
                <a:solidFill>
                  <a:prstClr val="black">
                    <a:tint val="75000"/>
                  </a:prstClr>
                </a:solidFill>
              </a:rPr>
              <a:pPr/>
              <a:t>41</a:t>
            </a:fld>
            <a:endParaRPr lang="en-US">
              <a:solidFill>
                <a:prstClr val="black">
                  <a:tint val="75000"/>
                </a:prstClr>
              </a:solidFill>
            </a:endParaRPr>
          </a:p>
        </p:txBody>
      </p:sp>
      <p:sp>
        <p:nvSpPr>
          <p:cNvPr id="13" name="Segnaposto piè di pagina 12"/>
          <p:cNvSpPr>
            <a:spLocks noGrp="1"/>
          </p:cNvSpPr>
          <p:nvPr>
            <p:ph type="ftr" sz="quarter" idx="11"/>
          </p:nvPr>
        </p:nvSpPr>
        <p:spPr/>
        <p:txBody>
          <a:bodyPr/>
          <a:lstStyle/>
          <a:p>
            <a:r>
              <a:rPr lang="en-US">
                <a:solidFill>
                  <a:prstClr val="black">
                    <a:tint val="75000"/>
                  </a:prstClr>
                </a:solidFill>
              </a:rPr>
              <a:t>E. Scifoni - SIRR 2025</a:t>
            </a:r>
          </a:p>
        </p:txBody>
      </p:sp>
      <p:sp>
        <p:nvSpPr>
          <p:cNvPr id="24" name="Google Shape;1532;p123"/>
          <p:cNvSpPr/>
          <p:nvPr/>
        </p:nvSpPr>
        <p:spPr>
          <a:xfrm>
            <a:off x="506246" y="3095334"/>
            <a:ext cx="2250922" cy="231367"/>
          </a:xfrm>
          <a:prstGeom prst="rect">
            <a:avLst/>
          </a:prstGeom>
          <a:noFill/>
          <a:ln>
            <a:noFill/>
          </a:ln>
        </p:spPr>
        <p:txBody>
          <a:bodyPr spcFirstLastPara="1" wrap="square" lIns="68575" tIns="34275" rIns="68575" bIns="34275" anchor="t" anchorCtr="0">
            <a:noAutofit/>
          </a:bodyPr>
          <a:lstStyle/>
          <a:p>
            <a:pPr algn="ctr">
              <a:buClr>
                <a:srgbClr val="000000"/>
              </a:buClr>
              <a:buFont typeface="Arial"/>
              <a:buNone/>
            </a:pPr>
            <a:r>
              <a:rPr lang="en-US" sz="750" i="1" dirty="0">
                <a:solidFill>
                  <a:srgbClr val="44546A">
                    <a:lumMod val="10000"/>
                  </a:srgbClr>
                </a:solidFill>
                <a:latin typeface="Calibri-Italic"/>
                <a:sym typeface="Calibri"/>
              </a:rPr>
              <a:t>E</a:t>
            </a:r>
            <a:r>
              <a:rPr lang="it" sz="750" i="1" dirty="0">
                <a:solidFill>
                  <a:srgbClr val="44546A">
                    <a:lumMod val="10000"/>
                  </a:srgbClr>
                </a:solidFill>
                <a:latin typeface="Calibri-Italic"/>
                <a:sym typeface="Calibri"/>
              </a:rPr>
              <a:t>xp: Adrian et al., </a:t>
            </a:r>
            <a:r>
              <a:rPr lang="en-US" sz="750" i="1" dirty="0">
                <a:solidFill>
                  <a:srgbClr val="44546A">
                    <a:lumMod val="10000"/>
                  </a:srgbClr>
                </a:solidFill>
                <a:latin typeface="Calibri-Italic"/>
                <a:sym typeface="Calibri"/>
              </a:rPr>
              <a:t>Br. J. </a:t>
            </a:r>
            <a:r>
              <a:rPr lang="en-US" sz="750" i="1" dirty="0" err="1">
                <a:solidFill>
                  <a:srgbClr val="44546A">
                    <a:lumMod val="10000"/>
                  </a:srgbClr>
                </a:solidFill>
                <a:latin typeface="Calibri-Italic"/>
                <a:sym typeface="Calibri"/>
              </a:rPr>
              <a:t>Radiol</a:t>
            </a:r>
            <a:r>
              <a:rPr lang="en-US" sz="750" i="1" dirty="0">
                <a:solidFill>
                  <a:srgbClr val="44546A">
                    <a:lumMod val="10000"/>
                  </a:srgbClr>
                </a:solidFill>
                <a:latin typeface="Calibri-Italic"/>
                <a:sym typeface="Calibri"/>
              </a:rPr>
              <a:t>.</a:t>
            </a:r>
            <a:r>
              <a:rPr lang="it" sz="750" i="1" dirty="0">
                <a:solidFill>
                  <a:srgbClr val="44546A">
                    <a:lumMod val="10000"/>
                  </a:srgbClr>
                </a:solidFill>
                <a:latin typeface="Calibri-Italic"/>
                <a:sym typeface="Calibri"/>
              </a:rPr>
              <a:t> (2020)</a:t>
            </a:r>
            <a:endParaRPr sz="750" i="1" dirty="0">
              <a:solidFill>
                <a:srgbClr val="44546A">
                  <a:lumMod val="10000"/>
                </a:srgbClr>
              </a:solidFill>
              <a:latin typeface="Calibri-Italic"/>
              <a:sym typeface="Calibri"/>
            </a:endParaRPr>
          </a:p>
        </p:txBody>
      </p:sp>
      <p:sp>
        <p:nvSpPr>
          <p:cNvPr id="25" name="Google Shape;1532;p123"/>
          <p:cNvSpPr/>
          <p:nvPr/>
        </p:nvSpPr>
        <p:spPr>
          <a:xfrm>
            <a:off x="3133064" y="3091193"/>
            <a:ext cx="2869860" cy="346200"/>
          </a:xfrm>
          <a:prstGeom prst="rect">
            <a:avLst/>
          </a:prstGeom>
          <a:noFill/>
          <a:ln>
            <a:noFill/>
          </a:ln>
        </p:spPr>
        <p:txBody>
          <a:bodyPr spcFirstLastPara="1" wrap="square" lIns="68575" tIns="34275" rIns="68575" bIns="34275" anchor="t" anchorCtr="0">
            <a:noAutofit/>
          </a:bodyPr>
          <a:lstStyle/>
          <a:p>
            <a:pPr algn="ctr">
              <a:buClr>
                <a:srgbClr val="000000"/>
              </a:buClr>
              <a:buFont typeface="Arial"/>
              <a:buNone/>
            </a:pPr>
            <a:r>
              <a:rPr lang="en-US" sz="750" i="1" dirty="0">
                <a:solidFill>
                  <a:srgbClr val="44546A">
                    <a:lumMod val="10000"/>
                  </a:srgbClr>
                </a:solidFill>
                <a:latin typeface="Calibri-Italic"/>
                <a:sym typeface="Calibri"/>
              </a:rPr>
              <a:t>E</a:t>
            </a:r>
            <a:r>
              <a:rPr lang="it" sz="750" i="1" dirty="0">
                <a:solidFill>
                  <a:srgbClr val="44546A">
                    <a:lumMod val="10000"/>
                  </a:srgbClr>
                </a:solidFill>
                <a:latin typeface="Calibri-Italic"/>
                <a:sym typeface="Calibri"/>
              </a:rPr>
              <a:t>xp: Tessonnier et al., Int. J. Radiation Oncol. Biol. Phys. (2022)</a:t>
            </a:r>
            <a:endParaRPr sz="750" i="1" dirty="0">
              <a:solidFill>
                <a:srgbClr val="44546A">
                  <a:lumMod val="10000"/>
                </a:srgbClr>
              </a:solidFill>
              <a:latin typeface="Calibri-Italic"/>
              <a:sym typeface="Calibri"/>
            </a:endParaRPr>
          </a:p>
        </p:txBody>
      </p:sp>
      <p:sp>
        <p:nvSpPr>
          <p:cNvPr id="26" name="Google Shape;1532;p123"/>
          <p:cNvSpPr/>
          <p:nvPr/>
        </p:nvSpPr>
        <p:spPr>
          <a:xfrm>
            <a:off x="6115050" y="3091193"/>
            <a:ext cx="2798130" cy="346200"/>
          </a:xfrm>
          <a:prstGeom prst="rect">
            <a:avLst/>
          </a:prstGeom>
          <a:noFill/>
          <a:ln>
            <a:noFill/>
          </a:ln>
        </p:spPr>
        <p:txBody>
          <a:bodyPr spcFirstLastPara="1" wrap="square" lIns="68575" tIns="34275" rIns="68575" bIns="34275" anchor="t" anchorCtr="0">
            <a:noAutofit/>
          </a:bodyPr>
          <a:lstStyle/>
          <a:p>
            <a:pPr algn="ctr">
              <a:buClr>
                <a:srgbClr val="000000"/>
              </a:buClr>
              <a:buFont typeface="Arial"/>
              <a:buNone/>
            </a:pPr>
            <a:r>
              <a:rPr lang="en-US" sz="750" i="1" dirty="0">
                <a:solidFill>
                  <a:srgbClr val="44546A">
                    <a:lumMod val="10000"/>
                  </a:srgbClr>
                </a:solidFill>
                <a:latin typeface="Calibri-Italic"/>
                <a:sym typeface="Calibri"/>
              </a:rPr>
              <a:t>E</a:t>
            </a:r>
            <a:r>
              <a:rPr lang="it" sz="750" i="1" dirty="0">
                <a:solidFill>
                  <a:srgbClr val="44546A">
                    <a:lumMod val="10000"/>
                  </a:srgbClr>
                </a:solidFill>
                <a:latin typeface="Calibri-Italic"/>
                <a:sym typeface="Calibri"/>
              </a:rPr>
              <a:t>xp: Tinganelli et al., Int. J. Radiation Oncol. Biol. Phys. (2022)</a:t>
            </a:r>
            <a:endParaRPr sz="750" i="1" dirty="0">
              <a:solidFill>
                <a:srgbClr val="44546A">
                  <a:lumMod val="10000"/>
                </a:srgbClr>
              </a:solidFill>
              <a:latin typeface="Calibri-Italic"/>
              <a:sym typeface="Calibri"/>
            </a:endParaRPr>
          </a:p>
        </p:txBody>
      </p:sp>
      <p:sp>
        <p:nvSpPr>
          <p:cNvPr id="9" name="Rettangolo 8"/>
          <p:cNvSpPr/>
          <p:nvPr/>
        </p:nvSpPr>
        <p:spPr>
          <a:xfrm>
            <a:off x="881838" y="823133"/>
            <a:ext cx="1546705" cy="300082"/>
          </a:xfrm>
          <a:prstGeom prst="rect">
            <a:avLst/>
          </a:prstGeom>
        </p:spPr>
        <p:txBody>
          <a:bodyPr wrap="none">
            <a:spAutoFit/>
          </a:bodyPr>
          <a:lstStyle/>
          <a:p>
            <a:r>
              <a:rPr lang="en-US" sz="1350" b="1" dirty="0">
                <a:latin typeface="Calibri" panose="020F0502020204030204" pitchFamily="34" charset="0"/>
                <a:cs typeface="Calibri" panose="020F0502020204030204" pitchFamily="34" charset="0"/>
              </a:rPr>
              <a:t>Electrons (10 MeV)</a:t>
            </a:r>
            <a:endParaRPr lang="en-US" sz="1350" dirty="0"/>
          </a:p>
        </p:txBody>
      </p:sp>
      <p:sp>
        <p:nvSpPr>
          <p:cNvPr id="10" name="Rettangolo 9"/>
          <p:cNvSpPr/>
          <p:nvPr/>
        </p:nvSpPr>
        <p:spPr>
          <a:xfrm>
            <a:off x="3643198" y="823133"/>
            <a:ext cx="1898148" cy="300082"/>
          </a:xfrm>
          <a:prstGeom prst="rect">
            <a:avLst/>
          </a:prstGeom>
        </p:spPr>
        <p:txBody>
          <a:bodyPr wrap="none">
            <a:spAutoFit/>
          </a:bodyPr>
          <a:lstStyle/>
          <a:p>
            <a:r>
              <a:rPr lang="en-US" sz="1350" b="1" dirty="0">
                <a:latin typeface="Calibri" panose="020F0502020204030204" pitchFamily="34" charset="0"/>
                <a:cs typeface="Calibri" panose="020F0502020204030204" pitchFamily="34" charset="0"/>
              </a:rPr>
              <a:t>Helium ions (56 MeV/u)</a:t>
            </a:r>
            <a:endParaRPr lang="en-US" sz="1350" dirty="0"/>
          </a:p>
        </p:txBody>
      </p:sp>
      <p:sp>
        <p:nvSpPr>
          <p:cNvPr id="27" name="Rettangolo 26"/>
          <p:cNvSpPr/>
          <p:nvPr/>
        </p:nvSpPr>
        <p:spPr>
          <a:xfrm>
            <a:off x="6544234" y="823133"/>
            <a:ext cx="1986313" cy="300082"/>
          </a:xfrm>
          <a:prstGeom prst="rect">
            <a:avLst/>
          </a:prstGeom>
        </p:spPr>
        <p:txBody>
          <a:bodyPr wrap="none">
            <a:spAutoFit/>
          </a:bodyPr>
          <a:lstStyle/>
          <a:p>
            <a:r>
              <a:rPr lang="en-US" sz="1350" b="1" dirty="0">
                <a:latin typeface="Calibri" panose="020F0502020204030204" pitchFamily="34" charset="0"/>
                <a:cs typeface="Calibri" panose="020F0502020204030204" pitchFamily="34" charset="0"/>
              </a:rPr>
              <a:t>Carbon ions (280 MeV/u)</a:t>
            </a:r>
            <a:endParaRPr lang="en-US" sz="1350" dirty="0"/>
          </a:p>
        </p:txBody>
      </p:sp>
      <p:sp>
        <p:nvSpPr>
          <p:cNvPr id="28" name="Google Shape;1537;p123"/>
          <p:cNvSpPr/>
          <p:nvPr/>
        </p:nvSpPr>
        <p:spPr>
          <a:xfrm>
            <a:off x="3326603" y="3356420"/>
            <a:ext cx="2585315" cy="207600"/>
          </a:xfrm>
          <a:prstGeom prst="rect">
            <a:avLst/>
          </a:prstGeom>
          <a:noFill/>
          <a:ln>
            <a:noFill/>
          </a:ln>
        </p:spPr>
        <p:txBody>
          <a:bodyPr spcFirstLastPara="1" wrap="square" lIns="68575" tIns="34275" rIns="68575" bIns="34275" anchor="t" anchorCtr="0">
            <a:noAutofit/>
          </a:bodyPr>
          <a:lstStyle/>
          <a:p>
            <a:pPr algn="ctr">
              <a:buClr>
                <a:srgbClr val="000000"/>
              </a:buClr>
              <a:buFont typeface="Arial"/>
              <a:buNone/>
            </a:pPr>
            <a:r>
              <a:rPr lang="it" sz="1050" i="1" dirty="0">
                <a:solidFill>
                  <a:srgbClr val="44546A">
                    <a:lumMod val="10000"/>
                  </a:srgbClr>
                </a:solidFill>
                <a:latin typeface="Calibri-Italic"/>
                <a:sym typeface="Calibri"/>
              </a:rPr>
              <a:t>M. Battestini et al., </a:t>
            </a:r>
            <a:r>
              <a:rPr lang="en-US" sz="1050" i="1" dirty="0">
                <a:solidFill>
                  <a:srgbClr val="44546A">
                    <a:lumMod val="10000"/>
                  </a:srgbClr>
                </a:solidFill>
                <a:latin typeface="Calibri-Italic"/>
                <a:sym typeface="Calibri"/>
              </a:rPr>
              <a:t>under review (2024)</a:t>
            </a:r>
          </a:p>
        </p:txBody>
      </p:sp>
      <p:grpSp>
        <p:nvGrpSpPr>
          <p:cNvPr id="31" name="Gruppo 30"/>
          <p:cNvGrpSpPr/>
          <p:nvPr/>
        </p:nvGrpSpPr>
        <p:grpSpPr>
          <a:xfrm>
            <a:off x="242474" y="1154781"/>
            <a:ext cx="2778464" cy="1852309"/>
            <a:chOff x="-123218" y="3620856"/>
            <a:chExt cx="3704618" cy="2469745"/>
          </a:xfrm>
        </p:grpSpPr>
        <p:pic>
          <p:nvPicPr>
            <p:cNvPr id="22" name="Picture 7">
              <a:extLst>
                <a:ext uri="{FF2B5EF4-FFF2-40B4-BE49-F238E27FC236}">
                  <a16:creationId xmlns:a16="http://schemas.microsoft.com/office/drawing/2014/main" id="{3B7FAE6F-8973-2298-DFB5-F4F388FA74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218" y="3620856"/>
              <a:ext cx="3704618" cy="2469745"/>
            </a:xfrm>
            <a:prstGeom prst="rect">
              <a:avLst/>
            </a:prstGeom>
          </p:spPr>
        </p:pic>
        <p:sp>
          <p:nvSpPr>
            <p:cNvPr id="29" name="Google Shape;1536;p123"/>
            <p:cNvSpPr/>
            <p:nvPr/>
          </p:nvSpPr>
          <p:spPr>
            <a:xfrm>
              <a:off x="2848923" y="4926991"/>
              <a:ext cx="326510" cy="864324"/>
            </a:xfrm>
            <a:prstGeom prst="rect">
              <a:avLst/>
            </a:prstGeom>
            <a:noFill/>
            <a:ln w="1905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sz="1400">
                <a:solidFill>
                  <a:schemeClr val="lt1"/>
                </a:solidFill>
                <a:latin typeface="Palatino Linotype" panose="02040502050505030304" pitchFamily="18" charset="0"/>
                <a:ea typeface="Calibri"/>
                <a:cs typeface="Calibri"/>
                <a:sym typeface="Calibri"/>
              </a:endParaRPr>
            </a:p>
          </p:txBody>
        </p:sp>
      </p:grpSp>
      <p:grpSp>
        <p:nvGrpSpPr>
          <p:cNvPr id="14" name="Gruppo 13"/>
          <p:cNvGrpSpPr/>
          <p:nvPr/>
        </p:nvGrpSpPr>
        <p:grpSpPr>
          <a:xfrm>
            <a:off x="3197979" y="1154780"/>
            <a:ext cx="2740031" cy="1782233"/>
            <a:chOff x="4263972" y="1539707"/>
            <a:chExt cx="3653374" cy="2376310"/>
          </a:xfrm>
        </p:grpSpPr>
        <p:pic>
          <p:nvPicPr>
            <p:cNvPr id="19" name="Picture 3">
              <a:extLst>
                <a:ext uri="{FF2B5EF4-FFF2-40B4-BE49-F238E27FC236}">
                  <a16:creationId xmlns:a16="http://schemas.microsoft.com/office/drawing/2014/main" id="{20F84A03-DCC3-07EC-C0F4-47B5988358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3972" y="1539707"/>
              <a:ext cx="3653374" cy="2376310"/>
            </a:xfrm>
            <a:prstGeom prst="rect">
              <a:avLst/>
            </a:prstGeom>
          </p:spPr>
        </p:pic>
        <p:cxnSp>
          <p:nvCxnSpPr>
            <p:cNvPr id="32" name="Connettore 2 31"/>
            <p:cNvCxnSpPr/>
            <p:nvPr/>
          </p:nvCxnSpPr>
          <p:spPr>
            <a:xfrm flipV="1">
              <a:off x="6159014" y="1993990"/>
              <a:ext cx="0" cy="4273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ttangolo 32"/>
            <p:cNvSpPr/>
            <p:nvPr/>
          </p:nvSpPr>
          <p:spPr>
            <a:xfrm>
              <a:off x="6139500" y="2051314"/>
              <a:ext cx="609884" cy="369332"/>
            </a:xfrm>
            <a:prstGeom prst="rect">
              <a:avLst/>
            </a:prstGeom>
          </p:spPr>
          <p:txBody>
            <a:bodyPr wrap="square">
              <a:spAutoFit/>
            </a:bodyPr>
            <a:lstStyle/>
            <a:p>
              <a:pPr algn="ctr"/>
              <a:r>
                <a:rPr lang="en-US" sz="600" dirty="0">
                  <a:solidFill>
                    <a:srgbClr val="FF0000"/>
                  </a:solidFill>
                  <a:latin typeface="Calibri (Corpo)"/>
                </a:rPr>
                <a:t>FLASH effect</a:t>
              </a:r>
            </a:p>
          </p:txBody>
        </p:sp>
        <p:sp>
          <p:nvSpPr>
            <p:cNvPr id="37" name="Rettangolo 36"/>
            <p:cNvSpPr/>
            <p:nvPr/>
          </p:nvSpPr>
          <p:spPr>
            <a:xfrm>
              <a:off x="5397130" y="2924608"/>
              <a:ext cx="478817" cy="492443"/>
            </a:xfrm>
            <a:prstGeom prst="rect">
              <a:avLst/>
            </a:prstGeom>
          </p:spPr>
          <p:txBody>
            <a:bodyPr wrap="square">
              <a:spAutoFit/>
            </a:bodyPr>
            <a:lstStyle/>
            <a:p>
              <a:pPr algn="ctr"/>
              <a:r>
                <a:rPr lang="en-US" sz="600" dirty="0">
                  <a:solidFill>
                    <a:srgbClr val="FF0000"/>
                  </a:solidFill>
                  <a:latin typeface="Calibri (Corpo)"/>
                </a:rPr>
                <a:t>OER effect</a:t>
              </a:r>
            </a:p>
          </p:txBody>
        </p:sp>
        <p:cxnSp>
          <p:nvCxnSpPr>
            <p:cNvPr id="39" name="Connettore 2 38"/>
            <p:cNvCxnSpPr/>
            <p:nvPr/>
          </p:nvCxnSpPr>
          <p:spPr>
            <a:xfrm flipH="1" flipV="1">
              <a:off x="5521099" y="2758489"/>
              <a:ext cx="411183" cy="2809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o 14"/>
          <p:cNvGrpSpPr/>
          <p:nvPr/>
        </p:nvGrpSpPr>
        <p:grpSpPr>
          <a:xfrm>
            <a:off x="6115050" y="1154780"/>
            <a:ext cx="2740489" cy="1782233"/>
            <a:chOff x="8153400" y="1539707"/>
            <a:chExt cx="3653985" cy="2376310"/>
          </a:xfrm>
        </p:grpSpPr>
        <p:pic>
          <p:nvPicPr>
            <p:cNvPr id="20" name="Picture 4">
              <a:extLst>
                <a:ext uri="{FF2B5EF4-FFF2-40B4-BE49-F238E27FC236}">
                  <a16:creationId xmlns:a16="http://schemas.microsoft.com/office/drawing/2014/main" id="{2EFBC719-7346-E88B-AF9C-F1AB4F61D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3400" y="1539707"/>
              <a:ext cx="3653985" cy="2376310"/>
            </a:xfrm>
            <a:prstGeom prst="rect">
              <a:avLst/>
            </a:prstGeom>
          </p:spPr>
        </p:pic>
        <p:cxnSp>
          <p:nvCxnSpPr>
            <p:cNvPr id="34" name="Connettore 2 33"/>
            <p:cNvCxnSpPr/>
            <p:nvPr/>
          </p:nvCxnSpPr>
          <p:spPr>
            <a:xfrm flipV="1">
              <a:off x="9522614" y="2518882"/>
              <a:ext cx="0" cy="4273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ttangolo 34"/>
            <p:cNvSpPr/>
            <p:nvPr/>
          </p:nvSpPr>
          <p:spPr>
            <a:xfrm>
              <a:off x="9503100" y="2576205"/>
              <a:ext cx="609884" cy="369332"/>
            </a:xfrm>
            <a:prstGeom prst="rect">
              <a:avLst/>
            </a:prstGeom>
          </p:spPr>
          <p:txBody>
            <a:bodyPr wrap="square">
              <a:spAutoFit/>
            </a:bodyPr>
            <a:lstStyle/>
            <a:p>
              <a:pPr algn="ctr"/>
              <a:r>
                <a:rPr lang="en-US" sz="600" dirty="0">
                  <a:solidFill>
                    <a:srgbClr val="FF0000"/>
                  </a:solidFill>
                  <a:latin typeface="Calibri (Corpo)"/>
                </a:rPr>
                <a:t>FLASH effect</a:t>
              </a:r>
            </a:p>
          </p:txBody>
        </p:sp>
        <p:sp>
          <p:nvSpPr>
            <p:cNvPr id="40" name="Rettangolo 39"/>
            <p:cNvSpPr/>
            <p:nvPr/>
          </p:nvSpPr>
          <p:spPr>
            <a:xfrm>
              <a:off x="8881371" y="3304471"/>
              <a:ext cx="478817" cy="492443"/>
            </a:xfrm>
            <a:prstGeom prst="rect">
              <a:avLst/>
            </a:prstGeom>
          </p:spPr>
          <p:txBody>
            <a:bodyPr wrap="square">
              <a:spAutoFit/>
            </a:bodyPr>
            <a:lstStyle/>
            <a:p>
              <a:pPr algn="ctr"/>
              <a:r>
                <a:rPr lang="en-US" sz="600" dirty="0">
                  <a:solidFill>
                    <a:srgbClr val="FF0000"/>
                  </a:solidFill>
                  <a:latin typeface="Calibri (Corpo)"/>
                </a:rPr>
                <a:t>OER effect</a:t>
              </a:r>
            </a:p>
          </p:txBody>
        </p:sp>
        <p:cxnSp>
          <p:nvCxnSpPr>
            <p:cNvPr id="41" name="Connettore 2 40"/>
            <p:cNvCxnSpPr/>
            <p:nvPr/>
          </p:nvCxnSpPr>
          <p:spPr>
            <a:xfrm flipH="1" flipV="1">
              <a:off x="8971287" y="3192045"/>
              <a:ext cx="388900" cy="1636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92011539-4DB8-029B-8E5F-274579319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0800" y="3326701"/>
            <a:ext cx="3881795" cy="1892109"/>
          </a:xfrm>
          <a:prstGeom prst="rect">
            <a:avLst/>
          </a:prstGeom>
        </p:spPr>
      </p:pic>
      <p:sp>
        <p:nvSpPr>
          <p:cNvPr id="4" name="Date Placeholder 3">
            <a:extLst>
              <a:ext uri="{FF2B5EF4-FFF2-40B4-BE49-F238E27FC236}">
                <a16:creationId xmlns:a16="http://schemas.microsoft.com/office/drawing/2014/main" id="{035D77BF-D465-28FE-73B5-E691BEAF4E6E}"/>
              </a:ext>
            </a:extLst>
          </p:cNvPr>
          <p:cNvSpPr>
            <a:spLocks noGrp="1"/>
          </p:cNvSpPr>
          <p:nvPr>
            <p:ph type="dt" sz="half" idx="10"/>
          </p:nvPr>
        </p:nvSpPr>
        <p:spPr/>
        <p:txBody>
          <a:bodyPr/>
          <a:lstStyle/>
          <a:p>
            <a:r>
              <a:rPr lang="it-IT"/>
              <a:t>06.10.2025</a:t>
            </a:r>
            <a:endParaRPr lang="en-IT"/>
          </a:p>
        </p:txBody>
      </p:sp>
    </p:spTree>
    <p:extLst>
      <p:ext uri="{BB962C8B-B14F-4D97-AF65-F5344CB8AC3E}">
        <p14:creationId xmlns:p14="http://schemas.microsoft.com/office/powerpoint/2010/main" val="429408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40E1-F909-955F-2FE7-FEC6F9A5D431}"/>
            </a:ext>
          </a:extLst>
        </p:cNvPr>
        <p:cNvGrpSpPr/>
        <p:nvPr/>
      </p:nvGrpSpPr>
      <p:grpSpPr>
        <a:xfrm>
          <a:off x="0" y="0"/>
          <a:ext cx="0" cy="0"/>
          <a:chOff x="0" y="0"/>
          <a:chExt cx="0" cy="0"/>
        </a:xfrm>
      </p:grpSpPr>
      <p:sp>
        <p:nvSpPr>
          <p:cNvPr id="37" name="Rettangolo arrotondato 3">
            <a:extLst>
              <a:ext uri="{FF2B5EF4-FFF2-40B4-BE49-F238E27FC236}">
                <a16:creationId xmlns:a16="http://schemas.microsoft.com/office/drawing/2014/main" id="{C1E5B3F5-5725-F208-FCE7-7B228EFF21DF}"/>
              </a:ext>
            </a:extLst>
          </p:cNvPr>
          <p:cNvSpPr/>
          <p:nvPr/>
        </p:nvSpPr>
        <p:spPr>
          <a:xfrm>
            <a:off x="7049511" y="2345918"/>
            <a:ext cx="1723743" cy="679328"/>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pic>
        <p:nvPicPr>
          <p:cNvPr id="10" name="Immagine 9" descr="Immagine che contiene testo, schermata, schermo, Carattere&#10;&#10;Il contenuto generato dall'IA potrebbe non essere corretto.">
            <a:extLst>
              <a:ext uri="{FF2B5EF4-FFF2-40B4-BE49-F238E27FC236}">
                <a16:creationId xmlns:a16="http://schemas.microsoft.com/office/drawing/2014/main" id="{28A9E5DA-AAF4-F5BE-ECBB-35A03927BD2C}"/>
              </a:ext>
            </a:extLst>
          </p:cNvPr>
          <p:cNvPicPr>
            <a:picLocks noChangeAspect="1"/>
          </p:cNvPicPr>
          <p:nvPr/>
        </p:nvPicPr>
        <p:blipFill>
          <a:blip r:embed="rId2">
            <a:extLst>
              <a:ext uri="{28A0092B-C50C-407E-A947-70E740481C1C}">
                <a14:useLocalDpi xmlns:a14="http://schemas.microsoft.com/office/drawing/2010/main" val="0"/>
              </a:ext>
            </a:extLst>
          </a:blip>
          <a:srcRect r="82066"/>
          <a:stretch/>
        </p:blipFill>
        <p:spPr>
          <a:xfrm>
            <a:off x="979325" y="894184"/>
            <a:ext cx="1164431" cy="3746596"/>
          </a:xfrm>
          <a:prstGeom prst="rect">
            <a:avLst/>
          </a:prstGeom>
        </p:spPr>
      </p:pic>
      <p:sp>
        <p:nvSpPr>
          <p:cNvPr id="15" name="Titolo 1">
            <a:extLst>
              <a:ext uri="{FF2B5EF4-FFF2-40B4-BE49-F238E27FC236}">
                <a16:creationId xmlns:a16="http://schemas.microsoft.com/office/drawing/2014/main" id="{B33113D6-BB4E-EE76-7A87-E32F927F4CA1}"/>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Investigation of the FLASH differential effect</a:t>
            </a:r>
          </a:p>
        </p:txBody>
      </p:sp>
      <p:sp>
        <p:nvSpPr>
          <p:cNvPr id="2" name="Segnaposto data 1">
            <a:extLst>
              <a:ext uri="{FF2B5EF4-FFF2-40B4-BE49-F238E27FC236}">
                <a16:creationId xmlns:a16="http://schemas.microsoft.com/office/drawing/2014/main" id="{A911B066-2C1D-AB88-6DC4-127377AD2726}"/>
              </a:ext>
            </a:extLst>
          </p:cNvPr>
          <p:cNvSpPr>
            <a:spLocks noGrp="1"/>
          </p:cNvSpPr>
          <p:nvPr>
            <p:ph type="dt" sz="half" idx="10"/>
          </p:nvPr>
        </p:nvSpPr>
        <p:spPr/>
        <p:txBody>
          <a:bodyPr/>
          <a:lstStyle/>
          <a:p>
            <a:pPr>
              <a:defRPr/>
            </a:pPr>
            <a:r>
              <a:rPr lang="it-IT" sz="900">
                <a:solidFill>
                  <a:prstClr val="black">
                    <a:tint val="75000"/>
                  </a:prstClr>
                </a:solidFill>
                <a:latin typeface="Calibri" panose="020F0502020204030204"/>
              </a:rPr>
              <a:t>06.10.2025</a:t>
            </a:r>
            <a:endParaRPr lang="en-US" sz="900" dirty="0">
              <a:solidFill>
                <a:prstClr val="black">
                  <a:tint val="75000"/>
                </a:prstClr>
              </a:solidFill>
              <a:latin typeface="Calibri" panose="020F0502020204030204"/>
            </a:endParaRPr>
          </a:p>
        </p:txBody>
      </p:sp>
      <p:sp>
        <p:nvSpPr>
          <p:cNvPr id="3" name="Segnaposto numero diapositiva 2">
            <a:extLst>
              <a:ext uri="{FF2B5EF4-FFF2-40B4-BE49-F238E27FC236}">
                <a16:creationId xmlns:a16="http://schemas.microsoft.com/office/drawing/2014/main" id="{19865889-EC63-AA51-FFAC-A38510997BA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42</a:t>
            </a:fld>
            <a:endParaRPr lang="en-US" sz="900" dirty="0">
              <a:solidFill>
                <a:prstClr val="black">
                  <a:tint val="75000"/>
                </a:prstClr>
              </a:solidFill>
              <a:latin typeface="Calibri" panose="020F0502020204030204"/>
            </a:endParaRPr>
          </a:p>
        </p:txBody>
      </p:sp>
      <p:sp>
        <p:nvSpPr>
          <p:cNvPr id="7" name="Segnaposto piè di pagina 6">
            <a:extLst>
              <a:ext uri="{FF2B5EF4-FFF2-40B4-BE49-F238E27FC236}">
                <a16:creationId xmlns:a16="http://schemas.microsoft.com/office/drawing/2014/main" id="{E0F9A26C-B5BA-D5CB-715D-CDDCC2A44CCA}"/>
              </a:ext>
            </a:extLst>
          </p:cNvPr>
          <p:cNvSpPr>
            <a:spLocks noGrp="1"/>
          </p:cNvSpPr>
          <p:nvPr>
            <p:ph type="ftr" sz="quarter" idx="11"/>
          </p:nvPr>
        </p:nvSpPr>
        <p:spPr/>
        <p:txBody>
          <a:bodyPr/>
          <a:lstStyle/>
          <a:p>
            <a:pPr defTabSz="685800">
              <a:defRPr/>
            </a:pPr>
            <a:r>
              <a:rPr lang="en-US" sz="900">
                <a:solidFill>
                  <a:prstClr val="black">
                    <a:tint val="75000"/>
                  </a:prstClr>
                </a:solidFill>
                <a:latin typeface="Calibri" panose="020F0502020204030204"/>
              </a:rPr>
              <a:t>E. Scifoni - SIRR 2025</a:t>
            </a:r>
            <a:endParaRPr lang="en-US" sz="900" dirty="0">
              <a:solidFill>
                <a:prstClr val="black">
                  <a:tint val="75000"/>
                </a:prstClr>
              </a:solidFill>
              <a:latin typeface="Calibri" panose="020F0502020204030204"/>
            </a:endParaRPr>
          </a:p>
        </p:txBody>
      </p:sp>
      <p:sp>
        <p:nvSpPr>
          <p:cNvPr id="14" name="Google Shape;1537;p123">
            <a:extLst>
              <a:ext uri="{FF2B5EF4-FFF2-40B4-BE49-F238E27FC236}">
                <a16:creationId xmlns:a16="http://schemas.microsoft.com/office/drawing/2014/main" id="{68CACEF8-B713-4D4B-5949-68115763710D}"/>
              </a:ext>
            </a:extLst>
          </p:cNvPr>
          <p:cNvSpPr/>
          <p:nvPr/>
        </p:nvSpPr>
        <p:spPr>
          <a:xfrm>
            <a:off x="1419818" y="4640780"/>
            <a:ext cx="2532464" cy="207600"/>
          </a:xfrm>
          <a:prstGeom prst="rect">
            <a:avLst/>
          </a:prstGeom>
          <a:noFill/>
          <a:ln>
            <a:noFill/>
          </a:ln>
        </p:spPr>
        <p:txBody>
          <a:bodyPr spcFirstLastPara="1" wrap="square" lIns="68575" tIns="34275" rIns="68575" bIns="34275" anchor="t" anchorCtr="0">
            <a:noAutofit/>
          </a:bodyPr>
          <a:lstStyle/>
          <a:p>
            <a:pPr algn="ctr" defTabSz="685800">
              <a:buClr>
                <a:srgbClr val="000000"/>
              </a:buClr>
              <a:defRPr/>
            </a:pPr>
            <a:r>
              <a:rPr lang="en-US" sz="900" i="1" dirty="0">
                <a:solidFill>
                  <a:srgbClr val="44546A">
                    <a:lumMod val="10000"/>
                  </a:srgbClr>
                </a:solidFill>
                <a:latin typeface="Calibri-Italic"/>
                <a:sym typeface="Calibri"/>
              </a:rPr>
              <a:t>M. Battestini et al., </a:t>
            </a:r>
            <a:r>
              <a:rPr lang="en-US" sz="900" i="1" dirty="0" err="1">
                <a:solidFill>
                  <a:srgbClr val="44546A">
                    <a:lumMod val="10000"/>
                  </a:srgbClr>
                </a:solidFill>
                <a:latin typeface="Calibri-Italic"/>
                <a:sym typeface="Calibri"/>
              </a:rPr>
              <a:t>Radiother</a:t>
            </a:r>
            <a:r>
              <a:rPr lang="en-US" sz="900" i="1" dirty="0">
                <a:solidFill>
                  <a:srgbClr val="44546A">
                    <a:lumMod val="10000"/>
                  </a:srgbClr>
                </a:solidFill>
                <a:latin typeface="Calibri-Italic"/>
                <a:sym typeface="Calibri"/>
              </a:rPr>
              <a:t>. Oncol. (2025)</a:t>
            </a:r>
          </a:p>
        </p:txBody>
      </p:sp>
      <mc:AlternateContent xmlns:mc="http://schemas.openxmlformats.org/markup-compatibility/2006" xmlns:a14="http://schemas.microsoft.com/office/drawing/2010/main">
        <mc:Choice Requires="a14">
          <p:sp>
            <p:nvSpPr>
              <p:cNvPr id="23" name="TextBox 5">
                <a:extLst>
                  <a:ext uri="{FF2B5EF4-FFF2-40B4-BE49-F238E27FC236}">
                    <a16:creationId xmlns:a16="http://schemas.microsoft.com/office/drawing/2014/main" id="{D4EA493E-63B8-6BF3-E649-5FF528056710}"/>
                  </a:ext>
                </a:extLst>
              </p:cNvPr>
              <p:cNvSpPr txBox="1"/>
              <p:nvPr/>
            </p:nvSpPr>
            <p:spPr>
              <a:xfrm>
                <a:off x="160267" y="2621722"/>
                <a:ext cx="1308296" cy="4267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14:m>
                  <m:oMathPara xmlns:m="http://schemas.openxmlformats.org/officeDocument/2006/math">
                    <m:oMathParaPr>
                      <m:jc m:val="center"/>
                    </m:oMathParaPr>
                    <m:oMath xmlns:m="http://schemas.openxmlformats.org/officeDocument/2006/math">
                      <m:f>
                        <m:fPr>
                          <m:ctrlPr>
                            <a:rPr lang="en-US" sz="1050" i="1">
                              <a:latin typeface="Cambria Math" panose="02040503050406030204" pitchFamily="18" charset="0"/>
                            </a:rPr>
                          </m:ctrlPr>
                        </m:fPr>
                        <m:num>
                          <m:func>
                            <m:funcPr>
                              <m:ctrlPr>
                                <a:rPr lang="en-US" sz="1050" i="1">
                                  <a:latin typeface="Cambria Math" panose="02040503050406030204" pitchFamily="18" charset="0"/>
                                </a:rPr>
                              </m:ctrlPr>
                            </m:funcPr>
                            <m:fName>
                              <m:r>
                                <m:rPr>
                                  <m:sty m:val="p"/>
                                </m:rPr>
                                <a:rPr lang="en-US" sz="1050">
                                  <a:latin typeface="Cambria Math" panose="02040503050406030204" pitchFamily="18" charset="0"/>
                                </a:rPr>
                                <m:t>ln</m:t>
                              </m:r>
                            </m:fName>
                            <m:e>
                              <m:sSub>
                                <m:sSubPr>
                                  <m:ctrlPr>
                                    <a:rPr lang="en-US" sz="1050" i="1">
                                      <a:latin typeface="Cambria Math" panose="02040503050406030204" pitchFamily="18" charset="0"/>
                                    </a:rPr>
                                  </m:ctrlPr>
                                </m:sSubPr>
                                <m:e>
                                  <m:r>
                                    <a:rPr lang="en-US" sz="1050" i="1">
                                      <a:latin typeface="Cambria Math" panose="02040503050406030204" pitchFamily="18" charset="0"/>
                                    </a:rPr>
                                    <m:t>𝑆</m:t>
                                  </m:r>
                                </m:e>
                                <m:sub>
                                  <m:r>
                                    <a:rPr lang="en-US" sz="1050" i="1">
                                      <a:latin typeface="Cambria Math" panose="02040503050406030204" pitchFamily="18" charset="0"/>
                                    </a:rPr>
                                    <m:t>𝐶𝑜𝑛𝑣</m:t>
                                  </m:r>
                                </m:sub>
                              </m:sSub>
                              <m:r>
                                <a:rPr lang="en-US" sz="1050" i="1">
                                  <a:latin typeface="Cambria Math" panose="02040503050406030204" pitchFamily="18" charset="0"/>
                                </a:rPr>
                                <m:t> −</m:t>
                              </m:r>
                              <m:func>
                                <m:funcPr>
                                  <m:ctrlPr>
                                    <a:rPr lang="en-US" sz="1050" i="1">
                                      <a:latin typeface="Cambria Math" panose="02040503050406030204" pitchFamily="18" charset="0"/>
                                    </a:rPr>
                                  </m:ctrlPr>
                                </m:funcPr>
                                <m:fName>
                                  <m:r>
                                    <m:rPr>
                                      <m:sty m:val="p"/>
                                    </m:rPr>
                                    <a:rPr lang="en-US" sz="1050">
                                      <a:latin typeface="Cambria Math" panose="02040503050406030204" pitchFamily="18" charset="0"/>
                                    </a:rPr>
                                    <m:t>ln</m:t>
                                  </m:r>
                                </m:fName>
                                <m:e>
                                  <m:sSub>
                                    <m:sSubPr>
                                      <m:ctrlPr>
                                        <a:rPr lang="en-US" sz="1050" i="1">
                                          <a:latin typeface="Cambria Math" panose="02040503050406030204" pitchFamily="18" charset="0"/>
                                        </a:rPr>
                                      </m:ctrlPr>
                                    </m:sSubPr>
                                    <m:e>
                                      <m:r>
                                        <a:rPr lang="en-US" sz="1050" i="1">
                                          <a:latin typeface="Cambria Math" panose="02040503050406030204" pitchFamily="18" charset="0"/>
                                        </a:rPr>
                                        <m:t>𝑆</m:t>
                                      </m:r>
                                    </m:e>
                                    <m:sub>
                                      <m:r>
                                        <a:rPr lang="en-US" sz="1050" i="1">
                                          <a:latin typeface="Cambria Math" panose="02040503050406030204" pitchFamily="18" charset="0"/>
                                        </a:rPr>
                                        <m:t>𝐹𝐿𝐴𝑆𝐻</m:t>
                                      </m:r>
                                    </m:sub>
                                  </m:sSub>
                                </m:e>
                              </m:func>
                            </m:e>
                          </m:func>
                        </m:num>
                        <m:den>
                          <m:func>
                            <m:funcPr>
                              <m:ctrlPr>
                                <a:rPr lang="en-US" sz="1050" i="1">
                                  <a:latin typeface="Cambria Math" panose="02040503050406030204" pitchFamily="18" charset="0"/>
                                </a:rPr>
                              </m:ctrlPr>
                            </m:funcPr>
                            <m:fName>
                              <m:r>
                                <m:rPr>
                                  <m:sty m:val="p"/>
                                </m:rPr>
                                <a:rPr lang="en-US" sz="1050">
                                  <a:latin typeface="Cambria Math" panose="02040503050406030204" pitchFamily="18" charset="0"/>
                                </a:rPr>
                                <m:t>ln</m:t>
                              </m:r>
                            </m:fName>
                            <m:e>
                              <m:sSub>
                                <m:sSubPr>
                                  <m:ctrlPr>
                                    <a:rPr lang="en-US" sz="1050" i="1">
                                      <a:latin typeface="Cambria Math" panose="02040503050406030204" pitchFamily="18" charset="0"/>
                                    </a:rPr>
                                  </m:ctrlPr>
                                </m:sSubPr>
                                <m:e>
                                  <m:r>
                                    <a:rPr lang="en-US" sz="1050" i="1">
                                      <a:latin typeface="Cambria Math" panose="02040503050406030204" pitchFamily="18" charset="0"/>
                                    </a:rPr>
                                    <m:t>𝑆</m:t>
                                  </m:r>
                                </m:e>
                                <m:sub>
                                  <m:r>
                                    <a:rPr lang="en-US" sz="1050" i="1">
                                      <a:latin typeface="Cambria Math" panose="02040503050406030204" pitchFamily="18" charset="0"/>
                                    </a:rPr>
                                    <m:t>𝐶𝑜𝑛𝑣</m:t>
                                  </m:r>
                                </m:sub>
                              </m:sSub>
                            </m:e>
                          </m:func>
                        </m:den>
                      </m:f>
                    </m:oMath>
                  </m:oMathPara>
                </a14:m>
                <a:endParaRPr lang="en-US" sz="1050" dirty="0"/>
              </a:p>
            </p:txBody>
          </p:sp>
        </mc:Choice>
        <mc:Fallback xmlns="">
          <p:sp>
            <p:nvSpPr>
              <p:cNvPr id="23" name="TextBox 5">
                <a:extLst>
                  <a:ext uri="{FF2B5EF4-FFF2-40B4-BE49-F238E27FC236}">
                    <a16:creationId xmlns:a16="http://schemas.microsoft.com/office/drawing/2014/main" id="{D4EA493E-63B8-6BF3-E649-5FF528056710}"/>
                  </a:ext>
                </a:extLst>
              </p:cNvPr>
              <p:cNvSpPr txBox="1">
                <a:spLocks noRot="1" noChangeAspect="1" noMove="1" noResize="1" noEditPoints="1" noAdjustHandles="1" noChangeArrowheads="1" noChangeShapeType="1" noTextEdit="1"/>
              </p:cNvSpPr>
              <p:nvPr/>
            </p:nvSpPr>
            <p:spPr>
              <a:xfrm>
                <a:off x="160267" y="2621722"/>
                <a:ext cx="1308296" cy="426720"/>
              </a:xfrm>
              <a:prstGeom prst="rect">
                <a:avLst/>
              </a:prstGeom>
              <a:blipFill>
                <a:blip r:embed="rId3"/>
                <a:stretch>
                  <a:fillRect/>
                </a:stretch>
              </a:blipFill>
            </p:spPr>
            <p:txBody>
              <a:bodyPr/>
              <a:lstStyle/>
              <a:p>
                <a:r>
                  <a:rPr lang="en-IT">
                    <a:noFill/>
                  </a:rPr>
                  <a:t> </a:t>
                </a:r>
              </a:p>
            </p:txBody>
          </p:sp>
        </mc:Fallback>
      </mc:AlternateContent>
      <p:sp>
        <p:nvSpPr>
          <p:cNvPr id="26" name="CasellaDiTesto 25">
            <a:extLst>
              <a:ext uri="{FF2B5EF4-FFF2-40B4-BE49-F238E27FC236}">
                <a16:creationId xmlns:a16="http://schemas.microsoft.com/office/drawing/2014/main" id="{555D27A3-09FD-7212-9024-45AD53938409}"/>
              </a:ext>
            </a:extLst>
          </p:cNvPr>
          <p:cNvSpPr txBox="1"/>
          <p:nvPr/>
        </p:nvSpPr>
        <p:spPr>
          <a:xfrm>
            <a:off x="5343526" y="881111"/>
            <a:ext cx="1164431" cy="369332"/>
          </a:xfrm>
          <a:prstGeom prst="rect">
            <a:avLst/>
          </a:prstGeom>
          <a:noFill/>
        </p:spPr>
        <p:txBody>
          <a:bodyPr wrap="square">
            <a:spAutoFit/>
          </a:bodyPr>
          <a:lstStyle/>
          <a:p>
            <a:pPr defTabSz="685800">
              <a:defRPr/>
            </a:pPr>
            <a:r>
              <a:rPr lang="en-US" b="1" dirty="0">
                <a:solidFill>
                  <a:prstClr val="black"/>
                </a:solidFill>
                <a:latin typeface="Calibri" panose="020F0502020204030204" pitchFamily="34" charset="0"/>
                <a:cs typeface="Calibri" panose="020F0502020204030204" pitchFamily="34" charset="0"/>
              </a:rPr>
              <a:t>- e</a:t>
            </a:r>
            <a:r>
              <a:rPr lang="en-US" b="1" baseline="30000" dirty="0">
                <a:solidFill>
                  <a:prstClr val="black"/>
                </a:solidFill>
                <a:latin typeface="Calibri" panose="020F0502020204030204" pitchFamily="34" charset="0"/>
                <a:cs typeface="Calibri" panose="020F0502020204030204" pitchFamily="34" charset="0"/>
              </a:rPr>
              <a:t>-</a:t>
            </a:r>
            <a:endParaRPr lang="en-US" baseline="30000" dirty="0">
              <a:solidFill>
                <a:prstClr val="black"/>
              </a:solidFill>
              <a:latin typeface="Calibri" panose="020F0502020204030204"/>
            </a:endParaRPr>
          </a:p>
        </p:txBody>
      </p:sp>
      <p:grpSp>
        <p:nvGrpSpPr>
          <p:cNvPr id="13" name="Gruppo 12">
            <a:extLst>
              <a:ext uri="{FF2B5EF4-FFF2-40B4-BE49-F238E27FC236}">
                <a16:creationId xmlns:a16="http://schemas.microsoft.com/office/drawing/2014/main" id="{72DF0678-C195-66F8-6288-C4AF8C12CA85}"/>
              </a:ext>
            </a:extLst>
          </p:cNvPr>
          <p:cNvGrpSpPr>
            <a:grpSpLocks noChangeAspect="1"/>
          </p:cNvGrpSpPr>
          <p:nvPr/>
        </p:nvGrpSpPr>
        <p:grpSpPr>
          <a:xfrm>
            <a:off x="2736501" y="1202426"/>
            <a:ext cx="4224994" cy="3378224"/>
            <a:chOff x="4035164" y="1902779"/>
            <a:chExt cx="4543425" cy="3632835"/>
          </a:xfrm>
        </p:grpSpPr>
        <p:cxnSp>
          <p:nvCxnSpPr>
            <p:cNvPr id="21" name="Connettore 2 20">
              <a:extLst>
                <a:ext uri="{FF2B5EF4-FFF2-40B4-BE49-F238E27FC236}">
                  <a16:creationId xmlns:a16="http://schemas.microsoft.com/office/drawing/2014/main" id="{83B475B5-158C-E757-2FF6-6F4AC851F791}"/>
                </a:ext>
              </a:extLst>
            </p:cNvPr>
            <p:cNvCxnSpPr>
              <a:cxnSpLocks/>
            </p:cNvCxnSpPr>
            <p:nvPr/>
          </p:nvCxnSpPr>
          <p:spPr>
            <a:xfrm flipH="1" flipV="1">
              <a:off x="5767312" y="2679286"/>
              <a:ext cx="328341" cy="2128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BFDFABF8-7FE9-B891-331F-0E9E99157D6C}"/>
                </a:ext>
              </a:extLst>
            </p:cNvPr>
            <p:cNvCxnSpPr>
              <a:cxnSpLocks/>
            </p:cNvCxnSpPr>
            <p:nvPr/>
          </p:nvCxnSpPr>
          <p:spPr>
            <a:xfrm>
              <a:off x="6759653" y="3330505"/>
              <a:ext cx="75331" cy="33024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F17387DC-CB2F-1073-7513-C7F3F2DDC9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164" y="1902779"/>
              <a:ext cx="4543425" cy="3632835"/>
            </a:xfrm>
            <a:prstGeom prst="rect">
              <a:avLst/>
            </a:prstGeom>
            <a:noFill/>
            <a:ln>
              <a:noFill/>
            </a:ln>
          </p:spPr>
        </p:pic>
        <p:sp>
          <p:nvSpPr>
            <p:cNvPr id="8" name="Ovale 7">
              <a:extLst>
                <a:ext uri="{FF2B5EF4-FFF2-40B4-BE49-F238E27FC236}">
                  <a16:creationId xmlns:a16="http://schemas.microsoft.com/office/drawing/2014/main" id="{F8ED3D2F-C406-CBC9-E7B5-A0918064B2F8}"/>
                </a:ext>
              </a:extLst>
            </p:cNvPr>
            <p:cNvSpPr/>
            <p:nvPr/>
          </p:nvSpPr>
          <p:spPr>
            <a:xfrm>
              <a:off x="4955280" y="2071907"/>
              <a:ext cx="1280160" cy="84719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9" name="Ovale 8">
              <a:extLst>
                <a:ext uri="{FF2B5EF4-FFF2-40B4-BE49-F238E27FC236}">
                  <a16:creationId xmlns:a16="http://schemas.microsoft.com/office/drawing/2014/main" id="{AE3A2297-086D-5A46-7249-80E64E683FE3}"/>
                </a:ext>
              </a:extLst>
            </p:cNvPr>
            <p:cNvSpPr/>
            <p:nvPr/>
          </p:nvSpPr>
          <p:spPr>
            <a:xfrm>
              <a:off x="6361135" y="3498217"/>
              <a:ext cx="2091760" cy="89916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16" name="CasellaDiTesto 15">
            <a:extLst>
              <a:ext uri="{FF2B5EF4-FFF2-40B4-BE49-F238E27FC236}">
                <a16:creationId xmlns:a16="http://schemas.microsoft.com/office/drawing/2014/main" id="{1AA4E93E-D7EA-DC79-C8C7-56ABD33A18E9}"/>
              </a:ext>
            </a:extLst>
          </p:cNvPr>
          <p:cNvSpPr txBox="1"/>
          <p:nvPr/>
        </p:nvSpPr>
        <p:spPr>
          <a:xfrm>
            <a:off x="4848998" y="902344"/>
            <a:ext cx="601447" cy="323165"/>
          </a:xfrm>
          <a:prstGeom prst="rect">
            <a:avLst/>
          </a:prstGeom>
          <a:noFill/>
        </p:spPr>
        <p:txBody>
          <a:bodyPr wrap="none" rtlCol="0">
            <a:spAutoFit/>
          </a:bodyPr>
          <a:lstStyle/>
          <a:p>
            <a:pPr defTabSz="685800">
              <a:defRPr/>
            </a:pPr>
            <a:r>
              <a:rPr lang="en-US" sz="1500" b="1" dirty="0">
                <a:solidFill>
                  <a:prstClr val="black"/>
                </a:solidFill>
                <a:latin typeface="Arial" panose="020B0604020202020204" pitchFamily="34" charset="0"/>
                <a:cs typeface="Arial" panose="020B0604020202020204" pitchFamily="34" charset="0"/>
              </a:rPr>
              <a:t>3 Gy</a:t>
            </a:r>
          </a:p>
        </p:txBody>
      </p:sp>
      <p:pic>
        <p:nvPicPr>
          <p:cNvPr id="4" name="Elemento grafico 3" descr="Fulmine con riempimento a tinta unita">
            <a:extLst>
              <a:ext uri="{FF2B5EF4-FFF2-40B4-BE49-F238E27FC236}">
                <a16:creationId xmlns:a16="http://schemas.microsoft.com/office/drawing/2014/main" id="{265D0DA8-83D0-25BC-75D8-D55921C528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3382" y="52563"/>
            <a:ext cx="395212" cy="395212"/>
          </a:xfrm>
          <a:prstGeom prst="rect">
            <a:avLst/>
          </a:prstGeom>
        </p:spPr>
      </p:pic>
      <p:pic>
        <p:nvPicPr>
          <p:cNvPr id="5" name="Elemento grafico 4" descr="Coppa con riempimento a tinta unita">
            <a:extLst>
              <a:ext uri="{FF2B5EF4-FFF2-40B4-BE49-F238E27FC236}">
                <a16:creationId xmlns:a16="http://schemas.microsoft.com/office/drawing/2014/main" id="{EC052AFD-0A31-CDBB-E50F-0895DB0A5A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97095" y="52387"/>
            <a:ext cx="395213" cy="395213"/>
          </a:xfrm>
          <a:prstGeom prst="rect">
            <a:avLst/>
          </a:prstGeom>
        </p:spPr>
      </p:pic>
      <p:pic>
        <p:nvPicPr>
          <p:cNvPr id="11" name="Elemento grafico 10" descr="DNA con riempimento a tinta unita">
            <a:extLst>
              <a:ext uri="{FF2B5EF4-FFF2-40B4-BE49-F238E27FC236}">
                <a16:creationId xmlns:a16="http://schemas.microsoft.com/office/drawing/2014/main" id="{F0B61965-AFC2-726B-3669-821DA16DF1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051" y="68832"/>
            <a:ext cx="395212" cy="395212"/>
          </a:xfrm>
          <a:prstGeom prst="rect">
            <a:avLst/>
          </a:prstGeom>
        </p:spPr>
      </p:pic>
      <p:pic>
        <p:nvPicPr>
          <p:cNvPr id="12" name="Elemento grafico 11" descr="Matematica per formazione da remoto con riempimento a tinta unita">
            <a:extLst>
              <a:ext uri="{FF2B5EF4-FFF2-40B4-BE49-F238E27FC236}">
                <a16:creationId xmlns:a16="http://schemas.microsoft.com/office/drawing/2014/main" id="{DE442EF9-802E-8706-DBD3-562FD690FF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740" y="69072"/>
            <a:ext cx="395212" cy="395212"/>
          </a:xfrm>
          <a:prstGeom prst="rect">
            <a:avLst/>
          </a:prstGeom>
        </p:spPr>
      </p:pic>
      <p:pic>
        <p:nvPicPr>
          <p:cNvPr id="17" name="Elemento grafico 16" descr="Atomo con riempimento a tinta unita">
            <a:extLst>
              <a:ext uri="{FF2B5EF4-FFF2-40B4-BE49-F238E27FC236}">
                <a16:creationId xmlns:a16="http://schemas.microsoft.com/office/drawing/2014/main" id="{A04D5A3A-77F6-0D62-C3A5-3E06943076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5264" y="69072"/>
            <a:ext cx="395212" cy="395212"/>
          </a:xfrm>
          <a:prstGeom prst="rect">
            <a:avLst/>
          </a:prstGeom>
        </p:spPr>
      </p:pic>
      <p:sp>
        <p:nvSpPr>
          <p:cNvPr id="18" name="Rettangolo 17">
            <a:extLst>
              <a:ext uri="{FF2B5EF4-FFF2-40B4-BE49-F238E27FC236}">
                <a16:creationId xmlns:a16="http://schemas.microsoft.com/office/drawing/2014/main" id="{29DBE016-3AD8-EEA5-D505-64A722379F09}"/>
              </a:ext>
            </a:extLst>
          </p:cNvPr>
          <p:cNvSpPr/>
          <p:nvPr/>
        </p:nvSpPr>
        <p:spPr>
          <a:xfrm>
            <a:off x="3520911" y="1306531"/>
            <a:ext cx="3374155" cy="2298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e 18">
            <a:extLst>
              <a:ext uri="{FF2B5EF4-FFF2-40B4-BE49-F238E27FC236}">
                <a16:creationId xmlns:a16="http://schemas.microsoft.com/office/drawing/2014/main" id="{8DC0E877-D624-9EC1-CB8B-B0ED35F49B37}"/>
              </a:ext>
            </a:extLst>
          </p:cNvPr>
          <p:cNvSpPr/>
          <p:nvPr/>
        </p:nvSpPr>
        <p:spPr>
          <a:xfrm>
            <a:off x="3592130" y="1359700"/>
            <a:ext cx="1190438" cy="78781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CasellaDiTesto 19">
            <a:extLst>
              <a:ext uri="{FF2B5EF4-FFF2-40B4-BE49-F238E27FC236}">
                <a16:creationId xmlns:a16="http://schemas.microsoft.com/office/drawing/2014/main" id="{31F2E942-0E30-9AD3-950F-FEFB84FF90B1}"/>
              </a:ext>
            </a:extLst>
          </p:cNvPr>
          <p:cNvSpPr txBox="1"/>
          <p:nvPr/>
        </p:nvSpPr>
        <p:spPr>
          <a:xfrm>
            <a:off x="3768366" y="1408217"/>
            <a:ext cx="710131" cy="323165"/>
          </a:xfrm>
          <a:prstGeom prst="rect">
            <a:avLst/>
          </a:prstGeom>
          <a:noFill/>
        </p:spPr>
        <p:txBody>
          <a:bodyPr wrap="none" rtlCol="0">
            <a:spAutoFit/>
          </a:bodyPr>
          <a:lstStyle/>
          <a:p>
            <a:r>
              <a:rPr lang="en-US" sz="1500" dirty="0"/>
              <a:t>Tumor</a:t>
            </a:r>
          </a:p>
        </p:txBody>
      </p:sp>
      <p:sp>
        <p:nvSpPr>
          <p:cNvPr id="24" name="CasellaDiTesto 23">
            <a:extLst>
              <a:ext uri="{FF2B5EF4-FFF2-40B4-BE49-F238E27FC236}">
                <a16:creationId xmlns:a16="http://schemas.microsoft.com/office/drawing/2014/main" id="{40FFF385-F8CB-2FC2-E113-4B077A5E9D99}"/>
              </a:ext>
            </a:extLst>
          </p:cNvPr>
          <p:cNvSpPr txBox="1"/>
          <p:nvPr/>
        </p:nvSpPr>
        <p:spPr>
          <a:xfrm>
            <a:off x="5270041" y="2963675"/>
            <a:ext cx="1370888" cy="323165"/>
          </a:xfrm>
          <a:prstGeom prst="rect">
            <a:avLst/>
          </a:prstGeom>
          <a:noFill/>
        </p:spPr>
        <p:txBody>
          <a:bodyPr wrap="none" rtlCol="0">
            <a:spAutoFit/>
          </a:bodyPr>
          <a:lstStyle/>
          <a:p>
            <a:r>
              <a:rPr lang="en-US" sz="1500" dirty="0"/>
              <a:t>Healthy tissue</a:t>
            </a:r>
          </a:p>
        </p:txBody>
      </p:sp>
      <p:sp>
        <p:nvSpPr>
          <p:cNvPr id="25" name="Ovale 24">
            <a:extLst>
              <a:ext uri="{FF2B5EF4-FFF2-40B4-BE49-F238E27FC236}">
                <a16:creationId xmlns:a16="http://schemas.microsoft.com/office/drawing/2014/main" id="{6A7CA22F-D368-13CF-8E8C-B259E63D11B7}"/>
              </a:ext>
            </a:extLst>
          </p:cNvPr>
          <p:cNvSpPr/>
          <p:nvPr/>
        </p:nvSpPr>
        <p:spPr>
          <a:xfrm>
            <a:off x="4899454" y="2686047"/>
            <a:ext cx="1945157" cy="836141"/>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uppo 26">
            <a:extLst>
              <a:ext uri="{FF2B5EF4-FFF2-40B4-BE49-F238E27FC236}">
                <a16:creationId xmlns:a16="http://schemas.microsoft.com/office/drawing/2014/main" id="{54A34DAF-94AA-65CB-9CE7-C8E69E1E693B}"/>
              </a:ext>
            </a:extLst>
          </p:cNvPr>
          <p:cNvGrpSpPr>
            <a:grpSpLocks noChangeAspect="1"/>
          </p:cNvGrpSpPr>
          <p:nvPr/>
        </p:nvGrpSpPr>
        <p:grpSpPr>
          <a:xfrm>
            <a:off x="2739315" y="1199314"/>
            <a:ext cx="4224994" cy="3378224"/>
            <a:chOff x="4035164" y="1902779"/>
            <a:chExt cx="4543425" cy="3632835"/>
          </a:xfrm>
        </p:grpSpPr>
        <p:cxnSp>
          <p:nvCxnSpPr>
            <p:cNvPr id="28" name="Connettore 2 27">
              <a:extLst>
                <a:ext uri="{FF2B5EF4-FFF2-40B4-BE49-F238E27FC236}">
                  <a16:creationId xmlns:a16="http://schemas.microsoft.com/office/drawing/2014/main" id="{719459AA-3F1F-150F-63BD-691232A59927}"/>
                </a:ext>
              </a:extLst>
            </p:cNvPr>
            <p:cNvCxnSpPr>
              <a:cxnSpLocks/>
            </p:cNvCxnSpPr>
            <p:nvPr/>
          </p:nvCxnSpPr>
          <p:spPr>
            <a:xfrm flipH="1" flipV="1">
              <a:off x="5767312" y="2679286"/>
              <a:ext cx="328341" cy="2128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089CAE32-7AFF-C81E-9712-4082E65761C0}"/>
                </a:ext>
              </a:extLst>
            </p:cNvPr>
            <p:cNvCxnSpPr>
              <a:cxnSpLocks/>
            </p:cNvCxnSpPr>
            <p:nvPr/>
          </p:nvCxnSpPr>
          <p:spPr>
            <a:xfrm>
              <a:off x="6759653" y="3330505"/>
              <a:ext cx="75331" cy="33024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63F4BD13-F9D5-0A38-9976-96768CF55F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164" y="1902779"/>
              <a:ext cx="4543425" cy="3632835"/>
            </a:xfrm>
            <a:prstGeom prst="rect">
              <a:avLst/>
            </a:prstGeom>
            <a:noFill/>
            <a:ln>
              <a:noFill/>
            </a:ln>
          </p:spPr>
        </p:pic>
        <p:sp>
          <p:nvSpPr>
            <p:cNvPr id="31" name="Ovale 30">
              <a:extLst>
                <a:ext uri="{FF2B5EF4-FFF2-40B4-BE49-F238E27FC236}">
                  <a16:creationId xmlns:a16="http://schemas.microsoft.com/office/drawing/2014/main" id="{CDA60A71-7F3D-52D9-FF17-3EFF6DFABBFC}"/>
                </a:ext>
              </a:extLst>
            </p:cNvPr>
            <p:cNvSpPr/>
            <p:nvPr/>
          </p:nvSpPr>
          <p:spPr>
            <a:xfrm>
              <a:off x="4955280" y="2071907"/>
              <a:ext cx="1280160" cy="84719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2" name="Ovale 31">
              <a:extLst>
                <a:ext uri="{FF2B5EF4-FFF2-40B4-BE49-F238E27FC236}">
                  <a16:creationId xmlns:a16="http://schemas.microsoft.com/office/drawing/2014/main" id="{62AFE64D-0AC5-50D7-B1CB-857C5B62ADF7}"/>
                </a:ext>
              </a:extLst>
            </p:cNvPr>
            <p:cNvSpPr/>
            <p:nvPr/>
          </p:nvSpPr>
          <p:spPr>
            <a:xfrm>
              <a:off x="6361135" y="3498217"/>
              <a:ext cx="2091760" cy="89916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21C20707-5D59-4FA4-2796-0A4C09BA3DF4}"/>
                  </a:ext>
                </a:extLst>
              </p:cNvPr>
              <p:cNvSpPr txBox="1"/>
              <p:nvPr/>
            </p:nvSpPr>
            <p:spPr>
              <a:xfrm>
                <a:off x="7278325" y="2710911"/>
                <a:ext cx="1258934" cy="216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m:rPr>
                              <m:sty m:val="p"/>
                            </m:rPr>
                            <a:rPr lang="en-US" sz="1350">
                              <a:latin typeface="Cambria Math" panose="02040503050406030204" pitchFamily="18" charset="0"/>
                            </a:rPr>
                            <m:t>XSH</m:t>
                          </m:r>
                          <m:r>
                            <a:rPr lang="en-US" sz="1350">
                              <a:latin typeface="Cambria Math" panose="02040503050406030204" pitchFamily="18" charset="0"/>
                            </a:rPr>
                            <m:t>,</m:t>
                          </m:r>
                          <m:sSup>
                            <m:sSupPr>
                              <m:ctrlPr>
                                <a:rPr lang="en-US" sz="1350" i="1">
                                  <a:latin typeface="Cambria Math" panose="02040503050406030204" pitchFamily="18" charset="0"/>
                                </a:rPr>
                              </m:ctrlPr>
                            </m:sSupPr>
                            <m:e>
                              <m:r>
                                <m:rPr>
                                  <m:sty m:val="p"/>
                                </m:rPr>
                                <a:rPr lang="en-US" sz="1350">
                                  <a:latin typeface="Cambria Math" panose="02040503050406030204" pitchFamily="18" charset="0"/>
                                </a:rPr>
                                <m:t>ROO</m:t>
                              </m:r>
                            </m:e>
                            <m:sup>
                              <m:r>
                                <a:rPr lang="en-US" sz="1350">
                                  <a:latin typeface="Cambria Math" panose="02040503050406030204" pitchFamily="18" charset="0"/>
                                </a:rPr>
                                <m:t>.</m:t>
                              </m:r>
                            </m:sup>
                          </m:sSup>
                        </m:sub>
                      </m:sSub>
                      <m:r>
                        <a:rPr lang="en-US" sz="1350" i="1">
                          <a:latin typeface="Cambria Math" panose="02040503050406030204" pitchFamily="18" charset="0"/>
                          <a:ea typeface="Cambria Math" panose="02040503050406030204" pitchFamily="18" charset="0"/>
                        </a:rPr>
                        <m:t>∙</m:t>
                      </m:r>
                      <m:d>
                        <m:dPr>
                          <m:begChr m:val="["/>
                          <m:endChr m:val="]"/>
                          <m:ctrlPr>
                            <a:rPr lang="en-US" sz="1350" i="1">
                              <a:latin typeface="Cambria Math" panose="02040503050406030204" pitchFamily="18" charset="0"/>
                            </a:rPr>
                          </m:ctrlPr>
                        </m:dPr>
                        <m:e>
                          <m:r>
                            <m:rPr>
                              <m:sty m:val="p"/>
                            </m:rPr>
                            <a:rPr lang="en-US" sz="1350">
                              <a:latin typeface="Cambria Math" panose="02040503050406030204" pitchFamily="18" charset="0"/>
                            </a:rPr>
                            <m:t>XSH</m:t>
                          </m:r>
                        </m:e>
                      </m:d>
                    </m:oMath>
                  </m:oMathPara>
                </a14:m>
                <a:endParaRPr lang="en-US" sz="1350" dirty="0"/>
              </a:p>
            </p:txBody>
          </p:sp>
        </mc:Choice>
        <mc:Fallback xmlns="">
          <p:sp>
            <p:nvSpPr>
              <p:cNvPr id="33" name="CasellaDiTesto 32">
                <a:extLst>
                  <a:ext uri="{FF2B5EF4-FFF2-40B4-BE49-F238E27FC236}">
                    <a16:creationId xmlns:a16="http://schemas.microsoft.com/office/drawing/2014/main" id="{21C20707-5D59-4FA4-2796-0A4C09BA3DF4}"/>
                  </a:ext>
                </a:extLst>
              </p:cNvPr>
              <p:cNvSpPr txBox="1">
                <a:spLocks noRot="1" noChangeAspect="1" noMove="1" noResize="1" noEditPoints="1" noAdjustHandles="1" noChangeArrowheads="1" noChangeShapeType="1" noTextEdit="1"/>
              </p:cNvSpPr>
              <p:nvPr/>
            </p:nvSpPr>
            <p:spPr>
              <a:xfrm>
                <a:off x="7278325" y="2710911"/>
                <a:ext cx="1258934" cy="216854"/>
              </a:xfrm>
              <a:prstGeom prst="rect">
                <a:avLst/>
              </a:prstGeom>
              <a:blipFill>
                <a:blip r:embed="rId15"/>
                <a:stretch>
                  <a:fillRect l="-3030" b="-1111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5276F072-8BBF-E711-DA52-6DB09A3F5879}"/>
                  </a:ext>
                </a:extLst>
              </p:cNvPr>
              <p:cNvSpPr txBox="1"/>
              <p:nvPr/>
            </p:nvSpPr>
            <p:spPr>
              <a:xfrm>
                <a:off x="6986192" y="2372135"/>
                <a:ext cx="1851725" cy="326884"/>
              </a:xfrm>
              <a:prstGeom prst="rect">
                <a:avLst/>
              </a:prstGeom>
              <a:noFill/>
            </p:spPr>
            <p:txBody>
              <a:bodyPr wrap="none" rtlCol="0">
                <a:spAutoFit/>
              </a:bodyPr>
              <a:lstStyle/>
              <a:p>
                <a:pPr algn="ctr"/>
                <a:r>
                  <a:rPr lang="en-US" sz="1350" b="1" dirty="0"/>
                  <a:t>Antioxidant rate </a:t>
                </a:r>
                <a14:m>
                  <m:oMath xmlns:m="http://schemas.openxmlformats.org/officeDocument/2006/math">
                    <m:d>
                      <m:dPr>
                        <m:begChr m:val="["/>
                        <m:endChr m:val="]"/>
                        <m:ctrlPr>
                          <a:rPr lang="en-US" sz="1350" b="1" i="1">
                            <a:latin typeface="Cambria Math" panose="02040503050406030204" pitchFamily="18" charset="0"/>
                          </a:rPr>
                        </m:ctrlPr>
                      </m:dPr>
                      <m:e>
                        <m:sSup>
                          <m:sSupPr>
                            <m:ctrlPr>
                              <a:rPr lang="en-US" sz="1350" b="1" i="1">
                                <a:latin typeface="Cambria Math" panose="02040503050406030204" pitchFamily="18" charset="0"/>
                              </a:rPr>
                            </m:ctrlPr>
                          </m:sSupPr>
                          <m:e>
                            <m:r>
                              <a:rPr lang="en-US" sz="1350" b="1" i="1">
                                <a:latin typeface="Cambria Math" panose="02040503050406030204" pitchFamily="18" charset="0"/>
                              </a:rPr>
                              <m:t>𝒔</m:t>
                            </m:r>
                          </m:e>
                          <m:sup>
                            <m:r>
                              <a:rPr lang="en-US" sz="1350" b="1" i="1">
                                <a:latin typeface="Cambria Math" panose="02040503050406030204" pitchFamily="18" charset="0"/>
                              </a:rPr>
                              <m:t>−</m:t>
                            </m:r>
                            <m:r>
                              <a:rPr lang="en-US" sz="1350" b="1" i="1">
                                <a:latin typeface="Cambria Math" panose="02040503050406030204" pitchFamily="18" charset="0"/>
                              </a:rPr>
                              <m:t>𝟏</m:t>
                            </m:r>
                          </m:sup>
                        </m:sSup>
                      </m:e>
                    </m:d>
                  </m:oMath>
                </a14:m>
                <a:endParaRPr lang="en-US" sz="1350" b="1" dirty="0"/>
              </a:p>
            </p:txBody>
          </p:sp>
        </mc:Choice>
        <mc:Fallback xmlns="">
          <p:sp>
            <p:nvSpPr>
              <p:cNvPr id="36" name="CasellaDiTesto 35">
                <a:extLst>
                  <a:ext uri="{FF2B5EF4-FFF2-40B4-BE49-F238E27FC236}">
                    <a16:creationId xmlns:a16="http://schemas.microsoft.com/office/drawing/2014/main" id="{5276F072-8BBF-E711-DA52-6DB09A3F5879}"/>
                  </a:ext>
                </a:extLst>
              </p:cNvPr>
              <p:cNvSpPr txBox="1">
                <a:spLocks noRot="1" noChangeAspect="1" noMove="1" noResize="1" noEditPoints="1" noAdjustHandles="1" noChangeArrowheads="1" noChangeShapeType="1" noTextEdit="1"/>
              </p:cNvSpPr>
              <p:nvPr/>
            </p:nvSpPr>
            <p:spPr>
              <a:xfrm>
                <a:off x="6986192" y="2372135"/>
                <a:ext cx="1851725" cy="326884"/>
              </a:xfrm>
              <a:prstGeom prst="rect">
                <a:avLst/>
              </a:prstGeom>
              <a:blipFill>
                <a:blip r:embed="rId16"/>
                <a:stretch>
                  <a:fillRect l="-685" b="-14815"/>
                </a:stretch>
              </a:blipFill>
            </p:spPr>
            <p:txBody>
              <a:bodyPr/>
              <a:lstStyle/>
              <a:p>
                <a:r>
                  <a:rPr lang="en-IT">
                    <a:noFill/>
                  </a:rPr>
                  <a:t> </a:t>
                </a:r>
              </a:p>
            </p:txBody>
          </p:sp>
        </mc:Fallback>
      </mc:AlternateContent>
    </p:spTree>
    <p:extLst>
      <p:ext uri="{BB962C8B-B14F-4D97-AF65-F5344CB8AC3E}">
        <p14:creationId xmlns:p14="http://schemas.microsoft.com/office/powerpoint/2010/main" val="8187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schermo, Carattere&#10;&#10;Il contenuto generato dall'IA potrebbe non essere corretto.">
            <a:extLst>
              <a:ext uri="{FF2B5EF4-FFF2-40B4-BE49-F238E27FC236}">
                <a16:creationId xmlns:a16="http://schemas.microsoft.com/office/drawing/2014/main" id="{5FD10A07-7FDF-592A-3969-FB48C0712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25" y="894184"/>
            <a:ext cx="6492777" cy="3746596"/>
          </a:xfrm>
          <a:prstGeom prst="rect">
            <a:avLst/>
          </a:prstGeom>
        </p:spPr>
      </p:pic>
      <p:sp>
        <p:nvSpPr>
          <p:cNvPr id="15" name="Titolo 1"/>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Investigation of the FLASH differential effect</a:t>
            </a:r>
          </a:p>
        </p:txBody>
      </p:sp>
      <p:sp>
        <p:nvSpPr>
          <p:cNvPr id="2" name="Segnaposto data 1"/>
          <p:cNvSpPr>
            <a:spLocks noGrp="1"/>
          </p:cNvSpPr>
          <p:nvPr>
            <p:ph type="dt" sz="half" idx="10"/>
          </p:nvPr>
        </p:nvSpPr>
        <p:spPr/>
        <p:txBody>
          <a:bodyPr/>
          <a:lstStyle/>
          <a:p>
            <a:pPr>
              <a:defRPr/>
            </a:pPr>
            <a:r>
              <a:rPr lang="it-IT" sz="900">
                <a:solidFill>
                  <a:prstClr val="black">
                    <a:tint val="75000"/>
                  </a:prstClr>
                </a:solidFill>
                <a:latin typeface="Calibri" panose="020F0502020204030204"/>
              </a:rPr>
              <a:t>06.10.2025</a:t>
            </a:r>
            <a:endParaRPr lang="en-US" sz="900" dirty="0">
              <a:solidFill>
                <a:prstClr val="black">
                  <a:tint val="75000"/>
                </a:prstClr>
              </a:solidFill>
              <a:latin typeface="Calibri" panose="020F0502020204030204"/>
            </a:endParaRPr>
          </a:p>
        </p:txBody>
      </p:sp>
      <p:sp>
        <p:nvSpPr>
          <p:cNvPr id="3" name="Segnaposto numero diapositiva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43</a:t>
            </a:fld>
            <a:endParaRPr lang="en-US" sz="900" dirty="0">
              <a:solidFill>
                <a:prstClr val="black">
                  <a:tint val="75000"/>
                </a:prstClr>
              </a:solidFill>
              <a:latin typeface="Calibri" panose="020F0502020204030204"/>
            </a:endParaRPr>
          </a:p>
        </p:txBody>
      </p:sp>
      <p:sp>
        <p:nvSpPr>
          <p:cNvPr id="7" name="Segnaposto piè di pagina 6"/>
          <p:cNvSpPr>
            <a:spLocks noGrp="1"/>
          </p:cNvSpPr>
          <p:nvPr>
            <p:ph type="ftr" sz="quarter" idx="11"/>
          </p:nvPr>
        </p:nvSpPr>
        <p:spPr/>
        <p:txBody>
          <a:bodyPr/>
          <a:lstStyle/>
          <a:p>
            <a:pPr defTabSz="685800">
              <a:defRPr/>
            </a:pPr>
            <a:r>
              <a:rPr lang="en-US" sz="900">
                <a:solidFill>
                  <a:prstClr val="black">
                    <a:tint val="75000"/>
                  </a:prstClr>
                </a:solidFill>
                <a:latin typeface="Calibri" panose="020F0502020204030204"/>
              </a:rPr>
              <a:t>E. Scifoni - SIRR 2025</a:t>
            </a:r>
            <a:endParaRPr lang="en-US" sz="900" dirty="0">
              <a:solidFill>
                <a:prstClr val="black">
                  <a:tint val="75000"/>
                </a:prstClr>
              </a:solidFill>
              <a:latin typeface="Calibri" panose="020F0502020204030204"/>
            </a:endParaRPr>
          </a:p>
        </p:txBody>
      </p:sp>
      <p:sp>
        <p:nvSpPr>
          <p:cNvPr id="14" name="Google Shape;1537;p123"/>
          <p:cNvSpPr/>
          <p:nvPr/>
        </p:nvSpPr>
        <p:spPr>
          <a:xfrm>
            <a:off x="1419818" y="4640780"/>
            <a:ext cx="2532464" cy="207600"/>
          </a:xfrm>
          <a:prstGeom prst="rect">
            <a:avLst/>
          </a:prstGeom>
          <a:noFill/>
          <a:ln>
            <a:noFill/>
          </a:ln>
        </p:spPr>
        <p:txBody>
          <a:bodyPr spcFirstLastPara="1" wrap="square" lIns="68575" tIns="34275" rIns="68575" bIns="34275" anchor="t" anchorCtr="0">
            <a:noAutofit/>
          </a:bodyPr>
          <a:lstStyle/>
          <a:p>
            <a:pPr algn="ctr" defTabSz="685800">
              <a:buClr>
                <a:srgbClr val="000000"/>
              </a:buClr>
              <a:defRPr/>
            </a:pPr>
            <a:r>
              <a:rPr lang="en-US" sz="900" i="1" dirty="0">
                <a:solidFill>
                  <a:srgbClr val="44546A">
                    <a:lumMod val="10000"/>
                  </a:srgbClr>
                </a:solidFill>
                <a:latin typeface="Calibri-Italic"/>
                <a:sym typeface="Calibri"/>
              </a:rPr>
              <a:t>M. Battestini et al., </a:t>
            </a:r>
            <a:r>
              <a:rPr lang="en-US" sz="900" i="1" dirty="0" err="1">
                <a:solidFill>
                  <a:srgbClr val="44546A">
                    <a:lumMod val="10000"/>
                  </a:srgbClr>
                </a:solidFill>
                <a:latin typeface="Calibri-Italic"/>
                <a:sym typeface="Calibri"/>
              </a:rPr>
              <a:t>Radiother</a:t>
            </a:r>
            <a:r>
              <a:rPr lang="en-US" sz="900" i="1" dirty="0">
                <a:solidFill>
                  <a:srgbClr val="44546A">
                    <a:lumMod val="10000"/>
                  </a:srgbClr>
                </a:solidFill>
                <a:latin typeface="Calibri-Italic"/>
                <a:sym typeface="Calibri"/>
              </a:rPr>
              <a:t>. Oncol. (2025)</a:t>
            </a:r>
          </a:p>
        </p:txBody>
      </p:sp>
      <p:sp>
        <p:nvSpPr>
          <p:cNvPr id="18" name="Rettangolo 17"/>
          <p:cNvSpPr/>
          <p:nvPr/>
        </p:nvSpPr>
        <p:spPr>
          <a:xfrm>
            <a:off x="4571740" y="1854628"/>
            <a:ext cx="979845" cy="840230"/>
          </a:xfrm>
          <a:prstGeom prst="rect">
            <a:avLst/>
          </a:prstGeom>
        </p:spPr>
        <p:txBody>
          <a:bodyPr wrap="square">
            <a:spAutoFit/>
          </a:bodyPr>
          <a:lstStyle/>
          <a:p>
            <a:pPr algn="ctr" defTabSz="500063">
              <a:lnSpc>
                <a:spcPct val="90000"/>
              </a:lnSpc>
              <a:spcBef>
                <a:spcPct val="0"/>
              </a:spcBef>
              <a:spcAft>
                <a:spcPct val="35000"/>
              </a:spcAft>
              <a:defRPr/>
            </a:pPr>
            <a:r>
              <a:rPr lang="en-US" sz="1350" b="1" dirty="0">
                <a:solidFill>
                  <a:prstClr val="white"/>
                </a:solidFill>
                <a:latin typeface="Calibri" panose="020F0502020204030204"/>
              </a:rPr>
              <a:t>Differential selectivity effect</a:t>
            </a:r>
          </a:p>
        </p:txBody>
      </p:sp>
      <p:cxnSp>
        <p:nvCxnSpPr>
          <p:cNvPr id="21" name="Connettore 2 20"/>
          <p:cNvCxnSpPr/>
          <p:nvPr/>
        </p:nvCxnSpPr>
        <p:spPr>
          <a:xfrm flipH="1" flipV="1">
            <a:off x="4325484" y="2009465"/>
            <a:ext cx="246256" cy="15964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5069740" y="2497879"/>
            <a:ext cx="56498" cy="24768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5">
                <a:extLst>
                  <a:ext uri="{FF2B5EF4-FFF2-40B4-BE49-F238E27FC236}">
                    <a16:creationId xmlns:a16="http://schemas.microsoft.com/office/drawing/2014/main" id="{7DC674FA-F8E5-F522-73E9-57234A594BE3}"/>
                  </a:ext>
                </a:extLst>
              </p:cNvPr>
              <p:cNvSpPr txBox="1"/>
              <p:nvPr/>
            </p:nvSpPr>
            <p:spPr>
              <a:xfrm>
                <a:off x="160267" y="2621722"/>
                <a:ext cx="1308296" cy="4267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14:m>
                  <m:oMathPara xmlns:m="http://schemas.openxmlformats.org/officeDocument/2006/math">
                    <m:oMathParaPr>
                      <m:jc m:val="center"/>
                    </m:oMathParaPr>
                    <m:oMath xmlns:m="http://schemas.openxmlformats.org/officeDocument/2006/math">
                      <m:f>
                        <m:fPr>
                          <m:ctrlPr>
                            <a:rPr lang="en-US" sz="1050" i="1">
                              <a:latin typeface="Cambria Math" panose="02040503050406030204" pitchFamily="18" charset="0"/>
                            </a:rPr>
                          </m:ctrlPr>
                        </m:fPr>
                        <m:num>
                          <m:func>
                            <m:funcPr>
                              <m:ctrlPr>
                                <a:rPr lang="en-US" sz="1050" i="1">
                                  <a:latin typeface="Cambria Math" panose="02040503050406030204" pitchFamily="18" charset="0"/>
                                </a:rPr>
                              </m:ctrlPr>
                            </m:funcPr>
                            <m:fName>
                              <m:r>
                                <m:rPr>
                                  <m:sty m:val="p"/>
                                </m:rPr>
                                <a:rPr lang="en-US" sz="1050">
                                  <a:latin typeface="Cambria Math" panose="02040503050406030204" pitchFamily="18" charset="0"/>
                                </a:rPr>
                                <m:t>ln</m:t>
                              </m:r>
                            </m:fName>
                            <m:e>
                              <m:sSub>
                                <m:sSubPr>
                                  <m:ctrlPr>
                                    <a:rPr lang="en-US" sz="1050" i="1">
                                      <a:latin typeface="Cambria Math" panose="02040503050406030204" pitchFamily="18" charset="0"/>
                                    </a:rPr>
                                  </m:ctrlPr>
                                </m:sSubPr>
                                <m:e>
                                  <m:r>
                                    <a:rPr lang="en-US" sz="1050" i="1">
                                      <a:latin typeface="Cambria Math" panose="02040503050406030204" pitchFamily="18" charset="0"/>
                                    </a:rPr>
                                    <m:t>𝑆</m:t>
                                  </m:r>
                                </m:e>
                                <m:sub>
                                  <m:r>
                                    <a:rPr lang="en-US" sz="1050" i="1">
                                      <a:latin typeface="Cambria Math" panose="02040503050406030204" pitchFamily="18" charset="0"/>
                                    </a:rPr>
                                    <m:t>𝐶𝑜𝑛𝑣</m:t>
                                  </m:r>
                                </m:sub>
                              </m:sSub>
                              <m:r>
                                <a:rPr lang="en-US" sz="1050" i="1">
                                  <a:latin typeface="Cambria Math" panose="02040503050406030204" pitchFamily="18" charset="0"/>
                                </a:rPr>
                                <m:t> −</m:t>
                              </m:r>
                              <m:func>
                                <m:funcPr>
                                  <m:ctrlPr>
                                    <a:rPr lang="en-US" sz="1050" i="1">
                                      <a:latin typeface="Cambria Math" panose="02040503050406030204" pitchFamily="18" charset="0"/>
                                    </a:rPr>
                                  </m:ctrlPr>
                                </m:funcPr>
                                <m:fName>
                                  <m:r>
                                    <m:rPr>
                                      <m:sty m:val="p"/>
                                    </m:rPr>
                                    <a:rPr lang="en-US" sz="1050">
                                      <a:latin typeface="Cambria Math" panose="02040503050406030204" pitchFamily="18" charset="0"/>
                                    </a:rPr>
                                    <m:t>ln</m:t>
                                  </m:r>
                                </m:fName>
                                <m:e>
                                  <m:sSub>
                                    <m:sSubPr>
                                      <m:ctrlPr>
                                        <a:rPr lang="en-US" sz="1050" i="1">
                                          <a:latin typeface="Cambria Math" panose="02040503050406030204" pitchFamily="18" charset="0"/>
                                        </a:rPr>
                                      </m:ctrlPr>
                                    </m:sSubPr>
                                    <m:e>
                                      <m:r>
                                        <a:rPr lang="en-US" sz="1050" i="1">
                                          <a:latin typeface="Cambria Math" panose="02040503050406030204" pitchFamily="18" charset="0"/>
                                        </a:rPr>
                                        <m:t>𝑆</m:t>
                                      </m:r>
                                    </m:e>
                                    <m:sub>
                                      <m:r>
                                        <a:rPr lang="en-US" sz="1050" i="1">
                                          <a:latin typeface="Cambria Math" panose="02040503050406030204" pitchFamily="18" charset="0"/>
                                        </a:rPr>
                                        <m:t>𝐹𝐿𝐴𝑆𝐻</m:t>
                                      </m:r>
                                    </m:sub>
                                  </m:sSub>
                                </m:e>
                              </m:func>
                            </m:e>
                          </m:func>
                        </m:num>
                        <m:den>
                          <m:func>
                            <m:funcPr>
                              <m:ctrlPr>
                                <a:rPr lang="en-US" sz="1050" i="1">
                                  <a:latin typeface="Cambria Math" panose="02040503050406030204" pitchFamily="18" charset="0"/>
                                </a:rPr>
                              </m:ctrlPr>
                            </m:funcPr>
                            <m:fName>
                              <m:r>
                                <m:rPr>
                                  <m:sty m:val="p"/>
                                </m:rPr>
                                <a:rPr lang="en-US" sz="1050">
                                  <a:latin typeface="Cambria Math" panose="02040503050406030204" pitchFamily="18" charset="0"/>
                                </a:rPr>
                                <m:t>ln</m:t>
                              </m:r>
                            </m:fName>
                            <m:e>
                              <m:sSub>
                                <m:sSubPr>
                                  <m:ctrlPr>
                                    <a:rPr lang="en-US" sz="1050" i="1">
                                      <a:latin typeface="Cambria Math" panose="02040503050406030204" pitchFamily="18" charset="0"/>
                                    </a:rPr>
                                  </m:ctrlPr>
                                </m:sSubPr>
                                <m:e>
                                  <m:r>
                                    <a:rPr lang="en-US" sz="1050" i="1">
                                      <a:latin typeface="Cambria Math" panose="02040503050406030204" pitchFamily="18" charset="0"/>
                                    </a:rPr>
                                    <m:t>𝑆</m:t>
                                  </m:r>
                                </m:e>
                                <m:sub>
                                  <m:r>
                                    <a:rPr lang="en-US" sz="1050" i="1">
                                      <a:latin typeface="Cambria Math" panose="02040503050406030204" pitchFamily="18" charset="0"/>
                                    </a:rPr>
                                    <m:t>𝐶𝑜𝑛𝑣</m:t>
                                  </m:r>
                                </m:sub>
                              </m:sSub>
                            </m:e>
                          </m:func>
                        </m:den>
                      </m:f>
                    </m:oMath>
                  </m:oMathPara>
                </a14:m>
                <a:endParaRPr lang="en-US" sz="1050" dirty="0"/>
              </a:p>
            </p:txBody>
          </p:sp>
        </mc:Choice>
        <mc:Fallback xmlns="">
          <p:sp>
            <p:nvSpPr>
              <p:cNvPr id="23" name="TextBox 5">
                <a:extLst>
                  <a:ext uri="{FF2B5EF4-FFF2-40B4-BE49-F238E27FC236}">
                    <a16:creationId xmlns:a16="http://schemas.microsoft.com/office/drawing/2014/main" id="{7DC674FA-F8E5-F522-73E9-57234A594BE3}"/>
                  </a:ext>
                </a:extLst>
              </p:cNvPr>
              <p:cNvSpPr txBox="1">
                <a:spLocks noRot="1" noChangeAspect="1" noMove="1" noResize="1" noEditPoints="1" noAdjustHandles="1" noChangeArrowheads="1" noChangeShapeType="1" noTextEdit="1"/>
              </p:cNvSpPr>
              <p:nvPr/>
            </p:nvSpPr>
            <p:spPr>
              <a:xfrm>
                <a:off x="160267" y="2621722"/>
                <a:ext cx="1308296" cy="426720"/>
              </a:xfrm>
              <a:prstGeom prst="rect">
                <a:avLst/>
              </a:prstGeom>
              <a:blipFill>
                <a:blip r:embed="rId4"/>
                <a:stretch>
                  <a:fillRect/>
                </a:stretch>
              </a:blipFill>
            </p:spPr>
            <p:txBody>
              <a:bodyPr/>
              <a:lstStyle/>
              <a:p>
                <a:r>
                  <a:rPr lang="en-IT">
                    <a:noFill/>
                  </a:rPr>
                  <a:t> </a:t>
                </a:r>
              </a:p>
            </p:txBody>
          </p:sp>
        </mc:Fallback>
      </mc:AlternateContent>
      <p:sp>
        <p:nvSpPr>
          <p:cNvPr id="38" name="Freccia in giù 37"/>
          <p:cNvSpPr/>
          <p:nvPr/>
        </p:nvSpPr>
        <p:spPr>
          <a:xfrm rot="16200000">
            <a:off x="7314040" y="2466180"/>
            <a:ext cx="316124" cy="311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9" name="CasellaDiTesto 38"/>
          <p:cNvSpPr txBox="1"/>
          <p:nvPr/>
        </p:nvSpPr>
        <p:spPr>
          <a:xfrm>
            <a:off x="7557588" y="2275473"/>
            <a:ext cx="1537708" cy="715581"/>
          </a:xfrm>
          <a:prstGeom prst="rect">
            <a:avLst/>
          </a:prstGeom>
          <a:noFill/>
        </p:spPr>
        <p:txBody>
          <a:bodyPr wrap="square" rtlCol="0">
            <a:spAutoFit/>
          </a:bodyPr>
          <a:lstStyle/>
          <a:p>
            <a:pPr algn="ctr" defTabSz="685800">
              <a:defRPr/>
            </a:pPr>
            <a:r>
              <a:rPr lang="en-US" sz="1350" dirty="0">
                <a:solidFill>
                  <a:prstClr val="black"/>
                </a:solidFill>
                <a:latin typeface="Calibri" panose="020F0502020204030204"/>
              </a:rPr>
              <a:t>The antioxidant activity modulates the FLASH effect</a:t>
            </a:r>
          </a:p>
        </p:txBody>
      </p:sp>
      <p:sp>
        <p:nvSpPr>
          <p:cNvPr id="26" name="CasellaDiTesto 25">
            <a:extLst>
              <a:ext uri="{FF2B5EF4-FFF2-40B4-BE49-F238E27FC236}">
                <a16:creationId xmlns:a16="http://schemas.microsoft.com/office/drawing/2014/main" id="{3632F9F5-73CF-10C9-AC1B-81786673FCA6}"/>
              </a:ext>
            </a:extLst>
          </p:cNvPr>
          <p:cNvSpPr txBox="1"/>
          <p:nvPr/>
        </p:nvSpPr>
        <p:spPr>
          <a:xfrm>
            <a:off x="5343526" y="881111"/>
            <a:ext cx="1164431" cy="369332"/>
          </a:xfrm>
          <a:prstGeom prst="rect">
            <a:avLst/>
          </a:prstGeom>
          <a:noFill/>
        </p:spPr>
        <p:txBody>
          <a:bodyPr wrap="square">
            <a:spAutoFit/>
          </a:bodyPr>
          <a:lstStyle/>
          <a:p>
            <a:pPr defTabSz="685800">
              <a:defRPr/>
            </a:pPr>
            <a:r>
              <a:rPr lang="en-US" b="1" dirty="0">
                <a:solidFill>
                  <a:prstClr val="black"/>
                </a:solidFill>
                <a:latin typeface="Calibri" panose="020F0502020204030204" pitchFamily="34" charset="0"/>
                <a:cs typeface="Calibri" panose="020F0502020204030204" pitchFamily="34" charset="0"/>
              </a:rPr>
              <a:t>- e</a:t>
            </a:r>
            <a:r>
              <a:rPr lang="en-US" b="1" baseline="30000" dirty="0">
                <a:solidFill>
                  <a:prstClr val="black"/>
                </a:solidFill>
                <a:latin typeface="Calibri" panose="020F0502020204030204" pitchFamily="34" charset="0"/>
                <a:cs typeface="Calibri" panose="020F0502020204030204" pitchFamily="34" charset="0"/>
              </a:rPr>
              <a:t>-</a:t>
            </a:r>
            <a:endParaRPr lang="en-US" baseline="30000" dirty="0">
              <a:solidFill>
                <a:prstClr val="black"/>
              </a:solidFill>
              <a:latin typeface="Calibri" panose="020F0502020204030204"/>
            </a:endParaRPr>
          </a:p>
        </p:txBody>
      </p:sp>
      <p:pic>
        <p:nvPicPr>
          <p:cNvPr id="4" name="Elemento grafico 3" descr="Fulmine con riempimento a tinta unita">
            <a:extLst>
              <a:ext uri="{FF2B5EF4-FFF2-40B4-BE49-F238E27FC236}">
                <a16:creationId xmlns:a16="http://schemas.microsoft.com/office/drawing/2014/main" id="{685F54AA-3139-61C5-D64E-C54F805841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3382" y="52563"/>
            <a:ext cx="395212" cy="395212"/>
          </a:xfrm>
          <a:prstGeom prst="rect">
            <a:avLst/>
          </a:prstGeom>
        </p:spPr>
      </p:pic>
      <p:pic>
        <p:nvPicPr>
          <p:cNvPr id="5" name="Elemento grafico 4" descr="Coppa con riempimento a tinta unita">
            <a:extLst>
              <a:ext uri="{FF2B5EF4-FFF2-40B4-BE49-F238E27FC236}">
                <a16:creationId xmlns:a16="http://schemas.microsoft.com/office/drawing/2014/main" id="{8C0EEFDF-9A07-E2B7-D101-C4D66FECB1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97095" y="52387"/>
            <a:ext cx="395213" cy="395213"/>
          </a:xfrm>
          <a:prstGeom prst="rect">
            <a:avLst/>
          </a:prstGeom>
        </p:spPr>
      </p:pic>
      <p:pic>
        <p:nvPicPr>
          <p:cNvPr id="6" name="Elemento grafico 5" descr="DNA con riempimento a tinta unita">
            <a:extLst>
              <a:ext uri="{FF2B5EF4-FFF2-40B4-BE49-F238E27FC236}">
                <a16:creationId xmlns:a16="http://schemas.microsoft.com/office/drawing/2014/main" id="{87B4FDA0-2F72-1814-B36C-7931F16255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051" y="68832"/>
            <a:ext cx="395212" cy="395212"/>
          </a:xfrm>
          <a:prstGeom prst="rect">
            <a:avLst/>
          </a:prstGeom>
        </p:spPr>
      </p:pic>
      <p:pic>
        <p:nvPicPr>
          <p:cNvPr id="8" name="Elemento grafico 7" descr="Matematica per formazione da remoto con riempimento a tinta unita">
            <a:extLst>
              <a:ext uri="{FF2B5EF4-FFF2-40B4-BE49-F238E27FC236}">
                <a16:creationId xmlns:a16="http://schemas.microsoft.com/office/drawing/2014/main" id="{60C2D71F-27BC-DDCD-A856-F58AB958F1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740" y="69072"/>
            <a:ext cx="395212" cy="395212"/>
          </a:xfrm>
          <a:prstGeom prst="rect">
            <a:avLst/>
          </a:prstGeom>
        </p:spPr>
      </p:pic>
      <p:pic>
        <p:nvPicPr>
          <p:cNvPr id="9" name="Elemento grafico 8" descr="Atomo con riempimento a tinta unita">
            <a:extLst>
              <a:ext uri="{FF2B5EF4-FFF2-40B4-BE49-F238E27FC236}">
                <a16:creationId xmlns:a16="http://schemas.microsoft.com/office/drawing/2014/main" id="{245C453E-80C3-BBF7-98F9-6A01F141A0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5264" y="69072"/>
            <a:ext cx="395212" cy="395212"/>
          </a:xfrm>
          <a:prstGeom prst="rect">
            <a:avLst/>
          </a:prstGeom>
        </p:spPr>
      </p:pic>
      <p:sp>
        <p:nvSpPr>
          <p:cNvPr id="11" name="Rettangolo 10">
            <a:extLst>
              <a:ext uri="{FF2B5EF4-FFF2-40B4-BE49-F238E27FC236}">
                <a16:creationId xmlns:a16="http://schemas.microsoft.com/office/drawing/2014/main" id="{CFAC64C8-69F3-993D-2712-C15298B36945}"/>
              </a:ext>
            </a:extLst>
          </p:cNvPr>
          <p:cNvSpPr/>
          <p:nvPr/>
        </p:nvSpPr>
        <p:spPr>
          <a:xfrm>
            <a:off x="3451264" y="2896411"/>
            <a:ext cx="774449" cy="466281"/>
          </a:xfrm>
          <a:prstGeom prst="rect">
            <a:avLst/>
          </a:prstGeom>
        </p:spPr>
        <p:txBody>
          <a:bodyPr wrap="square">
            <a:spAutoFit/>
          </a:bodyPr>
          <a:lstStyle/>
          <a:p>
            <a:pPr algn="ctr" defTabSz="500063">
              <a:lnSpc>
                <a:spcPct val="90000"/>
              </a:lnSpc>
              <a:spcBef>
                <a:spcPct val="0"/>
              </a:spcBef>
              <a:spcAft>
                <a:spcPct val="35000"/>
              </a:spcAft>
              <a:defRPr/>
            </a:pPr>
            <a:r>
              <a:rPr lang="en-US" sz="1350" b="1" dirty="0">
                <a:solidFill>
                  <a:prstClr val="white"/>
                </a:solidFill>
                <a:latin typeface="Calibri" panose="020F0502020204030204"/>
              </a:rPr>
              <a:t>Sparing effect</a:t>
            </a:r>
          </a:p>
        </p:txBody>
      </p:sp>
      <p:cxnSp>
        <p:nvCxnSpPr>
          <p:cNvPr id="12" name="Connettore 2 11">
            <a:extLst>
              <a:ext uri="{FF2B5EF4-FFF2-40B4-BE49-F238E27FC236}">
                <a16:creationId xmlns:a16="http://schemas.microsoft.com/office/drawing/2014/main" id="{034D03F3-0BB1-0E3C-2F55-28BD69F492E0}"/>
              </a:ext>
            </a:extLst>
          </p:cNvPr>
          <p:cNvCxnSpPr>
            <a:cxnSpLocks/>
          </p:cNvCxnSpPr>
          <p:nvPr/>
        </p:nvCxnSpPr>
        <p:spPr>
          <a:xfrm>
            <a:off x="4204855" y="3118011"/>
            <a:ext cx="443345" cy="823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90F1B701-B4CF-A6A6-28B0-39172DED9CD4}"/>
              </a:ext>
            </a:extLst>
          </p:cNvPr>
          <p:cNvCxnSpPr/>
          <p:nvPr/>
        </p:nvCxnSpPr>
        <p:spPr>
          <a:xfrm>
            <a:off x="3028950" y="3436144"/>
            <a:ext cx="417195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10158E67-32CB-C6CA-72AE-2E5EDA0ED674}"/>
              </a:ext>
            </a:extLst>
          </p:cNvPr>
          <p:cNvSpPr txBox="1"/>
          <p:nvPr/>
        </p:nvSpPr>
        <p:spPr>
          <a:xfrm>
            <a:off x="4083613" y="3374113"/>
            <a:ext cx="685829" cy="300082"/>
          </a:xfrm>
          <a:prstGeom prst="rect">
            <a:avLst/>
          </a:prstGeom>
          <a:noFill/>
        </p:spPr>
        <p:txBody>
          <a:bodyPr wrap="none" rtlCol="0">
            <a:spAutoFit/>
          </a:bodyPr>
          <a:lstStyle/>
          <a:p>
            <a:pPr algn="ctr"/>
            <a:r>
              <a:rPr lang="en-US" sz="1350" i="1" dirty="0">
                <a:solidFill>
                  <a:schemeClr val="bg1"/>
                </a:solidFill>
              </a:rPr>
              <a:t>In vitro</a:t>
            </a:r>
          </a:p>
        </p:txBody>
      </p:sp>
    </p:spTree>
    <p:extLst>
      <p:ext uri="{BB962C8B-B14F-4D97-AF65-F5344CB8AC3E}">
        <p14:creationId xmlns:p14="http://schemas.microsoft.com/office/powerpoint/2010/main" val="370682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5875-17FB-99DB-246E-702D1D17016A}"/>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010C4A1B-AFFF-D766-6EEE-FE31AC24D64F}"/>
              </a:ext>
            </a:extLst>
          </p:cNvPr>
          <p:cNvSpPr txBox="1">
            <a:spLocks/>
          </p:cNvSpPr>
          <p:nvPr/>
        </p:nvSpPr>
        <p:spPr>
          <a:xfrm>
            <a:off x="1220028" y="-34644"/>
            <a:ext cx="6266622"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b="1" dirty="0">
                <a:solidFill>
                  <a:prstClr val="black"/>
                </a:solidFill>
                <a:latin typeface="Palatino Linotype" panose="02040502050505030304" pitchFamily="18" charset="0"/>
              </a:rPr>
              <a:t>	The </a:t>
            </a:r>
            <a:r>
              <a:rPr lang="it-IT" sz="3000" b="1" dirty="0">
                <a:solidFill>
                  <a:prstClr val="black"/>
                </a:solidFill>
                <a:latin typeface="Palatino Linotype" panose="02040502050505030304" pitchFamily="18" charset="0"/>
              </a:rPr>
              <a:t>GSM</a:t>
            </a:r>
            <a:r>
              <a:rPr lang="it-IT" sz="3000" b="1" baseline="30000" dirty="0">
                <a:solidFill>
                  <a:prstClr val="black"/>
                </a:solidFill>
                <a:latin typeface="Palatino Linotype" panose="02040502050505030304" pitchFamily="18" charset="0"/>
              </a:rPr>
              <a:t>2</a:t>
            </a:r>
            <a:r>
              <a:rPr lang="it-IT" sz="3000" b="1" dirty="0">
                <a:solidFill>
                  <a:prstClr val="black"/>
                </a:solidFill>
                <a:latin typeface="Palatino Linotype" panose="02040502050505030304" pitchFamily="18" charset="0"/>
              </a:rPr>
              <a:t> -</a:t>
            </a:r>
            <a:r>
              <a:rPr lang="it-IT" sz="3000" b="1" dirty="0" err="1">
                <a:solidFill>
                  <a:prstClr val="black"/>
                </a:solidFill>
                <a:latin typeface="Palatino Linotype" panose="02040502050505030304" pitchFamily="18" charset="0"/>
              </a:rPr>
              <a:t>based</a:t>
            </a:r>
            <a:r>
              <a:rPr lang="it-IT" sz="3000" b="1" dirty="0">
                <a:solidFill>
                  <a:prstClr val="black"/>
                </a:solidFill>
                <a:latin typeface="Palatino Linotype" panose="02040502050505030304" pitchFamily="18" charset="0"/>
              </a:rPr>
              <a:t> NTCP model</a:t>
            </a:r>
            <a:endParaRPr lang="en-US" sz="3000" b="1" dirty="0">
              <a:solidFill>
                <a:prstClr val="black"/>
              </a:solidFill>
              <a:latin typeface="Palatino Linotype" panose="02040502050505030304" pitchFamily="18" charset="0"/>
            </a:endParaRPr>
          </a:p>
        </p:txBody>
      </p:sp>
      <p:pic>
        <p:nvPicPr>
          <p:cNvPr id="29" name="Immagine 28">
            <a:extLst>
              <a:ext uri="{FF2B5EF4-FFF2-40B4-BE49-F238E27FC236}">
                <a16:creationId xmlns:a16="http://schemas.microsoft.com/office/drawing/2014/main" id="{73B7201F-C050-2EB6-BD2D-AE0222CC4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219" y="603893"/>
            <a:ext cx="2064145" cy="2036518"/>
          </a:xfrm>
          <a:prstGeom prst="rect">
            <a:avLst/>
          </a:prstGeom>
        </p:spPr>
      </p:pic>
      <p:pic>
        <p:nvPicPr>
          <p:cNvPr id="31" name="Immagine 30" descr="Immagine che contiene cerchio, rosa, Arte bambini, cartone animato&#10;&#10;Descrizione generata automaticamente">
            <a:extLst>
              <a:ext uri="{FF2B5EF4-FFF2-40B4-BE49-F238E27FC236}">
                <a16:creationId xmlns:a16="http://schemas.microsoft.com/office/drawing/2014/main" id="{E53E6CFC-9FB5-AC9A-0341-15ED58A850B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2219" y="2685578"/>
            <a:ext cx="2400299" cy="2036518"/>
          </a:xfrm>
          <a:prstGeom prst="rect">
            <a:avLst/>
          </a:prstGeom>
          <a:ln w="19050">
            <a:solidFill>
              <a:schemeClr val="tx1"/>
            </a:solidFill>
          </a:ln>
        </p:spPr>
      </p:pic>
      <p:cxnSp>
        <p:nvCxnSpPr>
          <p:cNvPr id="33" name="Connettore diritto 32">
            <a:extLst>
              <a:ext uri="{FF2B5EF4-FFF2-40B4-BE49-F238E27FC236}">
                <a16:creationId xmlns:a16="http://schemas.microsoft.com/office/drawing/2014/main" id="{B7E25EA0-DF69-EE34-3B77-0F75F6AA0425}"/>
              </a:ext>
            </a:extLst>
          </p:cNvPr>
          <p:cNvCxnSpPr>
            <a:cxnSpLocks/>
          </p:cNvCxnSpPr>
          <p:nvPr/>
        </p:nvCxnSpPr>
        <p:spPr>
          <a:xfrm flipV="1">
            <a:off x="712219" y="1821192"/>
            <a:ext cx="945131" cy="8548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id="{BCBE54FB-EEA3-EC96-2069-8646933EEE3B}"/>
              </a:ext>
            </a:extLst>
          </p:cNvPr>
          <p:cNvCxnSpPr>
            <a:cxnSpLocks/>
          </p:cNvCxnSpPr>
          <p:nvPr/>
        </p:nvCxnSpPr>
        <p:spPr>
          <a:xfrm flipH="1" flipV="1">
            <a:off x="2270904" y="1821192"/>
            <a:ext cx="842423" cy="8541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D102DA03-78B7-BC5D-77E8-D9ABF24F458B}"/>
              </a:ext>
            </a:extLst>
          </p:cNvPr>
          <p:cNvSpPr txBox="1"/>
          <p:nvPr/>
        </p:nvSpPr>
        <p:spPr>
          <a:xfrm>
            <a:off x="1990276" y="2756053"/>
            <a:ext cx="665585" cy="300082"/>
          </a:xfrm>
          <a:prstGeom prst="rect">
            <a:avLst/>
          </a:prstGeom>
          <a:noFill/>
        </p:spPr>
        <p:txBody>
          <a:bodyPr wrap="square">
            <a:spAutoFit/>
          </a:bodyPr>
          <a:lstStyle/>
          <a:p>
            <a:r>
              <a:rPr lang="it-IT" sz="1350" b="1" dirty="0">
                <a:latin typeface="Palatino Linotype" panose="02040502050505030304" pitchFamily="18" charset="0"/>
              </a:rPr>
              <a:t>GSM</a:t>
            </a:r>
            <a:r>
              <a:rPr lang="it-IT" sz="1350" b="1" baseline="30000" dirty="0">
                <a:solidFill>
                  <a:prstClr val="black"/>
                </a:solidFill>
                <a:latin typeface="Palatino Linotype" panose="02040502050505030304" pitchFamily="18" charset="0"/>
              </a:rPr>
              <a:t>2</a:t>
            </a:r>
            <a:endParaRPr lang="it-IT" sz="1350" dirty="0">
              <a:latin typeface="Palatino Linotype" panose="02040502050505030304" pitchFamily="18" charset="0"/>
            </a:endParaRPr>
          </a:p>
        </p:txBody>
      </p:sp>
      <p:pic>
        <p:nvPicPr>
          <p:cNvPr id="56" name="Immagine 55" descr="Immagine che contiene diagramma, linea&#10;&#10;Descrizione generata automaticamente">
            <a:extLst>
              <a:ext uri="{FF2B5EF4-FFF2-40B4-BE49-F238E27FC236}">
                <a16:creationId xmlns:a16="http://schemas.microsoft.com/office/drawing/2014/main" id="{A8B1941F-E1F6-6CA1-8107-B9AAE7F8E4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89518" y="2405013"/>
            <a:ext cx="1991084" cy="755936"/>
          </a:xfrm>
          <a:prstGeom prst="rect">
            <a:avLst/>
          </a:prstGeom>
          <a:ln w="25400">
            <a:solidFill>
              <a:schemeClr val="tx1"/>
            </a:solidFill>
          </a:ln>
        </p:spPr>
      </p:pic>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DDFE7783-F633-0185-F794-63E699A657C4}"/>
                  </a:ext>
                </a:extLst>
              </p:cNvPr>
              <p:cNvSpPr txBox="1"/>
              <p:nvPr/>
            </p:nvSpPr>
            <p:spPr>
              <a:xfrm>
                <a:off x="4645537" y="3778760"/>
                <a:ext cx="3739742" cy="590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sz="1350">
                          <a:latin typeface="Cambria Math" panose="02040503050406030204" pitchFamily="18" charset="0"/>
                        </a:rPr>
                        <m:t>NTCP</m:t>
                      </m:r>
                      <m:r>
                        <a:rPr lang="it-IT" sz="1350" i="1">
                          <a:latin typeface="Cambria Math" panose="02040503050406030204" pitchFamily="18" charset="0"/>
                        </a:rPr>
                        <m:t>=</m:t>
                      </m:r>
                      <m:nary>
                        <m:naryPr>
                          <m:chr m:val="∏"/>
                          <m:ctrlPr>
                            <a:rPr lang="it-IT" sz="1350" i="1">
                              <a:latin typeface="Cambria Math" panose="02040503050406030204" pitchFamily="18" charset="0"/>
                            </a:rPr>
                          </m:ctrlPr>
                        </m:naryPr>
                        <m:sub>
                          <m:r>
                            <m:rPr>
                              <m:brk m:alnAt="23"/>
                            </m:rPr>
                            <a:rPr lang="it-IT" sz="1350" i="1">
                              <a:latin typeface="Cambria Math" panose="02040503050406030204" pitchFamily="18" charset="0"/>
                            </a:rPr>
                            <m:t>𝑗</m:t>
                          </m:r>
                          <m:r>
                            <a:rPr lang="it-IT" sz="1350" i="1">
                              <a:latin typeface="Cambria Math" panose="02040503050406030204" pitchFamily="18" charset="0"/>
                            </a:rPr>
                            <m:t>=1</m:t>
                          </m:r>
                        </m:sub>
                        <m:sup>
                          <m:r>
                            <a:rPr lang="it-IT" sz="1350" i="1">
                              <a:latin typeface="Cambria Math" panose="02040503050406030204" pitchFamily="18" charset="0"/>
                            </a:rPr>
                            <m:t>𝑛</m:t>
                          </m:r>
                        </m:sup>
                        <m:e>
                          <m:d>
                            <m:dPr>
                              <m:begChr m:val="["/>
                              <m:endChr m:val="]"/>
                              <m:ctrlPr>
                                <a:rPr lang="it-IT" sz="1350" i="1">
                                  <a:latin typeface="Cambria Math" panose="02040503050406030204" pitchFamily="18" charset="0"/>
                                </a:rPr>
                              </m:ctrlPr>
                            </m:dPr>
                            <m:e>
                              <m:r>
                                <a:rPr lang="it-IT" sz="1350" i="1">
                                  <a:latin typeface="Cambria Math" panose="02040503050406030204" pitchFamily="18" charset="0"/>
                                </a:rPr>
                                <m:t>1−</m:t>
                              </m:r>
                              <m:nary>
                                <m:naryPr>
                                  <m:chr m:val="∏"/>
                                  <m:ctrlPr>
                                    <a:rPr lang="it-IT" sz="1350" i="1">
                                      <a:latin typeface="Cambria Math" panose="02040503050406030204" pitchFamily="18" charset="0"/>
                                    </a:rPr>
                                  </m:ctrlPr>
                                </m:naryPr>
                                <m:sub>
                                  <m:r>
                                    <m:rPr>
                                      <m:brk m:alnAt="23"/>
                                    </m:rPr>
                                    <a:rPr lang="it-IT" sz="1350" i="1">
                                      <a:latin typeface="Cambria Math" panose="02040503050406030204" pitchFamily="18" charset="0"/>
                                    </a:rPr>
                                    <m:t>𝑖</m:t>
                                  </m:r>
                                  <m:r>
                                    <a:rPr lang="it-IT" sz="1350" i="1">
                                      <a:latin typeface="Cambria Math" panose="02040503050406030204" pitchFamily="18" charset="0"/>
                                    </a:rPr>
                                    <m:t>=1</m:t>
                                  </m:r>
                                </m:sub>
                                <m:sup>
                                  <m:r>
                                    <a:rPr lang="it-IT" sz="1350" i="1">
                                      <a:latin typeface="Cambria Math" panose="02040503050406030204" pitchFamily="18" charset="0"/>
                                    </a:rPr>
                                    <m:t>𝑚</m:t>
                                  </m:r>
                                </m:sup>
                                <m:e>
                                  <m:d>
                                    <m:dPr>
                                      <m:ctrlPr>
                                        <a:rPr lang="it-IT" sz="1350" i="1">
                                          <a:latin typeface="Cambria Math" panose="02040503050406030204" pitchFamily="18" charset="0"/>
                                        </a:rPr>
                                      </m:ctrlPr>
                                    </m:dPr>
                                    <m:e>
                                      <m:r>
                                        <a:rPr lang="it-IT" sz="1350" i="1">
                                          <a:latin typeface="Cambria Math" panose="02040503050406030204" pitchFamily="18" charset="0"/>
                                        </a:rPr>
                                        <m:t>1−</m:t>
                                      </m:r>
                                      <m:sSub>
                                        <m:sSubPr>
                                          <m:ctrlPr>
                                            <a:rPr lang="it-IT" sz="1350" b="1" i="1">
                                              <a:solidFill>
                                                <a:srgbClr val="5B9BD5"/>
                                              </a:solidFill>
                                              <a:latin typeface="Cambria Math" panose="02040503050406030204" pitchFamily="18" charset="0"/>
                                            </a:rPr>
                                          </m:ctrlPr>
                                        </m:sSubPr>
                                        <m:e>
                                          <m:r>
                                            <a:rPr lang="it-IT" sz="1350" b="1" i="1">
                                              <a:solidFill>
                                                <a:srgbClr val="5B9BD5"/>
                                              </a:solidFill>
                                              <a:latin typeface="Cambria Math" panose="02040503050406030204" pitchFamily="18" charset="0"/>
                                            </a:rPr>
                                            <m:t>𝑷</m:t>
                                          </m:r>
                                        </m:e>
                                        <m:sub>
                                          <m:r>
                                            <a:rPr lang="it-IT" sz="1350" b="1" i="1">
                                              <a:solidFill>
                                                <a:srgbClr val="5B9BD5"/>
                                              </a:solidFill>
                                              <a:latin typeface="Cambria Math" panose="02040503050406030204" pitchFamily="18" charset="0"/>
                                            </a:rPr>
                                            <m:t>𝒊𝒋</m:t>
                                          </m:r>
                                        </m:sub>
                                      </m:sSub>
                                      <m:d>
                                        <m:dPr>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LET</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r>
                                                <m:rPr>
                                                  <m:sty m:val="p"/>
                                                </m:rPr>
                                                <a:rPr lang="it-IT" sz="1350">
                                                  <a:latin typeface="Cambria Math" panose="02040503050406030204" pitchFamily="18" charset="0"/>
                                                </a:rPr>
                                                <m:t>D</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d>
                                                <m:dPr>
                                                  <m:begChr m:val="["/>
                                                  <m:endChr m:val="]"/>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O</m:t>
                                                      </m:r>
                                                    </m:e>
                                                    <m:sub>
                                                      <m:r>
                                                        <a:rPr lang="it-IT" sz="1350">
                                                          <a:latin typeface="Cambria Math" panose="02040503050406030204" pitchFamily="18" charset="0"/>
                                                        </a:rPr>
                                                        <m:t>2</m:t>
                                                      </m:r>
                                                    </m:sub>
                                                  </m:sSub>
                                                </m:e>
                                              </m:d>
                                            </m:e>
                                            <m:sub>
                                              <m:r>
                                                <a:rPr lang="it-IT" sz="1350" i="1">
                                                  <a:latin typeface="Cambria Math" panose="02040503050406030204" pitchFamily="18" charset="0"/>
                                                </a:rPr>
                                                <m:t>𝑖𝑗</m:t>
                                              </m:r>
                                            </m:sub>
                                          </m:sSub>
                                        </m:e>
                                      </m:d>
                                    </m:e>
                                  </m:d>
                                </m:e>
                              </m:nary>
                            </m:e>
                          </m:d>
                        </m:e>
                      </m:nary>
                    </m:oMath>
                  </m:oMathPara>
                </a14:m>
                <a:endParaRPr lang="it-IT" sz="1350" dirty="0">
                  <a:latin typeface="Palatino Linotype" panose="02040502050505030304" pitchFamily="18" charset="0"/>
                </a:endParaRPr>
              </a:p>
            </p:txBody>
          </p:sp>
        </mc:Choice>
        <mc:Fallback xmlns="">
          <p:sp>
            <p:nvSpPr>
              <p:cNvPr id="57" name="CasellaDiTesto 56">
                <a:extLst>
                  <a:ext uri="{FF2B5EF4-FFF2-40B4-BE49-F238E27FC236}">
                    <a16:creationId xmlns:a16="http://schemas.microsoft.com/office/drawing/2014/main" id="{DDFE7783-F633-0185-F794-63E699A657C4}"/>
                  </a:ext>
                </a:extLst>
              </p:cNvPr>
              <p:cNvSpPr txBox="1">
                <a:spLocks noRot="1" noChangeAspect="1" noMove="1" noResize="1" noEditPoints="1" noAdjustHandles="1" noChangeArrowheads="1" noChangeShapeType="1" noTextEdit="1"/>
              </p:cNvSpPr>
              <p:nvPr/>
            </p:nvSpPr>
            <p:spPr>
              <a:xfrm>
                <a:off x="4645537" y="3778760"/>
                <a:ext cx="3739742" cy="590739"/>
              </a:xfrm>
              <a:prstGeom prst="rect">
                <a:avLst/>
              </a:prstGeom>
              <a:blipFill>
                <a:blip r:embed="rId5"/>
                <a:stretch>
                  <a:fillRect l="-338" t="-118750" b="-17708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25BD37EC-C020-EC02-18F4-F9B58EC0E691}"/>
                  </a:ext>
                </a:extLst>
              </p:cNvPr>
              <p:cNvSpPr txBox="1"/>
              <p:nvPr/>
            </p:nvSpPr>
            <p:spPr>
              <a:xfrm>
                <a:off x="6530661" y="2640962"/>
                <a:ext cx="302211"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𝑛</m:t>
                      </m:r>
                    </m:oMath>
                  </m:oMathPara>
                </a14:m>
                <a:endParaRPr lang="it-IT" sz="1350" dirty="0">
                  <a:latin typeface="Palatino Linotype" panose="02040502050505030304" pitchFamily="18" charset="0"/>
                </a:endParaRPr>
              </a:p>
            </p:txBody>
          </p:sp>
        </mc:Choice>
        <mc:Fallback xmlns="">
          <p:sp>
            <p:nvSpPr>
              <p:cNvPr id="63" name="CasellaDiTesto 62">
                <a:extLst>
                  <a:ext uri="{FF2B5EF4-FFF2-40B4-BE49-F238E27FC236}">
                    <a16:creationId xmlns:a16="http://schemas.microsoft.com/office/drawing/2014/main" id="{25BD37EC-C020-EC02-18F4-F9B58EC0E691}"/>
                  </a:ext>
                </a:extLst>
              </p:cNvPr>
              <p:cNvSpPr txBox="1">
                <a:spLocks noRot="1" noChangeAspect="1" noMove="1" noResize="1" noEditPoints="1" noAdjustHandles="1" noChangeArrowheads="1" noChangeShapeType="1" noTextEdit="1"/>
              </p:cNvSpPr>
              <p:nvPr/>
            </p:nvSpPr>
            <p:spPr>
              <a:xfrm>
                <a:off x="6530661" y="2640962"/>
                <a:ext cx="302211" cy="300082"/>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FD404915-B435-D4A6-0D49-5CD176F8A109}"/>
                  </a:ext>
                </a:extLst>
              </p:cNvPr>
              <p:cNvSpPr txBox="1"/>
              <p:nvPr/>
            </p:nvSpPr>
            <p:spPr>
              <a:xfrm>
                <a:off x="5825991" y="2129499"/>
                <a:ext cx="334813"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𝑚</m:t>
                      </m:r>
                    </m:oMath>
                  </m:oMathPara>
                </a14:m>
                <a:endParaRPr lang="it-IT" sz="1350" dirty="0">
                  <a:latin typeface="Palatino Linotype" panose="02040502050505030304" pitchFamily="18" charset="0"/>
                </a:endParaRPr>
              </a:p>
            </p:txBody>
          </p:sp>
        </mc:Choice>
        <mc:Fallback xmlns="">
          <p:sp>
            <p:nvSpPr>
              <p:cNvPr id="65" name="CasellaDiTesto 64">
                <a:extLst>
                  <a:ext uri="{FF2B5EF4-FFF2-40B4-BE49-F238E27FC236}">
                    <a16:creationId xmlns:a16="http://schemas.microsoft.com/office/drawing/2014/main" id="{FD404915-B435-D4A6-0D49-5CD176F8A109}"/>
                  </a:ext>
                </a:extLst>
              </p:cNvPr>
              <p:cNvSpPr txBox="1">
                <a:spLocks noRot="1" noChangeAspect="1" noMove="1" noResize="1" noEditPoints="1" noAdjustHandles="1" noChangeArrowheads="1" noChangeShapeType="1" noTextEdit="1"/>
              </p:cNvSpPr>
              <p:nvPr/>
            </p:nvSpPr>
            <p:spPr>
              <a:xfrm>
                <a:off x="5825991" y="2129499"/>
                <a:ext cx="334813" cy="300082"/>
              </a:xfrm>
              <a:prstGeom prst="rect">
                <a:avLst/>
              </a:prstGeom>
              <a:blipFill>
                <a:blip r:embed="rId7"/>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7" name="CasellaDiTesto 66">
                <a:extLst>
                  <a:ext uri="{FF2B5EF4-FFF2-40B4-BE49-F238E27FC236}">
                    <a16:creationId xmlns:a16="http://schemas.microsoft.com/office/drawing/2014/main" id="{9A09A940-D4D2-7DE8-58F5-E54344C879D7}"/>
                  </a:ext>
                </a:extLst>
              </p:cNvPr>
              <p:cNvSpPr txBox="1"/>
              <p:nvPr/>
            </p:nvSpPr>
            <p:spPr>
              <a:xfrm>
                <a:off x="712219" y="2944087"/>
                <a:ext cx="400589" cy="319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350" b="1" i="1">
                              <a:solidFill>
                                <a:srgbClr val="5B9BD5"/>
                              </a:solidFill>
                              <a:latin typeface="Cambria Math" panose="02040503050406030204" pitchFamily="18" charset="0"/>
                            </a:rPr>
                          </m:ctrlPr>
                        </m:sSubPr>
                        <m:e>
                          <m:r>
                            <a:rPr lang="it-IT" sz="1350" b="1" i="1">
                              <a:solidFill>
                                <a:srgbClr val="5B9BD5"/>
                              </a:solidFill>
                              <a:latin typeface="Cambria Math" panose="02040503050406030204" pitchFamily="18" charset="0"/>
                            </a:rPr>
                            <m:t>𝑷</m:t>
                          </m:r>
                        </m:e>
                        <m:sub>
                          <m:r>
                            <a:rPr lang="it-IT" sz="1350" b="1" i="1">
                              <a:solidFill>
                                <a:srgbClr val="5B9BD5"/>
                              </a:solidFill>
                              <a:latin typeface="Cambria Math" panose="02040503050406030204" pitchFamily="18" charset="0"/>
                            </a:rPr>
                            <m:t>𝒊𝒋</m:t>
                          </m:r>
                        </m:sub>
                      </m:sSub>
                    </m:oMath>
                  </m:oMathPara>
                </a14:m>
                <a:endParaRPr lang="it-IT" sz="1350" b="1" dirty="0">
                  <a:solidFill>
                    <a:srgbClr val="5B9BD5"/>
                  </a:solidFill>
                  <a:latin typeface="Palatino Linotype" panose="02040502050505030304" pitchFamily="18" charset="0"/>
                </a:endParaRPr>
              </a:p>
            </p:txBody>
          </p:sp>
        </mc:Choice>
        <mc:Fallback xmlns="">
          <p:sp>
            <p:nvSpPr>
              <p:cNvPr id="67" name="CasellaDiTesto 66">
                <a:extLst>
                  <a:ext uri="{FF2B5EF4-FFF2-40B4-BE49-F238E27FC236}">
                    <a16:creationId xmlns:a16="http://schemas.microsoft.com/office/drawing/2014/main" id="{9A09A940-D4D2-7DE8-58F5-E54344C879D7}"/>
                  </a:ext>
                </a:extLst>
              </p:cNvPr>
              <p:cNvSpPr txBox="1">
                <a:spLocks noRot="1" noChangeAspect="1" noMove="1" noResize="1" noEditPoints="1" noAdjustHandles="1" noChangeArrowheads="1" noChangeShapeType="1" noTextEdit="1"/>
              </p:cNvSpPr>
              <p:nvPr/>
            </p:nvSpPr>
            <p:spPr>
              <a:xfrm>
                <a:off x="712219" y="2944087"/>
                <a:ext cx="400589" cy="319703"/>
              </a:xfrm>
              <a:prstGeom prst="rect">
                <a:avLst/>
              </a:prstGeom>
              <a:blipFill>
                <a:blip r:embed="rId8"/>
                <a:stretch>
                  <a:fillRect b="-3846"/>
                </a:stretch>
              </a:blipFill>
            </p:spPr>
            <p:txBody>
              <a:bodyPr/>
              <a:lstStyle/>
              <a:p>
                <a:r>
                  <a:rPr lang="en-IT">
                    <a:noFill/>
                  </a:rPr>
                  <a:t> </a:t>
                </a:r>
              </a:p>
            </p:txBody>
          </p:sp>
        </mc:Fallback>
      </mc:AlternateContent>
      <p:sp>
        <p:nvSpPr>
          <p:cNvPr id="68" name="Croce 67">
            <a:extLst>
              <a:ext uri="{FF2B5EF4-FFF2-40B4-BE49-F238E27FC236}">
                <a16:creationId xmlns:a16="http://schemas.microsoft.com/office/drawing/2014/main" id="{32450AD6-1408-E767-F668-E0D3AC0CEE29}"/>
              </a:ext>
            </a:extLst>
          </p:cNvPr>
          <p:cNvSpPr/>
          <p:nvPr/>
        </p:nvSpPr>
        <p:spPr>
          <a:xfrm rot="2643157">
            <a:off x="4785180" y="2712692"/>
            <a:ext cx="167767" cy="167571"/>
          </a:xfrm>
          <a:prstGeom prst="plus">
            <a:avLst>
              <a:gd name="adj" fmla="val 46409"/>
            </a:avLst>
          </a:prstGeom>
          <a:solidFill>
            <a:srgbClr val="0070C0"/>
          </a:solid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solidFill>
                <a:srgbClr val="0070C0"/>
              </a:solidFill>
              <a:latin typeface="Palatino Linotype" panose="02040502050505030304" pitchFamily="18" charset="0"/>
            </a:endParaRPr>
          </a:p>
        </p:txBody>
      </p:sp>
      <p:sp>
        <p:nvSpPr>
          <p:cNvPr id="72" name="CasellaDiTesto 71">
            <a:extLst>
              <a:ext uri="{FF2B5EF4-FFF2-40B4-BE49-F238E27FC236}">
                <a16:creationId xmlns:a16="http://schemas.microsoft.com/office/drawing/2014/main" id="{F1EA60AE-636C-E5C7-8DF3-BC45694347F6}"/>
              </a:ext>
            </a:extLst>
          </p:cNvPr>
          <p:cNvSpPr txBox="1"/>
          <p:nvPr/>
        </p:nvSpPr>
        <p:spPr>
          <a:xfrm>
            <a:off x="4237826" y="1719826"/>
            <a:ext cx="2109458" cy="300082"/>
          </a:xfrm>
          <a:prstGeom prst="rect">
            <a:avLst/>
          </a:prstGeom>
          <a:noFill/>
        </p:spPr>
        <p:txBody>
          <a:bodyPr wrap="square">
            <a:spAutoFit/>
          </a:bodyPr>
          <a:lstStyle/>
          <a:p>
            <a:r>
              <a:rPr lang="it-IT" sz="1350" dirty="0" err="1">
                <a:solidFill>
                  <a:srgbClr val="5B9BD5"/>
                </a:solidFill>
                <a:latin typeface="Palatino Linotype" panose="02040502050505030304" pitchFamily="18" charset="0"/>
              </a:rPr>
              <a:t>probability</a:t>
            </a:r>
            <a:r>
              <a:rPr lang="it-IT" sz="1350" dirty="0">
                <a:solidFill>
                  <a:srgbClr val="5B9BD5"/>
                </a:solidFill>
                <a:latin typeface="Palatino Linotype" panose="02040502050505030304" pitchFamily="18" charset="0"/>
              </a:rPr>
              <a:t> FSU </a:t>
            </a:r>
            <a:r>
              <a:rPr lang="it-IT" sz="1350" dirty="0" err="1">
                <a:solidFill>
                  <a:srgbClr val="5B9BD5"/>
                </a:solidFill>
                <a:latin typeface="Palatino Linotype" panose="02040502050505030304" pitchFamily="18" charset="0"/>
              </a:rPr>
              <a:t>dies</a:t>
            </a:r>
            <a:endParaRPr lang="it-IT" sz="1350" dirty="0">
              <a:solidFill>
                <a:srgbClr val="5B9BD5"/>
              </a:solidFill>
              <a:latin typeface="Palatino Linotype" panose="02040502050505030304" pitchFamily="18" charset="0"/>
            </a:endParaRPr>
          </a:p>
        </p:txBody>
      </p:sp>
      <p:sp>
        <p:nvSpPr>
          <p:cNvPr id="5" name="CasellaDiTesto 4">
            <a:extLst>
              <a:ext uri="{FF2B5EF4-FFF2-40B4-BE49-F238E27FC236}">
                <a16:creationId xmlns:a16="http://schemas.microsoft.com/office/drawing/2014/main" id="{318EF083-C370-EA4C-7B50-B7EB79C1B796}"/>
              </a:ext>
            </a:extLst>
          </p:cNvPr>
          <p:cNvSpPr txBox="1"/>
          <p:nvPr/>
        </p:nvSpPr>
        <p:spPr>
          <a:xfrm>
            <a:off x="712219" y="2692037"/>
            <a:ext cx="561257" cy="300082"/>
          </a:xfrm>
          <a:prstGeom prst="rect">
            <a:avLst/>
          </a:prstGeom>
          <a:noFill/>
        </p:spPr>
        <p:txBody>
          <a:bodyPr wrap="square">
            <a:spAutoFit/>
          </a:bodyPr>
          <a:lstStyle/>
          <a:p>
            <a:r>
              <a:rPr lang="it-IT" sz="1350" b="1" dirty="0">
                <a:solidFill>
                  <a:srgbClr val="5B9BD5"/>
                </a:solidFill>
                <a:latin typeface="Palatino Linotype" panose="02040502050505030304" pitchFamily="18" charset="0"/>
              </a:rPr>
              <a:t>FSU</a:t>
            </a:r>
            <a:endParaRPr lang="it-IT" sz="1350" dirty="0">
              <a:solidFill>
                <a:srgbClr val="5B9BD5"/>
              </a:solidFill>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28BF02C-E42F-B8B3-5628-902E873193C4}"/>
                  </a:ext>
                </a:extLst>
              </p:cNvPr>
              <p:cNvSpPr txBox="1"/>
              <p:nvPr/>
            </p:nvSpPr>
            <p:spPr>
              <a:xfrm>
                <a:off x="3790771" y="1037251"/>
                <a:ext cx="5332294" cy="5841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350" b="1" i="1">
                              <a:solidFill>
                                <a:srgbClr val="5B9BD5"/>
                              </a:solidFill>
                              <a:latin typeface="Cambria Math" panose="02040503050406030204" pitchFamily="18" charset="0"/>
                            </a:rPr>
                          </m:ctrlPr>
                        </m:sSubPr>
                        <m:e>
                          <m:r>
                            <a:rPr lang="it-IT" sz="1350" b="1" i="1">
                              <a:solidFill>
                                <a:srgbClr val="5B9BD5"/>
                              </a:solidFill>
                              <a:latin typeface="Cambria Math" panose="02040503050406030204" pitchFamily="18" charset="0"/>
                            </a:rPr>
                            <m:t>𝑷</m:t>
                          </m:r>
                        </m:e>
                        <m:sub>
                          <m:r>
                            <a:rPr lang="it-IT" sz="1350" b="1" i="1">
                              <a:solidFill>
                                <a:srgbClr val="5B9BD5"/>
                              </a:solidFill>
                              <a:latin typeface="Cambria Math" panose="02040503050406030204" pitchFamily="18" charset="0"/>
                            </a:rPr>
                            <m:t>𝒊𝒋</m:t>
                          </m:r>
                        </m:sub>
                      </m:sSub>
                      <m:d>
                        <m:dPr>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LET</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r>
                                <m:rPr>
                                  <m:sty m:val="p"/>
                                </m:rPr>
                                <a:rPr lang="it-IT" sz="1350">
                                  <a:latin typeface="Cambria Math" panose="02040503050406030204" pitchFamily="18" charset="0"/>
                                </a:rPr>
                                <m:t>D</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d>
                                <m:dPr>
                                  <m:begChr m:val="["/>
                                  <m:endChr m:val="]"/>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O</m:t>
                                      </m:r>
                                    </m:e>
                                    <m:sub>
                                      <m:r>
                                        <a:rPr lang="it-IT" sz="1350">
                                          <a:latin typeface="Cambria Math" panose="02040503050406030204" pitchFamily="18" charset="0"/>
                                        </a:rPr>
                                        <m:t>2</m:t>
                                      </m:r>
                                    </m:sub>
                                  </m:sSub>
                                </m:e>
                              </m:d>
                            </m:e>
                            <m:sub>
                              <m:r>
                                <a:rPr lang="it-IT" sz="1350" i="1">
                                  <a:latin typeface="Cambria Math" panose="02040503050406030204" pitchFamily="18" charset="0"/>
                                </a:rPr>
                                <m:t>𝑖𝑗</m:t>
                              </m:r>
                            </m:sub>
                          </m:sSub>
                        </m:e>
                      </m:d>
                      <m:r>
                        <a:rPr lang="it-IT" sz="1350" i="1">
                          <a:latin typeface="Cambria Math" panose="02040503050406030204" pitchFamily="18" charset="0"/>
                        </a:rPr>
                        <m:t>=</m:t>
                      </m:r>
                      <m:nary>
                        <m:naryPr>
                          <m:chr m:val="∏"/>
                          <m:ctrlPr>
                            <a:rPr lang="it-IT" sz="1350" i="1">
                              <a:latin typeface="Cambria Math" panose="02040503050406030204" pitchFamily="18" charset="0"/>
                            </a:rPr>
                          </m:ctrlPr>
                        </m:naryPr>
                        <m:sub>
                          <m:r>
                            <a:rPr lang="it-IT" sz="1350" i="1">
                              <a:latin typeface="Cambria Math" panose="02040503050406030204" pitchFamily="18" charset="0"/>
                            </a:rPr>
                            <m:t>𝑘</m:t>
                          </m:r>
                          <m:r>
                            <a:rPr lang="it-IT" sz="1350" i="1">
                              <a:latin typeface="Cambria Math" panose="02040503050406030204" pitchFamily="18" charset="0"/>
                            </a:rPr>
                            <m:t>=1</m:t>
                          </m:r>
                        </m:sub>
                        <m:sup>
                          <m:sSub>
                            <m:sSubPr>
                              <m:ctrlPr>
                                <a:rPr lang="it-IT" sz="1350" i="1">
                                  <a:latin typeface="Cambria Math" panose="02040503050406030204" pitchFamily="18" charset="0"/>
                                </a:rPr>
                              </m:ctrlPr>
                            </m:sSubPr>
                            <m:e>
                              <m:r>
                                <a:rPr lang="it-IT" sz="1350" i="1">
                                  <a:latin typeface="Cambria Math" panose="02040503050406030204" pitchFamily="18" charset="0"/>
                                </a:rPr>
                                <m:t>𝑁</m:t>
                              </m:r>
                            </m:e>
                            <m:sub>
                              <m:r>
                                <a:rPr lang="it-IT" sz="1350" i="1">
                                  <a:latin typeface="Cambria Math" panose="02040503050406030204" pitchFamily="18" charset="0"/>
                                </a:rPr>
                                <m:t>𝑐</m:t>
                              </m:r>
                            </m:sub>
                          </m:sSub>
                        </m:sup>
                        <m:e>
                          <m:d>
                            <m:dPr>
                              <m:ctrlPr>
                                <a:rPr lang="it-IT" sz="1350" i="1">
                                  <a:latin typeface="Cambria Math" panose="02040503050406030204" pitchFamily="18" charset="0"/>
                                </a:rPr>
                              </m:ctrlPr>
                            </m:dPr>
                            <m:e>
                              <m:r>
                                <a:rPr lang="it-IT" sz="1350" i="1">
                                  <a:latin typeface="Cambria Math" panose="02040503050406030204" pitchFamily="18" charset="0"/>
                                </a:rPr>
                                <m:t>1−</m:t>
                              </m:r>
                              <m:sSub>
                                <m:sSubPr>
                                  <m:ctrlPr>
                                    <a:rPr lang="it-IT" sz="1350" b="1" i="1">
                                      <a:solidFill>
                                        <a:srgbClr val="CC5400"/>
                                      </a:solidFill>
                                      <a:latin typeface="Cambria Math" panose="02040503050406030204" pitchFamily="18" charset="0"/>
                                    </a:rPr>
                                  </m:ctrlPr>
                                </m:sSubPr>
                                <m:e>
                                  <m:r>
                                    <a:rPr lang="it-IT" sz="1350" b="1" i="1">
                                      <a:solidFill>
                                        <a:srgbClr val="CC5400"/>
                                      </a:solidFill>
                                      <a:latin typeface="Cambria Math" panose="02040503050406030204" pitchFamily="18" charset="0"/>
                                    </a:rPr>
                                    <m:t>𝑺</m:t>
                                  </m:r>
                                </m:e>
                                <m:sub>
                                  <m:r>
                                    <a:rPr lang="it-IT" sz="1350" b="1" i="1">
                                      <a:solidFill>
                                        <a:srgbClr val="CC5400"/>
                                      </a:solidFill>
                                      <a:latin typeface="Cambria Math" panose="02040503050406030204" pitchFamily="18" charset="0"/>
                                    </a:rPr>
                                    <m:t>𝒌</m:t>
                                  </m:r>
                                </m:sub>
                              </m:sSub>
                              <m:d>
                                <m:dPr>
                                  <m:ctrlPr>
                                    <a:rPr lang="it-IT" sz="1350" i="1">
                                      <a:latin typeface="Cambria Math" panose="02040503050406030204" pitchFamily="18" charset="0"/>
                                    </a:rPr>
                                  </m:ctrlPr>
                                </m:dPr>
                                <m:e>
                                  <m:sSubSup>
                                    <m:sSubSupPr>
                                      <m:ctrlPr>
                                        <a:rPr lang="it-IT" sz="1350" i="1">
                                          <a:latin typeface="Cambria Math" panose="02040503050406030204" pitchFamily="18" charset="0"/>
                                        </a:rPr>
                                      </m:ctrlPr>
                                    </m:sSubSupPr>
                                    <m:e>
                                      <m:r>
                                        <a:rPr lang="it-IT" sz="1350" i="1">
                                          <a:latin typeface="Cambria Math" panose="02040503050406030204" pitchFamily="18" charset="0"/>
                                        </a:rPr>
                                        <m:t>𝑧</m:t>
                                      </m:r>
                                    </m:e>
                                    <m:sub>
                                      <m:r>
                                        <a:rPr lang="it-IT" sz="1350" i="1">
                                          <a:latin typeface="Cambria Math" panose="02040503050406030204" pitchFamily="18" charset="0"/>
                                        </a:rPr>
                                        <m:t>𝑛</m:t>
                                      </m:r>
                                    </m:sub>
                                    <m:sup>
                                      <m:r>
                                        <a:rPr lang="it-IT" sz="1350" i="1">
                                          <a:latin typeface="Cambria Math" panose="02040503050406030204" pitchFamily="18" charset="0"/>
                                        </a:rPr>
                                        <m:t>𝑘</m:t>
                                      </m:r>
                                    </m:sup>
                                  </m:sSubSup>
                                  <m:r>
                                    <a:rPr lang="it-IT" sz="1350" i="1">
                                      <a:latin typeface="Cambria Math" panose="02040503050406030204" pitchFamily="18" charset="0"/>
                                    </a:rPr>
                                    <m:t>,</m:t>
                                  </m:r>
                                  <m:sSup>
                                    <m:sSupPr>
                                      <m:ctrlPr>
                                        <a:rPr lang="it-IT" sz="1350" i="1">
                                          <a:latin typeface="Cambria Math" panose="02040503050406030204" pitchFamily="18" charset="0"/>
                                        </a:rPr>
                                      </m:ctrlPr>
                                    </m:sSupPr>
                                    <m:e>
                                      <m:r>
                                        <m:rPr>
                                          <m:sty m:val="p"/>
                                        </m:rPr>
                                        <a:rPr lang="it-IT" sz="1350">
                                          <a:latin typeface="Cambria Math" panose="02040503050406030204" pitchFamily="18" charset="0"/>
                                        </a:rPr>
                                        <m:t>LET</m:t>
                                      </m:r>
                                    </m:e>
                                    <m:sup>
                                      <m:r>
                                        <a:rPr lang="it-IT" sz="1350" i="1">
                                          <a:latin typeface="Cambria Math" panose="02040503050406030204" pitchFamily="18" charset="0"/>
                                        </a:rPr>
                                        <m:t>𝑘</m:t>
                                      </m:r>
                                    </m:sup>
                                  </m:sSup>
                                  <m:r>
                                    <a:rPr lang="it-IT" sz="1350" i="1">
                                      <a:latin typeface="Cambria Math" panose="02040503050406030204" pitchFamily="18" charset="0"/>
                                    </a:rPr>
                                    <m:t>,</m:t>
                                  </m:r>
                                  <m:sSup>
                                    <m:sSupPr>
                                      <m:ctrlPr>
                                        <a:rPr lang="it-IT" sz="1350" i="1">
                                          <a:latin typeface="Cambria Math" panose="02040503050406030204" pitchFamily="18" charset="0"/>
                                        </a:rPr>
                                      </m:ctrlPr>
                                    </m:sSupPr>
                                    <m:e>
                                      <m:r>
                                        <a:rPr lang="it-IT" sz="1350" i="1">
                                          <a:latin typeface="Cambria Math" panose="02040503050406030204" pitchFamily="18" charset="0"/>
                                        </a:rPr>
                                        <m:t>𝑋</m:t>
                                      </m:r>
                                    </m:e>
                                    <m:sup>
                                      <m:r>
                                        <a:rPr lang="it-IT" sz="1350" i="1">
                                          <a:latin typeface="Cambria Math" panose="02040503050406030204" pitchFamily="18" charset="0"/>
                                        </a:rPr>
                                        <m:t>𝑘</m:t>
                                      </m:r>
                                    </m:sup>
                                  </m:sSup>
                                  <m:r>
                                    <a:rPr lang="it-IT" sz="1350" i="1">
                                      <a:latin typeface="Cambria Math" panose="02040503050406030204" pitchFamily="18" charset="0"/>
                                    </a:rPr>
                                    <m:t>,</m:t>
                                  </m:r>
                                  <m:sSup>
                                    <m:sSupPr>
                                      <m:ctrlPr>
                                        <a:rPr lang="it-IT" sz="1350" i="1">
                                          <a:latin typeface="Cambria Math" panose="02040503050406030204" pitchFamily="18" charset="0"/>
                                        </a:rPr>
                                      </m:ctrlPr>
                                    </m:sSupPr>
                                    <m:e>
                                      <m:r>
                                        <a:rPr lang="it-IT" sz="1350" i="1">
                                          <a:latin typeface="Cambria Math" panose="02040503050406030204" pitchFamily="18" charset="0"/>
                                        </a:rPr>
                                        <m:t>𝑌</m:t>
                                      </m:r>
                                    </m:e>
                                    <m:sup>
                                      <m:r>
                                        <a:rPr lang="it-IT" sz="1350" i="1">
                                          <a:latin typeface="Cambria Math" panose="02040503050406030204" pitchFamily="18" charset="0"/>
                                        </a:rPr>
                                        <m:t>𝑘</m:t>
                                      </m:r>
                                    </m:sup>
                                  </m:sSup>
                                </m:e>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LET</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r>
                                        <m:rPr>
                                          <m:sty m:val="p"/>
                                        </m:rPr>
                                        <a:rPr lang="it-IT" sz="1350">
                                          <a:latin typeface="Cambria Math" panose="02040503050406030204" pitchFamily="18" charset="0"/>
                                        </a:rPr>
                                        <m:t>D</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d>
                                        <m:dPr>
                                          <m:begChr m:val="["/>
                                          <m:endChr m:val="]"/>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O</m:t>
                                              </m:r>
                                            </m:e>
                                            <m:sub>
                                              <m:r>
                                                <a:rPr lang="it-IT" sz="1350">
                                                  <a:latin typeface="Cambria Math" panose="02040503050406030204" pitchFamily="18" charset="0"/>
                                                </a:rPr>
                                                <m:t>2</m:t>
                                              </m:r>
                                            </m:sub>
                                          </m:sSub>
                                        </m:e>
                                      </m:d>
                                    </m:e>
                                    <m:sub>
                                      <m:r>
                                        <a:rPr lang="it-IT" sz="1350" i="1">
                                          <a:latin typeface="Cambria Math" panose="02040503050406030204" pitchFamily="18" charset="0"/>
                                        </a:rPr>
                                        <m:t>𝑖𝑗</m:t>
                                      </m:r>
                                    </m:sub>
                                  </m:sSub>
                                </m:e>
                              </m:d>
                            </m:e>
                          </m:d>
                        </m:e>
                      </m:nary>
                    </m:oMath>
                  </m:oMathPara>
                </a14:m>
                <a:endParaRPr lang="it-IT" sz="1350" dirty="0">
                  <a:latin typeface="Palatino Linotype" panose="02040502050505030304" pitchFamily="18" charset="0"/>
                </a:endParaRPr>
              </a:p>
            </p:txBody>
          </p:sp>
        </mc:Choice>
        <mc:Fallback xmlns="">
          <p:sp>
            <p:nvSpPr>
              <p:cNvPr id="12" name="CasellaDiTesto 11">
                <a:extLst>
                  <a:ext uri="{FF2B5EF4-FFF2-40B4-BE49-F238E27FC236}">
                    <a16:creationId xmlns:a16="http://schemas.microsoft.com/office/drawing/2014/main" id="{328BF02C-E42F-B8B3-5628-902E873193C4}"/>
                  </a:ext>
                </a:extLst>
              </p:cNvPr>
              <p:cNvSpPr txBox="1">
                <a:spLocks noRot="1" noChangeAspect="1" noMove="1" noResize="1" noEditPoints="1" noAdjustHandles="1" noChangeArrowheads="1" noChangeShapeType="1" noTextEdit="1"/>
              </p:cNvSpPr>
              <p:nvPr/>
            </p:nvSpPr>
            <p:spPr>
              <a:xfrm>
                <a:off x="3790771" y="1037251"/>
                <a:ext cx="5332294" cy="584199"/>
              </a:xfrm>
              <a:prstGeom prst="rect">
                <a:avLst/>
              </a:prstGeom>
              <a:blipFill>
                <a:blip r:embed="rId9"/>
                <a:stretch>
                  <a:fillRect l="-238" t="-119149" b="-187234"/>
                </a:stretch>
              </a:blipFill>
            </p:spPr>
            <p:txBody>
              <a:bodyPr/>
              <a:lstStyle/>
              <a:p>
                <a:r>
                  <a:rPr lang="en-IT">
                    <a:noFill/>
                  </a:rPr>
                  <a:t> </a:t>
                </a:r>
              </a:p>
            </p:txBody>
          </p:sp>
        </mc:Fallback>
      </mc:AlternateContent>
      <p:sp>
        <p:nvSpPr>
          <p:cNvPr id="13" name="CasellaDiTesto 12">
            <a:extLst>
              <a:ext uri="{FF2B5EF4-FFF2-40B4-BE49-F238E27FC236}">
                <a16:creationId xmlns:a16="http://schemas.microsoft.com/office/drawing/2014/main" id="{4BC853C9-4C54-D38A-2119-27F9AC43E46A}"/>
              </a:ext>
            </a:extLst>
          </p:cNvPr>
          <p:cNvSpPr txBox="1"/>
          <p:nvPr/>
        </p:nvSpPr>
        <p:spPr>
          <a:xfrm>
            <a:off x="4353339" y="3443458"/>
            <a:ext cx="4515227" cy="300082"/>
          </a:xfrm>
          <a:prstGeom prst="rect">
            <a:avLst/>
          </a:prstGeom>
          <a:noFill/>
        </p:spPr>
        <p:txBody>
          <a:bodyPr wrap="square">
            <a:spAutoFit/>
          </a:bodyPr>
          <a:lstStyle/>
          <a:p>
            <a:r>
              <a:rPr lang="it-IT" sz="1350" b="1" dirty="0" err="1">
                <a:latin typeface="Palatino Linotype" panose="02040502050505030304" pitchFamily="18" charset="0"/>
              </a:rPr>
              <a:t>Normal</a:t>
            </a:r>
            <a:r>
              <a:rPr lang="it-IT" sz="1350" b="1" dirty="0">
                <a:latin typeface="Palatino Linotype" panose="02040502050505030304" pitchFamily="18" charset="0"/>
              </a:rPr>
              <a:t> </a:t>
            </a:r>
            <a:r>
              <a:rPr lang="it-IT" sz="1350" b="1" dirty="0" err="1">
                <a:latin typeface="Palatino Linotype" panose="02040502050505030304" pitchFamily="18" charset="0"/>
              </a:rPr>
              <a:t>Tissue</a:t>
            </a:r>
            <a:r>
              <a:rPr lang="it-IT" sz="1350" b="1" dirty="0">
                <a:latin typeface="Palatino Linotype" panose="02040502050505030304" pitchFamily="18" charset="0"/>
              </a:rPr>
              <a:t> </a:t>
            </a:r>
            <a:r>
              <a:rPr lang="it-IT" sz="1350" b="1" dirty="0" err="1">
                <a:latin typeface="Palatino Linotype" panose="02040502050505030304" pitchFamily="18" charset="0"/>
              </a:rPr>
              <a:t>Complication</a:t>
            </a:r>
            <a:r>
              <a:rPr lang="it-IT" sz="1350" b="1" dirty="0">
                <a:latin typeface="Palatino Linotype" panose="02040502050505030304" pitchFamily="18" charset="0"/>
              </a:rPr>
              <a:t> </a:t>
            </a:r>
            <a:r>
              <a:rPr lang="it-IT" sz="1350" b="1" dirty="0" err="1">
                <a:latin typeface="Palatino Linotype" panose="02040502050505030304" pitchFamily="18" charset="0"/>
              </a:rPr>
              <a:t>Probability</a:t>
            </a:r>
            <a:r>
              <a:rPr lang="it-IT" sz="1350" b="1" dirty="0">
                <a:latin typeface="Palatino Linotype" panose="02040502050505030304" pitchFamily="18" charset="0"/>
              </a:rPr>
              <a:t> (NTCP)</a:t>
            </a:r>
          </a:p>
        </p:txBody>
      </p:sp>
      <p:sp>
        <p:nvSpPr>
          <p:cNvPr id="14" name="CasellaDiTesto 13">
            <a:extLst>
              <a:ext uri="{FF2B5EF4-FFF2-40B4-BE49-F238E27FC236}">
                <a16:creationId xmlns:a16="http://schemas.microsoft.com/office/drawing/2014/main" id="{CB5565D8-456C-E4DD-6C92-70187EB3CE8E}"/>
              </a:ext>
            </a:extLst>
          </p:cNvPr>
          <p:cNvSpPr txBox="1"/>
          <p:nvPr/>
        </p:nvSpPr>
        <p:spPr>
          <a:xfrm>
            <a:off x="3195686" y="671728"/>
            <a:ext cx="2330014" cy="507831"/>
          </a:xfrm>
          <a:prstGeom prst="rect">
            <a:avLst/>
          </a:prstGeom>
          <a:noFill/>
        </p:spPr>
        <p:txBody>
          <a:bodyPr wrap="square">
            <a:spAutoFit/>
          </a:bodyPr>
          <a:lstStyle/>
          <a:p>
            <a:pPr algn="ctr"/>
            <a:r>
              <a:rPr lang="en-US" sz="1350" dirty="0">
                <a:solidFill>
                  <a:prstClr val="black"/>
                </a:solidFill>
                <a:latin typeface="Palatino Linotype" panose="02040502050505030304" pitchFamily="18" charset="0"/>
              </a:rPr>
              <a:t>Functional sub-units (FSUs)</a:t>
            </a:r>
            <a:r>
              <a:rPr lang="it-IT" sz="1350" dirty="0">
                <a:latin typeface="Palatino Linotype" panose="02040502050505030304" pitchFamily="18" charset="0"/>
              </a:rPr>
              <a:t> </a:t>
            </a:r>
          </a:p>
          <a:p>
            <a:pPr algn="ctr"/>
            <a:r>
              <a:rPr lang="it-IT" sz="1350" dirty="0" err="1">
                <a:latin typeface="Palatino Linotype" panose="02040502050505030304" pitchFamily="18" charset="0"/>
              </a:rPr>
              <a:t>response</a:t>
            </a:r>
            <a:endParaRPr lang="it-IT" sz="1350" dirty="0">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E6471BE9-2C48-9ABB-F4CE-3CBCC17C08C8}"/>
                  </a:ext>
                </a:extLst>
              </p:cNvPr>
              <p:cNvSpPr txBox="1"/>
              <p:nvPr/>
            </p:nvSpPr>
            <p:spPr>
              <a:xfrm>
                <a:off x="1833865" y="3394395"/>
                <a:ext cx="312821"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350" b="1" i="1">
                              <a:solidFill>
                                <a:srgbClr val="CC5400"/>
                              </a:solidFill>
                              <a:latin typeface="Cambria Math" panose="02040503050406030204" pitchFamily="18" charset="0"/>
                            </a:rPr>
                          </m:ctrlPr>
                        </m:sSubPr>
                        <m:e>
                          <m:r>
                            <a:rPr lang="it-IT" sz="1350" b="1" i="1">
                              <a:solidFill>
                                <a:srgbClr val="CC5400"/>
                              </a:solidFill>
                              <a:latin typeface="Cambria Math" panose="02040503050406030204" pitchFamily="18" charset="0"/>
                            </a:rPr>
                            <m:t>𝑺</m:t>
                          </m:r>
                        </m:e>
                        <m:sub>
                          <m:r>
                            <a:rPr lang="it-IT" sz="1350" b="1" i="1">
                              <a:solidFill>
                                <a:srgbClr val="CC5400"/>
                              </a:solidFill>
                              <a:latin typeface="Cambria Math" panose="02040503050406030204" pitchFamily="18" charset="0"/>
                            </a:rPr>
                            <m:t>𝒌</m:t>
                          </m:r>
                        </m:sub>
                      </m:sSub>
                    </m:oMath>
                  </m:oMathPara>
                </a14:m>
                <a:endParaRPr lang="it-IT" sz="1350" b="1" dirty="0">
                  <a:solidFill>
                    <a:srgbClr val="CC5400"/>
                  </a:solidFill>
                  <a:latin typeface="Palatino Linotype" panose="02040502050505030304" pitchFamily="18" charset="0"/>
                </a:endParaRPr>
              </a:p>
            </p:txBody>
          </p:sp>
        </mc:Choice>
        <mc:Fallback xmlns="">
          <p:sp>
            <p:nvSpPr>
              <p:cNvPr id="17" name="CasellaDiTesto 16">
                <a:extLst>
                  <a:ext uri="{FF2B5EF4-FFF2-40B4-BE49-F238E27FC236}">
                    <a16:creationId xmlns:a16="http://schemas.microsoft.com/office/drawing/2014/main" id="{E6471BE9-2C48-9ABB-F4CE-3CBCC17C08C8}"/>
                  </a:ext>
                </a:extLst>
              </p:cNvPr>
              <p:cNvSpPr txBox="1">
                <a:spLocks noRot="1" noChangeAspect="1" noMove="1" noResize="1" noEditPoints="1" noAdjustHandles="1" noChangeArrowheads="1" noChangeShapeType="1" noTextEdit="1"/>
              </p:cNvSpPr>
              <p:nvPr/>
            </p:nvSpPr>
            <p:spPr>
              <a:xfrm>
                <a:off x="1833865" y="3394395"/>
                <a:ext cx="312821" cy="300082"/>
              </a:xfrm>
              <a:prstGeom prst="rect">
                <a:avLst/>
              </a:prstGeom>
              <a:blipFill>
                <a:blip r:embed="rId10"/>
                <a:stretch>
                  <a:fillRect/>
                </a:stretch>
              </a:blipFill>
            </p:spPr>
            <p:txBody>
              <a:bodyPr/>
              <a:lstStyle/>
              <a:p>
                <a:r>
                  <a:rPr lang="en-IT">
                    <a:noFill/>
                  </a:rPr>
                  <a:t> </a:t>
                </a:r>
              </a:p>
            </p:txBody>
          </p:sp>
        </mc:Fallback>
      </mc:AlternateContent>
      <p:sp>
        <p:nvSpPr>
          <p:cNvPr id="19" name="CasellaDiTesto 18">
            <a:extLst>
              <a:ext uri="{FF2B5EF4-FFF2-40B4-BE49-F238E27FC236}">
                <a16:creationId xmlns:a16="http://schemas.microsoft.com/office/drawing/2014/main" id="{44426D16-1E5D-10F5-44FE-8E4A45DF7499}"/>
              </a:ext>
            </a:extLst>
          </p:cNvPr>
          <p:cNvSpPr txBox="1"/>
          <p:nvPr/>
        </p:nvSpPr>
        <p:spPr>
          <a:xfrm>
            <a:off x="4645537" y="2853143"/>
            <a:ext cx="552629" cy="300082"/>
          </a:xfrm>
          <a:prstGeom prst="rect">
            <a:avLst/>
          </a:prstGeom>
          <a:noFill/>
        </p:spPr>
        <p:txBody>
          <a:bodyPr wrap="square">
            <a:spAutoFit/>
          </a:bodyPr>
          <a:lstStyle/>
          <a:p>
            <a:r>
              <a:rPr lang="it-IT" sz="1350" b="1" dirty="0">
                <a:latin typeface="Palatino Linotype" panose="02040502050505030304" pitchFamily="18" charset="0"/>
              </a:rPr>
              <a:t>FSU</a:t>
            </a:r>
            <a:endParaRPr lang="it-IT" sz="1350" dirty="0">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A4B55FC1-32DF-BBA4-CED1-64844CA39BDD}"/>
                  </a:ext>
                </a:extLst>
              </p:cNvPr>
              <p:cNvSpPr txBox="1"/>
              <p:nvPr/>
            </p:nvSpPr>
            <p:spPr>
              <a:xfrm>
                <a:off x="4692003" y="2404181"/>
                <a:ext cx="400589" cy="319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350" b="1" i="1">
                              <a:solidFill>
                                <a:srgbClr val="5B9BD5"/>
                              </a:solidFill>
                              <a:latin typeface="Cambria Math" panose="02040503050406030204" pitchFamily="18" charset="0"/>
                            </a:rPr>
                          </m:ctrlPr>
                        </m:sSubPr>
                        <m:e>
                          <m:r>
                            <a:rPr lang="it-IT" sz="1350" b="1" i="1">
                              <a:solidFill>
                                <a:srgbClr val="5B9BD5"/>
                              </a:solidFill>
                              <a:latin typeface="Cambria Math" panose="02040503050406030204" pitchFamily="18" charset="0"/>
                            </a:rPr>
                            <m:t>𝑷</m:t>
                          </m:r>
                        </m:e>
                        <m:sub>
                          <m:r>
                            <a:rPr lang="it-IT" sz="1350" b="1" i="1">
                              <a:solidFill>
                                <a:srgbClr val="5B9BD5"/>
                              </a:solidFill>
                              <a:latin typeface="Cambria Math" panose="02040503050406030204" pitchFamily="18" charset="0"/>
                            </a:rPr>
                            <m:t>𝒊𝒋</m:t>
                          </m:r>
                        </m:sub>
                      </m:sSub>
                    </m:oMath>
                  </m:oMathPara>
                </a14:m>
                <a:endParaRPr lang="it-IT" sz="1350" b="1" dirty="0">
                  <a:solidFill>
                    <a:srgbClr val="0070C0"/>
                  </a:solidFill>
                  <a:latin typeface="Palatino Linotype" panose="02040502050505030304" pitchFamily="18" charset="0"/>
                </a:endParaRPr>
              </a:p>
            </p:txBody>
          </p:sp>
        </mc:Choice>
        <mc:Fallback xmlns="">
          <p:sp>
            <p:nvSpPr>
              <p:cNvPr id="20" name="CasellaDiTesto 19">
                <a:extLst>
                  <a:ext uri="{FF2B5EF4-FFF2-40B4-BE49-F238E27FC236}">
                    <a16:creationId xmlns:a16="http://schemas.microsoft.com/office/drawing/2014/main" id="{A4B55FC1-32DF-BBA4-CED1-64844CA39BDD}"/>
                  </a:ext>
                </a:extLst>
              </p:cNvPr>
              <p:cNvSpPr txBox="1">
                <a:spLocks noRot="1" noChangeAspect="1" noMove="1" noResize="1" noEditPoints="1" noAdjustHandles="1" noChangeArrowheads="1" noChangeShapeType="1" noTextEdit="1"/>
              </p:cNvSpPr>
              <p:nvPr/>
            </p:nvSpPr>
            <p:spPr>
              <a:xfrm>
                <a:off x="4692003" y="2404181"/>
                <a:ext cx="400589" cy="319703"/>
              </a:xfrm>
              <a:prstGeom prst="rect">
                <a:avLst/>
              </a:prstGeom>
              <a:blipFill>
                <a:blip r:embed="rId11"/>
                <a:stretch>
                  <a:fillRect b="-3846"/>
                </a:stretch>
              </a:blipFill>
            </p:spPr>
            <p:txBody>
              <a:bodyPr/>
              <a:lstStyle/>
              <a:p>
                <a:r>
                  <a:rPr lang="en-IT">
                    <a:noFill/>
                  </a:rPr>
                  <a:t> </a:t>
                </a:r>
              </a:p>
            </p:txBody>
          </p:sp>
        </mc:Fallback>
      </mc:AlternateContent>
      <p:sp>
        <p:nvSpPr>
          <p:cNvPr id="4" name="CasellaDiTesto 3">
            <a:extLst>
              <a:ext uri="{FF2B5EF4-FFF2-40B4-BE49-F238E27FC236}">
                <a16:creationId xmlns:a16="http://schemas.microsoft.com/office/drawing/2014/main" id="{A7F19BC7-31F9-DF64-62F9-CD818DF9DAE8}"/>
              </a:ext>
            </a:extLst>
          </p:cNvPr>
          <p:cNvSpPr txBox="1"/>
          <p:nvPr/>
        </p:nvSpPr>
        <p:spPr>
          <a:xfrm>
            <a:off x="712461" y="4343400"/>
            <a:ext cx="784130" cy="415498"/>
          </a:xfrm>
          <a:prstGeom prst="rect">
            <a:avLst/>
          </a:prstGeom>
          <a:noFill/>
        </p:spPr>
        <p:txBody>
          <a:bodyPr wrap="square">
            <a:spAutoFit/>
          </a:bodyPr>
          <a:lstStyle/>
          <a:p>
            <a:r>
              <a:rPr lang="it-IT" sz="1050" b="1" dirty="0" err="1">
                <a:latin typeface="Palatino Linotype" panose="02040502050505030304" pitchFamily="18" charset="0"/>
              </a:rPr>
              <a:t>cell</a:t>
            </a:r>
            <a:r>
              <a:rPr lang="it-IT" sz="1050" b="1" dirty="0">
                <a:latin typeface="Palatino Linotype" panose="02040502050505030304" pitchFamily="18" charset="0"/>
              </a:rPr>
              <a:t> </a:t>
            </a:r>
            <a:r>
              <a:rPr lang="it-IT" sz="1050" b="1" dirty="0" err="1">
                <a:latin typeface="Palatino Linotype" panose="02040502050505030304" pitchFamily="18" charset="0"/>
              </a:rPr>
              <a:t>nucleus</a:t>
            </a:r>
            <a:endParaRPr lang="it-IT" sz="1050" dirty="0">
              <a:latin typeface="Palatino Linotype" panose="02040502050505030304" pitchFamily="18" charset="0"/>
            </a:endParaRPr>
          </a:p>
        </p:txBody>
      </p:sp>
      <p:cxnSp>
        <p:nvCxnSpPr>
          <p:cNvPr id="9" name="Connettore 2 8">
            <a:extLst>
              <a:ext uri="{FF2B5EF4-FFF2-40B4-BE49-F238E27FC236}">
                <a16:creationId xmlns:a16="http://schemas.microsoft.com/office/drawing/2014/main" id="{32026B73-D628-397B-EF1B-35799EE5D280}"/>
              </a:ext>
            </a:extLst>
          </p:cNvPr>
          <p:cNvCxnSpPr>
            <a:cxnSpLocks/>
          </p:cNvCxnSpPr>
          <p:nvPr/>
        </p:nvCxnSpPr>
        <p:spPr>
          <a:xfrm flipH="1" flipV="1">
            <a:off x="889552" y="3980622"/>
            <a:ext cx="223256" cy="558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37251AE-59EE-E9DD-5B7E-0BCAD9DFEAD8}"/>
              </a:ext>
            </a:extLst>
          </p:cNvPr>
          <p:cNvSpPr txBox="1"/>
          <p:nvPr/>
        </p:nvSpPr>
        <p:spPr>
          <a:xfrm>
            <a:off x="1990276" y="4380212"/>
            <a:ext cx="926448" cy="415498"/>
          </a:xfrm>
          <a:prstGeom prst="rect">
            <a:avLst/>
          </a:prstGeom>
          <a:noFill/>
        </p:spPr>
        <p:txBody>
          <a:bodyPr wrap="square">
            <a:spAutoFit/>
          </a:bodyPr>
          <a:lstStyle/>
          <a:p>
            <a:r>
              <a:rPr lang="it-IT" sz="1050" b="1" dirty="0">
                <a:latin typeface="Palatino Linotype" panose="02040502050505030304" pitchFamily="18" charset="0"/>
              </a:rPr>
              <a:t>DNA </a:t>
            </a:r>
            <a:r>
              <a:rPr lang="it-IT" sz="1050" b="1" dirty="0" err="1">
                <a:latin typeface="Palatino Linotype" panose="02040502050505030304" pitchFamily="18" charset="0"/>
              </a:rPr>
              <a:t>damages</a:t>
            </a:r>
            <a:endParaRPr lang="it-IT" sz="1050" dirty="0">
              <a:latin typeface="Palatino Linotype" panose="02040502050505030304" pitchFamily="18" charset="0"/>
            </a:endParaRPr>
          </a:p>
        </p:txBody>
      </p:sp>
      <p:cxnSp>
        <p:nvCxnSpPr>
          <p:cNvPr id="16" name="Connettore 2 15">
            <a:extLst>
              <a:ext uri="{FF2B5EF4-FFF2-40B4-BE49-F238E27FC236}">
                <a16:creationId xmlns:a16="http://schemas.microsoft.com/office/drawing/2014/main" id="{6169C98F-7E26-69C9-50D1-51836C708293}"/>
              </a:ext>
            </a:extLst>
          </p:cNvPr>
          <p:cNvCxnSpPr>
            <a:cxnSpLocks/>
          </p:cNvCxnSpPr>
          <p:nvPr/>
        </p:nvCxnSpPr>
        <p:spPr>
          <a:xfrm flipV="1">
            <a:off x="2335696" y="3912086"/>
            <a:ext cx="117804" cy="4681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F30977E2-7717-1EAA-B347-D627808063E3}"/>
              </a:ext>
            </a:extLst>
          </p:cNvPr>
          <p:cNvSpPr txBox="1"/>
          <p:nvPr/>
        </p:nvSpPr>
        <p:spPr>
          <a:xfrm>
            <a:off x="2551533" y="1316133"/>
            <a:ext cx="508513" cy="415498"/>
          </a:xfrm>
          <a:prstGeom prst="rect">
            <a:avLst/>
          </a:prstGeom>
          <a:noFill/>
        </p:spPr>
        <p:txBody>
          <a:bodyPr wrap="square">
            <a:spAutoFit/>
          </a:bodyPr>
          <a:lstStyle/>
          <a:p>
            <a:r>
              <a:rPr lang="it-IT" sz="1050" b="1" dirty="0" err="1">
                <a:latin typeface="Palatino Linotype" panose="02040502050505030304" pitchFamily="18" charset="0"/>
              </a:rPr>
              <a:t>beam</a:t>
            </a:r>
            <a:endParaRPr lang="it-IT" sz="1050" dirty="0">
              <a:latin typeface="Palatino Linotype" panose="02040502050505030304" pitchFamily="18" charset="0"/>
            </a:endParaRPr>
          </a:p>
        </p:txBody>
      </p:sp>
      <p:cxnSp>
        <p:nvCxnSpPr>
          <p:cNvPr id="23" name="Connettore 2 22">
            <a:extLst>
              <a:ext uri="{FF2B5EF4-FFF2-40B4-BE49-F238E27FC236}">
                <a16:creationId xmlns:a16="http://schemas.microsoft.com/office/drawing/2014/main" id="{80C503F0-7A44-00C9-3560-BC1FE6FFD5F9}"/>
              </a:ext>
            </a:extLst>
          </p:cNvPr>
          <p:cNvCxnSpPr>
            <a:cxnSpLocks/>
            <a:stCxn id="22" idx="1"/>
          </p:cNvCxnSpPr>
          <p:nvPr/>
        </p:nvCxnSpPr>
        <p:spPr>
          <a:xfrm flipH="1" flipV="1">
            <a:off x="2096219" y="1305944"/>
            <a:ext cx="455314" cy="217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D81157EA-891F-B77E-C26E-2A48E4433944}"/>
              </a:ext>
            </a:extLst>
          </p:cNvPr>
          <p:cNvSpPr txBox="1"/>
          <p:nvPr/>
        </p:nvSpPr>
        <p:spPr>
          <a:xfrm>
            <a:off x="5779605" y="713660"/>
            <a:ext cx="2330014" cy="300082"/>
          </a:xfrm>
          <a:prstGeom prst="rect">
            <a:avLst/>
          </a:prstGeom>
          <a:noFill/>
        </p:spPr>
        <p:txBody>
          <a:bodyPr wrap="square">
            <a:spAutoFit/>
          </a:bodyPr>
          <a:lstStyle/>
          <a:p>
            <a:r>
              <a:rPr lang="it-IT" sz="1350" dirty="0">
                <a:solidFill>
                  <a:srgbClr val="CC5400"/>
                </a:solidFill>
                <a:latin typeface="Palatino Linotype" panose="02040502050505030304" pitchFamily="18" charset="0"/>
              </a:rPr>
              <a:t>GSM</a:t>
            </a:r>
            <a:r>
              <a:rPr lang="it-IT" sz="1350" baseline="30000" dirty="0">
                <a:solidFill>
                  <a:srgbClr val="CC5400"/>
                </a:solidFill>
                <a:latin typeface="Palatino Linotype" panose="02040502050505030304" pitchFamily="18" charset="0"/>
              </a:rPr>
              <a:t>2  </a:t>
            </a:r>
            <a:r>
              <a:rPr lang="it-IT" sz="1350" dirty="0" err="1">
                <a:solidFill>
                  <a:srgbClr val="CC5400"/>
                </a:solidFill>
                <a:latin typeface="Palatino Linotype" panose="02040502050505030304" pitchFamily="18" charset="0"/>
              </a:rPr>
              <a:t>surviving</a:t>
            </a:r>
            <a:r>
              <a:rPr lang="it-IT" sz="1350" dirty="0">
                <a:solidFill>
                  <a:srgbClr val="CC5400"/>
                </a:solidFill>
                <a:latin typeface="Palatino Linotype" panose="02040502050505030304" pitchFamily="18" charset="0"/>
              </a:rPr>
              <a:t> </a:t>
            </a:r>
            <a:r>
              <a:rPr lang="it-IT" sz="1350" dirty="0" err="1">
                <a:solidFill>
                  <a:srgbClr val="CC5400"/>
                </a:solidFill>
                <a:latin typeface="Palatino Linotype" panose="02040502050505030304" pitchFamily="18" charset="0"/>
              </a:rPr>
              <a:t>probability</a:t>
            </a:r>
            <a:endParaRPr lang="it-IT" sz="1350" dirty="0">
              <a:solidFill>
                <a:srgbClr val="CC5400"/>
              </a:solidFill>
              <a:latin typeface="Palatino Linotype" panose="02040502050505030304" pitchFamily="18" charset="0"/>
            </a:endParaRPr>
          </a:p>
        </p:txBody>
      </p:sp>
      <p:cxnSp>
        <p:nvCxnSpPr>
          <p:cNvPr id="32" name="Connettore 2 31">
            <a:extLst>
              <a:ext uri="{FF2B5EF4-FFF2-40B4-BE49-F238E27FC236}">
                <a16:creationId xmlns:a16="http://schemas.microsoft.com/office/drawing/2014/main" id="{28B5BF42-274C-C874-FD5F-A7440B33A126}"/>
              </a:ext>
            </a:extLst>
          </p:cNvPr>
          <p:cNvCxnSpPr>
            <a:cxnSpLocks/>
          </p:cNvCxnSpPr>
          <p:nvPr/>
        </p:nvCxnSpPr>
        <p:spPr>
          <a:xfrm flipH="1">
            <a:off x="6353355" y="962827"/>
            <a:ext cx="194094" cy="268079"/>
          </a:xfrm>
          <a:prstGeom prst="straightConnector1">
            <a:avLst/>
          </a:prstGeom>
          <a:ln w="25400">
            <a:solidFill>
              <a:srgbClr val="CC54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AAB9841B-9A53-4B9A-53BF-45D8C073A61C}"/>
              </a:ext>
            </a:extLst>
          </p:cNvPr>
          <p:cNvCxnSpPr>
            <a:cxnSpLocks/>
          </p:cNvCxnSpPr>
          <p:nvPr/>
        </p:nvCxnSpPr>
        <p:spPr>
          <a:xfrm flipH="1" flipV="1">
            <a:off x="3945229" y="1496697"/>
            <a:ext cx="292597" cy="290098"/>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66DAF28-9A4B-9DD9-C6DE-CB2C91F0EA4A}"/>
              </a:ext>
            </a:extLst>
          </p:cNvPr>
          <p:cNvSpPr txBox="1"/>
          <p:nvPr/>
        </p:nvSpPr>
        <p:spPr>
          <a:xfrm>
            <a:off x="155458" y="4842193"/>
            <a:ext cx="3853883" cy="300082"/>
          </a:xfrm>
          <a:prstGeom prst="rect">
            <a:avLst/>
          </a:prstGeom>
          <a:noFill/>
        </p:spPr>
        <p:txBody>
          <a:bodyPr wrap="square">
            <a:spAutoFit/>
          </a:bodyPr>
          <a:lstStyle/>
          <a:p>
            <a:pPr defTabSz="685800">
              <a:defRPr/>
            </a:pPr>
            <a:r>
              <a:rPr lang="en-US" sz="1350" dirty="0" err="1">
                <a:solidFill>
                  <a:prstClr val="black"/>
                </a:solidFill>
                <a:latin typeface="Palatino Linotype" panose="02040502050505030304"/>
              </a:rPr>
              <a:t>Kallman</a:t>
            </a:r>
            <a:r>
              <a:rPr lang="en-US" sz="1350" dirty="0">
                <a:solidFill>
                  <a:prstClr val="black"/>
                </a:solidFill>
                <a:latin typeface="Palatino Linotype" panose="02040502050505030304"/>
              </a:rPr>
              <a:t>, P. et.al. Int. J. </a:t>
            </a:r>
            <a:r>
              <a:rPr lang="en-US" sz="1350" dirty="0" err="1">
                <a:solidFill>
                  <a:prstClr val="black"/>
                </a:solidFill>
                <a:latin typeface="Palatino Linotype" panose="02040502050505030304"/>
              </a:rPr>
              <a:t>Radiat</a:t>
            </a:r>
            <a:r>
              <a:rPr lang="en-US" sz="1350" dirty="0">
                <a:solidFill>
                  <a:prstClr val="black"/>
                </a:solidFill>
                <a:latin typeface="Palatino Linotype" panose="02040502050505030304"/>
              </a:rPr>
              <a:t>. Biol. (1992)</a:t>
            </a:r>
          </a:p>
        </p:txBody>
      </p:sp>
      <p:sp>
        <p:nvSpPr>
          <p:cNvPr id="2" name="Date Placeholder 1">
            <a:extLst>
              <a:ext uri="{FF2B5EF4-FFF2-40B4-BE49-F238E27FC236}">
                <a16:creationId xmlns:a16="http://schemas.microsoft.com/office/drawing/2014/main" id="{78C9237F-2141-A8CC-B852-BEB469B5799C}"/>
              </a:ext>
            </a:extLst>
          </p:cNvPr>
          <p:cNvSpPr>
            <a:spLocks noGrp="1"/>
          </p:cNvSpPr>
          <p:nvPr>
            <p:ph type="dt" sz="half" idx="10"/>
          </p:nvPr>
        </p:nvSpPr>
        <p:spPr/>
        <p:txBody>
          <a:bodyPr/>
          <a:lstStyle/>
          <a:p>
            <a:r>
              <a:rPr lang="it-IT"/>
              <a:t>06.10.2025</a:t>
            </a:r>
            <a:endParaRPr lang="en-US" dirty="0"/>
          </a:p>
        </p:txBody>
      </p:sp>
      <p:sp>
        <p:nvSpPr>
          <p:cNvPr id="3" name="Footer Placeholder 2">
            <a:extLst>
              <a:ext uri="{FF2B5EF4-FFF2-40B4-BE49-F238E27FC236}">
                <a16:creationId xmlns:a16="http://schemas.microsoft.com/office/drawing/2014/main" id="{6EF8C6A1-5DD7-3138-7396-B05C05192098}"/>
              </a:ext>
            </a:extLst>
          </p:cNvPr>
          <p:cNvSpPr>
            <a:spLocks noGrp="1"/>
          </p:cNvSpPr>
          <p:nvPr>
            <p:ph type="ftr" sz="quarter" idx="11"/>
          </p:nvPr>
        </p:nvSpPr>
        <p:spPr/>
        <p:txBody>
          <a:bodyPr/>
          <a:lstStyle/>
          <a:p>
            <a:r>
              <a:rPr lang="en-US"/>
              <a:t>E. Scifoni - SIRR 2025</a:t>
            </a:r>
            <a:endParaRPr lang="en-US" dirty="0"/>
          </a:p>
        </p:txBody>
      </p:sp>
      <p:sp>
        <p:nvSpPr>
          <p:cNvPr id="6" name="Slide Number Placeholder 5">
            <a:extLst>
              <a:ext uri="{FF2B5EF4-FFF2-40B4-BE49-F238E27FC236}">
                <a16:creationId xmlns:a16="http://schemas.microsoft.com/office/drawing/2014/main" id="{2C5118A6-2058-06DD-BCF6-DA1461C7D864}"/>
              </a:ext>
            </a:extLst>
          </p:cNvPr>
          <p:cNvSpPr>
            <a:spLocks noGrp="1"/>
          </p:cNvSpPr>
          <p:nvPr>
            <p:ph type="sldNum" sz="quarter" idx="4"/>
          </p:nvPr>
        </p:nvSpPr>
        <p:spPr/>
        <p:txBody>
          <a:bodyPr/>
          <a:lstStyle/>
          <a:p>
            <a:fld id="{4C03E94D-BACC-4743-B2BE-3C118A75A3B0}" type="slidenum">
              <a:rPr lang="en-US" smtClean="0"/>
              <a:pPr/>
              <a:t>44</a:t>
            </a:fld>
            <a:endParaRPr lang="en-US" dirty="0"/>
          </a:p>
        </p:txBody>
      </p:sp>
    </p:spTree>
    <p:extLst>
      <p:ext uri="{BB962C8B-B14F-4D97-AF65-F5344CB8AC3E}">
        <p14:creationId xmlns:p14="http://schemas.microsoft.com/office/powerpoint/2010/main" val="142596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3" grpId="0"/>
      <p:bldP spid="65" grpId="0"/>
      <p:bldP spid="68" grpId="0" animBg="1"/>
      <p:bldP spid="72" grpId="0"/>
      <p:bldP spid="12" grpId="0"/>
      <p:bldP spid="13" grpId="0"/>
      <p:bldP spid="14" grpId="0"/>
      <p:bldP spid="19" grpId="0"/>
      <p:bldP spid="20"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5602-A927-7494-DF16-7C16DEA23EA8}"/>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DF1F0F03-8496-4311-8E1A-346FF2E6C6E5}"/>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b="1" dirty="0">
                <a:solidFill>
                  <a:prstClr val="black"/>
                </a:solidFill>
                <a:latin typeface="Calibri Light" panose="020F0302020204030204"/>
              </a:rPr>
              <a:t>	</a:t>
            </a:r>
            <a:r>
              <a:rPr lang="it-IT" sz="3000" b="1" dirty="0" err="1">
                <a:solidFill>
                  <a:prstClr val="black"/>
                </a:solidFill>
                <a:latin typeface="Calibri Light" panose="020F0302020204030204"/>
              </a:rPr>
              <a:t>Comparison</a:t>
            </a:r>
            <a:r>
              <a:rPr lang="it-IT" sz="3000" b="1" dirty="0">
                <a:solidFill>
                  <a:prstClr val="black"/>
                </a:solidFill>
                <a:latin typeface="Calibri Light" panose="020F0302020204030204"/>
              </a:rPr>
              <a:t> with </a:t>
            </a:r>
            <a:r>
              <a:rPr lang="it-IT" sz="3000" b="1" dirty="0" err="1">
                <a:solidFill>
                  <a:prstClr val="black"/>
                </a:solidFill>
                <a:latin typeface="Calibri Light" panose="020F0302020204030204"/>
              </a:rPr>
              <a:t>experiments</a:t>
            </a:r>
            <a:r>
              <a:rPr lang="it-IT" sz="3000" b="1" dirty="0">
                <a:solidFill>
                  <a:prstClr val="black"/>
                </a:solidFill>
                <a:latin typeface="Calibri Light" panose="020F0302020204030204"/>
              </a:rPr>
              <a:t>: </a:t>
            </a:r>
            <a:r>
              <a:rPr lang="it-IT" sz="3000" b="1" dirty="0" err="1">
                <a:solidFill>
                  <a:prstClr val="black"/>
                </a:solidFill>
                <a:latin typeface="Calibri Light" panose="020F0302020204030204"/>
              </a:rPr>
              <a:t>Conventional</a:t>
            </a:r>
            <a:r>
              <a:rPr lang="it-IT" sz="3000" b="1" dirty="0">
                <a:solidFill>
                  <a:prstClr val="black"/>
                </a:solidFill>
                <a:latin typeface="Calibri Light" panose="020F0302020204030204"/>
              </a:rPr>
              <a:t> </a:t>
            </a:r>
            <a:endParaRPr lang="en-US" sz="3000" b="1" dirty="0">
              <a:solidFill>
                <a:prstClr val="black"/>
              </a:solidFill>
              <a:latin typeface="Calibri Light" panose="020F0302020204030204"/>
            </a:endParaRPr>
          </a:p>
        </p:txBody>
      </p:sp>
      <p:sp>
        <p:nvSpPr>
          <p:cNvPr id="2" name="Segnaposto data 1">
            <a:extLst>
              <a:ext uri="{FF2B5EF4-FFF2-40B4-BE49-F238E27FC236}">
                <a16:creationId xmlns:a16="http://schemas.microsoft.com/office/drawing/2014/main" id="{D07764BF-F7C1-F095-1C12-C356804BA8BC}"/>
              </a:ext>
            </a:extLst>
          </p:cNvPr>
          <p:cNvSpPr>
            <a:spLocks noGrp="1"/>
          </p:cNvSpPr>
          <p:nvPr>
            <p:ph type="dt" sz="half" idx="10"/>
          </p:nvPr>
        </p:nvSpPr>
        <p:spPr/>
        <p:txBody>
          <a:bodyPr/>
          <a:lstStyle/>
          <a:p>
            <a:pPr>
              <a:defRPr/>
            </a:pPr>
            <a:r>
              <a:rPr lang="it-IT">
                <a:solidFill>
                  <a:prstClr val="black">
                    <a:tint val="75000"/>
                  </a:prstClr>
                </a:solidFill>
                <a:latin typeface="Calibri" panose="020F0502020204030204"/>
              </a:rPr>
              <a:t>06.10.2025</a:t>
            </a:r>
            <a:endParaRPr lang="en-US" dirty="0">
              <a:solidFill>
                <a:prstClr val="black">
                  <a:tint val="75000"/>
                </a:prstClr>
              </a:solidFill>
              <a:latin typeface="Calibri" panose="020F0502020204030204"/>
            </a:endParaRPr>
          </a:p>
        </p:txBody>
      </p:sp>
      <p:sp>
        <p:nvSpPr>
          <p:cNvPr id="3" name="Segnaposto numero diapositiva 2">
            <a:extLst>
              <a:ext uri="{FF2B5EF4-FFF2-40B4-BE49-F238E27FC236}">
                <a16:creationId xmlns:a16="http://schemas.microsoft.com/office/drawing/2014/main" id="{8A37B767-4355-E9E4-0E96-33DD89FD50D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45</a:t>
            </a:fld>
            <a:endParaRPr lang="en-US" sz="900" dirty="0">
              <a:solidFill>
                <a:prstClr val="black">
                  <a:tint val="75000"/>
                </a:prstClr>
              </a:solidFill>
              <a:latin typeface="Calibri" panose="020F0502020204030204"/>
            </a:endParaRPr>
          </a:p>
        </p:txBody>
      </p:sp>
      <p:sp>
        <p:nvSpPr>
          <p:cNvPr id="7" name="Segnaposto piè di pagina 6">
            <a:extLst>
              <a:ext uri="{FF2B5EF4-FFF2-40B4-BE49-F238E27FC236}">
                <a16:creationId xmlns:a16="http://schemas.microsoft.com/office/drawing/2014/main" id="{DF353BCB-843B-64E2-D70C-DE1D33B22D03}"/>
              </a:ext>
            </a:extLst>
          </p:cNvPr>
          <p:cNvSpPr>
            <a:spLocks noGrp="1"/>
          </p:cNvSpPr>
          <p:nvPr>
            <p:ph type="ftr" sz="quarter" idx="11"/>
          </p:nvPr>
        </p:nvSpPr>
        <p:spPr/>
        <p:txBody>
          <a:bodyPr/>
          <a:lstStyle/>
          <a:p>
            <a:pPr defTabSz="685800">
              <a:defRPr/>
            </a:pPr>
            <a:r>
              <a:rPr lang="en-US">
                <a:solidFill>
                  <a:prstClr val="black">
                    <a:tint val="75000"/>
                  </a:prstClr>
                </a:solidFill>
                <a:latin typeface="Calibri" panose="020F0502020204030204"/>
              </a:rPr>
              <a:t>E. Scifoni - SIRR 2025</a:t>
            </a:r>
            <a:endParaRPr lang="en-US" dirty="0">
              <a:solidFill>
                <a:prstClr val="black">
                  <a:tint val="75000"/>
                </a:prstClr>
              </a:solidFill>
              <a:latin typeface="Calibri" panose="020F0502020204030204"/>
            </a:endParaRPr>
          </a:p>
        </p:txBody>
      </p:sp>
      <p:pic>
        <p:nvPicPr>
          <p:cNvPr id="5" name="Immagine 4" descr="Immagine che contiene testo, linea, diagramma, schermata&#10;&#10;Descrizione generata automaticamente">
            <a:extLst>
              <a:ext uri="{FF2B5EF4-FFF2-40B4-BE49-F238E27FC236}">
                <a16:creationId xmlns:a16="http://schemas.microsoft.com/office/drawing/2014/main" id="{287CECFD-E311-F0FA-3829-3D78EB766D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2641" y="572919"/>
            <a:ext cx="3178719" cy="2119147"/>
          </a:xfrm>
          <a:prstGeom prst="rect">
            <a:avLst/>
          </a:prstGeom>
        </p:spPr>
      </p:pic>
      <p:pic>
        <p:nvPicPr>
          <p:cNvPr id="8" name="Immagine 7" descr="Immagine che contiene testo, diagramma, linea, Diagramma&#10;&#10;Descrizione generata automaticamente">
            <a:extLst>
              <a:ext uri="{FF2B5EF4-FFF2-40B4-BE49-F238E27FC236}">
                <a16:creationId xmlns:a16="http://schemas.microsoft.com/office/drawing/2014/main" id="{3B91EF93-EA5D-BB4F-0531-58E52B3064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9718" y="2692066"/>
            <a:ext cx="3176666" cy="2117778"/>
          </a:xfrm>
          <a:prstGeom prst="rect">
            <a:avLst/>
          </a:prstGeom>
        </p:spPr>
      </p:pic>
      <p:pic>
        <p:nvPicPr>
          <p:cNvPr id="10" name="Immagine 9" descr="Immagine che contiene testo, diagramma, linea, Diagramma&#10;&#10;Descrizione generata automaticamente">
            <a:extLst>
              <a:ext uri="{FF2B5EF4-FFF2-40B4-BE49-F238E27FC236}">
                <a16:creationId xmlns:a16="http://schemas.microsoft.com/office/drawing/2014/main" id="{FCDC4D6A-83E5-3B91-D0E9-53558B9D38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617" y="2692066"/>
            <a:ext cx="3178718" cy="2119146"/>
          </a:xfrm>
          <a:prstGeom prst="rect">
            <a:avLst/>
          </a:prstGeom>
        </p:spPr>
      </p:pic>
      <p:sp>
        <p:nvSpPr>
          <p:cNvPr id="12" name="Rettangolo 11">
            <a:extLst>
              <a:ext uri="{FF2B5EF4-FFF2-40B4-BE49-F238E27FC236}">
                <a16:creationId xmlns:a16="http://schemas.microsoft.com/office/drawing/2014/main" id="{17F449D9-A199-AFF7-5012-5C6FD0BE6E2A}"/>
              </a:ext>
            </a:extLst>
          </p:cNvPr>
          <p:cNvSpPr/>
          <p:nvPr/>
        </p:nvSpPr>
        <p:spPr>
          <a:xfrm>
            <a:off x="628651" y="1078494"/>
            <a:ext cx="1596551" cy="738664"/>
          </a:xfrm>
          <a:prstGeom prst="rect">
            <a:avLst/>
          </a:prstGeom>
        </p:spPr>
        <p:txBody>
          <a:bodyPr wrap="square">
            <a:spAutoFit/>
          </a:bodyPr>
          <a:lstStyle/>
          <a:p>
            <a:pPr marL="214313" indent="-214313">
              <a:buFont typeface="Arial" panose="020B0604020202020204" pitchFamily="34" charset="0"/>
              <a:buChar char="•"/>
            </a:pPr>
            <a:r>
              <a:rPr lang="en-US" sz="1050" dirty="0">
                <a:solidFill>
                  <a:prstClr val="black"/>
                </a:solidFill>
              </a:rPr>
              <a:t>Rat spinal cord</a:t>
            </a:r>
          </a:p>
          <a:p>
            <a:pPr marL="214313" indent="-214313">
              <a:buFont typeface="Arial" panose="020B0604020202020204" pitchFamily="34" charset="0"/>
              <a:buChar char="•"/>
            </a:pPr>
            <a:r>
              <a:rPr lang="en-US" sz="1050" dirty="0">
                <a:solidFill>
                  <a:prstClr val="black"/>
                </a:solidFill>
              </a:rPr>
              <a:t>Conv irradiation</a:t>
            </a:r>
          </a:p>
          <a:p>
            <a:pPr marL="214313" indent="-214313">
              <a:buFont typeface="Arial" panose="020B0604020202020204" pitchFamily="34" charset="0"/>
              <a:buChar char="•"/>
            </a:pPr>
            <a:r>
              <a:rPr lang="en-US" sz="1050" baseline="30000" dirty="0">
                <a:solidFill>
                  <a:prstClr val="black"/>
                </a:solidFill>
              </a:rPr>
              <a:t>12</a:t>
            </a:r>
            <a:r>
              <a:rPr lang="en-US" sz="1050" dirty="0">
                <a:solidFill>
                  <a:prstClr val="black"/>
                </a:solidFill>
              </a:rPr>
              <a:t>C, </a:t>
            </a:r>
            <a:r>
              <a:rPr lang="en-US" sz="1050" baseline="30000" dirty="0">
                <a:solidFill>
                  <a:prstClr val="black"/>
                </a:solidFill>
              </a:rPr>
              <a:t>4</a:t>
            </a:r>
            <a:r>
              <a:rPr lang="en-US" sz="1050" dirty="0">
                <a:solidFill>
                  <a:prstClr val="black"/>
                </a:solidFill>
              </a:rPr>
              <a:t>He, p</a:t>
            </a:r>
          </a:p>
          <a:p>
            <a:pPr marL="214313" indent="-214313">
              <a:buFont typeface="Arial" panose="020B0604020202020204" pitchFamily="34" charset="0"/>
              <a:buChar char="•"/>
            </a:pPr>
            <a:r>
              <a:rPr lang="en-US" sz="1050" dirty="0">
                <a:solidFill>
                  <a:prstClr val="black"/>
                </a:solidFill>
              </a:rPr>
              <a:t>18, 6, 2, 1 fractions</a:t>
            </a:r>
          </a:p>
        </p:txBody>
      </p:sp>
      <p:sp>
        <p:nvSpPr>
          <p:cNvPr id="13" name="Rettangolo 12">
            <a:extLst>
              <a:ext uri="{FF2B5EF4-FFF2-40B4-BE49-F238E27FC236}">
                <a16:creationId xmlns:a16="http://schemas.microsoft.com/office/drawing/2014/main" id="{ABCA119D-D475-697B-1B2E-AC1E9BB25B1B}"/>
              </a:ext>
            </a:extLst>
          </p:cNvPr>
          <p:cNvSpPr/>
          <p:nvPr/>
        </p:nvSpPr>
        <p:spPr>
          <a:xfrm>
            <a:off x="6823055" y="1320867"/>
            <a:ext cx="1667444" cy="253916"/>
          </a:xfrm>
          <a:prstGeom prst="rect">
            <a:avLst/>
          </a:prstGeom>
        </p:spPr>
        <p:txBody>
          <a:bodyPr wrap="none">
            <a:spAutoFit/>
          </a:bodyPr>
          <a:lstStyle/>
          <a:p>
            <a:pPr>
              <a:spcBef>
                <a:spcPts val="338"/>
              </a:spcBef>
              <a:defRPr>
                <a:effectLst/>
              </a:defRPr>
            </a:pPr>
            <a:r>
              <a:rPr lang="en-US" sz="1050" i="1" dirty="0">
                <a:solidFill>
                  <a:srgbClr val="44546A">
                    <a:lumMod val="10000"/>
                  </a:srgbClr>
                </a:solidFill>
                <a:latin typeface="Calibri-Italic"/>
              </a:rPr>
              <a:t>M. Battestini et al., in prep.</a:t>
            </a:r>
          </a:p>
        </p:txBody>
      </p:sp>
      <p:sp>
        <p:nvSpPr>
          <p:cNvPr id="14" name="Rettangolo 13">
            <a:extLst>
              <a:ext uri="{FF2B5EF4-FFF2-40B4-BE49-F238E27FC236}">
                <a16:creationId xmlns:a16="http://schemas.microsoft.com/office/drawing/2014/main" id="{38605323-F0C6-1D8E-2039-34F0486EBF34}"/>
              </a:ext>
            </a:extLst>
          </p:cNvPr>
          <p:cNvSpPr/>
          <p:nvPr/>
        </p:nvSpPr>
        <p:spPr>
          <a:xfrm>
            <a:off x="5488413" y="1794075"/>
            <a:ext cx="583814" cy="507831"/>
          </a:xfrm>
          <a:prstGeom prst="rect">
            <a:avLst/>
          </a:prstGeom>
        </p:spPr>
        <p:txBody>
          <a:bodyPr wrap="none">
            <a:spAutoFit/>
          </a:bodyPr>
          <a:lstStyle/>
          <a:p>
            <a:pPr algn="ctr"/>
            <a:r>
              <a:rPr lang="en-US" sz="1350" dirty="0">
                <a:solidFill>
                  <a:srgbClr val="FF0000"/>
                </a:solidFill>
                <a:latin typeface="Calibri (Corpo)"/>
              </a:rPr>
              <a:t>a, b, r</a:t>
            </a:r>
          </a:p>
          <a:p>
            <a:pPr algn="ctr"/>
            <a:r>
              <a:rPr lang="en-US" sz="1350" dirty="0">
                <a:solidFill>
                  <a:srgbClr val="FF0000"/>
                </a:solidFill>
                <a:latin typeface="Calibri (Corpo)"/>
              </a:rPr>
              <a:t>fitted</a:t>
            </a:r>
          </a:p>
        </p:txBody>
      </p:sp>
      <p:sp>
        <p:nvSpPr>
          <p:cNvPr id="16" name="Rettangolo 15">
            <a:extLst>
              <a:ext uri="{FF2B5EF4-FFF2-40B4-BE49-F238E27FC236}">
                <a16:creationId xmlns:a16="http://schemas.microsoft.com/office/drawing/2014/main" id="{72683F3C-4E5B-BC47-319F-F20BF250A064}"/>
              </a:ext>
            </a:extLst>
          </p:cNvPr>
          <p:cNvSpPr/>
          <p:nvPr/>
        </p:nvSpPr>
        <p:spPr>
          <a:xfrm>
            <a:off x="3074515" y="3920080"/>
            <a:ext cx="860172" cy="300082"/>
          </a:xfrm>
          <a:prstGeom prst="rect">
            <a:avLst/>
          </a:prstGeom>
        </p:spPr>
        <p:txBody>
          <a:bodyPr wrap="none">
            <a:spAutoFit/>
          </a:bodyPr>
          <a:lstStyle/>
          <a:p>
            <a:pPr algn="ctr"/>
            <a:r>
              <a:rPr lang="en-US" sz="1350" dirty="0">
                <a:solidFill>
                  <a:srgbClr val="FF0000"/>
                </a:solidFill>
                <a:latin typeface="Calibri (Corpo)"/>
              </a:rPr>
              <a:t>predicted</a:t>
            </a:r>
          </a:p>
        </p:txBody>
      </p:sp>
      <p:sp>
        <p:nvSpPr>
          <p:cNvPr id="17" name="Rettangolo 16">
            <a:extLst>
              <a:ext uri="{FF2B5EF4-FFF2-40B4-BE49-F238E27FC236}">
                <a16:creationId xmlns:a16="http://schemas.microsoft.com/office/drawing/2014/main" id="{F258DA24-FC94-83F3-8749-0C114D535301}"/>
              </a:ext>
            </a:extLst>
          </p:cNvPr>
          <p:cNvSpPr/>
          <p:nvPr/>
        </p:nvSpPr>
        <p:spPr>
          <a:xfrm>
            <a:off x="7610850" y="3920080"/>
            <a:ext cx="860172" cy="300082"/>
          </a:xfrm>
          <a:prstGeom prst="rect">
            <a:avLst/>
          </a:prstGeom>
        </p:spPr>
        <p:txBody>
          <a:bodyPr wrap="none">
            <a:spAutoFit/>
          </a:bodyPr>
          <a:lstStyle/>
          <a:p>
            <a:pPr algn="ctr"/>
            <a:r>
              <a:rPr lang="en-US" sz="1350" dirty="0">
                <a:solidFill>
                  <a:srgbClr val="FF0000"/>
                </a:solidFill>
                <a:latin typeface="Calibri (Corpo)"/>
              </a:rPr>
              <a:t>predicted</a:t>
            </a:r>
          </a:p>
        </p:txBody>
      </p:sp>
      <p:sp>
        <p:nvSpPr>
          <p:cNvPr id="6" name="Google Shape;1532;p123">
            <a:extLst>
              <a:ext uri="{FF2B5EF4-FFF2-40B4-BE49-F238E27FC236}">
                <a16:creationId xmlns:a16="http://schemas.microsoft.com/office/drawing/2014/main" id="{4684F665-48B1-0DE1-C90D-EF3D258209BF}"/>
              </a:ext>
            </a:extLst>
          </p:cNvPr>
          <p:cNvSpPr/>
          <p:nvPr/>
        </p:nvSpPr>
        <p:spPr>
          <a:xfrm>
            <a:off x="628650" y="1916284"/>
            <a:ext cx="2353991" cy="466883"/>
          </a:xfrm>
          <a:prstGeom prst="rect">
            <a:avLst/>
          </a:prstGeom>
          <a:noFill/>
          <a:ln>
            <a:noFill/>
          </a:ln>
        </p:spPr>
        <p:txBody>
          <a:bodyPr spcFirstLastPara="1" wrap="square" lIns="68575" tIns="34275" rIns="68575" bIns="34275" anchor="t" anchorCtr="0">
            <a:noAutofit/>
          </a:bodyPr>
          <a:lstStyle/>
          <a:p>
            <a:pPr>
              <a:buClr>
                <a:srgbClr val="000000"/>
              </a:buClr>
            </a:pPr>
            <a:r>
              <a:rPr lang="en-US" sz="750" i="1" dirty="0">
                <a:solidFill>
                  <a:srgbClr val="44546A">
                    <a:lumMod val="10000"/>
                  </a:srgbClr>
                </a:solidFill>
                <a:latin typeface="Calibri-Italic"/>
                <a:sym typeface="Calibri"/>
              </a:rPr>
              <a:t>E</a:t>
            </a:r>
            <a:r>
              <a:rPr lang="it" sz="750" i="1" dirty="0">
                <a:solidFill>
                  <a:srgbClr val="44546A">
                    <a:lumMod val="10000"/>
                  </a:srgbClr>
                </a:solidFill>
                <a:latin typeface="Calibri-Italic"/>
                <a:sym typeface="Calibri"/>
              </a:rPr>
              <a:t>xp: </a:t>
            </a:r>
            <a:r>
              <a:rPr lang="it-IT" sz="750" i="1" dirty="0" err="1">
                <a:solidFill>
                  <a:srgbClr val="44546A">
                    <a:lumMod val="10000"/>
                  </a:srgbClr>
                </a:solidFill>
                <a:latin typeface="Calibri-Italic"/>
              </a:rPr>
              <a:t>Saager</a:t>
            </a:r>
            <a:r>
              <a:rPr lang="it-IT" sz="750" i="1" dirty="0">
                <a:solidFill>
                  <a:srgbClr val="44546A">
                    <a:lumMod val="10000"/>
                  </a:srgbClr>
                </a:solidFill>
                <a:latin typeface="Calibri-Italic"/>
              </a:rPr>
              <a:t> </a:t>
            </a:r>
            <a:r>
              <a:rPr lang="it" sz="750" i="1" dirty="0">
                <a:solidFill>
                  <a:srgbClr val="44546A">
                    <a:lumMod val="10000"/>
                  </a:srgbClr>
                </a:solidFill>
                <a:latin typeface="Calibri-Italic"/>
                <a:sym typeface="Calibri"/>
              </a:rPr>
              <a:t>et al., </a:t>
            </a:r>
            <a:r>
              <a:rPr lang="it-IT" sz="750" i="1" dirty="0" err="1">
                <a:solidFill>
                  <a:srgbClr val="44546A">
                    <a:lumMod val="10000"/>
                  </a:srgbClr>
                </a:solidFill>
                <a:latin typeface="Calibri-Italic"/>
                <a:sym typeface="Calibri"/>
              </a:rPr>
              <a:t>Radiother</a:t>
            </a:r>
            <a:r>
              <a:rPr lang="it-IT" sz="750" i="1" dirty="0">
                <a:solidFill>
                  <a:srgbClr val="44546A">
                    <a:lumMod val="10000"/>
                  </a:srgbClr>
                </a:solidFill>
                <a:latin typeface="Calibri-Italic"/>
                <a:sym typeface="Calibri"/>
              </a:rPr>
              <a:t>. </a:t>
            </a:r>
            <a:r>
              <a:rPr lang="it-IT" sz="750" i="1" dirty="0" err="1">
                <a:solidFill>
                  <a:srgbClr val="44546A">
                    <a:lumMod val="10000"/>
                  </a:srgbClr>
                </a:solidFill>
                <a:latin typeface="Calibri-Italic"/>
                <a:sym typeface="Calibri"/>
              </a:rPr>
              <a:t>Oncol</a:t>
            </a:r>
            <a:r>
              <a:rPr lang="it-IT" sz="750" i="1" dirty="0">
                <a:solidFill>
                  <a:srgbClr val="44546A">
                    <a:lumMod val="10000"/>
                  </a:srgbClr>
                </a:solidFill>
                <a:latin typeface="Calibri-Italic"/>
                <a:sym typeface="Calibri"/>
              </a:rPr>
              <a:t>. </a:t>
            </a:r>
            <a:r>
              <a:rPr lang="it" sz="750" i="1" dirty="0">
                <a:solidFill>
                  <a:srgbClr val="44546A">
                    <a:lumMod val="10000"/>
                  </a:srgbClr>
                </a:solidFill>
                <a:latin typeface="Calibri-Italic"/>
                <a:sym typeface="Calibri"/>
              </a:rPr>
              <a:t>(2018), </a:t>
            </a:r>
          </a:p>
          <a:p>
            <a:pPr>
              <a:buClr>
                <a:srgbClr val="000000"/>
              </a:buClr>
            </a:pPr>
            <a:r>
              <a:rPr lang="it-IT" sz="750" i="1" dirty="0" err="1">
                <a:solidFill>
                  <a:srgbClr val="44546A">
                    <a:lumMod val="10000"/>
                  </a:srgbClr>
                </a:solidFill>
                <a:latin typeface="Calibri-Italic"/>
                <a:sym typeface="Calibri"/>
              </a:rPr>
              <a:t>Hintz</a:t>
            </a:r>
            <a:r>
              <a:rPr lang="it" sz="750" i="1" dirty="0">
                <a:solidFill>
                  <a:srgbClr val="44546A">
                    <a:lumMod val="10000"/>
                  </a:srgbClr>
                </a:solidFill>
                <a:latin typeface="Calibri-Italic"/>
                <a:sym typeface="Calibri"/>
              </a:rPr>
              <a:t> et al., </a:t>
            </a:r>
            <a:r>
              <a:rPr lang="it-IT" sz="750" i="1" dirty="0" err="1">
                <a:solidFill>
                  <a:srgbClr val="44546A">
                    <a:lumMod val="10000"/>
                  </a:srgbClr>
                </a:solidFill>
                <a:latin typeface="Calibri-Italic"/>
                <a:sym typeface="Calibri"/>
              </a:rPr>
              <a:t>Radiother</a:t>
            </a:r>
            <a:r>
              <a:rPr lang="it-IT" sz="750" i="1" dirty="0">
                <a:solidFill>
                  <a:srgbClr val="44546A">
                    <a:lumMod val="10000"/>
                  </a:srgbClr>
                </a:solidFill>
                <a:latin typeface="Calibri-Italic"/>
                <a:sym typeface="Calibri"/>
              </a:rPr>
              <a:t>. </a:t>
            </a:r>
            <a:r>
              <a:rPr lang="it-IT" sz="750" i="1" dirty="0" err="1">
                <a:solidFill>
                  <a:srgbClr val="44546A">
                    <a:lumMod val="10000"/>
                  </a:srgbClr>
                </a:solidFill>
                <a:latin typeface="Calibri-Italic"/>
                <a:sym typeface="Calibri"/>
              </a:rPr>
              <a:t>Oncol</a:t>
            </a:r>
            <a:r>
              <a:rPr lang="it-IT" sz="750" i="1" dirty="0">
                <a:solidFill>
                  <a:srgbClr val="44546A">
                    <a:lumMod val="10000"/>
                  </a:srgbClr>
                </a:solidFill>
                <a:latin typeface="Calibri-Italic"/>
                <a:sym typeface="Calibri"/>
              </a:rPr>
              <a:t>. </a:t>
            </a:r>
            <a:r>
              <a:rPr lang="it" sz="750" i="1" dirty="0">
                <a:solidFill>
                  <a:srgbClr val="44546A">
                    <a:lumMod val="10000"/>
                  </a:srgbClr>
                </a:solidFill>
                <a:latin typeface="Calibri-Italic"/>
                <a:sym typeface="Calibri"/>
              </a:rPr>
              <a:t>(2022), </a:t>
            </a:r>
          </a:p>
          <a:p>
            <a:pPr>
              <a:buClr>
                <a:srgbClr val="000000"/>
              </a:buClr>
            </a:pPr>
            <a:r>
              <a:rPr lang="it-IT" sz="750" i="1" dirty="0" err="1">
                <a:solidFill>
                  <a:srgbClr val="44546A">
                    <a:lumMod val="10000"/>
                  </a:srgbClr>
                </a:solidFill>
                <a:latin typeface="Calibri-Italic"/>
                <a:sym typeface="Calibri"/>
              </a:rPr>
              <a:t>Karger</a:t>
            </a:r>
            <a:r>
              <a:rPr lang="it-IT" sz="750" i="1" dirty="0">
                <a:solidFill>
                  <a:srgbClr val="44546A">
                    <a:lumMod val="10000"/>
                  </a:srgbClr>
                </a:solidFill>
                <a:latin typeface="Calibri-Italic"/>
                <a:sym typeface="Calibri"/>
              </a:rPr>
              <a:t> et al., </a:t>
            </a:r>
            <a:r>
              <a:rPr lang="en-US" sz="750" i="1" dirty="0">
                <a:solidFill>
                  <a:srgbClr val="44546A">
                    <a:lumMod val="10000"/>
                  </a:srgbClr>
                </a:solidFill>
                <a:latin typeface="Calibri-Italic"/>
                <a:sym typeface="Calibri"/>
              </a:rPr>
              <a:t>Int. J. Radiation Oncology Biol. Phys. (2006)</a:t>
            </a:r>
            <a:endParaRPr sz="750" i="1" dirty="0">
              <a:solidFill>
                <a:srgbClr val="44546A">
                  <a:lumMod val="10000"/>
                </a:srgbClr>
              </a:solidFill>
              <a:latin typeface="Calibri-Italic"/>
              <a:sym typeface="Calibri"/>
            </a:endParaRPr>
          </a:p>
        </p:txBody>
      </p:sp>
    </p:spTree>
    <p:extLst>
      <p:ext uri="{BB962C8B-B14F-4D97-AF65-F5344CB8AC3E}">
        <p14:creationId xmlns:p14="http://schemas.microsoft.com/office/powerpoint/2010/main" val="115829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5D6D-3F8A-B18D-3E88-A7D2350C7D3C}"/>
            </a:ext>
          </a:extLst>
        </p:cNvPr>
        <p:cNvGrpSpPr/>
        <p:nvPr/>
      </p:nvGrpSpPr>
      <p:grpSpPr>
        <a:xfrm>
          <a:off x="0" y="0"/>
          <a:ext cx="0" cy="0"/>
          <a:chOff x="0" y="0"/>
          <a:chExt cx="0" cy="0"/>
        </a:xfrm>
      </p:grpSpPr>
      <p:sp>
        <p:nvSpPr>
          <p:cNvPr id="16" name="Freccia a sinistra 15">
            <a:extLst>
              <a:ext uri="{FF2B5EF4-FFF2-40B4-BE49-F238E27FC236}">
                <a16:creationId xmlns:a16="http://schemas.microsoft.com/office/drawing/2014/main" id="{87792CC7-6FCF-EDD7-0D4C-FC8FD8E46F17}"/>
              </a:ext>
            </a:extLst>
          </p:cNvPr>
          <p:cNvSpPr/>
          <p:nvPr/>
        </p:nvSpPr>
        <p:spPr>
          <a:xfrm rot="16200000">
            <a:off x="3977455" y="3343019"/>
            <a:ext cx="1197538" cy="355455"/>
          </a:xfrm>
          <a:prstGeom prst="leftArrow">
            <a:avLst>
              <a:gd name="adj1" fmla="val 60000"/>
              <a:gd name="adj2" fmla="val 50000"/>
            </a:avLst>
          </a:prstGeom>
          <a:solidFill>
            <a:schemeClr val="accent1">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15" name="Titolo 1">
            <a:extLst>
              <a:ext uri="{FF2B5EF4-FFF2-40B4-BE49-F238E27FC236}">
                <a16:creationId xmlns:a16="http://schemas.microsoft.com/office/drawing/2014/main" id="{C4B8C3B0-4CC1-DA40-B1CF-40E806307AF5}"/>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rPr>
              <a:t>NTCP model for UHDR</a:t>
            </a:r>
          </a:p>
        </p:txBody>
      </p:sp>
      <p:sp>
        <p:nvSpPr>
          <p:cNvPr id="21" name="Figura a mano libera: forma 20">
            <a:extLst>
              <a:ext uri="{FF2B5EF4-FFF2-40B4-BE49-F238E27FC236}">
                <a16:creationId xmlns:a16="http://schemas.microsoft.com/office/drawing/2014/main" id="{2E81DBA0-D42B-1C24-FD77-34318D12B8AA}"/>
              </a:ext>
            </a:extLst>
          </p:cNvPr>
          <p:cNvSpPr/>
          <p:nvPr/>
        </p:nvSpPr>
        <p:spPr>
          <a:xfrm>
            <a:off x="4017166" y="2536354"/>
            <a:ext cx="1109669" cy="1109669"/>
          </a:xfrm>
          <a:custGeom>
            <a:avLst/>
            <a:gdLst>
              <a:gd name="connsiteX0" fmla="*/ 0 w 1479559"/>
              <a:gd name="connsiteY0" fmla="*/ 739780 h 1479559"/>
              <a:gd name="connsiteX1" fmla="*/ 739780 w 1479559"/>
              <a:gd name="connsiteY1" fmla="*/ 0 h 1479559"/>
              <a:gd name="connsiteX2" fmla="*/ 1479560 w 1479559"/>
              <a:gd name="connsiteY2" fmla="*/ 739780 h 1479559"/>
              <a:gd name="connsiteX3" fmla="*/ 739780 w 1479559"/>
              <a:gd name="connsiteY3" fmla="*/ 1479560 h 1479559"/>
              <a:gd name="connsiteX4" fmla="*/ 0 w 1479559"/>
              <a:gd name="connsiteY4" fmla="*/ 739780 h 147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559" h="1479559">
                <a:moveTo>
                  <a:pt x="0" y="739780"/>
                </a:moveTo>
                <a:cubicBezTo>
                  <a:pt x="0" y="331211"/>
                  <a:pt x="331211" y="0"/>
                  <a:pt x="739780" y="0"/>
                </a:cubicBezTo>
                <a:cubicBezTo>
                  <a:pt x="1148349" y="0"/>
                  <a:pt x="1479560" y="331211"/>
                  <a:pt x="1479560" y="739780"/>
                </a:cubicBezTo>
                <a:cubicBezTo>
                  <a:pt x="1479560" y="1148349"/>
                  <a:pt x="1148349" y="1479560"/>
                  <a:pt x="739780" y="1479560"/>
                </a:cubicBezTo>
                <a:cubicBezTo>
                  <a:pt x="331211" y="1479560"/>
                  <a:pt x="0" y="1148349"/>
                  <a:pt x="0" y="739780"/>
                </a:cubicBez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79652" tIns="179652" rIns="179652" bIns="179652" numCol="1" spcCol="1270" anchor="ctr" anchorCtr="0">
            <a:noAutofit/>
          </a:bodyPr>
          <a:lstStyle/>
          <a:p>
            <a:pPr algn="ctr" defTabSz="1200150">
              <a:lnSpc>
                <a:spcPct val="90000"/>
              </a:lnSpc>
              <a:spcBef>
                <a:spcPct val="0"/>
              </a:spcBef>
              <a:spcAft>
                <a:spcPct val="35000"/>
              </a:spcAft>
              <a:defRPr/>
            </a:pPr>
            <a:r>
              <a:rPr lang="en-US" sz="1350" b="1" dirty="0">
                <a:solidFill>
                  <a:prstClr val="black"/>
                </a:solidFill>
                <a:latin typeface="Calibri" panose="020F0502020204030204"/>
              </a:rPr>
              <a:t>MS-GSM</a:t>
            </a:r>
            <a:r>
              <a:rPr lang="en-US" sz="1350" b="1" baseline="30000" dirty="0">
                <a:solidFill>
                  <a:prstClr val="black"/>
                </a:solidFill>
                <a:latin typeface="Calibri" panose="020F0502020204030204"/>
              </a:rPr>
              <a:t>2</a:t>
            </a:r>
            <a:endParaRPr lang="en-US" sz="1350" dirty="0">
              <a:solidFill>
                <a:prstClr val="black">
                  <a:hueOff val="0"/>
                  <a:satOff val="0"/>
                  <a:lumOff val="0"/>
                  <a:alphaOff val="0"/>
                </a:prstClr>
              </a:solidFill>
              <a:latin typeface="Calibri" panose="020F0502020204030204"/>
            </a:endParaRPr>
          </a:p>
        </p:txBody>
      </p:sp>
      <p:sp>
        <p:nvSpPr>
          <p:cNvPr id="22" name="Freccia a sinistra 21">
            <a:extLst>
              <a:ext uri="{FF2B5EF4-FFF2-40B4-BE49-F238E27FC236}">
                <a16:creationId xmlns:a16="http://schemas.microsoft.com/office/drawing/2014/main" id="{6B8FFDD6-068D-F484-F40E-0DBB0CE86DB8}"/>
              </a:ext>
            </a:extLst>
          </p:cNvPr>
          <p:cNvSpPr/>
          <p:nvPr/>
        </p:nvSpPr>
        <p:spPr>
          <a:xfrm rot="10800000">
            <a:off x="2457320" y="2933061"/>
            <a:ext cx="1474053" cy="3162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23" name="Figura a mano libera: forma 22">
            <a:extLst>
              <a:ext uri="{FF2B5EF4-FFF2-40B4-BE49-F238E27FC236}">
                <a16:creationId xmlns:a16="http://schemas.microsoft.com/office/drawing/2014/main" id="{757BAEBD-B95B-8FEE-6C3C-1784B5A60AFF}"/>
              </a:ext>
            </a:extLst>
          </p:cNvPr>
          <p:cNvSpPr/>
          <p:nvPr/>
        </p:nvSpPr>
        <p:spPr>
          <a:xfrm>
            <a:off x="2068936" y="2780481"/>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Dose prescription</a:t>
            </a:r>
          </a:p>
        </p:txBody>
      </p:sp>
      <p:sp>
        <p:nvSpPr>
          <p:cNvPr id="24" name="Freccia a sinistra 23">
            <a:extLst>
              <a:ext uri="{FF2B5EF4-FFF2-40B4-BE49-F238E27FC236}">
                <a16:creationId xmlns:a16="http://schemas.microsoft.com/office/drawing/2014/main" id="{E876F6B1-BBF8-2B82-96DA-DC1A10600549}"/>
              </a:ext>
            </a:extLst>
          </p:cNvPr>
          <p:cNvSpPr/>
          <p:nvPr/>
        </p:nvSpPr>
        <p:spPr>
          <a:xfrm rot="12342857">
            <a:off x="2593751" y="2335320"/>
            <a:ext cx="1474053" cy="3162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25" name="Figura a mano libera: forma 24">
            <a:extLst>
              <a:ext uri="{FF2B5EF4-FFF2-40B4-BE49-F238E27FC236}">
                <a16:creationId xmlns:a16="http://schemas.microsoft.com/office/drawing/2014/main" id="{681A184D-1DFD-F6D3-D3C0-0A00E549AB95}"/>
              </a:ext>
            </a:extLst>
          </p:cNvPr>
          <p:cNvSpPr/>
          <p:nvPr/>
        </p:nvSpPr>
        <p:spPr>
          <a:xfrm>
            <a:off x="2278355" y="1862956"/>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Radiation quality</a:t>
            </a:r>
          </a:p>
        </p:txBody>
      </p:sp>
      <p:sp>
        <p:nvSpPr>
          <p:cNvPr id="26" name="Freccia a sinistra 25">
            <a:extLst>
              <a:ext uri="{FF2B5EF4-FFF2-40B4-BE49-F238E27FC236}">
                <a16:creationId xmlns:a16="http://schemas.microsoft.com/office/drawing/2014/main" id="{C97755D6-47CF-459F-1E0A-BE8A5BA8F345}"/>
              </a:ext>
            </a:extLst>
          </p:cNvPr>
          <p:cNvSpPr/>
          <p:nvPr/>
        </p:nvSpPr>
        <p:spPr>
          <a:xfrm rot="13885714">
            <a:off x="2976020" y="1855968"/>
            <a:ext cx="1474053" cy="3162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27" name="Figura a mano libera: forma 26">
            <a:extLst>
              <a:ext uri="{FF2B5EF4-FFF2-40B4-BE49-F238E27FC236}">
                <a16:creationId xmlns:a16="http://schemas.microsoft.com/office/drawing/2014/main" id="{05A74D2C-1045-F5D4-1896-C8036E16FE36}"/>
              </a:ext>
            </a:extLst>
          </p:cNvPr>
          <p:cNvSpPr/>
          <p:nvPr/>
        </p:nvSpPr>
        <p:spPr>
          <a:xfrm>
            <a:off x="2865134" y="1127158"/>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Fractionation scheme</a:t>
            </a:r>
          </a:p>
        </p:txBody>
      </p:sp>
      <p:sp>
        <p:nvSpPr>
          <p:cNvPr id="28" name="Freccia a sinistra 27">
            <a:extLst>
              <a:ext uri="{FF2B5EF4-FFF2-40B4-BE49-F238E27FC236}">
                <a16:creationId xmlns:a16="http://schemas.microsoft.com/office/drawing/2014/main" id="{80ECFF92-1B20-DC69-78E3-398EA381C7C4}"/>
              </a:ext>
            </a:extLst>
          </p:cNvPr>
          <p:cNvSpPr/>
          <p:nvPr/>
        </p:nvSpPr>
        <p:spPr>
          <a:xfrm rot="15428571">
            <a:off x="3528416" y="1589948"/>
            <a:ext cx="1474053" cy="316256"/>
          </a:xfrm>
          <a:prstGeom prst="leftArrow">
            <a:avLst>
              <a:gd name="adj1" fmla="val 60000"/>
              <a:gd name="adj2" fmla="val 50000"/>
            </a:avLst>
          </a:prstGeom>
          <a:solidFill>
            <a:srgbClr val="FF7575"/>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29" name="Figura a mano libera: forma 28">
            <a:extLst>
              <a:ext uri="{FF2B5EF4-FFF2-40B4-BE49-F238E27FC236}">
                <a16:creationId xmlns:a16="http://schemas.microsoft.com/office/drawing/2014/main" id="{492BF878-8579-AC4F-A327-D3D3D95E3C78}"/>
              </a:ext>
            </a:extLst>
          </p:cNvPr>
          <p:cNvSpPr/>
          <p:nvPr/>
        </p:nvSpPr>
        <p:spPr>
          <a:xfrm>
            <a:off x="3713055" y="718821"/>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a:ln>
            <a:solidFill>
              <a:srgbClr val="FF0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Dose rate</a:t>
            </a:r>
          </a:p>
        </p:txBody>
      </p:sp>
      <p:sp>
        <p:nvSpPr>
          <p:cNvPr id="30" name="Freccia a sinistra 29">
            <a:extLst>
              <a:ext uri="{FF2B5EF4-FFF2-40B4-BE49-F238E27FC236}">
                <a16:creationId xmlns:a16="http://schemas.microsoft.com/office/drawing/2014/main" id="{3EAE1E9B-36C9-6834-5B0F-A01AE26C7F33}"/>
              </a:ext>
            </a:extLst>
          </p:cNvPr>
          <p:cNvSpPr/>
          <p:nvPr/>
        </p:nvSpPr>
        <p:spPr>
          <a:xfrm rot="16971429">
            <a:off x="4141529" y="1589948"/>
            <a:ext cx="1474053" cy="316256"/>
          </a:xfrm>
          <a:prstGeom prst="leftArrow">
            <a:avLst>
              <a:gd name="adj1" fmla="val 60000"/>
              <a:gd name="adj2" fmla="val 50000"/>
            </a:avLst>
          </a:prstGeom>
          <a:solidFill>
            <a:srgbClr val="FF7575"/>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31" name="Figura a mano libera: forma 30">
            <a:extLst>
              <a:ext uri="{FF2B5EF4-FFF2-40B4-BE49-F238E27FC236}">
                <a16:creationId xmlns:a16="http://schemas.microsoft.com/office/drawing/2014/main" id="{FFEBA1E1-C8BE-5E52-2A42-0DA9EB76067C}"/>
              </a:ext>
            </a:extLst>
          </p:cNvPr>
          <p:cNvSpPr/>
          <p:nvPr/>
        </p:nvSpPr>
        <p:spPr>
          <a:xfrm>
            <a:off x="4654177" y="718821"/>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a:ln>
            <a:solidFill>
              <a:srgbClr val="FF0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Chemical environment</a:t>
            </a:r>
          </a:p>
        </p:txBody>
      </p:sp>
      <p:sp>
        <p:nvSpPr>
          <p:cNvPr id="32" name="Freccia a sinistra 31">
            <a:extLst>
              <a:ext uri="{FF2B5EF4-FFF2-40B4-BE49-F238E27FC236}">
                <a16:creationId xmlns:a16="http://schemas.microsoft.com/office/drawing/2014/main" id="{292113B3-7230-8937-FC10-8BB462EE09BE}"/>
              </a:ext>
            </a:extLst>
          </p:cNvPr>
          <p:cNvSpPr/>
          <p:nvPr/>
        </p:nvSpPr>
        <p:spPr>
          <a:xfrm rot="18514286">
            <a:off x="4693925" y="1855968"/>
            <a:ext cx="1474053" cy="3162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33" name="Figura a mano libera: forma 32">
            <a:extLst>
              <a:ext uri="{FF2B5EF4-FFF2-40B4-BE49-F238E27FC236}">
                <a16:creationId xmlns:a16="http://schemas.microsoft.com/office/drawing/2014/main" id="{A93D6F42-C8B2-67A1-8484-F761B46D722F}"/>
              </a:ext>
            </a:extLst>
          </p:cNvPr>
          <p:cNvSpPr/>
          <p:nvPr/>
        </p:nvSpPr>
        <p:spPr>
          <a:xfrm>
            <a:off x="5502097" y="1127158"/>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Oxygenation level</a:t>
            </a:r>
          </a:p>
        </p:txBody>
      </p:sp>
      <p:sp>
        <p:nvSpPr>
          <p:cNvPr id="34" name="Freccia a sinistra 33">
            <a:extLst>
              <a:ext uri="{FF2B5EF4-FFF2-40B4-BE49-F238E27FC236}">
                <a16:creationId xmlns:a16="http://schemas.microsoft.com/office/drawing/2014/main" id="{9C6CC4A8-4B14-A534-455F-E05D80AAC536}"/>
              </a:ext>
            </a:extLst>
          </p:cNvPr>
          <p:cNvSpPr/>
          <p:nvPr/>
        </p:nvSpPr>
        <p:spPr>
          <a:xfrm rot="20057143">
            <a:off x="5076196" y="2335320"/>
            <a:ext cx="1474053" cy="3162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35" name="Figura a mano libera: forma 34">
            <a:extLst>
              <a:ext uri="{FF2B5EF4-FFF2-40B4-BE49-F238E27FC236}">
                <a16:creationId xmlns:a16="http://schemas.microsoft.com/office/drawing/2014/main" id="{FD6934E0-EC98-FA06-37D3-41A8EA2A6AB3}"/>
              </a:ext>
            </a:extLst>
          </p:cNvPr>
          <p:cNvSpPr/>
          <p:nvPr/>
        </p:nvSpPr>
        <p:spPr>
          <a:xfrm>
            <a:off x="6088876" y="1862956"/>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Cell line</a:t>
            </a:r>
          </a:p>
        </p:txBody>
      </p:sp>
      <p:sp>
        <p:nvSpPr>
          <p:cNvPr id="36" name="Freccia a sinistra 35">
            <a:extLst>
              <a:ext uri="{FF2B5EF4-FFF2-40B4-BE49-F238E27FC236}">
                <a16:creationId xmlns:a16="http://schemas.microsoft.com/office/drawing/2014/main" id="{8662AAE2-4248-9397-4D11-72D5FD5A0376}"/>
              </a:ext>
            </a:extLst>
          </p:cNvPr>
          <p:cNvSpPr/>
          <p:nvPr/>
        </p:nvSpPr>
        <p:spPr>
          <a:xfrm>
            <a:off x="5212626" y="2933061"/>
            <a:ext cx="1474053" cy="3162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txBody>
          <a:bodyPr/>
          <a:lstStyle/>
          <a:p>
            <a:pPr defTabSz="685800">
              <a:defRPr/>
            </a:pPr>
            <a:endParaRPr lang="en-US" sz="1350" dirty="0">
              <a:solidFill>
                <a:prstClr val="black">
                  <a:hueOff val="0"/>
                  <a:satOff val="0"/>
                  <a:lumOff val="0"/>
                  <a:alphaOff val="0"/>
                </a:prstClr>
              </a:solidFill>
              <a:latin typeface="Calibri" panose="020F0502020204030204"/>
            </a:endParaRPr>
          </a:p>
        </p:txBody>
      </p:sp>
      <p:sp>
        <p:nvSpPr>
          <p:cNvPr id="37" name="Figura a mano libera: forma 36">
            <a:extLst>
              <a:ext uri="{FF2B5EF4-FFF2-40B4-BE49-F238E27FC236}">
                <a16:creationId xmlns:a16="http://schemas.microsoft.com/office/drawing/2014/main" id="{2C0FF7B6-58AB-6DEC-57BC-D63BD530303B}"/>
              </a:ext>
            </a:extLst>
          </p:cNvPr>
          <p:cNvSpPr/>
          <p:nvPr/>
        </p:nvSpPr>
        <p:spPr>
          <a:xfrm>
            <a:off x="6298296" y="2780481"/>
            <a:ext cx="776768" cy="621415"/>
          </a:xfrm>
          <a:custGeom>
            <a:avLst/>
            <a:gdLst>
              <a:gd name="connsiteX0" fmla="*/ 0 w 1035691"/>
              <a:gd name="connsiteY0" fmla="*/ 82855 h 828553"/>
              <a:gd name="connsiteX1" fmla="*/ 82855 w 1035691"/>
              <a:gd name="connsiteY1" fmla="*/ 0 h 828553"/>
              <a:gd name="connsiteX2" fmla="*/ 952836 w 1035691"/>
              <a:gd name="connsiteY2" fmla="*/ 0 h 828553"/>
              <a:gd name="connsiteX3" fmla="*/ 1035691 w 1035691"/>
              <a:gd name="connsiteY3" fmla="*/ 82855 h 828553"/>
              <a:gd name="connsiteX4" fmla="*/ 1035691 w 1035691"/>
              <a:gd name="connsiteY4" fmla="*/ 745698 h 828553"/>
              <a:gd name="connsiteX5" fmla="*/ 952836 w 1035691"/>
              <a:gd name="connsiteY5" fmla="*/ 828553 h 828553"/>
              <a:gd name="connsiteX6" fmla="*/ 82855 w 1035691"/>
              <a:gd name="connsiteY6" fmla="*/ 828553 h 828553"/>
              <a:gd name="connsiteX7" fmla="*/ 0 w 1035691"/>
              <a:gd name="connsiteY7" fmla="*/ 745698 h 828553"/>
              <a:gd name="connsiteX8" fmla="*/ 0 w 1035691"/>
              <a:gd name="connsiteY8" fmla="*/ 82855 h 82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691" h="828553">
                <a:moveTo>
                  <a:pt x="0" y="82855"/>
                </a:moveTo>
                <a:cubicBezTo>
                  <a:pt x="0" y="37095"/>
                  <a:pt x="37095" y="0"/>
                  <a:pt x="82855" y="0"/>
                </a:cubicBezTo>
                <a:lnTo>
                  <a:pt x="952836" y="0"/>
                </a:lnTo>
                <a:cubicBezTo>
                  <a:pt x="998596" y="0"/>
                  <a:pt x="1035691" y="37095"/>
                  <a:pt x="1035691" y="82855"/>
                </a:cubicBezTo>
                <a:lnTo>
                  <a:pt x="1035691" y="745698"/>
                </a:lnTo>
                <a:cubicBezTo>
                  <a:pt x="1035691" y="791458"/>
                  <a:pt x="998596" y="828553"/>
                  <a:pt x="952836" y="828553"/>
                </a:cubicBezTo>
                <a:lnTo>
                  <a:pt x="82855" y="828553"/>
                </a:lnTo>
                <a:cubicBezTo>
                  <a:pt x="37095" y="828553"/>
                  <a:pt x="0" y="791458"/>
                  <a:pt x="0" y="745698"/>
                </a:cubicBezTo>
                <a:lnTo>
                  <a:pt x="0" y="82855"/>
                </a:lnTo>
                <a:close/>
              </a:path>
            </a:pathLst>
          </a:cu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774" tIns="36774" rIns="36774" bIns="36774" numCol="1" spcCol="1270" anchor="ctr" anchorCtr="0">
            <a:noAutofit/>
          </a:bodyPr>
          <a:lstStyle/>
          <a:p>
            <a:pPr algn="ctr" defTabSz="433388">
              <a:lnSpc>
                <a:spcPct val="90000"/>
              </a:lnSpc>
              <a:spcBef>
                <a:spcPct val="0"/>
              </a:spcBef>
              <a:spcAft>
                <a:spcPct val="35000"/>
              </a:spcAft>
              <a:defRPr/>
            </a:pPr>
            <a:r>
              <a:rPr lang="en-US" sz="975" dirty="0">
                <a:solidFill>
                  <a:prstClr val="black">
                    <a:hueOff val="0"/>
                    <a:satOff val="0"/>
                    <a:lumOff val="0"/>
                    <a:alphaOff val="0"/>
                  </a:prstClr>
                </a:solidFill>
                <a:latin typeface="Calibri" panose="020F0502020204030204"/>
              </a:rPr>
              <a:t>Tissue architecture</a:t>
            </a:r>
          </a:p>
        </p:txBody>
      </p:sp>
      <p:sp>
        <p:nvSpPr>
          <p:cNvPr id="17" name="Figura a mano libera: forma 16">
            <a:extLst>
              <a:ext uri="{FF2B5EF4-FFF2-40B4-BE49-F238E27FC236}">
                <a16:creationId xmlns:a16="http://schemas.microsoft.com/office/drawing/2014/main" id="{51E4273F-2680-5001-FDF4-AC098F644DDD}"/>
              </a:ext>
            </a:extLst>
          </p:cNvPr>
          <p:cNvSpPr/>
          <p:nvPr/>
        </p:nvSpPr>
        <p:spPr>
          <a:xfrm>
            <a:off x="2213215" y="4183719"/>
            <a:ext cx="4717569" cy="647747"/>
          </a:xfrm>
          <a:custGeom>
            <a:avLst/>
            <a:gdLst>
              <a:gd name="connsiteX0" fmla="*/ 0 w 1524190"/>
              <a:gd name="connsiteY0" fmla="*/ 121935 h 1219352"/>
              <a:gd name="connsiteX1" fmla="*/ 121935 w 1524190"/>
              <a:gd name="connsiteY1" fmla="*/ 0 h 1219352"/>
              <a:gd name="connsiteX2" fmla="*/ 1402255 w 1524190"/>
              <a:gd name="connsiteY2" fmla="*/ 0 h 1219352"/>
              <a:gd name="connsiteX3" fmla="*/ 1524190 w 1524190"/>
              <a:gd name="connsiteY3" fmla="*/ 121935 h 1219352"/>
              <a:gd name="connsiteX4" fmla="*/ 1524190 w 1524190"/>
              <a:gd name="connsiteY4" fmla="*/ 1097417 h 1219352"/>
              <a:gd name="connsiteX5" fmla="*/ 1402255 w 1524190"/>
              <a:gd name="connsiteY5" fmla="*/ 1219352 h 1219352"/>
              <a:gd name="connsiteX6" fmla="*/ 121935 w 1524190"/>
              <a:gd name="connsiteY6" fmla="*/ 1219352 h 1219352"/>
              <a:gd name="connsiteX7" fmla="*/ 0 w 1524190"/>
              <a:gd name="connsiteY7" fmla="*/ 1097417 h 1219352"/>
              <a:gd name="connsiteX8" fmla="*/ 0 w 1524190"/>
              <a:gd name="connsiteY8" fmla="*/ 121935 h 12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190" h="1219352">
                <a:moveTo>
                  <a:pt x="0" y="121935"/>
                </a:moveTo>
                <a:cubicBezTo>
                  <a:pt x="0" y="54592"/>
                  <a:pt x="54592" y="0"/>
                  <a:pt x="121935" y="0"/>
                </a:cubicBezTo>
                <a:lnTo>
                  <a:pt x="1402255" y="0"/>
                </a:lnTo>
                <a:cubicBezTo>
                  <a:pt x="1469598" y="0"/>
                  <a:pt x="1524190" y="54592"/>
                  <a:pt x="1524190" y="121935"/>
                </a:cubicBezTo>
                <a:lnTo>
                  <a:pt x="1524190" y="1097417"/>
                </a:lnTo>
                <a:cubicBezTo>
                  <a:pt x="1524190" y="1164760"/>
                  <a:pt x="1469598" y="1219352"/>
                  <a:pt x="1402255" y="1219352"/>
                </a:cubicBezTo>
                <a:lnTo>
                  <a:pt x="121935" y="1219352"/>
                </a:lnTo>
                <a:cubicBezTo>
                  <a:pt x="54592" y="1219352"/>
                  <a:pt x="0" y="1164760"/>
                  <a:pt x="0" y="1097417"/>
                </a:cubicBezTo>
                <a:lnTo>
                  <a:pt x="0" y="121935"/>
                </a:lnTo>
                <a:close/>
              </a:path>
            </a:pathLst>
          </a:custGeom>
          <a:ln>
            <a:solidFill>
              <a:srgbClr val="002060"/>
            </a:solidFill>
          </a:ln>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55361" tIns="55361" rIns="55361" bIns="55361" numCol="1" spcCol="1270" anchor="ctr" anchorCtr="0">
            <a:noAutofit/>
          </a:bodyPr>
          <a:lstStyle/>
          <a:p>
            <a:pPr algn="ctr" defTabSz="666750">
              <a:lnSpc>
                <a:spcPct val="90000"/>
              </a:lnSpc>
              <a:spcBef>
                <a:spcPct val="0"/>
              </a:spcBef>
              <a:spcAft>
                <a:spcPct val="35000"/>
              </a:spcAft>
              <a:defRPr/>
            </a:pPr>
            <a:endParaRPr lang="en-US" sz="2400" b="1" dirty="0">
              <a:solidFill>
                <a:prstClr val="black">
                  <a:hueOff val="0"/>
                  <a:satOff val="0"/>
                  <a:lumOff val="0"/>
                  <a:alphaOff val="0"/>
                </a:prstClr>
              </a:solidFill>
              <a:latin typeface="Calibri" panose="020F0502020204030204"/>
            </a:endParaRP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C42523AB-E2A6-C92E-552C-8C2BF623199E}"/>
                  </a:ext>
                </a:extLst>
              </p:cNvPr>
              <p:cNvSpPr txBox="1"/>
              <p:nvPr/>
            </p:nvSpPr>
            <p:spPr>
              <a:xfrm>
                <a:off x="2249152" y="4209819"/>
                <a:ext cx="4623445" cy="590739"/>
              </a:xfrm>
              <a:prstGeom prst="rect">
                <a:avLst/>
              </a:prstGeom>
              <a:noFill/>
            </p:spPr>
            <p:txBody>
              <a:bodyPr wrap="none" lIns="0" tIns="0" rIns="0" bIns="0" rtlCol="0">
                <a:spAutoFit/>
              </a:bodyPr>
              <a:lstStyle/>
              <a:p>
                <a:pPr defTabSz="685800">
                  <a:defRPr/>
                </a:pPr>
                <a14:m>
                  <m:oMathPara xmlns:m="http://schemas.openxmlformats.org/officeDocument/2006/math">
                    <m:oMathParaPr>
                      <m:jc m:val="centerGroup"/>
                    </m:oMathParaPr>
                    <m:oMath xmlns:m="http://schemas.openxmlformats.org/officeDocument/2006/math">
                      <m:r>
                        <m:rPr>
                          <m:sty m:val="p"/>
                        </m:rPr>
                        <a:rPr lang="en-US" sz="1350">
                          <a:solidFill>
                            <a:prstClr val="black"/>
                          </a:solidFill>
                          <a:latin typeface="Cambria Math" panose="02040503050406030204" pitchFamily="18" charset="0"/>
                        </a:rPr>
                        <m:t>NTCP</m:t>
                      </m:r>
                      <m:r>
                        <a:rPr lang="en-US" sz="1350" i="1">
                          <a:solidFill>
                            <a:prstClr val="black"/>
                          </a:solidFill>
                          <a:latin typeface="Cambria Math" panose="02040503050406030204" pitchFamily="18" charset="0"/>
                        </a:rPr>
                        <m:t>=</m:t>
                      </m:r>
                      <m:nary>
                        <m:naryPr>
                          <m:chr m:val="∏"/>
                          <m:ctrlPr>
                            <a:rPr lang="en-US" sz="1350" i="1">
                              <a:solidFill>
                                <a:prstClr val="black"/>
                              </a:solidFill>
                              <a:latin typeface="Cambria Math" panose="02040503050406030204" pitchFamily="18" charset="0"/>
                            </a:rPr>
                          </m:ctrlPr>
                        </m:naryPr>
                        <m:sub>
                          <m:r>
                            <m:rPr>
                              <m:brk m:alnAt="23"/>
                            </m:rPr>
                            <a:rPr lang="en-US" sz="1350" i="1">
                              <a:solidFill>
                                <a:prstClr val="black"/>
                              </a:solidFill>
                              <a:latin typeface="Cambria Math" panose="02040503050406030204" pitchFamily="18" charset="0"/>
                            </a:rPr>
                            <m:t>𝑗</m:t>
                          </m:r>
                          <m:r>
                            <a:rPr lang="en-US" sz="1350" i="1">
                              <a:solidFill>
                                <a:prstClr val="black"/>
                              </a:solidFill>
                              <a:latin typeface="Cambria Math" panose="02040503050406030204" pitchFamily="18" charset="0"/>
                            </a:rPr>
                            <m:t>=1</m:t>
                          </m:r>
                        </m:sub>
                        <m:sup>
                          <m:r>
                            <a:rPr lang="en-US" sz="1350" i="1">
                              <a:solidFill>
                                <a:prstClr val="black"/>
                              </a:solidFill>
                              <a:latin typeface="Cambria Math" panose="02040503050406030204" pitchFamily="18" charset="0"/>
                            </a:rPr>
                            <m:t>𝑛</m:t>
                          </m:r>
                        </m:sup>
                        <m:e>
                          <m:d>
                            <m:dPr>
                              <m:begChr m:val="["/>
                              <m:endChr m:val="]"/>
                              <m:ctrlPr>
                                <a:rPr lang="en-US" sz="1350" i="1">
                                  <a:solidFill>
                                    <a:prstClr val="black"/>
                                  </a:solidFill>
                                  <a:latin typeface="Cambria Math" panose="02040503050406030204" pitchFamily="18" charset="0"/>
                                </a:rPr>
                              </m:ctrlPr>
                            </m:dPr>
                            <m:e>
                              <m:r>
                                <a:rPr lang="en-US" sz="1350" i="1">
                                  <a:solidFill>
                                    <a:prstClr val="black"/>
                                  </a:solidFill>
                                  <a:latin typeface="Cambria Math" panose="02040503050406030204" pitchFamily="18" charset="0"/>
                                </a:rPr>
                                <m:t>1−</m:t>
                              </m:r>
                              <m:nary>
                                <m:naryPr>
                                  <m:chr m:val="∏"/>
                                  <m:ctrlPr>
                                    <a:rPr lang="en-US" sz="1350" i="1">
                                      <a:solidFill>
                                        <a:prstClr val="black"/>
                                      </a:solidFill>
                                      <a:latin typeface="Cambria Math" panose="02040503050406030204" pitchFamily="18" charset="0"/>
                                    </a:rPr>
                                  </m:ctrlPr>
                                </m:naryPr>
                                <m:sub>
                                  <m:r>
                                    <m:rPr>
                                      <m:brk m:alnAt="23"/>
                                    </m:rPr>
                                    <a:rPr lang="en-US" sz="1350" i="1">
                                      <a:solidFill>
                                        <a:prstClr val="black"/>
                                      </a:solidFill>
                                      <a:latin typeface="Cambria Math" panose="02040503050406030204" pitchFamily="18" charset="0"/>
                                    </a:rPr>
                                    <m:t>𝑖</m:t>
                                  </m:r>
                                  <m:r>
                                    <a:rPr lang="en-US" sz="1350" i="1">
                                      <a:solidFill>
                                        <a:prstClr val="black"/>
                                      </a:solidFill>
                                      <a:latin typeface="Cambria Math" panose="02040503050406030204" pitchFamily="18" charset="0"/>
                                    </a:rPr>
                                    <m:t>=1</m:t>
                                  </m:r>
                                </m:sub>
                                <m:sup>
                                  <m:r>
                                    <a:rPr lang="en-US" sz="1350" i="1">
                                      <a:solidFill>
                                        <a:prstClr val="black"/>
                                      </a:solidFill>
                                      <a:latin typeface="Cambria Math" panose="02040503050406030204" pitchFamily="18" charset="0"/>
                                    </a:rPr>
                                    <m:t>𝑚</m:t>
                                  </m:r>
                                </m:sup>
                                <m:e>
                                  <m:d>
                                    <m:dPr>
                                      <m:ctrlPr>
                                        <a:rPr lang="en-US" sz="1350" i="1">
                                          <a:solidFill>
                                            <a:prstClr val="black"/>
                                          </a:solidFill>
                                          <a:latin typeface="Cambria Math" panose="02040503050406030204" pitchFamily="18" charset="0"/>
                                        </a:rPr>
                                      </m:ctrlPr>
                                    </m:dPr>
                                    <m:e>
                                      <m:r>
                                        <a:rPr lang="en-US" sz="1350" i="1">
                                          <a:solidFill>
                                            <a:prstClr val="black"/>
                                          </a:solidFill>
                                          <a:latin typeface="Cambria Math" panose="02040503050406030204" pitchFamily="18" charset="0"/>
                                        </a:rPr>
                                        <m:t>1−</m:t>
                                      </m:r>
                                      <m:sSub>
                                        <m:sSubPr>
                                          <m:ctrlPr>
                                            <a:rPr lang="en-US" sz="1350" b="1" i="1">
                                              <a:solidFill>
                                                <a:srgbClr val="0070C0"/>
                                              </a:solidFill>
                                              <a:latin typeface="Cambria Math" panose="02040503050406030204" pitchFamily="18" charset="0"/>
                                            </a:rPr>
                                          </m:ctrlPr>
                                        </m:sSubPr>
                                        <m:e>
                                          <m:r>
                                            <a:rPr lang="en-US" sz="1350" b="1" i="1">
                                              <a:solidFill>
                                                <a:srgbClr val="0070C0"/>
                                              </a:solidFill>
                                              <a:latin typeface="Cambria Math" panose="02040503050406030204" pitchFamily="18" charset="0"/>
                                            </a:rPr>
                                            <m:t>𝑷</m:t>
                                          </m:r>
                                        </m:e>
                                        <m:sub>
                                          <m:r>
                                            <a:rPr lang="en-US" sz="1350" b="1" i="1">
                                              <a:solidFill>
                                                <a:srgbClr val="0070C0"/>
                                              </a:solidFill>
                                              <a:latin typeface="Cambria Math" panose="02040503050406030204" pitchFamily="18" charset="0"/>
                                            </a:rPr>
                                            <m:t>𝒊𝒋</m:t>
                                          </m:r>
                                        </m:sub>
                                      </m:sSub>
                                      <m:d>
                                        <m:dPr>
                                          <m:ctrlPr>
                                            <a:rPr lang="en-US" sz="1350" i="1">
                                              <a:solidFill>
                                                <a:prstClr val="black"/>
                                              </a:solidFill>
                                              <a:latin typeface="Cambria Math" panose="02040503050406030204" pitchFamily="18" charset="0"/>
                                            </a:rPr>
                                          </m:ctrlPr>
                                        </m:dPr>
                                        <m:e>
                                          <m:sSub>
                                            <m:sSubPr>
                                              <m:ctrlPr>
                                                <a:rPr lang="en-US" sz="1350" i="1">
                                                  <a:solidFill>
                                                    <a:prstClr val="black"/>
                                                  </a:solidFill>
                                                  <a:latin typeface="Cambria Math" panose="02040503050406030204" pitchFamily="18" charset="0"/>
                                                </a:rPr>
                                              </m:ctrlPr>
                                            </m:sSubPr>
                                            <m:e>
                                              <m:r>
                                                <m:rPr>
                                                  <m:sty m:val="p"/>
                                                </m:rPr>
                                                <a:rPr lang="en-US" sz="1350">
                                                  <a:solidFill>
                                                    <a:prstClr val="black"/>
                                                  </a:solidFill>
                                                  <a:latin typeface="Cambria Math" panose="02040503050406030204" pitchFamily="18" charset="0"/>
                                                </a:rPr>
                                                <m:t>LET</m:t>
                                              </m:r>
                                            </m:e>
                                            <m:sub>
                                              <m:r>
                                                <a:rPr lang="en-US" sz="1350" i="1">
                                                  <a:solidFill>
                                                    <a:prstClr val="black"/>
                                                  </a:solidFill>
                                                  <a:latin typeface="Cambria Math" panose="02040503050406030204" pitchFamily="18" charset="0"/>
                                                </a:rPr>
                                                <m:t>𝑖𝑗</m:t>
                                              </m:r>
                                            </m:sub>
                                          </m:sSub>
                                          <m:r>
                                            <a:rPr lang="en-US" sz="1350" i="1">
                                              <a:solidFill>
                                                <a:prstClr val="black"/>
                                              </a:solidFill>
                                              <a:latin typeface="Cambria Math" panose="02040503050406030204" pitchFamily="18" charset="0"/>
                                            </a:rPr>
                                            <m:t>,</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𝐷</m:t>
                                              </m:r>
                                            </m:e>
                                            <m:sub>
                                              <m:r>
                                                <a:rPr lang="en-US" sz="1350" i="1">
                                                  <a:solidFill>
                                                    <a:prstClr val="black"/>
                                                  </a:solidFill>
                                                  <a:latin typeface="Cambria Math" panose="02040503050406030204" pitchFamily="18" charset="0"/>
                                                </a:rPr>
                                                <m:t>𝑖𝑗</m:t>
                                              </m:r>
                                            </m:sub>
                                          </m:sSub>
                                          <m:r>
                                            <a:rPr lang="en-US" sz="1350" i="1">
                                              <a:solidFill>
                                                <a:prstClr val="black"/>
                                              </a:solidFill>
                                              <a:latin typeface="Cambria Math" panose="02040503050406030204" pitchFamily="18" charset="0"/>
                                            </a:rPr>
                                            <m:t>,</m:t>
                                          </m:r>
                                          <m:sSub>
                                            <m:sSubPr>
                                              <m:ctrlPr>
                                                <a:rPr lang="en-US" sz="1350" i="1">
                                                  <a:solidFill>
                                                    <a:srgbClr val="FF0000"/>
                                                  </a:solidFill>
                                                  <a:latin typeface="Cambria Math" panose="02040503050406030204" pitchFamily="18" charset="0"/>
                                                </a:rPr>
                                              </m:ctrlPr>
                                            </m:sSubPr>
                                            <m:e>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𝐷</m:t>
                                                  </m:r>
                                                </m:e>
                                              </m:acc>
                                            </m:e>
                                            <m:sub>
                                              <m:r>
                                                <a:rPr lang="en-US" sz="1350" i="1">
                                                  <a:solidFill>
                                                    <a:srgbClr val="FF0000"/>
                                                  </a:solidFill>
                                                  <a:latin typeface="Cambria Math" panose="02040503050406030204" pitchFamily="18" charset="0"/>
                                                </a:rPr>
                                                <m:t>𝑖𝑗</m:t>
                                              </m:r>
                                            </m:sub>
                                          </m:sSub>
                                          <m:r>
                                            <a:rPr lang="en-US" sz="1350">
                                              <a:solidFill>
                                                <a:prstClr val="black"/>
                                              </a:solidFill>
                                              <a:latin typeface="Cambria Math" panose="02040503050406030204" pitchFamily="18" charset="0"/>
                                            </a:rPr>
                                            <m:t>,</m:t>
                                          </m:r>
                                          <m:sSub>
                                            <m:sSubPr>
                                              <m:ctrlPr>
                                                <a:rPr lang="en-US" sz="1350" i="1">
                                                  <a:solidFill>
                                                    <a:prstClr val="black"/>
                                                  </a:solidFill>
                                                  <a:latin typeface="Cambria Math" panose="02040503050406030204" pitchFamily="18" charset="0"/>
                                                </a:rPr>
                                              </m:ctrlPr>
                                            </m:sSubPr>
                                            <m:e>
                                              <m:d>
                                                <m:dPr>
                                                  <m:begChr m:val="["/>
                                                  <m:endChr m:val="]"/>
                                                  <m:ctrlPr>
                                                    <a:rPr lang="en-US" sz="1350" i="1">
                                                      <a:solidFill>
                                                        <a:prstClr val="black"/>
                                                      </a:solidFill>
                                                      <a:latin typeface="Cambria Math" panose="02040503050406030204" pitchFamily="18" charset="0"/>
                                                    </a:rPr>
                                                  </m:ctrlPr>
                                                </m:dPr>
                                                <m:e>
                                                  <m:sSub>
                                                    <m:sSubPr>
                                                      <m:ctrlPr>
                                                        <a:rPr lang="en-US" sz="1350" i="1">
                                                          <a:solidFill>
                                                            <a:prstClr val="black"/>
                                                          </a:solidFill>
                                                          <a:latin typeface="Cambria Math" panose="02040503050406030204" pitchFamily="18" charset="0"/>
                                                        </a:rPr>
                                                      </m:ctrlPr>
                                                    </m:sSubPr>
                                                    <m:e>
                                                      <m:r>
                                                        <m:rPr>
                                                          <m:sty m:val="p"/>
                                                        </m:rPr>
                                                        <a:rPr lang="en-US" sz="1350">
                                                          <a:solidFill>
                                                            <a:prstClr val="black"/>
                                                          </a:solidFill>
                                                          <a:latin typeface="Cambria Math" panose="02040503050406030204" pitchFamily="18" charset="0"/>
                                                        </a:rPr>
                                                        <m:t>O</m:t>
                                                      </m:r>
                                                    </m:e>
                                                    <m:sub>
                                                      <m:r>
                                                        <a:rPr lang="en-US" sz="1350">
                                                          <a:solidFill>
                                                            <a:prstClr val="black"/>
                                                          </a:solidFill>
                                                          <a:latin typeface="Cambria Math" panose="02040503050406030204" pitchFamily="18" charset="0"/>
                                                        </a:rPr>
                                                        <m:t>2</m:t>
                                                      </m:r>
                                                    </m:sub>
                                                  </m:sSub>
                                                </m:e>
                                              </m:d>
                                            </m:e>
                                            <m:sub>
                                              <m:r>
                                                <a:rPr lang="en-US" sz="1350" i="1">
                                                  <a:solidFill>
                                                    <a:prstClr val="black"/>
                                                  </a:solidFill>
                                                  <a:latin typeface="Cambria Math" panose="02040503050406030204" pitchFamily="18" charset="0"/>
                                                </a:rPr>
                                                <m:t>𝑖𝑗</m:t>
                                              </m:r>
                                            </m:sub>
                                          </m:sSub>
                                          <m:r>
                                            <a:rPr lang="en-US" sz="1350">
                                              <a:solidFill>
                                                <a:prstClr val="black"/>
                                              </a:solidFill>
                                              <a:latin typeface="Cambria Math" panose="02040503050406030204" pitchFamily="18" charset="0"/>
                                            </a:rPr>
                                            <m:t>,</m:t>
                                          </m:r>
                                          <m:sSub>
                                            <m:sSubPr>
                                              <m:ctrlPr>
                                                <a:rPr lang="en-US" sz="1350" i="1">
                                                  <a:solidFill>
                                                    <a:srgbClr val="FF0000"/>
                                                  </a:solidFill>
                                                  <a:latin typeface="Cambria Math" panose="02040503050406030204" pitchFamily="18" charset="0"/>
                                                </a:rPr>
                                              </m:ctrlPr>
                                            </m:sSubPr>
                                            <m:e>
                                              <m:d>
                                                <m:dPr>
                                                  <m:begChr m:val="["/>
                                                  <m:endChr m:val="]"/>
                                                  <m:ctrlPr>
                                                    <a:rPr lang="en-US" sz="1350" i="1">
                                                      <a:solidFill>
                                                        <a:srgbClr val="FF0000"/>
                                                      </a:solidFill>
                                                      <a:latin typeface="Cambria Math" panose="02040503050406030204" pitchFamily="18" charset="0"/>
                                                    </a:rPr>
                                                  </m:ctrlPr>
                                                </m:dPr>
                                                <m:e>
                                                  <m:r>
                                                    <m:rPr>
                                                      <m:sty m:val="p"/>
                                                    </m:rPr>
                                                    <a:rPr lang="en-US" sz="1350">
                                                      <a:solidFill>
                                                        <a:srgbClr val="FF0000"/>
                                                      </a:solidFill>
                                                      <a:latin typeface="Cambria Math" panose="02040503050406030204" pitchFamily="18" charset="0"/>
                                                    </a:rPr>
                                                    <m:t>XSH</m:t>
                                                  </m:r>
                                                </m:e>
                                              </m:d>
                                            </m:e>
                                            <m:sub>
                                              <m:r>
                                                <a:rPr lang="en-US" sz="1350" i="1">
                                                  <a:solidFill>
                                                    <a:srgbClr val="FF0000"/>
                                                  </a:solidFill>
                                                  <a:latin typeface="Cambria Math" panose="02040503050406030204" pitchFamily="18" charset="0"/>
                                                </a:rPr>
                                                <m:t>𝑖𝑗</m:t>
                                              </m:r>
                                            </m:sub>
                                          </m:sSub>
                                        </m:e>
                                      </m:d>
                                    </m:e>
                                  </m:d>
                                </m:e>
                              </m:nary>
                            </m:e>
                          </m:d>
                        </m:e>
                      </m:nary>
                    </m:oMath>
                  </m:oMathPara>
                </a14:m>
                <a:endParaRPr lang="en-US" sz="1350" dirty="0">
                  <a:solidFill>
                    <a:prstClr val="black"/>
                  </a:solidFill>
                  <a:latin typeface="Calibri" panose="020F0502020204030204"/>
                </a:endParaRPr>
              </a:p>
            </p:txBody>
          </p:sp>
        </mc:Choice>
        <mc:Fallback xmlns="">
          <p:sp>
            <p:nvSpPr>
              <p:cNvPr id="11" name="CasellaDiTesto 10">
                <a:extLst>
                  <a:ext uri="{FF2B5EF4-FFF2-40B4-BE49-F238E27FC236}">
                    <a16:creationId xmlns:a16="http://schemas.microsoft.com/office/drawing/2014/main" id="{C42523AB-E2A6-C92E-552C-8C2BF623199E}"/>
                  </a:ext>
                </a:extLst>
              </p:cNvPr>
              <p:cNvSpPr txBox="1">
                <a:spLocks noRot="1" noChangeAspect="1" noMove="1" noResize="1" noEditPoints="1" noAdjustHandles="1" noChangeArrowheads="1" noChangeShapeType="1" noTextEdit="1"/>
              </p:cNvSpPr>
              <p:nvPr/>
            </p:nvSpPr>
            <p:spPr>
              <a:xfrm>
                <a:off x="2249152" y="4209819"/>
                <a:ext cx="4623445" cy="590739"/>
              </a:xfrm>
              <a:prstGeom prst="rect">
                <a:avLst/>
              </a:prstGeom>
              <a:blipFill>
                <a:blip r:embed="rId2"/>
                <a:stretch>
                  <a:fillRect l="-549" t="-121277" b="-182979"/>
                </a:stretch>
              </a:blipFill>
            </p:spPr>
            <p:txBody>
              <a:bodyPr/>
              <a:lstStyle/>
              <a:p>
                <a:r>
                  <a:rPr lang="en-IT">
                    <a:noFill/>
                  </a:rPr>
                  <a:t> </a:t>
                </a:r>
              </a:p>
            </p:txBody>
          </p:sp>
        </mc:Fallback>
      </mc:AlternateContent>
      <p:pic>
        <p:nvPicPr>
          <p:cNvPr id="2" name="Elemento grafico 1" descr="DNA con riempimento a tinta unita">
            <a:extLst>
              <a:ext uri="{FF2B5EF4-FFF2-40B4-BE49-F238E27FC236}">
                <a16:creationId xmlns:a16="http://schemas.microsoft.com/office/drawing/2014/main" id="{F1400AEB-4223-782E-B50E-F875904DD0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051" y="68832"/>
            <a:ext cx="395212" cy="395212"/>
          </a:xfrm>
          <a:prstGeom prst="rect">
            <a:avLst/>
          </a:prstGeom>
        </p:spPr>
      </p:pic>
      <p:pic>
        <p:nvPicPr>
          <p:cNvPr id="7" name="Elemento grafico 6" descr="Matematica per formazione da remoto con riempimento a tinta unita">
            <a:extLst>
              <a:ext uri="{FF2B5EF4-FFF2-40B4-BE49-F238E27FC236}">
                <a16:creationId xmlns:a16="http://schemas.microsoft.com/office/drawing/2014/main" id="{431B89FF-6847-AC8F-703F-98F0C24247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40" y="69072"/>
            <a:ext cx="395212" cy="395212"/>
          </a:xfrm>
          <a:prstGeom prst="rect">
            <a:avLst/>
          </a:prstGeom>
        </p:spPr>
      </p:pic>
      <p:pic>
        <p:nvPicPr>
          <p:cNvPr id="9" name="Elemento grafico 8" descr="Atomo con riempimento a tinta unita">
            <a:extLst>
              <a:ext uri="{FF2B5EF4-FFF2-40B4-BE49-F238E27FC236}">
                <a16:creationId xmlns:a16="http://schemas.microsoft.com/office/drawing/2014/main" id="{1322F1B4-D497-42BB-92DF-E3163564FE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264" y="69072"/>
            <a:ext cx="395212" cy="395212"/>
          </a:xfrm>
          <a:prstGeom prst="rect">
            <a:avLst/>
          </a:prstGeom>
        </p:spPr>
      </p:pic>
      <p:pic>
        <p:nvPicPr>
          <p:cNvPr id="10" name="Elemento grafico 9" descr="Polmoni con riempimento a tinta unita">
            <a:extLst>
              <a:ext uri="{FF2B5EF4-FFF2-40B4-BE49-F238E27FC236}">
                <a16:creationId xmlns:a16="http://schemas.microsoft.com/office/drawing/2014/main" id="{A424FCCE-606B-A8DB-2750-A8E098D820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8737" y="68831"/>
            <a:ext cx="395212" cy="395212"/>
          </a:xfrm>
          <a:prstGeom prst="rect">
            <a:avLst/>
          </a:prstGeom>
        </p:spPr>
      </p:pic>
      <p:pic>
        <p:nvPicPr>
          <p:cNvPr id="12" name="Elemento grafico 11" descr="Fulmine con riempimento a tinta unita">
            <a:extLst>
              <a:ext uri="{FF2B5EF4-FFF2-40B4-BE49-F238E27FC236}">
                <a16:creationId xmlns:a16="http://schemas.microsoft.com/office/drawing/2014/main" id="{C3ED9478-43B2-532F-0292-B4028541E4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26919" y="68831"/>
            <a:ext cx="395212" cy="395212"/>
          </a:xfrm>
          <a:prstGeom prst="rect">
            <a:avLst/>
          </a:prstGeom>
        </p:spPr>
      </p:pic>
      <p:pic>
        <p:nvPicPr>
          <p:cNvPr id="13" name="Elemento grafico 12" descr="Coppa con riempimento a tinta unita">
            <a:extLst>
              <a:ext uri="{FF2B5EF4-FFF2-40B4-BE49-F238E27FC236}">
                <a16:creationId xmlns:a16="http://schemas.microsoft.com/office/drawing/2014/main" id="{182A140C-A185-0F45-5D52-8E1AA87F57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00632" y="68656"/>
            <a:ext cx="395213" cy="395213"/>
          </a:xfrm>
          <a:prstGeom prst="rect">
            <a:avLst/>
          </a:prstGeom>
        </p:spPr>
      </p:pic>
      <p:sp>
        <p:nvSpPr>
          <p:cNvPr id="4" name="Segnaposto data 4">
            <a:extLst>
              <a:ext uri="{FF2B5EF4-FFF2-40B4-BE49-F238E27FC236}">
                <a16:creationId xmlns:a16="http://schemas.microsoft.com/office/drawing/2014/main" id="{1A0C21E9-FFCC-8202-0A1D-48B2AD5EDA7B}"/>
              </a:ext>
            </a:extLst>
          </p:cNvPr>
          <p:cNvSpPr txBox="1">
            <a:spLocks/>
          </p:cNvSpPr>
          <p:nvPr/>
        </p:nvSpPr>
        <p:spPr>
          <a:xfrm>
            <a:off x="6286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algn="l" defTabSz="914400" rtl="0" eaLnBrk="1" latinLnBrk="0" hangingPunct="1">
              <a:spcBef>
                <a:spcPts val="0"/>
              </a:spcBef>
              <a:spcAft>
                <a:spcPts val="0"/>
              </a:spcAft>
              <a:buSzPts val="1100"/>
              <a:buNone/>
              <a:defRPr sz="1200" kern="1200">
                <a:solidFill>
                  <a:srgbClr val="888888"/>
                </a:solidFill>
                <a:latin typeface="Calibri"/>
                <a:ea typeface="Calibri"/>
                <a:cs typeface="Calibri"/>
                <a:sym typeface="Calibri"/>
              </a:defRPr>
            </a:lvl1pPr>
            <a:lvl2pPr marL="457200" marR="0" lvl="1"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9pPr>
          </a:lstStyle>
          <a:p>
            <a:pPr defTabSz="685800">
              <a:defRPr/>
            </a:pPr>
            <a:r>
              <a:rPr lang="en-US" sz="900" dirty="0"/>
              <a:t>10/07/2025</a:t>
            </a:r>
          </a:p>
        </p:txBody>
      </p:sp>
      <p:sp>
        <p:nvSpPr>
          <p:cNvPr id="5" name="Segnaposto piè di pagina 6">
            <a:extLst>
              <a:ext uri="{FF2B5EF4-FFF2-40B4-BE49-F238E27FC236}">
                <a16:creationId xmlns:a16="http://schemas.microsoft.com/office/drawing/2014/main" id="{D69FB374-EBF1-9F9A-65FC-AF1E3D4F9219}"/>
              </a:ext>
            </a:extLst>
          </p:cNvPr>
          <p:cNvSpPr txBox="1">
            <a:spLocks/>
          </p:cNvSpPr>
          <p:nvPr/>
        </p:nvSpPr>
        <p:spPr>
          <a:xfrm>
            <a:off x="3028950" y="4767263"/>
            <a:ext cx="3086100" cy="273844"/>
          </a:xfrm>
          <a:prstGeom prst="rect">
            <a:avLst/>
          </a:prstGeom>
          <a:noFill/>
          <a:ln>
            <a:noFill/>
          </a:ln>
        </p:spPr>
        <p:txBody>
          <a:bodyPr spcFirstLastPara="1" wrap="square" lIns="51431" tIns="25706" rIns="51431" bIns="25706" anchor="ctr" anchorCtr="0">
            <a:noAutofit/>
          </a:bodyPr>
          <a:lstStyle>
            <a:defPPr>
              <a:defRPr lang="it-IT"/>
            </a:defPPr>
            <a:lvl1pPr marL="0" marR="0" lvl="0" algn="ctr" defTabSz="914400" rtl="0" eaLnBrk="1" latinLnBrk="0" hangingPunct="1">
              <a:spcBef>
                <a:spcPts val="0"/>
              </a:spcBef>
              <a:spcAft>
                <a:spcPts val="0"/>
              </a:spcAft>
              <a:buSzPts val="1100"/>
              <a:buNone/>
              <a:defRPr sz="1200" kern="1200">
                <a:solidFill>
                  <a:srgbClr val="888888"/>
                </a:solidFill>
                <a:latin typeface="Calibri"/>
                <a:ea typeface="Calibri"/>
                <a:cs typeface="Calibri"/>
                <a:sym typeface="Calibri"/>
              </a:defRPr>
            </a:lvl1pPr>
            <a:lvl2pPr marL="457200" marR="0" lvl="1"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9pPr>
          </a:lstStyle>
          <a:p>
            <a:pPr defTabSz="685800">
              <a:defRPr/>
            </a:pPr>
            <a:r>
              <a:rPr lang="en-US" sz="900" dirty="0"/>
              <a:t>Marco Battestini</a:t>
            </a:r>
          </a:p>
        </p:txBody>
      </p:sp>
      <p:sp>
        <p:nvSpPr>
          <p:cNvPr id="14" name="Segnaposto numero diapositiva 7">
            <a:extLst>
              <a:ext uri="{FF2B5EF4-FFF2-40B4-BE49-F238E27FC236}">
                <a16:creationId xmlns:a16="http://schemas.microsoft.com/office/drawing/2014/main" id="{88417C85-C945-3864-149A-2D0816D0FB6F}"/>
              </a:ext>
            </a:extLst>
          </p:cNvPr>
          <p:cNvSpPr txBox="1">
            <a:spLocks/>
          </p:cNvSpPr>
          <p:nvPr/>
        </p:nvSpPr>
        <p:spPr>
          <a:xfrm>
            <a:off x="64579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indent="0" algn="r" defTabSz="914400" rtl="0" eaLnBrk="1" latinLnBrk="0" hangingPunct="1">
              <a:spcBef>
                <a:spcPts val="0"/>
              </a:spcBef>
              <a:buNone/>
              <a:defRPr sz="1200" kern="1200">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kern="1200">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kern="1200">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kern="1200">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kern="1200">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kern="1200">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kern="1200">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kern="1200">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kern="1200">
                <a:solidFill>
                  <a:srgbClr val="888888"/>
                </a:solidFill>
                <a:latin typeface="Calibri"/>
                <a:ea typeface="Calibri"/>
                <a:cs typeface="Calibri"/>
                <a:sym typeface="Calibri"/>
              </a:defRPr>
            </a:lvl9pPr>
          </a:lstStyle>
          <a:p>
            <a:pPr defTabSz="685800">
              <a:defRPr/>
            </a:pPr>
            <a:fld id="{EE6D6A94-FE70-45EA-859B-A205DD54D972}" type="slidenum">
              <a:rPr lang="en-US" sz="900"/>
              <a:pPr defTabSz="685800">
                <a:defRPr/>
              </a:pPr>
              <a:t>46</a:t>
            </a:fld>
            <a:endParaRPr lang="en-US" sz="900" dirty="0"/>
          </a:p>
        </p:txBody>
      </p:sp>
      <p:sp>
        <p:nvSpPr>
          <p:cNvPr id="3" name="Date Placeholder 2">
            <a:extLst>
              <a:ext uri="{FF2B5EF4-FFF2-40B4-BE49-F238E27FC236}">
                <a16:creationId xmlns:a16="http://schemas.microsoft.com/office/drawing/2014/main" id="{A1175436-4A6B-0361-F342-6AC636E74400}"/>
              </a:ext>
            </a:extLst>
          </p:cNvPr>
          <p:cNvSpPr>
            <a:spLocks noGrp="1"/>
          </p:cNvSpPr>
          <p:nvPr>
            <p:ph type="dt" sz="half" idx="10"/>
          </p:nvPr>
        </p:nvSpPr>
        <p:spPr/>
        <p:txBody>
          <a:bodyPr/>
          <a:lstStyle/>
          <a:p>
            <a:r>
              <a:rPr lang="it-IT"/>
              <a:t>06.10.2025</a:t>
            </a:r>
            <a:endParaRPr lang="en-US" dirty="0"/>
          </a:p>
        </p:txBody>
      </p:sp>
      <p:sp>
        <p:nvSpPr>
          <p:cNvPr id="6" name="Footer Placeholder 5">
            <a:extLst>
              <a:ext uri="{FF2B5EF4-FFF2-40B4-BE49-F238E27FC236}">
                <a16:creationId xmlns:a16="http://schemas.microsoft.com/office/drawing/2014/main" id="{FFEA7E63-6824-7586-90BD-4B03AB0AD07D}"/>
              </a:ext>
            </a:extLst>
          </p:cNvPr>
          <p:cNvSpPr>
            <a:spLocks noGrp="1"/>
          </p:cNvSpPr>
          <p:nvPr>
            <p:ph type="ftr" sz="quarter" idx="11"/>
          </p:nvPr>
        </p:nvSpPr>
        <p:spPr/>
        <p:txBody>
          <a:bodyPr/>
          <a:lstStyle/>
          <a:p>
            <a:r>
              <a:rPr lang="en-US"/>
              <a:t>E. Scifoni - SIRR 2025</a:t>
            </a:r>
            <a:endParaRPr lang="en-US" dirty="0"/>
          </a:p>
        </p:txBody>
      </p:sp>
      <p:sp>
        <p:nvSpPr>
          <p:cNvPr id="8" name="Slide Number Placeholder 7">
            <a:extLst>
              <a:ext uri="{FF2B5EF4-FFF2-40B4-BE49-F238E27FC236}">
                <a16:creationId xmlns:a16="http://schemas.microsoft.com/office/drawing/2014/main" id="{3C7BE524-6B55-E12E-13EA-3F19BC3627D5}"/>
              </a:ext>
            </a:extLst>
          </p:cNvPr>
          <p:cNvSpPr>
            <a:spLocks noGrp="1"/>
          </p:cNvSpPr>
          <p:nvPr>
            <p:ph type="sldNum" sz="quarter" idx="4"/>
          </p:nvPr>
        </p:nvSpPr>
        <p:spPr/>
        <p:txBody>
          <a:bodyPr/>
          <a:lstStyle/>
          <a:p>
            <a:fld id="{4C03E94D-BACC-4743-B2BE-3C118A75A3B0}" type="slidenum">
              <a:rPr lang="en-US" smtClean="0"/>
              <a:pPr/>
              <a:t>46</a:t>
            </a:fld>
            <a:endParaRPr lang="en-US" dirty="0"/>
          </a:p>
        </p:txBody>
      </p:sp>
    </p:spTree>
    <p:extLst>
      <p:ext uri="{BB962C8B-B14F-4D97-AF65-F5344CB8AC3E}">
        <p14:creationId xmlns:p14="http://schemas.microsoft.com/office/powerpoint/2010/main" val="297813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15A3-AE82-445C-85F6-47BF175BA904}"/>
            </a:ext>
          </a:extLst>
        </p:cNvPr>
        <p:cNvGrpSpPr/>
        <p:nvPr/>
      </p:nvGrpSpPr>
      <p:grpSpPr>
        <a:xfrm>
          <a:off x="0" y="0"/>
          <a:ext cx="0" cy="0"/>
          <a:chOff x="0" y="0"/>
          <a:chExt cx="0" cy="0"/>
        </a:xfrm>
      </p:grpSpPr>
      <p:pic>
        <p:nvPicPr>
          <p:cNvPr id="6" name="Immagine 5" descr="Immagine che contiene testo, Diagramma, linea, diagramma&#10;&#10;Descrizione generata automaticamente">
            <a:extLst>
              <a:ext uri="{FF2B5EF4-FFF2-40B4-BE49-F238E27FC236}">
                <a16:creationId xmlns:a16="http://schemas.microsoft.com/office/drawing/2014/main" id="{57CE30BD-163E-BC6A-9C94-C81C5F90E5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92646" y="1028771"/>
            <a:ext cx="4286250" cy="2857500"/>
          </a:xfrm>
          <a:prstGeom prst="rect">
            <a:avLst/>
          </a:prstGeom>
        </p:spPr>
      </p:pic>
      <p:sp>
        <p:nvSpPr>
          <p:cNvPr id="15" name="Titolo 1">
            <a:extLst>
              <a:ext uri="{FF2B5EF4-FFF2-40B4-BE49-F238E27FC236}">
                <a16:creationId xmlns:a16="http://schemas.microsoft.com/office/drawing/2014/main" id="{53B65E08-BD69-9A75-DB5D-BA0EBB15CD98}"/>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b="1" dirty="0">
                <a:solidFill>
                  <a:prstClr val="black"/>
                </a:solidFill>
                <a:latin typeface="Calibri Light" panose="020F0302020204030204"/>
              </a:rPr>
              <a:t>	First comparison with </a:t>
            </a:r>
            <a:r>
              <a:rPr lang="en-US" sz="3000" b="1" i="1" dirty="0">
                <a:solidFill>
                  <a:prstClr val="black"/>
                </a:solidFill>
                <a:latin typeface="Calibri Light" panose="020F0302020204030204"/>
              </a:rPr>
              <a:t>in vivo</a:t>
            </a:r>
            <a:r>
              <a:rPr lang="en-US" sz="3000" b="1" dirty="0">
                <a:solidFill>
                  <a:prstClr val="black"/>
                </a:solidFill>
                <a:latin typeface="Calibri Light" panose="020F0302020204030204"/>
              </a:rPr>
              <a:t> UHDR experiment</a:t>
            </a:r>
          </a:p>
        </p:txBody>
      </p:sp>
      <p:sp>
        <p:nvSpPr>
          <p:cNvPr id="2" name="Segnaposto data 1">
            <a:extLst>
              <a:ext uri="{FF2B5EF4-FFF2-40B4-BE49-F238E27FC236}">
                <a16:creationId xmlns:a16="http://schemas.microsoft.com/office/drawing/2014/main" id="{86486E53-7547-82AB-148E-033D16140E1E}"/>
              </a:ext>
            </a:extLst>
          </p:cNvPr>
          <p:cNvSpPr>
            <a:spLocks noGrp="1"/>
          </p:cNvSpPr>
          <p:nvPr>
            <p:ph type="dt" sz="half" idx="10"/>
          </p:nvPr>
        </p:nvSpPr>
        <p:spPr/>
        <p:txBody>
          <a:bodyPr/>
          <a:lstStyle/>
          <a:p>
            <a:pPr>
              <a:defRPr/>
            </a:pPr>
            <a:r>
              <a:rPr lang="it-IT">
                <a:solidFill>
                  <a:prstClr val="black">
                    <a:tint val="75000"/>
                  </a:prstClr>
                </a:solidFill>
                <a:latin typeface="Calibri" panose="020F0502020204030204"/>
              </a:rPr>
              <a:t>06.10.2025</a:t>
            </a:r>
            <a:endParaRPr lang="en-US" dirty="0">
              <a:solidFill>
                <a:prstClr val="black">
                  <a:tint val="75000"/>
                </a:prstClr>
              </a:solidFill>
              <a:latin typeface="Calibri" panose="020F0502020204030204"/>
            </a:endParaRPr>
          </a:p>
        </p:txBody>
      </p:sp>
      <p:sp>
        <p:nvSpPr>
          <p:cNvPr id="3" name="Segnaposto numero diapositiva 2">
            <a:extLst>
              <a:ext uri="{FF2B5EF4-FFF2-40B4-BE49-F238E27FC236}">
                <a16:creationId xmlns:a16="http://schemas.microsoft.com/office/drawing/2014/main" id="{CEB46102-0E22-C207-CD75-801309C7A79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47</a:t>
            </a:fld>
            <a:endParaRPr lang="en-US" sz="900" dirty="0">
              <a:solidFill>
                <a:prstClr val="black">
                  <a:tint val="75000"/>
                </a:prstClr>
              </a:solidFill>
              <a:latin typeface="Calibri" panose="020F0502020204030204"/>
            </a:endParaRPr>
          </a:p>
        </p:txBody>
      </p:sp>
      <p:sp>
        <p:nvSpPr>
          <p:cNvPr id="7" name="Segnaposto piè di pagina 6">
            <a:extLst>
              <a:ext uri="{FF2B5EF4-FFF2-40B4-BE49-F238E27FC236}">
                <a16:creationId xmlns:a16="http://schemas.microsoft.com/office/drawing/2014/main" id="{2F22D423-F29D-994C-0A43-959A99BC6DAC}"/>
              </a:ext>
            </a:extLst>
          </p:cNvPr>
          <p:cNvSpPr>
            <a:spLocks noGrp="1"/>
          </p:cNvSpPr>
          <p:nvPr>
            <p:ph type="ftr" sz="quarter" idx="11"/>
          </p:nvPr>
        </p:nvSpPr>
        <p:spPr/>
        <p:txBody>
          <a:bodyPr/>
          <a:lstStyle/>
          <a:p>
            <a:pPr defTabSz="685800">
              <a:defRPr/>
            </a:pPr>
            <a:r>
              <a:rPr lang="en-US">
                <a:solidFill>
                  <a:prstClr val="black">
                    <a:tint val="75000"/>
                  </a:prstClr>
                </a:solidFill>
                <a:latin typeface="Calibri" panose="020F0502020204030204"/>
              </a:rPr>
              <a:t>E. Scifoni - SIRR 2025</a:t>
            </a:r>
            <a:endParaRPr lang="en-US" dirty="0">
              <a:solidFill>
                <a:prstClr val="black">
                  <a:tint val="75000"/>
                </a:prstClr>
              </a:solidFill>
              <a:latin typeface="Calibri" panose="020F0502020204030204"/>
            </a:endParaRPr>
          </a:p>
        </p:txBody>
      </p:sp>
      <p:pic>
        <p:nvPicPr>
          <p:cNvPr id="14" name="Immagine 13" descr="Immagine che contiene testo, linea, diagramma, Diagramma&#10;&#10;Descrizione generata automaticamente">
            <a:extLst>
              <a:ext uri="{FF2B5EF4-FFF2-40B4-BE49-F238E27FC236}">
                <a16:creationId xmlns:a16="http://schemas.microsoft.com/office/drawing/2014/main" id="{531E7F0D-D50D-8674-87B3-CD017DBAC6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92646" y="1028771"/>
            <a:ext cx="4286250" cy="2857500"/>
          </a:xfrm>
          <a:prstGeom prst="rect">
            <a:avLst/>
          </a:prstGeom>
        </p:spPr>
      </p:pic>
      <p:sp>
        <p:nvSpPr>
          <p:cNvPr id="16" name="Rettangolo 15">
            <a:extLst>
              <a:ext uri="{FF2B5EF4-FFF2-40B4-BE49-F238E27FC236}">
                <a16:creationId xmlns:a16="http://schemas.microsoft.com/office/drawing/2014/main" id="{FB2A1AF9-E70F-30FC-BD72-E432AE1B67D2}"/>
              </a:ext>
            </a:extLst>
          </p:cNvPr>
          <p:cNvSpPr/>
          <p:nvPr/>
        </p:nvSpPr>
        <p:spPr>
          <a:xfrm>
            <a:off x="707367" y="1328929"/>
            <a:ext cx="1978684" cy="1015663"/>
          </a:xfrm>
          <a:prstGeom prst="rect">
            <a:avLst/>
          </a:prstGeom>
        </p:spPr>
        <p:txBody>
          <a:bodyPr wrap="square">
            <a:spAutoFit/>
          </a:bodyPr>
          <a:lstStyle/>
          <a:p>
            <a:pPr marL="214313" indent="-214313">
              <a:buFont typeface="Arial" panose="020B0604020202020204" pitchFamily="34" charset="0"/>
              <a:buChar char="•"/>
            </a:pPr>
            <a:r>
              <a:rPr lang="en-US" sz="1200" dirty="0">
                <a:solidFill>
                  <a:prstClr val="black"/>
                </a:solidFill>
              </a:rPr>
              <a:t>Mouse skin</a:t>
            </a:r>
          </a:p>
          <a:p>
            <a:pPr marL="214313" indent="-214313">
              <a:buFont typeface="Arial" panose="020B0604020202020204" pitchFamily="34" charset="0"/>
              <a:buChar char="•"/>
            </a:pPr>
            <a:r>
              <a:rPr lang="en-US" sz="1200" dirty="0">
                <a:solidFill>
                  <a:prstClr val="black"/>
                </a:solidFill>
              </a:rPr>
              <a:t>Moist desquamation</a:t>
            </a:r>
          </a:p>
          <a:p>
            <a:pPr marL="214313" indent="-214313">
              <a:buFont typeface="Arial" panose="020B0604020202020204" pitchFamily="34" charset="0"/>
              <a:buChar char="•"/>
            </a:pPr>
            <a:r>
              <a:rPr lang="en-US" sz="1200" dirty="0">
                <a:solidFill>
                  <a:prstClr val="black"/>
                </a:solidFill>
              </a:rPr>
              <a:t>Conv/UHDR irradiations</a:t>
            </a:r>
          </a:p>
          <a:p>
            <a:pPr marL="214313" indent="-214313">
              <a:buFont typeface="Arial" panose="020B0604020202020204" pitchFamily="34" charset="0"/>
              <a:buChar char="•"/>
            </a:pPr>
            <a:r>
              <a:rPr lang="en-US" sz="1200" dirty="0">
                <a:solidFill>
                  <a:prstClr val="black"/>
                </a:solidFill>
              </a:rPr>
              <a:t>p</a:t>
            </a:r>
          </a:p>
          <a:p>
            <a:pPr marL="214313" indent="-214313">
              <a:buFont typeface="Arial" panose="020B0604020202020204" pitchFamily="34" charset="0"/>
              <a:buChar char="•"/>
            </a:pPr>
            <a:r>
              <a:rPr lang="en-US" sz="1200" dirty="0">
                <a:solidFill>
                  <a:prstClr val="black"/>
                </a:solidFill>
              </a:rPr>
              <a:t>1 fraction</a:t>
            </a:r>
          </a:p>
        </p:txBody>
      </p:sp>
      <p:cxnSp>
        <p:nvCxnSpPr>
          <p:cNvPr id="18" name="Connettore 2 17">
            <a:extLst>
              <a:ext uri="{FF2B5EF4-FFF2-40B4-BE49-F238E27FC236}">
                <a16:creationId xmlns:a16="http://schemas.microsoft.com/office/drawing/2014/main" id="{DC8B09A4-10C7-1335-9C96-50689D789076}"/>
              </a:ext>
            </a:extLst>
          </p:cNvPr>
          <p:cNvCxnSpPr/>
          <p:nvPr/>
        </p:nvCxnSpPr>
        <p:spPr>
          <a:xfrm>
            <a:off x="5677237" y="2457521"/>
            <a:ext cx="562874"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23365407-728A-8184-3676-38FB49DBCC29}"/>
                  </a:ext>
                </a:extLst>
              </p:cNvPr>
              <p:cNvSpPr txBox="1"/>
              <p:nvPr/>
            </p:nvSpPr>
            <p:spPr>
              <a:xfrm>
                <a:off x="5656499" y="2278139"/>
                <a:ext cx="605935"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050" b="1">
                          <a:solidFill>
                            <a:srgbClr val="0070C0"/>
                          </a:solidFill>
                          <a:latin typeface="Cambria Math" panose="02040503050406030204" pitchFamily="18" charset="0"/>
                        </a:rPr>
                        <m:t>𝐅𝐌𝐅</m:t>
                      </m:r>
                      <m:r>
                        <a:rPr lang="it-IT" sz="1050" b="1" i="1">
                          <a:solidFill>
                            <a:srgbClr val="0070C0"/>
                          </a:solidFill>
                          <a:latin typeface="Cambria Math" panose="02040503050406030204" pitchFamily="18" charset="0"/>
                          <a:ea typeface="Cambria Math" panose="02040503050406030204" pitchFamily="18" charset="0"/>
                        </a:rPr>
                        <m:t>~</m:t>
                      </m:r>
                      <m:r>
                        <a:rPr lang="it-IT" sz="1050" b="1" i="1">
                          <a:solidFill>
                            <a:srgbClr val="0070C0"/>
                          </a:solidFill>
                          <a:latin typeface="Cambria Math" panose="02040503050406030204" pitchFamily="18" charset="0"/>
                          <a:ea typeface="Cambria Math" panose="02040503050406030204" pitchFamily="18" charset="0"/>
                        </a:rPr>
                        <m:t>𝟏</m:t>
                      </m:r>
                      <m:r>
                        <a:rPr lang="it-IT" sz="1050" b="1" i="1">
                          <a:solidFill>
                            <a:srgbClr val="0070C0"/>
                          </a:solidFill>
                          <a:latin typeface="Cambria Math" panose="02040503050406030204" pitchFamily="18" charset="0"/>
                          <a:ea typeface="Cambria Math" panose="02040503050406030204" pitchFamily="18" charset="0"/>
                        </a:rPr>
                        <m:t>.</m:t>
                      </m:r>
                      <m:r>
                        <a:rPr lang="it-IT" sz="1050" b="1" i="1">
                          <a:solidFill>
                            <a:srgbClr val="0070C0"/>
                          </a:solidFill>
                          <a:latin typeface="Cambria Math" panose="02040503050406030204" pitchFamily="18" charset="0"/>
                          <a:ea typeface="Cambria Math" panose="02040503050406030204" pitchFamily="18" charset="0"/>
                        </a:rPr>
                        <m:t>𝟓</m:t>
                      </m:r>
                    </m:oMath>
                  </m:oMathPara>
                </a14:m>
                <a:endParaRPr lang="it-IT" sz="1050" b="1" dirty="0">
                  <a:solidFill>
                    <a:srgbClr val="0070C0"/>
                  </a:solidFill>
                </a:endParaRPr>
              </a:p>
            </p:txBody>
          </p:sp>
        </mc:Choice>
        <mc:Fallback xmlns="">
          <p:sp>
            <p:nvSpPr>
              <p:cNvPr id="20" name="CasellaDiTesto 19">
                <a:extLst>
                  <a:ext uri="{FF2B5EF4-FFF2-40B4-BE49-F238E27FC236}">
                    <a16:creationId xmlns:a16="http://schemas.microsoft.com/office/drawing/2014/main" id="{23365407-728A-8184-3676-38FB49DBCC29}"/>
                  </a:ext>
                </a:extLst>
              </p:cNvPr>
              <p:cNvSpPr txBox="1">
                <a:spLocks noRot="1" noChangeAspect="1" noMove="1" noResize="1" noEditPoints="1" noAdjustHandles="1" noChangeArrowheads="1" noChangeShapeType="1" noTextEdit="1"/>
              </p:cNvSpPr>
              <p:nvPr/>
            </p:nvSpPr>
            <p:spPr>
              <a:xfrm>
                <a:off x="5656499" y="2278139"/>
                <a:ext cx="605935" cy="161583"/>
              </a:xfrm>
              <a:prstGeom prst="rect">
                <a:avLst/>
              </a:prstGeom>
              <a:blipFill>
                <a:blip r:embed="rId4"/>
                <a:stretch>
                  <a:fillRect l="-4167" r="-6250" b="-7692"/>
                </a:stretch>
              </a:blipFill>
            </p:spPr>
            <p:txBody>
              <a:bodyPr/>
              <a:lstStyle/>
              <a:p>
                <a:r>
                  <a:rPr lang="en-IT">
                    <a:noFill/>
                  </a:rPr>
                  <a:t> </a:t>
                </a:r>
              </a:p>
            </p:txBody>
          </p:sp>
        </mc:Fallback>
      </mc:AlternateContent>
      <p:sp>
        <p:nvSpPr>
          <p:cNvPr id="24" name="Google Shape;1532;p123">
            <a:extLst>
              <a:ext uri="{FF2B5EF4-FFF2-40B4-BE49-F238E27FC236}">
                <a16:creationId xmlns:a16="http://schemas.microsoft.com/office/drawing/2014/main" id="{17328D92-AB5A-7869-5325-C63914A0B3E4}"/>
              </a:ext>
            </a:extLst>
          </p:cNvPr>
          <p:cNvSpPr/>
          <p:nvPr/>
        </p:nvSpPr>
        <p:spPr>
          <a:xfrm>
            <a:off x="707366" y="2358930"/>
            <a:ext cx="1899968" cy="231367"/>
          </a:xfrm>
          <a:prstGeom prst="rect">
            <a:avLst/>
          </a:prstGeom>
          <a:noFill/>
          <a:ln>
            <a:noFill/>
          </a:ln>
        </p:spPr>
        <p:txBody>
          <a:bodyPr spcFirstLastPara="1" wrap="square" lIns="68575" tIns="34275" rIns="68575" bIns="34275" anchor="t" anchorCtr="0">
            <a:noAutofit/>
          </a:bodyPr>
          <a:lstStyle/>
          <a:p>
            <a:pPr>
              <a:buClr>
                <a:srgbClr val="000000"/>
              </a:buClr>
            </a:pPr>
            <a:r>
              <a:rPr lang="en-US" sz="1050" i="1" dirty="0">
                <a:solidFill>
                  <a:schemeClr val="tx2"/>
                </a:solidFill>
                <a:latin typeface="Calibri-Italic"/>
                <a:sym typeface="Calibri"/>
              </a:rPr>
              <a:t>E</a:t>
            </a:r>
            <a:r>
              <a:rPr lang="it" sz="1050" i="1" dirty="0">
                <a:solidFill>
                  <a:schemeClr val="tx2"/>
                </a:solidFill>
                <a:latin typeface="Calibri-Italic"/>
                <a:sym typeface="Calibri"/>
              </a:rPr>
              <a:t>xp: </a:t>
            </a:r>
            <a:r>
              <a:rPr lang="it-IT" sz="1050" dirty="0" err="1">
                <a:solidFill>
                  <a:schemeClr val="tx2"/>
                </a:solidFill>
              </a:rPr>
              <a:t>Sørensen</a:t>
            </a:r>
            <a:r>
              <a:rPr lang="it" sz="1050" i="1" dirty="0">
                <a:solidFill>
                  <a:schemeClr val="tx2"/>
                </a:solidFill>
                <a:latin typeface="Calibri-Italic"/>
                <a:sym typeface="Calibri"/>
              </a:rPr>
              <a:t> et al., </a:t>
            </a:r>
            <a:r>
              <a:rPr lang="it-IT" sz="1050" i="1" dirty="0" err="1">
                <a:solidFill>
                  <a:schemeClr val="tx2"/>
                </a:solidFill>
                <a:latin typeface="Calibri-Italic"/>
                <a:sym typeface="Calibri"/>
              </a:rPr>
              <a:t>Radiother</a:t>
            </a:r>
            <a:r>
              <a:rPr lang="it-IT" sz="1050" i="1" dirty="0">
                <a:solidFill>
                  <a:schemeClr val="tx2"/>
                </a:solidFill>
                <a:latin typeface="Calibri-Italic"/>
                <a:sym typeface="Calibri"/>
              </a:rPr>
              <a:t>. </a:t>
            </a:r>
            <a:r>
              <a:rPr lang="it-IT" sz="1050" i="1" dirty="0" err="1">
                <a:solidFill>
                  <a:schemeClr val="tx2"/>
                </a:solidFill>
                <a:latin typeface="Calibri-Italic"/>
                <a:sym typeface="Calibri"/>
              </a:rPr>
              <a:t>Oncol</a:t>
            </a:r>
            <a:r>
              <a:rPr lang="it-IT" sz="1050" i="1" dirty="0">
                <a:solidFill>
                  <a:schemeClr val="tx2"/>
                </a:solidFill>
                <a:latin typeface="Calibri-Italic"/>
                <a:sym typeface="Calibri"/>
              </a:rPr>
              <a:t>. </a:t>
            </a:r>
            <a:r>
              <a:rPr lang="it" sz="1050" i="1" dirty="0">
                <a:solidFill>
                  <a:schemeClr val="tx2"/>
                </a:solidFill>
                <a:latin typeface="Calibri-Italic"/>
                <a:sym typeface="Calibri"/>
              </a:rPr>
              <a:t>(2022)</a:t>
            </a:r>
            <a:endParaRPr sz="1050" i="1" dirty="0">
              <a:solidFill>
                <a:schemeClr val="tx2"/>
              </a:solidFill>
              <a:latin typeface="Calibri-Italic"/>
              <a:sym typeface="Calibri"/>
            </a:endParaRPr>
          </a:p>
        </p:txBody>
      </p:sp>
      <p:sp>
        <p:nvSpPr>
          <p:cNvPr id="4" name="Rettangolo 3">
            <a:extLst>
              <a:ext uri="{FF2B5EF4-FFF2-40B4-BE49-F238E27FC236}">
                <a16:creationId xmlns:a16="http://schemas.microsoft.com/office/drawing/2014/main" id="{0089126A-FF1F-2CA5-96B4-05B7EE70C377}"/>
              </a:ext>
            </a:extLst>
          </p:cNvPr>
          <p:cNvSpPr/>
          <p:nvPr/>
        </p:nvSpPr>
        <p:spPr>
          <a:xfrm>
            <a:off x="4874365" y="2898079"/>
            <a:ext cx="583814" cy="507831"/>
          </a:xfrm>
          <a:prstGeom prst="rect">
            <a:avLst/>
          </a:prstGeom>
        </p:spPr>
        <p:txBody>
          <a:bodyPr wrap="none">
            <a:spAutoFit/>
          </a:bodyPr>
          <a:lstStyle/>
          <a:p>
            <a:pPr algn="ctr"/>
            <a:r>
              <a:rPr lang="en-US" sz="1350" dirty="0">
                <a:solidFill>
                  <a:srgbClr val="FF0000"/>
                </a:solidFill>
                <a:latin typeface="Calibri (Corpo)"/>
              </a:rPr>
              <a:t>a, b, r</a:t>
            </a:r>
          </a:p>
          <a:p>
            <a:pPr algn="ctr"/>
            <a:r>
              <a:rPr lang="en-US" sz="1350" dirty="0">
                <a:solidFill>
                  <a:srgbClr val="FF0000"/>
                </a:solidFill>
                <a:latin typeface="Calibri (Corpo)"/>
              </a:rPr>
              <a:t>fitted</a:t>
            </a:r>
          </a:p>
        </p:txBody>
      </p:sp>
      <p:sp>
        <p:nvSpPr>
          <p:cNvPr id="8" name="Freccia a destra 7">
            <a:extLst>
              <a:ext uri="{FF2B5EF4-FFF2-40B4-BE49-F238E27FC236}">
                <a16:creationId xmlns:a16="http://schemas.microsoft.com/office/drawing/2014/main" id="{C22ADF26-49FB-2F20-17A1-3DBBAA17756D}"/>
              </a:ext>
            </a:extLst>
          </p:cNvPr>
          <p:cNvSpPr/>
          <p:nvPr/>
        </p:nvSpPr>
        <p:spPr>
          <a:xfrm>
            <a:off x="703053" y="4162274"/>
            <a:ext cx="355840" cy="219974"/>
          </a:xfrm>
          <a:prstGeom prst="rightArrow">
            <a:avLst/>
          </a:prstGeom>
          <a:solidFill>
            <a:srgbClr val="0070C0"/>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a:extLst>
              <a:ext uri="{FF2B5EF4-FFF2-40B4-BE49-F238E27FC236}">
                <a16:creationId xmlns:a16="http://schemas.microsoft.com/office/drawing/2014/main" id="{D6F83E9F-6ED6-600E-D5B0-386F14FD0A8F}"/>
              </a:ext>
            </a:extLst>
          </p:cNvPr>
          <p:cNvSpPr txBox="1"/>
          <p:nvPr/>
        </p:nvSpPr>
        <p:spPr>
          <a:xfrm>
            <a:off x="1150572" y="3925037"/>
            <a:ext cx="3421428" cy="923330"/>
          </a:xfrm>
          <a:prstGeom prst="rect">
            <a:avLst/>
          </a:prstGeom>
          <a:noFill/>
        </p:spPr>
        <p:txBody>
          <a:bodyPr wrap="square">
            <a:spAutoFit/>
          </a:bodyPr>
          <a:lstStyle/>
          <a:p>
            <a:r>
              <a:rPr lang="en-US" sz="1350" dirty="0"/>
              <a:t>Complex macroscopic biological system.</a:t>
            </a:r>
          </a:p>
          <a:p>
            <a:r>
              <a:rPr lang="en-US" sz="1350" dirty="0"/>
              <a:t>Huge reduction of DNA damage yield at UHDR.</a:t>
            </a:r>
          </a:p>
          <a:p>
            <a:r>
              <a:rPr lang="en-US" sz="1350" dirty="0"/>
              <a:t>Not only DNA damage? Lipids?</a:t>
            </a:r>
          </a:p>
        </p:txBody>
      </p:sp>
      <p:sp>
        <p:nvSpPr>
          <p:cNvPr id="10" name="Google Shape;1281;p114">
            <a:extLst>
              <a:ext uri="{FF2B5EF4-FFF2-40B4-BE49-F238E27FC236}">
                <a16:creationId xmlns:a16="http://schemas.microsoft.com/office/drawing/2014/main" id="{AF013B48-26EC-D174-690D-E7515E401D56}"/>
              </a:ext>
            </a:extLst>
          </p:cNvPr>
          <p:cNvSpPr/>
          <p:nvPr/>
        </p:nvSpPr>
        <p:spPr>
          <a:xfrm>
            <a:off x="6321232" y="3925037"/>
            <a:ext cx="2289368" cy="335960"/>
          </a:xfrm>
          <a:prstGeom prst="rect">
            <a:avLst/>
          </a:prstGeom>
          <a:solidFill>
            <a:schemeClr val="bg1"/>
          </a:solidFill>
          <a:ln w="25400">
            <a:solidFill>
              <a:srgbClr val="CC5400"/>
            </a:solid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it-IT" sz="1800" b="1" dirty="0" err="1">
                <a:solidFill>
                  <a:srgbClr val="CC5400"/>
                </a:solidFill>
                <a:latin typeface="Palatino Linotype" panose="02040502050505030304" pitchFamily="18" charset="0"/>
                <a:ea typeface="Calibri"/>
                <a:cs typeface="Calibri"/>
                <a:sym typeface="Calibri"/>
              </a:rPr>
              <a:t>preliminary</a:t>
            </a:r>
            <a:r>
              <a:rPr lang="it-IT" sz="1800" b="1" dirty="0">
                <a:solidFill>
                  <a:srgbClr val="CC5400"/>
                </a:solidFill>
                <a:latin typeface="Palatino Linotype" panose="02040502050505030304" pitchFamily="18" charset="0"/>
                <a:ea typeface="Calibri"/>
                <a:cs typeface="Calibri"/>
                <a:sym typeface="Calibri"/>
              </a:rPr>
              <a:t> </a:t>
            </a:r>
            <a:r>
              <a:rPr lang="it-IT" sz="1800" b="1" dirty="0" err="1">
                <a:solidFill>
                  <a:srgbClr val="CC5400"/>
                </a:solidFill>
                <a:latin typeface="Palatino Linotype" panose="02040502050505030304" pitchFamily="18" charset="0"/>
                <a:ea typeface="Calibri"/>
                <a:cs typeface="Calibri"/>
                <a:sym typeface="Calibri"/>
              </a:rPr>
              <a:t>results</a:t>
            </a:r>
            <a:endParaRPr sz="1600" dirty="0">
              <a:solidFill>
                <a:srgbClr val="CC5400"/>
              </a:solidFill>
              <a:latin typeface="Palatino Linotype" panose="02040502050505030304" pitchFamily="18" charset="0"/>
            </a:endParaRPr>
          </a:p>
        </p:txBody>
      </p:sp>
      <p:sp>
        <p:nvSpPr>
          <p:cNvPr id="11" name="TextBox 10">
            <a:extLst>
              <a:ext uri="{FF2B5EF4-FFF2-40B4-BE49-F238E27FC236}">
                <a16:creationId xmlns:a16="http://schemas.microsoft.com/office/drawing/2014/main" id="{89A4819C-661B-E3C5-10F7-0DEA5611C65A}"/>
              </a:ext>
            </a:extLst>
          </p:cNvPr>
          <p:cNvSpPr txBox="1"/>
          <p:nvPr/>
        </p:nvSpPr>
        <p:spPr>
          <a:xfrm>
            <a:off x="6965642" y="2278139"/>
            <a:ext cx="1470992" cy="507831"/>
          </a:xfrm>
          <a:prstGeom prst="rect">
            <a:avLst/>
          </a:prstGeom>
          <a:noFill/>
        </p:spPr>
        <p:txBody>
          <a:bodyPr wrap="square">
            <a:spAutoFit/>
          </a:bodyPr>
          <a:lstStyle/>
          <a:p>
            <a:pPr rtl="0"/>
            <a:r>
              <a:rPr lang="en-US" sz="1350" b="1" dirty="0">
                <a:solidFill>
                  <a:srgbClr val="CC5400"/>
                </a:solidFill>
              </a:rPr>
              <a:t>GSH = 2.12 mM*</a:t>
            </a:r>
          </a:p>
          <a:p>
            <a:pPr rtl="0"/>
            <a:r>
              <a:rPr lang="en-US" sz="1350" b="1" dirty="0">
                <a:solidFill>
                  <a:srgbClr val="CC5400"/>
                </a:solidFill>
              </a:rPr>
              <a:t>pO</a:t>
            </a:r>
            <a:r>
              <a:rPr lang="en-US" sz="1350" b="1" baseline="-25000" dirty="0">
                <a:solidFill>
                  <a:srgbClr val="CC5400"/>
                </a:solidFill>
              </a:rPr>
              <a:t>2 </a:t>
            </a:r>
            <a:r>
              <a:rPr lang="en-US" sz="1350" b="1" dirty="0">
                <a:solidFill>
                  <a:srgbClr val="CC5400"/>
                </a:solidFill>
              </a:rPr>
              <a:t>= 4%</a:t>
            </a:r>
          </a:p>
        </p:txBody>
      </p:sp>
    </p:spTree>
    <p:extLst>
      <p:ext uri="{BB962C8B-B14F-4D97-AF65-F5344CB8AC3E}">
        <p14:creationId xmlns:p14="http://schemas.microsoft.com/office/powerpoint/2010/main" val="114247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E9FD0-3E32-4C3F-C943-8ACEA7D34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40D47-83DB-B8E9-0B41-5E5872D58DBA}"/>
              </a:ext>
            </a:extLst>
          </p:cNvPr>
          <p:cNvSpPr>
            <a:spLocks noGrp="1"/>
          </p:cNvSpPr>
          <p:nvPr>
            <p:ph type="title"/>
          </p:nvPr>
        </p:nvSpPr>
        <p:spPr/>
        <p:txBody>
          <a:bodyPr/>
          <a:lstStyle/>
          <a:p>
            <a:endParaRPr lang="en-IT"/>
          </a:p>
        </p:txBody>
      </p:sp>
      <p:sp>
        <p:nvSpPr>
          <p:cNvPr id="3" name="Text Placeholder 2">
            <a:extLst>
              <a:ext uri="{FF2B5EF4-FFF2-40B4-BE49-F238E27FC236}">
                <a16:creationId xmlns:a16="http://schemas.microsoft.com/office/drawing/2014/main" id="{D4A5F373-21E2-5526-17BD-B9A3B1A4670F}"/>
              </a:ext>
            </a:extLst>
          </p:cNvPr>
          <p:cNvSpPr>
            <a:spLocks noGrp="1"/>
          </p:cNvSpPr>
          <p:nvPr>
            <p:ph type="body" sz="quarter" idx="13"/>
          </p:nvPr>
        </p:nvSpPr>
        <p:spPr/>
        <p:txBody>
          <a:bodyPr>
            <a:normAutofit fontScale="92500" lnSpcReduction="20000"/>
          </a:bodyPr>
          <a:lstStyle/>
          <a:p>
            <a:endParaRPr lang="en-IT"/>
          </a:p>
        </p:txBody>
      </p:sp>
      <p:sp>
        <p:nvSpPr>
          <p:cNvPr id="4" name="Text Placeholder 3">
            <a:extLst>
              <a:ext uri="{FF2B5EF4-FFF2-40B4-BE49-F238E27FC236}">
                <a16:creationId xmlns:a16="http://schemas.microsoft.com/office/drawing/2014/main" id="{30BD281F-8762-62ED-8885-37C0D11D4E95}"/>
              </a:ext>
            </a:extLst>
          </p:cNvPr>
          <p:cNvSpPr>
            <a:spLocks noGrp="1"/>
          </p:cNvSpPr>
          <p:nvPr>
            <p:ph type="body" sz="quarter" idx="15"/>
          </p:nvPr>
        </p:nvSpPr>
        <p:spPr/>
        <p:txBody>
          <a:bodyPr/>
          <a:lstStyle/>
          <a:p>
            <a:endParaRPr lang="en-IT"/>
          </a:p>
        </p:txBody>
      </p:sp>
      <p:sp>
        <p:nvSpPr>
          <p:cNvPr id="5" name="Text Placeholder 4">
            <a:extLst>
              <a:ext uri="{FF2B5EF4-FFF2-40B4-BE49-F238E27FC236}">
                <a16:creationId xmlns:a16="http://schemas.microsoft.com/office/drawing/2014/main" id="{77C008BD-382F-EFCA-22AE-9954B14DB103}"/>
              </a:ext>
            </a:extLst>
          </p:cNvPr>
          <p:cNvSpPr>
            <a:spLocks noGrp="1"/>
          </p:cNvSpPr>
          <p:nvPr>
            <p:ph type="body" sz="quarter" idx="16"/>
          </p:nvPr>
        </p:nvSpPr>
        <p:spPr/>
        <p:txBody>
          <a:bodyPr>
            <a:normAutofit fontScale="92500" lnSpcReduction="20000"/>
          </a:bodyPr>
          <a:lstStyle/>
          <a:p>
            <a:endParaRPr lang="en-IT"/>
          </a:p>
        </p:txBody>
      </p:sp>
      <p:sp>
        <p:nvSpPr>
          <p:cNvPr id="6" name="Text Placeholder 5">
            <a:extLst>
              <a:ext uri="{FF2B5EF4-FFF2-40B4-BE49-F238E27FC236}">
                <a16:creationId xmlns:a16="http://schemas.microsoft.com/office/drawing/2014/main" id="{C59435C9-2159-DD3E-82CB-9A7A816EB634}"/>
              </a:ext>
            </a:extLst>
          </p:cNvPr>
          <p:cNvSpPr>
            <a:spLocks noGrp="1"/>
          </p:cNvSpPr>
          <p:nvPr>
            <p:ph type="body" sz="quarter" idx="17"/>
          </p:nvPr>
        </p:nvSpPr>
        <p:spPr/>
        <p:txBody>
          <a:bodyPr/>
          <a:lstStyle/>
          <a:p>
            <a:endParaRPr lang="en-IT"/>
          </a:p>
        </p:txBody>
      </p:sp>
      <p:sp>
        <p:nvSpPr>
          <p:cNvPr id="7" name="Text Placeholder 6">
            <a:extLst>
              <a:ext uri="{FF2B5EF4-FFF2-40B4-BE49-F238E27FC236}">
                <a16:creationId xmlns:a16="http://schemas.microsoft.com/office/drawing/2014/main" id="{28CD4264-4651-0516-5706-50EF636F35DB}"/>
              </a:ext>
            </a:extLst>
          </p:cNvPr>
          <p:cNvSpPr>
            <a:spLocks noGrp="1"/>
          </p:cNvSpPr>
          <p:nvPr>
            <p:ph type="body" sz="quarter" idx="18"/>
          </p:nvPr>
        </p:nvSpPr>
        <p:spPr/>
        <p:txBody>
          <a:bodyPr>
            <a:normAutofit fontScale="92500" lnSpcReduction="20000"/>
          </a:bodyPr>
          <a:lstStyle/>
          <a:p>
            <a:endParaRPr lang="en-IT"/>
          </a:p>
        </p:txBody>
      </p:sp>
      <p:sp>
        <p:nvSpPr>
          <p:cNvPr id="8" name="Text Placeholder 7">
            <a:extLst>
              <a:ext uri="{FF2B5EF4-FFF2-40B4-BE49-F238E27FC236}">
                <a16:creationId xmlns:a16="http://schemas.microsoft.com/office/drawing/2014/main" id="{2C1EA0CE-D985-3CA6-5FF4-2D8A8C91C7FC}"/>
              </a:ext>
            </a:extLst>
          </p:cNvPr>
          <p:cNvSpPr>
            <a:spLocks noGrp="1"/>
          </p:cNvSpPr>
          <p:nvPr>
            <p:ph type="body" sz="quarter" idx="19"/>
          </p:nvPr>
        </p:nvSpPr>
        <p:spPr/>
        <p:txBody>
          <a:bodyPr/>
          <a:lstStyle/>
          <a:p>
            <a:endParaRPr lang="en-IT"/>
          </a:p>
        </p:txBody>
      </p:sp>
      <p:sp>
        <p:nvSpPr>
          <p:cNvPr id="9" name="Text Placeholder 8">
            <a:extLst>
              <a:ext uri="{FF2B5EF4-FFF2-40B4-BE49-F238E27FC236}">
                <a16:creationId xmlns:a16="http://schemas.microsoft.com/office/drawing/2014/main" id="{2BF6F074-D9DA-C3D8-BE31-69989EF6A8DD}"/>
              </a:ext>
            </a:extLst>
          </p:cNvPr>
          <p:cNvSpPr>
            <a:spLocks noGrp="1"/>
          </p:cNvSpPr>
          <p:nvPr>
            <p:ph type="body" sz="quarter" idx="23"/>
          </p:nvPr>
        </p:nvSpPr>
        <p:spPr/>
        <p:txBody>
          <a:bodyPr>
            <a:normAutofit fontScale="92500" lnSpcReduction="20000"/>
          </a:bodyPr>
          <a:lstStyle/>
          <a:p>
            <a:endParaRPr lang="en-IT"/>
          </a:p>
        </p:txBody>
      </p:sp>
      <p:sp>
        <p:nvSpPr>
          <p:cNvPr id="10" name="Text Placeholder 9">
            <a:extLst>
              <a:ext uri="{FF2B5EF4-FFF2-40B4-BE49-F238E27FC236}">
                <a16:creationId xmlns:a16="http://schemas.microsoft.com/office/drawing/2014/main" id="{BD3FC21D-DDF9-32E9-E733-F42B9DA1AAEA}"/>
              </a:ext>
            </a:extLst>
          </p:cNvPr>
          <p:cNvSpPr>
            <a:spLocks noGrp="1"/>
          </p:cNvSpPr>
          <p:nvPr>
            <p:ph type="body" sz="quarter" idx="24"/>
          </p:nvPr>
        </p:nvSpPr>
        <p:spPr/>
        <p:txBody>
          <a:bodyPr/>
          <a:lstStyle/>
          <a:p>
            <a:endParaRPr lang="en-IT"/>
          </a:p>
        </p:txBody>
      </p:sp>
      <p:sp>
        <p:nvSpPr>
          <p:cNvPr id="11" name="Date Placeholder 10">
            <a:extLst>
              <a:ext uri="{FF2B5EF4-FFF2-40B4-BE49-F238E27FC236}">
                <a16:creationId xmlns:a16="http://schemas.microsoft.com/office/drawing/2014/main" id="{FDE9587D-A421-906D-BB0F-CEC47F62EA73}"/>
              </a:ext>
            </a:extLst>
          </p:cNvPr>
          <p:cNvSpPr>
            <a:spLocks noGrp="1"/>
          </p:cNvSpPr>
          <p:nvPr>
            <p:ph type="dt" sz="half" idx="20"/>
          </p:nvPr>
        </p:nvSpPr>
        <p:spPr/>
        <p:txBody>
          <a:bodyPr/>
          <a:lstStyle/>
          <a:p>
            <a:r>
              <a:rPr lang="it-IT"/>
              <a:t>06.10.2025</a:t>
            </a:r>
            <a:endParaRPr lang="en-US" dirty="0"/>
          </a:p>
        </p:txBody>
      </p:sp>
      <p:sp>
        <p:nvSpPr>
          <p:cNvPr id="12" name="Footer Placeholder 11">
            <a:extLst>
              <a:ext uri="{FF2B5EF4-FFF2-40B4-BE49-F238E27FC236}">
                <a16:creationId xmlns:a16="http://schemas.microsoft.com/office/drawing/2014/main" id="{A941AFC7-5780-ADA5-A266-86F22E2FFFA7}"/>
              </a:ext>
            </a:extLst>
          </p:cNvPr>
          <p:cNvSpPr>
            <a:spLocks noGrp="1"/>
          </p:cNvSpPr>
          <p:nvPr>
            <p:ph type="ftr" sz="quarter" idx="21"/>
          </p:nvPr>
        </p:nvSpPr>
        <p:spPr/>
        <p:txBody>
          <a:bodyPr/>
          <a:lstStyle/>
          <a:p>
            <a:r>
              <a:rPr lang="en-US"/>
              <a:t>E. Scifoni - SIRR 2025</a:t>
            </a:r>
            <a:endParaRPr lang="en-US" dirty="0"/>
          </a:p>
        </p:txBody>
      </p:sp>
      <p:sp>
        <p:nvSpPr>
          <p:cNvPr id="13" name="Slide Number Placeholder 12">
            <a:extLst>
              <a:ext uri="{FF2B5EF4-FFF2-40B4-BE49-F238E27FC236}">
                <a16:creationId xmlns:a16="http://schemas.microsoft.com/office/drawing/2014/main" id="{4B76DD10-24A3-2451-3D62-99304DAC44BA}"/>
              </a:ext>
            </a:extLst>
          </p:cNvPr>
          <p:cNvSpPr>
            <a:spLocks noGrp="1"/>
          </p:cNvSpPr>
          <p:nvPr>
            <p:ph type="sldNum" sz="quarter" idx="22"/>
          </p:nvPr>
        </p:nvSpPr>
        <p:spPr/>
        <p:txBody>
          <a:bodyPr/>
          <a:lstStyle/>
          <a:p>
            <a:fld id="{B5CEABB6-07DC-46E8-9B57-56EC44A396E5}" type="slidenum">
              <a:rPr lang="en-US" smtClean="0"/>
              <a:t>48</a:t>
            </a:fld>
            <a:endParaRPr lang="en-US" dirty="0"/>
          </a:p>
        </p:txBody>
      </p:sp>
      <p:pic>
        <p:nvPicPr>
          <p:cNvPr id="14" name="Picture 13">
            <a:extLst>
              <a:ext uri="{FF2B5EF4-FFF2-40B4-BE49-F238E27FC236}">
                <a16:creationId xmlns:a16="http://schemas.microsoft.com/office/drawing/2014/main" id="{A1005F39-CE37-5F70-489B-1E2B097473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6578" y="1036826"/>
            <a:ext cx="5093934" cy="3324850"/>
          </a:xfrm>
          <a:prstGeom prst="rect">
            <a:avLst/>
          </a:prstGeom>
        </p:spPr>
      </p:pic>
      <p:sp>
        <p:nvSpPr>
          <p:cNvPr id="15" name="object 2">
            <a:extLst>
              <a:ext uri="{FF2B5EF4-FFF2-40B4-BE49-F238E27FC236}">
                <a16:creationId xmlns:a16="http://schemas.microsoft.com/office/drawing/2014/main" id="{24E66CE4-21FC-7A93-FE90-803643B09C33}"/>
              </a:ext>
            </a:extLst>
          </p:cNvPr>
          <p:cNvSpPr txBox="1"/>
          <p:nvPr/>
        </p:nvSpPr>
        <p:spPr>
          <a:xfrm>
            <a:off x="867878" y="219072"/>
            <a:ext cx="7408243" cy="396774"/>
          </a:xfrm>
          <a:prstGeom prst="rect">
            <a:avLst/>
          </a:prstGeom>
        </p:spPr>
        <p:txBody>
          <a:bodyPr vert="horz" wrap="square" lIns="0" tIns="27177" rIns="0" bIns="0" rtlCol="0">
            <a:spAutoFit/>
          </a:bodyPr>
          <a:lstStyle/>
          <a:p>
            <a:pPr marL="9525" algn="ctr" defTabSz="685800">
              <a:spcBef>
                <a:spcPts val="101"/>
              </a:spcBef>
              <a:defRPr/>
            </a:pPr>
            <a:r>
              <a:rPr lang="en-US" sz="2400" spc="-53" dirty="0">
                <a:solidFill>
                  <a:prstClr val="black"/>
                </a:solidFill>
                <a:latin typeface="Palatino Linotype" panose="02040502050505030304" pitchFamily="18" charset="0"/>
                <a:cs typeface="Arial MT"/>
              </a:rPr>
              <a:t>Towards FLASH Biological Treatment Planning</a:t>
            </a:r>
            <a:endParaRPr lang="en-US" sz="2400" dirty="0">
              <a:solidFill>
                <a:srgbClr val="CC5400"/>
              </a:solidFill>
              <a:latin typeface="Palatino Linotype" panose="02040502050505030304" pitchFamily="18" charset="0"/>
              <a:cs typeface="Arial MT"/>
            </a:endParaRPr>
          </a:p>
        </p:txBody>
      </p:sp>
      <p:pic>
        <p:nvPicPr>
          <p:cNvPr id="16" name="Picture 15">
            <a:extLst>
              <a:ext uri="{FF2B5EF4-FFF2-40B4-BE49-F238E27FC236}">
                <a16:creationId xmlns:a16="http://schemas.microsoft.com/office/drawing/2014/main" id="{3B351956-E7CF-AF83-6D30-9705D6182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54727"/>
            <a:ext cx="3899420" cy="3324849"/>
          </a:xfrm>
          <a:prstGeom prst="rect">
            <a:avLst/>
          </a:prstGeom>
        </p:spPr>
      </p:pic>
      <p:pic>
        <p:nvPicPr>
          <p:cNvPr id="17" name="Picture 16">
            <a:extLst>
              <a:ext uri="{FF2B5EF4-FFF2-40B4-BE49-F238E27FC236}">
                <a16:creationId xmlns:a16="http://schemas.microsoft.com/office/drawing/2014/main" id="{3C853119-8C36-11F1-B183-059E6F652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64" y="1217937"/>
            <a:ext cx="3899420" cy="3324849"/>
          </a:xfrm>
          <a:prstGeom prst="rect">
            <a:avLst/>
          </a:prstGeom>
        </p:spPr>
      </p:pic>
    </p:spTree>
    <p:extLst>
      <p:ext uri="{BB962C8B-B14F-4D97-AF65-F5344CB8AC3E}">
        <p14:creationId xmlns:p14="http://schemas.microsoft.com/office/powerpoint/2010/main" val="2571756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077-018F-2D7F-C6F6-582C6BE818DF}"/>
              </a:ext>
            </a:extLst>
          </p:cNvPr>
          <p:cNvSpPr>
            <a:spLocks noGrp="1"/>
          </p:cNvSpPr>
          <p:nvPr>
            <p:ph type="title"/>
          </p:nvPr>
        </p:nvSpPr>
        <p:spPr/>
        <p:txBody>
          <a:bodyPr/>
          <a:lstStyle/>
          <a:p>
            <a:r>
              <a:rPr lang="en-IT" dirty="0"/>
              <a:t>Conclusions</a:t>
            </a:r>
          </a:p>
        </p:txBody>
      </p:sp>
      <p:sp>
        <p:nvSpPr>
          <p:cNvPr id="3" name="Content Placeholder 2">
            <a:extLst>
              <a:ext uri="{FF2B5EF4-FFF2-40B4-BE49-F238E27FC236}">
                <a16:creationId xmlns:a16="http://schemas.microsoft.com/office/drawing/2014/main" id="{EA65DA8A-4F72-65A2-B48C-B4C5DFBF841D}"/>
              </a:ext>
            </a:extLst>
          </p:cNvPr>
          <p:cNvSpPr>
            <a:spLocks noGrp="1"/>
          </p:cNvSpPr>
          <p:nvPr>
            <p:ph idx="1"/>
          </p:nvPr>
        </p:nvSpPr>
        <p:spPr>
          <a:xfrm>
            <a:off x="0" y="857250"/>
            <a:ext cx="9325581" cy="3780686"/>
          </a:xfrm>
        </p:spPr>
        <p:txBody>
          <a:bodyPr>
            <a:noAutofit/>
          </a:bodyPr>
          <a:lstStyle/>
          <a:p>
            <a:r>
              <a:rPr lang="en-IT" sz="1700" dirty="0"/>
              <a:t> FLASH RT mechanism remains a fundamental challenge </a:t>
            </a:r>
          </a:p>
          <a:p>
            <a:endParaRPr lang="en-IT" sz="1700" dirty="0"/>
          </a:p>
          <a:p>
            <a:r>
              <a:rPr lang="en-IT" sz="1700" dirty="0"/>
              <a:t> Multiscale modeling allows to provide several insights in the mechanism</a:t>
            </a:r>
          </a:p>
          <a:p>
            <a:endParaRPr lang="en-IT" sz="1700" dirty="0"/>
          </a:p>
          <a:p>
            <a:r>
              <a:rPr lang="en-IT" sz="1700" dirty="0"/>
              <a:t> The heterogeneous stage is accurately  described by TRAXCHEM, depicting the chemical evolution of tracks at different conditions allowing to explore impact of oxygenation and LET up to ms time scale. The mulltitrack feature evidences a clear range in time and space where intertrack may occur, which is extremely limited in typical FLASH experiments</a:t>
            </a:r>
          </a:p>
          <a:p>
            <a:endParaRPr lang="en-IT" sz="1700" dirty="0">
              <a:solidFill>
                <a:schemeClr val="tx2"/>
              </a:solidFill>
            </a:endParaRPr>
          </a:p>
          <a:p>
            <a:r>
              <a:rPr lang="en-IT" sz="1700" dirty="0">
                <a:solidFill>
                  <a:schemeClr val="tx2"/>
                </a:solidFill>
              </a:rPr>
              <a:t>Multiscale-GSM2 is provides a comprehensive description of the phenomenon, allowing to return  a consistent picture of the overall process and to reproduce experimental in vitro data.</a:t>
            </a:r>
          </a:p>
          <a:p>
            <a:r>
              <a:rPr lang="en-IT" sz="1700" dirty="0">
                <a:solidFill>
                  <a:schemeClr val="tx2"/>
                </a:solidFill>
              </a:rPr>
              <a:t>Further extensions of the code approach the in vivo level</a:t>
            </a:r>
          </a:p>
          <a:p>
            <a:r>
              <a:rPr lang="en-IT" sz="1700" dirty="0">
                <a:solidFill>
                  <a:srgbClr val="C00000"/>
                </a:solidFill>
              </a:rPr>
              <a:t>The way to FLASH biological TPS is open but  requires still a lot of multidisciplinary research </a:t>
            </a:r>
          </a:p>
        </p:txBody>
      </p:sp>
      <p:sp>
        <p:nvSpPr>
          <p:cNvPr id="4" name="Footer Placeholder 3">
            <a:extLst>
              <a:ext uri="{FF2B5EF4-FFF2-40B4-BE49-F238E27FC236}">
                <a16:creationId xmlns:a16="http://schemas.microsoft.com/office/drawing/2014/main" id="{21B291C4-C269-2ECF-387B-1204EB1D84B0}"/>
              </a:ext>
            </a:extLst>
          </p:cNvPr>
          <p:cNvSpPr>
            <a:spLocks noGrp="1"/>
          </p:cNvSpPr>
          <p:nvPr>
            <p:ph type="ftr" sz="quarter" idx="11"/>
          </p:nvPr>
        </p:nvSpPr>
        <p:spPr/>
        <p:txBody>
          <a:bodyPr/>
          <a:lstStyle/>
          <a:p>
            <a:r>
              <a:rPr lang="en-US"/>
              <a:t>E. Scifoni - SIRR 2025</a:t>
            </a:r>
            <a:endParaRPr lang="en-US" dirty="0"/>
          </a:p>
        </p:txBody>
      </p:sp>
      <p:sp>
        <p:nvSpPr>
          <p:cNvPr id="5" name="Date Placeholder 4">
            <a:extLst>
              <a:ext uri="{FF2B5EF4-FFF2-40B4-BE49-F238E27FC236}">
                <a16:creationId xmlns:a16="http://schemas.microsoft.com/office/drawing/2014/main" id="{2829016D-1BBD-9333-6C36-EAEB9738BF22}"/>
              </a:ext>
            </a:extLst>
          </p:cNvPr>
          <p:cNvSpPr>
            <a:spLocks noGrp="1"/>
          </p:cNvSpPr>
          <p:nvPr>
            <p:ph type="dt" sz="half" idx="10"/>
          </p:nvPr>
        </p:nvSpPr>
        <p:spPr/>
        <p:txBody>
          <a:bodyPr/>
          <a:lstStyle/>
          <a:p>
            <a:r>
              <a:rPr lang="it-IT"/>
              <a:t>06.10.2025</a:t>
            </a:r>
            <a:endParaRPr lang="en-US" dirty="0"/>
          </a:p>
        </p:txBody>
      </p:sp>
      <p:sp>
        <p:nvSpPr>
          <p:cNvPr id="6" name="Slide Number Placeholder 5">
            <a:extLst>
              <a:ext uri="{FF2B5EF4-FFF2-40B4-BE49-F238E27FC236}">
                <a16:creationId xmlns:a16="http://schemas.microsoft.com/office/drawing/2014/main" id="{A3368E54-AC7F-44D9-983F-B234BAEC7BCC}"/>
              </a:ext>
            </a:extLst>
          </p:cNvPr>
          <p:cNvSpPr>
            <a:spLocks noGrp="1"/>
          </p:cNvSpPr>
          <p:nvPr>
            <p:ph type="sldNum" sz="quarter" idx="4"/>
          </p:nvPr>
        </p:nvSpPr>
        <p:spPr/>
        <p:txBody>
          <a:bodyPr/>
          <a:lstStyle/>
          <a:p>
            <a:fld id="{4C03E94D-BACC-4743-B2BE-3C118A75A3B0}" type="slidenum">
              <a:rPr lang="en-US" smtClean="0"/>
              <a:pPr/>
              <a:t>49</a:t>
            </a:fld>
            <a:endParaRPr lang="en-US" dirty="0"/>
          </a:p>
        </p:txBody>
      </p:sp>
    </p:spTree>
    <p:extLst>
      <p:ext uri="{BB962C8B-B14F-4D97-AF65-F5344CB8AC3E}">
        <p14:creationId xmlns:p14="http://schemas.microsoft.com/office/powerpoint/2010/main" val="3345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07D52-7511-7AB1-8341-9BAF63D897E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F1C11E7-011F-3BA7-4204-F90BD9CE2105}"/>
              </a:ext>
            </a:extLst>
          </p:cNvPr>
          <p:cNvSpPr txBox="1">
            <a:spLocks/>
          </p:cNvSpPr>
          <p:nvPr/>
        </p:nvSpPr>
        <p:spPr>
          <a:xfrm>
            <a:off x="0" y="0"/>
            <a:ext cx="9144000" cy="763621"/>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Light" panose="020F0302020204030204"/>
                <a:ea typeface="+mj-ea"/>
                <a:cs typeface="+mj-cs"/>
              </a:rPr>
              <a:t>Spatio</a:t>
            </a: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-temporal scales of radiation damage</a:t>
            </a:r>
          </a:p>
        </p:txBody>
      </p:sp>
      <p:grpSp>
        <p:nvGrpSpPr>
          <p:cNvPr id="57" name="Gruppo 56">
            <a:extLst>
              <a:ext uri="{FF2B5EF4-FFF2-40B4-BE49-F238E27FC236}">
                <a16:creationId xmlns:a16="http://schemas.microsoft.com/office/drawing/2014/main" id="{D80693FF-BDF6-99F0-EFBA-BB69A6BF9537}"/>
              </a:ext>
            </a:extLst>
          </p:cNvPr>
          <p:cNvGrpSpPr/>
          <p:nvPr/>
        </p:nvGrpSpPr>
        <p:grpSpPr>
          <a:xfrm>
            <a:off x="820862" y="691252"/>
            <a:ext cx="7353875" cy="4246474"/>
            <a:chOff x="1094483" y="921669"/>
            <a:chExt cx="9805166" cy="5661964"/>
          </a:xfrm>
        </p:grpSpPr>
        <p:grpSp>
          <p:nvGrpSpPr>
            <p:cNvPr id="25" name="Gruppo 24">
              <a:extLst>
                <a:ext uri="{FF2B5EF4-FFF2-40B4-BE49-F238E27FC236}">
                  <a16:creationId xmlns:a16="http://schemas.microsoft.com/office/drawing/2014/main" id="{2F63624E-DAFC-8BE2-C40C-707B4E08007A}"/>
                </a:ext>
              </a:extLst>
            </p:cNvPr>
            <p:cNvGrpSpPr/>
            <p:nvPr/>
          </p:nvGrpSpPr>
          <p:grpSpPr>
            <a:xfrm>
              <a:off x="1094483" y="921669"/>
              <a:ext cx="9805166" cy="5661964"/>
              <a:chOff x="-257544" y="-858541"/>
              <a:chExt cx="12622950" cy="7289084"/>
            </a:xfrm>
          </p:grpSpPr>
          <p:pic>
            <p:nvPicPr>
              <p:cNvPr id="3" name="Immagine 2" descr="Immagine che contiene testo, diagramma, schermata, linea&#10;&#10;Il contenuto generato dall'IA potrebbe non essere corretto.">
                <a:extLst>
                  <a:ext uri="{FF2B5EF4-FFF2-40B4-BE49-F238E27FC236}">
                    <a16:creationId xmlns:a16="http://schemas.microsoft.com/office/drawing/2014/main" id="{DC6B42D7-6B8E-1584-B0FA-F872E2D24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6" name="Gruppo 5">
                <a:extLst>
                  <a:ext uri="{FF2B5EF4-FFF2-40B4-BE49-F238E27FC236}">
                    <a16:creationId xmlns:a16="http://schemas.microsoft.com/office/drawing/2014/main" id="{B28E0841-87E2-4683-E40C-56D1F8CF44DC}"/>
                  </a:ext>
                </a:extLst>
              </p:cNvPr>
              <p:cNvGrpSpPr>
                <a:grpSpLocks noChangeAspect="1"/>
              </p:cNvGrpSpPr>
              <p:nvPr/>
            </p:nvGrpSpPr>
            <p:grpSpPr>
              <a:xfrm>
                <a:off x="569608" y="3354114"/>
                <a:ext cx="1363529" cy="1397202"/>
                <a:chOff x="1128925" y="718475"/>
                <a:chExt cx="1151269" cy="1179700"/>
              </a:xfrm>
            </p:grpSpPr>
            <p:pic>
              <p:nvPicPr>
                <p:cNvPr id="7" name="Google Shape;118;p27">
                  <a:extLst>
                    <a:ext uri="{FF2B5EF4-FFF2-40B4-BE49-F238E27FC236}">
                      <a16:creationId xmlns:a16="http://schemas.microsoft.com/office/drawing/2014/main" id="{85FDE185-E153-0816-BC7A-9A609073FDB3}"/>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8" name="Google Shape;120;p27">
                  <a:extLst>
                    <a:ext uri="{FF2B5EF4-FFF2-40B4-BE49-F238E27FC236}">
                      <a16:creationId xmlns:a16="http://schemas.microsoft.com/office/drawing/2014/main" id="{A9BF730C-9187-2B42-9D41-5BABBE1AD1FF}"/>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9" name="Gruppo 8">
                <a:extLst>
                  <a:ext uri="{FF2B5EF4-FFF2-40B4-BE49-F238E27FC236}">
                    <a16:creationId xmlns:a16="http://schemas.microsoft.com/office/drawing/2014/main" id="{D1E8D25F-5533-BBA7-ECCB-5D404F72BCDB}"/>
                  </a:ext>
                </a:extLst>
              </p:cNvPr>
              <p:cNvGrpSpPr>
                <a:grpSpLocks noChangeAspect="1"/>
              </p:cNvGrpSpPr>
              <p:nvPr/>
            </p:nvGrpSpPr>
            <p:grpSpPr>
              <a:xfrm>
                <a:off x="2356757" y="4889453"/>
                <a:ext cx="892630" cy="831470"/>
                <a:chOff x="2971012" y="638704"/>
                <a:chExt cx="1425304" cy="1327646"/>
              </a:xfrm>
            </p:grpSpPr>
            <p:grpSp>
              <p:nvGrpSpPr>
                <p:cNvPr id="10" name="Gruppo 9">
                  <a:extLst>
                    <a:ext uri="{FF2B5EF4-FFF2-40B4-BE49-F238E27FC236}">
                      <a16:creationId xmlns:a16="http://schemas.microsoft.com/office/drawing/2014/main" id="{9EB975D6-82A0-881E-3FAB-38C3914C48C2}"/>
                    </a:ext>
                  </a:extLst>
                </p:cNvPr>
                <p:cNvGrpSpPr/>
                <p:nvPr/>
              </p:nvGrpSpPr>
              <p:grpSpPr>
                <a:xfrm>
                  <a:off x="2976875" y="638704"/>
                  <a:ext cx="1387812" cy="1286299"/>
                  <a:chOff x="1894113" y="657975"/>
                  <a:chExt cx="1387812" cy="1286299"/>
                </a:xfrm>
              </p:grpSpPr>
              <p:pic>
                <p:nvPicPr>
                  <p:cNvPr id="17" name="Google Shape;133;p28">
                    <a:extLst>
                      <a:ext uri="{FF2B5EF4-FFF2-40B4-BE49-F238E27FC236}">
                        <a16:creationId xmlns:a16="http://schemas.microsoft.com/office/drawing/2014/main" id="{E6CFDF43-1D29-8517-05C1-2B82F9A32480}"/>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18" name="Google Shape;134;p28">
                    <a:extLst>
                      <a:ext uri="{FF2B5EF4-FFF2-40B4-BE49-F238E27FC236}">
                        <a16:creationId xmlns:a16="http://schemas.microsoft.com/office/drawing/2014/main" id="{3A296A27-A4CC-A925-C497-56115CDCF9F4}"/>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1" name="Google Shape;135;p28">
                  <a:extLst>
                    <a:ext uri="{FF2B5EF4-FFF2-40B4-BE49-F238E27FC236}">
                      <a16:creationId xmlns:a16="http://schemas.microsoft.com/office/drawing/2014/main" id="{91242297-E4BD-29F5-83C4-6E8D8D7C159F}"/>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132;p28">
                  <a:extLst>
                    <a:ext uri="{FF2B5EF4-FFF2-40B4-BE49-F238E27FC236}">
                      <a16:creationId xmlns:a16="http://schemas.microsoft.com/office/drawing/2014/main" id="{6E416D78-09CE-7FAB-0B51-F09072FFC878}"/>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132;p28">
                  <a:extLst>
                    <a:ext uri="{FF2B5EF4-FFF2-40B4-BE49-F238E27FC236}">
                      <a16:creationId xmlns:a16="http://schemas.microsoft.com/office/drawing/2014/main" id="{5FE8B2E2-9C1E-C0E7-0AB6-93FEA38AE040}"/>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132;p28">
                  <a:extLst>
                    <a:ext uri="{FF2B5EF4-FFF2-40B4-BE49-F238E27FC236}">
                      <a16:creationId xmlns:a16="http://schemas.microsoft.com/office/drawing/2014/main" id="{02080AFB-3E39-3AF0-12AA-D08AB85B33ED}"/>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132;p28">
                  <a:extLst>
                    <a:ext uri="{FF2B5EF4-FFF2-40B4-BE49-F238E27FC236}">
                      <a16:creationId xmlns:a16="http://schemas.microsoft.com/office/drawing/2014/main" id="{323ABF38-ABA8-5B73-3391-2AC2E18B5E44}"/>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32;p28">
                  <a:extLst>
                    <a:ext uri="{FF2B5EF4-FFF2-40B4-BE49-F238E27FC236}">
                      <a16:creationId xmlns:a16="http://schemas.microsoft.com/office/drawing/2014/main" id="{8C91CA2D-988B-09FE-DDC1-6685AAE46B73}"/>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19" name="Google Shape;151;p29">
                <a:extLst>
                  <a:ext uri="{FF2B5EF4-FFF2-40B4-BE49-F238E27FC236}">
                    <a16:creationId xmlns:a16="http://schemas.microsoft.com/office/drawing/2014/main" id="{0CEAD3BF-7650-CAD0-635B-BD377C9C23BE}"/>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73" name="Immagine 72" descr="Immagine che contiene schermata, testo&#10;&#10;Il contenuto generato dall'IA potrebbe non essere corretto.">
                <a:extLst>
                  <a:ext uri="{FF2B5EF4-FFF2-40B4-BE49-F238E27FC236}">
                    <a16:creationId xmlns:a16="http://schemas.microsoft.com/office/drawing/2014/main" id="{4856F424-0F01-7CC4-2744-EDCD7C94CE44}"/>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76" name="Google Shape;152;p13">
                <a:extLst>
                  <a:ext uri="{FF2B5EF4-FFF2-40B4-BE49-F238E27FC236}">
                    <a16:creationId xmlns:a16="http://schemas.microsoft.com/office/drawing/2014/main" id="{37CEFA4B-A814-BD3C-88B6-D367A498F95A}"/>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77" name="Google Shape;154;p13">
                <a:extLst>
                  <a:ext uri="{FF2B5EF4-FFF2-40B4-BE49-F238E27FC236}">
                    <a16:creationId xmlns:a16="http://schemas.microsoft.com/office/drawing/2014/main" id="{394D4933-298D-EB7A-65A7-895BFC7AD7D8}"/>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78" name="Google Shape;153;p13">
                <a:extLst>
                  <a:ext uri="{FF2B5EF4-FFF2-40B4-BE49-F238E27FC236}">
                    <a16:creationId xmlns:a16="http://schemas.microsoft.com/office/drawing/2014/main" id="{CD7A1CA8-1A76-2A2A-DE23-E2EBEE7C5090}"/>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80" name="Immagine 79">
                <a:extLst>
                  <a:ext uri="{FF2B5EF4-FFF2-40B4-BE49-F238E27FC236}">
                    <a16:creationId xmlns:a16="http://schemas.microsoft.com/office/drawing/2014/main" id="{D77A745F-EBDA-DFD6-AAC1-5BAAAA49526A}"/>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82" name="Immagine 81">
                <a:extLst>
                  <a:ext uri="{FF2B5EF4-FFF2-40B4-BE49-F238E27FC236}">
                    <a16:creationId xmlns:a16="http://schemas.microsoft.com/office/drawing/2014/main" id="{5B6FBED3-25C6-1BB6-3AEC-9F545F113401}"/>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83" name="CasellaDiTesto 82">
                <a:extLst>
                  <a:ext uri="{FF2B5EF4-FFF2-40B4-BE49-F238E27FC236}">
                    <a16:creationId xmlns:a16="http://schemas.microsoft.com/office/drawing/2014/main" id="{4564707E-6EA1-A460-A077-6FC70D622A51}"/>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84" name="CasellaDiTesto 83">
                <a:extLst>
                  <a:ext uri="{FF2B5EF4-FFF2-40B4-BE49-F238E27FC236}">
                    <a16:creationId xmlns:a16="http://schemas.microsoft.com/office/drawing/2014/main" id="{24D17050-1EAC-A334-8B72-F886BAED6A44}"/>
                  </a:ext>
                </a:extLst>
              </p:cNvPr>
              <p:cNvSpPr txBox="1"/>
              <p:nvPr/>
            </p:nvSpPr>
            <p:spPr>
              <a:xfrm rot="16200000">
                <a:off x="-838123" y="2147973"/>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22" name="Connettore diritto 21">
                <a:extLst>
                  <a:ext uri="{FF2B5EF4-FFF2-40B4-BE49-F238E27FC236}">
                    <a16:creationId xmlns:a16="http://schemas.microsoft.com/office/drawing/2014/main" id="{D71DDECC-458F-6AD4-0802-3DC4724DCE0B}"/>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AE5576FF-9259-D780-0FC1-606F832D4237}"/>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4" name="CasellaDiTesto 33">
              <a:extLst>
                <a:ext uri="{FF2B5EF4-FFF2-40B4-BE49-F238E27FC236}">
                  <a16:creationId xmlns:a16="http://schemas.microsoft.com/office/drawing/2014/main" id="{CA178CCC-CD34-9F0A-04A4-DF176EC8EB15}"/>
                </a:ext>
              </a:extLst>
            </p:cNvPr>
            <p:cNvSpPr txBox="1"/>
            <p:nvPr/>
          </p:nvSpPr>
          <p:spPr>
            <a:xfrm>
              <a:off x="2883514" y="3900491"/>
              <a:ext cx="1117445" cy="98488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generation of new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CasellaDiTesto 32">
              <a:extLst>
                <a:ext uri="{FF2B5EF4-FFF2-40B4-BE49-F238E27FC236}">
                  <a16:creationId xmlns:a16="http://schemas.microsoft.com/office/drawing/2014/main" id="{4217D5F2-9920-F384-A006-01EE936B4B6E}"/>
                </a:ext>
              </a:extLst>
            </p:cNvPr>
            <p:cNvSpPr txBox="1"/>
            <p:nvPr/>
          </p:nvSpPr>
          <p:spPr>
            <a:xfrm>
              <a:off x="1652626" y="2435763"/>
              <a:ext cx="1472576"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lementary electromagnetic interactions</a:t>
              </a:r>
            </a:p>
          </p:txBody>
        </p:sp>
        <p:sp>
          <p:nvSpPr>
            <p:cNvPr id="35" name="CasellaDiTesto 34">
              <a:extLst>
                <a:ext uri="{FF2B5EF4-FFF2-40B4-BE49-F238E27FC236}">
                  <a16:creationId xmlns:a16="http://schemas.microsoft.com/office/drawing/2014/main" id="{27CF5A46-94B2-38CB-50F1-7A4EA3EE86F4}"/>
                </a:ext>
              </a:extLst>
            </p:cNvPr>
            <p:cNvSpPr txBox="1"/>
            <p:nvPr/>
          </p:nvSpPr>
          <p:spPr>
            <a:xfrm>
              <a:off x="4172939" y="3079263"/>
              <a:ext cx="1947232" cy="553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 and diffusion of chemical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174330ED-6E4B-927E-E2B4-D50B9B3A9C22}"/>
                    </a:ext>
                  </a:extLst>
                </p:cNvPr>
                <p:cNvSpPr txBox="1"/>
                <p:nvPr/>
              </p:nvSpPr>
              <p:spPr>
                <a:xfrm>
                  <a:off x="6354892" y="2008367"/>
                  <a:ext cx="2316248" cy="9848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Reactions with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intra-cellular oxygen </a:t>
                  </a:r>
                  <a14:m>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m:t>
                          </m:r>
                        </m:e>
                        <m:sub>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molecules (after direct ionization of </a:t>
                  </a:r>
                  <a14:m>
                    <m:oMath xmlns:m="http://schemas.openxmlformats.org/officeDocument/2006/math">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RH</m:t>
                      </m:r>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36" name="CasellaDiTesto 35">
                  <a:extLst>
                    <a:ext uri="{FF2B5EF4-FFF2-40B4-BE49-F238E27FC236}">
                      <a16:creationId xmlns:a16="http://schemas.microsoft.com/office/drawing/2014/main" id="{174330ED-6E4B-927E-E2B4-D50B9B3A9C22}"/>
                    </a:ext>
                  </a:extLst>
                </p:cNvPr>
                <p:cNvSpPr txBox="1">
                  <a:spLocks noRot="1" noChangeAspect="1" noMove="1" noResize="1" noEditPoints="1" noAdjustHandles="1" noChangeArrowheads="1" noChangeShapeType="1" noTextEdit="1"/>
                </p:cNvSpPr>
                <p:nvPr/>
              </p:nvSpPr>
              <p:spPr>
                <a:xfrm>
                  <a:off x="6354892" y="2008367"/>
                  <a:ext cx="2316248" cy="984885"/>
                </a:xfrm>
                <a:prstGeom prst="rect">
                  <a:avLst/>
                </a:prstGeom>
                <a:blipFill>
                  <a:blip r:embed="rId13"/>
                  <a:stretch>
                    <a:fillRect b="-5085"/>
                  </a:stretch>
                </a:blipFill>
              </p:spPr>
              <p:txBody>
                <a:bodyPr/>
                <a:lstStyle/>
                <a:p>
                  <a:r>
                    <a:rPr lang="en-IT">
                      <a:noFill/>
                    </a:rPr>
                    <a:t> </a:t>
                  </a:r>
                </a:p>
              </p:txBody>
            </p:sp>
          </mc:Fallback>
        </mc:AlternateContent>
        <p:sp>
          <p:nvSpPr>
            <p:cNvPr id="39" name="CasellaDiTesto 38">
              <a:extLst>
                <a:ext uri="{FF2B5EF4-FFF2-40B4-BE49-F238E27FC236}">
                  <a16:creationId xmlns:a16="http://schemas.microsoft.com/office/drawing/2014/main" id="{66BFD33B-5CAF-B3A1-BDF9-DCD0C10D2542}"/>
                </a:ext>
              </a:extLst>
            </p:cNvPr>
            <p:cNvSpPr txBox="1"/>
            <p:nvPr/>
          </p:nvSpPr>
          <p:spPr>
            <a:xfrm>
              <a:off x="8407595" y="4797681"/>
              <a:ext cx="1850669" cy="12003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Disruption of protein signaling networks, membrane rupture, enzymatic repair processes, etc.</a:t>
              </a:r>
            </a:p>
          </p:txBody>
        </p:sp>
        <p:sp>
          <p:nvSpPr>
            <p:cNvPr id="40" name="CasellaDiTesto 39">
              <a:extLst>
                <a:ext uri="{FF2B5EF4-FFF2-40B4-BE49-F238E27FC236}">
                  <a16:creationId xmlns:a16="http://schemas.microsoft.com/office/drawing/2014/main" id="{6CE34ED7-92BA-8178-CBDA-D2160105DC26}"/>
                </a:ext>
              </a:extLst>
            </p:cNvPr>
            <p:cNvSpPr txBox="1"/>
            <p:nvPr/>
          </p:nvSpPr>
          <p:spPr>
            <a:xfrm>
              <a:off x="8069735" y="1057033"/>
              <a:ext cx="1850669"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 of macroscopic biological systems</a:t>
              </a:r>
            </a:p>
          </p:txBody>
        </p:sp>
      </p:grpSp>
      <p:grpSp>
        <p:nvGrpSpPr>
          <p:cNvPr id="60" name="Gruppo 59">
            <a:extLst>
              <a:ext uri="{FF2B5EF4-FFF2-40B4-BE49-F238E27FC236}">
                <a16:creationId xmlns:a16="http://schemas.microsoft.com/office/drawing/2014/main" id="{745A1013-C393-F1C7-CEB7-68D670E103CB}"/>
              </a:ext>
            </a:extLst>
          </p:cNvPr>
          <p:cNvGrpSpPr/>
          <p:nvPr/>
        </p:nvGrpSpPr>
        <p:grpSpPr>
          <a:xfrm>
            <a:off x="2162635" y="762001"/>
            <a:ext cx="5941460" cy="3735483"/>
            <a:chOff x="2883513" y="1016001"/>
            <a:chExt cx="7921946" cy="4980644"/>
          </a:xfrm>
        </p:grpSpPr>
        <p:sp>
          <p:nvSpPr>
            <p:cNvPr id="58" name="Rettangolo 57">
              <a:extLst>
                <a:ext uri="{FF2B5EF4-FFF2-40B4-BE49-F238E27FC236}">
                  <a16:creationId xmlns:a16="http://schemas.microsoft.com/office/drawing/2014/main" id="{228519A8-FD37-36ED-A136-266DC4004B5F}"/>
                </a:ext>
              </a:extLst>
            </p:cNvPr>
            <p:cNvSpPr/>
            <p:nvPr/>
          </p:nvSpPr>
          <p:spPr>
            <a:xfrm>
              <a:off x="2883513" y="3083110"/>
              <a:ext cx="7921946" cy="29135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9" name="Rettangolo 58">
              <a:extLst>
                <a:ext uri="{FF2B5EF4-FFF2-40B4-BE49-F238E27FC236}">
                  <a16:creationId xmlns:a16="http://schemas.microsoft.com/office/drawing/2014/main" id="{B5C653BF-85D8-B9F7-4299-BB320175222B}"/>
                </a:ext>
              </a:extLst>
            </p:cNvPr>
            <p:cNvSpPr/>
            <p:nvPr/>
          </p:nvSpPr>
          <p:spPr>
            <a:xfrm>
              <a:off x="6425699" y="1016001"/>
              <a:ext cx="4379759" cy="29135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61" name="Gruppo 60">
            <a:extLst>
              <a:ext uri="{FF2B5EF4-FFF2-40B4-BE49-F238E27FC236}">
                <a16:creationId xmlns:a16="http://schemas.microsoft.com/office/drawing/2014/main" id="{525B8F4D-9F5B-B34D-38CF-B17E3EEE577B}"/>
              </a:ext>
            </a:extLst>
          </p:cNvPr>
          <p:cNvGrpSpPr/>
          <p:nvPr/>
        </p:nvGrpSpPr>
        <p:grpSpPr>
          <a:xfrm>
            <a:off x="820862" y="691252"/>
            <a:ext cx="7353875" cy="4246474"/>
            <a:chOff x="1094483" y="921669"/>
            <a:chExt cx="9805166" cy="5661964"/>
          </a:xfrm>
        </p:grpSpPr>
        <p:grpSp>
          <p:nvGrpSpPr>
            <p:cNvPr id="62" name="Gruppo 61">
              <a:extLst>
                <a:ext uri="{FF2B5EF4-FFF2-40B4-BE49-F238E27FC236}">
                  <a16:creationId xmlns:a16="http://schemas.microsoft.com/office/drawing/2014/main" id="{94AEB90F-0757-D27B-E32D-201FF1940FF6}"/>
                </a:ext>
              </a:extLst>
            </p:cNvPr>
            <p:cNvGrpSpPr/>
            <p:nvPr/>
          </p:nvGrpSpPr>
          <p:grpSpPr>
            <a:xfrm>
              <a:off x="1094483" y="921669"/>
              <a:ext cx="9805166" cy="5661964"/>
              <a:chOff x="-257544" y="-858541"/>
              <a:chExt cx="12622950" cy="7289084"/>
            </a:xfrm>
          </p:grpSpPr>
          <p:pic>
            <p:nvPicPr>
              <p:cNvPr id="69" name="Immagine 68" descr="Immagine che contiene testo, diagramma, schermata, linea&#10;&#10;Il contenuto generato dall'IA potrebbe non essere corretto.">
                <a:extLst>
                  <a:ext uri="{FF2B5EF4-FFF2-40B4-BE49-F238E27FC236}">
                    <a16:creationId xmlns:a16="http://schemas.microsoft.com/office/drawing/2014/main" id="{A799CB40-A575-7FD1-8554-B936C52D5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70" name="Gruppo 69">
                <a:extLst>
                  <a:ext uri="{FF2B5EF4-FFF2-40B4-BE49-F238E27FC236}">
                    <a16:creationId xmlns:a16="http://schemas.microsoft.com/office/drawing/2014/main" id="{6C3F5AC7-CAF7-08FD-103C-38B8699877F4}"/>
                  </a:ext>
                </a:extLst>
              </p:cNvPr>
              <p:cNvGrpSpPr>
                <a:grpSpLocks noChangeAspect="1"/>
              </p:cNvGrpSpPr>
              <p:nvPr/>
            </p:nvGrpSpPr>
            <p:grpSpPr>
              <a:xfrm>
                <a:off x="569608" y="3354114"/>
                <a:ext cx="1363529" cy="1397202"/>
                <a:chOff x="1128925" y="718475"/>
                <a:chExt cx="1151269" cy="1179700"/>
              </a:xfrm>
            </p:grpSpPr>
            <p:pic>
              <p:nvPicPr>
                <p:cNvPr id="100" name="Google Shape;118;p27">
                  <a:extLst>
                    <a:ext uri="{FF2B5EF4-FFF2-40B4-BE49-F238E27FC236}">
                      <a16:creationId xmlns:a16="http://schemas.microsoft.com/office/drawing/2014/main" id="{7860A4AB-14B2-8E52-CD7A-3710E9E18F01}"/>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101" name="Google Shape;120;p27">
                  <a:extLst>
                    <a:ext uri="{FF2B5EF4-FFF2-40B4-BE49-F238E27FC236}">
                      <a16:creationId xmlns:a16="http://schemas.microsoft.com/office/drawing/2014/main" id="{25332C16-5141-4061-2B8E-69DD655A7C25}"/>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71" name="Gruppo 70">
                <a:extLst>
                  <a:ext uri="{FF2B5EF4-FFF2-40B4-BE49-F238E27FC236}">
                    <a16:creationId xmlns:a16="http://schemas.microsoft.com/office/drawing/2014/main" id="{89D260EC-9133-9B9C-0695-EBE3F4EBAFD7}"/>
                  </a:ext>
                </a:extLst>
              </p:cNvPr>
              <p:cNvGrpSpPr>
                <a:grpSpLocks noChangeAspect="1"/>
              </p:cNvGrpSpPr>
              <p:nvPr/>
            </p:nvGrpSpPr>
            <p:grpSpPr>
              <a:xfrm>
                <a:off x="2356757" y="4889453"/>
                <a:ext cx="892630" cy="831470"/>
                <a:chOff x="2971012" y="638704"/>
                <a:chExt cx="1425304" cy="1327646"/>
              </a:xfrm>
            </p:grpSpPr>
            <p:grpSp>
              <p:nvGrpSpPr>
                <p:cNvPr id="91" name="Gruppo 90">
                  <a:extLst>
                    <a:ext uri="{FF2B5EF4-FFF2-40B4-BE49-F238E27FC236}">
                      <a16:creationId xmlns:a16="http://schemas.microsoft.com/office/drawing/2014/main" id="{89AD21BF-2FB7-6976-E81D-ABB7E834A482}"/>
                    </a:ext>
                  </a:extLst>
                </p:cNvPr>
                <p:cNvGrpSpPr/>
                <p:nvPr/>
              </p:nvGrpSpPr>
              <p:grpSpPr>
                <a:xfrm>
                  <a:off x="2976875" y="638704"/>
                  <a:ext cx="1387812" cy="1286299"/>
                  <a:chOff x="1894113" y="657975"/>
                  <a:chExt cx="1387812" cy="1286299"/>
                </a:xfrm>
              </p:grpSpPr>
              <p:pic>
                <p:nvPicPr>
                  <p:cNvPr id="98" name="Google Shape;133;p28">
                    <a:extLst>
                      <a:ext uri="{FF2B5EF4-FFF2-40B4-BE49-F238E27FC236}">
                        <a16:creationId xmlns:a16="http://schemas.microsoft.com/office/drawing/2014/main" id="{2330A695-1274-2DBA-11B6-449D44DA5655}"/>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99" name="Google Shape;134;p28">
                    <a:extLst>
                      <a:ext uri="{FF2B5EF4-FFF2-40B4-BE49-F238E27FC236}">
                        <a16:creationId xmlns:a16="http://schemas.microsoft.com/office/drawing/2014/main" id="{3FA0150A-1528-F9CE-9C2A-F8057FB6DF50}"/>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92" name="Google Shape;135;p28">
                  <a:extLst>
                    <a:ext uri="{FF2B5EF4-FFF2-40B4-BE49-F238E27FC236}">
                      <a16:creationId xmlns:a16="http://schemas.microsoft.com/office/drawing/2014/main" id="{9541D5EE-9F7C-C22E-BD41-7B277129D002}"/>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3" name="Google Shape;132;p28">
                  <a:extLst>
                    <a:ext uri="{FF2B5EF4-FFF2-40B4-BE49-F238E27FC236}">
                      <a16:creationId xmlns:a16="http://schemas.microsoft.com/office/drawing/2014/main" id="{81604D98-C1CD-7453-FB84-6DB494D399C3}"/>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132;p28">
                  <a:extLst>
                    <a:ext uri="{FF2B5EF4-FFF2-40B4-BE49-F238E27FC236}">
                      <a16:creationId xmlns:a16="http://schemas.microsoft.com/office/drawing/2014/main" id="{F745728E-AD31-D0CE-4D0E-0F064C0B6D65}"/>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132;p28">
                  <a:extLst>
                    <a:ext uri="{FF2B5EF4-FFF2-40B4-BE49-F238E27FC236}">
                      <a16:creationId xmlns:a16="http://schemas.microsoft.com/office/drawing/2014/main" id="{03B0DD1F-D20E-5551-F2E5-55CEF15464E0}"/>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132;p28">
                  <a:extLst>
                    <a:ext uri="{FF2B5EF4-FFF2-40B4-BE49-F238E27FC236}">
                      <a16:creationId xmlns:a16="http://schemas.microsoft.com/office/drawing/2014/main" id="{640E1640-C11F-33E5-189D-7C12279B78F3}"/>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7" name="Google Shape;132;p28">
                  <a:extLst>
                    <a:ext uri="{FF2B5EF4-FFF2-40B4-BE49-F238E27FC236}">
                      <a16:creationId xmlns:a16="http://schemas.microsoft.com/office/drawing/2014/main" id="{EF8AEE9E-5C6F-79FD-CB52-448DAF214B39}"/>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72" name="Google Shape;151;p29">
                <a:extLst>
                  <a:ext uri="{FF2B5EF4-FFF2-40B4-BE49-F238E27FC236}">
                    <a16:creationId xmlns:a16="http://schemas.microsoft.com/office/drawing/2014/main" id="{C7CEFB5C-7255-8F45-CB02-B116D045BCF1}"/>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74" name="Immagine 73" descr="Immagine che contiene schermata, testo&#10;&#10;Il contenuto generato dall'IA potrebbe non essere corretto.">
                <a:extLst>
                  <a:ext uri="{FF2B5EF4-FFF2-40B4-BE49-F238E27FC236}">
                    <a16:creationId xmlns:a16="http://schemas.microsoft.com/office/drawing/2014/main" id="{9FF0078F-7008-4AFA-22C7-7091405D7C84}"/>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75" name="Google Shape;152;p13">
                <a:extLst>
                  <a:ext uri="{FF2B5EF4-FFF2-40B4-BE49-F238E27FC236}">
                    <a16:creationId xmlns:a16="http://schemas.microsoft.com/office/drawing/2014/main" id="{D388C0E7-206C-C3CF-87CA-A3D9B4FFD36F}"/>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79" name="Google Shape;154;p13">
                <a:extLst>
                  <a:ext uri="{FF2B5EF4-FFF2-40B4-BE49-F238E27FC236}">
                    <a16:creationId xmlns:a16="http://schemas.microsoft.com/office/drawing/2014/main" id="{662E1314-FDE5-F780-0970-5DDFE6B0C81F}"/>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81" name="Google Shape;153;p13">
                <a:extLst>
                  <a:ext uri="{FF2B5EF4-FFF2-40B4-BE49-F238E27FC236}">
                    <a16:creationId xmlns:a16="http://schemas.microsoft.com/office/drawing/2014/main" id="{8B1D9471-BC6C-1234-98CA-D0E5AB78953A}"/>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85" name="Immagine 84">
                <a:extLst>
                  <a:ext uri="{FF2B5EF4-FFF2-40B4-BE49-F238E27FC236}">
                    <a16:creationId xmlns:a16="http://schemas.microsoft.com/office/drawing/2014/main" id="{02100BE5-643D-E7E7-3E69-0DFADB261C36}"/>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86" name="Immagine 85">
                <a:extLst>
                  <a:ext uri="{FF2B5EF4-FFF2-40B4-BE49-F238E27FC236}">
                    <a16:creationId xmlns:a16="http://schemas.microsoft.com/office/drawing/2014/main" id="{F95194C7-BB14-BFF4-B93C-C24A0537F7AB}"/>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87" name="CasellaDiTesto 86">
                <a:extLst>
                  <a:ext uri="{FF2B5EF4-FFF2-40B4-BE49-F238E27FC236}">
                    <a16:creationId xmlns:a16="http://schemas.microsoft.com/office/drawing/2014/main" id="{5743F712-3D8E-27DF-7860-87A3A812EF1E}"/>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88" name="CasellaDiTesto 87">
                <a:extLst>
                  <a:ext uri="{FF2B5EF4-FFF2-40B4-BE49-F238E27FC236}">
                    <a16:creationId xmlns:a16="http://schemas.microsoft.com/office/drawing/2014/main" id="{4C407254-581B-D090-4C54-EC43A8F3D98C}"/>
                  </a:ext>
                </a:extLst>
              </p:cNvPr>
              <p:cNvSpPr txBox="1"/>
              <p:nvPr/>
            </p:nvSpPr>
            <p:spPr>
              <a:xfrm rot="16200000">
                <a:off x="-838123" y="2147973"/>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89" name="Connettore diritto 88">
                <a:extLst>
                  <a:ext uri="{FF2B5EF4-FFF2-40B4-BE49-F238E27FC236}">
                    <a16:creationId xmlns:a16="http://schemas.microsoft.com/office/drawing/2014/main" id="{36837630-51F6-7B2F-870D-4B8E353BAFAD}"/>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Connettore diritto 89">
                <a:extLst>
                  <a:ext uri="{FF2B5EF4-FFF2-40B4-BE49-F238E27FC236}">
                    <a16:creationId xmlns:a16="http://schemas.microsoft.com/office/drawing/2014/main" id="{91B4E50B-80BF-CA64-28C9-844BE990909D}"/>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3" name="CasellaDiTesto 62">
              <a:extLst>
                <a:ext uri="{FF2B5EF4-FFF2-40B4-BE49-F238E27FC236}">
                  <a16:creationId xmlns:a16="http://schemas.microsoft.com/office/drawing/2014/main" id="{9F862628-884A-8723-13E9-7E81586A4499}"/>
                </a:ext>
              </a:extLst>
            </p:cNvPr>
            <p:cNvSpPr txBox="1"/>
            <p:nvPr/>
          </p:nvSpPr>
          <p:spPr>
            <a:xfrm>
              <a:off x="2883514" y="3900491"/>
              <a:ext cx="1117445" cy="98488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generation of new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4" name="CasellaDiTesto 63">
              <a:extLst>
                <a:ext uri="{FF2B5EF4-FFF2-40B4-BE49-F238E27FC236}">
                  <a16:creationId xmlns:a16="http://schemas.microsoft.com/office/drawing/2014/main" id="{B26D4381-3425-5F73-4CEF-C70AA5BC992F}"/>
                </a:ext>
              </a:extLst>
            </p:cNvPr>
            <p:cNvSpPr txBox="1"/>
            <p:nvPr/>
          </p:nvSpPr>
          <p:spPr>
            <a:xfrm>
              <a:off x="1652626" y="2435763"/>
              <a:ext cx="1472576"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lementary electromagnetic interactions</a:t>
              </a:r>
            </a:p>
          </p:txBody>
        </p:sp>
        <p:sp>
          <p:nvSpPr>
            <p:cNvPr id="65" name="CasellaDiTesto 64">
              <a:extLst>
                <a:ext uri="{FF2B5EF4-FFF2-40B4-BE49-F238E27FC236}">
                  <a16:creationId xmlns:a16="http://schemas.microsoft.com/office/drawing/2014/main" id="{22544866-BDC2-1DC1-5DAD-49E6ACF59E46}"/>
                </a:ext>
              </a:extLst>
            </p:cNvPr>
            <p:cNvSpPr txBox="1"/>
            <p:nvPr/>
          </p:nvSpPr>
          <p:spPr>
            <a:xfrm>
              <a:off x="4172939" y="3079263"/>
              <a:ext cx="1947232" cy="553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 and diffusion of chemical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6" name="CasellaDiTesto 65">
                  <a:extLst>
                    <a:ext uri="{FF2B5EF4-FFF2-40B4-BE49-F238E27FC236}">
                      <a16:creationId xmlns:a16="http://schemas.microsoft.com/office/drawing/2014/main" id="{20F91215-4F45-0DDB-3B3B-B6044B9B996C}"/>
                    </a:ext>
                  </a:extLst>
                </p:cNvPr>
                <p:cNvSpPr txBox="1"/>
                <p:nvPr/>
              </p:nvSpPr>
              <p:spPr>
                <a:xfrm>
                  <a:off x="6354892" y="2008367"/>
                  <a:ext cx="2316248" cy="9848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Reactions with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intra-cellular oxygen </a:t>
                  </a:r>
                  <a14:m>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m:t>
                          </m:r>
                        </m:e>
                        <m:sub>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molecules (after direct ionization of </a:t>
                  </a:r>
                  <a14:m>
                    <m:oMath xmlns:m="http://schemas.openxmlformats.org/officeDocument/2006/math">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RH</m:t>
                      </m:r>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66" name="CasellaDiTesto 65">
                  <a:extLst>
                    <a:ext uri="{FF2B5EF4-FFF2-40B4-BE49-F238E27FC236}">
                      <a16:creationId xmlns:a16="http://schemas.microsoft.com/office/drawing/2014/main" id="{20F91215-4F45-0DDB-3B3B-B6044B9B996C}"/>
                    </a:ext>
                  </a:extLst>
                </p:cNvPr>
                <p:cNvSpPr txBox="1">
                  <a:spLocks noRot="1" noChangeAspect="1" noMove="1" noResize="1" noEditPoints="1" noAdjustHandles="1" noChangeArrowheads="1" noChangeShapeType="1" noTextEdit="1"/>
                </p:cNvSpPr>
                <p:nvPr/>
              </p:nvSpPr>
              <p:spPr>
                <a:xfrm>
                  <a:off x="6354892" y="2008367"/>
                  <a:ext cx="2316248" cy="984885"/>
                </a:xfrm>
                <a:prstGeom prst="rect">
                  <a:avLst/>
                </a:prstGeom>
                <a:blipFill>
                  <a:blip r:embed="rId13"/>
                  <a:stretch>
                    <a:fillRect b="-5085"/>
                  </a:stretch>
                </a:blipFill>
              </p:spPr>
              <p:txBody>
                <a:bodyPr/>
                <a:lstStyle/>
                <a:p>
                  <a:r>
                    <a:rPr lang="en-IT">
                      <a:noFill/>
                    </a:rPr>
                    <a:t> </a:t>
                  </a:r>
                </a:p>
              </p:txBody>
            </p:sp>
          </mc:Fallback>
        </mc:AlternateContent>
        <p:sp>
          <p:nvSpPr>
            <p:cNvPr id="67" name="CasellaDiTesto 66">
              <a:extLst>
                <a:ext uri="{FF2B5EF4-FFF2-40B4-BE49-F238E27FC236}">
                  <a16:creationId xmlns:a16="http://schemas.microsoft.com/office/drawing/2014/main" id="{00A12E4A-16EC-B49A-1E19-AE21BDE24AED}"/>
                </a:ext>
              </a:extLst>
            </p:cNvPr>
            <p:cNvSpPr txBox="1"/>
            <p:nvPr/>
          </p:nvSpPr>
          <p:spPr>
            <a:xfrm>
              <a:off x="8407595" y="4797681"/>
              <a:ext cx="1850669" cy="12003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Disruption of protein signaling networks, membrane rupture, enzymatic repair processes, etc.</a:t>
              </a:r>
            </a:p>
          </p:txBody>
        </p:sp>
        <p:sp>
          <p:nvSpPr>
            <p:cNvPr id="68" name="CasellaDiTesto 67">
              <a:extLst>
                <a:ext uri="{FF2B5EF4-FFF2-40B4-BE49-F238E27FC236}">
                  <a16:creationId xmlns:a16="http://schemas.microsoft.com/office/drawing/2014/main" id="{98186066-68C5-5296-EC54-74AAFA5615B2}"/>
                </a:ext>
              </a:extLst>
            </p:cNvPr>
            <p:cNvSpPr txBox="1"/>
            <p:nvPr/>
          </p:nvSpPr>
          <p:spPr>
            <a:xfrm>
              <a:off x="8069735" y="1057033"/>
              <a:ext cx="1850669"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 of macroscopic biological systems</a:t>
              </a:r>
            </a:p>
          </p:txBody>
        </p:sp>
      </p:grpSp>
      <p:grpSp>
        <p:nvGrpSpPr>
          <p:cNvPr id="104" name="Gruppo 103">
            <a:extLst>
              <a:ext uri="{FF2B5EF4-FFF2-40B4-BE49-F238E27FC236}">
                <a16:creationId xmlns:a16="http://schemas.microsoft.com/office/drawing/2014/main" id="{903FA6C7-2EF8-CD07-32E9-FC566D53B0F4}"/>
              </a:ext>
            </a:extLst>
          </p:cNvPr>
          <p:cNvGrpSpPr/>
          <p:nvPr/>
        </p:nvGrpSpPr>
        <p:grpSpPr>
          <a:xfrm>
            <a:off x="2943477" y="757256"/>
            <a:ext cx="5154626" cy="3732291"/>
            <a:chOff x="3924635" y="1009675"/>
            <a:chExt cx="6872835" cy="4976388"/>
          </a:xfrm>
        </p:grpSpPr>
        <p:sp>
          <p:nvSpPr>
            <p:cNvPr id="102" name="Rettangolo 101">
              <a:extLst>
                <a:ext uri="{FF2B5EF4-FFF2-40B4-BE49-F238E27FC236}">
                  <a16:creationId xmlns:a16="http://schemas.microsoft.com/office/drawing/2014/main" id="{9E5B255A-1112-5E7F-0072-D1A8158540FA}"/>
                </a:ext>
              </a:extLst>
            </p:cNvPr>
            <p:cNvSpPr/>
            <p:nvPr/>
          </p:nvSpPr>
          <p:spPr>
            <a:xfrm>
              <a:off x="4076751" y="1009675"/>
              <a:ext cx="6720719" cy="4976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3" name="Rettangolo 102">
              <a:extLst>
                <a:ext uri="{FF2B5EF4-FFF2-40B4-BE49-F238E27FC236}">
                  <a16:creationId xmlns:a16="http://schemas.microsoft.com/office/drawing/2014/main" id="{ACD16F46-9028-1000-089E-2CC88FE05A35}"/>
                </a:ext>
              </a:extLst>
            </p:cNvPr>
            <p:cNvSpPr/>
            <p:nvPr/>
          </p:nvSpPr>
          <p:spPr>
            <a:xfrm>
              <a:off x="3924635" y="4072877"/>
              <a:ext cx="738659" cy="1294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05" name="Gruppo 104">
            <a:extLst>
              <a:ext uri="{FF2B5EF4-FFF2-40B4-BE49-F238E27FC236}">
                <a16:creationId xmlns:a16="http://schemas.microsoft.com/office/drawing/2014/main" id="{8DDD08D5-B2BB-B603-6C79-730FEB4D1CD4}"/>
              </a:ext>
            </a:extLst>
          </p:cNvPr>
          <p:cNvGrpSpPr/>
          <p:nvPr/>
        </p:nvGrpSpPr>
        <p:grpSpPr>
          <a:xfrm>
            <a:off x="820862" y="691252"/>
            <a:ext cx="7353875" cy="4246474"/>
            <a:chOff x="1094483" y="921669"/>
            <a:chExt cx="9805166" cy="5661964"/>
          </a:xfrm>
        </p:grpSpPr>
        <p:grpSp>
          <p:nvGrpSpPr>
            <p:cNvPr id="106" name="Gruppo 105">
              <a:extLst>
                <a:ext uri="{FF2B5EF4-FFF2-40B4-BE49-F238E27FC236}">
                  <a16:creationId xmlns:a16="http://schemas.microsoft.com/office/drawing/2014/main" id="{9BBB7C63-A670-70E8-CF81-37C5CA7694D8}"/>
                </a:ext>
              </a:extLst>
            </p:cNvPr>
            <p:cNvGrpSpPr/>
            <p:nvPr/>
          </p:nvGrpSpPr>
          <p:grpSpPr>
            <a:xfrm>
              <a:off x="1094483" y="921669"/>
              <a:ext cx="9805166" cy="5661964"/>
              <a:chOff x="-257544" y="-858541"/>
              <a:chExt cx="12622950" cy="7289084"/>
            </a:xfrm>
          </p:grpSpPr>
          <p:pic>
            <p:nvPicPr>
              <p:cNvPr id="113" name="Immagine 112" descr="Immagine che contiene testo, diagramma, schermata, linea&#10;&#10;Il contenuto generato dall'IA potrebbe non essere corretto.">
                <a:extLst>
                  <a:ext uri="{FF2B5EF4-FFF2-40B4-BE49-F238E27FC236}">
                    <a16:creationId xmlns:a16="http://schemas.microsoft.com/office/drawing/2014/main" id="{8A51EB35-B395-86F7-1888-EDD3D918F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114" name="Gruppo 113">
                <a:extLst>
                  <a:ext uri="{FF2B5EF4-FFF2-40B4-BE49-F238E27FC236}">
                    <a16:creationId xmlns:a16="http://schemas.microsoft.com/office/drawing/2014/main" id="{A118B834-9CD1-2F1C-96C3-06B859981CC9}"/>
                  </a:ext>
                </a:extLst>
              </p:cNvPr>
              <p:cNvGrpSpPr>
                <a:grpSpLocks noChangeAspect="1"/>
              </p:cNvGrpSpPr>
              <p:nvPr/>
            </p:nvGrpSpPr>
            <p:grpSpPr>
              <a:xfrm>
                <a:off x="569608" y="3354114"/>
                <a:ext cx="1363529" cy="1397202"/>
                <a:chOff x="1128925" y="718475"/>
                <a:chExt cx="1151269" cy="1179700"/>
              </a:xfrm>
            </p:grpSpPr>
            <p:pic>
              <p:nvPicPr>
                <p:cNvPr id="136" name="Google Shape;118;p27">
                  <a:extLst>
                    <a:ext uri="{FF2B5EF4-FFF2-40B4-BE49-F238E27FC236}">
                      <a16:creationId xmlns:a16="http://schemas.microsoft.com/office/drawing/2014/main" id="{CF9370DB-666E-D738-CBD8-EE4E8DBB7A94}"/>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137" name="Google Shape;120;p27">
                  <a:extLst>
                    <a:ext uri="{FF2B5EF4-FFF2-40B4-BE49-F238E27FC236}">
                      <a16:creationId xmlns:a16="http://schemas.microsoft.com/office/drawing/2014/main" id="{95EE7191-0D4B-C372-423A-EE163408635F}"/>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15" name="Gruppo 114">
                <a:extLst>
                  <a:ext uri="{FF2B5EF4-FFF2-40B4-BE49-F238E27FC236}">
                    <a16:creationId xmlns:a16="http://schemas.microsoft.com/office/drawing/2014/main" id="{CEE210FB-8068-F66F-F9B5-677C0275DAE7}"/>
                  </a:ext>
                </a:extLst>
              </p:cNvPr>
              <p:cNvGrpSpPr>
                <a:grpSpLocks noChangeAspect="1"/>
              </p:cNvGrpSpPr>
              <p:nvPr/>
            </p:nvGrpSpPr>
            <p:grpSpPr>
              <a:xfrm>
                <a:off x="2356757" y="4889453"/>
                <a:ext cx="892630" cy="831470"/>
                <a:chOff x="2971012" y="638704"/>
                <a:chExt cx="1425304" cy="1327646"/>
              </a:xfrm>
            </p:grpSpPr>
            <p:grpSp>
              <p:nvGrpSpPr>
                <p:cNvPr id="127" name="Gruppo 126">
                  <a:extLst>
                    <a:ext uri="{FF2B5EF4-FFF2-40B4-BE49-F238E27FC236}">
                      <a16:creationId xmlns:a16="http://schemas.microsoft.com/office/drawing/2014/main" id="{76814730-ED9A-824D-2831-3946E58707E6}"/>
                    </a:ext>
                  </a:extLst>
                </p:cNvPr>
                <p:cNvGrpSpPr/>
                <p:nvPr/>
              </p:nvGrpSpPr>
              <p:grpSpPr>
                <a:xfrm>
                  <a:off x="2976875" y="638704"/>
                  <a:ext cx="1387812" cy="1286299"/>
                  <a:chOff x="1894113" y="657975"/>
                  <a:chExt cx="1387812" cy="1286299"/>
                </a:xfrm>
              </p:grpSpPr>
              <p:pic>
                <p:nvPicPr>
                  <p:cNvPr id="134" name="Google Shape;133;p28">
                    <a:extLst>
                      <a:ext uri="{FF2B5EF4-FFF2-40B4-BE49-F238E27FC236}">
                        <a16:creationId xmlns:a16="http://schemas.microsoft.com/office/drawing/2014/main" id="{76B9D316-21CC-6172-B930-9201DEDFB6D8}"/>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135" name="Google Shape;134;p28">
                    <a:extLst>
                      <a:ext uri="{FF2B5EF4-FFF2-40B4-BE49-F238E27FC236}">
                        <a16:creationId xmlns:a16="http://schemas.microsoft.com/office/drawing/2014/main" id="{1A504BD8-B319-11F1-8187-7FFD96A9232D}"/>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28" name="Google Shape;135;p28">
                  <a:extLst>
                    <a:ext uri="{FF2B5EF4-FFF2-40B4-BE49-F238E27FC236}">
                      <a16:creationId xmlns:a16="http://schemas.microsoft.com/office/drawing/2014/main" id="{0435B26B-6736-927C-EE1B-0E52E5EB3E60}"/>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9" name="Google Shape;132;p28">
                  <a:extLst>
                    <a:ext uri="{FF2B5EF4-FFF2-40B4-BE49-F238E27FC236}">
                      <a16:creationId xmlns:a16="http://schemas.microsoft.com/office/drawing/2014/main" id="{939D3104-01E6-0D9E-A1C2-0E8F57C22430}"/>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0" name="Google Shape;132;p28">
                  <a:extLst>
                    <a:ext uri="{FF2B5EF4-FFF2-40B4-BE49-F238E27FC236}">
                      <a16:creationId xmlns:a16="http://schemas.microsoft.com/office/drawing/2014/main" id="{FB932910-12E6-649C-97FD-7CC7A488F9BB}"/>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1" name="Google Shape;132;p28">
                  <a:extLst>
                    <a:ext uri="{FF2B5EF4-FFF2-40B4-BE49-F238E27FC236}">
                      <a16:creationId xmlns:a16="http://schemas.microsoft.com/office/drawing/2014/main" id="{757A1786-1B3B-2AFD-53E0-7328FCE81680}"/>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2" name="Google Shape;132;p28">
                  <a:extLst>
                    <a:ext uri="{FF2B5EF4-FFF2-40B4-BE49-F238E27FC236}">
                      <a16:creationId xmlns:a16="http://schemas.microsoft.com/office/drawing/2014/main" id="{6A1BFAF3-B79F-2A76-8A66-E9B5A5647900}"/>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3" name="Google Shape;132;p28">
                  <a:extLst>
                    <a:ext uri="{FF2B5EF4-FFF2-40B4-BE49-F238E27FC236}">
                      <a16:creationId xmlns:a16="http://schemas.microsoft.com/office/drawing/2014/main" id="{6727FDE3-8BBF-47CD-1919-DA445D69AE02}"/>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116" name="Google Shape;151;p29">
                <a:extLst>
                  <a:ext uri="{FF2B5EF4-FFF2-40B4-BE49-F238E27FC236}">
                    <a16:creationId xmlns:a16="http://schemas.microsoft.com/office/drawing/2014/main" id="{87E193CC-BC54-FD9D-1381-6E65D38125AE}"/>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117" name="Immagine 116" descr="Immagine che contiene schermata, testo&#10;&#10;Il contenuto generato dall'IA potrebbe non essere corretto.">
                <a:extLst>
                  <a:ext uri="{FF2B5EF4-FFF2-40B4-BE49-F238E27FC236}">
                    <a16:creationId xmlns:a16="http://schemas.microsoft.com/office/drawing/2014/main" id="{042B78A5-4DBA-1C73-B0E3-66FBE9833489}"/>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118" name="Google Shape;152;p13">
                <a:extLst>
                  <a:ext uri="{FF2B5EF4-FFF2-40B4-BE49-F238E27FC236}">
                    <a16:creationId xmlns:a16="http://schemas.microsoft.com/office/drawing/2014/main" id="{0D0E231A-C97E-8CCF-12A9-F4D452225671}"/>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119" name="Google Shape;154;p13">
                <a:extLst>
                  <a:ext uri="{FF2B5EF4-FFF2-40B4-BE49-F238E27FC236}">
                    <a16:creationId xmlns:a16="http://schemas.microsoft.com/office/drawing/2014/main" id="{6ED8AE05-41ED-760B-C6B0-73DC86FAE03C}"/>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120" name="Google Shape;153;p13">
                <a:extLst>
                  <a:ext uri="{FF2B5EF4-FFF2-40B4-BE49-F238E27FC236}">
                    <a16:creationId xmlns:a16="http://schemas.microsoft.com/office/drawing/2014/main" id="{6832AF02-66F6-88C4-4DBB-5C18BF800B08}"/>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121" name="Immagine 120">
                <a:extLst>
                  <a:ext uri="{FF2B5EF4-FFF2-40B4-BE49-F238E27FC236}">
                    <a16:creationId xmlns:a16="http://schemas.microsoft.com/office/drawing/2014/main" id="{7384B13A-A76D-9D5A-2841-83EE38C3F107}"/>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122" name="Immagine 121">
                <a:extLst>
                  <a:ext uri="{FF2B5EF4-FFF2-40B4-BE49-F238E27FC236}">
                    <a16:creationId xmlns:a16="http://schemas.microsoft.com/office/drawing/2014/main" id="{16CC949A-D0A2-4F1D-E17D-B4A52D4EBAA4}"/>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123" name="CasellaDiTesto 122">
                <a:extLst>
                  <a:ext uri="{FF2B5EF4-FFF2-40B4-BE49-F238E27FC236}">
                    <a16:creationId xmlns:a16="http://schemas.microsoft.com/office/drawing/2014/main" id="{DDCDF8C7-E406-9EC8-84FF-4786C6F10A06}"/>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124" name="CasellaDiTesto 123">
                <a:extLst>
                  <a:ext uri="{FF2B5EF4-FFF2-40B4-BE49-F238E27FC236}">
                    <a16:creationId xmlns:a16="http://schemas.microsoft.com/office/drawing/2014/main" id="{E192ECD1-9B1C-6987-22B0-84FCD892415D}"/>
                  </a:ext>
                </a:extLst>
              </p:cNvPr>
              <p:cNvSpPr txBox="1"/>
              <p:nvPr/>
            </p:nvSpPr>
            <p:spPr>
              <a:xfrm rot="16200000">
                <a:off x="-838123" y="2147973"/>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125" name="Connettore diritto 124">
                <a:extLst>
                  <a:ext uri="{FF2B5EF4-FFF2-40B4-BE49-F238E27FC236}">
                    <a16:creationId xmlns:a16="http://schemas.microsoft.com/office/drawing/2014/main" id="{D17D3965-8D94-A753-F1AA-2019FCF75EC1}"/>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Connettore diritto 125">
                <a:extLst>
                  <a:ext uri="{FF2B5EF4-FFF2-40B4-BE49-F238E27FC236}">
                    <a16:creationId xmlns:a16="http://schemas.microsoft.com/office/drawing/2014/main" id="{9C3E73AC-489B-5AB8-C9CC-BABA16F458BE}"/>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07" name="CasellaDiTesto 106">
              <a:extLst>
                <a:ext uri="{FF2B5EF4-FFF2-40B4-BE49-F238E27FC236}">
                  <a16:creationId xmlns:a16="http://schemas.microsoft.com/office/drawing/2014/main" id="{06D41D9F-F0DA-2D91-596F-25BB9DCD7EF1}"/>
                </a:ext>
              </a:extLst>
            </p:cNvPr>
            <p:cNvSpPr txBox="1"/>
            <p:nvPr/>
          </p:nvSpPr>
          <p:spPr>
            <a:xfrm>
              <a:off x="2883514" y="3900491"/>
              <a:ext cx="1117445" cy="98488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generation of new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8" name="CasellaDiTesto 107">
              <a:extLst>
                <a:ext uri="{FF2B5EF4-FFF2-40B4-BE49-F238E27FC236}">
                  <a16:creationId xmlns:a16="http://schemas.microsoft.com/office/drawing/2014/main" id="{2A278626-ADBC-572B-03D4-013C7CE3107D}"/>
                </a:ext>
              </a:extLst>
            </p:cNvPr>
            <p:cNvSpPr txBox="1"/>
            <p:nvPr/>
          </p:nvSpPr>
          <p:spPr>
            <a:xfrm>
              <a:off x="1652626" y="2435763"/>
              <a:ext cx="1472576"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lementary electromagnetic interactions</a:t>
              </a:r>
            </a:p>
          </p:txBody>
        </p:sp>
        <p:sp>
          <p:nvSpPr>
            <p:cNvPr id="109" name="CasellaDiTesto 108">
              <a:extLst>
                <a:ext uri="{FF2B5EF4-FFF2-40B4-BE49-F238E27FC236}">
                  <a16:creationId xmlns:a16="http://schemas.microsoft.com/office/drawing/2014/main" id="{67E9378F-D74C-AB6C-0314-361C0AC7C411}"/>
                </a:ext>
              </a:extLst>
            </p:cNvPr>
            <p:cNvSpPr txBox="1"/>
            <p:nvPr/>
          </p:nvSpPr>
          <p:spPr>
            <a:xfrm>
              <a:off x="4172939" y="3079263"/>
              <a:ext cx="1947232" cy="553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 and diffusion of chemical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10" name="CasellaDiTesto 109">
                  <a:extLst>
                    <a:ext uri="{FF2B5EF4-FFF2-40B4-BE49-F238E27FC236}">
                      <a16:creationId xmlns:a16="http://schemas.microsoft.com/office/drawing/2014/main" id="{FD066FC1-8338-CE69-C330-20E7C48F5B8E}"/>
                    </a:ext>
                  </a:extLst>
                </p:cNvPr>
                <p:cNvSpPr txBox="1"/>
                <p:nvPr/>
              </p:nvSpPr>
              <p:spPr>
                <a:xfrm>
                  <a:off x="6354892" y="2008367"/>
                  <a:ext cx="2316248" cy="9848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Reactions with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intra-cellular oxygen </a:t>
                  </a:r>
                  <a14:m>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m:t>
                          </m:r>
                        </m:e>
                        <m:sub>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molecules (after direct ionization of </a:t>
                  </a:r>
                  <a14:m>
                    <m:oMath xmlns:m="http://schemas.openxmlformats.org/officeDocument/2006/math">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RH</m:t>
                      </m:r>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110" name="CasellaDiTesto 109">
                  <a:extLst>
                    <a:ext uri="{FF2B5EF4-FFF2-40B4-BE49-F238E27FC236}">
                      <a16:creationId xmlns:a16="http://schemas.microsoft.com/office/drawing/2014/main" id="{FD066FC1-8338-CE69-C330-20E7C48F5B8E}"/>
                    </a:ext>
                  </a:extLst>
                </p:cNvPr>
                <p:cNvSpPr txBox="1">
                  <a:spLocks noRot="1" noChangeAspect="1" noMove="1" noResize="1" noEditPoints="1" noAdjustHandles="1" noChangeArrowheads="1" noChangeShapeType="1" noTextEdit="1"/>
                </p:cNvSpPr>
                <p:nvPr/>
              </p:nvSpPr>
              <p:spPr>
                <a:xfrm>
                  <a:off x="6354892" y="2008367"/>
                  <a:ext cx="2316248" cy="984885"/>
                </a:xfrm>
                <a:prstGeom prst="rect">
                  <a:avLst/>
                </a:prstGeom>
                <a:blipFill>
                  <a:blip r:embed="rId13"/>
                  <a:stretch>
                    <a:fillRect b="-5085"/>
                  </a:stretch>
                </a:blipFill>
              </p:spPr>
              <p:txBody>
                <a:bodyPr/>
                <a:lstStyle/>
                <a:p>
                  <a:r>
                    <a:rPr lang="en-IT">
                      <a:noFill/>
                    </a:rPr>
                    <a:t> </a:t>
                  </a:r>
                </a:p>
              </p:txBody>
            </p:sp>
          </mc:Fallback>
        </mc:AlternateContent>
        <p:sp>
          <p:nvSpPr>
            <p:cNvPr id="111" name="CasellaDiTesto 110">
              <a:extLst>
                <a:ext uri="{FF2B5EF4-FFF2-40B4-BE49-F238E27FC236}">
                  <a16:creationId xmlns:a16="http://schemas.microsoft.com/office/drawing/2014/main" id="{C49DE7C6-ED62-692F-0B8B-79CEB75610D1}"/>
                </a:ext>
              </a:extLst>
            </p:cNvPr>
            <p:cNvSpPr txBox="1"/>
            <p:nvPr/>
          </p:nvSpPr>
          <p:spPr>
            <a:xfrm>
              <a:off x="8407595" y="4797681"/>
              <a:ext cx="1850669" cy="12003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Disruption of protein signaling networks, membrane rupture, enzymatic repair processes, etc.</a:t>
              </a:r>
            </a:p>
          </p:txBody>
        </p:sp>
        <p:sp>
          <p:nvSpPr>
            <p:cNvPr id="112" name="CasellaDiTesto 111">
              <a:extLst>
                <a:ext uri="{FF2B5EF4-FFF2-40B4-BE49-F238E27FC236}">
                  <a16:creationId xmlns:a16="http://schemas.microsoft.com/office/drawing/2014/main" id="{3CFC2B52-CA2C-8918-17BE-B6FF5C9FA364}"/>
                </a:ext>
              </a:extLst>
            </p:cNvPr>
            <p:cNvSpPr txBox="1"/>
            <p:nvPr/>
          </p:nvSpPr>
          <p:spPr>
            <a:xfrm>
              <a:off x="8069735" y="1057033"/>
              <a:ext cx="1850669"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 of macroscopic biological systems</a:t>
              </a:r>
            </a:p>
          </p:txBody>
        </p:sp>
      </p:grpSp>
      <p:grpSp>
        <p:nvGrpSpPr>
          <p:cNvPr id="140" name="Gruppo 139">
            <a:extLst>
              <a:ext uri="{FF2B5EF4-FFF2-40B4-BE49-F238E27FC236}">
                <a16:creationId xmlns:a16="http://schemas.microsoft.com/office/drawing/2014/main" id="{37C35D59-566C-B76E-7400-48106A421A40}"/>
              </a:ext>
            </a:extLst>
          </p:cNvPr>
          <p:cNvGrpSpPr/>
          <p:nvPr/>
        </p:nvGrpSpPr>
        <p:grpSpPr>
          <a:xfrm>
            <a:off x="4704216" y="762001"/>
            <a:ext cx="3393887" cy="3732966"/>
            <a:chOff x="6272287" y="1016001"/>
            <a:chExt cx="4525183" cy="4977288"/>
          </a:xfrm>
        </p:grpSpPr>
        <p:sp>
          <p:nvSpPr>
            <p:cNvPr id="138" name="Rettangolo 137">
              <a:extLst>
                <a:ext uri="{FF2B5EF4-FFF2-40B4-BE49-F238E27FC236}">
                  <a16:creationId xmlns:a16="http://schemas.microsoft.com/office/drawing/2014/main" id="{57977428-8CD2-132F-4DFA-8225AACCE04D}"/>
                </a:ext>
              </a:extLst>
            </p:cNvPr>
            <p:cNvSpPr/>
            <p:nvPr/>
          </p:nvSpPr>
          <p:spPr>
            <a:xfrm>
              <a:off x="6385039" y="1016001"/>
              <a:ext cx="4412431" cy="497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9" name="Rettangolo 138">
              <a:extLst>
                <a:ext uri="{FF2B5EF4-FFF2-40B4-BE49-F238E27FC236}">
                  <a16:creationId xmlns:a16="http://schemas.microsoft.com/office/drawing/2014/main" id="{5242B4DD-36BD-B561-4334-ACDEFB30A9EF}"/>
                </a:ext>
              </a:extLst>
            </p:cNvPr>
            <p:cNvSpPr/>
            <p:nvPr/>
          </p:nvSpPr>
          <p:spPr>
            <a:xfrm>
              <a:off x="6272287" y="3444977"/>
              <a:ext cx="376273" cy="668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41" name="Gruppo 140">
            <a:extLst>
              <a:ext uri="{FF2B5EF4-FFF2-40B4-BE49-F238E27FC236}">
                <a16:creationId xmlns:a16="http://schemas.microsoft.com/office/drawing/2014/main" id="{D3F06856-D8C5-7AC2-0525-0B7440CCE615}"/>
              </a:ext>
            </a:extLst>
          </p:cNvPr>
          <p:cNvGrpSpPr/>
          <p:nvPr/>
        </p:nvGrpSpPr>
        <p:grpSpPr>
          <a:xfrm>
            <a:off x="820862" y="691252"/>
            <a:ext cx="7353875" cy="4246474"/>
            <a:chOff x="1094483" y="921669"/>
            <a:chExt cx="9805166" cy="5661964"/>
          </a:xfrm>
        </p:grpSpPr>
        <p:grpSp>
          <p:nvGrpSpPr>
            <p:cNvPr id="142" name="Gruppo 141">
              <a:extLst>
                <a:ext uri="{FF2B5EF4-FFF2-40B4-BE49-F238E27FC236}">
                  <a16:creationId xmlns:a16="http://schemas.microsoft.com/office/drawing/2014/main" id="{A1FC39D3-9A5B-72B4-D959-CE91BECCC6F5}"/>
                </a:ext>
              </a:extLst>
            </p:cNvPr>
            <p:cNvGrpSpPr/>
            <p:nvPr/>
          </p:nvGrpSpPr>
          <p:grpSpPr>
            <a:xfrm>
              <a:off x="1094483" y="921669"/>
              <a:ext cx="9805166" cy="5661964"/>
              <a:chOff x="-257544" y="-858541"/>
              <a:chExt cx="12622950" cy="7289084"/>
            </a:xfrm>
          </p:grpSpPr>
          <p:pic>
            <p:nvPicPr>
              <p:cNvPr id="149" name="Immagine 148" descr="Immagine che contiene testo, diagramma, schermata, linea&#10;&#10;Il contenuto generato dall'IA potrebbe non essere corretto.">
                <a:extLst>
                  <a:ext uri="{FF2B5EF4-FFF2-40B4-BE49-F238E27FC236}">
                    <a16:creationId xmlns:a16="http://schemas.microsoft.com/office/drawing/2014/main" id="{9F0DD42E-B645-B1F9-345D-BEDE82C1D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150" name="Gruppo 149">
                <a:extLst>
                  <a:ext uri="{FF2B5EF4-FFF2-40B4-BE49-F238E27FC236}">
                    <a16:creationId xmlns:a16="http://schemas.microsoft.com/office/drawing/2014/main" id="{C8CAEE6F-E052-F285-0224-0C3AE03ED211}"/>
                  </a:ext>
                </a:extLst>
              </p:cNvPr>
              <p:cNvGrpSpPr>
                <a:grpSpLocks noChangeAspect="1"/>
              </p:cNvGrpSpPr>
              <p:nvPr/>
            </p:nvGrpSpPr>
            <p:grpSpPr>
              <a:xfrm>
                <a:off x="569608" y="3354114"/>
                <a:ext cx="1363529" cy="1397202"/>
                <a:chOff x="1128925" y="718475"/>
                <a:chExt cx="1151269" cy="1179700"/>
              </a:xfrm>
            </p:grpSpPr>
            <p:pic>
              <p:nvPicPr>
                <p:cNvPr id="172" name="Google Shape;118;p27">
                  <a:extLst>
                    <a:ext uri="{FF2B5EF4-FFF2-40B4-BE49-F238E27FC236}">
                      <a16:creationId xmlns:a16="http://schemas.microsoft.com/office/drawing/2014/main" id="{C44F77C6-1B6C-B79F-A8D2-B9B0C3B6F220}"/>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173" name="Google Shape;120;p27">
                  <a:extLst>
                    <a:ext uri="{FF2B5EF4-FFF2-40B4-BE49-F238E27FC236}">
                      <a16:creationId xmlns:a16="http://schemas.microsoft.com/office/drawing/2014/main" id="{BE93C86A-3F20-F221-57AC-7F9F8CB80A86}"/>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51" name="Gruppo 150">
                <a:extLst>
                  <a:ext uri="{FF2B5EF4-FFF2-40B4-BE49-F238E27FC236}">
                    <a16:creationId xmlns:a16="http://schemas.microsoft.com/office/drawing/2014/main" id="{755E109A-86B6-0016-9439-4B400F56D5EF}"/>
                  </a:ext>
                </a:extLst>
              </p:cNvPr>
              <p:cNvGrpSpPr>
                <a:grpSpLocks noChangeAspect="1"/>
              </p:cNvGrpSpPr>
              <p:nvPr/>
            </p:nvGrpSpPr>
            <p:grpSpPr>
              <a:xfrm>
                <a:off x="2356757" y="4889453"/>
                <a:ext cx="892630" cy="831470"/>
                <a:chOff x="2971012" y="638704"/>
                <a:chExt cx="1425304" cy="1327646"/>
              </a:xfrm>
            </p:grpSpPr>
            <p:grpSp>
              <p:nvGrpSpPr>
                <p:cNvPr id="163" name="Gruppo 162">
                  <a:extLst>
                    <a:ext uri="{FF2B5EF4-FFF2-40B4-BE49-F238E27FC236}">
                      <a16:creationId xmlns:a16="http://schemas.microsoft.com/office/drawing/2014/main" id="{DAA7E21B-80B4-F6D5-5EA4-40EEFD608A93}"/>
                    </a:ext>
                  </a:extLst>
                </p:cNvPr>
                <p:cNvGrpSpPr/>
                <p:nvPr/>
              </p:nvGrpSpPr>
              <p:grpSpPr>
                <a:xfrm>
                  <a:off x="2976875" y="638704"/>
                  <a:ext cx="1387812" cy="1286299"/>
                  <a:chOff x="1894113" y="657975"/>
                  <a:chExt cx="1387812" cy="1286299"/>
                </a:xfrm>
              </p:grpSpPr>
              <p:pic>
                <p:nvPicPr>
                  <p:cNvPr id="170" name="Google Shape;133;p28">
                    <a:extLst>
                      <a:ext uri="{FF2B5EF4-FFF2-40B4-BE49-F238E27FC236}">
                        <a16:creationId xmlns:a16="http://schemas.microsoft.com/office/drawing/2014/main" id="{50269EE8-C1F1-D815-1884-D6F33514D499}"/>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171" name="Google Shape;134;p28">
                    <a:extLst>
                      <a:ext uri="{FF2B5EF4-FFF2-40B4-BE49-F238E27FC236}">
                        <a16:creationId xmlns:a16="http://schemas.microsoft.com/office/drawing/2014/main" id="{28AF513E-0971-D672-5801-04DB135172C6}"/>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64" name="Google Shape;135;p28">
                  <a:extLst>
                    <a:ext uri="{FF2B5EF4-FFF2-40B4-BE49-F238E27FC236}">
                      <a16:creationId xmlns:a16="http://schemas.microsoft.com/office/drawing/2014/main" id="{5ACC36E6-0D3C-C68D-08BE-0D8F6ECF11A7}"/>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5" name="Google Shape;132;p28">
                  <a:extLst>
                    <a:ext uri="{FF2B5EF4-FFF2-40B4-BE49-F238E27FC236}">
                      <a16:creationId xmlns:a16="http://schemas.microsoft.com/office/drawing/2014/main" id="{3ECE85F9-960C-EC48-77C2-7AD14EEE52D6}"/>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6" name="Google Shape;132;p28">
                  <a:extLst>
                    <a:ext uri="{FF2B5EF4-FFF2-40B4-BE49-F238E27FC236}">
                      <a16:creationId xmlns:a16="http://schemas.microsoft.com/office/drawing/2014/main" id="{A54673DF-0A57-6953-58A5-B2B110714C2D}"/>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7" name="Google Shape;132;p28">
                  <a:extLst>
                    <a:ext uri="{FF2B5EF4-FFF2-40B4-BE49-F238E27FC236}">
                      <a16:creationId xmlns:a16="http://schemas.microsoft.com/office/drawing/2014/main" id="{36AC768F-1309-7317-7BDD-D0A20C890BA6}"/>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8" name="Google Shape;132;p28">
                  <a:extLst>
                    <a:ext uri="{FF2B5EF4-FFF2-40B4-BE49-F238E27FC236}">
                      <a16:creationId xmlns:a16="http://schemas.microsoft.com/office/drawing/2014/main" id="{6A24D523-F043-DAED-3A79-A4860674279B}"/>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9" name="Google Shape;132;p28">
                  <a:extLst>
                    <a:ext uri="{FF2B5EF4-FFF2-40B4-BE49-F238E27FC236}">
                      <a16:creationId xmlns:a16="http://schemas.microsoft.com/office/drawing/2014/main" id="{8FFBFE7F-81BA-A1B0-0725-CE7C683352BF}"/>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152" name="Google Shape;151;p29">
                <a:extLst>
                  <a:ext uri="{FF2B5EF4-FFF2-40B4-BE49-F238E27FC236}">
                    <a16:creationId xmlns:a16="http://schemas.microsoft.com/office/drawing/2014/main" id="{F51721E3-1A79-9B56-5537-48741127F4F9}"/>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153" name="Immagine 152" descr="Immagine che contiene schermata, testo&#10;&#10;Il contenuto generato dall'IA potrebbe non essere corretto.">
                <a:extLst>
                  <a:ext uri="{FF2B5EF4-FFF2-40B4-BE49-F238E27FC236}">
                    <a16:creationId xmlns:a16="http://schemas.microsoft.com/office/drawing/2014/main" id="{25EE635B-7E5F-0CFE-AEB9-774157EAEF49}"/>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154" name="Google Shape;152;p13">
                <a:extLst>
                  <a:ext uri="{FF2B5EF4-FFF2-40B4-BE49-F238E27FC236}">
                    <a16:creationId xmlns:a16="http://schemas.microsoft.com/office/drawing/2014/main" id="{A3D19662-FAE9-7035-C6B1-B01FAFCA8ECA}"/>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155" name="Google Shape;154;p13">
                <a:extLst>
                  <a:ext uri="{FF2B5EF4-FFF2-40B4-BE49-F238E27FC236}">
                    <a16:creationId xmlns:a16="http://schemas.microsoft.com/office/drawing/2014/main" id="{22CA5CFC-B175-D904-9548-868798C78AB0}"/>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156" name="Google Shape;153;p13">
                <a:extLst>
                  <a:ext uri="{FF2B5EF4-FFF2-40B4-BE49-F238E27FC236}">
                    <a16:creationId xmlns:a16="http://schemas.microsoft.com/office/drawing/2014/main" id="{6B357E51-9548-A89D-5691-92F91194EA29}"/>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157" name="Immagine 156">
                <a:extLst>
                  <a:ext uri="{FF2B5EF4-FFF2-40B4-BE49-F238E27FC236}">
                    <a16:creationId xmlns:a16="http://schemas.microsoft.com/office/drawing/2014/main" id="{EDF91C94-8F2A-1840-6370-7A2039F7225A}"/>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158" name="Immagine 157">
                <a:extLst>
                  <a:ext uri="{FF2B5EF4-FFF2-40B4-BE49-F238E27FC236}">
                    <a16:creationId xmlns:a16="http://schemas.microsoft.com/office/drawing/2014/main" id="{EB0D8AB6-5A1A-4DEE-0408-D03AE7440A53}"/>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159" name="CasellaDiTesto 158">
                <a:extLst>
                  <a:ext uri="{FF2B5EF4-FFF2-40B4-BE49-F238E27FC236}">
                    <a16:creationId xmlns:a16="http://schemas.microsoft.com/office/drawing/2014/main" id="{F8B68ED8-1BA2-1DFA-921B-37DBFC3CC3AC}"/>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160" name="CasellaDiTesto 159">
                <a:extLst>
                  <a:ext uri="{FF2B5EF4-FFF2-40B4-BE49-F238E27FC236}">
                    <a16:creationId xmlns:a16="http://schemas.microsoft.com/office/drawing/2014/main" id="{BD2A4717-0E91-5B84-3BE3-019B3CED0EBB}"/>
                  </a:ext>
                </a:extLst>
              </p:cNvPr>
              <p:cNvSpPr txBox="1"/>
              <p:nvPr/>
            </p:nvSpPr>
            <p:spPr>
              <a:xfrm rot="16200000">
                <a:off x="-838123" y="2147973"/>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161" name="Connettore diritto 160">
                <a:extLst>
                  <a:ext uri="{FF2B5EF4-FFF2-40B4-BE49-F238E27FC236}">
                    <a16:creationId xmlns:a16="http://schemas.microsoft.com/office/drawing/2014/main" id="{E172F3DA-2315-A666-CE81-2BBB058006F0}"/>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2" name="Connettore diritto 161">
                <a:extLst>
                  <a:ext uri="{FF2B5EF4-FFF2-40B4-BE49-F238E27FC236}">
                    <a16:creationId xmlns:a16="http://schemas.microsoft.com/office/drawing/2014/main" id="{F6D2D360-413F-E2C2-537D-B2FE94F4CE89}"/>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3" name="CasellaDiTesto 142">
              <a:extLst>
                <a:ext uri="{FF2B5EF4-FFF2-40B4-BE49-F238E27FC236}">
                  <a16:creationId xmlns:a16="http://schemas.microsoft.com/office/drawing/2014/main" id="{A6F0A68D-A56D-32C3-D0CE-CF0BDED7F3D6}"/>
                </a:ext>
              </a:extLst>
            </p:cNvPr>
            <p:cNvSpPr txBox="1"/>
            <p:nvPr/>
          </p:nvSpPr>
          <p:spPr>
            <a:xfrm>
              <a:off x="2883514" y="3900491"/>
              <a:ext cx="1117445" cy="98488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generation of new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 name="CasellaDiTesto 143">
              <a:extLst>
                <a:ext uri="{FF2B5EF4-FFF2-40B4-BE49-F238E27FC236}">
                  <a16:creationId xmlns:a16="http://schemas.microsoft.com/office/drawing/2014/main" id="{8F08E6AA-A993-5F1C-55D5-5B4C4BE220FB}"/>
                </a:ext>
              </a:extLst>
            </p:cNvPr>
            <p:cNvSpPr txBox="1"/>
            <p:nvPr/>
          </p:nvSpPr>
          <p:spPr>
            <a:xfrm>
              <a:off x="1652626" y="2435763"/>
              <a:ext cx="1472576"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lementary electromagnetic interactions</a:t>
              </a:r>
            </a:p>
          </p:txBody>
        </p:sp>
        <p:sp>
          <p:nvSpPr>
            <p:cNvPr id="145" name="CasellaDiTesto 144">
              <a:extLst>
                <a:ext uri="{FF2B5EF4-FFF2-40B4-BE49-F238E27FC236}">
                  <a16:creationId xmlns:a16="http://schemas.microsoft.com/office/drawing/2014/main" id="{4A018572-1CD7-78FD-58D7-62F4B3030F85}"/>
                </a:ext>
              </a:extLst>
            </p:cNvPr>
            <p:cNvSpPr txBox="1"/>
            <p:nvPr/>
          </p:nvSpPr>
          <p:spPr>
            <a:xfrm>
              <a:off x="4172939" y="3079263"/>
              <a:ext cx="1947232" cy="553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 and diffusion of chemical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6" name="CasellaDiTesto 145">
                  <a:extLst>
                    <a:ext uri="{FF2B5EF4-FFF2-40B4-BE49-F238E27FC236}">
                      <a16:creationId xmlns:a16="http://schemas.microsoft.com/office/drawing/2014/main" id="{4E23B5E6-7B30-11C4-6DA7-309C01DAB88A}"/>
                    </a:ext>
                  </a:extLst>
                </p:cNvPr>
                <p:cNvSpPr txBox="1"/>
                <p:nvPr/>
              </p:nvSpPr>
              <p:spPr>
                <a:xfrm>
                  <a:off x="6354892" y="2008367"/>
                  <a:ext cx="2316248" cy="9848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Reactions with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intra-cellular oxygen </a:t>
                  </a:r>
                  <a14:m>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m:t>
                          </m:r>
                        </m:e>
                        <m:sub>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molecules (after direct ionization of </a:t>
                  </a:r>
                  <a14:m>
                    <m:oMath xmlns:m="http://schemas.openxmlformats.org/officeDocument/2006/math">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RH</m:t>
                      </m:r>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146" name="CasellaDiTesto 145">
                  <a:extLst>
                    <a:ext uri="{FF2B5EF4-FFF2-40B4-BE49-F238E27FC236}">
                      <a16:creationId xmlns:a16="http://schemas.microsoft.com/office/drawing/2014/main" id="{4E23B5E6-7B30-11C4-6DA7-309C01DAB88A}"/>
                    </a:ext>
                  </a:extLst>
                </p:cNvPr>
                <p:cNvSpPr txBox="1">
                  <a:spLocks noRot="1" noChangeAspect="1" noMove="1" noResize="1" noEditPoints="1" noAdjustHandles="1" noChangeArrowheads="1" noChangeShapeType="1" noTextEdit="1"/>
                </p:cNvSpPr>
                <p:nvPr/>
              </p:nvSpPr>
              <p:spPr>
                <a:xfrm>
                  <a:off x="6354892" y="2008367"/>
                  <a:ext cx="2316248" cy="984885"/>
                </a:xfrm>
                <a:prstGeom prst="rect">
                  <a:avLst/>
                </a:prstGeom>
                <a:blipFill>
                  <a:blip r:embed="rId13"/>
                  <a:stretch>
                    <a:fillRect b="-5085"/>
                  </a:stretch>
                </a:blipFill>
              </p:spPr>
              <p:txBody>
                <a:bodyPr/>
                <a:lstStyle/>
                <a:p>
                  <a:r>
                    <a:rPr lang="en-IT">
                      <a:noFill/>
                    </a:rPr>
                    <a:t> </a:t>
                  </a:r>
                </a:p>
              </p:txBody>
            </p:sp>
          </mc:Fallback>
        </mc:AlternateContent>
        <p:sp>
          <p:nvSpPr>
            <p:cNvPr id="147" name="CasellaDiTesto 146">
              <a:extLst>
                <a:ext uri="{FF2B5EF4-FFF2-40B4-BE49-F238E27FC236}">
                  <a16:creationId xmlns:a16="http://schemas.microsoft.com/office/drawing/2014/main" id="{8052C67B-ACC7-E4C3-A562-1D3148CD00C8}"/>
                </a:ext>
              </a:extLst>
            </p:cNvPr>
            <p:cNvSpPr txBox="1"/>
            <p:nvPr/>
          </p:nvSpPr>
          <p:spPr>
            <a:xfrm>
              <a:off x="8407595" y="4797681"/>
              <a:ext cx="1850669" cy="12003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Disruption of protein signaling networks, membrane rupture, enzymatic repair processes, etc.</a:t>
              </a:r>
            </a:p>
          </p:txBody>
        </p:sp>
        <p:sp>
          <p:nvSpPr>
            <p:cNvPr id="148" name="CasellaDiTesto 147">
              <a:extLst>
                <a:ext uri="{FF2B5EF4-FFF2-40B4-BE49-F238E27FC236}">
                  <a16:creationId xmlns:a16="http://schemas.microsoft.com/office/drawing/2014/main" id="{1F6357AD-CF39-5C14-6A79-E170E68CFECF}"/>
                </a:ext>
              </a:extLst>
            </p:cNvPr>
            <p:cNvSpPr txBox="1"/>
            <p:nvPr/>
          </p:nvSpPr>
          <p:spPr>
            <a:xfrm>
              <a:off x="8069735" y="1057033"/>
              <a:ext cx="1850669"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 of macroscopic biological systems</a:t>
              </a:r>
            </a:p>
          </p:txBody>
        </p:sp>
      </p:grpSp>
      <p:sp>
        <p:nvSpPr>
          <p:cNvPr id="174" name="Rettangolo 173">
            <a:extLst>
              <a:ext uri="{FF2B5EF4-FFF2-40B4-BE49-F238E27FC236}">
                <a16:creationId xmlns:a16="http://schemas.microsoft.com/office/drawing/2014/main" id="{EC313261-090E-41CC-4FC3-718F303FE776}"/>
              </a:ext>
            </a:extLst>
          </p:cNvPr>
          <p:cNvSpPr/>
          <p:nvPr/>
        </p:nvSpPr>
        <p:spPr>
          <a:xfrm>
            <a:off x="6555034" y="754740"/>
            <a:ext cx="1543070" cy="28435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5" name="Rettangolo 174">
            <a:extLst>
              <a:ext uri="{FF2B5EF4-FFF2-40B4-BE49-F238E27FC236}">
                <a16:creationId xmlns:a16="http://schemas.microsoft.com/office/drawing/2014/main" id="{7C5E2ED5-33CC-D100-A16E-28F9C0A1437E}"/>
              </a:ext>
            </a:extLst>
          </p:cNvPr>
          <p:cNvSpPr/>
          <p:nvPr/>
        </p:nvSpPr>
        <p:spPr>
          <a:xfrm>
            <a:off x="5897234" y="784630"/>
            <a:ext cx="910760" cy="491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6" name="Rettangolo 175">
            <a:extLst>
              <a:ext uri="{FF2B5EF4-FFF2-40B4-BE49-F238E27FC236}">
                <a16:creationId xmlns:a16="http://schemas.microsoft.com/office/drawing/2014/main" id="{23CDED07-41B6-87AB-9B74-DDD3A17CAFAB}"/>
              </a:ext>
            </a:extLst>
          </p:cNvPr>
          <p:cNvSpPr/>
          <p:nvPr/>
        </p:nvSpPr>
        <p:spPr>
          <a:xfrm>
            <a:off x="6356828" y="3632647"/>
            <a:ext cx="1279841" cy="842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7" name="Rettangolo 176">
            <a:extLst>
              <a:ext uri="{FF2B5EF4-FFF2-40B4-BE49-F238E27FC236}">
                <a16:creationId xmlns:a16="http://schemas.microsoft.com/office/drawing/2014/main" id="{D91B1DB1-708A-4272-4612-8A41CDB8E043}"/>
              </a:ext>
            </a:extLst>
          </p:cNvPr>
          <p:cNvSpPr/>
          <p:nvPr/>
        </p:nvSpPr>
        <p:spPr>
          <a:xfrm>
            <a:off x="6321345" y="2108773"/>
            <a:ext cx="782581" cy="491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44" name="Gruppo 243">
            <a:extLst>
              <a:ext uri="{FF2B5EF4-FFF2-40B4-BE49-F238E27FC236}">
                <a16:creationId xmlns:a16="http://schemas.microsoft.com/office/drawing/2014/main" id="{7658D3C2-793D-2E42-CD6D-C94BE9726634}"/>
              </a:ext>
            </a:extLst>
          </p:cNvPr>
          <p:cNvGrpSpPr/>
          <p:nvPr/>
        </p:nvGrpSpPr>
        <p:grpSpPr>
          <a:xfrm>
            <a:off x="822065" y="692254"/>
            <a:ext cx="7353875" cy="4246474"/>
            <a:chOff x="1094483" y="921669"/>
            <a:chExt cx="9805166" cy="5661964"/>
          </a:xfrm>
        </p:grpSpPr>
        <p:grpSp>
          <p:nvGrpSpPr>
            <p:cNvPr id="245" name="Gruppo 244">
              <a:extLst>
                <a:ext uri="{FF2B5EF4-FFF2-40B4-BE49-F238E27FC236}">
                  <a16:creationId xmlns:a16="http://schemas.microsoft.com/office/drawing/2014/main" id="{BB52E5DD-F767-F128-787B-83FBEB25FD75}"/>
                </a:ext>
              </a:extLst>
            </p:cNvPr>
            <p:cNvGrpSpPr/>
            <p:nvPr/>
          </p:nvGrpSpPr>
          <p:grpSpPr>
            <a:xfrm>
              <a:off x="1094483" y="921669"/>
              <a:ext cx="9805166" cy="5661964"/>
              <a:chOff x="-257544" y="-858541"/>
              <a:chExt cx="12622950" cy="7289084"/>
            </a:xfrm>
          </p:grpSpPr>
          <p:pic>
            <p:nvPicPr>
              <p:cNvPr id="252" name="Immagine 251" descr="Immagine che contiene testo, diagramma, schermata, linea&#10;&#10;Il contenuto generato dall'IA potrebbe non essere corretto.">
                <a:extLst>
                  <a:ext uri="{FF2B5EF4-FFF2-40B4-BE49-F238E27FC236}">
                    <a16:creationId xmlns:a16="http://schemas.microsoft.com/office/drawing/2014/main" id="{9E4A14A4-A37B-0C33-F4DD-DF6110D50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253" name="Gruppo 252">
                <a:extLst>
                  <a:ext uri="{FF2B5EF4-FFF2-40B4-BE49-F238E27FC236}">
                    <a16:creationId xmlns:a16="http://schemas.microsoft.com/office/drawing/2014/main" id="{23ACF44E-B245-60C3-20DA-F00A388DB2C1}"/>
                  </a:ext>
                </a:extLst>
              </p:cNvPr>
              <p:cNvGrpSpPr>
                <a:grpSpLocks noChangeAspect="1"/>
              </p:cNvGrpSpPr>
              <p:nvPr/>
            </p:nvGrpSpPr>
            <p:grpSpPr>
              <a:xfrm>
                <a:off x="569608" y="3354114"/>
                <a:ext cx="1363529" cy="1397202"/>
                <a:chOff x="1128925" y="718475"/>
                <a:chExt cx="1151269" cy="1179700"/>
              </a:xfrm>
            </p:grpSpPr>
            <p:pic>
              <p:nvPicPr>
                <p:cNvPr id="275" name="Google Shape;118;p27">
                  <a:extLst>
                    <a:ext uri="{FF2B5EF4-FFF2-40B4-BE49-F238E27FC236}">
                      <a16:creationId xmlns:a16="http://schemas.microsoft.com/office/drawing/2014/main" id="{672AE9B3-4046-266C-7A33-EA4C5AB9E319}"/>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276" name="Google Shape;120;p27">
                  <a:extLst>
                    <a:ext uri="{FF2B5EF4-FFF2-40B4-BE49-F238E27FC236}">
                      <a16:creationId xmlns:a16="http://schemas.microsoft.com/office/drawing/2014/main" id="{3CEB175B-5E03-60E2-AED6-8CB9C10484A1}"/>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54" name="Gruppo 253">
                <a:extLst>
                  <a:ext uri="{FF2B5EF4-FFF2-40B4-BE49-F238E27FC236}">
                    <a16:creationId xmlns:a16="http://schemas.microsoft.com/office/drawing/2014/main" id="{6201A1E0-6F1D-1876-32B0-8A9D9D0F9127}"/>
                  </a:ext>
                </a:extLst>
              </p:cNvPr>
              <p:cNvGrpSpPr>
                <a:grpSpLocks noChangeAspect="1"/>
              </p:cNvGrpSpPr>
              <p:nvPr/>
            </p:nvGrpSpPr>
            <p:grpSpPr>
              <a:xfrm>
                <a:off x="2356757" y="4889453"/>
                <a:ext cx="892630" cy="831470"/>
                <a:chOff x="2971012" y="638704"/>
                <a:chExt cx="1425304" cy="1327646"/>
              </a:xfrm>
            </p:grpSpPr>
            <p:grpSp>
              <p:nvGrpSpPr>
                <p:cNvPr id="266" name="Gruppo 265">
                  <a:extLst>
                    <a:ext uri="{FF2B5EF4-FFF2-40B4-BE49-F238E27FC236}">
                      <a16:creationId xmlns:a16="http://schemas.microsoft.com/office/drawing/2014/main" id="{6E294DF7-8AB8-3946-46D7-D3A969F9A241}"/>
                    </a:ext>
                  </a:extLst>
                </p:cNvPr>
                <p:cNvGrpSpPr/>
                <p:nvPr/>
              </p:nvGrpSpPr>
              <p:grpSpPr>
                <a:xfrm>
                  <a:off x="2976875" y="638704"/>
                  <a:ext cx="1387812" cy="1286299"/>
                  <a:chOff x="1894113" y="657975"/>
                  <a:chExt cx="1387812" cy="1286299"/>
                </a:xfrm>
              </p:grpSpPr>
              <p:pic>
                <p:nvPicPr>
                  <p:cNvPr id="273" name="Google Shape;133;p28">
                    <a:extLst>
                      <a:ext uri="{FF2B5EF4-FFF2-40B4-BE49-F238E27FC236}">
                        <a16:creationId xmlns:a16="http://schemas.microsoft.com/office/drawing/2014/main" id="{202BE568-A6FD-74E4-7F11-EE9519251FDF}"/>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274" name="Google Shape;134;p28">
                    <a:extLst>
                      <a:ext uri="{FF2B5EF4-FFF2-40B4-BE49-F238E27FC236}">
                        <a16:creationId xmlns:a16="http://schemas.microsoft.com/office/drawing/2014/main" id="{BACBFDFD-D737-68E7-E0F9-BFAC1F58ADDC}"/>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67" name="Google Shape;135;p28">
                  <a:extLst>
                    <a:ext uri="{FF2B5EF4-FFF2-40B4-BE49-F238E27FC236}">
                      <a16:creationId xmlns:a16="http://schemas.microsoft.com/office/drawing/2014/main" id="{6D74446C-1C1C-B6B8-4715-320258DD84D8}"/>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8" name="Google Shape;132;p28">
                  <a:extLst>
                    <a:ext uri="{FF2B5EF4-FFF2-40B4-BE49-F238E27FC236}">
                      <a16:creationId xmlns:a16="http://schemas.microsoft.com/office/drawing/2014/main" id="{61AC05D6-477A-6A1A-5972-4448C42CE6BF}"/>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9" name="Google Shape;132;p28">
                  <a:extLst>
                    <a:ext uri="{FF2B5EF4-FFF2-40B4-BE49-F238E27FC236}">
                      <a16:creationId xmlns:a16="http://schemas.microsoft.com/office/drawing/2014/main" id="{B910C33F-BA62-86D5-C151-9232B3C6FCAC}"/>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0" name="Google Shape;132;p28">
                  <a:extLst>
                    <a:ext uri="{FF2B5EF4-FFF2-40B4-BE49-F238E27FC236}">
                      <a16:creationId xmlns:a16="http://schemas.microsoft.com/office/drawing/2014/main" id="{C6AC18B8-0F07-AB42-8DFA-9BD35AE846BB}"/>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1" name="Google Shape;132;p28">
                  <a:extLst>
                    <a:ext uri="{FF2B5EF4-FFF2-40B4-BE49-F238E27FC236}">
                      <a16:creationId xmlns:a16="http://schemas.microsoft.com/office/drawing/2014/main" id="{BD444A6F-3622-842C-A3CA-74DEB0195CDC}"/>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2" name="Google Shape;132;p28">
                  <a:extLst>
                    <a:ext uri="{FF2B5EF4-FFF2-40B4-BE49-F238E27FC236}">
                      <a16:creationId xmlns:a16="http://schemas.microsoft.com/office/drawing/2014/main" id="{4C39449B-CD69-AFFD-070B-569D29E3BE51}"/>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55" name="Google Shape;151;p29">
                <a:extLst>
                  <a:ext uri="{FF2B5EF4-FFF2-40B4-BE49-F238E27FC236}">
                    <a16:creationId xmlns:a16="http://schemas.microsoft.com/office/drawing/2014/main" id="{8D279D5B-B43E-124F-F52D-D1071D87675D}"/>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256" name="Immagine 255" descr="Immagine che contiene schermata, testo&#10;&#10;Il contenuto generato dall'IA potrebbe non essere corretto.">
                <a:extLst>
                  <a:ext uri="{FF2B5EF4-FFF2-40B4-BE49-F238E27FC236}">
                    <a16:creationId xmlns:a16="http://schemas.microsoft.com/office/drawing/2014/main" id="{8807DB63-B320-9A8A-5469-6E4D7F7181CD}"/>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257" name="Google Shape;152;p13">
                <a:extLst>
                  <a:ext uri="{FF2B5EF4-FFF2-40B4-BE49-F238E27FC236}">
                    <a16:creationId xmlns:a16="http://schemas.microsoft.com/office/drawing/2014/main" id="{9F22D1B4-95FE-2772-4379-362B259B315D}"/>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258" name="Google Shape;154;p13">
                <a:extLst>
                  <a:ext uri="{FF2B5EF4-FFF2-40B4-BE49-F238E27FC236}">
                    <a16:creationId xmlns:a16="http://schemas.microsoft.com/office/drawing/2014/main" id="{EA3B717C-9DBC-EF6B-231E-2AB95E8641FB}"/>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259" name="Google Shape;153;p13">
                <a:extLst>
                  <a:ext uri="{FF2B5EF4-FFF2-40B4-BE49-F238E27FC236}">
                    <a16:creationId xmlns:a16="http://schemas.microsoft.com/office/drawing/2014/main" id="{73BCB67C-6649-938E-F28A-600B52AD0A8C}"/>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260" name="Immagine 259">
                <a:extLst>
                  <a:ext uri="{FF2B5EF4-FFF2-40B4-BE49-F238E27FC236}">
                    <a16:creationId xmlns:a16="http://schemas.microsoft.com/office/drawing/2014/main" id="{1ED31A5E-2536-8438-5539-9E8B04AC1426}"/>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261" name="Immagine 260">
                <a:extLst>
                  <a:ext uri="{FF2B5EF4-FFF2-40B4-BE49-F238E27FC236}">
                    <a16:creationId xmlns:a16="http://schemas.microsoft.com/office/drawing/2014/main" id="{C561BA6C-782F-F6AB-BE07-FC062D3876CD}"/>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262" name="CasellaDiTesto 261">
                <a:extLst>
                  <a:ext uri="{FF2B5EF4-FFF2-40B4-BE49-F238E27FC236}">
                    <a16:creationId xmlns:a16="http://schemas.microsoft.com/office/drawing/2014/main" id="{091C2E92-D989-D354-6DFD-17D66837191C}"/>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263" name="CasellaDiTesto 262">
                <a:extLst>
                  <a:ext uri="{FF2B5EF4-FFF2-40B4-BE49-F238E27FC236}">
                    <a16:creationId xmlns:a16="http://schemas.microsoft.com/office/drawing/2014/main" id="{2D575F54-C564-2DDA-917D-D3B8E581B675}"/>
                  </a:ext>
                </a:extLst>
              </p:cNvPr>
              <p:cNvSpPr txBox="1"/>
              <p:nvPr/>
            </p:nvSpPr>
            <p:spPr>
              <a:xfrm rot="16200000">
                <a:off x="-838123" y="2147973"/>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264" name="Connettore diritto 263">
                <a:extLst>
                  <a:ext uri="{FF2B5EF4-FFF2-40B4-BE49-F238E27FC236}">
                    <a16:creationId xmlns:a16="http://schemas.microsoft.com/office/drawing/2014/main" id="{9358032C-8851-BD1F-0A13-2EF3937FC02B}"/>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5" name="Connettore diritto 264">
                <a:extLst>
                  <a:ext uri="{FF2B5EF4-FFF2-40B4-BE49-F238E27FC236}">
                    <a16:creationId xmlns:a16="http://schemas.microsoft.com/office/drawing/2014/main" id="{893E9891-2F81-0697-FFD2-41C01854BA86}"/>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46" name="CasellaDiTesto 245">
              <a:extLst>
                <a:ext uri="{FF2B5EF4-FFF2-40B4-BE49-F238E27FC236}">
                  <a16:creationId xmlns:a16="http://schemas.microsoft.com/office/drawing/2014/main" id="{3F33E5B4-D980-ABAE-0285-1AD12819ED09}"/>
                </a:ext>
              </a:extLst>
            </p:cNvPr>
            <p:cNvSpPr txBox="1"/>
            <p:nvPr/>
          </p:nvSpPr>
          <p:spPr>
            <a:xfrm>
              <a:off x="2883514" y="3900491"/>
              <a:ext cx="1117445" cy="98488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generation of new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7" name="CasellaDiTesto 246">
              <a:extLst>
                <a:ext uri="{FF2B5EF4-FFF2-40B4-BE49-F238E27FC236}">
                  <a16:creationId xmlns:a16="http://schemas.microsoft.com/office/drawing/2014/main" id="{DAF54557-0026-8703-ECC8-8304D080E88B}"/>
                </a:ext>
              </a:extLst>
            </p:cNvPr>
            <p:cNvSpPr txBox="1"/>
            <p:nvPr/>
          </p:nvSpPr>
          <p:spPr>
            <a:xfrm>
              <a:off x="1652626" y="2435763"/>
              <a:ext cx="1472576"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lementary electromagnetic interactions</a:t>
              </a:r>
            </a:p>
          </p:txBody>
        </p:sp>
        <p:sp>
          <p:nvSpPr>
            <p:cNvPr id="248" name="CasellaDiTesto 247">
              <a:extLst>
                <a:ext uri="{FF2B5EF4-FFF2-40B4-BE49-F238E27FC236}">
                  <a16:creationId xmlns:a16="http://schemas.microsoft.com/office/drawing/2014/main" id="{938EA238-84D5-6435-0548-7160F1E877DC}"/>
                </a:ext>
              </a:extLst>
            </p:cNvPr>
            <p:cNvSpPr txBox="1"/>
            <p:nvPr/>
          </p:nvSpPr>
          <p:spPr>
            <a:xfrm>
              <a:off x="4172939" y="3079263"/>
              <a:ext cx="1947232" cy="553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 and diffusion of chemical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249" name="CasellaDiTesto 248">
                  <a:extLst>
                    <a:ext uri="{FF2B5EF4-FFF2-40B4-BE49-F238E27FC236}">
                      <a16:creationId xmlns:a16="http://schemas.microsoft.com/office/drawing/2014/main" id="{C83035BD-44D3-457C-EF0A-53A83B30780F}"/>
                    </a:ext>
                  </a:extLst>
                </p:cNvPr>
                <p:cNvSpPr txBox="1"/>
                <p:nvPr/>
              </p:nvSpPr>
              <p:spPr>
                <a:xfrm>
                  <a:off x="6354892" y="2008367"/>
                  <a:ext cx="2316248" cy="9848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Reactions with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intra-cellular oxygen </a:t>
                  </a:r>
                  <a14:m>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m:t>
                          </m:r>
                        </m:e>
                        <m:sub>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molecules (after direct ionization of </a:t>
                  </a:r>
                  <a14:m>
                    <m:oMath xmlns:m="http://schemas.openxmlformats.org/officeDocument/2006/math">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RH</m:t>
                      </m:r>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249" name="CasellaDiTesto 248">
                  <a:extLst>
                    <a:ext uri="{FF2B5EF4-FFF2-40B4-BE49-F238E27FC236}">
                      <a16:creationId xmlns:a16="http://schemas.microsoft.com/office/drawing/2014/main" id="{C83035BD-44D3-457C-EF0A-53A83B30780F}"/>
                    </a:ext>
                  </a:extLst>
                </p:cNvPr>
                <p:cNvSpPr txBox="1">
                  <a:spLocks noRot="1" noChangeAspect="1" noMove="1" noResize="1" noEditPoints="1" noAdjustHandles="1" noChangeArrowheads="1" noChangeShapeType="1" noTextEdit="1"/>
                </p:cNvSpPr>
                <p:nvPr/>
              </p:nvSpPr>
              <p:spPr>
                <a:xfrm>
                  <a:off x="6354892" y="2008367"/>
                  <a:ext cx="2316248" cy="984885"/>
                </a:xfrm>
                <a:prstGeom prst="rect">
                  <a:avLst/>
                </a:prstGeom>
                <a:blipFill>
                  <a:blip r:embed="rId14"/>
                  <a:stretch>
                    <a:fillRect b="-5085"/>
                  </a:stretch>
                </a:blipFill>
              </p:spPr>
              <p:txBody>
                <a:bodyPr/>
                <a:lstStyle/>
                <a:p>
                  <a:r>
                    <a:rPr lang="en-IT">
                      <a:noFill/>
                    </a:rPr>
                    <a:t> </a:t>
                  </a:r>
                </a:p>
              </p:txBody>
            </p:sp>
          </mc:Fallback>
        </mc:AlternateContent>
        <p:sp>
          <p:nvSpPr>
            <p:cNvPr id="250" name="CasellaDiTesto 249">
              <a:extLst>
                <a:ext uri="{FF2B5EF4-FFF2-40B4-BE49-F238E27FC236}">
                  <a16:creationId xmlns:a16="http://schemas.microsoft.com/office/drawing/2014/main" id="{1C47B9D4-6D92-9483-A06D-DEAAE3442ED3}"/>
                </a:ext>
              </a:extLst>
            </p:cNvPr>
            <p:cNvSpPr txBox="1"/>
            <p:nvPr/>
          </p:nvSpPr>
          <p:spPr>
            <a:xfrm>
              <a:off x="8407595" y="4797681"/>
              <a:ext cx="1850669" cy="12003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Disruption of protein signaling networks, membrane rupture, enzymatic repair processes, etc.</a:t>
              </a:r>
            </a:p>
          </p:txBody>
        </p:sp>
        <p:sp>
          <p:nvSpPr>
            <p:cNvPr id="251" name="CasellaDiTesto 250">
              <a:extLst>
                <a:ext uri="{FF2B5EF4-FFF2-40B4-BE49-F238E27FC236}">
                  <a16:creationId xmlns:a16="http://schemas.microsoft.com/office/drawing/2014/main" id="{F7498871-8711-1BE5-9624-75DB369FB36C}"/>
                </a:ext>
              </a:extLst>
            </p:cNvPr>
            <p:cNvSpPr txBox="1"/>
            <p:nvPr/>
          </p:nvSpPr>
          <p:spPr>
            <a:xfrm>
              <a:off x="8069735" y="1057033"/>
              <a:ext cx="1850669"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 of macroscopic biological systems</a:t>
              </a:r>
            </a:p>
          </p:txBody>
        </p:sp>
      </p:grpSp>
      <p:sp>
        <p:nvSpPr>
          <p:cNvPr id="277" name="Rettangolo 276">
            <a:extLst>
              <a:ext uri="{FF2B5EF4-FFF2-40B4-BE49-F238E27FC236}">
                <a16:creationId xmlns:a16="http://schemas.microsoft.com/office/drawing/2014/main" id="{304FF39B-5ECD-81FD-87A6-4D24661F1210}"/>
              </a:ext>
            </a:extLst>
          </p:cNvPr>
          <p:cNvSpPr/>
          <p:nvPr/>
        </p:nvSpPr>
        <p:spPr>
          <a:xfrm>
            <a:off x="7465794" y="778493"/>
            <a:ext cx="632309" cy="2276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8" name="Rettangolo 277">
            <a:extLst>
              <a:ext uri="{FF2B5EF4-FFF2-40B4-BE49-F238E27FC236}">
                <a16:creationId xmlns:a16="http://schemas.microsoft.com/office/drawing/2014/main" id="{F8FA031F-B46D-0101-BAD2-160A4E339A43}"/>
              </a:ext>
            </a:extLst>
          </p:cNvPr>
          <p:cNvSpPr/>
          <p:nvPr/>
        </p:nvSpPr>
        <p:spPr>
          <a:xfrm>
            <a:off x="6113993" y="754739"/>
            <a:ext cx="1440397" cy="6085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9" name="Rettangolo 278">
            <a:extLst>
              <a:ext uri="{FF2B5EF4-FFF2-40B4-BE49-F238E27FC236}">
                <a16:creationId xmlns:a16="http://schemas.microsoft.com/office/drawing/2014/main" id="{1BCFBFCE-FE72-4E7D-04FB-50D85F2B18F5}"/>
              </a:ext>
            </a:extLst>
          </p:cNvPr>
          <p:cNvSpPr/>
          <p:nvPr/>
        </p:nvSpPr>
        <p:spPr>
          <a:xfrm>
            <a:off x="7249035" y="1221377"/>
            <a:ext cx="387635" cy="930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0" name="Gruppo 279">
            <a:extLst>
              <a:ext uri="{FF2B5EF4-FFF2-40B4-BE49-F238E27FC236}">
                <a16:creationId xmlns:a16="http://schemas.microsoft.com/office/drawing/2014/main" id="{070E5B6F-F927-4519-A095-88DF6EE14518}"/>
              </a:ext>
            </a:extLst>
          </p:cNvPr>
          <p:cNvGrpSpPr/>
          <p:nvPr/>
        </p:nvGrpSpPr>
        <p:grpSpPr>
          <a:xfrm>
            <a:off x="818799" y="687745"/>
            <a:ext cx="7353875" cy="4246474"/>
            <a:chOff x="1094483" y="921669"/>
            <a:chExt cx="9805166" cy="5661964"/>
          </a:xfrm>
        </p:grpSpPr>
        <p:grpSp>
          <p:nvGrpSpPr>
            <p:cNvPr id="281" name="Gruppo 280">
              <a:extLst>
                <a:ext uri="{FF2B5EF4-FFF2-40B4-BE49-F238E27FC236}">
                  <a16:creationId xmlns:a16="http://schemas.microsoft.com/office/drawing/2014/main" id="{9E131D27-BAEA-E621-5157-F0E1F2B13D28}"/>
                </a:ext>
              </a:extLst>
            </p:cNvPr>
            <p:cNvGrpSpPr/>
            <p:nvPr/>
          </p:nvGrpSpPr>
          <p:grpSpPr>
            <a:xfrm>
              <a:off x="1094483" y="921669"/>
              <a:ext cx="9805166" cy="5661964"/>
              <a:chOff x="-257544" y="-858541"/>
              <a:chExt cx="12622950" cy="7289084"/>
            </a:xfrm>
          </p:grpSpPr>
          <p:pic>
            <p:nvPicPr>
              <p:cNvPr id="288" name="Immagine 287" descr="Immagine che contiene testo, diagramma, schermata, linea&#10;&#10;Il contenuto generato dall'IA potrebbe non essere corretto.">
                <a:extLst>
                  <a:ext uri="{FF2B5EF4-FFF2-40B4-BE49-F238E27FC236}">
                    <a16:creationId xmlns:a16="http://schemas.microsoft.com/office/drawing/2014/main" id="{ADECC133-40CB-DB19-AE52-BAE92D3B9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289" name="Gruppo 288">
                <a:extLst>
                  <a:ext uri="{FF2B5EF4-FFF2-40B4-BE49-F238E27FC236}">
                    <a16:creationId xmlns:a16="http://schemas.microsoft.com/office/drawing/2014/main" id="{8ACCFDAA-A1F4-670C-42DF-5FC791E12169}"/>
                  </a:ext>
                </a:extLst>
              </p:cNvPr>
              <p:cNvGrpSpPr>
                <a:grpSpLocks noChangeAspect="1"/>
              </p:cNvGrpSpPr>
              <p:nvPr/>
            </p:nvGrpSpPr>
            <p:grpSpPr>
              <a:xfrm>
                <a:off x="569608" y="3354114"/>
                <a:ext cx="1363529" cy="1397202"/>
                <a:chOff x="1128925" y="718475"/>
                <a:chExt cx="1151269" cy="1179700"/>
              </a:xfrm>
            </p:grpSpPr>
            <p:pic>
              <p:nvPicPr>
                <p:cNvPr id="311" name="Google Shape;118;p27">
                  <a:extLst>
                    <a:ext uri="{FF2B5EF4-FFF2-40B4-BE49-F238E27FC236}">
                      <a16:creationId xmlns:a16="http://schemas.microsoft.com/office/drawing/2014/main" id="{05BC848B-A8BE-4CD0-6D34-3EB51C388A13}"/>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312" name="Google Shape;120;p27">
                  <a:extLst>
                    <a:ext uri="{FF2B5EF4-FFF2-40B4-BE49-F238E27FC236}">
                      <a16:creationId xmlns:a16="http://schemas.microsoft.com/office/drawing/2014/main" id="{DE0A4097-F780-C21A-2250-353A40AEF69C}"/>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90" name="Gruppo 289">
                <a:extLst>
                  <a:ext uri="{FF2B5EF4-FFF2-40B4-BE49-F238E27FC236}">
                    <a16:creationId xmlns:a16="http://schemas.microsoft.com/office/drawing/2014/main" id="{9728E8A3-9A05-D605-A12D-BD89E33F229D}"/>
                  </a:ext>
                </a:extLst>
              </p:cNvPr>
              <p:cNvGrpSpPr>
                <a:grpSpLocks noChangeAspect="1"/>
              </p:cNvGrpSpPr>
              <p:nvPr/>
            </p:nvGrpSpPr>
            <p:grpSpPr>
              <a:xfrm>
                <a:off x="2356757" y="4889453"/>
                <a:ext cx="892630" cy="831470"/>
                <a:chOff x="2971012" y="638704"/>
                <a:chExt cx="1425304" cy="1327646"/>
              </a:xfrm>
            </p:grpSpPr>
            <p:grpSp>
              <p:nvGrpSpPr>
                <p:cNvPr id="302" name="Gruppo 301">
                  <a:extLst>
                    <a:ext uri="{FF2B5EF4-FFF2-40B4-BE49-F238E27FC236}">
                      <a16:creationId xmlns:a16="http://schemas.microsoft.com/office/drawing/2014/main" id="{B0D31BF0-33E4-1A91-70F8-1A8263861FED}"/>
                    </a:ext>
                  </a:extLst>
                </p:cNvPr>
                <p:cNvGrpSpPr/>
                <p:nvPr/>
              </p:nvGrpSpPr>
              <p:grpSpPr>
                <a:xfrm>
                  <a:off x="2976875" y="638704"/>
                  <a:ext cx="1387812" cy="1286299"/>
                  <a:chOff x="1894113" y="657975"/>
                  <a:chExt cx="1387812" cy="1286299"/>
                </a:xfrm>
              </p:grpSpPr>
              <p:pic>
                <p:nvPicPr>
                  <p:cNvPr id="309" name="Google Shape;133;p28">
                    <a:extLst>
                      <a:ext uri="{FF2B5EF4-FFF2-40B4-BE49-F238E27FC236}">
                        <a16:creationId xmlns:a16="http://schemas.microsoft.com/office/drawing/2014/main" id="{7C33B270-84E4-D5D8-34CB-173B371C3470}"/>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310" name="Google Shape;134;p28">
                    <a:extLst>
                      <a:ext uri="{FF2B5EF4-FFF2-40B4-BE49-F238E27FC236}">
                        <a16:creationId xmlns:a16="http://schemas.microsoft.com/office/drawing/2014/main" id="{0A9CE555-2837-A4EA-9EE6-EDBE1058E2A3}"/>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03" name="Google Shape;135;p28">
                  <a:extLst>
                    <a:ext uri="{FF2B5EF4-FFF2-40B4-BE49-F238E27FC236}">
                      <a16:creationId xmlns:a16="http://schemas.microsoft.com/office/drawing/2014/main" id="{F3A4DAB5-529A-05A0-5D89-B5CA3D2834EC}"/>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4" name="Google Shape;132;p28">
                  <a:extLst>
                    <a:ext uri="{FF2B5EF4-FFF2-40B4-BE49-F238E27FC236}">
                      <a16:creationId xmlns:a16="http://schemas.microsoft.com/office/drawing/2014/main" id="{89CC8CBA-631D-ADAB-D288-4C808DE70F8E}"/>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5" name="Google Shape;132;p28">
                  <a:extLst>
                    <a:ext uri="{FF2B5EF4-FFF2-40B4-BE49-F238E27FC236}">
                      <a16:creationId xmlns:a16="http://schemas.microsoft.com/office/drawing/2014/main" id="{5922B9F9-6F4E-7664-016E-944FEDFB71C9}"/>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6" name="Google Shape;132;p28">
                  <a:extLst>
                    <a:ext uri="{FF2B5EF4-FFF2-40B4-BE49-F238E27FC236}">
                      <a16:creationId xmlns:a16="http://schemas.microsoft.com/office/drawing/2014/main" id="{156DA4FD-17F1-C7F2-CDAF-47427A0F553D}"/>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7" name="Google Shape;132;p28">
                  <a:extLst>
                    <a:ext uri="{FF2B5EF4-FFF2-40B4-BE49-F238E27FC236}">
                      <a16:creationId xmlns:a16="http://schemas.microsoft.com/office/drawing/2014/main" id="{03B872A0-62C6-042E-3932-17744E44FF5C}"/>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8" name="Google Shape;132;p28">
                  <a:extLst>
                    <a:ext uri="{FF2B5EF4-FFF2-40B4-BE49-F238E27FC236}">
                      <a16:creationId xmlns:a16="http://schemas.microsoft.com/office/drawing/2014/main" id="{ACF3E9AF-8177-F779-CECB-6283E0AEAD72}"/>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91" name="Google Shape;151;p29">
                <a:extLst>
                  <a:ext uri="{FF2B5EF4-FFF2-40B4-BE49-F238E27FC236}">
                    <a16:creationId xmlns:a16="http://schemas.microsoft.com/office/drawing/2014/main" id="{057435FD-BCC5-4E19-7ED7-0DF3B07AD544}"/>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292" name="Immagine 291" descr="Immagine che contiene schermata, testo&#10;&#10;Il contenuto generato dall'IA potrebbe non essere corretto.">
                <a:extLst>
                  <a:ext uri="{FF2B5EF4-FFF2-40B4-BE49-F238E27FC236}">
                    <a16:creationId xmlns:a16="http://schemas.microsoft.com/office/drawing/2014/main" id="{451B6B37-B5A0-8E89-77A5-781A68B49109}"/>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293" name="Google Shape;152;p13">
                <a:extLst>
                  <a:ext uri="{FF2B5EF4-FFF2-40B4-BE49-F238E27FC236}">
                    <a16:creationId xmlns:a16="http://schemas.microsoft.com/office/drawing/2014/main" id="{741E8C7E-3EEA-9043-BC53-D7BA9BDFE046}"/>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294" name="Google Shape;154;p13">
                <a:extLst>
                  <a:ext uri="{FF2B5EF4-FFF2-40B4-BE49-F238E27FC236}">
                    <a16:creationId xmlns:a16="http://schemas.microsoft.com/office/drawing/2014/main" id="{60C0FB27-2D36-1199-BD7E-717515451FD2}"/>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295" name="Google Shape;153;p13">
                <a:extLst>
                  <a:ext uri="{FF2B5EF4-FFF2-40B4-BE49-F238E27FC236}">
                    <a16:creationId xmlns:a16="http://schemas.microsoft.com/office/drawing/2014/main" id="{B4040099-46F6-307B-2437-EA1A4FEC35ED}"/>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296" name="Immagine 295">
                <a:extLst>
                  <a:ext uri="{FF2B5EF4-FFF2-40B4-BE49-F238E27FC236}">
                    <a16:creationId xmlns:a16="http://schemas.microsoft.com/office/drawing/2014/main" id="{4E2CFAE4-0D88-FE4B-9922-89D552895E7C}"/>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297" name="Immagine 296">
                <a:extLst>
                  <a:ext uri="{FF2B5EF4-FFF2-40B4-BE49-F238E27FC236}">
                    <a16:creationId xmlns:a16="http://schemas.microsoft.com/office/drawing/2014/main" id="{E35E0854-444B-E839-209F-9666FB097E7D}"/>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298" name="CasellaDiTesto 297">
                <a:extLst>
                  <a:ext uri="{FF2B5EF4-FFF2-40B4-BE49-F238E27FC236}">
                    <a16:creationId xmlns:a16="http://schemas.microsoft.com/office/drawing/2014/main" id="{A53EEE61-65E4-F214-7504-E1FF957FAB30}"/>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299" name="CasellaDiTesto 298">
                <a:extLst>
                  <a:ext uri="{FF2B5EF4-FFF2-40B4-BE49-F238E27FC236}">
                    <a16:creationId xmlns:a16="http://schemas.microsoft.com/office/drawing/2014/main" id="{408CFC01-9F50-916E-D8A8-AC2D17819B03}"/>
                  </a:ext>
                </a:extLst>
              </p:cNvPr>
              <p:cNvSpPr txBox="1"/>
              <p:nvPr/>
            </p:nvSpPr>
            <p:spPr>
              <a:xfrm rot="16200000">
                <a:off x="-838123" y="2147973"/>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300" name="Connettore diritto 299">
                <a:extLst>
                  <a:ext uri="{FF2B5EF4-FFF2-40B4-BE49-F238E27FC236}">
                    <a16:creationId xmlns:a16="http://schemas.microsoft.com/office/drawing/2014/main" id="{1F06C0D5-6A9A-9E2B-2B49-41651863F490}"/>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1" name="Connettore diritto 300">
                <a:extLst>
                  <a:ext uri="{FF2B5EF4-FFF2-40B4-BE49-F238E27FC236}">
                    <a16:creationId xmlns:a16="http://schemas.microsoft.com/office/drawing/2014/main" id="{63D0300A-A999-F61E-36FA-F0FB1288ACF1}"/>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82" name="CasellaDiTesto 281">
              <a:extLst>
                <a:ext uri="{FF2B5EF4-FFF2-40B4-BE49-F238E27FC236}">
                  <a16:creationId xmlns:a16="http://schemas.microsoft.com/office/drawing/2014/main" id="{A2A14356-FF73-2330-AC98-11B05DD2BC14}"/>
                </a:ext>
              </a:extLst>
            </p:cNvPr>
            <p:cNvSpPr txBox="1"/>
            <p:nvPr/>
          </p:nvSpPr>
          <p:spPr>
            <a:xfrm>
              <a:off x="2883514" y="3900491"/>
              <a:ext cx="1117445" cy="98488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generation of new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3" name="CasellaDiTesto 282">
              <a:extLst>
                <a:ext uri="{FF2B5EF4-FFF2-40B4-BE49-F238E27FC236}">
                  <a16:creationId xmlns:a16="http://schemas.microsoft.com/office/drawing/2014/main" id="{CB2B8C1F-8422-E009-378C-F5E8CD22A553}"/>
                </a:ext>
              </a:extLst>
            </p:cNvPr>
            <p:cNvSpPr txBox="1"/>
            <p:nvPr/>
          </p:nvSpPr>
          <p:spPr>
            <a:xfrm>
              <a:off x="1652626" y="2435763"/>
              <a:ext cx="1472576"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lementary electromagnetic interactions</a:t>
              </a:r>
            </a:p>
          </p:txBody>
        </p:sp>
        <p:sp>
          <p:nvSpPr>
            <p:cNvPr id="284" name="CasellaDiTesto 283">
              <a:extLst>
                <a:ext uri="{FF2B5EF4-FFF2-40B4-BE49-F238E27FC236}">
                  <a16:creationId xmlns:a16="http://schemas.microsoft.com/office/drawing/2014/main" id="{C5D4C7EE-ED59-E6B2-8876-5CF6D372D241}"/>
                </a:ext>
              </a:extLst>
            </p:cNvPr>
            <p:cNvSpPr txBox="1"/>
            <p:nvPr/>
          </p:nvSpPr>
          <p:spPr>
            <a:xfrm>
              <a:off x="4172939" y="3079263"/>
              <a:ext cx="1947232" cy="55399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 and diffusion of chemical species</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285" name="CasellaDiTesto 284">
                  <a:extLst>
                    <a:ext uri="{FF2B5EF4-FFF2-40B4-BE49-F238E27FC236}">
                      <a16:creationId xmlns:a16="http://schemas.microsoft.com/office/drawing/2014/main" id="{E921BF06-D25C-E903-A6E6-C15069A912D3}"/>
                    </a:ext>
                  </a:extLst>
                </p:cNvPr>
                <p:cNvSpPr txBox="1"/>
                <p:nvPr/>
              </p:nvSpPr>
              <p:spPr>
                <a:xfrm>
                  <a:off x="6354892" y="2008367"/>
                  <a:ext cx="2316248" cy="9848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Reactions with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intra-cellular oxygen </a:t>
                  </a:r>
                  <a14:m>
                    <m:oMath xmlns:m="http://schemas.openxmlformats.org/officeDocument/2006/math">
                      <m:sSub>
                        <m:sSubPr>
                          <m:ctrlPr>
                            <a:rPr kumimoji="0" lang="en-US" sz="105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m:t>
                          </m:r>
                        </m:e>
                        <m:sub>
                          <m: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molecules (after direct ionization of </a:t>
                  </a:r>
                  <a14:m>
                    <m:oMath xmlns:m="http://schemas.openxmlformats.org/officeDocument/2006/math">
                      <m:r>
                        <m:rPr>
                          <m:sty m:val="p"/>
                        </m:rPr>
                        <a:rPr kumimoji="0" lang="en-US" sz="105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RH</m:t>
                      </m:r>
                    </m:oMath>
                  </a14:m>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285" name="CasellaDiTesto 284">
                  <a:extLst>
                    <a:ext uri="{FF2B5EF4-FFF2-40B4-BE49-F238E27FC236}">
                      <a16:creationId xmlns:a16="http://schemas.microsoft.com/office/drawing/2014/main" id="{E921BF06-D25C-E903-A6E6-C15069A912D3}"/>
                    </a:ext>
                  </a:extLst>
                </p:cNvPr>
                <p:cNvSpPr txBox="1">
                  <a:spLocks noRot="1" noChangeAspect="1" noMove="1" noResize="1" noEditPoints="1" noAdjustHandles="1" noChangeArrowheads="1" noChangeShapeType="1" noTextEdit="1"/>
                </p:cNvSpPr>
                <p:nvPr/>
              </p:nvSpPr>
              <p:spPr>
                <a:xfrm>
                  <a:off x="6354892" y="2008367"/>
                  <a:ext cx="2316248" cy="984885"/>
                </a:xfrm>
                <a:prstGeom prst="rect">
                  <a:avLst/>
                </a:prstGeom>
                <a:blipFill>
                  <a:blip r:embed="rId15"/>
                  <a:stretch>
                    <a:fillRect r="-730" b="-5085"/>
                  </a:stretch>
                </a:blipFill>
              </p:spPr>
              <p:txBody>
                <a:bodyPr/>
                <a:lstStyle/>
                <a:p>
                  <a:r>
                    <a:rPr lang="en-IT">
                      <a:noFill/>
                    </a:rPr>
                    <a:t> </a:t>
                  </a:r>
                </a:p>
              </p:txBody>
            </p:sp>
          </mc:Fallback>
        </mc:AlternateContent>
        <p:sp>
          <p:nvSpPr>
            <p:cNvPr id="286" name="CasellaDiTesto 285">
              <a:extLst>
                <a:ext uri="{FF2B5EF4-FFF2-40B4-BE49-F238E27FC236}">
                  <a16:creationId xmlns:a16="http://schemas.microsoft.com/office/drawing/2014/main" id="{84E42BB9-DB82-A1C1-7FD8-6766D5E64CC7}"/>
                </a:ext>
              </a:extLst>
            </p:cNvPr>
            <p:cNvSpPr txBox="1"/>
            <p:nvPr/>
          </p:nvSpPr>
          <p:spPr>
            <a:xfrm>
              <a:off x="8407595" y="4797681"/>
              <a:ext cx="1850669" cy="12003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Disruption of protein signaling networks, membrane rupture, enzymatic repair processes, etc.</a:t>
              </a:r>
            </a:p>
          </p:txBody>
        </p:sp>
        <p:sp>
          <p:nvSpPr>
            <p:cNvPr id="287" name="CasellaDiTesto 286">
              <a:extLst>
                <a:ext uri="{FF2B5EF4-FFF2-40B4-BE49-F238E27FC236}">
                  <a16:creationId xmlns:a16="http://schemas.microsoft.com/office/drawing/2014/main" id="{0140AE03-D7E1-9AB6-1A12-AD26D4DC191B}"/>
                </a:ext>
              </a:extLst>
            </p:cNvPr>
            <p:cNvSpPr txBox="1"/>
            <p:nvPr/>
          </p:nvSpPr>
          <p:spPr>
            <a:xfrm>
              <a:off x="8069735" y="1057033"/>
              <a:ext cx="1850669" cy="76944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 of macroscopic biological systems</a:t>
              </a:r>
            </a:p>
          </p:txBody>
        </p:sp>
      </p:grpSp>
      <p:sp>
        <p:nvSpPr>
          <p:cNvPr id="4" name="Rettangolo 3">
            <a:extLst>
              <a:ext uri="{FF2B5EF4-FFF2-40B4-BE49-F238E27FC236}">
                <a16:creationId xmlns:a16="http://schemas.microsoft.com/office/drawing/2014/main" id="{7295406A-64C2-15C5-CA44-E23B38BEF2A6}"/>
              </a:ext>
            </a:extLst>
          </p:cNvPr>
          <p:cNvSpPr/>
          <p:nvPr/>
        </p:nvSpPr>
        <p:spPr>
          <a:xfrm>
            <a:off x="180668" y="4680385"/>
            <a:ext cx="3661200"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effectLst/>
              </a:defRPr>
            </a:pP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Modified starting from U. Weber, E.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Scifoni</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M. Durante, Med. Phys. (2022)</a:t>
            </a:r>
          </a:p>
        </p:txBody>
      </p:sp>
      <p:sp>
        <p:nvSpPr>
          <p:cNvPr id="29" name="Segnaposto data 4">
            <a:extLst>
              <a:ext uri="{FF2B5EF4-FFF2-40B4-BE49-F238E27FC236}">
                <a16:creationId xmlns:a16="http://schemas.microsoft.com/office/drawing/2014/main" id="{A1647934-9B85-6DC3-C3A4-0932B9474912}"/>
              </a:ext>
            </a:extLst>
          </p:cNvPr>
          <p:cNvSpPr txBox="1">
            <a:spLocks/>
          </p:cNvSpPr>
          <p:nvPr/>
        </p:nvSpPr>
        <p:spPr>
          <a:xfrm>
            <a:off x="6286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algn="l" defTabSz="914400" rtl="0" eaLnBrk="1" latinLnBrk="0" hangingPunct="1">
              <a:spcBef>
                <a:spcPts val="0"/>
              </a:spcBef>
              <a:spcAft>
                <a:spcPts val="0"/>
              </a:spcAft>
              <a:buSzPts val="1100"/>
              <a:buNone/>
              <a:defRPr sz="1200" kern="1200">
                <a:solidFill>
                  <a:srgbClr val="888888"/>
                </a:solidFill>
                <a:latin typeface="Calibri"/>
                <a:ea typeface="Calibri"/>
                <a:cs typeface="Calibri"/>
                <a:sym typeface="Calibri"/>
              </a:defRPr>
            </a:lvl1pPr>
            <a:lvl2pPr marL="457200" marR="0" lvl="1"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Tx/>
              <a:buSzPts val="1100"/>
              <a:buFontTx/>
              <a:buNone/>
              <a:tabLst/>
              <a:defRPr/>
            </a:pPr>
            <a:endParaRPr kumimoji="0" lang="en-US" sz="900" b="0" i="0" u="none" strike="noStrike" kern="1200" cap="none" spc="0" normalizeH="0" baseline="0" noProof="0" dirty="0">
              <a:ln>
                <a:noFill/>
              </a:ln>
              <a:solidFill>
                <a:srgbClr val="888888"/>
              </a:solidFill>
              <a:effectLst/>
              <a:uLnTx/>
              <a:uFillTx/>
              <a:latin typeface="Calibri"/>
              <a:cs typeface="Calibri"/>
              <a:sym typeface="Calibri"/>
            </a:endParaRPr>
          </a:p>
        </p:txBody>
      </p:sp>
      <p:sp>
        <p:nvSpPr>
          <p:cNvPr id="31" name="Segnaposto piè di pagina 6">
            <a:extLst>
              <a:ext uri="{FF2B5EF4-FFF2-40B4-BE49-F238E27FC236}">
                <a16:creationId xmlns:a16="http://schemas.microsoft.com/office/drawing/2014/main" id="{A22A6B75-E42F-5BB4-3BE3-5E4F5757F6C2}"/>
              </a:ext>
            </a:extLst>
          </p:cNvPr>
          <p:cNvSpPr txBox="1">
            <a:spLocks/>
          </p:cNvSpPr>
          <p:nvPr/>
        </p:nvSpPr>
        <p:spPr>
          <a:xfrm>
            <a:off x="4788780" y="4692580"/>
            <a:ext cx="3086100" cy="273844"/>
          </a:xfrm>
          <a:prstGeom prst="rect">
            <a:avLst/>
          </a:prstGeom>
          <a:noFill/>
          <a:ln>
            <a:noFill/>
          </a:ln>
        </p:spPr>
        <p:txBody>
          <a:bodyPr spcFirstLastPara="1" wrap="square" lIns="51431" tIns="25706" rIns="51431" bIns="25706" anchor="ctr" anchorCtr="0">
            <a:noAutofit/>
          </a:bodyPr>
          <a:lstStyle>
            <a:defPPr>
              <a:defRPr lang="it-IT"/>
            </a:defPPr>
            <a:lvl1pPr marL="0" marR="0" lvl="0" algn="ctr" defTabSz="914400" rtl="0" eaLnBrk="1" latinLnBrk="0" hangingPunct="1">
              <a:spcBef>
                <a:spcPts val="0"/>
              </a:spcBef>
              <a:spcAft>
                <a:spcPts val="0"/>
              </a:spcAft>
              <a:buSzPts val="1100"/>
              <a:buNone/>
              <a:defRPr sz="1200" kern="1200">
                <a:solidFill>
                  <a:srgbClr val="888888"/>
                </a:solidFill>
                <a:latin typeface="Calibri"/>
                <a:ea typeface="Calibri"/>
                <a:cs typeface="Calibri"/>
                <a:sym typeface="Calibri"/>
              </a:defRPr>
            </a:lvl1pPr>
            <a:lvl2pPr marL="457200" marR="0" lvl="1"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Tx/>
              <a:buSzPts val="1100"/>
              <a:buFontTx/>
              <a:buNone/>
              <a:tabLst/>
              <a:defRPr/>
            </a:pPr>
            <a:r>
              <a:rPr kumimoji="0" lang="en-US" sz="900" b="0" i="0" u="none" strike="noStrike" kern="1200" cap="none" spc="0" normalizeH="0" baseline="0" noProof="0" dirty="0">
                <a:ln>
                  <a:noFill/>
                </a:ln>
                <a:solidFill>
                  <a:srgbClr val="888888"/>
                </a:solidFill>
                <a:effectLst/>
                <a:uLnTx/>
                <a:uFillTx/>
                <a:latin typeface="Calibri"/>
                <a:cs typeface="Calibri"/>
                <a:sym typeface="Calibri"/>
              </a:rPr>
              <a:t>Marco </a:t>
            </a:r>
            <a:r>
              <a:rPr kumimoji="0" lang="en-US" sz="900" b="0" i="0" u="none" strike="noStrike" kern="1200" cap="none" spc="0" normalizeH="0" baseline="0" noProof="0" dirty="0" err="1">
                <a:ln>
                  <a:noFill/>
                </a:ln>
                <a:solidFill>
                  <a:srgbClr val="888888"/>
                </a:solidFill>
                <a:effectLst/>
                <a:uLnTx/>
                <a:uFillTx/>
                <a:latin typeface="Calibri"/>
                <a:cs typeface="Calibri"/>
                <a:sym typeface="Calibri"/>
              </a:rPr>
              <a:t>Battestini</a:t>
            </a:r>
            <a:r>
              <a:rPr kumimoji="0" lang="en-US" sz="900" b="0" i="0" u="none" strike="noStrike" kern="1200" cap="none" spc="0" normalizeH="0" baseline="0" noProof="0" dirty="0">
                <a:ln>
                  <a:noFill/>
                </a:ln>
                <a:solidFill>
                  <a:srgbClr val="888888"/>
                </a:solidFill>
                <a:effectLst/>
                <a:uLnTx/>
                <a:uFillTx/>
                <a:latin typeface="Calibri"/>
                <a:cs typeface="Calibri"/>
                <a:sym typeface="Calibri"/>
              </a:rPr>
              <a:t> </a:t>
            </a:r>
            <a:r>
              <a:rPr kumimoji="0" lang="en-US" sz="900" b="0" i="0" u="none" strike="noStrike" kern="1200" cap="none" spc="0" normalizeH="0" baseline="0" noProof="0" dirty="0" err="1">
                <a:ln>
                  <a:noFill/>
                </a:ln>
                <a:solidFill>
                  <a:srgbClr val="888888"/>
                </a:solidFill>
                <a:effectLst/>
                <a:uLnTx/>
                <a:uFillTx/>
                <a:latin typeface="Calibri"/>
                <a:cs typeface="Calibri"/>
                <a:sym typeface="Calibri"/>
              </a:rPr>
              <a:t>PjD</a:t>
            </a:r>
            <a:r>
              <a:rPr kumimoji="0" lang="en-US" sz="900" b="0" i="0" u="none" strike="noStrike" kern="1200" cap="none" spc="0" normalizeH="0" baseline="0" noProof="0" dirty="0">
                <a:ln>
                  <a:noFill/>
                </a:ln>
                <a:solidFill>
                  <a:srgbClr val="888888"/>
                </a:solidFill>
                <a:effectLst/>
                <a:uLnTx/>
                <a:uFillTx/>
                <a:latin typeface="Calibri"/>
                <a:cs typeface="Calibri"/>
                <a:sym typeface="Calibri"/>
              </a:rPr>
              <a:t> Thesis</a:t>
            </a:r>
          </a:p>
        </p:txBody>
      </p:sp>
      <p:sp>
        <p:nvSpPr>
          <p:cNvPr id="32" name="Segnaposto numero diapositiva 7">
            <a:extLst>
              <a:ext uri="{FF2B5EF4-FFF2-40B4-BE49-F238E27FC236}">
                <a16:creationId xmlns:a16="http://schemas.microsoft.com/office/drawing/2014/main" id="{AD5D3552-B27F-8F25-C266-3470BED10D38}"/>
              </a:ext>
            </a:extLst>
          </p:cNvPr>
          <p:cNvSpPr txBox="1">
            <a:spLocks/>
          </p:cNvSpPr>
          <p:nvPr/>
        </p:nvSpPr>
        <p:spPr>
          <a:xfrm>
            <a:off x="64579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indent="0" algn="r" defTabSz="914400" rtl="0" eaLnBrk="1" latinLnBrk="0" hangingPunct="1">
              <a:spcBef>
                <a:spcPts val="0"/>
              </a:spcBef>
              <a:buNone/>
              <a:defRPr sz="1200" kern="1200">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kern="1200">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kern="1200">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kern="1200">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kern="1200">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kern="1200">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kern="1200">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kern="1200">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kern="1200">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E6D6A94-FE70-45EA-859B-A205DD54D972}" type="slidenum">
              <a:rPr kumimoji="0" lang="en-US" sz="9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888888"/>
              </a:solidFill>
              <a:effectLst/>
              <a:uLnTx/>
              <a:uFillTx/>
              <a:latin typeface="Calibri"/>
              <a:cs typeface="Calibri"/>
              <a:sym typeface="Calibri"/>
            </a:endParaRPr>
          </a:p>
        </p:txBody>
      </p:sp>
      <p:sp>
        <p:nvSpPr>
          <p:cNvPr id="5" name="Slide Number Placeholder 4">
            <a:extLst>
              <a:ext uri="{FF2B5EF4-FFF2-40B4-BE49-F238E27FC236}">
                <a16:creationId xmlns:a16="http://schemas.microsoft.com/office/drawing/2014/main" id="{8E2B4564-784B-B7C0-11B3-F08D2F43A1E9}"/>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14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277" grpId="0" animBg="1"/>
      <p:bldP spid="278" grpId="0" animBg="1"/>
      <p:bldP spid="2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89F3504-CA91-6FF2-5D77-CD4D5F74F560}"/>
              </a:ext>
            </a:extLst>
          </p:cNvPr>
          <p:cNvSpPr txBox="1"/>
          <p:nvPr/>
        </p:nvSpPr>
        <p:spPr>
          <a:xfrm>
            <a:off x="5066926" y="1045413"/>
            <a:ext cx="989916" cy="1169551"/>
          </a:xfrm>
          <a:prstGeom prst="rect">
            <a:avLst/>
          </a:prstGeom>
          <a:solidFill>
            <a:schemeClr val="bg1"/>
          </a:solidFill>
        </p:spPr>
        <p:txBody>
          <a:bodyPr wrap="square" rtlCol="0">
            <a:spAutoFit/>
          </a:bodyPr>
          <a:lstStyle/>
          <a:p>
            <a:r>
              <a:rPr lang="en-IT" sz="1000" dirty="0"/>
              <a:t>F. Tommasino</a:t>
            </a:r>
          </a:p>
          <a:p>
            <a:r>
              <a:rPr lang="en-IT" sz="1000" dirty="0"/>
              <a:t>G. Bordieri</a:t>
            </a:r>
          </a:p>
          <a:p>
            <a:r>
              <a:rPr lang="en-IT" sz="1000" dirty="0"/>
              <a:t>J. Morand</a:t>
            </a:r>
          </a:p>
          <a:p>
            <a:pPr marL="228600" indent="-228600">
              <a:buAutoNum type="alphaUcPeriod"/>
            </a:pPr>
            <a:r>
              <a:rPr lang="en-IT" sz="1000" dirty="0"/>
              <a:t>Taffelli</a:t>
            </a:r>
          </a:p>
          <a:p>
            <a:r>
              <a:rPr lang="en-IT" sz="1000" dirty="0"/>
              <a:t>E. Verroi</a:t>
            </a:r>
          </a:p>
          <a:p>
            <a:r>
              <a:rPr lang="en-IT" sz="1000" dirty="0"/>
              <a:t>E. Fogazzi</a:t>
            </a:r>
          </a:p>
          <a:p>
            <a:r>
              <a:rPr lang="en-IT" sz="1000" dirty="0"/>
              <a:t>A.Fasolini</a:t>
            </a:r>
          </a:p>
        </p:txBody>
      </p:sp>
      <p:pic>
        <p:nvPicPr>
          <p:cNvPr id="47" name="Picture 46">
            <a:extLst>
              <a:ext uri="{FF2B5EF4-FFF2-40B4-BE49-F238E27FC236}">
                <a16:creationId xmlns:a16="http://schemas.microsoft.com/office/drawing/2014/main" id="{DB803E91-BFED-27FA-D365-AC4C64E26F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59" y="908731"/>
            <a:ext cx="5125752" cy="2863328"/>
          </a:xfrm>
          <a:prstGeom prst="rect">
            <a:avLst/>
          </a:prstGeom>
        </p:spPr>
      </p:pic>
      <p:sp>
        <p:nvSpPr>
          <p:cNvPr id="2" name="Title 1">
            <a:extLst>
              <a:ext uri="{FF2B5EF4-FFF2-40B4-BE49-F238E27FC236}">
                <a16:creationId xmlns:a16="http://schemas.microsoft.com/office/drawing/2014/main" id="{67A67C3D-72C5-B8BE-9AD6-C78E3ABF81EA}"/>
              </a:ext>
            </a:extLst>
          </p:cNvPr>
          <p:cNvSpPr>
            <a:spLocks noGrp="1"/>
          </p:cNvSpPr>
          <p:nvPr>
            <p:ph type="title"/>
          </p:nvPr>
        </p:nvSpPr>
        <p:spPr/>
        <p:txBody>
          <a:bodyPr/>
          <a:lstStyle/>
          <a:p>
            <a:r>
              <a:rPr lang="en-IT" dirty="0"/>
              <a:t>Acknowledgments</a:t>
            </a:r>
          </a:p>
        </p:txBody>
      </p:sp>
      <p:sp>
        <p:nvSpPr>
          <p:cNvPr id="4" name="Footer Placeholder 3">
            <a:extLst>
              <a:ext uri="{FF2B5EF4-FFF2-40B4-BE49-F238E27FC236}">
                <a16:creationId xmlns:a16="http://schemas.microsoft.com/office/drawing/2014/main" id="{CEF2E507-0BA9-3831-8C44-C9C70C1246EB}"/>
              </a:ext>
            </a:extLst>
          </p:cNvPr>
          <p:cNvSpPr>
            <a:spLocks noGrp="1"/>
          </p:cNvSpPr>
          <p:nvPr>
            <p:ph type="ftr" sz="quarter" idx="11"/>
          </p:nvPr>
        </p:nvSpPr>
        <p:spPr/>
        <p:txBody>
          <a:bodyPr/>
          <a:lstStyle/>
          <a:p>
            <a:r>
              <a:rPr lang="en-US"/>
              <a:t>E. Scifoni - SIRR 2025</a:t>
            </a:r>
          </a:p>
        </p:txBody>
      </p:sp>
      <p:sp>
        <p:nvSpPr>
          <p:cNvPr id="5" name="Rectangle 4">
            <a:extLst>
              <a:ext uri="{FF2B5EF4-FFF2-40B4-BE49-F238E27FC236}">
                <a16:creationId xmlns:a16="http://schemas.microsoft.com/office/drawing/2014/main" id="{E439B6C3-4105-1A36-F551-52D6F4619D1B}"/>
              </a:ext>
            </a:extLst>
          </p:cNvPr>
          <p:cNvSpPr/>
          <p:nvPr/>
        </p:nvSpPr>
        <p:spPr>
          <a:xfrm>
            <a:off x="5926492" y="966855"/>
            <a:ext cx="2264986" cy="259648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dirty="0"/>
          </a:p>
        </p:txBody>
      </p:sp>
      <p:pic>
        <p:nvPicPr>
          <p:cNvPr id="9" name="Picture 8">
            <a:extLst>
              <a:ext uri="{FF2B5EF4-FFF2-40B4-BE49-F238E27FC236}">
                <a16:creationId xmlns:a16="http://schemas.microsoft.com/office/drawing/2014/main" id="{60C12558-CB92-6F35-A206-0FCDE78AA8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7698" y="2402440"/>
            <a:ext cx="722566" cy="903073"/>
          </a:xfrm>
          <a:prstGeom prst="rect">
            <a:avLst/>
          </a:prstGeom>
        </p:spPr>
      </p:pic>
      <p:pic>
        <p:nvPicPr>
          <p:cNvPr id="11" name="Picture 10" descr="A person with long hair&#10;&#10;Description automatically generated with low confidence">
            <a:extLst>
              <a:ext uri="{FF2B5EF4-FFF2-40B4-BE49-F238E27FC236}">
                <a16:creationId xmlns:a16="http://schemas.microsoft.com/office/drawing/2014/main" id="{A63BE689-98EB-3A5B-4F25-878D97A64D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21996" y="3815641"/>
            <a:ext cx="731505" cy="864329"/>
          </a:xfrm>
          <a:prstGeom prst="rect">
            <a:avLst/>
          </a:prstGeom>
        </p:spPr>
      </p:pic>
      <p:pic>
        <p:nvPicPr>
          <p:cNvPr id="13" name="Picture 12">
            <a:extLst>
              <a:ext uri="{FF2B5EF4-FFF2-40B4-BE49-F238E27FC236}">
                <a16:creationId xmlns:a16="http://schemas.microsoft.com/office/drawing/2014/main" id="{96094ED8-F20B-417F-F311-7100B27AC2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7109" y="1028599"/>
            <a:ext cx="937374" cy="1088936"/>
          </a:xfrm>
          <a:prstGeom prst="rect">
            <a:avLst/>
          </a:prstGeom>
        </p:spPr>
      </p:pic>
      <p:pic>
        <p:nvPicPr>
          <p:cNvPr id="14" name="Picture 2" descr="Risultati immagini per gianmarco camazzola">
            <a:extLst>
              <a:ext uri="{FF2B5EF4-FFF2-40B4-BE49-F238E27FC236}">
                <a16:creationId xmlns:a16="http://schemas.microsoft.com/office/drawing/2014/main" id="{9BE54D8A-3EDB-39D2-08BD-2689A35764D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87096" y="1076937"/>
            <a:ext cx="828929" cy="828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5B0C506-D4B6-11D9-3A84-5690F2A241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244" y="2435709"/>
            <a:ext cx="878667" cy="230163"/>
          </a:xfrm>
          <a:prstGeom prst="rect">
            <a:avLst/>
          </a:prstGeom>
        </p:spPr>
      </p:pic>
      <p:pic>
        <p:nvPicPr>
          <p:cNvPr id="16" name="Picture 15">
            <a:extLst>
              <a:ext uri="{FF2B5EF4-FFF2-40B4-BE49-F238E27FC236}">
                <a16:creationId xmlns:a16="http://schemas.microsoft.com/office/drawing/2014/main" id="{87A2B4B0-B63F-E77C-AC2E-DC1B6CFF43FD}"/>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2873" y="3355446"/>
            <a:ext cx="1111843" cy="413919"/>
          </a:xfrm>
          <a:prstGeom prst="rect">
            <a:avLst/>
          </a:prstGeom>
        </p:spPr>
      </p:pic>
      <p:pic>
        <p:nvPicPr>
          <p:cNvPr id="17" name="Google Shape;558;p19">
            <a:extLst>
              <a:ext uri="{FF2B5EF4-FFF2-40B4-BE49-F238E27FC236}">
                <a16:creationId xmlns:a16="http://schemas.microsoft.com/office/drawing/2014/main" id="{70C4BC86-993B-9448-C50F-8A37DB9AB10A}"/>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5714" y="868707"/>
            <a:ext cx="782972" cy="196295"/>
          </a:xfrm>
          <a:prstGeom prst="rect">
            <a:avLst/>
          </a:prstGeom>
          <a:noFill/>
          <a:ln>
            <a:noFill/>
          </a:ln>
        </p:spPr>
      </p:pic>
      <p:graphicFrame>
        <p:nvGraphicFramePr>
          <p:cNvPr id="18" name="Object 10">
            <a:extLst>
              <a:ext uri="{FF2B5EF4-FFF2-40B4-BE49-F238E27FC236}">
                <a16:creationId xmlns:a16="http://schemas.microsoft.com/office/drawing/2014/main" id="{3B46CD97-3181-C009-C697-D9128B21BF48}"/>
              </a:ext>
            </a:extLst>
          </p:cNvPr>
          <p:cNvGraphicFramePr>
            <a:graphicFrameLocks noChangeAspect="1"/>
          </p:cNvGraphicFramePr>
          <p:nvPr/>
        </p:nvGraphicFramePr>
        <p:xfrm>
          <a:off x="3983749" y="4413780"/>
          <a:ext cx="290343" cy="259267"/>
        </p:xfrm>
        <a:graphic>
          <a:graphicData uri="http://schemas.openxmlformats.org/presentationml/2006/ole">
            <mc:AlternateContent xmlns:mc="http://schemas.openxmlformats.org/markup-compatibility/2006">
              <mc:Choice xmlns:v="urn:schemas-microsoft-com:vml" Requires="v">
                <p:oleObj name="Immagine bitmap" r:id="rId11" imgW="3924848" imgH="3505689" progId="Paint.Picture">
                  <p:embed/>
                </p:oleObj>
              </mc:Choice>
              <mc:Fallback>
                <p:oleObj name="Immagine bitmap" r:id="rId11" imgW="3924848" imgH="3505689" progId="Paint.Picture">
                  <p:embed/>
                  <p:pic>
                    <p:nvPicPr>
                      <p:cNvPr id="18" name="Object 10">
                        <a:extLst>
                          <a:ext uri="{FF2B5EF4-FFF2-40B4-BE49-F238E27FC236}">
                            <a16:creationId xmlns:a16="http://schemas.microsoft.com/office/drawing/2014/main" id="{3B46CD97-3181-C009-C697-D9128B21BF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3749" y="4413780"/>
                        <a:ext cx="290343" cy="259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 name="TextBox 18">
            <a:extLst>
              <a:ext uri="{FF2B5EF4-FFF2-40B4-BE49-F238E27FC236}">
                <a16:creationId xmlns:a16="http://schemas.microsoft.com/office/drawing/2014/main" id="{63710102-EE9C-9F01-0113-6E008AD39B75}"/>
              </a:ext>
            </a:extLst>
          </p:cNvPr>
          <p:cNvSpPr txBox="1"/>
          <p:nvPr/>
        </p:nvSpPr>
        <p:spPr>
          <a:xfrm>
            <a:off x="3927248" y="4600981"/>
            <a:ext cx="414814" cy="213585"/>
          </a:xfrm>
          <a:prstGeom prst="rect">
            <a:avLst/>
          </a:prstGeom>
          <a:noFill/>
        </p:spPr>
        <p:txBody>
          <a:bodyPr wrap="square" rtlCol="0">
            <a:spAutoFit/>
          </a:bodyPr>
          <a:lstStyle/>
          <a:p>
            <a:r>
              <a:rPr lang="en-US" sz="788" b="1" i="1" dirty="0"/>
              <a:t>RM3</a:t>
            </a:r>
            <a:endParaRPr lang="it-IT" sz="788" b="1" i="1" dirty="0"/>
          </a:p>
        </p:txBody>
      </p:sp>
      <p:sp>
        <p:nvSpPr>
          <p:cNvPr id="20" name="TextBox 19">
            <a:extLst>
              <a:ext uri="{FF2B5EF4-FFF2-40B4-BE49-F238E27FC236}">
                <a16:creationId xmlns:a16="http://schemas.microsoft.com/office/drawing/2014/main" id="{41FD95D7-75CA-638E-31E0-66CDB652A55A}"/>
              </a:ext>
            </a:extLst>
          </p:cNvPr>
          <p:cNvSpPr txBox="1"/>
          <p:nvPr/>
        </p:nvSpPr>
        <p:spPr>
          <a:xfrm>
            <a:off x="7263808" y="2085696"/>
            <a:ext cx="744670" cy="253916"/>
          </a:xfrm>
          <a:prstGeom prst="rect">
            <a:avLst/>
          </a:prstGeom>
          <a:solidFill>
            <a:schemeClr val="bg1"/>
          </a:solidFill>
        </p:spPr>
        <p:txBody>
          <a:bodyPr wrap="square" rtlCol="0">
            <a:spAutoFit/>
          </a:bodyPr>
          <a:lstStyle/>
          <a:p>
            <a:r>
              <a:rPr lang="en-IT" sz="1050" dirty="0"/>
              <a:t>D.Boscolo</a:t>
            </a:r>
          </a:p>
        </p:txBody>
      </p:sp>
      <p:sp>
        <p:nvSpPr>
          <p:cNvPr id="24" name="TextBox 23">
            <a:extLst>
              <a:ext uri="{FF2B5EF4-FFF2-40B4-BE49-F238E27FC236}">
                <a16:creationId xmlns:a16="http://schemas.microsoft.com/office/drawing/2014/main" id="{B7753CD1-72B9-92F4-AE61-06F39D610633}"/>
              </a:ext>
            </a:extLst>
          </p:cNvPr>
          <p:cNvSpPr txBox="1"/>
          <p:nvPr/>
        </p:nvSpPr>
        <p:spPr>
          <a:xfrm>
            <a:off x="3736186" y="1870904"/>
            <a:ext cx="953638" cy="253916"/>
          </a:xfrm>
          <a:prstGeom prst="rect">
            <a:avLst/>
          </a:prstGeom>
          <a:solidFill>
            <a:schemeClr val="bg1"/>
          </a:solidFill>
        </p:spPr>
        <p:txBody>
          <a:bodyPr wrap="square" rtlCol="0">
            <a:spAutoFit/>
          </a:bodyPr>
          <a:lstStyle/>
          <a:p>
            <a:r>
              <a:rPr lang="en-IT" sz="1050" dirty="0"/>
              <a:t>M. Battestini</a:t>
            </a:r>
          </a:p>
        </p:txBody>
      </p:sp>
      <p:sp>
        <p:nvSpPr>
          <p:cNvPr id="25" name="TextBox 24">
            <a:extLst>
              <a:ext uri="{FF2B5EF4-FFF2-40B4-BE49-F238E27FC236}">
                <a16:creationId xmlns:a16="http://schemas.microsoft.com/office/drawing/2014/main" id="{8E7F1707-5F61-B911-807E-9D2D6380A1C7}"/>
              </a:ext>
            </a:extLst>
          </p:cNvPr>
          <p:cNvSpPr txBox="1"/>
          <p:nvPr/>
        </p:nvSpPr>
        <p:spPr>
          <a:xfrm>
            <a:off x="101491" y="1841797"/>
            <a:ext cx="802436" cy="253916"/>
          </a:xfrm>
          <a:prstGeom prst="rect">
            <a:avLst/>
          </a:prstGeom>
          <a:solidFill>
            <a:schemeClr val="bg1"/>
          </a:solidFill>
        </p:spPr>
        <p:txBody>
          <a:bodyPr wrap="square" rtlCol="0">
            <a:spAutoFit/>
          </a:bodyPr>
          <a:lstStyle/>
          <a:p>
            <a:r>
              <a:rPr lang="en-IT" sz="1050" dirty="0"/>
              <a:t>F. Cordoni</a:t>
            </a:r>
          </a:p>
        </p:txBody>
      </p:sp>
      <p:sp>
        <p:nvSpPr>
          <p:cNvPr id="26" name="TextBox 25">
            <a:extLst>
              <a:ext uri="{FF2B5EF4-FFF2-40B4-BE49-F238E27FC236}">
                <a16:creationId xmlns:a16="http://schemas.microsoft.com/office/drawing/2014/main" id="{4FA97A66-07D0-ADD5-8B73-3A7C21DEDFD8}"/>
              </a:ext>
            </a:extLst>
          </p:cNvPr>
          <p:cNvSpPr txBox="1"/>
          <p:nvPr/>
        </p:nvSpPr>
        <p:spPr>
          <a:xfrm>
            <a:off x="6213406" y="2093971"/>
            <a:ext cx="963902" cy="253916"/>
          </a:xfrm>
          <a:prstGeom prst="rect">
            <a:avLst/>
          </a:prstGeom>
          <a:solidFill>
            <a:schemeClr val="bg1"/>
          </a:solidFill>
        </p:spPr>
        <p:txBody>
          <a:bodyPr wrap="square" rtlCol="0">
            <a:spAutoFit/>
          </a:bodyPr>
          <a:lstStyle/>
          <a:p>
            <a:r>
              <a:rPr lang="en-IT" sz="1050" dirty="0"/>
              <a:t>G.Camazzola</a:t>
            </a:r>
          </a:p>
        </p:txBody>
      </p:sp>
      <p:sp>
        <p:nvSpPr>
          <p:cNvPr id="27" name="TextBox 26">
            <a:extLst>
              <a:ext uri="{FF2B5EF4-FFF2-40B4-BE49-F238E27FC236}">
                <a16:creationId xmlns:a16="http://schemas.microsoft.com/office/drawing/2014/main" id="{4A9FF095-407E-38F2-7FB7-A6C6D314DCEB}"/>
              </a:ext>
            </a:extLst>
          </p:cNvPr>
          <p:cNvSpPr txBox="1"/>
          <p:nvPr/>
        </p:nvSpPr>
        <p:spPr>
          <a:xfrm>
            <a:off x="7341448" y="3305513"/>
            <a:ext cx="906280" cy="253916"/>
          </a:xfrm>
          <a:prstGeom prst="rect">
            <a:avLst/>
          </a:prstGeom>
          <a:solidFill>
            <a:schemeClr val="bg1"/>
          </a:solidFill>
        </p:spPr>
        <p:txBody>
          <a:bodyPr wrap="square" rtlCol="0">
            <a:spAutoFit/>
          </a:bodyPr>
          <a:lstStyle/>
          <a:p>
            <a:r>
              <a:rPr lang="en-IT" sz="1050" dirty="0"/>
              <a:t>M.Kraemer</a:t>
            </a:r>
          </a:p>
        </p:txBody>
      </p:sp>
      <p:sp>
        <p:nvSpPr>
          <p:cNvPr id="29" name="TextBox 28">
            <a:extLst>
              <a:ext uri="{FF2B5EF4-FFF2-40B4-BE49-F238E27FC236}">
                <a16:creationId xmlns:a16="http://schemas.microsoft.com/office/drawing/2014/main" id="{00E1010F-302A-3996-5283-9A65E7B8EB0F}"/>
              </a:ext>
            </a:extLst>
          </p:cNvPr>
          <p:cNvSpPr txBox="1"/>
          <p:nvPr/>
        </p:nvSpPr>
        <p:spPr>
          <a:xfrm>
            <a:off x="30563" y="3827739"/>
            <a:ext cx="1147324" cy="276999"/>
          </a:xfrm>
          <a:prstGeom prst="rect">
            <a:avLst/>
          </a:prstGeom>
          <a:solidFill>
            <a:schemeClr val="bg1"/>
          </a:solidFill>
        </p:spPr>
        <p:txBody>
          <a:bodyPr wrap="square" rtlCol="0">
            <a:spAutoFit/>
          </a:bodyPr>
          <a:lstStyle/>
          <a:p>
            <a:r>
              <a:rPr lang="en-IT" sz="1200" dirty="0"/>
              <a:t>M.Missiaggia</a:t>
            </a:r>
          </a:p>
        </p:txBody>
      </p:sp>
      <p:sp>
        <p:nvSpPr>
          <p:cNvPr id="30" name="Rectangle 29">
            <a:extLst>
              <a:ext uri="{FF2B5EF4-FFF2-40B4-BE49-F238E27FC236}">
                <a16:creationId xmlns:a16="http://schemas.microsoft.com/office/drawing/2014/main" id="{B4E6E041-6B42-06E1-0C64-CB1EF9D4976B}"/>
              </a:ext>
            </a:extLst>
          </p:cNvPr>
          <p:cNvSpPr/>
          <p:nvPr/>
        </p:nvSpPr>
        <p:spPr>
          <a:xfrm>
            <a:off x="902335" y="819042"/>
            <a:ext cx="4155571" cy="276999"/>
          </a:xfrm>
          <a:prstGeom prst="rect">
            <a:avLst/>
          </a:prstGeom>
        </p:spPr>
        <p:txBody>
          <a:bodyPr wrap="square">
            <a:spAutoFit/>
          </a:bodyPr>
          <a:lstStyle/>
          <a:p>
            <a:pPr defTabSz="685800">
              <a:defRPr/>
            </a:pPr>
            <a:r>
              <a:rPr lang="en-US" altLang="de-DE" sz="1200" b="1" dirty="0">
                <a:solidFill>
                  <a:srgbClr val="C00000"/>
                </a:solidFill>
                <a:latin typeface="Calibri"/>
              </a:rPr>
              <a:t>Bi</a:t>
            </a:r>
            <a:r>
              <a:rPr lang="en-US" altLang="de-DE" sz="1200" b="1" dirty="0">
                <a:solidFill>
                  <a:srgbClr val="1F497D">
                    <a:lumMod val="75000"/>
                  </a:srgbClr>
                </a:solidFill>
                <a:latin typeface="Calibri"/>
              </a:rPr>
              <a:t>o-</a:t>
            </a:r>
            <a:r>
              <a:rPr lang="en-US" altLang="de-DE" sz="1200" b="1" dirty="0">
                <a:solidFill>
                  <a:srgbClr val="C00000"/>
                </a:solidFill>
                <a:latin typeface="Calibri"/>
              </a:rPr>
              <a:t>Me</a:t>
            </a:r>
            <a:r>
              <a:rPr lang="en-US" altLang="de-DE" sz="1200" b="1" dirty="0">
                <a:solidFill>
                  <a:srgbClr val="1F497D">
                    <a:lumMod val="75000"/>
                  </a:srgbClr>
                </a:solidFill>
                <a:latin typeface="Calibri"/>
              </a:rPr>
              <a:t>dical </a:t>
            </a:r>
            <a:r>
              <a:rPr lang="en-US" altLang="de-DE" sz="1200" b="1" dirty="0">
                <a:solidFill>
                  <a:srgbClr val="C00000"/>
                </a:solidFill>
                <a:latin typeface="Calibri"/>
              </a:rPr>
              <a:t>R</a:t>
            </a:r>
            <a:r>
              <a:rPr lang="en-US" altLang="de-DE" sz="1200" b="1" dirty="0">
                <a:solidFill>
                  <a:srgbClr val="1F497D">
                    <a:lumMod val="75000"/>
                  </a:srgbClr>
                </a:solidFill>
                <a:latin typeface="Calibri"/>
              </a:rPr>
              <a:t>adiation Physics Research Team in Trento</a:t>
            </a:r>
            <a:endParaRPr lang="it-IT" sz="1200" dirty="0">
              <a:solidFill>
                <a:prstClr val="black"/>
              </a:solidFill>
              <a:latin typeface="Calibri"/>
            </a:endParaRPr>
          </a:p>
        </p:txBody>
      </p:sp>
      <p:sp>
        <p:nvSpPr>
          <p:cNvPr id="31" name="Date Placeholder 5">
            <a:extLst>
              <a:ext uri="{FF2B5EF4-FFF2-40B4-BE49-F238E27FC236}">
                <a16:creationId xmlns:a16="http://schemas.microsoft.com/office/drawing/2014/main" id="{DCADDADA-903F-B6EE-3FC9-C4A2E22AE0ED}"/>
              </a:ext>
            </a:extLst>
          </p:cNvPr>
          <p:cNvSpPr txBox="1">
            <a:spLocks/>
          </p:cNvSpPr>
          <p:nvPr/>
        </p:nvSpPr>
        <p:spPr>
          <a:xfrm>
            <a:off x="1600200" y="4881564"/>
            <a:ext cx="1600200"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900"/>
              <a:t>02-02-2023</a:t>
            </a:r>
            <a:endParaRPr lang="en-US" sz="900"/>
          </a:p>
        </p:txBody>
      </p:sp>
      <p:sp>
        <p:nvSpPr>
          <p:cNvPr id="32" name="TextBox 31">
            <a:extLst>
              <a:ext uri="{FF2B5EF4-FFF2-40B4-BE49-F238E27FC236}">
                <a16:creationId xmlns:a16="http://schemas.microsoft.com/office/drawing/2014/main" id="{B7D65014-211A-0D01-2A6F-6757069B1A6D}"/>
              </a:ext>
            </a:extLst>
          </p:cNvPr>
          <p:cNvSpPr txBox="1"/>
          <p:nvPr/>
        </p:nvSpPr>
        <p:spPr>
          <a:xfrm>
            <a:off x="1817276" y="3743205"/>
            <a:ext cx="1216936" cy="854080"/>
          </a:xfrm>
          <a:prstGeom prst="rect">
            <a:avLst/>
          </a:prstGeom>
          <a:noFill/>
        </p:spPr>
        <p:txBody>
          <a:bodyPr wrap="none" rtlCol="0">
            <a:spAutoFit/>
          </a:bodyPr>
          <a:lstStyle/>
          <a:p>
            <a:r>
              <a:rPr lang="en-IT" sz="1200" dirty="0"/>
              <a:t>Lorenzo Castelli</a:t>
            </a:r>
            <a:endParaRPr lang="en-IT" sz="1350" dirty="0"/>
          </a:p>
          <a:p>
            <a:r>
              <a:rPr lang="en-IT" sz="1200" dirty="0"/>
              <a:t>Valentina Tozzini</a:t>
            </a:r>
          </a:p>
          <a:p>
            <a:r>
              <a:rPr lang="en-IT" sz="1200" dirty="0"/>
              <a:t>Igor Biodrenkio</a:t>
            </a:r>
          </a:p>
          <a:p>
            <a:endParaRPr lang="en-IT" sz="1350" dirty="0"/>
          </a:p>
        </p:txBody>
      </p:sp>
      <p:sp>
        <p:nvSpPr>
          <p:cNvPr id="37" name="TextBox 36">
            <a:extLst>
              <a:ext uri="{FF2B5EF4-FFF2-40B4-BE49-F238E27FC236}">
                <a16:creationId xmlns:a16="http://schemas.microsoft.com/office/drawing/2014/main" id="{067D846B-716D-5EF2-79A4-B2073B7DA2FC}"/>
              </a:ext>
            </a:extLst>
          </p:cNvPr>
          <p:cNvSpPr txBox="1"/>
          <p:nvPr/>
        </p:nvSpPr>
        <p:spPr>
          <a:xfrm>
            <a:off x="6117155" y="3276517"/>
            <a:ext cx="876846" cy="253916"/>
          </a:xfrm>
          <a:prstGeom prst="rect">
            <a:avLst/>
          </a:prstGeom>
          <a:solidFill>
            <a:schemeClr val="bg1"/>
          </a:solidFill>
        </p:spPr>
        <p:txBody>
          <a:bodyPr wrap="square" rtlCol="0">
            <a:spAutoFit/>
          </a:bodyPr>
          <a:lstStyle/>
          <a:p>
            <a:r>
              <a:rPr lang="en-IT" sz="1050" dirty="0"/>
              <a:t>M. Durante</a:t>
            </a:r>
          </a:p>
        </p:txBody>
      </p:sp>
      <p:sp>
        <p:nvSpPr>
          <p:cNvPr id="12" name="TextBox 11">
            <a:extLst>
              <a:ext uri="{FF2B5EF4-FFF2-40B4-BE49-F238E27FC236}">
                <a16:creationId xmlns:a16="http://schemas.microsoft.com/office/drawing/2014/main" id="{70CB5C50-7292-2F6F-A739-3E17CA4F9863}"/>
              </a:ext>
            </a:extLst>
          </p:cNvPr>
          <p:cNvSpPr txBox="1"/>
          <p:nvPr/>
        </p:nvSpPr>
        <p:spPr>
          <a:xfrm>
            <a:off x="2997878" y="3788504"/>
            <a:ext cx="963597" cy="669414"/>
          </a:xfrm>
          <a:prstGeom prst="rect">
            <a:avLst/>
          </a:prstGeom>
          <a:noFill/>
        </p:spPr>
        <p:txBody>
          <a:bodyPr wrap="none" rtlCol="0">
            <a:spAutoFit/>
          </a:bodyPr>
          <a:lstStyle/>
          <a:p>
            <a:r>
              <a:rPr lang="en-IT" sz="1200" dirty="0"/>
              <a:t>Andrea Attili</a:t>
            </a:r>
          </a:p>
          <a:p>
            <a:endParaRPr lang="en-IT" sz="1200" dirty="0"/>
          </a:p>
          <a:p>
            <a:endParaRPr lang="en-IT" sz="1350" dirty="0"/>
          </a:p>
        </p:txBody>
      </p:sp>
      <p:sp>
        <p:nvSpPr>
          <p:cNvPr id="21" name="Rectangle 20">
            <a:extLst>
              <a:ext uri="{FF2B5EF4-FFF2-40B4-BE49-F238E27FC236}">
                <a16:creationId xmlns:a16="http://schemas.microsoft.com/office/drawing/2014/main" id="{CB8171C9-317E-ECD6-3C17-0B094E0EEB3E}"/>
              </a:ext>
            </a:extLst>
          </p:cNvPr>
          <p:cNvSpPr/>
          <p:nvPr/>
        </p:nvSpPr>
        <p:spPr>
          <a:xfrm>
            <a:off x="8019175" y="955634"/>
            <a:ext cx="1111843" cy="13922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pic>
        <p:nvPicPr>
          <p:cNvPr id="3" name="Picture 2">
            <a:extLst>
              <a:ext uri="{FF2B5EF4-FFF2-40B4-BE49-F238E27FC236}">
                <a16:creationId xmlns:a16="http://schemas.microsoft.com/office/drawing/2014/main" id="{ABFB0F13-7F8E-3043-11B6-599774888FC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77887" y="3776382"/>
            <a:ext cx="686083" cy="973167"/>
          </a:xfrm>
          <a:prstGeom prst="rect">
            <a:avLst/>
          </a:prstGeom>
        </p:spPr>
      </p:pic>
      <p:sp>
        <p:nvSpPr>
          <p:cNvPr id="10" name="TextBox 9">
            <a:extLst>
              <a:ext uri="{FF2B5EF4-FFF2-40B4-BE49-F238E27FC236}">
                <a16:creationId xmlns:a16="http://schemas.microsoft.com/office/drawing/2014/main" id="{E7367D27-7424-20C3-DE0A-A25717194A38}"/>
              </a:ext>
            </a:extLst>
          </p:cNvPr>
          <p:cNvSpPr txBox="1"/>
          <p:nvPr/>
        </p:nvSpPr>
        <p:spPr>
          <a:xfrm>
            <a:off x="9313" y="4054218"/>
            <a:ext cx="880700" cy="276999"/>
          </a:xfrm>
          <a:prstGeom prst="rect">
            <a:avLst/>
          </a:prstGeom>
          <a:solidFill>
            <a:schemeClr val="bg1"/>
          </a:solidFill>
        </p:spPr>
        <p:txBody>
          <a:bodyPr wrap="square" rtlCol="0">
            <a:spAutoFit/>
          </a:bodyPr>
          <a:lstStyle/>
          <a:p>
            <a:r>
              <a:rPr lang="en-IT" sz="1200" dirty="0"/>
              <a:t>C. La  Tessa</a:t>
            </a:r>
          </a:p>
        </p:txBody>
      </p:sp>
      <p:pic>
        <p:nvPicPr>
          <p:cNvPr id="8" name="Picture 7">
            <a:extLst>
              <a:ext uri="{FF2B5EF4-FFF2-40B4-BE49-F238E27FC236}">
                <a16:creationId xmlns:a16="http://schemas.microsoft.com/office/drawing/2014/main" id="{60390401-9F74-3741-6E61-AC32499073A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059270" y="1078731"/>
            <a:ext cx="959247" cy="1013253"/>
          </a:xfrm>
          <a:prstGeom prst="rect">
            <a:avLst/>
          </a:prstGeom>
        </p:spPr>
      </p:pic>
      <p:sp>
        <p:nvSpPr>
          <p:cNvPr id="22" name="TextBox 21">
            <a:extLst>
              <a:ext uri="{FF2B5EF4-FFF2-40B4-BE49-F238E27FC236}">
                <a16:creationId xmlns:a16="http://schemas.microsoft.com/office/drawing/2014/main" id="{60D4F8DE-9BD3-9386-4D21-0EAD635E7AE0}"/>
              </a:ext>
            </a:extLst>
          </p:cNvPr>
          <p:cNvSpPr txBox="1"/>
          <p:nvPr/>
        </p:nvSpPr>
        <p:spPr>
          <a:xfrm>
            <a:off x="8303978" y="2117054"/>
            <a:ext cx="578448" cy="253916"/>
          </a:xfrm>
          <a:prstGeom prst="rect">
            <a:avLst/>
          </a:prstGeom>
          <a:solidFill>
            <a:schemeClr val="bg1"/>
          </a:solidFill>
        </p:spPr>
        <p:txBody>
          <a:bodyPr wrap="square" rtlCol="0">
            <a:spAutoFit/>
          </a:bodyPr>
          <a:lstStyle/>
          <a:p>
            <a:r>
              <a:rPr lang="en-IT" sz="1050" dirty="0"/>
              <a:t>M.Fuss</a:t>
            </a:r>
          </a:p>
        </p:txBody>
      </p:sp>
      <p:pic>
        <p:nvPicPr>
          <p:cNvPr id="35" name="Picture 4" descr="Logo del commerciante">
            <a:extLst>
              <a:ext uri="{FF2B5EF4-FFF2-40B4-BE49-F238E27FC236}">
                <a16:creationId xmlns:a16="http://schemas.microsoft.com/office/drawing/2014/main" id="{EA55CA75-A1B8-CA94-A849-36B6110EFFD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782663" y="955635"/>
            <a:ext cx="373147" cy="3731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NR NANO - Istituto Nanoscienze Consiglio Nazionale delle Ricerche">
            <a:extLst>
              <a:ext uri="{FF2B5EF4-FFF2-40B4-BE49-F238E27FC236}">
                <a16:creationId xmlns:a16="http://schemas.microsoft.com/office/drawing/2014/main" id="{106EFC75-9045-9F86-F801-88B5399194C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154848" y="4347670"/>
            <a:ext cx="375716" cy="37571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C602EF2-BCDF-6920-C4F1-F40491222058}"/>
              </a:ext>
            </a:extLst>
          </p:cNvPr>
          <p:cNvSpPr txBox="1"/>
          <p:nvPr/>
        </p:nvSpPr>
        <p:spPr>
          <a:xfrm>
            <a:off x="4985988" y="4246173"/>
            <a:ext cx="1015021" cy="430887"/>
          </a:xfrm>
          <a:prstGeom prst="rect">
            <a:avLst/>
          </a:prstGeom>
          <a:noFill/>
        </p:spPr>
        <p:txBody>
          <a:bodyPr wrap="none" rtlCol="0">
            <a:spAutoFit/>
          </a:bodyPr>
          <a:lstStyle/>
          <a:p>
            <a:r>
              <a:rPr lang="en-IT" sz="1100" dirty="0"/>
              <a:t>Rudi Labarbe</a:t>
            </a:r>
          </a:p>
          <a:p>
            <a:r>
              <a:rPr lang="en-IT" sz="1100" dirty="0"/>
              <a:t>Lucien Houtou</a:t>
            </a:r>
          </a:p>
        </p:txBody>
      </p:sp>
      <p:pic>
        <p:nvPicPr>
          <p:cNvPr id="33" name="Picture 32" descr="A picture containing text, night sky&#10;&#10;Description automatically generated">
            <a:extLst>
              <a:ext uri="{FF2B5EF4-FFF2-40B4-BE49-F238E27FC236}">
                <a16:creationId xmlns:a16="http://schemas.microsoft.com/office/drawing/2014/main" id="{68C1086B-BDD3-EDC4-3E12-7C0463829FF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59922" y="3740206"/>
            <a:ext cx="1449986" cy="1087490"/>
          </a:xfrm>
          <a:prstGeom prst="rect">
            <a:avLst/>
          </a:prstGeom>
        </p:spPr>
      </p:pic>
      <p:sp>
        <p:nvSpPr>
          <p:cNvPr id="34" name="TextBox 33">
            <a:extLst>
              <a:ext uri="{FF2B5EF4-FFF2-40B4-BE49-F238E27FC236}">
                <a16:creationId xmlns:a16="http://schemas.microsoft.com/office/drawing/2014/main" id="{D54986A8-3919-3B56-CFC9-F0513EDB40FE}"/>
              </a:ext>
            </a:extLst>
          </p:cNvPr>
          <p:cNvSpPr txBox="1"/>
          <p:nvPr/>
        </p:nvSpPr>
        <p:spPr>
          <a:xfrm>
            <a:off x="7513759" y="4415610"/>
            <a:ext cx="1172309" cy="615553"/>
          </a:xfrm>
          <a:prstGeom prst="rect">
            <a:avLst/>
          </a:prstGeom>
          <a:noFill/>
        </p:spPr>
        <p:txBody>
          <a:bodyPr wrap="none" rtlCol="0">
            <a:spAutoFit/>
          </a:bodyPr>
          <a:lstStyle/>
          <a:p>
            <a:r>
              <a:rPr lang="en-IT" sz="1600" dirty="0">
                <a:solidFill>
                  <a:schemeClr val="tx2"/>
                </a:solidFill>
              </a:rPr>
              <a:t>FRIDA CSN5</a:t>
            </a:r>
          </a:p>
          <a:p>
            <a:endParaRPr lang="en-IT" dirty="0"/>
          </a:p>
        </p:txBody>
      </p:sp>
      <p:pic>
        <p:nvPicPr>
          <p:cNvPr id="38" name="Picture 34" descr="World leader in particle accelerator technology | IBA Group">
            <a:extLst>
              <a:ext uri="{FF2B5EF4-FFF2-40B4-BE49-F238E27FC236}">
                <a16:creationId xmlns:a16="http://schemas.microsoft.com/office/drawing/2014/main" id="{11CAD25B-E3B3-4FD9-0309-C231CF99100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022880" y="4287388"/>
            <a:ext cx="352593" cy="35259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A21B234-7DDD-B14D-E30F-8C4A566ADB83}"/>
              </a:ext>
            </a:extLst>
          </p:cNvPr>
          <p:cNvSpPr txBox="1"/>
          <p:nvPr/>
        </p:nvSpPr>
        <p:spPr>
          <a:xfrm>
            <a:off x="6087096" y="2785110"/>
            <a:ext cx="989916" cy="577081"/>
          </a:xfrm>
          <a:prstGeom prst="rect">
            <a:avLst/>
          </a:prstGeom>
          <a:solidFill>
            <a:schemeClr val="bg1"/>
          </a:solidFill>
        </p:spPr>
        <p:txBody>
          <a:bodyPr wrap="square" rtlCol="0">
            <a:spAutoFit/>
          </a:bodyPr>
          <a:lstStyle/>
          <a:p>
            <a:r>
              <a:rPr lang="en-IT" sz="1050" dirty="0"/>
              <a:t>W. Tinganelli</a:t>
            </a:r>
          </a:p>
          <a:p>
            <a:r>
              <a:rPr lang="en-IT" sz="1050" dirty="0"/>
              <a:t>O. Sokol</a:t>
            </a:r>
          </a:p>
          <a:p>
            <a:r>
              <a:rPr lang="en-IT" sz="1050" dirty="0"/>
              <a:t>U. Weber</a:t>
            </a:r>
          </a:p>
        </p:txBody>
      </p:sp>
      <p:sp>
        <p:nvSpPr>
          <p:cNvPr id="6" name="Date Placeholder 5">
            <a:extLst>
              <a:ext uri="{FF2B5EF4-FFF2-40B4-BE49-F238E27FC236}">
                <a16:creationId xmlns:a16="http://schemas.microsoft.com/office/drawing/2014/main" id="{F7F115AE-DF75-032D-0B73-6077ECE5F849}"/>
              </a:ext>
            </a:extLst>
          </p:cNvPr>
          <p:cNvSpPr>
            <a:spLocks noGrp="1"/>
          </p:cNvSpPr>
          <p:nvPr>
            <p:ph type="dt" sz="half" idx="10"/>
          </p:nvPr>
        </p:nvSpPr>
        <p:spPr/>
        <p:txBody>
          <a:bodyPr/>
          <a:lstStyle/>
          <a:p>
            <a:r>
              <a:rPr lang="it-IT"/>
              <a:t>06.10.2025</a:t>
            </a:r>
            <a:endParaRPr lang="en-US"/>
          </a:p>
        </p:txBody>
      </p:sp>
      <p:sp>
        <p:nvSpPr>
          <p:cNvPr id="40" name="Slide Number Placeholder 39">
            <a:extLst>
              <a:ext uri="{FF2B5EF4-FFF2-40B4-BE49-F238E27FC236}">
                <a16:creationId xmlns:a16="http://schemas.microsoft.com/office/drawing/2014/main" id="{7A4B73FA-CF27-5CA4-04EC-783CB50214E9}"/>
              </a:ext>
            </a:extLst>
          </p:cNvPr>
          <p:cNvSpPr>
            <a:spLocks noGrp="1"/>
          </p:cNvSpPr>
          <p:nvPr>
            <p:ph type="sldNum" sz="quarter" idx="12"/>
          </p:nvPr>
        </p:nvSpPr>
        <p:spPr/>
        <p:txBody>
          <a:bodyPr/>
          <a:lstStyle/>
          <a:p>
            <a:fld id="{4C03E94D-BACC-4743-B2BE-3C118A75A3B0}" type="slidenum">
              <a:rPr lang="en-US" smtClean="0"/>
              <a:pPr/>
              <a:t>50</a:t>
            </a:fld>
            <a:endParaRPr lang="en-US"/>
          </a:p>
        </p:txBody>
      </p:sp>
      <p:sp>
        <p:nvSpPr>
          <p:cNvPr id="46" name="TextBox 45">
            <a:extLst>
              <a:ext uri="{FF2B5EF4-FFF2-40B4-BE49-F238E27FC236}">
                <a16:creationId xmlns:a16="http://schemas.microsoft.com/office/drawing/2014/main" id="{9D8CD341-59BB-0E2F-FCC1-E5334F0D6806}"/>
              </a:ext>
            </a:extLst>
          </p:cNvPr>
          <p:cNvSpPr txBox="1"/>
          <p:nvPr/>
        </p:nvSpPr>
        <p:spPr>
          <a:xfrm>
            <a:off x="4860911" y="3778118"/>
            <a:ext cx="4572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200" b="0" i="0" u="none" strike="noStrike" kern="1200" cap="none" spc="0" normalizeH="0" baseline="0" noProof="0" dirty="0">
                <a:ln>
                  <a:noFill/>
                </a:ln>
                <a:solidFill>
                  <a:prstClr val="black"/>
                </a:solidFill>
                <a:effectLst/>
                <a:uLnTx/>
                <a:uFillTx/>
                <a:latin typeface="Calibri"/>
                <a:ea typeface="+mn-ea"/>
                <a:cs typeface="+mn-cs"/>
              </a:rPr>
              <a:t>Till Boehlen.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T" sz="1200" b="0" i="0" u="none" strike="noStrike" kern="1200" cap="none" spc="0" normalizeH="0" baseline="0" noProof="0" dirty="0">
                <a:ln>
                  <a:noFill/>
                </a:ln>
                <a:solidFill>
                  <a:prstClr val="black"/>
                </a:solidFill>
                <a:effectLst/>
                <a:uLnTx/>
                <a:uFillTx/>
                <a:latin typeface="Calibri"/>
                <a:ea typeface="+mn-ea"/>
                <a:cs typeface="+mn-cs"/>
              </a:rPr>
              <a:t>Rafael Moeckli</a:t>
            </a:r>
          </a:p>
        </p:txBody>
      </p:sp>
      <p:pic>
        <p:nvPicPr>
          <p:cNvPr id="2050" name="Picture 2" descr="CHUV">
            <a:extLst>
              <a:ext uri="{FF2B5EF4-FFF2-40B4-BE49-F238E27FC236}">
                <a16:creationId xmlns:a16="http://schemas.microsoft.com/office/drawing/2014/main" id="{FFF53F48-874E-6D60-1E83-DE938E4DB383}"/>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001009" y="3739165"/>
            <a:ext cx="451118" cy="236300"/>
          </a:xfrm>
          <a:prstGeom prst="rect">
            <a:avLst/>
          </a:prstGeom>
          <a:solidFill>
            <a:srgbClr val="00B050"/>
          </a:solidFill>
        </p:spPr>
      </p:pic>
      <p:pic>
        <p:nvPicPr>
          <p:cNvPr id="2052" name="Picture 4" descr="University of Miami Logo and symbol, meaning, history, PNG, brand">
            <a:extLst>
              <a:ext uri="{FF2B5EF4-FFF2-40B4-BE49-F238E27FC236}">
                <a16:creationId xmlns:a16="http://schemas.microsoft.com/office/drawing/2014/main" id="{5AE128C0-7072-3CBE-AD51-E10C3F2BF45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359" y="4321921"/>
            <a:ext cx="802930" cy="40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94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6D49-918A-0FE7-1C7A-B9BF86B10A55}"/>
              </a:ext>
            </a:extLst>
          </p:cNvPr>
          <p:cNvSpPr>
            <a:spLocks noGrp="1"/>
          </p:cNvSpPr>
          <p:nvPr>
            <p:ph type="title"/>
          </p:nvPr>
        </p:nvSpPr>
        <p:spPr/>
        <p:txBody>
          <a:bodyPr/>
          <a:lstStyle/>
          <a:p>
            <a:r>
              <a:rPr lang="en-IT" dirty="0"/>
              <a:t>Thanks for your Attention!</a:t>
            </a:r>
          </a:p>
        </p:txBody>
      </p:sp>
      <p:sp>
        <p:nvSpPr>
          <p:cNvPr id="3" name="Content Placeholder 2">
            <a:extLst>
              <a:ext uri="{FF2B5EF4-FFF2-40B4-BE49-F238E27FC236}">
                <a16:creationId xmlns:a16="http://schemas.microsoft.com/office/drawing/2014/main" id="{9529C9DA-10EB-5050-EDCC-8BEF13BCBBA4}"/>
              </a:ext>
            </a:extLst>
          </p:cNvPr>
          <p:cNvSpPr>
            <a:spLocks noGrp="1"/>
          </p:cNvSpPr>
          <p:nvPr>
            <p:ph idx="1"/>
          </p:nvPr>
        </p:nvSpPr>
        <p:spPr>
          <a:xfrm>
            <a:off x="4463129" y="3906650"/>
            <a:ext cx="7886700" cy="3263504"/>
          </a:xfrm>
        </p:spPr>
        <p:txBody>
          <a:bodyPr/>
          <a:lstStyle/>
          <a:p>
            <a:r>
              <a:rPr lang="en-GB" sz="1350" dirty="0"/>
              <a:t>Marie-Catherine </a:t>
            </a:r>
            <a:r>
              <a:rPr lang="en-GB" sz="1350" dirty="0" err="1"/>
              <a:t>Vozenin</a:t>
            </a:r>
            <a:r>
              <a:rPr lang="en-GB" sz="1350" dirty="0"/>
              <a:t> </a:t>
            </a:r>
          </a:p>
          <a:p>
            <a:r>
              <a:rPr lang="en-GB" sz="1350" dirty="0"/>
              <a:t>Emanuele Scifoni </a:t>
            </a:r>
          </a:p>
          <a:p>
            <a:r>
              <a:rPr lang="en-GB" sz="1350" dirty="0"/>
              <a:t>Francesco Romano </a:t>
            </a:r>
          </a:p>
          <a:p>
            <a:endParaRPr lang="en-IT" dirty="0"/>
          </a:p>
        </p:txBody>
      </p:sp>
      <p:sp>
        <p:nvSpPr>
          <p:cNvPr id="4" name="Date Placeholder 3">
            <a:extLst>
              <a:ext uri="{FF2B5EF4-FFF2-40B4-BE49-F238E27FC236}">
                <a16:creationId xmlns:a16="http://schemas.microsoft.com/office/drawing/2014/main" id="{0C4DBDA2-6132-052B-3059-6C65B248720E}"/>
              </a:ext>
            </a:extLst>
          </p:cNvPr>
          <p:cNvSpPr>
            <a:spLocks noGrp="1"/>
          </p:cNvSpPr>
          <p:nvPr>
            <p:ph type="dt" sz="half" idx="10"/>
          </p:nvPr>
        </p:nvSpPr>
        <p:spPr/>
        <p:txBody>
          <a:bodyPr/>
          <a:lstStyle/>
          <a:p>
            <a:r>
              <a:rPr lang="it-IT"/>
              <a:t>06.10.2025</a:t>
            </a:r>
          </a:p>
        </p:txBody>
      </p:sp>
      <p:sp>
        <p:nvSpPr>
          <p:cNvPr id="5" name="Footer Placeholder 4">
            <a:extLst>
              <a:ext uri="{FF2B5EF4-FFF2-40B4-BE49-F238E27FC236}">
                <a16:creationId xmlns:a16="http://schemas.microsoft.com/office/drawing/2014/main" id="{7B4FD2DC-ED14-9D0F-ADFB-7D8C4329CF2E}"/>
              </a:ext>
            </a:extLst>
          </p:cNvPr>
          <p:cNvSpPr>
            <a:spLocks noGrp="1"/>
          </p:cNvSpPr>
          <p:nvPr>
            <p:ph type="ftr" sz="quarter" idx="11"/>
          </p:nvPr>
        </p:nvSpPr>
        <p:spPr/>
        <p:txBody>
          <a:bodyPr/>
          <a:lstStyle/>
          <a:p>
            <a:r>
              <a:rPr lang="it-IT"/>
              <a:t>E. Scifoni - SIRR 2025</a:t>
            </a:r>
          </a:p>
        </p:txBody>
      </p:sp>
      <p:sp>
        <p:nvSpPr>
          <p:cNvPr id="8" name="TextBox 7">
            <a:extLst>
              <a:ext uri="{FF2B5EF4-FFF2-40B4-BE49-F238E27FC236}">
                <a16:creationId xmlns:a16="http://schemas.microsoft.com/office/drawing/2014/main" id="{A9115B5A-7DAF-3C67-4DAE-7D367DD1DE84}"/>
              </a:ext>
            </a:extLst>
          </p:cNvPr>
          <p:cNvSpPr txBox="1"/>
          <p:nvPr/>
        </p:nvSpPr>
        <p:spPr>
          <a:xfrm>
            <a:off x="2032909" y="3906650"/>
            <a:ext cx="2618185" cy="923330"/>
          </a:xfrm>
          <a:prstGeom prst="rect">
            <a:avLst/>
          </a:prstGeom>
          <a:noFill/>
        </p:spPr>
        <p:txBody>
          <a:bodyPr wrap="square">
            <a:spAutoFit/>
          </a:bodyPr>
          <a:lstStyle/>
          <a:p>
            <a:pPr marL="214313" indent="-214313">
              <a:buFont typeface="Arial" panose="020B0604020202020204" pitchFamily="34" charset="0"/>
              <a:buChar char="•"/>
            </a:pPr>
            <a:r>
              <a:rPr lang="en-GB" sz="1350" dirty="0"/>
              <a:t>Pavel Vitek,</a:t>
            </a:r>
          </a:p>
          <a:p>
            <a:pPr marL="214313" indent="-214313">
              <a:buFont typeface="Arial" panose="020B0604020202020204" pitchFamily="34" charset="0"/>
              <a:buChar char="•"/>
            </a:pPr>
            <a:r>
              <a:rPr lang="en-GB" sz="1350" dirty="0"/>
              <a:t>Petra </a:t>
            </a:r>
            <a:r>
              <a:rPr lang="en-GB" sz="1350" dirty="0" err="1"/>
              <a:t>Trnkova</a:t>
            </a:r>
            <a:endParaRPr lang="en-GB" sz="1350" dirty="0"/>
          </a:p>
          <a:p>
            <a:pPr marL="214313" indent="-214313">
              <a:buFont typeface="Arial" panose="020B0604020202020204" pitchFamily="34" charset="0"/>
              <a:buChar char="•"/>
            </a:pPr>
            <a:r>
              <a:rPr lang="en-GB" sz="1350" dirty="0"/>
              <a:t>Anna Jelinek </a:t>
            </a:r>
            <a:r>
              <a:rPr lang="en-GB" sz="1350" dirty="0" err="1"/>
              <a:t>Michaelidesova</a:t>
            </a:r>
            <a:endParaRPr lang="en-GB" sz="1350" dirty="0"/>
          </a:p>
          <a:p>
            <a:pPr marL="214313" indent="-214313">
              <a:buFont typeface="Arial" panose="020B0604020202020204" pitchFamily="34" charset="0"/>
              <a:buChar char="•"/>
            </a:pPr>
            <a:r>
              <a:rPr lang="en-GB" sz="1350" dirty="0"/>
              <a:t>Pavel Blaha</a:t>
            </a:r>
          </a:p>
        </p:txBody>
      </p:sp>
      <p:sp>
        <p:nvSpPr>
          <p:cNvPr id="9" name="TextBox 8">
            <a:extLst>
              <a:ext uri="{FF2B5EF4-FFF2-40B4-BE49-F238E27FC236}">
                <a16:creationId xmlns:a16="http://schemas.microsoft.com/office/drawing/2014/main" id="{74C2E8AC-1452-7E12-6C19-4DE2D16972F5}"/>
              </a:ext>
            </a:extLst>
          </p:cNvPr>
          <p:cNvSpPr txBox="1"/>
          <p:nvPr/>
        </p:nvSpPr>
        <p:spPr>
          <a:xfrm>
            <a:off x="1657350" y="4068233"/>
            <a:ext cx="439544" cy="300082"/>
          </a:xfrm>
          <a:prstGeom prst="rect">
            <a:avLst/>
          </a:prstGeom>
          <a:noFill/>
        </p:spPr>
        <p:txBody>
          <a:bodyPr wrap="none" rtlCol="0">
            <a:spAutoFit/>
          </a:bodyPr>
          <a:lstStyle/>
          <a:p>
            <a:r>
              <a:rPr lang="en-IT" sz="1350" dirty="0"/>
              <a:t>OC:</a:t>
            </a:r>
          </a:p>
        </p:txBody>
      </p:sp>
      <p:pic>
        <p:nvPicPr>
          <p:cNvPr id="7" name="Picture 6">
            <a:extLst>
              <a:ext uri="{FF2B5EF4-FFF2-40B4-BE49-F238E27FC236}">
                <a16:creationId xmlns:a16="http://schemas.microsoft.com/office/drawing/2014/main" id="{EBE6EED9-BC9F-44FC-CF8F-CE92BC129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929" y="923353"/>
            <a:ext cx="7772400" cy="2902506"/>
          </a:xfrm>
          <a:prstGeom prst="rect">
            <a:avLst/>
          </a:prstGeom>
        </p:spPr>
      </p:pic>
      <p:sp>
        <p:nvSpPr>
          <p:cNvPr id="10" name="Slide Number Placeholder 9">
            <a:extLst>
              <a:ext uri="{FF2B5EF4-FFF2-40B4-BE49-F238E27FC236}">
                <a16:creationId xmlns:a16="http://schemas.microsoft.com/office/drawing/2014/main" id="{FD947C51-7140-8C33-A2F4-5FE583EA14E8}"/>
              </a:ext>
            </a:extLst>
          </p:cNvPr>
          <p:cNvSpPr>
            <a:spLocks noGrp="1"/>
          </p:cNvSpPr>
          <p:nvPr>
            <p:ph type="sldNum" sz="quarter" idx="4"/>
          </p:nvPr>
        </p:nvSpPr>
        <p:spPr/>
        <p:txBody>
          <a:bodyPr/>
          <a:lstStyle/>
          <a:p>
            <a:fld id="{4C03E94D-BACC-4743-B2BE-3C118A75A3B0}" type="slidenum">
              <a:rPr lang="en-US" smtClean="0"/>
              <a:pPr/>
              <a:t>51</a:t>
            </a:fld>
            <a:endParaRPr lang="en-US" dirty="0"/>
          </a:p>
        </p:txBody>
      </p:sp>
      <p:pic>
        <p:nvPicPr>
          <p:cNvPr id="11" name="Picture 10" descr="A blue and white background with text&#10;&#10;AI-generated content may be incorrect.">
            <a:extLst>
              <a:ext uri="{FF2B5EF4-FFF2-40B4-BE49-F238E27FC236}">
                <a16:creationId xmlns:a16="http://schemas.microsoft.com/office/drawing/2014/main" id="{1E619BFE-F086-1E8B-56BB-9A704D5297AE}"/>
              </a:ext>
            </a:extLst>
          </p:cNvPr>
          <p:cNvPicPr>
            <a:picLocks noChangeAspect="1"/>
          </p:cNvPicPr>
          <p:nvPr/>
        </p:nvPicPr>
        <p:blipFill>
          <a:blip r:embed="rId3"/>
          <a:stretch>
            <a:fillRect/>
          </a:stretch>
        </p:blipFill>
        <p:spPr>
          <a:xfrm>
            <a:off x="245605" y="875619"/>
            <a:ext cx="8652789" cy="3038146"/>
          </a:xfrm>
          <a:prstGeom prst="rect">
            <a:avLst/>
          </a:prstGeom>
        </p:spPr>
      </p:pic>
      <p:pic>
        <p:nvPicPr>
          <p:cNvPr id="13" name="Picture 12" descr="A blue and orange calendar&#10;&#10;AI-generated content may be incorrect.">
            <a:extLst>
              <a:ext uri="{FF2B5EF4-FFF2-40B4-BE49-F238E27FC236}">
                <a16:creationId xmlns:a16="http://schemas.microsoft.com/office/drawing/2014/main" id="{AD75562D-B6A7-A968-AD96-1675279F6372}"/>
              </a:ext>
            </a:extLst>
          </p:cNvPr>
          <p:cNvPicPr>
            <a:picLocks noChangeAspect="1"/>
          </p:cNvPicPr>
          <p:nvPr/>
        </p:nvPicPr>
        <p:blipFill>
          <a:blip r:embed="rId4"/>
          <a:stretch>
            <a:fillRect/>
          </a:stretch>
        </p:blipFill>
        <p:spPr>
          <a:xfrm>
            <a:off x="1806" y="1070130"/>
            <a:ext cx="9071163" cy="1281237"/>
          </a:xfrm>
          <a:prstGeom prst="rect">
            <a:avLst/>
          </a:prstGeom>
        </p:spPr>
      </p:pic>
    </p:spTree>
    <p:extLst>
      <p:ext uri="{BB962C8B-B14F-4D97-AF65-F5344CB8AC3E}">
        <p14:creationId xmlns:p14="http://schemas.microsoft.com/office/powerpoint/2010/main" val="3601405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ACC1-0F0D-960F-46FB-627ED66A2CD9}"/>
              </a:ext>
            </a:extLst>
          </p:cNvPr>
          <p:cNvSpPr>
            <a:spLocks noGrp="1"/>
          </p:cNvSpPr>
          <p:nvPr>
            <p:ph type="title"/>
          </p:nvPr>
        </p:nvSpPr>
        <p:spPr/>
        <p:txBody>
          <a:bodyPr/>
          <a:lstStyle/>
          <a:p>
            <a:r>
              <a:rPr lang="en-IT" dirty="0"/>
              <a:t>FLASH WORKSHOP 2026</a:t>
            </a:r>
          </a:p>
        </p:txBody>
      </p:sp>
      <p:sp>
        <p:nvSpPr>
          <p:cNvPr id="3" name="Content Placeholder 2">
            <a:extLst>
              <a:ext uri="{FF2B5EF4-FFF2-40B4-BE49-F238E27FC236}">
                <a16:creationId xmlns:a16="http://schemas.microsoft.com/office/drawing/2014/main" id="{2F8ECD79-097B-6EBA-2D6F-5A90B263513D}"/>
              </a:ext>
            </a:extLst>
          </p:cNvPr>
          <p:cNvSpPr>
            <a:spLocks noGrp="1"/>
          </p:cNvSpPr>
          <p:nvPr>
            <p:ph idx="1"/>
          </p:nvPr>
        </p:nvSpPr>
        <p:spPr>
          <a:xfrm>
            <a:off x="0" y="893697"/>
            <a:ext cx="7900916" cy="2875358"/>
          </a:xfrm>
        </p:spPr>
        <p:txBody>
          <a:bodyPr/>
          <a:lstStyle/>
          <a:p>
            <a:pPr marL="0" indent="0" algn="ctr">
              <a:buNone/>
            </a:pPr>
            <a:r>
              <a:rPr lang="en-IT" b="1" dirty="0">
                <a:solidFill>
                  <a:schemeClr val="tx2"/>
                </a:solidFill>
              </a:rPr>
              <a:t>The Physics and Chemistry of FLASH Radiation Therapy</a:t>
            </a:r>
          </a:p>
          <a:p>
            <a:pPr marL="0" indent="0">
              <a:buNone/>
            </a:pPr>
            <a:endParaRPr lang="en-IT" sz="300" dirty="0"/>
          </a:p>
          <a:p>
            <a:pPr marL="0" indent="0">
              <a:buNone/>
            </a:pPr>
            <a:r>
              <a:rPr lang="en-IT" dirty="0"/>
              <a:t>-</a:t>
            </a:r>
            <a:r>
              <a:rPr lang="en-IT" b="1" dirty="0"/>
              <a:t>Trento</a:t>
            </a:r>
            <a:r>
              <a:rPr lang="en-IT" dirty="0"/>
              <a:t> 1-3  July 2026….to be confirmed</a:t>
            </a:r>
          </a:p>
        </p:txBody>
      </p:sp>
      <p:sp>
        <p:nvSpPr>
          <p:cNvPr id="4" name="Date Placeholder 3">
            <a:extLst>
              <a:ext uri="{FF2B5EF4-FFF2-40B4-BE49-F238E27FC236}">
                <a16:creationId xmlns:a16="http://schemas.microsoft.com/office/drawing/2014/main" id="{066A672F-B8C2-0AE9-8A77-7817E0F28B56}"/>
              </a:ext>
            </a:extLst>
          </p:cNvPr>
          <p:cNvSpPr>
            <a:spLocks noGrp="1"/>
          </p:cNvSpPr>
          <p:nvPr>
            <p:ph type="dt" sz="half" idx="10"/>
          </p:nvPr>
        </p:nvSpPr>
        <p:spPr/>
        <p:txBody>
          <a:bodyPr/>
          <a:lstStyle/>
          <a:p>
            <a:r>
              <a:rPr lang="it-IT"/>
              <a:t>06.10.2025</a:t>
            </a:r>
            <a:endParaRPr lang="en-US" dirty="0"/>
          </a:p>
        </p:txBody>
      </p:sp>
      <p:sp>
        <p:nvSpPr>
          <p:cNvPr id="5" name="Footer Placeholder 4">
            <a:extLst>
              <a:ext uri="{FF2B5EF4-FFF2-40B4-BE49-F238E27FC236}">
                <a16:creationId xmlns:a16="http://schemas.microsoft.com/office/drawing/2014/main" id="{00459CFF-FB47-465C-2382-905946549EC9}"/>
              </a:ext>
            </a:extLst>
          </p:cNvPr>
          <p:cNvSpPr>
            <a:spLocks noGrp="1"/>
          </p:cNvSpPr>
          <p:nvPr>
            <p:ph type="ftr" sz="quarter" idx="11"/>
          </p:nvPr>
        </p:nvSpPr>
        <p:spPr/>
        <p:txBody>
          <a:bodyPr/>
          <a:lstStyle/>
          <a:p>
            <a:r>
              <a:rPr lang="en-US"/>
              <a:t>E. Scifoni - SIRR 2025</a:t>
            </a:r>
            <a:endParaRPr lang="en-US" dirty="0"/>
          </a:p>
        </p:txBody>
      </p:sp>
      <p:sp>
        <p:nvSpPr>
          <p:cNvPr id="6" name="Slide Number Placeholder 5">
            <a:extLst>
              <a:ext uri="{FF2B5EF4-FFF2-40B4-BE49-F238E27FC236}">
                <a16:creationId xmlns:a16="http://schemas.microsoft.com/office/drawing/2014/main" id="{BA8E6364-8206-6504-B6A1-C932E204445D}"/>
              </a:ext>
            </a:extLst>
          </p:cNvPr>
          <p:cNvSpPr>
            <a:spLocks noGrp="1"/>
          </p:cNvSpPr>
          <p:nvPr>
            <p:ph type="sldNum" sz="quarter" idx="4"/>
          </p:nvPr>
        </p:nvSpPr>
        <p:spPr/>
        <p:txBody>
          <a:bodyPr/>
          <a:lstStyle/>
          <a:p>
            <a:fld id="{4C03E94D-BACC-4743-B2BE-3C118A75A3B0}" type="slidenum">
              <a:rPr lang="en-US" smtClean="0"/>
              <a:pPr/>
              <a:t>52</a:t>
            </a:fld>
            <a:endParaRPr lang="en-US" dirty="0"/>
          </a:p>
        </p:txBody>
      </p:sp>
      <p:pic>
        <p:nvPicPr>
          <p:cNvPr id="7" name="Picture 6">
            <a:extLst>
              <a:ext uri="{FF2B5EF4-FFF2-40B4-BE49-F238E27FC236}">
                <a16:creationId xmlns:a16="http://schemas.microsoft.com/office/drawing/2014/main" id="{5EA9254E-C0EF-970A-F707-1CD016D6AD37}"/>
              </a:ext>
            </a:extLst>
          </p:cNvPr>
          <p:cNvPicPr>
            <a:picLocks noChangeAspect="1"/>
          </p:cNvPicPr>
          <p:nvPr/>
        </p:nvPicPr>
        <p:blipFill>
          <a:blip r:embed="rId2"/>
          <a:srcRect l="72077" t="34063" b="29142"/>
          <a:stretch>
            <a:fillRect/>
          </a:stretch>
        </p:blipFill>
        <p:spPr>
          <a:xfrm>
            <a:off x="6277970" y="2687305"/>
            <a:ext cx="2757985" cy="2043512"/>
          </a:xfrm>
          <a:prstGeom prst="rect">
            <a:avLst/>
          </a:prstGeom>
        </p:spPr>
      </p:pic>
      <p:sp>
        <p:nvSpPr>
          <p:cNvPr id="10" name="Content Placeholder 2">
            <a:extLst>
              <a:ext uri="{FF2B5EF4-FFF2-40B4-BE49-F238E27FC236}">
                <a16:creationId xmlns:a16="http://schemas.microsoft.com/office/drawing/2014/main" id="{4AEE9124-F6A8-ACA9-A389-9767AF615086}"/>
              </a:ext>
            </a:extLst>
          </p:cNvPr>
          <p:cNvSpPr txBox="1">
            <a:spLocks/>
          </p:cNvSpPr>
          <p:nvPr/>
        </p:nvSpPr>
        <p:spPr>
          <a:xfrm>
            <a:off x="4121623" y="1396902"/>
            <a:ext cx="7588723" cy="2579427"/>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IT" sz="1800" dirty="0"/>
              <a:t>Previous workshops</a:t>
            </a:r>
          </a:p>
          <a:p>
            <a:pPr marL="0" indent="0" algn="ctr">
              <a:buFont typeface="Arial" panose="020B0604020202020204" pitchFamily="34" charset="0"/>
              <a:buNone/>
            </a:pPr>
            <a:r>
              <a:rPr lang="en-IT" sz="1800" dirty="0"/>
              <a:t>-2023 Stockholm</a:t>
            </a:r>
          </a:p>
          <a:p>
            <a:pPr marL="0" indent="0" algn="ctr">
              <a:buFont typeface="Arial" panose="020B0604020202020204" pitchFamily="34" charset="0"/>
              <a:buNone/>
            </a:pPr>
            <a:r>
              <a:rPr lang="en-IT" sz="1800" dirty="0"/>
              <a:t>-2024 Heidelberg</a:t>
            </a:r>
          </a:p>
          <a:p>
            <a:pPr marL="0" indent="0" algn="ctr">
              <a:buFont typeface="Arial" panose="020B0604020202020204" pitchFamily="34" charset="0"/>
              <a:buNone/>
            </a:pPr>
            <a:r>
              <a:rPr lang="en-IT" sz="1800" dirty="0"/>
              <a:t>-2025 Heidelberg</a:t>
            </a:r>
            <a:endParaRPr lang="en-IT" sz="2000" dirty="0"/>
          </a:p>
        </p:txBody>
      </p:sp>
      <p:pic>
        <p:nvPicPr>
          <p:cNvPr id="2052" name="Picture 4" descr="Dai crepitii nell'aria e ronzii nelle attrezzature metalliche all'evitare  l'effetto 'camino' spesso fatale per le greggi: come comportarsi in quota  in caso di fulmini - L'AltraMontagna">
            <a:extLst>
              <a:ext uri="{FF2B5EF4-FFF2-40B4-BE49-F238E27FC236}">
                <a16:creationId xmlns:a16="http://schemas.microsoft.com/office/drawing/2014/main" id="{48FC7077-D91F-F161-FFAF-2EA8EDE74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01" y="2151391"/>
            <a:ext cx="4936045" cy="257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83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D077-018F-2D7F-C6F6-582C6BE818DF}"/>
              </a:ext>
            </a:extLst>
          </p:cNvPr>
          <p:cNvSpPr>
            <a:spLocks noGrp="1"/>
          </p:cNvSpPr>
          <p:nvPr>
            <p:ph type="title"/>
          </p:nvPr>
        </p:nvSpPr>
        <p:spPr>
          <a:xfrm>
            <a:off x="298174" y="1589020"/>
            <a:ext cx="8229600" cy="857250"/>
          </a:xfrm>
        </p:spPr>
        <p:txBody>
          <a:bodyPr/>
          <a:lstStyle/>
          <a:p>
            <a:r>
              <a:rPr lang="en-IT" dirty="0"/>
              <a:t>Discussion Slides</a:t>
            </a:r>
          </a:p>
        </p:txBody>
      </p:sp>
      <p:sp>
        <p:nvSpPr>
          <p:cNvPr id="4" name="Footer Placeholder 3">
            <a:extLst>
              <a:ext uri="{FF2B5EF4-FFF2-40B4-BE49-F238E27FC236}">
                <a16:creationId xmlns:a16="http://schemas.microsoft.com/office/drawing/2014/main" id="{21B291C4-C269-2ECF-387B-1204EB1D84B0}"/>
              </a:ext>
            </a:extLst>
          </p:cNvPr>
          <p:cNvSpPr>
            <a:spLocks noGrp="1"/>
          </p:cNvSpPr>
          <p:nvPr>
            <p:ph type="ftr" sz="quarter" idx="11"/>
          </p:nvPr>
        </p:nvSpPr>
        <p:spPr/>
        <p:txBody>
          <a:bodyPr/>
          <a:lstStyle/>
          <a:p>
            <a:r>
              <a:rPr lang="en-US"/>
              <a:t>E. Scifoni - SIRR 2025</a:t>
            </a:r>
            <a:endParaRPr lang="en-US" dirty="0"/>
          </a:p>
        </p:txBody>
      </p:sp>
      <p:sp>
        <p:nvSpPr>
          <p:cNvPr id="8" name="TextBox 7">
            <a:extLst>
              <a:ext uri="{FF2B5EF4-FFF2-40B4-BE49-F238E27FC236}">
                <a16:creationId xmlns:a16="http://schemas.microsoft.com/office/drawing/2014/main" id="{2BFB49F0-3460-5C76-8B2A-BF752F027B60}"/>
              </a:ext>
            </a:extLst>
          </p:cNvPr>
          <p:cNvSpPr txBox="1"/>
          <p:nvPr/>
        </p:nvSpPr>
        <p:spPr>
          <a:xfrm>
            <a:off x="2286000" y="2389569"/>
            <a:ext cx="4572000" cy="369332"/>
          </a:xfrm>
          <a:prstGeom prst="rect">
            <a:avLst/>
          </a:prstGeom>
          <a:noFill/>
        </p:spPr>
        <p:txBody>
          <a:bodyPr wrap="square">
            <a:spAutoFit/>
          </a:bodyPr>
          <a:lstStyle/>
          <a:p>
            <a:r>
              <a:rPr lang="en-IT" b="0" i="0" u="none" strike="noStrike" dirty="0">
                <a:solidFill>
                  <a:srgbClr val="000000"/>
                </a:solidFill>
                <a:effectLst/>
              </a:rPr>
              <a:t> </a:t>
            </a:r>
            <a:endParaRPr lang="en-IT" dirty="0"/>
          </a:p>
        </p:txBody>
      </p:sp>
      <p:sp>
        <p:nvSpPr>
          <p:cNvPr id="11" name="Date Placeholder 10">
            <a:extLst>
              <a:ext uri="{FF2B5EF4-FFF2-40B4-BE49-F238E27FC236}">
                <a16:creationId xmlns:a16="http://schemas.microsoft.com/office/drawing/2014/main" id="{A4D3AE24-2268-7C7A-9EAF-17224A8C0EF1}"/>
              </a:ext>
            </a:extLst>
          </p:cNvPr>
          <p:cNvSpPr>
            <a:spLocks noGrp="1"/>
          </p:cNvSpPr>
          <p:nvPr>
            <p:ph type="dt" sz="half" idx="10"/>
          </p:nvPr>
        </p:nvSpPr>
        <p:spPr/>
        <p:txBody>
          <a:bodyPr/>
          <a:lstStyle/>
          <a:p>
            <a:r>
              <a:rPr lang="it-IT"/>
              <a:t>06.10.2025</a:t>
            </a:r>
            <a:endParaRPr lang="en-US" dirty="0"/>
          </a:p>
        </p:txBody>
      </p:sp>
      <p:sp>
        <p:nvSpPr>
          <p:cNvPr id="12" name="Slide Number Placeholder 11">
            <a:extLst>
              <a:ext uri="{FF2B5EF4-FFF2-40B4-BE49-F238E27FC236}">
                <a16:creationId xmlns:a16="http://schemas.microsoft.com/office/drawing/2014/main" id="{0D126417-274A-37A0-FABA-F283BDD54E1A}"/>
              </a:ext>
            </a:extLst>
          </p:cNvPr>
          <p:cNvSpPr>
            <a:spLocks noGrp="1"/>
          </p:cNvSpPr>
          <p:nvPr>
            <p:ph type="sldNum" sz="quarter" idx="4"/>
          </p:nvPr>
        </p:nvSpPr>
        <p:spPr/>
        <p:txBody>
          <a:bodyPr/>
          <a:lstStyle/>
          <a:p>
            <a:fld id="{4C03E94D-BACC-4743-B2BE-3C118A75A3B0}" type="slidenum">
              <a:rPr lang="en-US" smtClean="0"/>
              <a:pPr/>
              <a:t>53</a:t>
            </a:fld>
            <a:endParaRPr lang="en-US" dirty="0"/>
          </a:p>
        </p:txBody>
      </p:sp>
      <p:pic>
        <p:nvPicPr>
          <p:cNvPr id="5" name="Picture 4">
            <a:extLst>
              <a:ext uri="{FF2B5EF4-FFF2-40B4-BE49-F238E27FC236}">
                <a16:creationId xmlns:a16="http://schemas.microsoft.com/office/drawing/2014/main" id="{9680F22F-1A0B-3658-B381-545CC6BDD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9900" y="2697230"/>
            <a:ext cx="2607343" cy="1455669"/>
          </a:xfrm>
          <a:prstGeom prst="rect">
            <a:avLst/>
          </a:prstGeom>
        </p:spPr>
      </p:pic>
    </p:spTree>
    <p:extLst>
      <p:ext uri="{BB962C8B-B14F-4D97-AF65-F5344CB8AC3E}">
        <p14:creationId xmlns:p14="http://schemas.microsoft.com/office/powerpoint/2010/main" val="2617220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488" y="390946"/>
            <a:ext cx="4251602" cy="2341461"/>
          </a:xfrm>
          <a:prstGeom prst="rect">
            <a:avLst/>
          </a:prstGeom>
          <a:noFill/>
          <a:ln>
            <a:noFill/>
          </a:ln>
        </p:spPr>
      </p:pic>
      <p:sp>
        <p:nvSpPr>
          <p:cNvPr id="439" name="Google Shape;439;p31"/>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0" name="Google Shape;440;p3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9713" y="1794400"/>
            <a:ext cx="2266107" cy="2878903"/>
          </a:xfrm>
          <a:prstGeom prst="rect">
            <a:avLst/>
          </a:prstGeom>
          <a:noFill/>
          <a:ln>
            <a:noFill/>
          </a:ln>
        </p:spPr>
      </p:pic>
      <p:sp>
        <p:nvSpPr>
          <p:cNvPr id="441" name="Google Shape;441;p31"/>
          <p:cNvSpPr/>
          <p:nvPr/>
        </p:nvSpPr>
        <p:spPr>
          <a:xfrm>
            <a:off x="999725" y="1794300"/>
            <a:ext cx="2266200" cy="2878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2" name="Google Shape;442;p31"/>
          <p:cNvSpPr txBox="1"/>
          <p:nvPr/>
        </p:nvSpPr>
        <p:spPr>
          <a:xfrm>
            <a:off x="4359375" y="749075"/>
            <a:ext cx="152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ΔG-value</a:t>
            </a:r>
            <a:r>
              <a:rPr lang="it" sz="1600" baseline="-25000">
                <a:solidFill>
                  <a:schemeClr val="dk1"/>
                </a:solidFill>
                <a:latin typeface="Tenor Sans"/>
                <a:ea typeface="Tenor Sans"/>
                <a:cs typeface="Tenor Sans"/>
                <a:sym typeface="Tenor Sans"/>
              </a:rPr>
              <a:t>μs</a:t>
            </a:r>
            <a:r>
              <a:rPr lang="it" sz="1600">
                <a:solidFill>
                  <a:schemeClr val="dk1"/>
                </a:solidFill>
                <a:latin typeface="Tenor Sans"/>
                <a:ea typeface="Tenor Sans"/>
                <a:cs typeface="Tenor Sans"/>
                <a:sym typeface="Tenor Sans"/>
              </a:rPr>
              <a:t> =</a:t>
            </a:r>
            <a:endParaRPr sz="1600" baseline="-25000">
              <a:solidFill>
                <a:schemeClr val="dk1"/>
              </a:solidFill>
              <a:latin typeface="Tenor Sans"/>
              <a:ea typeface="Tenor Sans"/>
              <a:cs typeface="Tenor Sans"/>
              <a:sym typeface="Tenor Sans"/>
            </a:endParaRPr>
          </a:p>
        </p:txBody>
      </p:sp>
      <p:cxnSp>
        <p:nvCxnSpPr>
          <p:cNvPr id="443" name="Google Shape;443;p31"/>
          <p:cNvCxnSpPr>
            <a:stCxn id="442" idx="3"/>
          </p:cNvCxnSpPr>
          <p:nvPr/>
        </p:nvCxnSpPr>
        <p:spPr>
          <a:xfrm rot="10800000" flipH="1">
            <a:off x="5880975" y="954725"/>
            <a:ext cx="2992500" cy="9900"/>
          </a:xfrm>
          <a:prstGeom prst="straightConnector1">
            <a:avLst/>
          </a:prstGeom>
          <a:noFill/>
          <a:ln w="9525" cap="flat" cmpd="sng">
            <a:solidFill>
              <a:schemeClr val="dk1"/>
            </a:solidFill>
            <a:prstDash val="solid"/>
            <a:round/>
            <a:headEnd type="none" w="med" len="med"/>
            <a:tailEnd type="none" w="med" len="med"/>
          </a:ln>
        </p:spPr>
      </p:cxnSp>
      <p:sp>
        <p:nvSpPr>
          <p:cNvPr id="444" name="Google Shape;444;p31"/>
          <p:cNvSpPr txBox="1"/>
          <p:nvPr/>
        </p:nvSpPr>
        <p:spPr>
          <a:xfrm>
            <a:off x="5887500" y="527375"/>
            <a:ext cx="32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a:t>
            </a:r>
            <a:r>
              <a:rPr lang="it" sz="1600" baseline="-25000">
                <a:solidFill>
                  <a:schemeClr val="dk1"/>
                </a:solidFill>
                <a:latin typeface="Tenor Sans"/>
                <a:ea typeface="Tenor Sans"/>
                <a:cs typeface="Tenor Sans"/>
                <a:sym typeface="Tenor Sans"/>
              </a:rPr>
              <a:t>inter</a:t>
            </a:r>
            <a:r>
              <a:rPr lang="it" sz="1600">
                <a:solidFill>
                  <a:schemeClr val="dk1"/>
                </a:solidFill>
                <a:latin typeface="Tenor Sans"/>
                <a:ea typeface="Tenor Sans"/>
                <a:cs typeface="Tenor Sans"/>
                <a:sym typeface="Tenor Sans"/>
              </a:rPr>
              <a:t>(μs) </a:t>
            </a:r>
            <a:r>
              <a:rPr lang="it" sz="1800">
                <a:solidFill>
                  <a:schemeClr val="dk1"/>
                </a:solidFill>
                <a:latin typeface="Tenor Sans"/>
                <a:ea typeface="Tenor Sans"/>
                <a:cs typeface="Tenor Sans"/>
                <a:sym typeface="Tenor Sans"/>
              </a:rPr>
              <a:t>-</a:t>
            </a:r>
            <a:r>
              <a:rPr lang="it" sz="1600">
                <a:solidFill>
                  <a:schemeClr val="dk1"/>
                </a:solidFill>
                <a:latin typeface="Tenor Sans"/>
                <a:ea typeface="Tenor Sans"/>
                <a:cs typeface="Tenor Sans"/>
                <a:sym typeface="Tenor Sans"/>
              </a:rPr>
              <a:t> G-value</a:t>
            </a:r>
            <a:r>
              <a:rPr lang="it" sz="1600" baseline="-25000">
                <a:solidFill>
                  <a:schemeClr val="dk1"/>
                </a:solidFill>
                <a:latin typeface="Tenor Sans"/>
                <a:ea typeface="Tenor Sans"/>
                <a:cs typeface="Tenor Sans"/>
                <a:sym typeface="Tenor Sans"/>
              </a:rPr>
              <a:t>NI</a:t>
            </a:r>
            <a:r>
              <a:rPr lang="it" sz="1600">
                <a:solidFill>
                  <a:schemeClr val="dk1"/>
                </a:solidFill>
                <a:latin typeface="Tenor Sans"/>
                <a:ea typeface="Tenor Sans"/>
                <a:cs typeface="Tenor Sans"/>
                <a:sym typeface="Tenor Sans"/>
              </a:rPr>
              <a:t>(μs)</a:t>
            </a:r>
            <a:endParaRPr sz="1600" baseline="-25000">
              <a:solidFill>
                <a:schemeClr val="dk1"/>
              </a:solidFill>
              <a:latin typeface="Tenor Sans"/>
              <a:ea typeface="Tenor Sans"/>
              <a:cs typeface="Tenor Sans"/>
              <a:sym typeface="Tenor Sans"/>
            </a:endParaRPr>
          </a:p>
        </p:txBody>
      </p:sp>
      <p:sp>
        <p:nvSpPr>
          <p:cNvPr id="445" name="Google Shape;445;p31"/>
          <p:cNvSpPr txBox="1"/>
          <p:nvPr/>
        </p:nvSpPr>
        <p:spPr>
          <a:xfrm>
            <a:off x="6642975" y="963125"/>
            <a:ext cx="160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a:t>
            </a:r>
            <a:r>
              <a:rPr lang="it" sz="1600" baseline="-25000">
                <a:solidFill>
                  <a:schemeClr val="dk1"/>
                </a:solidFill>
                <a:latin typeface="Tenor Sans"/>
                <a:ea typeface="Tenor Sans"/>
                <a:cs typeface="Tenor Sans"/>
                <a:sym typeface="Tenor Sans"/>
              </a:rPr>
              <a:t>NI</a:t>
            </a:r>
            <a:r>
              <a:rPr lang="it" sz="1600">
                <a:solidFill>
                  <a:schemeClr val="dk1"/>
                </a:solidFill>
                <a:latin typeface="Tenor Sans"/>
                <a:ea typeface="Tenor Sans"/>
                <a:cs typeface="Tenor Sans"/>
                <a:sym typeface="Tenor Sans"/>
              </a:rPr>
              <a:t>(μs)</a:t>
            </a:r>
            <a:endParaRPr sz="1600" baseline="-25000">
              <a:solidFill>
                <a:schemeClr val="dk1"/>
              </a:solidFill>
              <a:latin typeface="Tenor Sans"/>
              <a:ea typeface="Tenor Sans"/>
              <a:cs typeface="Tenor Sans"/>
              <a:sym typeface="Tenor Sans"/>
            </a:endParaRPr>
          </a:p>
        </p:txBody>
      </p:sp>
      <p:sp>
        <p:nvSpPr>
          <p:cNvPr id="446" name="Google Shape;446;p31"/>
          <p:cNvSpPr/>
          <p:nvPr/>
        </p:nvSpPr>
        <p:spPr>
          <a:xfrm>
            <a:off x="2472375" y="451175"/>
            <a:ext cx="1316700" cy="243000"/>
          </a:xfrm>
          <a:prstGeom prst="rect">
            <a:avLst/>
          </a:prstGeom>
          <a:solidFill>
            <a:srgbClr val="FFED17">
              <a:alpha val="36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7" name="Google Shape;447;p31"/>
          <p:cNvSpPr txBox="1"/>
          <p:nvPr/>
        </p:nvSpPr>
        <p:spPr>
          <a:xfrm>
            <a:off x="4359375" y="1587275"/>
            <a:ext cx="460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highlight>
                  <a:srgbClr val="FFED17"/>
                </a:highlight>
                <a:latin typeface="Tenor Sans"/>
                <a:ea typeface="Tenor Sans"/>
                <a:cs typeface="Tenor Sans"/>
                <a:sym typeface="Tenor Sans"/>
              </a:rPr>
              <a:t>ΔG-value</a:t>
            </a:r>
            <a:r>
              <a:rPr lang="it" sz="1600" baseline="-25000">
                <a:solidFill>
                  <a:schemeClr val="dk1"/>
                </a:solidFill>
                <a:highlight>
                  <a:srgbClr val="FFED17"/>
                </a:highlight>
                <a:latin typeface="Tenor Sans"/>
                <a:ea typeface="Tenor Sans"/>
                <a:cs typeface="Tenor Sans"/>
                <a:sym typeface="Tenor Sans"/>
              </a:rPr>
              <a:t>μs</a:t>
            </a:r>
            <a:r>
              <a:rPr lang="it" sz="1600">
                <a:solidFill>
                  <a:schemeClr val="dk1"/>
                </a:solidFill>
                <a:highlight>
                  <a:srgbClr val="FFED17"/>
                </a:highlight>
                <a:latin typeface="Tenor Sans"/>
                <a:ea typeface="Tenor Sans"/>
                <a:cs typeface="Tenor Sans"/>
                <a:sym typeface="Tenor Sans"/>
              </a:rPr>
              <a:t> (Δt; Δx</a:t>
            </a:r>
            <a:r>
              <a:rPr lang="it" sz="1600">
                <a:solidFill>
                  <a:schemeClr val="dk1"/>
                </a:solidFill>
                <a:latin typeface="Tenor Sans"/>
                <a:ea typeface="Tenor Sans"/>
                <a:cs typeface="Tenor Sans"/>
                <a:sym typeface="Tenor Sans"/>
              </a:rPr>
              <a:t>)= (1.26-1.36)/1.36 = -7.4 %</a:t>
            </a:r>
            <a:endParaRPr sz="1600" baseline="-25000">
              <a:solidFill>
                <a:schemeClr val="dk1"/>
              </a:solidFill>
              <a:latin typeface="Tenor Sans"/>
              <a:ea typeface="Tenor Sans"/>
              <a:cs typeface="Tenor Sans"/>
              <a:sym typeface="Tenor Sans"/>
            </a:endParaRPr>
          </a:p>
        </p:txBody>
      </p:sp>
      <p:sp>
        <p:nvSpPr>
          <p:cNvPr id="448" name="Google Shape;448;p31"/>
          <p:cNvSpPr/>
          <p:nvPr/>
        </p:nvSpPr>
        <p:spPr>
          <a:xfrm>
            <a:off x="8129000" y="1554700"/>
            <a:ext cx="744300" cy="4617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9" name="Google Shape;449;p3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424489" y="2170775"/>
            <a:ext cx="4508692" cy="3025186"/>
          </a:xfrm>
          <a:prstGeom prst="rect">
            <a:avLst/>
          </a:prstGeom>
          <a:noFill/>
          <a:ln>
            <a:noFill/>
          </a:ln>
        </p:spPr>
      </p:pic>
      <p:sp>
        <p:nvSpPr>
          <p:cNvPr id="450" name="Google Shape;450;p31"/>
          <p:cNvSpPr/>
          <p:nvPr/>
        </p:nvSpPr>
        <p:spPr>
          <a:xfrm>
            <a:off x="8483300" y="2866000"/>
            <a:ext cx="297300" cy="354000"/>
          </a:xfrm>
          <a:prstGeom prst="rect">
            <a:avLst/>
          </a:prstGeom>
          <a:solidFill>
            <a:srgbClr val="FFED17">
              <a:alpha val="36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31"/>
          <p:cNvSpPr/>
          <p:nvPr/>
        </p:nvSpPr>
        <p:spPr>
          <a:xfrm>
            <a:off x="6677000" y="2863950"/>
            <a:ext cx="452400" cy="4617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2" name="Google Shape;452;p31"/>
          <p:cNvSpPr/>
          <p:nvPr/>
        </p:nvSpPr>
        <p:spPr>
          <a:xfrm>
            <a:off x="6721425" y="4767275"/>
            <a:ext cx="297300" cy="243000"/>
          </a:xfrm>
          <a:prstGeom prst="rect">
            <a:avLst/>
          </a:prstGeom>
          <a:solidFill>
            <a:srgbClr val="FFED17">
              <a:alpha val="36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31"/>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 Radicals Plots interpretation</a:t>
            </a:r>
            <a:endParaRPr sz="2000" b="1" dirty="0">
              <a:solidFill>
                <a:srgbClr val="595959"/>
              </a:solidFill>
              <a:latin typeface="Tenor Sans"/>
              <a:ea typeface="Tenor Sans"/>
              <a:cs typeface="Tenor Sans"/>
              <a:sym typeface="Tenor Sans"/>
            </a:endParaRPr>
          </a:p>
        </p:txBody>
      </p:sp>
      <p:sp>
        <p:nvSpPr>
          <p:cNvPr id="454" name="Google Shape;454;p31"/>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6</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8A55E77C-BC3D-CF1D-65A3-7C4CFFCDA4DF}"/>
              </a:ext>
            </a:extLst>
          </p:cNvPr>
          <p:cNvSpPr txBox="1"/>
          <p:nvPr/>
        </p:nvSpPr>
        <p:spPr>
          <a:xfrm>
            <a:off x="6957238" y="66363"/>
            <a:ext cx="4606724" cy="276999"/>
          </a:xfrm>
          <a:prstGeom prst="rect">
            <a:avLst/>
          </a:prstGeom>
          <a:noFill/>
        </p:spPr>
        <p:txBody>
          <a:bodyPr wrap="square">
            <a:spAutoFit/>
          </a:bodyPr>
          <a:lstStyle/>
          <a:p>
            <a:r>
              <a:rPr lang="en-IT" sz="1200" i="1" dirty="0">
                <a:solidFill>
                  <a:schemeClr val="tx2"/>
                </a:solidFill>
              </a:rPr>
              <a:t>Castelli  IJMS 2025</a:t>
            </a:r>
          </a:p>
        </p:txBody>
      </p:sp>
      <p:sp>
        <p:nvSpPr>
          <p:cNvPr id="3" name="Date Placeholder 2">
            <a:extLst>
              <a:ext uri="{FF2B5EF4-FFF2-40B4-BE49-F238E27FC236}">
                <a16:creationId xmlns:a16="http://schemas.microsoft.com/office/drawing/2014/main" id="{613F95B1-4BB9-E94E-8DE6-D0CA20FB4145}"/>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9667F67A-35BF-43B8-7AAA-3AB8FAB47527}"/>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0319E188-BD19-0A10-B5F6-2FD939652588}"/>
              </a:ext>
            </a:extLst>
          </p:cNvPr>
          <p:cNvSpPr>
            <a:spLocks noGrp="1"/>
          </p:cNvSpPr>
          <p:nvPr>
            <p:ph type="sldNum" sz="quarter" idx="12"/>
          </p:nvPr>
        </p:nvSpPr>
        <p:spPr/>
        <p:txBody>
          <a:bodyPr/>
          <a:lstStyle/>
          <a:p>
            <a:fld id="{4C03E94D-BACC-4743-B2BE-3C118A75A3B0}" type="slidenum">
              <a:rPr lang="en-US" smtClean="0"/>
              <a:pPr/>
              <a:t>54</a:t>
            </a:fld>
            <a:endParaRPr lang="en-US" dirty="0"/>
          </a:p>
        </p:txBody>
      </p:sp>
    </p:spTree>
    <p:extLst>
      <p:ext uri="{BB962C8B-B14F-4D97-AF65-F5344CB8AC3E}">
        <p14:creationId xmlns:p14="http://schemas.microsoft.com/office/powerpoint/2010/main" val="1039900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5"/>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characterization for H</a:t>
            </a:r>
            <a:r>
              <a:rPr lang="it" sz="2000" b="1" baseline="-25000" dirty="0">
                <a:solidFill>
                  <a:schemeClr val="dk2"/>
                </a:solidFill>
                <a:latin typeface="Tenor Sans"/>
                <a:ea typeface="Tenor Sans"/>
                <a:cs typeface="Tenor Sans"/>
                <a:sym typeface="Tenor Sans"/>
              </a:rPr>
              <a:t>2</a:t>
            </a:r>
            <a:r>
              <a:rPr lang="it" sz="2000" b="1" dirty="0">
                <a:solidFill>
                  <a:schemeClr val="dk2"/>
                </a:solidFill>
                <a:latin typeface="Tenor Sans"/>
                <a:ea typeface="Tenor Sans"/>
                <a:cs typeface="Tenor Sans"/>
                <a:sym typeface="Tenor Sans"/>
              </a:rPr>
              <a:t>O</a:t>
            </a:r>
            <a:r>
              <a:rPr lang="it" sz="2000" b="1" baseline="-25000" dirty="0">
                <a:solidFill>
                  <a:schemeClr val="dk2"/>
                </a:solidFill>
                <a:latin typeface="Tenor Sans"/>
                <a:ea typeface="Tenor Sans"/>
                <a:cs typeface="Tenor Sans"/>
                <a:sym typeface="Tenor Sans"/>
              </a:rPr>
              <a:t>2</a:t>
            </a:r>
            <a:endParaRPr sz="2000" b="1" dirty="0">
              <a:solidFill>
                <a:schemeClr val="dk2"/>
              </a:solidFill>
              <a:latin typeface="Tenor Sans"/>
              <a:ea typeface="Tenor Sans"/>
              <a:cs typeface="Tenor Sans"/>
              <a:sym typeface="Tenor Sans"/>
            </a:endParaRPr>
          </a:p>
        </p:txBody>
      </p:sp>
      <p:sp>
        <p:nvSpPr>
          <p:cNvPr id="649" name="Google Shape;649;p45"/>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0" name="Google Shape;650;p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20401" cy="2030583"/>
          </a:xfrm>
          <a:prstGeom prst="rect">
            <a:avLst/>
          </a:prstGeom>
          <a:noFill/>
          <a:ln>
            <a:noFill/>
          </a:ln>
        </p:spPr>
      </p:pic>
      <p:sp>
        <p:nvSpPr>
          <p:cNvPr id="651" name="Google Shape;651;p45"/>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9</a:t>
            </a:r>
            <a:endParaRPr sz="1300">
              <a:solidFill>
                <a:schemeClr val="dk1"/>
              </a:solidFill>
              <a:latin typeface="Tenor Sans"/>
              <a:ea typeface="Tenor Sans"/>
              <a:cs typeface="Tenor Sans"/>
              <a:sym typeface="Tenor Sans"/>
            </a:endParaRPr>
          </a:p>
        </p:txBody>
      </p:sp>
      <p:pic>
        <p:nvPicPr>
          <p:cNvPr id="652" name="Google Shape;652;p4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20000" y="574896"/>
            <a:ext cx="3025084" cy="2067735"/>
          </a:xfrm>
          <a:prstGeom prst="rect">
            <a:avLst/>
          </a:prstGeom>
          <a:noFill/>
          <a:ln>
            <a:noFill/>
          </a:ln>
        </p:spPr>
      </p:pic>
      <p:pic>
        <p:nvPicPr>
          <p:cNvPr id="653" name="Google Shape;653;p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26000" y="2725200"/>
            <a:ext cx="2701322" cy="2302983"/>
          </a:xfrm>
          <a:prstGeom prst="rect">
            <a:avLst/>
          </a:prstGeom>
          <a:noFill/>
          <a:ln>
            <a:noFill/>
          </a:ln>
        </p:spPr>
      </p:pic>
      <p:sp>
        <p:nvSpPr>
          <p:cNvPr id="2" name="TextBox 1">
            <a:extLst>
              <a:ext uri="{FF2B5EF4-FFF2-40B4-BE49-F238E27FC236}">
                <a16:creationId xmlns:a16="http://schemas.microsoft.com/office/drawing/2014/main" id="{E3C4D94C-2D4E-4EB4-5916-AC74211FDCFB}"/>
              </a:ext>
            </a:extLst>
          </p:cNvPr>
          <p:cNvSpPr txBox="1"/>
          <p:nvPr/>
        </p:nvSpPr>
        <p:spPr>
          <a:xfrm>
            <a:off x="6685280" y="4383938"/>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62302722-3DBA-6001-38A6-1D977776F67C}"/>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78E175E6-C4F6-1CC3-1827-8DE69158FE31}"/>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8B63DF2C-4D90-E9D6-0C99-7F5D4D797F6A}"/>
              </a:ext>
            </a:extLst>
          </p:cNvPr>
          <p:cNvSpPr>
            <a:spLocks noGrp="1"/>
          </p:cNvSpPr>
          <p:nvPr>
            <p:ph type="sldNum" sz="quarter" idx="12"/>
          </p:nvPr>
        </p:nvSpPr>
        <p:spPr/>
        <p:txBody>
          <a:bodyPr/>
          <a:lstStyle/>
          <a:p>
            <a:fld id="{4C03E94D-BACC-4743-B2BE-3C118A75A3B0}" type="slidenum">
              <a:rPr lang="en-US" smtClean="0"/>
              <a:pPr/>
              <a:t>55</a:t>
            </a:fld>
            <a:endParaRPr lang="en-US" dirty="0"/>
          </a:p>
        </p:txBody>
      </p:sp>
    </p:spTree>
    <p:extLst>
      <p:ext uri="{BB962C8B-B14F-4D97-AF65-F5344CB8AC3E}">
        <p14:creationId xmlns:p14="http://schemas.microsoft.com/office/powerpoint/2010/main" val="176268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6"/>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characterization for H</a:t>
            </a:r>
            <a:r>
              <a:rPr lang="it" sz="2000" b="1" baseline="-25000" dirty="0">
                <a:solidFill>
                  <a:schemeClr val="dk2"/>
                </a:solidFill>
                <a:latin typeface="Tenor Sans"/>
                <a:ea typeface="Tenor Sans"/>
                <a:cs typeface="Tenor Sans"/>
                <a:sym typeface="Tenor Sans"/>
              </a:rPr>
              <a:t>2</a:t>
            </a:r>
            <a:r>
              <a:rPr lang="it" sz="2000" b="1" dirty="0">
                <a:solidFill>
                  <a:schemeClr val="dk2"/>
                </a:solidFill>
                <a:latin typeface="Tenor Sans"/>
                <a:ea typeface="Tenor Sans"/>
                <a:cs typeface="Tenor Sans"/>
                <a:sym typeface="Tenor Sans"/>
              </a:rPr>
              <a:t>O</a:t>
            </a:r>
            <a:r>
              <a:rPr lang="it" sz="2000" b="1" baseline="-25000" dirty="0">
                <a:solidFill>
                  <a:schemeClr val="dk2"/>
                </a:solidFill>
                <a:latin typeface="Tenor Sans"/>
                <a:ea typeface="Tenor Sans"/>
                <a:cs typeface="Tenor Sans"/>
                <a:sym typeface="Tenor Sans"/>
              </a:rPr>
              <a:t>2</a:t>
            </a:r>
            <a:endParaRPr sz="2000" b="1" dirty="0">
              <a:solidFill>
                <a:schemeClr val="dk2"/>
              </a:solidFill>
              <a:latin typeface="Tenor Sans"/>
              <a:ea typeface="Tenor Sans"/>
              <a:cs typeface="Tenor Sans"/>
              <a:sym typeface="Tenor Sans"/>
            </a:endParaRPr>
          </a:p>
        </p:txBody>
      </p:sp>
      <p:sp>
        <p:nvSpPr>
          <p:cNvPr id="659" name="Google Shape;659;p46"/>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0" name="Google Shape;660;p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20401" cy="2030583"/>
          </a:xfrm>
          <a:prstGeom prst="rect">
            <a:avLst/>
          </a:prstGeom>
          <a:noFill/>
          <a:ln>
            <a:noFill/>
          </a:ln>
        </p:spPr>
      </p:pic>
      <p:sp>
        <p:nvSpPr>
          <p:cNvPr id="661" name="Google Shape;661;p46"/>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9</a:t>
            </a:r>
            <a:endParaRPr sz="1300">
              <a:solidFill>
                <a:schemeClr val="dk1"/>
              </a:solidFill>
              <a:latin typeface="Tenor Sans"/>
              <a:ea typeface="Tenor Sans"/>
              <a:cs typeface="Tenor Sans"/>
              <a:sym typeface="Tenor Sans"/>
            </a:endParaRPr>
          </a:p>
        </p:txBody>
      </p:sp>
      <p:pic>
        <p:nvPicPr>
          <p:cNvPr id="662" name="Google Shape;662;p4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20000" y="574896"/>
            <a:ext cx="3025084" cy="2067735"/>
          </a:xfrm>
          <a:prstGeom prst="rect">
            <a:avLst/>
          </a:prstGeom>
          <a:noFill/>
          <a:ln>
            <a:noFill/>
          </a:ln>
        </p:spPr>
      </p:pic>
      <p:pic>
        <p:nvPicPr>
          <p:cNvPr id="663" name="Google Shape;663;p4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26000" y="2725200"/>
            <a:ext cx="2701322" cy="2302983"/>
          </a:xfrm>
          <a:prstGeom prst="rect">
            <a:avLst/>
          </a:prstGeom>
          <a:noFill/>
          <a:ln>
            <a:noFill/>
          </a:ln>
        </p:spPr>
      </p:pic>
      <p:pic>
        <p:nvPicPr>
          <p:cNvPr id="664" name="Google Shape;664;p4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060000" y="504000"/>
            <a:ext cx="3020401" cy="2031220"/>
          </a:xfrm>
          <a:prstGeom prst="rect">
            <a:avLst/>
          </a:prstGeom>
          <a:noFill/>
          <a:ln>
            <a:noFill/>
          </a:ln>
        </p:spPr>
      </p:pic>
      <p:pic>
        <p:nvPicPr>
          <p:cNvPr id="665" name="Google Shape;665;p4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146400" y="2725200"/>
            <a:ext cx="2701322" cy="2302983"/>
          </a:xfrm>
          <a:prstGeom prst="rect">
            <a:avLst/>
          </a:prstGeom>
          <a:noFill/>
          <a:ln>
            <a:noFill/>
          </a:ln>
        </p:spPr>
      </p:pic>
      <p:sp>
        <p:nvSpPr>
          <p:cNvPr id="2" name="TextBox 1">
            <a:extLst>
              <a:ext uri="{FF2B5EF4-FFF2-40B4-BE49-F238E27FC236}">
                <a16:creationId xmlns:a16="http://schemas.microsoft.com/office/drawing/2014/main" id="{3212A102-62D1-3E2C-0434-03089D66157E}"/>
              </a:ext>
            </a:extLst>
          </p:cNvPr>
          <p:cNvSpPr txBox="1"/>
          <p:nvPr/>
        </p:nvSpPr>
        <p:spPr>
          <a:xfrm>
            <a:off x="6685280" y="4383938"/>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DB30DF60-C725-0347-E3AC-F6F0E164FB58}"/>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32315979-6ED7-A5EF-2A5E-474B63412CD3}"/>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B72A9DC2-A3E1-4B87-E06F-780C44B9B4D8}"/>
              </a:ext>
            </a:extLst>
          </p:cNvPr>
          <p:cNvSpPr>
            <a:spLocks noGrp="1"/>
          </p:cNvSpPr>
          <p:nvPr>
            <p:ph type="sldNum" sz="quarter" idx="12"/>
          </p:nvPr>
        </p:nvSpPr>
        <p:spPr/>
        <p:txBody>
          <a:bodyPr/>
          <a:lstStyle/>
          <a:p>
            <a:fld id="{4C03E94D-BACC-4743-B2BE-3C118A75A3B0}" type="slidenum">
              <a:rPr lang="en-US" smtClean="0"/>
              <a:pPr/>
              <a:t>56</a:t>
            </a:fld>
            <a:endParaRPr lang="en-US" dirty="0"/>
          </a:p>
        </p:txBody>
      </p:sp>
    </p:spTree>
    <p:extLst>
      <p:ext uri="{BB962C8B-B14F-4D97-AF65-F5344CB8AC3E}">
        <p14:creationId xmlns:p14="http://schemas.microsoft.com/office/powerpoint/2010/main" val="225384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7"/>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characterization for H</a:t>
            </a:r>
            <a:r>
              <a:rPr lang="it" sz="2000" b="1" baseline="-25000" dirty="0">
                <a:solidFill>
                  <a:schemeClr val="dk2"/>
                </a:solidFill>
                <a:latin typeface="Tenor Sans"/>
                <a:ea typeface="Tenor Sans"/>
                <a:cs typeface="Tenor Sans"/>
                <a:sym typeface="Tenor Sans"/>
              </a:rPr>
              <a:t>2</a:t>
            </a:r>
            <a:r>
              <a:rPr lang="it" sz="2000" b="1" dirty="0">
                <a:solidFill>
                  <a:schemeClr val="dk2"/>
                </a:solidFill>
                <a:latin typeface="Tenor Sans"/>
                <a:ea typeface="Tenor Sans"/>
                <a:cs typeface="Tenor Sans"/>
                <a:sym typeface="Tenor Sans"/>
              </a:rPr>
              <a:t>O</a:t>
            </a:r>
            <a:r>
              <a:rPr lang="it" sz="2000" b="1" baseline="-25000" dirty="0">
                <a:solidFill>
                  <a:schemeClr val="dk2"/>
                </a:solidFill>
                <a:latin typeface="Tenor Sans"/>
                <a:ea typeface="Tenor Sans"/>
                <a:cs typeface="Tenor Sans"/>
                <a:sym typeface="Tenor Sans"/>
              </a:rPr>
              <a:t>2</a:t>
            </a:r>
            <a:endParaRPr sz="2000" b="1" dirty="0">
              <a:solidFill>
                <a:schemeClr val="dk2"/>
              </a:solidFill>
              <a:latin typeface="Tenor Sans"/>
              <a:ea typeface="Tenor Sans"/>
              <a:cs typeface="Tenor Sans"/>
              <a:sym typeface="Tenor Sans"/>
            </a:endParaRPr>
          </a:p>
        </p:txBody>
      </p:sp>
      <p:sp>
        <p:nvSpPr>
          <p:cNvPr id="671" name="Google Shape;671;p47"/>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2" name="Google Shape;672;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20401" cy="2030583"/>
          </a:xfrm>
          <a:prstGeom prst="rect">
            <a:avLst/>
          </a:prstGeom>
          <a:noFill/>
          <a:ln>
            <a:noFill/>
          </a:ln>
        </p:spPr>
      </p:pic>
      <p:sp>
        <p:nvSpPr>
          <p:cNvPr id="673" name="Google Shape;673;p47"/>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9</a:t>
            </a:r>
            <a:endParaRPr sz="1300">
              <a:solidFill>
                <a:schemeClr val="dk1"/>
              </a:solidFill>
              <a:latin typeface="Tenor Sans"/>
              <a:ea typeface="Tenor Sans"/>
              <a:cs typeface="Tenor Sans"/>
              <a:sym typeface="Tenor Sans"/>
            </a:endParaRPr>
          </a:p>
        </p:txBody>
      </p:sp>
      <p:pic>
        <p:nvPicPr>
          <p:cNvPr id="674" name="Google Shape;674;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20000" y="574896"/>
            <a:ext cx="3025084" cy="2067735"/>
          </a:xfrm>
          <a:prstGeom prst="rect">
            <a:avLst/>
          </a:prstGeom>
          <a:noFill/>
          <a:ln>
            <a:noFill/>
          </a:ln>
        </p:spPr>
      </p:pic>
      <p:pic>
        <p:nvPicPr>
          <p:cNvPr id="675" name="Google Shape;675;p4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26000" y="2725200"/>
            <a:ext cx="2701322" cy="2302983"/>
          </a:xfrm>
          <a:prstGeom prst="rect">
            <a:avLst/>
          </a:prstGeom>
          <a:noFill/>
          <a:ln>
            <a:noFill/>
          </a:ln>
        </p:spPr>
      </p:pic>
      <p:sp>
        <p:nvSpPr>
          <p:cNvPr id="676" name="Google Shape;676;p47"/>
          <p:cNvSpPr txBox="1"/>
          <p:nvPr/>
        </p:nvSpPr>
        <p:spPr>
          <a:xfrm>
            <a:off x="6016975" y="3507050"/>
            <a:ext cx="3128100" cy="600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solidFill>
                  <a:schemeClr val="dk1"/>
                </a:solidFill>
                <a:latin typeface="Tenor Sans"/>
                <a:ea typeface="Tenor Sans"/>
                <a:cs typeface="Tenor Sans"/>
                <a:sym typeface="Tenor Sans"/>
              </a:rPr>
              <a:t>H</a:t>
            </a:r>
            <a:r>
              <a:rPr lang="it" sz="1800" b="1" baseline="-25000">
                <a:solidFill>
                  <a:schemeClr val="dk1"/>
                </a:solidFill>
                <a:latin typeface="Tenor Sans"/>
                <a:ea typeface="Tenor Sans"/>
                <a:cs typeface="Tenor Sans"/>
                <a:sym typeface="Tenor Sans"/>
              </a:rPr>
              <a:t>2</a:t>
            </a:r>
            <a:r>
              <a:rPr lang="it" sz="1800" b="1">
                <a:solidFill>
                  <a:schemeClr val="dk1"/>
                </a:solidFill>
                <a:latin typeface="Tenor Sans"/>
                <a:ea typeface="Tenor Sans"/>
                <a:cs typeface="Tenor Sans"/>
                <a:sym typeface="Tenor Sans"/>
              </a:rPr>
              <a:t>O</a:t>
            </a:r>
            <a:r>
              <a:rPr lang="it" sz="1800" b="1" baseline="-25000">
                <a:solidFill>
                  <a:schemeClr val="dk1"/>
                </a:solidFill>
                <a:latin typeface="Tenor Sans"/>
                <a:ea typeface="Tenor Sans"/>
                <a:cs typeface="Tenor Sans"/>
                <a:sym typeface="Tenor Sans"/>
              </a:rPr>
              <a:t>2</a:t>
            </a:r>
            <a:r>
              <a:rPr lang="it" sz="1800" b="1">
                <a:solidFill>
                  <a:schemeClr val="dk1"/>
                </a:solidFill>
                <a:latin typeface="Tenor Sans"/>
                <a:ea typeface="Tenor Sans"/>
                <a:cs typeface="Tenor Sans"/>
                <a:sym typeface="Tenor Sans"/>
              </a:rPr>
              <a:t> + e</a:t>
            </a:r>
            <a:r>
              <a:rPr lang="it" sz="2100" b="1" baseline="30000">
                <a:solidFill>
                  <a:schemeClr val="dk1"/>
                </a:solidFill>
                <a:latin typeface="Tenor Sans"/>
                <a:ea typeface="Tenor Sans"/>
                <a:cs typeface="Tenor Sans"/>
                <a:sym typeface="Tenor Sans"/>
              </a:rPr>
              <a:t>-</a:t>
            </a:r>
            <a:r>
              <a:rPr lang="it" sz="1800" b="1">
                <a:solidFill>
                  <a:schemeClr val="dk1"/>
                </a:solidFill>
                <a:latin typeface="Tenor Sans"/>
                <a:ea typeface="Tenor Sans"/>
                <a:cs typeface="Tenor Sans"/>
                <a:sym typeface="Tenor Sans"/>
              </a:rPr>
              <a:t> </a:t>
            </a:r>
            <a:r>
              <a:rPr lang="it" sz="2700" b="1">
                <a:solidFill>
                  <a:schemeClr val="dk1"/>
                </a:solidFill>
                <a:latin typeface="Tenor Sans"/>
                <a:ea typeface="Tenor Sans"/>
                <a:cs typeface="Tenor Sans"/>
                <a:sym typeface="Tenor Sans"/>
              </a:rPr>
              <a:t>→</a:t>
            </a:r>
            <a:r>
              <a:rPr lang="it" sz="1800" b="1">
                <a:solidFill>
                  <a:schemeClr val="dk1"/>
                </a:solidFill>
                <a:latin typeface="Tenor Sans"/>
                <a:ea typeface="Tenor Sans"/>
                <a:cs typeface="Tenor Sans"/>
                <a:sym typeface="Tenor Sans"/>
              </a:rPr>
              <a:t> OH</a:t>
            </a:r>
            <a:r>
              <a:rPr lang="it" sz="2100" b="1" baseline="30000">
                <a:solidFill>
                  <a:schemeClr val="dk1"/>
                </a:solidFill>
                <a:latin typeface="Tenor Sans"/>
                <a:ea typeface="Tenor Sans"/>
                <a:cs typeface="Tenor Sans"/>
                <a:sym typeface="Tenor Sans"/>
              </a:rPr>
              <a:t>-</a:t>
            </a:r>
            <a:r>
              <a:rPr lang="it" sz="1800" b="1">
                <a:solidFill>
                  <a:schemeClr val="dk1"/>
                </a:solidFill>
                <a:latin typeface="Tenor Sans"/>
                <a:ea typeface="Tenor Sans"/>
                <a:cs typeface="Tenor Sans"/>
                <a:sym typeface="Tenor Sans"/>
              </a:rPr>
              <a:t> + OH</a:t>
            </a:r>
            <a:r>
              <a:rPr lang="it" sz="1800" b="1" baseline="30000">
                <a:solidFill>
                  <a:schemeClr val="dk1"/>
                </a:solidFill>
                <a:latin typeface="Tenor Sans"/>
                <a:ea typeface="Tenor Sans"/>
                <a:cs typeface="Tenor Sans"/>
                <a:sym typeface="Tenor Sans"/>
              </a:rPr>
              <a:t>•</a:t>
            </a:r>
            <a:endParaRPr sz="1800" baseline="30000">
              <a:solidFill>
                <a:schemeClr val="dk1"/>
              </a:solidFill>
              <a:latin typeface="Tenor Sans"/>
              <a:ea typeface="Tenor Sans"/>
              <a:cs typeface="Tenor Sans"/>
              <a:sym typeface="Tenor Sans"/>
            </a:endParaRPr>
          </a:p>
        </p:txBody>
      </p:sp>
      <p:pic>
        <p:nvPicPr>
          <p:cNvPr id="677" name="Google Shape;677;p4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060000" y="504000"/>
            <a:ext cx="3020401" cy="2031220"/>
          </a:xfrm>
          <a:prstGeom prst="rect">
            <a:avLst/>
          </a:prstGeom>
          <a:noFill/>
          <a:ln>
            <a:noFill/>
          </a:ln>
        </p:spPr>
      </p:pic>
      <p:pic>
        <p:nvPicPr>
          <p:cNvPr id="678" name="Google Shape;678;p4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146400" y="2725200"/>
            <a:ext cx="2701322" cy="2302983"/>
          </a:xfrm>
          <a:prstGeom prst="rect">
            <a:avLst/>
          </a:prstGeom>
          <a:noFill/>
          <a:ln>
            <a:noFill/>
          </a:ln>
        </p:spPr>
      </p:pic>
      <p:sp>
        <p:nvSpPr>
          <p:cNvPr id="679" name="Google Shape;679;p47"/>
          <p:cNvSpPr/>
          <p:nvPr/>
        </p:nvSpPr>
        <p:spPr>
          <a:xfrm>
            <a:off x="6953350" y="4060250"/>
            <a:ext cx="333900" cy="894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0" name="Google Shape;680;p47"/>
          <p:cNvSpPr/>
          <p:nvPr/>
        </p:nvSpPr>
        <p:spPr>
          <a:xfrm>
            <a:off x="3582900" y="2660650"/>
            <a:ext cx="585300" cy="2367600"/>
          </a:xfrm>
          <a:prstGeom prst="rect">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1" name="Google Shape;681;p47"/>
          <p:cNvSpPr/>
          <p:nvPr/>
        </p:nvSpPr>
        <p:spPr>
          <a:xfrm>
            <a:off x="6115150" y="4060250"/>
            <a:ext cx="551700" cy="894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2" name="Google Shape;682;p47"/>
          <p:cNvSpPr/>
          <p:nvPr/>
        </p:nvSpPr>
        <p:spPr>
          <a:xfrm>
            <a:off x="5037350" y="3555150"/>
            <a:ext cx="654900" cy="1473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3" name="Google Shape;683;p47"/>
          <p:cNvSpPr/>
          <p:nvPr/>
        </p:nvSpPr>
        <p:spPr>
          <a:xfrm>
            <a:off x="534900" y="2660650"/>
            <a:ext cx="585300" cy="2367600"/>
          </a:xfrm>
          <a:prstGeom prst="rect">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4" name="Google Shape;684;p47"/>
          <p:cNvSpPr/>
          <p:nvPr/>
        </p:nvSpPr>
        <p:spPr>
          <a:xfrm>
            <a:off x="1989350" y="3336525"/>
            <a:ext cx="654900" cy="16917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B4C9BD68-EDF3-AD75-AA68-5C0E80BF2015}"/>
              </a:ext>
            </a:extLst>
          </p:cNvPr>
          <p:cNvSpPr txBox="1"/>
          <p:nvPr/>
        </p:nvSpPr>
        <p:spPr>
          <a:xfrm>
            <a:off x="6685280" y="4383938"/>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2" name="Date Placeholder 1">
            <a:extLst>
              <a:ext uri="{FF2B5EF4-FFF2-40B4-BE49-F238E27FC236}">
                <a16:creationId xmlns:a16="http://schemas.microsoft.com/office/drawing/2014/main" id="{128A5D74-39CF-2B05-609A-75BDD5C424F8}"/>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9E527358-3D4E-8F96-0C25-0249132F678E}"/>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27D2B77F-A83D-8AA8-F1ED-712C64D05B57}"/>
              </a:ext>
            </a:extLst>
          </p:cNvPr>
          <p:cNvSpPr>
            <a:spLocks noGrp="1"/>
          </p:cNvSpPr>
          <p:nvPr>
            <p:ph type="sldNum" sz="quarter" idx="12"/>
          </p:nvPr>
        </p:nvSpPr>
        <p:spPr/>
        <p:txBody>
          <a:bodyPr/>
          <a:lstStyle/>
          <a:p>
            <a:fld id="{4C03E94D-BACC-4743-B2BE-3C118A75A3B0}" type="slidenum">
              <a:rPr lang="en-US" smtClean="0"/>
              <a:pPr/>
              <a:t>57</a:t>
            </a:fld>
            <a:endParaRPr lang="en-US" dirty="0"/>
          </a:p>
        </p:txBody>
      </p:sp>
    </p:spTree>
    <p:extLst>
      <p:ext uri="{BB962C8B-B14F-4D97-AF65-F5344CB8AC3E}">
        <p14:creationId xmlns:p14="http://schemas.microsoft.com/office/powerpoint/2010/main" val="400687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Inter-track chemistry"/>
          <p:cNvSpPr>
            <a:spLocks noGrp="1"/>
          </p:cNvSpPr>
          <p:nvPr>
            <p:ph type="title"/>
          </p:nvPr>
        </p:nvSpPr>
        <p:spPr>
          <a:xfrm>
            <a:off x="132593" y="51016"/>
            <a:ext cx="8520600" cy="572700"/>
          </a:xfrm>
          <a:prstGeom prst="rect">
            <a:avLst/>
          </a:prstGeom>
        </p:spPr>
        <p:txBody>
          <a:bodyPr>
            <a:normAutofit fontScale="90000"/>
          </a:bodyPr>
          <a:lstStyle/>
          <a:p>
            <a:r>
              <a:rPr dirty="0"/>
              <a:t>Inter-track </a:t>
            </a:r>
            <a:r>
              <a:rPr lang="en-IT" dirty="0"/>
              <a:t>quencing hypothesis</a:t>
            </a:r>
            <a:endParaRPr dirty="0"/>
          </a:p>
        </p:txBody>
      </p:sp>
      <p:sp>
        <p:nvSpPr>
          <p:cNvPr id="879" name="Study effects on G-values for inter-track effects…"/>
          <p:cNvSpPr txBox="1">
            <a:spLocks noGrp="1"/>
          </p:cNvSpPr>
          <p:nvPr>
            <p:ph type="body" idx="1"/>
          </p:nvPr>
        </p:nvSpPr>
        <p:spPr>
          <a:xfrm>
            <a:off x="47547" y="1994849"/>
            <a:ext cx="7656196" cy="3383162"/>
          </a:xfrm>
          <a:prstGeom prst="rect">
            <a:avLst/>
          </a:prstGeom>
        </p:spPr>
        <p:txBody>
          <a:bodyPr/>
          <a:lstStyle/>
          <a:p>
            <a:r>
              <a:rPr sz="2025" dirty="0"/>
              <a:t>Study effects on</a:t>
            </a:r>
            <a:br>
              <a:rPr sz="2025" dirty="0"/>
            </a:br>
            <a:r>
              <a:rPr sz="2025" dirty="0"/>
              <a:t>G-values for inter-track effects</a:t>
            </a:r>
          </a:p>
          <a:p>
            <a:r>
              <a:rPr sz="2025" dirty="0"/>
              <a:t>Pulses:</a:t>
            </a:r>
            <a:br>
              <a:rPr sz="2025" dirty="0"/>
            </a:br>
            <a:r>
              <a:rPr sz="2025" dirty="0"/>
              <a:t>1 ns, 1 µs, 10 µs</a:t>
            </a:r>
          </a:p>
          <a:p>
            <a:r>
              <a:rPr sz="2025" dirty="0"/>
              <a:t>Larger effect</a:t>
            </a:r>
            <a:br>
              <a:rPr sz="2025" dirty="0"/>
            </a:br>
            <a:r>
              <a:rPr sz="2025" dirty="0"/>
              <a:t>for low LET</a:t>
            </a:r>
            <a:br>
              <a:rPr sz="2025" dirty="0"/>
            </a:br>
            <a:r>
              <a:rPr sz="2025" dirty="0"/>
              <a:t>protons</a:t>
            </a:r>
          </a:p>
        </p:txBody>
      </p:sp>
      <p:pic>
        <p:nvPicPr>
          <p:cNvPr id="881" name="Image" descr="Image"/>
          <p:cNvPicPr>
            <a:picLocks noChangeAspect="1"/>
          </p:cNvPicPr>
          <p:nvPr/>
        </p:nvPicPr>
        <p:blipFill>
          <a:blip r:embed="rId4"/>
          <a:stretch>
            <a:fillRect/>
          </a:stretch>
        </p:blipFill>
        <p:spPr>
          <a:xfrm>
            <a:off x="3373270" y="441740"/>
            <a:ext cx="5683573" cy="1979354"/>
          </a:xfrm>
          <a:prstGeom prst="rect">
            <a:avLst/>
          </a:prstGeom>
          <a:ln w="12700">
            <a:miter lim="400000"/>
          </a:ln>
        </p:spPr>
      </p:pic>
      <p:sp>
        <p:nvSpPr>
          <p:cNvPr id="885" name="Ramos-Méndez et al. Radiat. Res. 2020"/>
          <p:cNvSpPr txBox="1"/>
          <p:nvPr/>
        </p:nvSpPr>
        <p:spPr>
          <a:xfrm>
            <a:off x="5403823" y="2431328"/>
            <a:ext cx="3219984" cy="2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4200"/>
            </a:lvl1pPr>
          </a:lstStyle>
          <a:p>
            <a:r>
              <a:rPr sz="1575"/>
              <a:t>Ramos-Méndez et al. Radiat. Res. 2020</a:t>
            </a:r>
          </a:p>
        </p:txBody>
      </p:sp>
      <p:sp>
        <p:nvSpPr>
          <p:cNvPr id="4" name="TextBox 3">
            <a:extLst>
              <a:ext uri="{FF2B5EF4-FFF2-40B4-BE49-F238E27FC236}">
                <a16:creationId xmlns:a16="http://schemas.microsoft.com/office/drawing/2014/main" id="{B65EBE6F-87ED-1CCB-A215-409CE5AF174F}"/>
              </a:ext>
            </a:extLst>
          </p:cNvPr>
          <p:cNvSpPr txBox="1"/>
          <p:nvPr/>
        </p:nvSpPr>
        <p:spPr>
          <a:xfrm>
            <a:off x="7063487" y="83309"/>
            <a:ext cx="1930861"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50" dirty="0"/>
              <a:t>Courtesy oi</a:t>
            </a:r>
            <a:br>
              <a:rPr lang="en-US" sz="1050" dirty="0"/>
            </a:br>
            <a:r>
              <a:rPr lang="en-US" sz="1050" dirty="0"/>
              <a:t> Jan Schumann / Jose Ramos</a:t>
            </a:r>
          </a:p>
        </p:txBody>
      </p:sp>
      <p:grpSp>
        <p:nvGrpSpPr>
          <p:cNvPr id="20" name="Group 19">
            <a:extLst>
              <a:ext uri="{FF2B5EF4-FFF2-40B4-BE49-F238E27FC236}">
                <a16:creationId xmlns:a16="http://schemas.microsoft.com/office/drawing/2014/main" id="{ED3C54BF-696D-6D5F-2F03-548198EF42A0}"/>
              </a:ext>
            </a:extLst>
          </p:cNvPr>
          <p:cNvGrpSpPr/>
          <p:nvPr/>
        </p:nvGrpSpPr>
        <p:grpSpPr>
          <a:xfrm>
            <a:off x="2284295" y="2571751"/>
            <a:ext cx="6880567" cy="2559512"/>
            <a:chOff x="5803400" y="6834568"/>
            <a:chExt cx="18348178" cy="6825366"/>
          </a:xfrm>
        </p:grpSpPr>
        <p:grpSp>
          <p:nvGrpSpPr>
            <p:cNvPr id="18" name="Group 17">
              <a:extLst>
                <a:ext uri="{FF2B5EF4-FFF2-40B4-BE49-F238E27FC236}">
                  <a16:creationId xmlns:a16="http://schemas.microsoft.com/office/drawing/2014/main" id="{32DB7DC7-E8ED-538E-C875-05B141CEDCD1}"/>
                </a:ext>
              </a:extLst>
            </p:cNvPr>
            <p:cNvGrpSpPr/>
            <p:nvPr/>
          </p:nvGrpSpPr>
          <p:grpSpPr>
            <a:xfrm>
              <a:off x="5803400" y="6834568"/>
              <a:ext cx="18348178" cy="6825366"/>
              <a:chOff x="4916248" y="6713709"/>
              <a:chExt cx="18348178" cy="6825366"/>
            </a:xfrm>
          </p:grpSpPr>
          <p:grpSp>
            <p:nvGrpSpPr>
              <p:cNvPr id="13" name="Group 12">
                <a:extLst>
                  <a:ext uri="{FF2B5EF4-FFF2-40B4-BE49-F238E27FC236}">
                    <a16:creationId xmlns:a16="http://schemas.microsoft.com/office/drawing/2014/main" id="{F18E9AD2-D79D-B002-3136-2EEB29B1DCD1}"/>
                  </a:ext>
                </a:extLst>
              </p:cNvPr>
              <p:cNvGrpSpPr/>
              <p:nvPr/>
            </p:nvGrpSpPr>
            <p:grpSpPr>
              <a:xfrm>
                <a:off x="4916248" y="6713709"/>
                <a:ext cx="18348178" cy="6698390"/>
                <a:chOff x="6067281" y="6910589"/>
                <a:chExt cx="18348178" cy="6698390"/>
              </a:xfrm>
            </p:grpSpPr>
            <p:pic>
              <p:nvPicPr>
                <p:cNvPr id="882"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483655" y="6910589"/>
                  <a:ext cx="6108656" cy="6698323"/>
                </a:xfrm>
                <a:prstGeom prst="rect">
                  <a:avLst/>
                </a:prstGeom>
                <a:ln w="12700">
                  <a:miter lim="400000"/>
                </a:ln>
              </p:spPr>
            </p:pic>
            <p:pic>
              <p:nvPicPr>
                <p:cNvPr id="883"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8357094" y="6910589"/>
                  <a:ext cx="6058365" cy="6698323"/>
                </a:xfrm>
                <a:prstGeom prst="rect">
                  <a:avLst/>
                </a:prstGeom>
                <a:ln w="12700">
                  <a:miter lim="400000"/>
                </a:ln>
              </p:spPr>
            </p:pic>
            <p:pic>
              <p:nvPicPr>
                <p:cNvPr id="884"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7281" y="6910655"/>
                  <a:ext cx="6760925" cy="6698324"/>
                </a:xfrm>
                <a:prstGeom prst="rect">
                  <a:avLst/>
                </a:prstGeom>
                <a:ln w="12700">
                  <a:miter lim="400000"/>
                </a:ln>
              </p:spPr>
            </p:pic>
          </p:grpSp>
          <p:pic>
            <p:nvPicPr>
              <p:cNvPr id="16" name="Picture 15">
                <a:extLst>
                  <a:ext uri="{FF2B5EF4-FFF2-40B4-BE49-F238E27FC236}">
                    <a16:creationId xmlns:a16="http://schemas.microsoft.com/office/drawing/2014/main" id="{AA416E10-283D-B8D8-4F0F-9E6EEB4824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71783" y="12880700"/>
                <a:ext cx="1804437" cy="658375"/>
              </a:xfrm>
              <a:prstGeom prst="rect">
                <a:avLst/>
              </a:prstGeom>
            </p:spPr>
          </p:pic>
          <p:pic>
            <p:nvPicPr>
              <p:cNvPr id="17" name="Picture 16">
                <a:extLst>
                  <a:ext uri="{FF2B5EF4-FFF2-40B4-BE49-F238E27FC236}">
                    <a16:creationId xmlns:a16="http://schemas.microsoft.com/office/drawing/2014/main" id="{31D2A99D-7C92-7BF9-1850-3932C39F2D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8675" y="12880700"/>
                <a:ext cx="1804437" cy="658375"/>
              </a:xfrm>
              <a:prstGeom prst="rect">
                <a:avLst/>
              </a:prstGeom>
            </p:spPr>
          </p:pic>
        </p:grpSp>
        <p:pic>
          <p:nvPicPr>
            <p:cNvPr id="19" name="Picture 18">
              <a:extLst>
                <a:ext uri="{FF2B5EF4-FFF2-40B4-BE49-F238E27FC236}">
                  <a16:creationId xmlns:a16="http://schemas.microsoft.com/office/drawing/2014/main" id="{9810F456-A623-3328-3B72-074B3015E6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02043" y="13001559"/>
              <a:ext cx="1804437" cy="658375"/>
            </a:xfrm>
            <a:prstGeom prst="rect">
              <a:avLst/>
            </a:prstGeom>
          </p:spPr>
        </p:pic>
      </p:grpSp>
      <p:pic>
        <p:nvPicPr>
          <p:cNvPr id="2" name="Picture 1">
            <a:extLst>
              <a:ext uri="{FF2B5EF4-FFF2-40B4-BE49-F238E27FC236}">
                <a16:creationId xmlns:a16="http://schemas.microsoft.com/office/drawing/2014/main" id="{3B9E9A54-9914-608B-86FA-244D8C7F73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302" y="638823"/>
            <a:ext cx="3435260" cy="1259026"/>
          </a:xfrm>
          <a:prstGeom prst="rect">
            <a:avLst/>
          </a:prstGeom>
        </p:spPr>
      </p:pic>
      <p:sp>
        <p:nvSpPr>
          <p:cNvPr id="3" name="Rectangle 2">
            <a:extLst>
              <a:ext uri="{FF2B5EF4-FFF2-40B4-BE49-F238E27FC236}">
                <a16:creationId xmlns:a16="http://schemas.microsoft.com/office/drawing/2014/main" id="{F21BEA6C-A995-1897-B9B8-E0759193CDDF}"/>
              </a:ext>
            </a:extLst>
          </p:cNvPr>
          <p:cNvSpPr/>
          <p:nvPr/>
        </p:nvSpPr>
        <p:spPr>
          <a:xfrm>
            <a:off x="5711484" y="3170294"/>
            <a:ext cx="964628" cy="2283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5" name="TextBox 4">
            <a:extLst>
              <a:ext uri="{FF2B5EF4-FFF2-40B4-BE49-F238E27FC236}">
                <a16:creationId xmlns:a16="http://schemas.microsoft.com/office/drawing/2014/main" id="{6ECB156A-F567-09F7-9868-704C518C23CB}"/>
              </a:ext>
            </a:extLst>
          </p:cNvPr>
          <p:cNvSpPr txBox="1"/>
          <p:nvPr/>
        </p:nvSpPr>
        <p:spPr>
          <a:xfrm>
            <a:off x="47547" y="4262304"/>
            <a:ext cx="2162908" cy="507831"/>
          </a:xfrm>
          <a:prstGeom prst="rect">
            <a:avLst/>
          </a:prstGeom>
          <a:noFill/>
        </p:spPr>
        <p:txBody>
          <a:bodyPr wrap="square" rtlCol="0">
            <a:spAutoFit/>
          </a:bodyPr>
          <a:lstStyle/>
          <a:p>
            <a:r>
              <a:rPr lang="en-IT" sz="1350" dirty="0"/>
              <a:t>TOPAS-nBio implementation with multiple tracks</a:t>
            </a:r>
          </a:p>
        </p:txBody>
      </p:sp>
      <p:sp>
        <p:nvSpPr>
          <p:cNvPr id="6" name="Rectangle 5">
            <a:extLst>
              <a:ext uri="{FF2B5EF4-FFF2-40B4-BE49-F238E27FC236}">
                <a16:creationId xmlns:a16="http://schemas.microsoft.com/office/drawing/2014/main" id="{93D96208-D0EB-7491-F344-2F2EE2E79786}"/>
              </a:ext>
            </a:extLst>
          </p:cNvPr>
          <p:cNvSpPr/>
          <p:nvPr/>
        </p:nvSpPr>
        <p:spPr>
          <a:xfrm>
            <a:off x="1495084" y="1567761"/>
            <a:ext cx="1144759" cy="330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sp>
        <p:nvSpPr>
          <p:cNvPr id="7" name="Slide Number Placeholder 6">
            <a:extLst>
              <a:ext uri="{FF2B5EF4-FFF2-40B4-BE49-F238E27FC236}">
                <a16:creationId xmlns:a16="http://schemas.microsoft.com/office/drawing/2014/main" id="{3901EAE1-BD17-8E8D-0860-5B73BEAEAA28}"/>
              </a:ext>
            </a:extLst>
          </p:cNvPr>
          <p:cNvSpPr>
            <a:spLocks noGrp="1"/>
          </p:cNvSpPr>
          <p:nvPr>
            <p:ph type="sldNum" idx="12"/>
          </p:nvPr>
        </p:nvSpPr>
        <p:spPr/>
        <p:txBody>
          <a:bodyPr/>
          <a:lstStyle/>
          <a:p>
            <a:fld id="{00000000-1234-1234-1234-123412341234}" type="slidenum">
              <a:rPr lang="it" smtClean="0"/>
              <a:pPr/>
              <a:t>58</a:t>
            </a:fld>
            <a:endParaRPr lang="it"/>
          </a:p>
        </p:txBody>
      </p:sp>
    </p:spTree>
    <p:custDataLst>
      <p:tags r:id="rId1"/>
    </p:custDataLst>
    <p:extLst>
      <p:ext uri="{BB962C8B-B14F-4D97-AF65-F5344CB8AC3E}">
        <p14:creationId xmlns:p14="http://schemas.microsoft.com/office/powerpoint/2010/main" val="985014765"/>
      </p:ext>
    </p:extLst>
  </p:cSld>
  <p:clrMapOvr>
    <a:masterClrMapping/>
  </p:clrMapOvr>
  <mc:AlternateContent xmlns:mc="http://schemas.openxmlformats.org/markup-compatibility/2006" xmlns:p14="http://schemas.microsoft.com/office/powerpoint/2010/main">
    <mc:Choice Requires="p14">
      <p:transition spd="slow" p14:dur="2000" advTm="50120"/>
    </mc:Choice>
    <mc:Fallback xmlns="">
      <p:transition spd="slow" advTm="50120"/>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66450" y="403113"/>
            <a:ext cx="4842610" cy="2672160"/>
          </a:xfrm>
          <a:prstGeom prst="rect">
            <a:avLst/>
          </a:prstGeom>
          <a:noFill/>
          <a:ln>
            <a:noFill/>
          </a:ln>
        </p:spPr>
      </p:pic>
      <p:sp>
        <p:nvSpPr>
          <p:cNvPr id="318" name="Google Shape;318;p23"/>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Simulation Set-Up</a:t>
            </a:r>
            <a:endParaRPr sz="2000" b="1">
              <a:solidFill>
                <a:srgbClr val="595959"/>
              </a:solidFill>
              <a:latin typeface="Tenor Sans"/>
              <a:ea typeface="Tenor Sans"/>
              <a:cs typeface="Tenor Sans"/>
              <a:sym typeface="Tenor Sans"/>
            </a:endParaRPr>
          </a:p>
        </p:txBody>
      </p:sp>
      <p:sp>
        <p:nvSpPr>
          <p:cNvPr id="319" name="Google Shape;319;p23"/>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0" name="Google Shape;320;p23"/>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4</a:t>
            </a:r>
            <a:endParaRPr sz="1300">
              <a:solidFill>
                <a:schemeClr val="dk1"/>
              </a:solidFill>
              <a:latin typeface="Tenor Sans"/>
              <a:ea typeface="Tenor Sans"/>
              <a:cs typeface="Tenor Sans"/>
              <a:sym typeface="Tenor Sans"/>
            </a:endParaRPr>
          </a:p>
        </p:txBody>
      </p:sp>
      <p:graphicFrame>
        <p:nvGraphicFramePr>
          <p:cNvPr id="321" name="Google Shape;321;p23"/>
          <p:cNvGraphicFramePr/>
          <p:nvPr/>
        </p:nvGraphicFramePr>
        <p:xfrm>
          <a:off x="3593500" y="3069425"/>
          <a:ext cx="4929800" cy="2011560"/>
        </p:xfrm>
        <a:graphic>
          <a:graphicData uri="http://schemas.openxmlformats.org/drawingml/2006/table">
            <a:tbl>
              <a:tblPr>
                <a:noFill/>
              </a:tblPr>
              <a:tblGrid>
                <a:gridCol w="1232450">
                  <a:extLst>
                    <a:ext uri="{9D8B030D-6E8A-4147-A177-3AD203B41FA5}">
                      <a16:colId xmlns:a16="http://schemas.microsoft.com/office/drawing/2014/main" val="20000"/>
                    </a:ext>
                  </a:extLst>
                </a:gridCol>
                <a:gridCol w="1232450">
                  <a:extLst>
                    <a:ext uri="{9D8B030D-6E8A-4147-A177-3AD203B41FA5}">
                      <a16:colId xmlns:a16="http://schemas.microsoft.com/office/drawing/2014/main" val="20001"/>
                    </a:ext>
                  </a:extLst>
                </a:gridCol>
                <a:gridCol w="1232450">
                  <a:extLst>
                    <a:ext uri="{9D8B030D-6E8A-4147-A177-3AD203B41FA5}">
                      <a16:colId xmlns:a16="http://schemas.microsoft.com/office/drawing/2014/main" val="20002"/>
                    </a:ext>
                  </a:extLst>
                </a:gridCol>
                <a:gridCol w="12324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it" sz="1500">
                          <a:latin typeface="Tenor Sans"/>
                          <a:ea typeface="Tenor Sans"/>
                          <a:cs typeface="Tenor Sans"/>
                          <a:sym typeface="Tenor Sans"/>
                        </a:rPr>
                        <a:t>Projectile</a:t>
                      </a:r>
                      <a:endParaRPr sz="1500">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it" sz="1500">
                          <a:solidFill>
                            <a:schemeClr val="dk1"/>
                          </a:solidFill>
                          <a:latin typeface="Tenor Sans"/>
                          <a:ea typeface="Tenor Sans"/>
                          <a:cs typeface="Tenor Sans"/>
                          <a:sym typeface="Tenor Sans"/>
                        </a:rPr>
                        <a:t>Energy [MeV/u]</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sz="1500">
                          <a:solidFill>
                            <a:schemeClr val="dk1"/>
                          </a:solidFill>
                          <a:latin typeface="Tenor Sans"/>
                          <a:ea typeface="Tenor Sans"/>
                          <a:cs typeface="Tenor Sans"/>
                          <a:sym typeface="Tenor Sans"/>
                        </a:rPr>
                        <a:t>LET</a:t>
                      </a:r>
                      <a:endParaRPr sz="1500">
                        <a:solidFill>
                          <a:schemeClr val="dk1"/>
                        </a:solidFill>
                        <a:latin typeface="Tenor Sans"/>
                        <a:ea typeface="Tenor Sans"/>
                        <a:cs typeface="Tenor Sans"/>
                        <a:sym typeface="Tenor Sans"/>
                      </a:endParaRPr>
                    </a:p>
                    <a:p>
                      <a:pPr marL="0" lvl="0" indent="0" algn="ctr" rtl="0">
                        <a:spcBef>
                          <a:spcPts val="0"/>
                        </a:spcBef>
                        <a:spcAft>
                          <a:spcPts val="0"/>
                        </a:spcAft>
                        <a:buClr>
                          <a:schemeClr val="dk1"/>
                        </a:buClr>
                        <a:buSzPts val="1100"/>
                        <a:buFont typeface="Arial"/>
                        <a:buNone/>
                      </a:pPr>
                      <a:r>
                        <a:rPr lang="it" sz="1500">
                          <a:solidFill>
                            <a:schemeClr val="dk1"/>
                          </a:solidFill>
                          <a:latin typeface="Tenor Sans"/>
                          <a:ea typeface="Tenor Sans"/>
                          <a:cs typeface="Tenor Sans"/>
                          <a:sym typeface="Tenor Sans"/>
                        </a:rPr>
                        <a:t>[keV/μm]</a:t>
                      </a:r>
                      <a:endParaRPr sz="1500">
                        <a:solidFill>
                          <a:schemeClr val="dk1"/>
                        </a:solidFill>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sz="1500">
                          <a:solidFill>
                            <a:schemeClr val="dk1"/>
                          </a:solidFill>
                          <a:latin typeface="Tenor Sans"/>
                          <a:ea typeface="Tenor Sans"/>
                          <a:cs typeface="Tenor Sans"/>
                          <a:sym typeface="Tenor Sans"/>
                        </a:rPr>
                        <a:t>Depth </a:t>
                      </a:r>
                      <a:endParaRPr sz="1500">
                        <a:solidFill>
                          <a:schemeClr val="dk1"/>
                        </a:solidFill>
                        <a:latin typeface="Tenor Sans"/>
                        <a:ea typeface="Tenor Sans"/>
                        <a:cs typeface="Tenor Sans"/>
                        <a:sym typeface="Tenor Sans"/>
                      </a:endParaRPr>
                    </a:p>
                    <a:p>
                      <a:pPr marL="0" lvl="0" indent="0" algn="ctr" rtl="0">
                        <a:spcBef>
                          <a:spcPts val="0"/>
                        </a:spcBef>
                        <a:spcAft>
                          <a:spcPts val="0"/>
                        </a:spcAft>
                        <a:buClr>
                          <a:schemeClr val="dk1"/>
                        </a:buClr>
                        <a:buSzPts val="1100"/>
                        <a:buFont typeface="Arial"/>
                        <a:buNone/>
                      </a:pPr>
                      <a:r>
                        <a:rPr lang="it" sz="1500">
                          <a:solidFill>
                            <a:schemeClr val="dk1"/>
                          </a:solidFill>
                          <a:latin typeface="Tenor Sans"/>
                          <a:ea typeface="Tenor Sans"/>
                          <a:cs typeface="Tenor Sans"/>
                          <a:sym typeface="Tenor Sans"/>
                        </a:rPr>
                        <a:t>[μm]</a:t>
                      </a:r>
                      <a:endParaRPr>
                        <a:latin typeface="Tenor Sans"/>
                        <a:ea typeface="Tenor Sans"/>
                        <a:cs typeface="Tenor Sans"/>
                        <a:sym typeface="Tenor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100"/>
                        <a:buFont typeface="Arial"/>
                        <a:buNone/>
                      </a:pPr>
                      <a:r>
                        <a:rPr lang="it" sz="1500">
                          <a:solidFill>
                            <a:schemeClr val="dk1"/>
                          </a:solidFill>
                          <a:latin typeface="Tenor Sans"/>
                          <a:ea typeface="Tenor Sans"/>
                          <a:cs typeface="Tenor Sans"/>
                          <a:sym typeface="Tenor Sans"/>
                        </a:rPr>
                        <a:t>Proton</a:t>
                      </a:r>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20</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2.25</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2.5</a:t>
                      </a:r>
                      <a:endParaRPr>
                        <a:latin typeface="Tenor Sans"/>
                        <a:ea typeface="Tenor Sans"/>
                        <a:cs typeface="Tenor Sans"/>
                        <a:sym typeface="Tenor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Clr>
                          <a:schemeClr val="dk1"/>
                        </a:buClr>
                        <a:buSzPts val="1100"/>
                        <a:buFont typeface="Arial"/>
                        <a:buNone/>
                      </a:pPr>
                      <a:r>
                        <a:rPr lang="it" sz="1500">
                          <a:solidFill>
                            <a:schemeClr val="dk1"/>
                          </a:solidFill>
                          <a:latin typeface="Tenor Sans"/>
                          <a:ea typeface="Tenor Sans"/>
                          <a:cs typeface="Tenor Sans"/>
                          <a:sym typeface="Tenor Sans"/>
                        </a:rPr>
                        <a:t>Carbon</a:t>
                      </a:r>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240</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16.1</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2.0</a:t>
                      </a:r>
                      <a:endParaRPr>
                        <a:latin typeface="Tenor Sans"/>
                        <a:ea typeface="Tenor Sans"/>
                        <a:cs typeface="Tenor Sans"/>
                        <a:sym typeface="Tenor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Clr>
                          <a:schemeClr val="dk1"/>
                        </a:buClr>
                        <a:buSzPts val="1100"/>
                        <a:buFont typeface="Arial"/>
                        <a:buNone/>
                      </a:pPr>
                      <a:r>
                        <a:rPr lang="it" sz="1500">
                          <a:solidFill>
                            <a:schemeClr val="dk1"/>
                          </a:solidFill>
                          <a:latin typeface="Tenor Sans"/>
                          <a:ea typeface="Tenor Sans"/>
                          <a:cs typeface="Tenor Sans"/>
                          <a:sym typeface="Tenor Sans"/>
                        </a:rPr>
                        <a:t>Helium</a:t>
                      </a:r>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5</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33.5</a:t>
                      </a:r>
                      <a:endParaRPr>
                        <a:latin typeface="Tenor Sans"/>
                        <a:ea typeface="Tenor Sans"/>
                        <a:cs typeface="Tenor Sans"/>
                        <a:sym typeface="Tenor Sans"/>
                      </a:endParaRPr>
                    </a:p>
                  </a:txBody>
                  <a:tcPr marL="91425" marR="91425" marT="91425" marB="91425"/>
                </a:tc>
                <a:tc>
                  <a:txBody>
                    <a:bodyPr/>
                    <a:lstStyle/>
                    <a:p>
                      <a:pPr marL="0" lvl="0" indent="0" algn="ctr" rtl="0">
                        <a:spcBef>
                          <a:spcPts val="0"/>
                        </a:spcBef>
                        <a:spcAft>
                          <a:spcPts val="0"/>
                        </a:spcAft>
                        <a:buNone/>
                      </a:pPr>
                      <a:r>
                        <a:rPr lang="it">
                          <a:latin typeface="Tenor Sans"/>
                          <a:ea typeface="Tenor Sans"/>
                          <a:cs typeface="Tenor Sans"/>
                          <a:sym typeface="Tenor Sans"/>
                        </a:rPr>
                        <a:t>1.5</a:t>
                      </a:r>
                      <a:endParaRPr>
                        <a:latin typeface="Tenor Sans"/>
                        <a:ea typeface="Tenor Sans"/>
                        <a:cs typeface="Tenor Sans"/>
                        <a:sym typeface="Tenor Sans"/>
                      </a:endParaRPr>
                    </a:p>
                  </a:txBody>
                  <a:tcPr marL="91425" marR="91425" marT="91425" marB="91425"/>
                </a:tc>
                <a:extLst>
                  <a:ext uri="{0D108BD9-81ED-4DB2-BD59-A6C34878D82A}">
                    <a16:rowId xmlns:a16="http://schemas.microsoft.com/office/drawing/2014/main" val="10003"/>
                  </a:ext>
                </a:extLst>
              </a:tr>
            </a:tbl>
          </a:graphicData>
        </a:graphic>
      </p:graphicFrame>
      <p:sp>
        <p:nvSpPr>
          <p:cNvPr id="322" name="Google Shape;322;p23"/>
          <p:cNvSpPr txBox="1"/>
          <p:nvPr/>
        </p:nvSpPr>
        <p:spPr>
          <a:xfrm>
            <a:off x="219875" y="600325"/>
            <a:ext cx="33735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b="1">
                <a:solidFill>
                  <a:schemeClr val="dk1"/>
                </a:solidFill>
                <a:latin typeface="Tenor Sans"/>
                <a:ea typeface="Tenor Sans"/>
                <a:cs typeface="Tenor Sans"/>
                <a:sym typeface="Tenor Sans"/>
              </a:rPr>
              <a:t>2 Projectile (Δx ; Δt)</a:t>
            </a:r>
            <a:endParaRPr sz="1600" b="1">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b="1">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Different radiation quality (</a:t>
            </a:r>
            <a:r>
              <a:rPr lang="it" sz="1600" b="1">
                <a:solidFill>
                  <a:schemeClr val="dk1"/>
                </a:solidFill>
                <a:latin typeface="Tenor Sans"/>
                <a:ea typeface="Tenor Sans"/>
                <a:cs typeface="Tenor Sans"/>
                <a:sym typeface="Tenor Sans"/>
              </a:rPr>
              <a:t>proj.</a:t>
            </a:r>
            <a:r>
              <a:rPr lang="it" sz="1600">
                <a:solidFill>
                  <a:schemeClr val="dk1"/>
                </a:solidFill>
                <a:latin typeface="Tenor Sans"/>
                <a:ea typeface="Tenor Sans"/>
                <a:cs typeface="Tenor Sans"/>
                <a:sym typeface="Tenor Sans"/>
              </a:rPr>
              <a:t>) and </a:t>
            </a:r>
            <a:r>
              <a:rPr lang="it" sz="1600" b="1">
                <a:solidFill>
                  <a:schemeClr val="dk1"/>
                </a:solidFill>
                <a:latin typeface="Tenor Sans"/>
                <a:ea typeface="Tenor Sans"/>
                <a:cs typeface="Tenor Sans"/>
                <a:sym typeface="Tenor Sans"/>
              </a:rPr>
              <a:t>energy</a:t>
            </a:r>
            <a:endParaRPr sz="1600" b="1">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LET</a:t>
            </a:r>
            <a:r>
              <a:rPr lang="it" sz="1600">
                <a:solidFill>
                  <a:schemeClr val="dk1"/>
                </a:solidFill>
                <a:latin typeface="Tenor Sans"/>
                <a:ea typeface="Tenor Sans"/>
                <a:cs typeface="Tenor Sans"/>
                <a:sym typeface="Tenor Sans"/>
              </a:rPr>
              <a:t> 🠒 </a:t>
            </a:r>
            <a:r>
              <a:rPr lang="it" sz="1600" b="1">
                <a:solidFill>
                  <a:schemeClr val="dk1"/>
                </a:solidFill>
                <a:latin typeface="Tenor Sans"/>
                <a:ea typeface="Tenor Sans"/>
                <a:cs typeface="Tenor Sans"/>
                <a:sym typeface="Tenor Sans"/>
              </a:rPr>
              <a:t>Depth</a:t>
            </a:r>
            <a:endParaRPr sz="1600" b="1">
              <a:solidFill>
                <a:schemeClr val="dk1"/>
              </a:solidFill>
              <a:latin typeface="Tenor Sans"/>
              <a:ea typeface="Tenor Sans"/>
              <a:cs typeface="Tenor Sans"/>
              <a:sym typeface="Tenor Sans"/>
            </a:endParaRPr>
          </a:p>
          <a:p>
            <a:pPr marL="457200" lvl="0" indent="0" algn="l" rtl="0">
              <a:spcBef>
                <a:spcPts val="0"/>
              </a:spcBef>
              <a:spcAft>
                <a:spcPts val="0"/>
              </a:spcAft>
              <a:buNone/>
            </a:pPr>
            <a:r>
              <a:rPr lang="it" sz="1600">
                <a:solidFill>
                  <a:schemeClr val="dk1"/>
                </a:solidFill>
                <a:latin typeface="Tenor Sans"/>
                <a:ea typeface="Tenor Sans"/>
                <a:cs typeface="Tenor Sans"/>
                <a:sym typeface="Tenor Sans"/>
              </a:rPr>
              <a:t>(track segment condition)</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b="1">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Δt</a:t>
            </a:r>
            <a:r>
              <a:rPr lang="it" sz="1600">
                <a:solidFill>
                  <a:schemeClr val="dk1"/>
                </a:solidFill>
                <a:latin typeface="Tenor Sans"/>
                <a:ea typeface="Tenor Sans"/>
                <a:cs typeface="Tenor Sans"/>
                <a:sym typeface="Tenor Sans"/>
              </a:rPr>
              <a:t> from 1 ps to 1 μs </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Δx</a:t>
            </a:r>
            <a:r>
              <a:rPr lang="it" sz="1600">
                <a:solidFill>
                  <a:schemeClr val="dk1"/>
                </a:solidFill>
                <a:latin typeface="Tenor Sans"/>
                <a:ea typeface="Tenor Sans"/>
                <a:cs typeface="Tenor Sans"/>
                <a:sym typeface="Tenor Sans"/>
              </a:rPr>
              <a:t> from 0 to 1 μm</a:t>
            </a:r>
            <a:endParaRPr sz="1600" b="1">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b="1">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b="1">
              <a:solidFill>
                <a:schemeClr val="dk1"/>
              </a:solidFill>
              <a:latin typeface="Tenor Sans"/>
              <a:ea typeface="Tenor Sans"/>
              <a:cs typeface="Tenor Sans"/>
              <a:sym typeface="Tenor Sans"/>
            </a:endParaRPr>
          </a:p>
        </p:txBody>
      </p:sp>
      <p:sp>
        <p:nvSpPr>
          <p:cNvPr id="323" name="Google Shape;323;p23"/>
          <p:cNvSpPr/>
          <p:nvPr/>
        </p:nvSpPr>
        <p:spPr>
          <a:xfrm rot="-5400000">
            <a:off x="5818050" y="2152575"/>
            <a:ext cx="91500" cy="512400"/>
          </a:xfrm>
          <a:prstGeom prst="leftBrace">
            <a:avLst>
              <a:gd name="adj1" fmla="val 50000"/>
              <a:gd name="adj2" fmla="val 50000"/>
            </a:avLst>
          </a:prstGeom>
          <a:noFill/>
          <a:ln w="9525" cap="flat" cmpd="sng">
            <a:solidFill>
              <a:srgbClr val="FF00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23"/>
          <p:cNvSpPr/>
          <p:nvPr/>
        </p:nvSpPr>
        <p:spPr>
          <a:xfrm rot="-8100000">
            <a:off x="6885110" y="2750543"/>
            <a:ext cx="55579" cy="165463"/>
          </a:xfrm>
          <a:prstGeom prst="leftBrace">
            <a:avLst>
              <a:gd name="adj1" fmla="val 50000"/>
              <a:gd name="adj2" fmla="val 71143"/>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5" name="Google Shape;325;p23"/>
          <p:cNvSpPr/>
          <p:nvPr/>
        </p:nvSpPr>
        <p:spPr>
          <a:xfrm rot="-8100000">
            <a:off x="7228589" y="2118138"/>
            <a:ext cx="117521" cy="764524"/>
          </a:xfrm>
          <a:prstGeom prst="leftBrace">
            <a:avLst>
              <a:gd name="adj1" fmla="val 50000"/>
              <a:gd name="adj2" fmla="val 50000"/>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6" name="Google Shape;326;p23"/>
          <p:cNvSpPr/>
          <p:nvPr/>
        </p:nvSpPr>
        <p:spPr>
          <a:xfrm rot="10800000">
            <a:off x="7550250" y="577650"/>
            <a:ext cx="117300" cy="1514700"/>
          </a:xfrm>
          <a:prstGeom prst="leftBrace">
            <a:avLst>
              <a:gd name="adj1" fmla="val 50000"/>
              <a:gd name="adj2" fmla="val 46679"/>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Date Placeholder 1">
            <a:extLst>
              <a:ext uri="{FF2B5EF4-FFF2-40B4-BE49-F238E27FC236}">
                <a16:creationId xmlns:a16="http://schemas.microsoft.com/office/drawing/2014/main" id="{8BC55DA7-261B-5C22-4C9A-84416ED10E79}"/>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D783C99A-B155-8E22-F273-4270FE59024F}"/>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76AFB8B6-9084-DC79-50D4-5A0FBA14A05B}"/>
              </a:ext>
            </a:extLst>
          </p:cNvPr>
          <p:cNvSpPr>
            <a:spLocks noGrp="1"/>
          </p:cNvSpPr>
          <p:nvPr>
            <p:ph type="sldNum" sz="quarter" idx="12"/>
          </p:nvPr>
        </p:nvSpPr>
        <p:spPr/>
        <p:txBody>
          <a:bodyPr/>
          <a:lstStyle/>
          <a:p>
            <a:fld id="{4C03E94D-BACC-4743-B2BE-3C118A75A3B0}" type="slidenum">
              <a:rPr lang="en-US" smtClean="0"/>
              <a:pPr/>
              <a:t>59</a:t>
            </a:fld>
            <a:endParaRPr lang="en-US" dirty="0"/>
          </a:p>
        </p:txBody>
      </p:sp>
    </p:spTree>
    <p:extLst>
      <p:ext uri="{BB962C8B-B14F-4D97-AF65-F5344CB8AC3E}">
        <p14:creationId xmlns:p14="http://schemas.microsoft.com/office/powerpoint/2010/main" val="386485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02FEC-F1DE-66D3-7046-5C5667E51B1E}"/>
            </a:ext>
          </a:extLst>
        </p:cNvPr>
        <p:cNvGrpSpPr/>
        <p:nvPr/>
      </p:nvGrpSpPr>
      <p:grpSpPr>
        <a:xfrm>
          <a:off x="0" y="0"/>
          <a:ext cx="0" cy="0"/>
          <a:chOff x="0" y="0"/>
          <a:chExt cx="0" cy="0"/>
        </a:xfrm>
      </p:grpSpPr>
      <p:grpSp>
        <p:nvGrpSpPr>
          <p:cNvPr id="25" name="Gruppo 24">
            <a:extLst>
              <a:ext uri="{FF2B5EF4-FFF2-40B4-BE49-F238E27FC236}">
                <a16:creationId xmlns:a16="http://schemas.microsoft.com/office/drawing/2014/main" id="{C57D1A50-BAF5-46B3-FD88-9F3D2407571A}"/>
              </a:ext>
            </a:extLst>
          </p:cNvPr>
          <p:cNvGrpSpPr/>
          <p:nvPr/>
        </p:nvGrpSpPr>
        <p:grpSpPr>
          <a:xfrm>
            <a:off x="820861" y="677398"/>
            <a:ext cx="7353876" cy="4246473"/>
            <a:chOff x="-257545" y="-858541"/>
            <a:chExt cx="12622951" cy="7289084"/>
          </a:xfrm>
        </p:grpSpPr>
        <p:pic>
          <p:nvPicPr>
            <p:cNvPr id="3" name="Immagine 2" descr="Immagine che contiene testo, diagramma, schermata, linea&#10;&#10;Il contenuto generato dall'IA potrebbe non essere corretto.">
              <a:extLst>
                <a:ext uri="{FF2B5EF4-FFF2-40B4-BE49-F238E27FC236}">
                  <a16:creationId xmlns:a16="http://schemas.microsoft.com/office/drawing/2014/main" id="{D95C7CC2-AEE9-3BA3-3ACD-11C825D01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6" name="Gruppo 5">
              <a:extLst>
                <a:ext uri="{FF2B5EF4-FFF2-40B4-BE49-F238E27FC236}">
                  <a16:creationId xmlns:a16="http://schemas.microsoft.com/office/drawing/2014/main" id="{DA535DE4-82F6-9F6D-F0C4-8B4FA2610B2E}"/>
                </a:ext>
              </a:extLst>
            </p:cNvPr>
            <p:cNvGrpSpPr>
              <a:grpSpLocks noChangeAspect="1"/>
            </p:cNvGrpSpPr>
            <p:nvPr/>
          </p:nvGrpSpPr>
          <p:grpSpPr>
            <a:xfrm>
              <a:off x="569608" y="3354114"/>
              <a:ext cx="1363529" cy="1397202"/>
              <a:chOff x="1128925" y="718475"/>
              <a:chExt cx="1151269" cy="1179700"/>
            </a:xfrm>
          </p:grpSpPr>
          <p:pic>
            <p:nvPicPr>
              <p:cNvPr id="7" name="Google Shape;118;p27">
                <a:extLst>
                  <a:ext uri="{FF2B5EF4-FFF2-40B4-BE49-F238E27FC236}">
                    <a16:creationId xmlns:a16="http://schemas.microsoft.com/office/drawing/2014/main" id="{DF88EFD7-0386-0E19-C28B-E412E647A8B3}"/>
                  </a:ext>
                </a:extLst>
              </p:cNvPr>
              <p:cNvPicPr preferRelativeResize="0"/>
              <p:nvPr/>
            </p:nvPicPr>
            <p:blipFill rotWithShape="1">
              <a:blip r:embed="rId3">
                <a:alphaModFix/>
              </a:blip>
              <a:srcRect t="7455" b="16231"/>
              <a:stretch/>
            </p:blipFill>
            <p:spPr>
              <a:xfrm>
                <a:off x="1128925" y="718475"/>
                <a:ext cx="1151269" cy="1179700"/>
              </a:xfrm>
              <a:prstGeom prst="rect">
                <a:avLst/>
              </a:prstGeom>
              <a:noFill/>
              <a:ln>
                <a:noFill/>
              </a:ln>
            </p:spPr>
          </p:pic>
          <p:sp>
            <p:nvSpPr>
              <p:cNvPr id="8" name="Google Shape;120;p27">
                <a:extLst>
                  <a:ext uri="{FF2B5EF4-FFF2-40B4-BE49-F238E27FC236}">
                    <a16:creationId xmlns:a16="http://schemas.microsoft.com/office/drawing/2014/main" id="{196F7279-74ED-51AA-D15F-CFDC1F608B36}"/>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9" name="Gruppo 8">
              <a:extLst>
                <a:ext uri="{FF2B5EF4-FFF2-40B4-BE49-F238E27FC236}">
                  <a16:creationId xmlns:a16="http://schemas.microsoft.com/office/drawing/2014/main" id="{3A8EFC64-7D63-4197-2D14-B2839FECF0BA}"/>
                </a:ext>
              </a:extLst>
            </p:cNvPr>
            <p:cNvGrpSpPr>
              <a:grpSpLocks noChangeAspect="1"/>
            </p:cNvGrpSpPr>
            <p:nvPr/>
          </p:nvGrpSpPr>
          <p:grpSpPr>
            <a:xfrm>
              <a:off x="2356757" y="4889453"/>
              <a:ext cx="892630" cy="831470"/>
              <a:chOff x="2971012" y="638704"/>
              <a:chExt cx="1425304" cy="1327646"/>
            </a:xfrm>
          </p:grpSpPr>
          <p:grpSp>
            <p:nvGrpSpPr>
              <p:cNvPr id="10" name="Gruppo 9">
                <a:extLst>
                  <a:ext uri="{FF2B5EF4-FFF2-40B4-BE49-F238E27FC236}">
                    <a16:creationId xmlns:a16="http://schemas.microsoft.com/office/drawing/2014/main" id="{99427281-28C2-152E-075D-CBCAB9DA45AA}"/>
                  </a:ext>
                </a:extLst>
              </p:cNvPr>
              <p:cNvGrpSpPr/>
              <p:nvPr/>
            </p:nvGrpSpPr>
            <p:grpSpPr>
              <a:xfrm>
                <a:off x="2976875" y="638704"/>
                <a:ext cx="1387812" cy="1286299"/>
                <a:chOff x="1894113" y="657975"/>
                <a:chExt cx="1387812" cy="1286299"/>
              </a:xfrm>
            </p:grpSpPr>
            <p:pic>
              <p:nvPicPr>
                <p:cNvPr id="17" name="Google Shape;133;p28">
                  <a:extLst>
                    <a:ext uri="{FF2B5EF4-FFF2-40B4-BE49-F238E27FC236}">
                      <a16:creationId xmlns:a16="http://schemas.microsoft.com/office/drawing/2014/main" id="{F60492A4-FC8D-062B-6D2C-869BD6E44762}"/>
                    </a:ext>
                  </a:extLst>
                </p:cNvPr>
                <p:cNvPicPr preferRelativeResize="0"/>
                <p:nvPr/>
              </p:nvPicPr>
              <p:blipFill rotWithShape="1">
                <a:blip r:embed="rId4">
                  <a:alphaModFix/>
                </a:blip>
                <a:srcRect l="35540" t="5753" b="12513"/>
                <a:stretch/>
              </p:blipFill>
              <p:spPr>
                <a:xfrm>
                  <a:off x="1894113" y="680053"/>
                  <a:ext cx="1387811" cy="1264221"/>
                </a:xfrm>
                <a:prstGeom prst="rect">
                  <a:avLst/>
                </a:prstGeom>
                <a:noFill/>
                <a:ln>
                  <a:noFill/>
                </a:ln>
              </p:spPr>
            </p:pic>
            <p:sp>
              <p:nvSpPr>
                <p:cNvPr id="18" name="Google Shape;134;p28">
                  <a:extLst>
                    <a:ext uri="{FF2B5EF4-FFF2-40B4-BE49-F238E27FC236}">
                      <a16:creationId xmlns:a16="http://schemas.microsoft.com/office/drawing/2014/main" id="{A8309D76-E4F2-2737-766B-F9E994AE396F}"/>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1" name="Google Shape;135;p28">
                <a:extLst>
                  <a:ext uri="{FF2B5EF4-FFF2-40B4-BE49-F238E27FC236}">
                    <a16:creationId xmlns:a16="http://schemas.microsoft.com/office/drawing/2014/main" id="{53CE2CE6-425C-1A48-33FB-A292C25E648A}"/>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132;p28">
                <a:extLst>
                  <a:ext uri="{FF2B5EF4-FFF2-40B4-BE49-F238E27FC236}">
                    <a16:creationId xmlns:a16="http://schemas.microsoft.com/office/drawing/2014/main" id="{52DF8EB1-7FDB-FB45-08BF-8058B73F8DB8}"/>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132;p28">
                <a:extLst>
                  <a:ext uri="{FF2B5EF4-FFF2-40B4-BE49-F238E27FC236}">
                    <a16:creationId xmlns:a16="http://schemas.microsoft.com/office/drawing/2014/main" id="{EE486B51-3C82-4F59-C650-7941212CE467}"/>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132;p28">
                <a:extLst>
                  <a:ext uri="{FF2B5EF4-FFF2-40B4-BE49-F238E27FC236}">
                    <a16:creationId xmlns:a16="http://schemas.microsoft.com/office/drawing/2014/main" id="{E4F8415A-16FD-C775-853A-6CB3F1B88718}"/>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132;p28">
                <a:extLst>
                  <a:ext uri="{FF2B5EF4-FFF2-40B4-BE49-F238E27FC236}">
                    <a16:creationId xmlns:a16="http://schemas.microsoft.com/office/drawing/2014/main" id="{53E9DD84-AB32-A43F-5C00-34CCD620E9F5}"/>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32;p28">
                <a:extLst>
                  <a:ext uri="{FF2B5EF4-FFF2-40B4-BE49-F238E27FC236}">
                    <a16:creationId xmlns:a16="http://schemas.microsoft.com/office/drawing/2014/main" id="{AB0FB8EE-0CE3-DC85-00B3-4A061597241F}"/>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19" name="Google Shape;151;p29">
              <a:extLst>
                <a:ext uri="{FF2B5EF4-FFF2-40B4-BE49-F238E27FC236}">
                  <a16:creationId xmlns:a16="http://schemas.microsoft.com/office/drawing/2014/main" id="{D12800F4-D05E-F400-AB87-19AB0257DBCB}"/>
                </a:ext>
              </a:extLst>
            </p:cNvPr>
            <p:cNvPicPr preferRelativeResize="0">
              <a:picLocks noChangeAspect="1"/>
            </p:cNvPicPr>
            <p:nvPr/>
          </p:nvPicPr>
          <p:blipFill rotWithShape="1">
            <a:blip r:embed="rId5">
              <a:alphaModFix/>
            </a:blip>
            <a:srcRect l="39409" t="1466" r="6499" b="7459"/>
            <a:stretch/>
          </p:blipFill>
          <p:spPr>
            <a:xfrm>
              <a:off x="3945468" y="3321827"/>
              <a:ext cx="2218268" cy="1513347"/>
            </a:xfrm>
            <a:prstGeom prst="rect">
              <a:avLst/>
            </a:prstGeom>
            <a:noFill/>
            <a:ln>
              <a:noFill/>
            </a:ln>
          </p:spPr>
        </p:pic>
        <p:pic>
          <p:nvPicPr>
            <p:cNvPr id="73" name="Immagine 72" descr="Immagine che contiene schermata, testo&#10;&#10;Il contenuto generato dall'IA potrebbe non essere corretto.">
              <a:extLst>
                <a:ext uri="{FF2B5EF4-FFF2-40B4-BE49-F238E27FC236}">
                  <a16:creationId xmlns:a16="http://schemas.microsoft.com/office/drawing/2014/main" id="{726960AF-E5FA-35BD-53B0-491492580257}"/>
                </a:ext>
              </a:extLst>
            </p:cNvPr>
            <p:cNvPicPr>
              <a:picLocks noChangeAspect="1"/>
            </p:cNvPicPr>
            <p:nvPr/>
          </p:nvPicPr>
          <p:blipFill>
            <a:blip r:embed="rId6"/>
            <a:stretch>
              <a:fillRect/>
            </a:stretch>
          </p:blipFill>
          <p:spPr>
            <a:xfrm>
              <a:off x="6557068" y="2472807"/>
              <a:ext cx="2981885" cy="1666277"/>
            </a:xfrm>
            <a:prstGeom prst="rect">
              <a:avLst/>
            </a:prstGeom>
          </p:spPr>
        </p:pic>
        <p:pic>
          <p:nvPicPr>
            <p:cNvPr id="76" name="Google Shape;152;p13">
              <a:extLst>
                <a:ext uri="{FF2B5EF4-FFF2-40B4-BE49-F238E27FC236}">
                  <a16:creationId xmlns:a16="http://schemas.microsoft.com/office/drawing/2014/main" id="{F6121E83-A0E8-A863-5D3C-A0F8572C3698}"/>
                </a:ext>
              </a:extLst>
            </p:cNvPr>
            <p:cNvPicPr preferRelativeResize="0">
              <a:picLocks noChangeAspect="1"/>
            </p:cNvPicPr>
            <p:nvPr/>
          </p:nvPicPr>
          <p:blipFill>
            <a:blip r:embed="rId7">
              <a:alphaModFix/>
            </a:blip>
            <a:stretch>
              <a:fillRect/>
            </a:stretch>
          </p:blipFill>
          <p:spPr>
            <a:xfrm>
              <a:off x="9545004" y="2446261"/>
              <a:ext cx="736980" cy="736980"/>
            </a:xfrm>
            <a:prstGeom prst="rect">
              <a:avLst/>
            </a:prstGeom>
            <a:noFill/>
            <a:ln>
              <a:noFill/>
            </a:ln>
          </p:spPr>
        </p:pic>
        <p:pic>
          <p:nvPicPr>
            <p:cNvPr id="77" name="Google Shape;154;p13">
              <a:extLst>
                <a:ext uri="{FF2B5EF4-FFF2-40B4-BE49-F238E27FC236}">
                  <a16:creationId xmlns:a16="http://schemas.microsoft.com/office/drawing/2014/main" id="{52B2A5CE-35FE-8A35-C8B8-75BDDFD6D1CD}"/>
                </a:ext>
              </a:extLst>
            </p:cNvPr>
            <p:cNvPicPr preferRelativeResize="0">
              <a:picLocks noChangeAspect="1"/>
            </p:cNvPicPr>
            <p:nvPr/>
          </p:nvPicPr>
          <p:blipFill>
            <a:blip r:embed="rId8">
              <a:alphaModFix/>
            </a:blip>
            <a:stretch>
              <a:fillRect/>
            </a:stretch>
          </p:blipFill>
          <p:spPr>
            <a:xfrm>
              <a:off x="11363194" y="-380572"/>
              <a:ext cx="696217" cy="761144"/>
            </a:xfrm>
            <a:prstGeom prst="rect">
              <a:avLst/>
            </a:prstGeom>
            <a:noFill/>
            <a:ln>
              <a:noFill/>
            </a:ln>
          </p:spPr>
        </p:pic>
        <p:pic>
          <p:nvPicPr>
            <p:cNvPr id="78" name="Google Shape;153;p13">
              <a:extLst>
                <a:ext uri="{FF2B5EF4-FFF2-40B4-BE49-F238E27FC236}">
                  <a16:creationId xmlns:a16="http://schemas.microsoft.com/office/drawing/2014/main" id="{24862107-80DC-68F1-1E4D-EBFFB3800F1A}"/>
                </a:ext>
              </a:extLst>
            </p:cNvPr>
            <p:cNvPicPr preferRelativeResize="0">
              <a:picLocks noChangeAspect="1"/>
            </p:cNvPicPr>
            <p:nvPr/>
          </p:nvPicPr>
          <p:blipFill>
            <a:blip r:embed="rId9">
              <a:alphaModFix/>
            </a:blip>
            <a:stretch>
              <a:fillRect/>
            </a:stretch>
          </p:blipFill>
          <p:spPr>
            <a:xfrm>
              <a:off x="11237418" y="1176927"/>
              <a:ext cx="947771" cy="947771"/>
            </a:xfrm>
            <a:prstGeom prst="rect">
              <a:avLst/>
            </a:prstGeom>
            <a:noFill/>
            <a:ln>
              <a:noFill/>
            </a:ln>
          </p:spPr>
        </p:pic>
        <p:pic>
          <p:nvPicPr>
            <p:cNvPr id="80" name="Immagine 79">
              <a:extLst>
                <a:ext uri="{FF2B5EF4-FFF2-40B4-BE49-F238E27FC236}">
                  <a16:creationId xmlns:a16="http://schemas.microsoft.com/office/drawing/2014/main" id="{17F19CC4-D084-9E32-1CE1-45A6C1278E4C}"/>
                </a:ext>
              </a:extLst>
            </p:cNvPr>
            <p:cNvPicPr>
              <a:picLocks noChangeAspect="1"/>
            </p:cNvPicPr>
            <p:nvPr/>
          </p:nvPicPr>
          <p:blipFill>
            <a:blip r:embed="rId10"/>
            <a:stretch>
              <a:fillRect/>
            </a:stretch>
          </p:blipFill>
          <p:spPr>
            <a:xfrm>
              <a:off x="9733340" y="1924050"/>
              <a:ext cx="1246128" cy="401296"/>
            </a:xfrm>
            <a:prstGeom prst="rect">
              <a:avLst/>
            </a:prstGeom>
          </p:spPr>
        </p:pic>
        <p:pic>
          <p:nvPicPr>
            <p:cNvPr id="82" name="Immagine 81">
              <a:extLst>
                <a:ext uri="{FF2B5EF4-FFF2-40B4-BE49-F238E27FC236}">
                  <a16:creationId xmlns:a16="http://schemas.microsoft.com/office/drawing/2014/main" id="{ADCD3390-CA33-A3F7-8AD2-33E29C5FE3B3}"/>
                </a:ext>
              </a:extLst>
            </p:cNvPr>
            <p:cNvPicPr>
              <a:picLocks noChangeAspect="1"/>
            </p:cNvPicPr>
            <p:nvPr/>
          </p:nvPicPr>
          <p:blipFill>
            <a:blip r:embed="rId11"/>
            <a:stretch>
              <a:fillRect/>
            </a:stretch>
          </p:blipFill>
          <p:spPr>
            <a:xfrm>
              <a:off x="10228908" y="2396219"/>
              <a:ext cx="802063" cy="830793"/>
            </a:xfrm>
            <a:prstGeom prst="rect">
              <a:avLst/>
            </a:prstGeom>
          </p:spPr>
        </p:pic>
        <p:sp>
          <p:nvSpPr>
            <p:cNvPr id="83" name="CasellaDiTesto 82">
              <a:extLst>
                <a:ext uri="{FF2B5EF4-FFF2-40B4-BE49-F238E27FC236}">
                  <a16:creationId xmlns:a16="http://schemas.microsoft.com/office/drawing/2014/main" id="{5F22F5D2-6E3A-47CF-C24A-C01F2E2D01BC}"/>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84" name="CasellaDiTesto 83">
              <a:extLst>
                <a:ext uri="{FF2B5EF4-FFF2-40B4-BE49-F238E27FC236}">
                  <a16:creationId xmlns:a16="http://schemas.microsoft.com/office/drawing/2014/main" id="{F5D29062-72AA-BADA-42EB-5A94C863BE1E}"/>
                </a:ext>
              </a:extLst>
            </p:cNvPr>
            <p:cNvSpPr txBox="1"/>
            <p:nvPr/>
          </p:nvSpPr>
          <p:spPr>
            <a:xfrm rot="16200000">
              <a:off x="-838124" y="2147972"/>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22" name="Connettore diritto 21">
              <a:extLst>
                <a:ext uri="{FF2B5EF4-FFF2-40B4-BE49-F238E27FC236}">
                  <a16:creationId xmlns:a16="http://schemas.microsoft.com/office/drawing/2014/main" id="{4448EDC1-5ECC-A09D-8F55-F0B59ACA3B1B}"/>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128877E6-AC4A-0EE3-7266-FA2B4B97A855}"/>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0" name="Connettore 2 19">
            <a:extLst>
              <a:ext uri="{FF2B5EF4-FFF2-40B4-BE49-F238E27FC236}">
                <a16:creationId xmlns:a16="http://schemas.microsoft.com/office/drawing/2014/main" id="{3DAF3859-1D87-98FA-7F05-305F18A4C9BC}"/>
              </a:ext>
            </a:extLst>
          </p:cNvPr>
          <p:cNvCxnSpPr>
            <a:cxnSpLocks/>
          </p:cNvCxnSpPr>
          <p:nvPr/>
        </p:nvCxnSpPr>
        <p:spPr>
          <a:xfrm>
            <a:off x="1270421" y="1036209"/>
            <a:ext cx="61584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27138750-93DF-E745-1202-B444A7BD32AB}"/>
              </a:ext>
            </a:extLst>
          </p:cNvPr>
          <p:cNvSpPr txBox="1"/>
          <p:nvPr/>
        </p:nvSpPr>
        <p:spPr>
          <a:xfrm>
            <a:off x="3841868" y="799330"/>
            <a:ext cx="949049" cy="507831"/>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Gy Conv</a:t>
            </a:r>
          </a:p>
        </p:txBody>
      </p:sp>
      <p:cxnSp>
        <p:nvCxnSpPr>
          <p:cNvPr id="26" name="Connettore 2 25">
            <a:extLst>
              <a:ext uri="{FF2B5EF4-FFF2-40B4-BE49-F238E27FC236}">
                <a16:creationId xmlns:a16="http://schemas.microsoft.com/office/drawing/2014/main" id="{EA71C8CF-1196-E106-BC46-282AA17D0049}"/>
              </a:ext>
            </a:extLst>
          </p:cNvPr>
          <p:cNvCxnSpPr>
            <a:cxnSpLocks/>
          </p:cNvCxnSpPr>
          <p:nvPr/>
        </p:nvCxnSpPr>
        <p:spPr>
          <a:xfrm>
            <a:off x="1270421" y="1414252"/>
            <a:ext cx="5117657" cy="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AAFE50EA-3762-240F-3726-40AA25599963}"/>
              </a:ext>
            </a:extLst>
          </p:cNvPr>
          <p:cNvSpPr txBox="1"/>
          <p:nvPr/>
        </p:nvSpPr>
        <p:spPr>
          <a:xfrm>
            <a:off x="3841867" y="1177373"/>
            <a:ext cx="1027313" cy="507831"/>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Gy UHDR</a:t>
            </a:r>
          </a:p>
        </p:txBody>
      </p:sp>
      <p:sp>
        <p:nvSpPr>
          <p:cNvPr id="2" name="Titolo 1">
            <a:extLst>
              <a:ext uri="{FF2B5EF4-FFF2-40B4-BE49-F238E27FC236}">
                <a16:creationId xmlns:a16="http://schemas.microsoft.com/office/drawing/2014/main" id="{034F5E69-7DEE-372F-BB1B-73B392A88C95}"/>
              </a:ext>
            </a:extLst>
          </p:cNvPr>
          <p:cNvSpPr txBox="1">
            <a:spLocks/>
          </p:cNvSpPr>
          <p:nvPr/>
        </p:nvSpPr>
        <p:spPr>
          <a:xfrm>
            <a:off x="0" y="1"/>
            <a:ext cx="9144000" cy="763621"/>
          </a:xfrm>
          <a:prstGeom prst="rect">
            <a:avLst/>
          </a:prstGeom>
          <a:noFill/>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Crucial stages and mechanistic hypotheses of FLASH effect</a:t>
            </a:r>
          </a:p>
        </p:txBody>
      </p:sp>
      <p:pic>
        <p:nvPicPr>
          <p:cNvPr id="33" name="Immagine 32">
            <a:extLst>
              <a:ext uri="{FF2B5EF4-FFF2-40B4-BE49-F238E27FC236}">
                <a16:creationId xmlns:a16="http://schemas.microsoft.com/office/drawing/2014/main" id="{B5DD5124-A6B3-0CCB-77DF-7773B56A00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19" y="3869715"/>
            <a:ext cx="273530" cy="448613"/>
          </a:xfrm>
          <a:prstGeom prst="rect">
            <a:avLst/>
          </a:prstGeom>
        </p:spPr>
      </p:pic>
      <p:sp>
        <p:nvSpPr>
          <p:cNvPr id="4" name="Ovale 3">
            <a:extLst>
              <a:ext uri="{FF2B5EF4-FFF2-40B4-BE49-F238E27FC236}">
                <a16:creationId xmlns:a16="http://schemas.microsoft.com/office/drawing/2014/main" id="{43640354-20BE-E921-6149-234BA3C8F750}"/>
              </a:ext>
            </a:extLst>
          </p:cNvPr>
          <p:cNvSpPr/>
          <p:nvPr/>
        </p:nvSpPr>
        <p:spPr>
          <a:xfrm>
            <a:off x="2756944" y="2071688"/>
            <a:ext cx="4068122" cy="2045184"/>
          </a:xfrm>
          <a:prstGeom prst="ellipse">
            <a:avLst/>
          </a:prstGeom>
          <a:no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E09E39D8-97AA-2A1F-9018-ADF3E64D2BFD}"/>
              </a:ext>
            </a:extLst>
          </p:cNvPr>
          <p:cNvSpPr/>
          <p:nvPr/>
        </p:nvSpPr>
        <p:spPr>
          <a:xfrm>
            <a:off x="180668" y="4680385"/>
            <a:ext cx="3661200"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effectLst/>
              </a:defRPr>
            </a:pP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Modified starting from U. Weber, E.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Scifoni</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M. Durante, Med. Phys. (2022)</a:t>
            </a:r>
          </a:p>
        </p:txBody>
      </p:sp>
      <p:sp>
        <p:nvSpPr>
          <p:cNvPr id="35" name="Segnaposto numero diapositiva 7">
            <a:extLst>
              <a:ext uri="{FF2B5EF4-FFF2-40B4-BE49-F238E27FC236}">
                <a16:creationId xmlns:a16="http://schemas.microsoft.com/office/drawing/2014/main" id="{5D3A9509-1878-3C0C-F7EA-A0E09389C081}"/>
              </a:ext>
            </a:extLst>
          </p:cNvPr>
          <p:cNvSpPr txBox="1">
            <a:spLocks/>
          </p:cNvSpPr>
          <p:nvPr/>
        </p:nvSpPr>
        <p:spPr>
          <a:xfrm>
            <a:off x="64579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indent="0" algn="r" defTabSz="914400" rtl="0" eaLnBrk="1" latinLnBrk="0" hangingPunct="1">
              <a:spcBef>
                <a:spcPts val="0"/>
              </a:spcBef>
              <a:buNone/>
              <a:defRPr sz="1200" kern="1200">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kern="1200">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kern="1200">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kern="1200">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kern="1200">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kern="1200">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kern="1200">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kern="1200">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kern="1200">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E6D6A94-FE70-45EA-859B-A205DD54D972}" type="slidenum">
              <a:rPr kumimoji="0" lang="en-US" sz="9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888888"/>
              </a:solidFill>
              <a:effectLst/>
              <a:uLnTx/>
              <a:uFillTx/>
              <a:latin typeface="Calibri"/>
              <a:cs typeface="Calibri"/>
              <a:sym typeface="Calibri"/>
            </a:endParaRPr>
          </a:p>
        </p:txBody>
      </p:sp>
      <p:pic>
        <p:nvPicPr>
          <p:cNvPr id="36" name="Elemento grafico 35" descr="Coppa con riempimento a tinta unita">
            <a:extLst>
              <a:ext uri="{FF2B5EF4-FFF2-40B4-BE49-F238E27FC236}">
                <a16:creationId xmlns:a16="http://schemas.microsoft.com/office/drawing/2014/main" id="{75AAF53B-50CF-645A-9AD8-8EFE575ABEE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78731" y="3852988"/>
            <a:ext cx="446334" cy="446334"/>
          </a:xfrm>
          <a:prstGeom prst="rect">
            <a:avLst/>
          </a:prstGeom>
        </p:spPr>
      </p:pic>
      <p:sp>
        <p:nvSpPr>
          <p:cNvPr id="21" name="Segnaposto piè di pagina 6">
            <a:extLst>
              <a:ext uri="{FF2B5EF4-FFF2-40B4-BE49-F238E27FC236}">
                <a16:creationId xmlns:a16="http://schemas.microsoft.com/office/drawing/2014/main" id="{AEA5BD16-F254-AE64-F70F-C51A6E63E375}"/>
              </a:ext>
            </a:extLst>
          </p:cNvPr>
          <p:cNvSpPr txBox="1">
            <a:spLocks/>
          </p:cNvSpPr>
          <p:nvPr/>
        </p:nvSpPr>
        <p:spPr>
          <a:xfrm>
            <a:off x="4788780" y="4692580"/>
            <a:ext cx="3086100" cy="273844"/>
          </a:xfrm>
          <a:prstGeom prst="rect">
            <a:avLst/>
          </a:prstGeom>
          <a:noFill/>
          <a:ln>
            <a:noFill/>
          </a:ln>
        </p:spPr>
        <p:txBody>
          <a:bodyPr spcFirstLastPara="1" wrap="square" lIns="51431" tIns="25706" rIns="51431" bIns="25706" anchor="ctr" anchorCtr="0">
            <a:noAutofit/>
          </a:bodyPr>
          <a:lstStyle>
            <a:defPPr>
              <a:defRPr lang="it-IT"/>
            </a:defPPr>
            <a:lvl1pPr marL="0" marR="0" lvl="0" algn="ctr" defTabSz="914400" rtl="0" eaLnBrk="1" latinLnBrk="0" hangingPunct="1">
              <a:spcBef>
                <a:spcPts val="0"/>
              </a:spcBef>
              <a:spcAft>
                <a:spcPts val="0"/>
              </a:spcAft>
              <a:buSzPts val="1100"/>
              <a:buNone/>
              <a:defRPr sz="1200" kern="1200">
                <a:solidFill>
                  <a:srgbClr val="888888"/>
                </a:solidFill>
                <a:latin typeface="Calibri"/>
                <a:ea typeface="Calibri"/>
                <a:cs typeface="Calibri"/>
                <a:sym typeface="Calibri"/>
              </a:defRPr>
            </a:lvl1pPr>
            <a:lvl2pPr marL="457200" marR="0" lvl="1"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Tx/>
              <a:buSzPts val="1100"/>
              <a:buFontTx/>
              <a:buNone/>
              <a:tabLst/>
              <a:defRPr/>
            </a:pPr>
            <a:r>
              <a:rPr kumimoji="0" lang="en-US" sz="900" b="0" i="0" u="none" strike="noStrike" kern="1200" cap="none" spc="0" normalizeH="0" baseline="0" noProof="0" dirty="0">
                <a:ln>
                  <a:noFill/>
                </a:ln>
                <a:solidFill>
                  <a:srgbClr val="888888"/>
                </a:solidFill>
                <a:effectLst/>
                <a:uLnTx/>
                <a:uFillTx/>
                <a:latin typeface="Calibri"/>
                <a:cs typeface="Calibri"/>
                <a:sym typeface="Calibri"/>
              </a:rPr>
              <a:t>Marco </a:t>
            </a:r>
            <a:r>
              <a:rPr kumimoji="0" lang="en-US" sz="900" b="0" i="0" u="none" strike="noStrike" kern="1200" cap="none" spc="0" normalizeH="0" baseline="0" noProof="0" dirty="0" err="1">
                <a:ln>
                  <a:noFill/>
                </a:ln>
                <a:solidFill>
                  <a:srgbClr val="888888"/>
                </a:solidFill>
                <a:effectLst/>
                <a:uLnTx/>
                <a:uFillTx/>
                <a:latin typeface="Calibri"/>
                <a:cs typeface="Calibri"/>
                <a:sym typeface="Calibri"/>
              </a:rPr>
              <a:t>Battestini</a:t>
            </a:r>
            <a:r>
              <a:rPr kumimoji="0" lang="en-US" sz="900" b="0" i="0" u="none" strike="noStrike" kern="1200" cap="none" spc="0" normalizeH="0" baseline="0" noProof="0" dirty="0">
                <a:ln>
                  <a:noFill/>
                </a:ln>
                <a:solidFill>
                  <a:srgbClr val="888888"/>
                </a:solidFill>
                <a:effectLst/>
                <a:uLnTx/>
                <a:uFillTx/>
                <a:latin typeface="Calibri"/>
                <a:cs typeface="Calibri"/>
                <a:sym typeface="Calibri"/>
              </a:rPr>
              <a:t> </a:t>
            </a:r>
            <a:r>
              <a:rPr kumimoji="0" lang="en-US" sz="900" b="0" i="0" u="none" strike="noStrike" kern="1200" cap="none" spc="0" normalizeH="0" baseline="0" noProof="0" dirty="0" err="1">
                <a:ln>
                  <a:noFill/>
                </a:ln>
                <a:solidFill>
                  <a:srgbClr val="888888"/>
                </a:solidFill>
                <a:effectLst/>
                <a:uLnTx/>
                <a:uFillTx/>
                <a:latin typeface="Calibri"/>
                <a:cs typeface="Calibri"/>
                <a:sym typeface="Calibri"/>
              </a:rPr>
              <a:t>PjD</a:t>
            </a:r>
            <a:r>
              <a:rPr kumimoji="0" lang="en-US" sz="900" b="0" i="0" u="none" strike="noStrike" kern="1200" cap="none" spc="0" normalizeH="0" baseline="0" noProof="0" dirty="0">
                <a:ln>
                  <a:noFill/>
                </a:ln>
                <a:solidFill>
                  <a:srgbClr val="888888"/>
                </a:solidFill>
                <a:effectLst/>
                <a:uLnTx/>
                <a:uFillTx/>
                <a:latin typeface="Calibri"/>
                <a:cs typeface="Calibri"/>
                <a:sym typeface="Calibri"/>
              </a:rPr>
              <a:t> Thesis</a:t>
            </a:r>
          </a:p>
        </p:txBody>
      </p:sp>
      <p:sp>
        <p:nvSpPr>
          <p:cNvPr id="28" name="Slide Number Placeholder 27">
            <a:extLst>
              <a:ext uri="{FF2B5EF4-FFF2-40B4-BE49-F238E27FC236}">
                <a16:creationId xmlns:a16="http://schemas.microsoft.com/office/drawing/2014/main" id="{380FD743-C6CF-500A-9B3A-98ED32634965}"/>
              </a:ext>
            </a:extLst>
          </p:cNvPr>
          <p:cNvSpPr>
            <a:spLocks noGrp="1"/>
          </p:cNvSpPr>
          <p:nvPr>
            <p:ph type="sldNum" idx="12"/>
          </p:nvPr>
        </p:nvSpPr>
        <p:spPr/>
        <p:txBody>
          <a:bodyPr/>
          <a:lstStyle/>
          <a:p>
            <a:fld id="{00000000-1234-1234-1234-123412341234}" type="slidenum">
              <a:rPr lang="it-IT" smtClean="0"/>
              <a:pPr/>
              <a:t>6</a:t>
            </a:fld>
            <a:endParaRPr lang="it-IT"/>
          </a:p>
        </p:txBody>
      </p:sp>
    </p:spTree>
    <p:extLst>
      <p:ext uri="{BB962C8B-B14F-4D97-AF65-F5344CB8AC3E}">
        <p14:creationId xmlns:p14="http://schemas.microsoft.com/office/powerpoint/2010/main" val="206532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INTERTRACK: Quantities and their time evolution</a:t>
            </a:r>
            <a:endParaRPr sz="2000" b="1">
              <a:solidFill>
                <a:srgbClr val="595959"/>
              </a:solidFill>
              <a:latin typeface="Tenor Sans"/>
              <a:ea typeface="Tenor Sans"/>
              <a:cs typeface="Tenor Sans"/>
              <a:sym typeface="Tenor Sans"/>
            </a:endParaRPr>
          </a:p>
        </p:txBody>
      </p:sp>
      <p:sp>
        <p:nvSpPr>
          <p:cNvPr id="346" name="Google Shape;346;p25"/>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7" name="Google Shape;347;p25"/>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5</a:t>
            </a:r>
            <a:endParaRPr sz="1300">
              <a:solidFill>
                <a:schemeClr val="dk1"/>
              </a:solidFill>
              <a:latin typeface="Tenor Sans"/>
              <a:ea typeface="Tenor Sans"/>
              <a:cs typeface="Tenor Sans"/>
              <a:sym typeface="Tenor Sans"/>
            </a:endParaRPr>
          </a:p>
        </p:txBody>
      </p:sp>
      <p:pic>
        <p:nvPicPr>
          <p:cNvPr id="348" name="Google Shape;348;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8666" y="2730070"/>
            <a:ext cx="4253105" cy="2343715"/>
          </a:xfrm>
          <a:prstGeom prst="rect">
            <a:avLst/>
          </a:prstGeom>
          <a:noFill/>
          <a:ln>
            <a:noFill/>
          </a:ln>
        </p:spPr>
      </p:pic>
      <p:pic>
        <p:nvPicPr>
          <p:cNvPr id="349" name="Google Shape;349;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54756" y="382650"/>
            <a:ext cx="4252418" cy="2343347"/>
          </a:xfrm>
          <a:prstGeom prst="rect">
            <a:avLst/>
          </a:prstGeom>
          <a:noFill/>
          <a:ln>
            <a:noFill/>
          </a:ln>
        </p:spPr>
      </p:pic>
      <p:pic>
        <p:nvPicPr>
          <p:cNvPr id="350" name="Google Shape;350;p2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2400" y="603563"/>
            <a:ext cx="4092376" cy="2673487"/>
          </a:xfrm>
          <a:prstGeom prst="rect">
            <a:avLst/>
          </a:prstGeom>
          <a:noFill/>
          <a:ln>
            <a:noFill/>
          </a:ln>
        </p:spPr>
      </p:pic>
      <p:sp>
        <p:nvSpPr>
          <p:cNvPr id="351" name="Google Shape;351;p25"/>
          <p:cNvSpPr txBox="1"/>
          <p:nvPr/>
        </p:nvSpPr>
        <p:spPr>
          <a:xfrm>
            <a:off x="701775" y="3568475"/>
            <a:ext cx="171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G-value(t) =</a:t>
            </a:r>
            <a:endParaRPr sz="1600" baseline="-25000">
              <a:solidFill>
                <a:schemeClr val="dk1"/>
              </a:solidFill>
              <a:latin typeface="Tenor Sans"/>
              <a:ea typeface="Tenor Sans"/>
              <a:cs typeface="Tenor Sans"/>
              <a:sym typeface="Tenor Sans"/>
            </a:endParaRPr>
          </a:p>
        </p:txBody>
      </p:sp>
      <p:cxnSp>
        <p:nvCxnSpPr>
          <p:cNvPr id="352" name="Google Shape;352;p25"/>
          <p:cNvCxnSpPr/>
          <p:nvPr/>
        </p:nvCxnSpPr>
        <p:spPr>
          <a:xfrm rot="10800000" flipH="1">
            <a:off x="2112675" y="3777725"/>
            <a:ext cx="1153500" cy="6300"/>
          </a:xfrm>
          <a:prstGeom prst="straightConnector1">
            <a:avLst/>
          </a:prstGeom>
          <a:noFill/>
          <a:ln w="9525" cap="flat" cmpd="sng">
            <a:solidFill>
              <a:schemeClr val="dk1"/>
            </a:solidFill>
            <a:prstDash val="solid"/>
            <a:round/>
            <a:headEnd type="none" w="med" len="med"/>
            <a:tailEnd type="none" w="med" len="med"/>
          </a:ln>
        </p:spPr>
      </p:cxnSp>
      <p:sp>
        <p:nvSpPr>
          <p:cNvPr id="353" name="Google Shape;353;p25"/>
          <p:cNvSpPr txBox="1"/>
          <p:nvPr/>
        </p:nvSpPr>
        <p:spPr>
          <a:xfrm>
            <a:off x="2382300" y="3422975"/>
            <a:ext cx="65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N(t)</a:t>
            </a:r>
            <a:endParaRPr sz="1600" baseline="-25000">
              <a:solidFill>
                <a:schemeClr val="dk1"/>
              </a:solidFill>
              <a:latin typeface="Tenor Sans"/>
              <a:ea typeface="Tenor Sans"/>
              <a:cs typeface="Tenor Sans"/>
              <a:sym typeface="Tenor Sans"/>
            </a:endParaRPr>
          </a:p>
        </p:txBody>
      </p:sp>
      <p:sp>
        <p:nvSpPr>
          <p:cNvPr id="354" name="Google Shape;354;p25"/>
          <p:cNvSpPr txBox="1"/>
          <p:nvPr/>
        </p:nvSpPr>
        <p:spPr>
          <a:xfrm>
            <a:off x="2070975" y="3706325"/>
            <a:ext cx="132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E(t)[100eV]</a:t>
            </a:r>
            <a:endParaRPr sz="1600" baseline="-25000">
              <a:solidFill>
                <a:schemeClr val="dk1"/>
              </a:solidFill>
              <a:latin typeface="Tenor Sans"/>
              <a:ea typeface="Tenor Sans"/>
              <a:cs typeface="Tenor Sans"/>
              <a:sym typeface="Tenor Sans"/>
            </a:endParaRPr>
          </a:p>
        </p:txBody>
      </p:sp>
      <p:sp>
        <p:nvSpPr>
          <p:cNvPr id="355" name="Google Shape;355;p25"/>
          <p:cNvSpPr txBox="1"/>
          <p:nvPr/>
        </p:nvSpPr>
        <p:spPr>
          <a:xfrm>
            <a:off x="930375" y="4482875"/>
            <a:ext cx="171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 =</a:t>
            </a:r>
            <a:endParaRPr sz="1600" baseline="-25000">
              <a:solidFill>
                <a:schemeClr val="dk1"/>
              </a:solidFill>
              <a:latin typeface="Tenor Sans"/>
              <a:ea typeface="Tenor Sans"/>
              <a:cs typeface="Tenor Sans"/>
              <a:sym typeface="Tenor Sans"/>
            </a:endParaRPr>
          </a:p>
        </p:txBody>
      </p:sp>
      <p:cxnSp>
        <p:nvCxnSpPr>
          <p:cNvPr id="356" name="Google Shape;356;p25"/>
          <p:cNvCxnSpPr/>
          <p:nvPr/>
        </p:nvCxnSpPr>
        <p:spPr>
          <a:xfrm rot="10800000" flipH="1">
            <a:off x="2112675" y="4692125"/>
            <a:ext cx="1153500" cy="6300"/>
          </a:xfrm>
          <a:prstGeom prst="straightConnector1">
            <a:avLst/>
          </a:prstGeom>
          <a:noFill/>
          <a:ln w="9525" cap="flat" cmpd="sng">
            <a:solidFill>
              <a:schemeClr val="dk1"/>
            </a:solidFill>
            <a:prstDash val="solid"/>
            <a:round/>
            <a:headEnd type="none" w="med" len="med"/>
            <a:tailEnd type="none" w="med" len="med"/>
          </a:ln>
        </p:spPr>
      </p:cxnSp>
      <p:sp>
        <p:nvSpPr>
          <p:cNvPr id="357" name="Google Shape;357;p25"/>
          <p:cNvSpPr txBox="1"/>
          <p:nvPr/>
        </p:nvSpPr>
        <p:spPr>
          <a:xfrm>
            <a:off x="2112675" y="4292375"/>
            <a:ext cx="1153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dk1"/>
                </a:solidFill>
                <a:latin typeface="Tenor Sans"/>
                <a:ea typeface="Tenor Sans"/>
                <a:cs typeface="Tenor Sans"/>
                <a:sym typeface="Tenor Sans"/>
              </a:rPr>
              <a:t>N</a:t>
            </a:r>
            <a:r>
              <a:rPr lang="it" sz="1600" baseline="-25000">
                <a:solidFill>
                  <a:schemeClr val="dk1"/>
                </a:solidFill>
                <a:latin typeface="Tenor Sans"/>
                <a:ea typeface="Tenor Sans"/>
                <a:cs typeface="Tenor Sans"/>
                <a:sym typeface="Tenor Sans"/>
              </a:rPr>
              <a:t>1</a:t>
            </a:r>
            <a:r>
              <a:rPr lang="it" sz="1600">
                <a:solidFill>
                  <a:schemeClr val="dk1"/>
                </a:solidFill>
                <a:latin typeface="Tenor Sans"/>
                <a:ea typeface="Tenor Sans"/>
                <a:cs typeface="Tenor Sans"/>
                <a:sym typeface="Tenor Sans"/>
              </a:rPr>
              <a:t> + N</a:t>
            </a:r>
            <a:r>
              <a:rPr lang="it" sz="1600" baseline="-25000">
                <a:solidFill>
                  <a:schemeClr val="dk1"/>
                </a:solidFill>
                <a:latin typeface="Tenor Sans"/>
                <a:ea typeface="Tenor Sans"/>
                <a:cs typeface="Tenor Sans"/>
                <a:sym typeface="Tenor Sans"/>
              </a:rPr>
              <a:t>2</a:t>
            </a:r>
            <a:endParaRPr sz="1600" baseline="-25000">
              <a:solidFill>
                <a:schemeClr val="dk1"/>
              </a:solidFill>
              <a:latin typeface="Tenor Sans"/>
              <a:ea typeface="Tenor Sans"/>
              <a:cs typeface="Tenor Sans"/>
              <a:sym typeface="Tenor Sans"/>
            </a:endParaRPr>
          </a:p>
        </p:txBody>
      </p:sp>
      <p:sp>
        <p:nvSpPr>
          <p:cNvPr id="358" name="Google Shape;358;p25"/>
          <p:cNvSpPr txBox="1"/>
          <p:nvPr/>
        </p:nvSpPr>
        <p:spPr>
          <a:xfrm>
            <a:off x="2112675" y="4620725"/>
            <a:ext cx="1153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dk1"/>
                </a:solidFill>
                <a:latin typeface="Tenor Sans"/>
                <a:ea typeface="Tenor Sans"/>
                <a:cs typeface="Tenor Sans"/>
                <a:sym typeface="Tenor Sans"/>
              </a:rPr>
              <a:t>E</a:t>
            </a:r>
            <a:r>
              <a:rPr lang="it" sz="1600" baseline="-25000">
                <a:solidFill>
                  <a:schemeClr val="dk1"/>
                </a:solidFill>
                <a:latin typeface="Tenor Sans"/>
                <a:ea typeface="Tenor Sans"/>
                <a:cs typeface="Tenor Sans"/>
                <a:sym typeface="Tenor Sans"/>
              </a:rPr>
              <a:t>1</a:t>
            </a:r>
            <a:r>
              <a:rPr lang="it" sz="1600">
                <a:solidFill>
                  <a:schemeClr val="dk1"/>
                </a:solidFill>
                <a:latin typeface="Tenor Sans"/>
                <a:ea typeface="Tenor Sans"/>
                <a:cs typeface="Tenor Sans"/>
                <a:sym typeface="Tenor Sans"/>
              </a:rPr>
              <a:t> + E</a:t>
            </a:r>
            <a:r>
              <a:rPr lang="it" sz="1600" baseline="-25000">
                <a:solidFill>
                  <a:schemeClr val="dk1"/>
                </a:solidFill>
                <a:latin typeface="Tenor Sans"/>
                <a:ea typeface="Tenor Sans"/>
                <a:cs typeface="Tenor Sans"/>
                <a:sym typeface="Tenor Sans"/>
              </a:rPr>
              <a:t>2</a:t>
            </a:r>
            <a:endParaRPr sz="1600" baseline="-25000">
              <a:solidFill>
                <a:schemeClr val="dk1"/>
              </a:solidFill>
              <a:latin typeface="Tenor Sans"/>
              <a:ea typeface="Tenor Sans"/>
              <a:cs typeface="Tenor Sans"/>
              <a:sym typeface="Tenor Sans"/>
            </a:endParaRPr>
          </a:p>
        </p:txBody>
      </p:sp>
      <p:sp>
        <p:nvSpPr>
          <p:cNvPr id="359" name="Google Shape;359;p25"/>
          <p:cNvSpPr txBox="1"/>
          <p:nvPr/>
        </p:nvSpPr>
        <p:spPr>
          <a:xfrm>
            <a:off x="-2727225" y="4482875"/>
            <a:ext cx="132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 =</a:t>
            </a:r>
            <a:endParaRPr sz="1600" baseline="-25000">
              <a:solidFill>
                <a:schemeClr val="dk1"/>
              </a:solidFill>
              <a:latin typeface="Tenor Sans"/>
              <a:ea typeface="Tenor Sans"/>
              <a:cs typeface="Tenor Sans"/>
              <a:sym typeface="Tenor Sans"/>
            </a:endParaRPr>
          </a:p>
        </p:txBody>
      </p:sp>
      <p:cxnSp>
        <p:nvCxnSpPr>
          <p:cNvPr id="360" name="Google Shape;360;p25"/>
          <p:cNvCxnSpPr/>
          <p:nvPr/>
        </p:nvCxnSpPr>
        <p:spPr>
          <a:xfrm rot="10800000" flipH="1">
            <a:off x="-1581350" y="4697025"/>
            <a:ext cx="366300" cy="1200"/>
          </a:xfrm>
          <a:prstGeom prst="straightConnector1">
            <a:avLst/>
          </a:prstGeom>
          <a:noFill/>
          <a:ln w="9525" cap="flat" cmpd="sng">
            <a:solidFill>
              <a:schemeClr val="dk1"/>
            </a:solidFill>
            <a:prstDash val="solid"/>
            <a:round/>
            <a:headEnd type="none" w="med" len="med"/>
            <a:tailEnd type="none" w="med" len="med"/>
          </a:ln>
        </p:spPr>
      </p:cxnSp>
      <p:sp>
        <p:nvSpPr>
          <p:cNvPr id="361" name="Google Shape;361;p25"/>
          <p:cNvSpPr txBox="1"/>
          <p:nvPr/>
        </p:nvSpPr>
        <p:spPr>
          <a:xfrm>
            <a:off x="-1586625" y="4291000"/>
            <a:ext cx="42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N</a:t>
            </a:r>
            <a:r>
              <a:rPr lang="it" sz="1600" baseline="-25000">
                <a:solidFill>
                  <a:schemeClr val="dk1"/>
                </a:solidFill>
                <a:latin typeface="Tenor Sans"/>
                <a:ea typeface="Tenor Sans"/>
                <a:cs typeface="Tenor Sans"/>
                <a:sym typeface="Tenor Sans"/>
              </a:rPr>
              <a:t>1</a:t>
            </a:r>
            <a:endParaRPr sz="1600" baseline="-25000">
              <a:solidFill>
                <a:schemeClr val="dk1"/>
              </a:solidFill>
              <a:latin typeface="Tenor Sans"/>
              <a:ea typeface="Tenor Sans"/>
              <a:cs typeface="Tenor Sans"/>
              <a:sym typeface="Tenor Sans"/>
            </a:endParaRPr>
          </a:p>
        </p:txBody>
      </p:sp>
      <p:sp>
        <p:nvSpPr>
          <p:cNvPr id="362" name="Google Shape;362;p25"/>
          <p:cNvSpPr txBox="1"/>
          <p:nvPr/>
        </p:nvSpPr>
        <p:spPr>
          <a:xfrm>
            <a:off x="-1586625" y="4620725"/>
            <a:ext cx="42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E</a:t>
            </a:r>
            <a:r>
              <a:rPr lang="it" sz="1600" baseline="-25000">
                <a:solidFill>
                  <a:schemeClr val="dk1"/>
                </a:solidFill>
                <a:latin typeface="Tenor Sans"/>
                <a:ea typeface="Tenor Sans"/>
                <a:cs typeface="Tenor Sans"/>
                <a:sym typeface="Tenor Sans"/>
              </a:rPr>
              <a:t>1</a:t>
            </a:r>
            <a:endParaRPr sz="1600" baseline="-25000">
              <a:solidFill>
                <a:schemeClr val="dk1"/>
              </a:solidFill>
              <a:latin typeface="Tenor Sans"/>
              <a:ea typeface="Tenor Sans"/>
              <a:cs typeface="Tenor Sans"/>
              <a:sym typeface="Tenor Sans"/>
            </a:endParaRPr>
          </a:p>
        </p:txBody>
      </p:sp>
      <p:cxnSp>
        <p:nvCxnSpPr>
          <p:cNvPr id="363" name="Google Shape;363;p25"/>
          <p:cNvCxnSpPr/>
          <p:nvPr/>
        </p:nvCxnSpPr>
        <p:spPr>
          <a:xfrm rot="10800000" flipH="1">
            <a:off x="-819350" y="4697025"/>
            <a:ext cx="366300" cy="1200"/>
          </a:xfrm>
          <a:prstGeom prst="straightConnector1">
            <a:avLst/>
          </a:prstGeom>
          <a:noFill/>
          <a:ln w="9525" cap="flat" cmpd="sng">
            <a:solidFill>
              <a:schemeClr val="dk1"/>
            </a:solidFill>
            <a:prstDash val="solid"/>
            <a:round/>
            <a:headEnd type="none" w="med" len="med"/>
            <a:tailEnd type="none" w="med" len="med"/>
          </a:ln>
        </p:spPr>
      </p:cxnSp>
      <p:sp>
        <p:nvSpPr>
          <p:cNvPr id="364" name="Google Shape;364;p25"/>
          <p:cNvSpPr txBox="1"/>
          <p:nvPr/>
        </p:nvSpPr>
        <p:spPr>
          <a:xfrm>
            <a:off x="-824625" y="4291000"/>
            <a:ext cx="42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N</a:t>
            </a:r>
            <a:r>
              <a:rPr lang="it" sz="1600" baseline="-25000">
                <a:solidFill>
                  <a:schemeClr val="dk1"/>
                </a:solidFill>
                <a:latin typeface="Tenor Sans"/>
                <a:ea typeface="Tenor Sans"/>
                <a:cs typeface="Tenor Sans"/>
                <a:sym typeface="Tenor Sans"/>
              </a:rPr>
              <a:t>2</a:t>
            </a:r>
            <a:endParaRPr sz="1600" baseline="-25000">
              <a:solidFill>
                <a:schemeClr val="dk1"/>
              </a:solidFill>
              <a:latin typeface="Tenor Sans"/>
              <a:ea typeface="Tenor Sans"/>
              <a:cs typeface="Tenor Sans"/>
              <a:sym typeface="Tenor Sans"/>
            </a:endParaRPr>
          </a:p>
        </p:txBody>
      </p:sp>
      <p:sp>
        <p:nvSpPr>
          <p:cNvPr id="365" name="Google Shape;365;p25"/>
          <p:cNvSpPr txBox="1"/>
          <p:nvPr/>
        </p:nvSpPr>
        <p:spPr>
          <a:xfrm>
            <a:off x="-824625" y="4620725"/>
            <a:ext cx="42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E</a:t>
            </a:r>
            <a:r>
              <a:rPr lang="it" sz="1600" baseline="-25000">
                <a:solidFill>
                  <a:schemeClr val="dk1"/>
                </a:solidFill>
                <a:latin typeface="Tenor Sans"/>
                <a:ea typeface="Tenor Sans"/>
                <a:cs typeface="Tenor Sans"/>
                <a:sym typeface="Tenor Sans"/>
              </a:rPr>
              <a:t>2</a:t>
            </a:r>
            <a:endParaRPr sz="1600" baseline="-25000">
              <a:solidFill>
                <a:schemeClr val="dk1"/>
              </a:solidFill>
              <a:latin typeface="Tenor Sans"/>
              <a:ea typeface="Tenor Sans"/>
              <a:cs typeface="Tenor Sans"/>
              <a:sym typeface="Tenor Sans"/>
            </a:endParaRPr>
          </a:p>
        </p:txBody>
      </p:sp>
      <p:sp>
        <p:nvSpPr>
          <p:cNvPr id="366" name="Google Shape;366;p25"/>
          <p:cNvSpPr txBox="1"/>
          <p:nvPr/>
        </p:nvSpPr>
        <p:spPr>
          <a:xfrm>
            <a:off x="-1203225" y="4482875"/>
            <a:ext cx="47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a:t>
            </a:r>
            <a:endParaRPr sz="1600" baseline="-250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0A1596BF-3DD4-3D87-E678-8C142EDC9236}"/>
              </a:ext>
            </a:extLst>
          </p:cNvPr>
          <p:cNvSpPr txBox="1"/>
          <p:nvPr/>
        </p:nvSpPr>
        <p:spPr>
          <a:xfrm>
            <a:off x="7262230" y="58575"/>
            <a:ext cx="4606724" cy="276999"/>
          </a:xfrm>
          <a:prstGeom prst="rect">
            <a:avLst/>
          </a:prstGeom>
          <a:noFill/>
        </p:spPr>
        <p:txBody>
          <a:bodyPr wrap="square">
            <a:spAutoFit/>
          </a:bodyPr>
          <a:lstStyle/>
          <a:p>
            <a:r>
              <a:rPr lang="en-IT" sz="1200" i="1" dirty="0">
                <a:solidFill>
                  <a:schemeClr val="tx2"/>
                </a:solidFill>
              </a:rPr>
              <a:t>Castelli  IJMS 2025</a:t>
            </a:r>
          </a:p>
        </p:txBody>
      </p:sp>
      <p:sp>
        <p:nvSpPr>
          <p:cNvPr id="3" name="Date Placeholder 2">
            <a:extLst>
              <a:ext uri="{FF2B5EF4-FFF2-40B4-BE49-F238E27FC236}">
                <a16:creationId xmlns:a16="http://schemas.microsoft.com/office/drawing/2014/main" id="{3A182716-5DE2-8AE1-F30D-958975402C1B}"/>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7648776C-D994-F7EB-9BCF-FABE5CCDD6EC}"/>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9B55B31A-C555-F834-4ACE-DD6AA8E6B49A}"/>
              </a:ext>
            </a:extLst>
          </p:cNvPr>
          <p:cNvSpPr>
            <a:spLocks noGrp="1"/>
          </p:cNvSpPr>
          <p:nvPr>
            <p:ph type="sldNum" sz="quarter" idx="12"/>
          </p:nvPr>
        </p:nvSpPr>
        <p:spPr/>
        <p:txBody>
          <a:bodyPr/>
          <a:lstStyle/>
          <a:p>
            <a:fld id="{4C03E94D-BACC-4743-B2BE-3C118A75A3B0}" type="slidenum">
              <a:rPr lang="en-US" smtClean="0"/>
              <a:pPr/>
              <a:t>60</a:t>
            </a:fld>
            <a:endParaRPr lang="en-US" dirty="0"/>
          </a:p>
        </p:txBody>
      </p:sp>
    </p:spTree>
    <p:extLst>
      <p:ext uri="{BB962C8B-B14F-4D97-AF65-F5344CB8AC3E}">
        <p14:creationId xmlns:p14="http://schemas.microsoft.com/office/powerpoint/2010/main" val="9971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6"/>
          <p:cNvSpPr txBox="1"/>
          <p:nvPr/>
        </p:nvSpPr>
        <p:spPr>
          <a:xfrm>
            <a:off x="-82799" y="-29475"/>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INTERTRACK: Quantities and their time evolution</a:t>
            </a:r>
            <a:endParaRPr sz="2000" b="1">
              <a:solidFill>
                <a:srgbClr val="595959"/>
              </a:solidFill>
              <a:latin typeface="Tenor Sans"/>
              <a:ea typeface="Tenor Sans"/>
              <a:cs typeface="Tenor Sans"/>
              <a:sym typeface="Tenor Sans"/>
            </a:endParaRPr>
          </a:p>
        </p:txBody>
      </p:sp>
      <p:sp>
        <p:nvSpPr>
          <p:cNvPr id="372" name="Google Shape;372;p26"/>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26"/>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5</a:t>
            </a:r>
            <a:endParaRPr sz="1300">
              <a:solidFill>
                <a:schemeClr val="dk1"/>
              </a:solidFill>
              <a:latin typeface="Tenor Sans"/>
              <a:ea typeface="Tenor Sans"/>
              <a:cs typeface="Tenor Sans"/>
              <a:sym typeface="Tenor Sans"/>
            </a:endParaRPr>
          </a:p>
        </p:txBody>
      </p:sp>
      <p:pic>
        <p:nvPicPr>
          <p:cNvPr id="374" name="Google Shape;374;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9600" y="2728800"/>
            <a:ext cx="4251602" cy="2338193"/>
          </a:xfrm>
          <a:prstGeom prst="rect">
            <a:avLst/>
          </a:prstGeom>
          <a:noFill/>
          <a:ln>
            <a:noFill/>
          </a:ln>
        </p:spPr>
      </p:pic>
      <p:pic>
        <p:nvPicPr>
          <p:cNvPr id="375" name="Google Shape;375;p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54800" y="381600"/>
            <a:ext cx="4251602" cy="2341952"/>
          </a:xfrm>
          <a:prstGeom prst="rect">
            <a:avLst/>
          </a:prstGeom>
          <a:noFill/>
          <a:ln>
            <a:noFill/>
          </a:ln>
        </p:spPr>
      </p:pic>
      <p:pic>
        <p:nvPicPr>
          <p:cNvPr id="376" name="Google Shape;376;p2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1200" y="604800"/>
            <a:ext cx="4093199" cy="2658770"/>
          </a:xfrm>
          <a:prstGeom prst="rect">
            <a:avLst/>
          </a:prstGeom>
          <a:noFill/>
          <a:ln>
            <a:noFill/>
          </a:ln>
        </p:spPr>
      </p:pic>
      <p:sp>
        <p:nvSpPr>
          <p:cNvPr id="377" name="Google Shape;377;p26"/>
          <p:cNvSpPr txBox="1"/>
          <p:nvPr/>
        </p:nvSpPr>
        <p:spPr>
          <a:xfrm>
            <a:off x="701775" y="3568475"/>
            <a:ext cx="171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G-value(t) =</a:t>
            </a:r>
            <a:endParaRPr sz="1600" baseline="-25000">
              <a:solidFill>
                <a:schemeClr val="dk1"/>
              </a:solidFill>
              <a:latin typeface="Tenor Sans"/>
              <a:ea typeface="Tenor Sans"/>
              <a:cs typeface="Tenor Sans"/>
              <a:sym typeface="Tenor Sans"/>
            </a:endParaRPr>
          </a:p>
        </p:txBody>
      </p:sp>
      <p:cxnSp>
        <p:nvCxnSpPr>
          <p:cNvPr id="378" name="Google Shape;378;p26"/>
          <p:cNvCxnSpPr/>
          <p:nvPr/>
        </p:nvCxnSpPr>
        <p:spPr>
          <a:xfrm rot="10800000" flipH="1">
            <a:off x="2112675" y="3777725"/>
            <a:ext cx="1153500" cy="6300"/>
          </a:xfrm>
          <a:prstGeom prst="straightConnector1">
            <a:avLst/>
          </a:prstGeom>
          <a:noFill/>
          <a:ln w="9525" cap="flat" cmpd="sng">
            <a:solidFill>
              <a:schemeClr val="dk1"/>
            </a:solidFill>
            <a:prstDash val="solid"/>
            <a:round/>
            <a:headEnd type="none" w="med" len="med"/>
            <a:tailEnd type="none" w="med" len="med"/>
          </a:ln>
        </p:spPr>
      </p:cxnSp>
      <p:sp>
        <p:nvSpPr>
          <p:cNvPr id="379" name="Google Shape;379;p26"/>
          <p:cNvSpPr txBox="1"/>
          <p:nvPr/>
        </p:nvSpPr>
        <p:spPr>
          <a:xfrm>
            <a:off x="2382300" y="3422975"/>
            <a:ext cx="65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N(t)</a:t>
            </a:r>
            <a:endParaRPr sz="1600" baseline="-25000">
              <a:solidFill>
                <a:schemeClr val="dk1"/>
              </a:solidFill>
              <a:latin typeface="Tenor Sans"/>
              <a:ea typeface="Tenor Sans"/>
              <a:cs typeface="Tenor Sans"/>
              <a:sym typeface="Tenor Sans"/>
            </a:endParaRPr>
          </a:p>
        </p:txBody>
      </p:sp>
      <p:sp>
        <p:nvSpPr>
          <p:cNvPr id="380" name="Google Shape;380;p26"/>
          <p:cNvSpPr txBox="1"/>
          <p:nvPr/>
        </p:nvSpPr>
        <p:spPr>
          <a:xfrm>
            <a:off x="2070975" y="3706325"/>
            <a:ext cx="132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E(t)[100eV]</a:t>
            </a:r>
            <a:endParaRPr sz="1600" baseline="-25000">
              <a:solidFill>
                <a:schemeClr val="dk1"/>
              </a:solidFill>
              <a:latin typeface="Tenor Sans"/>
              <a:ea typeface="Tenor Sans"/>
              <a:cs typeface="Tenor Sans"/>
              <a:sym typeface="Tenor Sans"/>
            </a:endParaRPr>
          </a:p>
        </p:txBody>
      </p:sp>
      <p:sp>
        <p:nvSpPr>
          <p:cNvPr id="381" name="Google Shape;381;p26"/>
          <p:cNvSpPr txBox="1"/>
          <p:nvPr/>
        </p:nvSpPr>
        <p:spPr>
          <a:xfrm>
            <a:off x="930375" y="4482875"/>
            <a:ext cx="171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 =</a:t>
            </a:r>
            <a:endParaRPr sz="1600" baseline="-25000">
              <a:solidFill>
                <a:schemeClr val="dk1"/>
              </a:solidFill>
              <a:latin typeface="Tenor Sans"/>
              <a:ea typeface="Tenor Sans"/>
              <a:cs typeface="Tenor Sans"/>
              <a:sym typeface="Tenor Sans"/>
            </a:endParaRPr>
          </a:p>
        </p:txBody>
      </p:sp>
      <p:cxnSp>
        <p:nvCxnSpPr>
          <p:cNvPr id="382" name="Google Shape;382;p26"/>
          <p:cNvCxnSpPr/>
          <p:nvPr/>
        </p:nvCxnSpPr>
        <p:spPr>
          <a:xfrm rot="10800000" flipH="1">
            <a:off x="2112675" y="4692125"/>
            <a:ext cx="1153500" cy="6300"/>
          </a:xfrm>
          <a:prstGeom prst="straightConnector1">
            <a:avLst/>
          </a:prstGeom>
          <a:noFill/>
          <a:ln w="9525" cap="flat" cmpd="sng">
            <a:solidFill>
              <a:schemeClr val="dk1"/>
            </a:solidFill>
            <a:prstDash val="solid"/>
            <a:round/>
            <a:headEnd type="none" w="med" len="med"/>
            <a:tailEnd type="none" w="med" len="med"/>
          </a:ln>
        </p:spPr>
      </p:cxnSp>
      <p:sp>
        <p:nvSpPr>
          <p:cNvPr id="383" name="Google Shape;383;p26"/>
          <p:cNvSpPr txBox="1"/>
          <p:nvPr/>
        </p:nvSpPr>
        <p:spPr>
          <a:xfrm>
            <a:off x="2112675" y="4292375"/>
            <a:ext cx="1153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dk1"/>
                </a:solidFill>
                <a:latin typeface="Tenor Sans"/>
                <a:ea typeface="Tenor Sans"/>
                <a:cs typeface="Tenor Sans"/>
                <a:sym typeface="Tenor Sans"/>
              </a:rPr>
              <a:t>N</a:t>
            </a:r>
            <a:r>
              <a:rPr lang="it" sz="1600" baseline="-25000">
                <a:solidFill>
                  <a:schemeClr val="dk1"/>
                </a:solidFill>
                <a:latin typeface="Tenor Sans"/>
                <a:ea typeface="Tenor Sans"/>
                <a:cs typeface="Tenor Sans"/>
                <a:sym typeface="Tenor Sans"/>
              </a:rPr>
              <a:t>1</a:t>
            </a:r>
            <a:r>
              <a:rPr lang="it" sz="1600">
                <a:solidFill>
                  <a:schemeClr val="dk1"/>
                </a:solidFill>
                <a:latin typeface="Tenor Sans"/>
                <a:ea typeface="Tenor Sans"/>
                <a:cs typeface="Tenor Sans"/>
                <a:sym typeface="Tenor Sans"/>
              </a:rPr>
              <a:t> + N</a:t>
            </a:r>
            <a:r>
              <a:rPr lang="it" sz="1600" baseline="-25000">
                <a:solidFill>
                  <a:schemeClr val="dk1"/>
                </a:solidFill>
                <a:latin typeface="Tenor Sans"/>
                <a:ea typeface="Tenor Sans"/>
                <a:cs typeface="Tenor Sans"/>
                <a:sym typeface="Tenor Sans"/>
              </a:rPr>
              <a:t>2</a:t>
            </a:r>
            <a:endParaRPr sz="1600" baseline="-25000">
              <a:solidFill>
                <a:schemeClr val="dk1"/>
              </a:solidFill>
              <a:latin typeface="Tenor Sans"/>
              <a:ea typeface="Tenor Sans"/>
              <a:cs typeface="Tenor Sans"/>
              <a:sym typeface="Tenor Sans"/>
            </a:endParaRPr>
          </a:p>
        </p:txBody>
      </p:sp>
      <p:sp>
        <p:nvSpPr>
          <p:cNvPr id="384" name="Google Shape;384;p26"/>
          <p:cNvSpPr txBox="1"/>
          <p:nvPr/>
        </p:nvSpPr>
        <p:spPr>
          <a:xfrm>
            <a:off x="2112675" y="4620725"/>
            <a:ext cx="1153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dk1"/>
                </a:solidFill>
                <a:latin typeface="Tenor Sans"/>
                <a:ea typeface="Tenor Sans"/>
                <a:cs typeface="Tenor Sans"/>
                <a:sym typeface="Tenor Sans"/>
              </a:rPr>
              <a:t>E</a:t>
            </a:r>
            <a:r>
              <a:rPr lang="it" sz="1600" baseline="-25000">
                <a:solidFill>
                  <a:schemeClr val="dk1"/>
                </a:solidFill>
                <a:latin typeface="Tenor Sans"/>
                <a:ea typeface="Tenor Sans"/>
                <a:cs typeface="Tenor Sans"/>
                <a:sym typeface="Tenor Sans"/>
              </a:rPr>
              <a:t>1</a:t>
            </a:r>
            <a:r>
              <a:rPr lang="it" sz="1600">
                <a:solidFill>
                  <a:schemeClr val="dk1"/>
                </a:solidFill>
                <a:latin typeface="Tenor Sans"/>
                <a:ea typeface="Tenor Sans"/>
                <a:cs typeface="Tenor Sans"/>
                <a:sym typeface="Tenor Sans"/>
              </a:rPr>
              <a:t> + E</a:t>
            </a:r>
            <a:r>
              <a:rPr lang="it" sz="1600" baseline="-25000">
                <a:solidFill>
                  <a:schemeClr val="dk1"/>
                </a:solidFill>
                <a:latin typeface="Tenor Sans"/>
                <a:ea typeface="Tenor Sans"/>
                <a:cs typeface="Tenor Sans"/>
                <a:sym typeface="Tenor Sans"/>
              </a:rPr>
              <a:t>2</a:t>
            </a:r>
            <a:endParaRPr sz="1600" baseline="-250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970E4C3D-8A31-C3FD-C07C-DE152B91987F}"/>
              </a:ext>
            </a:extLst>
          </p:cNvPr>
          <p:cNvSpPr txBox="1"/>
          <p:nvPr/>
        </p:nvSpPr>
        <p:spPr>
          <a:xfrm>
            <a:off x="7077035" y="89463"/>
            <a:ext cx="2437355" cy="276999"/>
          </a:xfrm>
          <a:prstGeom prst="rect">
            <a:avLst/>
          </a:prstGeom>
          <a:noFill/>
        </p:spPr>
        <p:txBody>
          <a:bodyPr wrap="square">
            <a:spAutoFit/>
          </a:bodyPr>
          <a:lstStyle/>
          <a:p>
            <a:r>
              <a:rPr lang="en-IT" sz="1200" i="1" dirty="0">
                <a:solidFill>
                  <a:schemeClr val="tx2"/>
                </a:solidFill>
              </a:rPr>
              <a:t>Castelli  IJMS 2025</a:t>
            </a:r>
          </a:p>
        </p:txBody>
      </p:sp>
      <p:sp>
        <p:nvSpPr>
          <p:cNvPr id="3" name="Date Placeholder 2">
            <a:extLst>
              <a:ext uri="{FF2B5EF4-FFF2-40B4-BE49-F238E27FC236}">
                <a16:creationId xmlns:a16="http://schemas.microsoft.com/office/drawing/2014/main" id="{07AA1934-2294-34CD-DF56-6DCDC09C3452}"/>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1567D454-4952-06C3-E6E3-B157C142B92F}"/>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CEDA6FC9-B8FB-C910-1B44-C0F9971A8B4D}"/>
              </a:ext>
            </a:extLst>
          </p:cNvPr>
          <p:cNvSpPr>
            <a:spLocks noGrp="1"/>
          </p:cNvSpPr>
          <p:nvPr>
            <p:ph type="sldNum" sz="quarter" idx="12"/>
          </p:nvPr>
        </p:nvSpPr>
        <p:spPr/>
        <p:txBody>
          <a:bodyPr/>
          <a:lstStyle/>
          <a:p>
            <a:fld id="{4C03E94D-BACC-4743-B2BE-3C118A75A3B0}" type="slidenum">
              <a:rPr lang="en-US" smtClean="0"/>
              <a:pPr/>
              <a:t>61</a:t>
            </a:fld>
            <a:endParaRPr lang="en-US" dirty="0"/>
          </a:p>
        </p:txBody>
      </p:sp>
    </p:spTree>
    <p:extLst>
      <p:ext uri="{BB962C8B-B14F-4D97-AF65-F5344CB8AC3E}">
        <p14:creationId xmlns:p14="http://schemas.microsoft.com/office/powerpoint/2010/main" val="1417900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488" y="390946"/>
            <a:ext cx="4251602" cy="2341461"/>
          </a:xfrm>
          <a:prstGeom prst="rect">
            <a:avLst/>
          </a:prstGeom>
          <a:noFill/>
          <a:ln>
            <a:noFill/>
          </a:ln>
        </p:spPr>
      </p:pic>
      <p:sp>
        <p:nvSpPr>
          <p:cNvPr id="398" name="Google Shape;398;p28"/>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Radicals Plots interpretation</a:t>
            </a:r>
            <a:endParaRPr sz="2000" b="1" dirty="0">
              <a:solidFill>
                <a:srgbClr val="595959"/>
              </a:solidFill>
              <a:latin typeface="Tenor Sans"/>
              <a:ea typeface="Tenor Sans"/>
              <a:cs typeface="Tenor Sans"/>
              <a:sym typeface="Tenor Sans"/>
            </a:endParaRPr>
          </a:p>
        </p:txBody>
      </p:sp>
      <p:sp>
        <p:nvSpPr>
          <p:cNvPr id="399" name="Google Shape;399;p28"/>
          <p:cNvSpPr/>
          <p:nvPr/>
        </p:nvSpPr>
        <p:spPr>
          <a:xfrm>
            <a:off x="115950" y="361850"/>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0" name="Google Shape;400;p28"/>
          <p:cNvSpPr/>
          <p:nvPr/>
        </p:nvSpPr>
        <p:spPr>
          <a:xfrm>
            <a:off x="4079025" y="484225"/>
            <a:ext cx="111900" cy="1910100"/>
          </a:xfrm>
          <a:prstGeom prst="rect">
            <a:avLst/>
          </a:prstGeom>
          <a:noFill/>
          <a:ln w="9525" cap="flat" cmpd="sng">
            <a:solidFill>
              <a:srgbClr val="FF00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1" name="Google Shape;401;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9713" y="1794400"/>
            <a:ext cx="2266107" cy="2878903"/>
          </a:xfrm>
          <a:prstGeom prst="rect">
            <a:avLst/>
          </a:prstGeom>
          <a:noFill/>
          <a:ln>
            <a:noFill/>
          </a:ln>
        </p:spPr>
      </p:pic>
      <p:sp>
        <p:nvSpPr>
          <p:cNvPr id="402" name="Google Shape;402;p28"/>
          <p:cNvSpPr/>
          <p:nvPr/>
        </p:nvSpPr>
        <p:spPr>
          <a:xfrm>
            <a:off x="999725" y="1794300"/>
            <a:ext cx="2266200" cy="2878800"/>
          </a:xfrm>
          <a:prstGeom prst="rect">
            <a:avLst/>
          </a:prstGeom>
          <a:noFill/>
          <a:ln w="19050" cap="flat" cmpd="sng">
            <a:solidFill>
              <a:srgbClr val="FF00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3" name="Google Shape;403;p28"/>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6</a:t>
            </a:r>
            <a:endParaRPr sz="13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771C526F-A2F2-1BB1-A6EA-B12DD0D6B0CC}"/>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2533E5D7-C660-E74E-22D1-5BD482C2B098}"/>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66D7BAE7-FD99-2C6A-3902-B8E8CFE346AB}"/>
              </a:ext>
            </a:extLst>
          </p:cNvPr>
          <p:cNvSpPr>
            <a:spLocks noGrp="1"/>
          </p:cNvSpPr>
          <p:nvPr>
            <p:ph type="sldNum" sz="quarter" idx="12"/>
          </p:nvPr>
        </p:nvSpPr>
        <p:spPr/>
        <p:txBody>
          <a:bodyPr/>
          <a:lstStyle/>
          <a:p>
            <a:fld id="{4C03E94D-BACC-4743-B2BE-3C118A75A3B0}" type="slidenum">
              <a:rPr lang="en-US" smtClean="0"/>
              <a:pPr/>
              <a:t>62</a:t>
            </a:fld>
            <a:endParaRPr lang="en-US" dirty="0"/>
          </a:p>
        </p:txBody>
      </p:sp>
    </p:spTree>
    <p:extLst>
      <p:ext uri="{BB962C8B-B14F-4D97-AF65-F5344CB8AC3E}">
        <p14:creationId xmlns:p14="http://schemas.microsoft.com/office/powerpoint/2010/main" val="273805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488" y="390946"/>
            <a:ext cx="4251602" cy="2341461"/>
          </a:xfrm>
          <a:prstGeom prst="rect">
            <a:avLst/>
          </a:prstGeom>
          <a:noFill/>
          <a:ln>
            <a:noFill/>
          </a:ln>
        </p:spPr>
      </p:pic>
      <p:sp>
        <p:nvSpPr>
          <p:cNvPr id="409" name="Google Shape;409;p29"/>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0" name="Google Shape;410;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9713" y="1794400"/>
            <a:ext cx="2266107" cy="2878903"/>
          </a:xfrm>
          <a:prstGeom prst="rect">
            <a:avLst/>
          </a:prstGeom>
          <a:noFill/>
          <a:ln>
            <a:noFill/>
          </a:ln>
        </p:spPr>
      </p:pic>
      <p:sp>
        <p:nvSpPr>
          <p:cNvPr id="411" name="Google Shape;411;p29"/>
          <p:cNvSpPr/>
          <p:nvPr/>
        </p:nvSpPr>
        <p:spPr>
          <a:xfrm>
            <a:off x="999725" y="1794300"/>
            <a:ext cx="2266200" cy="2878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2" name="Google Shape;412;p29"/>
          <p:cNvSpPr txBox="1"/>
          <p:nvPr/>
        </p:nvSpPr>
        <p:spPr>
          <a:xfrm>
            <a:off x="4359375" y="749075"/>
            <a:ext cx="152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ΔG-value</a:t>
            </a:r>
            <a:r>
              <a:rPr lang="it" sz="1600" baseline="-25000">
                <a:solidFill>
                  <a:schemeClr val="dk1"/>
                </a:solidFill>
                <a:latin typeface="Tenor Sans"/>
                <a:ea typeface="Tenor Sans"/>
                <a:cs typeface="Tenor Sans"/>
                <a:sym typeface="Tenor Sans"/>
              </a:rPr>
              <a:t>μs</a:t>
            </a:r>
            <a:r>
              <a:rPr lang="it" sz="1600">
                <a:solidFill>
                  <a:schemeClr val="dk1"/>
                </a:solidFill>
                <a:latin typeface="Tenor Sans"/>
                <a:ea typeface="Tenor Sans"/>
                <a:cs typeface="Tenor Sans"/>
                <a:sym typeface="Tenor Sans"/>
              </a:rPr>
              <a:t> =</a:t>
            </a:r>
            <a:endParaRPr sz="1600" baseline="-25000">
              <a:solidFill>
                <a:schemeClr val="dk1"/>
              </a:solidFill>
              <a:latin typeface="Tenor Sans"/>
              <a:ea typeface="Tenor Sans"/>
              <a:cs typeface="Tenor Sans"/>
              <a:sym typeface="Tenor Sans"/>
            </a:endParaRPr>
          </a:p>
        </p:txBody>
      </p:sp>
      <p:cxnSp>
        <p:nvCxnSpPr>
          <p:cNvPr id="413" name="Google Shape;413;p29"/>
          <p:cNvCxnSpPr>
            <a:stCxn id="412" idx="3"/>
          </p:cNvCxnSpPr>
          <p:nvPr/>
        </p:nvCxnSpPr>
        <p:spPr>
          <a:xfrm rot="10800000" flipH="1">
            <a:off x="5880975" y="954725"/>
            <a:ext cx="2992500" cy="9900"/>
          </a:xfrm>
          <a:prstGeom prst="straightConnector1">
            <a:avLst/>
          </a:prstGeom>
          <a:noFill/>
          <a:ln w="9525" cap="flat" cmpd="sng">
            <a:solidFill>
              <a:schemeClr val="dk1"/>
            </a:solidFill>
            <a:prstDash val="solid"/>
            <a:round/>
            <a:headEnd type="none" w="med" len="med"/>
            <a:tailEnd type="none" w="med" len="med"/>
          </a:ln>
        </p:spPr>
      </p:cxnSp>
      <p:sp>
        <p:nvSpPr>
          <p:cNvPr id="414" name="Google Shape;414;p29"/>
          <p:cNvSpPr txBox="1"/>
          <p:nvPr/>
        </p:nvSpPr>
        <p:spPr>
          <a:xfrm>
            <a:off x="5887500" y="527375"/>
            <a:ext cx="32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rgbClr val="0000FF"/>
                </a:solidFill>
                <a:latin typeface="Tenor Sans"/>
                <a:ea typeface="Tenor Sans"/>
                <a:cs typeface="Tenor Sans"/>
                <a:sym typeface="Tenor Sans"/>
              </a:rPr>
              <a:t>G-value</a:t>
            </a:r>
            <a:r>
              <a:rPr lang="it" sz="1600" baseline="-25000">
                <a:solidFill>
                  <a:srgbClr val="0000FF"/>
                </a:solidFill>
                <a:latin typeface="Tenor Sans"/>
                <a:ea typeface="Tenor Sans"/>
                <a:cs typeface="Tenor Sans"/>
                <a:sym typeface="Tenor Sans"/>
              </a:rPr>
              <a:t>inter</a:t>
            </a:r>
            <a:r>
              <a:rPr lang="it" sz="1600">
                <a:solidFill>
                  <a:srgbClr val="0000FF"/>
                </a:solidFill>
                <a:latin typeface="Tenor Sans"/>
                <a:ea typeface="Tenor Sans"/>
                <a:cs typeface="Tenor Sans"/>
                <a:sym typeface="Tenor Sans"/>
              </a:rPr>
              <a:t>(μs)</a:t>
            </a:r>
            <a:r>
              <a:rPr lang="it" sz="1600">
                <a:solidFill>
                  <a:schemeClr val="dk1"/>
                </a:solidFill>
                <a:latin typeface="Tenor Sans"/>
                <a:ea typeface="Tenor Sans"/>
                <a:cs typeface="Tenor Sans"/>
                <a:sym typeface="Tenor Sans"/>
              </a:rPr>
              <a:t> </a:t>
            </a:r>
            <a:r>
              <a:rPr lang="it" sz="1800">
                <a:solidFill>
                  <a:schemeClr val="dk1"/>
                </a:solidFill>
                <a:latin typeface="Tenor Sans"/>
                <a:ea typeface="Tenor Sans"/>
                <a:cs typeface="Tenor Sans"/>
                <a:sym typeface="Tenor Sans"/>
              </a:rPr>
              <a:t>-</a:t>
            </a:r>
            <a:r>
              <a:rPr lang="it" sz="1600">
                <a:solidFill>
                  <a:schemeClr val="dk1"/>
                </a:solidFill>
                <a:latin typeface="Tenor Sans"/>
                <a:ea typeface="Tenor Sans"/>
                <a:cs typeface="Tenor Sans"/>
                <a:sym typeface="Tenor Sans"/>
              </a:rPr>
              <a:t> G-value</a:t>
            </a:r>
            <a:r>
              <a:rPr lang="it" sz="1600" baseline="-25000">
                <a:solidFill>
                  <a:schemeClr val="dk1"/>
                </a:solidFill>
                <a:latin typeface="Tenor Sans"/>
                <a:ea typeface="Tenor Sans"/>
                <a:cs typeface="Tenor Sans"/>
                <a:sym typeface="Tenor Sans"/>
              </a:rPr>
              <a:t>NI</a:t>
            </a:r>
            <a:r>
              <a:rPr lang="it" sz="1600">
                <a:solidFill>
                  <a:schemeClr val="dk1"/>
                </a:solidFill>
                <a:latin typeface="Tenor Sans"/>
                <a:ea typeface="Tenor Sans"/>
                <a:cs typeface="Tenor Sans"/>
                <a:sym typeface="Tenor Sans"/>
              </a:rPr>
              <a:t>(μs)</a:t>
            </a:r>
            <a:endParaRPr sz="1600" baseline="-25000">
              <a:solidFill>
                <a:schemeClr val="dk1"/>
              </a:solidFill>
              <a:latin typeface="Tenor Sans"/>
              <a:ea typeface="Tenor Sans"/>
              <a:cs typeface="Tenor Sans"/>
              <a:sym typeface="Tenor Sans"/>
            </a:endParaRPr>
          </a:p>
        </p:txBody>
      </p:sp>
      <p:sp>
        <p:nvSpPr>
          <p:cNvPr id="415" name="Google Shape;415;p29"/>
          <p:cNvSpPr txBox="1"/>
          <p:nvPr/>
        </p:nvSpPr>
        <p:spPr>
          <a:xfrm>
            <a:off x="6642975" y="963125"/>
            <a:ext cx="160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a:t>
            </a:r>
            <a:r>
              <a:rPr lang="it" sz="1600" baseline="-25000">
                <a:solidFill>
                  <a:schemeClr val="dk1"/>
                </a:solidFill>
                <a:latin typeface="Tenor Sans"/>
                <a:ea typeface="Tenor Sans"/>
                <a:cs typeface="Tenor Sans"/>
                <a:sym typeface="Tenor Sans"/>
              </a:rPr>
              <a:t>NI</a:t>
            </a:r>
            <a:r>
              <a:rPr lang="it" sz="1600">
                <a:solidFill>
                  <a:schemeClr val="dk1"/>
                </a:solidFill>
                <a:latin typeface="Tenor Sans"/>
                <a:ea typeface="Tenor Sans"/>
                <a:cs typeface="Tenor Sans"/>
                <a:sym typeface="Tenor Sans"/>
              </a:rPr>
              <a:t>(μs)</a:t>
            </a:r>
            <a:endParaRPr sz="1600" baseline="-25000">
              <a:solidFill>
                <a:schemeClr val="dk1"/>
              </a:solidFill>
              <a:latin typeface="Tenor Sans"/>
              <a:ea typeface="Tenor Sans"/>
              <a:cs typeface="Tenor Sans"/>
              <a:sym typeface="Tenor Sans"/>
            </a:endParaRPr>
          </a:p>
        </p:txBody>
      </p:sp>
      <p:sp>
        <p:nvSpPr>
          <p:cNvPr id="416" name="Google Shape;416;p29"/>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Radicals Plots interpretation</a:t>
            </a:r>
            <a:endParaRPr sz="2000" b="1" dirty="0">
              <a:solidFill>
                <a:srgbClr val="595959"/>
              </a:solidFill>
              <a:latin typeface="Tenor Sans"/>
              <a:ea typeface="Tenor Sans"/>
              <a:cs typeface="Tenor Sans"/>
              <a:sym typeface="Tenor Sans"/>
            </a:endParaRPr>
          </a:p>
        </p:txBody>
      </p:sp>
      <p:sp>
        <p:nvSpPr>
          <p:cNvPr id="417" name="Google Shape;417;p29"/>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6</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54E94260-826A-5342-AD88-2C54EF032117}"/>
              </a:ext>
            </a:extLst>
          </p:cNvPr>
          <p:cNvSpPr txBox="1"/>
          <p:nvPr/>
        </p:nvSpPr>
        <p:spPr>
          <a:xfrm>
            <a:off x="7447425" y="4397721"/>
            <a:ext cx="4606724" cy="276999"/>
          </a:xfrm>
          <a:prstGeom prst="rect">
            <a:avLst/>
          </a:prstGeom>
          <a:noFill/>
        </p:spPr>
        <p:txBody>
          <a:bodyPr wrap="square">
            <a:spAutoFit/>
          </a:bodyPr>
          <a:lstStyle/>
          <a:p>
            <a:r>
              <a:rPr lang="en-IT" sz="1200" i="1" dirty="0">
                <a:solidFill>
                  <a:schemeClr val="tx2"/>
                </a:solidFill>
              </a:rPr>
              <a:t>Castelli  IJMS 2025</a:t>
            </a:r>
          </a:p>
        </p:txBody>
      </p:sp>
      <p:sp>
        <p:nvSpPr>
          <p:cNvPr id="3" name="Date Placeholder 2">
            <a:extLst>
              <a:ext uri="{FF2B5EF4-FFF2-40B4-BE49-F238E27FC236}">
                <a16:creationId xmlns:a16="http://schemas.microsoft.com/office/drawing/2014/main" id="{F4E6A6AA-3429-BAB6-65F6-BC4526B6C686}"/>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A84FBFD9-BAF6-E652-BAD9-832BDB447C93}"/>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8EB776A7-918B-6B43-8D00-7B26D5BF269B}"/>
              </a:ext>
            </a:extLst>
          </p:cNvPr>
          <p:cNvSpPr>
            <a:spLocks noGrp="1"/>
          </p:cNvSpPr>
          <p:nvPr>
            <p:ph type="sldNum" sz="quarter" idx="12"/>
          </p:nvPr>
        </p:nvSpPr>
        <p:spPr/>
        <p:txBody>
          <a:bodyPr/>
          <a:lstStyle/>
          <a:p>
            <a:fld id="{4C03E94D-BACC-4743-B2BE-3C118A75A3B0}" type="slidenum">
              <a:rPr lang="en-US" smtClean="0"/>
              <a:pPr/>
              <a:t>63</a:t>
            </a:fld>
            <a:endParaRPr lang="en-US" dirty="0"/>
          </a:p>
        </p:txBody>
      </p:sp>
    </p:spTree>
    <p:extLst>
      <p:ext uri="{BB962C8B-B14F-4D97-AF65-F5344CB8AC3E}">
        <p14:creationId xmlns:p14="http://schemas.microsoft.com/office/powerpoint/2010/main" val="4174694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488" y="390946"/>
            <a:ext cx="4251602" cy="2341461"/>
          </a:xfrm>
          <a:prstGeom prst="rect">
            <a:avLst/>
          </a:prstGeom>
          <a:noFill/>
          <a:ln>
            <a:noFill/>
          </a:ln>
        </p:spPr>
      </p:pic>
      <p:sp>
        <p:nvSpPr>
          <p:cNvPr id="423" name="Google Shape;423;p30"/>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24" name="Google Shape;424;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99713" y="1794400"/>
            <a:ext cx="2266107" cy="2878903"/>
          </a:xfrm>
          <a:prstGeom prst="rect">
            <a:avLst/>
          </a:prstGeom>
          <a:noFill/>
          <a:ln>
            <a:noFill/>
          </a:ln>
        </p:spPr>
      </p:pic>
      <p:sp>
        <p:nvSpPr>
          <p:cNvPr id="425" name="Google Shape;425;p30"/>
          <p:cNvSpPr/>
          <p:nvPr/>
        </p:nvSpPr>
        <p:spPr>
          <a:xfrm>
            <a:off x="999725" y="1794300"/>
            <a:ext cx="2266200" cy="2878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30"/>
          <p:cNvSpPr txBox="1"/>
          <p:nvPr/>
        </p:nvSpPr>
        <p:spPr>
          <a:xfrm>
            <a:off x="4359375" y="749075"/>
            <a:ext cx="152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ΔG-value</a:t>
            </a:r>
            <a:r>
              <a:rPr lang="it" sz="1600" baseline="-25000">
                <a:solidFill>
                  <a:schemeClr val="dk1"/>
                </a:solidFill>
                <a:latin typeface="Tenor Sans"/>
                <a:ea typeface="Tenor Sans"/>
                <a:cs typeface="Tenor Sans"/>
                <a:sym typeface="Tenor Sans"/>
              </a:rPr>
              <a:t>μs</a:t>
            </a:r>
            <a:r>
              <a:rPr lang="it" sz="1600">
                <a:solidFill>
                  <a:schemeClr val="dk1"/>
                </a:solidFill>
                <a:latin typeface="Tenor Sans"/>
                <a:ea typeface="Tenor Sans"/>
                <a:cs typeface="Tenor Sans"/>
                <a:sym typeface="Tenor Sans"/>
              </a:rPr>
              <a:t> =</a:t>
            </a:r>
            <a:endParaRPr sz="1600" baseline="-25000">
              <a:solidFill>
                <a:schemeClr val="dk1"/>
              </a:solidFill>
              <a:latin typeface="Tenor Sans"/>
              <a:ea typeface="Tenor Sans"/>
              <a:cs typeface="Tenor Sans"/>
              <a:sym typeface="Tenor Sans"/>
            </a:endParaRPr>
          </a:p>
        </p:txBody>
      </p:sp>
      <p:cxnSp>
        <p:nvCxnSpPr>
          <p:cNvPr id="427" name="Google Shape;427;p30"/>
          <p:cNvCxnSpPr>
            <a:stCxn id="426" idx="3"/>
          </p:cNvCxnSpPr>
          <p:nvPr/>
        </p:nvCxnSpPr>
        <p:spPr>
          <a:xfrm rot="10800000" flipH="1">
            <a:off x="5880975" y="954725"/>
            <a:ext cx="2992500" cy="9900"/>
          </a:xfrm>
          <a:prstGeom prst="straightConnector1">
            <a:avLst/>
          </a:prstGeom>
          <a:noFill/>
          <a:ln w="9525" cap="flat" cmpd="sng">
            <a:solidFill>
              <a:schemeClr val="dk1"/>
            </a:solidFill>
            <a:prstDash val="solid"/>
            <a:round/>
            <a:headEnd type="none" w="med" len="med"/>
            <a:tailEnd type="none" w="med" len="med"/>
          </a:ln>
        </p:spPr>
      </p:cxnSp>
      <p:sp>
        <p:nvSpPr>
          <p:cNvPr id="428" name="Google Shape;428;p30"/>
          <p:cNvSpPr txBox="1"/>
          <p:nvPr/>
        </p:nvSpPr>
        <p:spPr>
          <a:xfrm>
            <a:off x="5887500" y="527375"/>
            <a:ext cx="325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accent1"/>
                </a:solidFill>
                <a:latin typeface="Tenor Sans"/>
                <a:ea typeface="Tenor Sans"/>
                <a:cs typeface="Tenor Sans"/>
                <a:sym typeface="Tenor Sans"/>
              </a:rPr>
              <a:t>G-value</a:t>
            </a:r>
            <a:r>
              <a:rPr lang="it" sz="1600" baseline="-25000">
                <a:solidFill>
                  <a:schemeClr val="accent1"/>
                </a:solidFill>
                <a:latin typeface="Tenor Sans"/>
                <a:ea typeface="Tenor Sans"/>
                <a:cs typeface="Tenor Sans"/>
                <a:sym typeface="Tenor Sans"/>
              </a:rPr>
              <a:t>inter</a:t>
            </a:r>
            <a:r>
              <a:rPr lang="it" sz="1600">
                <a:solidFill>
                  <a:schemeClr val="accent1"/>
                </a:solidFill>
                <a:latin typeface="Tenor Sans"/>
                <a:ea typeface="Tenor Sans"/>
                <a:cs typeface="Tenor Sans"/>
                <a:sym typeface="Tenor Sans"/>
              </a:rPr>
              <a:t>(μs)</a:t>
            </a:r>
            <a:r>
              <a:rPr lang="it" sz="1600">
                <a:solidFill>
                  <a:schemeClr val="dk1"/>
                </a:solidFill>
                <a:latin typeface="Tenor Sans"/>
                <a:ea typeface="Tenor Sans"/>
                <a:cs typeface="Tenor Sans"/>
                <a:sym typeface="Tenor Sans"/>
              </a:rPr>
              <a:t> </a:t>
            </a:r>
            <a:r>
              <a:rPr lang="it" sz="1800">
                <a:solidFill>
                  <a:schemeClr val="dk1"/>
                </a:solidFill>
                <a:latin typeface="Tenor Sans"/>
                <a:ea typeface="Tenor Sans"/>
                <a:cs typeface="Tenor Sans"/>
                <a:sym typeface="Tenor Sans"/>
              </a:rPr>
              <a:t>-</a:t>
            </a:r>
            <a:r>
              <a:rPr lang="it" sz="1600">
                <a:solidFill>
                  <a:schemeClr val="dk1"/>
                </a:solidFill>
                <a:latin typeface="Tenor Sans"/>
                <a:ea typeface="Tenor Sans"/>
                <a:cs typeface="Tenor Sans"/>
                <a:sym typeface="Tenor Sans"/>
              </a:rPr>
              <a:t> G-value</a:t>
            </a:r>
            <a:r>
              <a:rPr lang="it" sz="1600" baseline="-25000">
                <a:solidFill>
                  <a:schemeClr val="dk1"/>
                </a:solidFill>
                <a:latin typeface="Tenor Sans"/>
                <a:ea typeface="Tenor Sans"/>
                <a:cs typeface="Tenor Sans"/>
                <a:sym typeface="Tenor Sans"/>
              </a:rPr>
              <a:t>NI</a:t>
            </a:r>
            <a:r>
              <a:rPr lang="it" sz="1600">
                <a:solidFill>
                  <a:schemeClr val="dk1"/>
                </a:solidFill>
                <a:latin typeface="Tenor Sans"/>
                <a:ea typeface="Tenor Sans"/>
                <a:cs typeface="Tenor Sans"/>
                <a:sym typeface="Tenor Sans"/>
              </a:rPr>
              <a:t>(μs)</a:t>
            </a:r>
            <a:endParaRPr sz="1600" baseline="-25000">
              <a:solidFill>
                <a:schemeClr val="dk1"/>
              </a:solidFill>
              <a:latin typeface="Tenor Sans"/>
              <a:ea typeface="Tenor Sans"/>
              <a:cs typeface="Tenor Sans"/>
              <a:sym typeface="Tenor Sans"/>
            </a:endParaRPr>
          </a:p>
        </p:txBody>
      </p:sp>
      <p:sp>
        <p:nvSpPr>
          <p:cNvPr id="429" name="Google Shape;429;p30"/>
          <p:cNvSpPr txBox="1"/>
          <p:nvPr/>
        </p:nvSpPr>
        <p:spPr>
          <a:xfrm>
            <a:off x="6642975" y="963125"/>
            <a:ext cx="160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G-value</a:t>
            </a:r>
            <a:r>
              <a:rPr lang="it" sz="1600" baseline="-25000">
                <a:solidFill>
                  <a:schemeClr val="dk1"/>
                </a:solidFill>
                <a:latin typeface="Tenor Sans"/>
                <a:ea typeface="Tenor Sans"/>
                <a:cs typeface="Tenor Sans"/>
                <a:sym typeface="Tenor Sans"/>
              </a:rPr>
              <a:t>NI</a:t>
            </a:r>
            <a:r>
              <a:rPr lang="it" sz="1600">
                <a:solidFill>
                  <a:schemeClr val="dk1"/>
                </a:solidFill>
                <a:latin typeface="Tenor Sans"/>
                <a:ea typeface="Tenor Sans"/>
                <a:cs typeface="Tenor Sans"/>
                <a:sym typeface="Tenor Sans"/>
              </a:rPr>
              <a:t>(μs)</a:t>
            </a:r>
            <a:endParaRPr sz="1600" baseline="-25000">
              <a:solidFill>
                <a:schemeClr val="dk1"/>
              </a:solidFill>
              <a:latin typeface="Tenor Sans"/>
              <a:ea typeface="Tenor Sans"/>
              <a:cs typeface="Tenor Sans"/>
              <a:sym typeface="Tenor Sans"/>
            </a:endParaRPr>
          </a:p>
        </p:txBody>
      </p:sp>
      <p:sp>
        <p:nvSpPr>
          <p:cNvPr id="430" name="Google Shape;430;p30"/>
          <p:cNvSpPr/>
          <p:nvPr/>
        </p:nvSpPr>
        <p:spPr>
          <a:xfrm>
            <a:off x="2472375" y="451175"/>
            <a:ext cx="1316700" cy="243000"/>
          </a:xfrm>
          <a:prstGeom prst="rect">
            <a:avLst/>
          </a:prstGeom>
          <a:solidFill>
            <a:srgbClr val="FFED17">
              <a:alpha val="36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1" name="Google Shape;431;p30"/>
          <p:cNvSpPr txBox="1"/>
          <p:nvPr/>
        </p:nvSpPr>
        <p:spPr>
          <a:xfrm>
            <a:off x="4359375" y="1587275"/>
            <a:ext cx="460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highlight>
                  <a:srgbClr val="FFED17"/>
                </a:highlight>
                <a:latin typeface="Tenor Sans"/>
                <a:ea typeface="Tenor Sans"/>
                <a:cs typeface="Tenor Sans"/>
                <a:sym typeface="Tenor Sans"/>
              </a:rPr>
              <a:t>ΔG-value</a:t>
            </a:r>
            <a:r>
              <a:rPr lang="it" sz="1600" baseline="-25000">
                <a:solidFill>
                  <a:schemeClr val="dk1"/>
                </a:solidFill>
                <a:highlight>
                  <a:srgbClr val="FFED17"/>
                </a:highlight>
                <a:latin typeface="Tenor Sans"/>
                <a:ea typeface="Tenor Sans"/>
                <a:cs typeface="Tenor Sans"/>
                <a:sym typeface="Tenor Sans"/>
              </a:rPr>
              <a:t>μs</a:t>
            </a:r>
            <a:r>
              <a:rPr lang="it" sz="1600">
                <a:solidFill>
                  <a:schemeClr val="dk1"/>
                </a:solidFill>
                <a:highlight>
                  <a:srgbClr val="FFED17"/>
                </a:highlight>
                <a:latin typeface="Tenor Sans"/>
                <a:ea typeface="Tenor Sans"/>
                <a:cs typeface="Tenor Sans"/>
                <a:sym typeface="Tenor Sans"/>
              </a:rPr>
              <a:t> (Δt; Δx</a:t>
            </a:r>
            <a:r>
              <a:rPr lang="it" sz="1600">
                <a:solidFill>
                  <a:schemeClr val="dk1"/>
                </a:solidFill>
                <a:latin typeface="Tenor Sans"/>
                <a:ea typeface="Tenor Sans"/>
                <a:cs typeface="Tenor Sans"/>
                <a:sym typeface="Tenor Sans"/>
              </a:rPr>
              <a:t>)= (</a:t>
            </a:r>
            <a:r>
              <a:rPr lang="it" sz="1600">
                <a:solidFill>
                  <a:schemeClr val="accent1"/>
                </a:solidFill>
                <a:latin typeface="Tenor Sans"/>
                <a:ea typeface="Tenor Sans"/>
                <a:cs typeface="Tenor Sans"/>
                <a:sym typeface="Tenor Sans"/>
              </a:rPr>
              <a:t>1.26</a:t>
            </a:r>
            <a:r>
              <a:rPr lang="it" sz="1600">
                <a:solidFill>
                  <a:schemeClr val="dk1"/>
                </a:solidFill>
                <a:latin typeface="Tenor Sans"/>
                <a:ea typeface="Tenor Sans"/>
                <a:cs typeface="Tenor Sans"/>
                <a:sym typeface="Tenor Sans"/>
              </a:rPr>
              <a:t>-1.36)/1.36 = -7.4 %</a:t>
            </a:r>
            <a:endParaRPr sz="1600" baseline="-25000">
              <a:solidFill>
                <a:schemeClr val="dk1"/>
              </a:solidFill>
              <a:latin typeface="Tenor Sans"/>
              <a:ea typeface="Tenor Sans"/>
              <a:cs typeface="Tenor Sans"/>
              <a:sym typeface="Tenor Sans"/>
            </a:endParaRPr>
          </a:p>
        </p:txBody>
      </p:sp>
      <p:sp>
        <p:nvSpPr>
          <p:cNvPr id="432" name="Google Shape;432;p30"/>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Radicals Plots interpretation</a:t>
            </a:r>
            <a:endParaRPr sz="2000" b="1" dirty="0">
              <a:solidFill>
                <a:srgbClr val="595959"/>
              </a:solidFill>
              <a:latin typeface="Tenor Sans"/>
              <a:ea typeface="Tenor Sans"/>
              <a:cs typeface="Tenor Sans"/>
              <a:sym typeface="Tenor Sans"/>
            </a:endParaRPr>
          </a:p>
        </p:txBody>
      </p:sp>
      <p:sp>
        <p:nvSpPr>
          <p:cNvPr id="433" name="Google Shape;433;p30"/>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6</a:t>
            </a:r>
            <a:endParaRPr sz="1300">
              <a:solidFill>
                <a:schemeClr val="dk1"/>
              </a:solidFill>
              <a:latin typeface="Tenor Sans"/>
              <a:ea typeface="Tenor Sans"/>
              <a:cs typeface="Tenor Sans"/>
              <a:sym typeface="Tenor Sans"/>
            </a:endParaRPr>
          </a:p>
        </p:txBody>
      </p:sp>
      <p:sp>
        <p:nvSpPr>
          <p:cNvPr id="4" name="TextBox 3">
            <a:extLst>
              <a:ext uri="{FF2B5EF4-FFF2-40B4-BE49-F238E27FC236}">
                <a16:creationId xmlns:a16="http://schemas.microsoft.com/office/drawing/2014/main" id="{D8F4D6E4-6765-012D-3D8B-FF25396A2084}"/>
              </a:ext>
            </a:extLst>
          </p:cNvPr>
          <p:cNvSpPr txBox="1"/>
          <p:nvPr/>
        </p:nvSpPr>
        <p:spPr>
          <a:xfrm>
            <a:off x="7447425" y="4397721"/>
            <a:ext cx="4606724" cy="276999"/>
          </a:xfrm>
          <a:prstGeom prst="rect">
            <a:avLst/>
          </a:prstGeom>
          <a:noFill/>
        </p:spPr>
        <p:txBody>
          <a:bodyPr wrap="square">
            <a:spAutoFit/>
          </a:bodyPr>
          <a:lstStyle/>
          <a:p>
            <a:r>
              <a:rPr lang="en-IT" sz="1200" i="1" dirty="0">
                <a:solidFill>
                  <a:schemeClr val="tx2"/>
                </a:solidFill>
              </a:rPr>
              <a:t>Castelli  IJMS 2025</a:t>
            </a:r>
          </a:p>
        </p:txBody>
      </p:sp>
      <p:sp>
        <p:nvSpPr>
          <p:cNvPr id="2" name="Date Placeholder 1">
            <a:extLst>
              <a:ext uri="{FF2B5EF4-FFF2-40B4-BE49-F238E27FC236}">
                <a16:creationId xmlns:a16="http://schemas.microsoft.com/office/drawing/2014/main" id="{66E033F1-9773-61A8-9179-18EB094D4C12}"/>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B67C3EA1-508F-F897-26C4-D16FC477283C}"/>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A602AC0C-BE32-1FEE-0B53-41609CBA103D}"/>
              </a:ext>
            </a:extLst>
          </p:cNvPr>
          <p:cNvSpPr>
            <a:spLocks noGrp="1"/>
          </p:cNvSpPr>
          <p:nvPr>
            <p:ph type="sldNum" sz="quarter" idx="12"/>
          </p:nvPr>
        </p:nvSpPr>
        <p:spPr/>
        <p:txBody>
          <a:bodyPr/>
          <a:lstStyle/>
          <a:p>
            <a:fld id="{4C03E94D-BACC-4743-B2BE-3C118A75A3B0}" type="slidenum">
              <a:rPr lang="en-US" smtClean="0"/>
              <a:pPr/>
              <a:t>64</a:t>
            </a:fld>
            <a:endParaRPr lang="en-US" dirty="0"/>
          </a:p>
        </p:txBody>
      </p:sp>
    </p:spTree>
    <p:extLst>
      <p:ext uri="{BB962C8B-B14F-4D97-AF65-F5344CB8AC3E}">
        <p14:creationId xmlns:p14="http://schemas.microsoft.com/office/powerpoint/2010/main" val="2603476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8"/>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characterization for H</a:t>
            </a:r>
            <a:r>
              <a:rPr lang="it" sz="2000" b="1" baseline="-25000" dirty="0">
                <a:solidFill>
                  <a:schemeClr val="dk2"/>
                </a:solidFill>
                <a:latin typeface="Tenor Sans"/>
                <a:ea typeface="Tenor Sans"/>
                <a:cs typeface="Tenor Sans"/>
                <a:sym typeface="Tenor Sans"/>
              </a:rPr>
              <a:t>2</a:t>
            </a:r>
            <a:r>
              <a:rPr lang="it" sz="2000" b="1" dirty="0">
                <a:solidFill>
                  <a:schemeClr val="dk2"/>
                </a:solidFill>
                <a:latin typeface="Tenor Sans"/>
                <a:ea typeface="Tenor Sans"/>
                <a:cs typeface="Tenor Sans"/>
                <a:sym typeface="Tenor Sans"/>
              </a:rPr>
              <a:t>O</a:t>
            </a:r>
            <a:r>
              <a:rPr lang="it" sz="2000" b="1" baseline="-25000" dirty="0">
                <a:solidFill>
                  <a:schemeClr val="dk2"/>
                </a:solidFill>
                <a:latin typeface="Tenor Sans"/>
                <a:ea typeface="Tenor Sans"/>
                <a:cs typeface="Tenor Sans"/>
                <a:sym typeface="Tenor Sans"/>
              </a:rPr>
              <a:t>2</a:t>
            </a:r>
            <a:endParaRPr sz="2000" b="1" dirty="0">
              <a:solidFill>
                <a:schemeClr val="dk2"/>
              </a:solidFill>
              <a:latin typeface="Tenor Sans"/>
              <a:ea typeface="Tenor Sans"/>
              <a:cs typeface="Tenor Sans"/>
              <a:sym typeface="Tenor Sans"/>
            </a:endParaRPr>
          </a:p>
        </p:txBody>
      </p:sp>
      <p:sp>
        <p:nvSpPr>
          <p:cNvPr id="690" name="Google Shape;690;p48"/>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91" name="Google Shape;691;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20401" cy="2030583"/>
          </a:xfrm>
          <a:prstGeom prst="rect">
            <a:avLst/>
          </a:prstGeom>
          <a:noFill/>
          <a:ln>
            <a:noFill/>
          </a:ln>
        </p:spPr>
      </p:pic>
      <p:pic>
        <p:nvPicPr>
          <p:cNvPr id="692" name="Google Shape;692;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6000" y="2725200"/>
            <a:ext cx="2701322" cy="2302983"/>
          </a:xfrm>
          <a:prstGeom prst="rect">
            <a:avLst/>
          </a:prstGeom>
          <a:noFill/>
          <a:ln>
            <a:noFill/>
          </a:ln>
        </p:spPr>
      </p:pic>
      <p:pic>
        <p:nvPicPr>
          <p:cNvPr id="693" name="Google Shape;693;p4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060000" y="504000"/>
            <a:ext cx="3020401" cy="2031719"/>
          </a:xfrm>
          <a:prstGeom prst="rect">
            <a:avLst/>
          </a:prstGeom>
          <a:noFill/>
          <a:ln>
            <a:noFill/>
          </a:ln>
        </p:spPr>
      </p:pic>
      <p:pic>
        <p:nvPicPr>
          <p:cNvPr id="694" name="Google Shape;694;p4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150000" y="2725200"/>
            <a:ext cx="2702653" cy="2304118"/>
          </a:xfrm>
          <a:prstGeom prst="rect">
            <a:avLst/>
          </a:prstGeom>
          <a:noFill/>
          <a:ln>
            <a:noFill/>
          </a:ln>
        </p:spPr>
      </p:pic>
      <p:pic>
        <p:nvPicPr>
          <p:cNvPr id="695" name="Google Shape;695;p4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123600" y="504000"/>
            <a:ext cx="3020401" cy="2031220"/>
          </a:xfrm>
          <a:prstGeom prst="rect">
            <a:avLst/>
          </a:prstGeom>
          <a:noFill/>
          <a:ln>
            <a:noFill/>
          </a:ln>
        </p:spPr>
      </p:pic>
      <p:pic>
        <p:nvPicPr>
          <p:cNvPr id="696" name="Google Shape;696;p4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210000" y="2725200"/>
            <a:ext cx="2701322" cy="2302983"/>
          </a:xfrm>
          <a:prstGeom prst="rect">
            <a:avLst/>
          </a:prstGeom>
          <a:noFill/>
          <a:ln>
            <a:noFill/>
          </a:ln>
        </p:spPr>
      </p:pic>
      <p:sp>
        <p:nvSpPr>
          <p:cNvPr id="697" name="Google Shape;697;p48"/>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9</a:t>
            </a:r>
            <a:endParaRPr sz="13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38FDB382-A3C1-C4BF-D08F-17D68A61C70D}"/>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DA002AA6-B0EF-C368-23AE-0ED52C70C419}"/>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63D44A99-0DE1-D76E-B175-2FCBFA8FFC85}"/>
              </a:ext>
            </a:extLst>
          </p:cNvPr>
          <p:cNvSpPr>
            <a:spLocks noGrp="1"/>
          </p:cNvSpPr>
          <p:nvPr>
            <p:ph type="sldNum" sz="quarter" idx="12"/>
          </p:nvPr>
        </p:nvSpPr>
        <p:spPr/>
        <p:txBody>
          <a:bodyPr/>
          <a:lstStyle/>
          <a:p>
            <a:fld id="{4C03E94D-BACC-4743-B2BE-3C118A75A3B0}" type="slidenum">
              <a:rPr lang="en-US" smtClean="0"/>
              <a:pPr/>
              <a:t>65</a:t>
            </a:fld>
            <a:endParaRPr lang="en-US" dirty="0"/>
          </a:p>
        </p:txBody>
      </p:sp>
    </p:spTree>
    <p:extLst>
      <p:ext uri="{BB962C8B-B14F-4D97-AF65-F5344CB8AC3E}">
        <p14:creationId xmlns:p14="http://schemas.microsoft.com/office/powerpoint/2010/main" val="1409158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EFFA1-2B11-7C55-3326-94AAE80962B3}"/>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8F53FBF3-2F9B-33E0-D725-C74BC45E87EA}"/>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b="1" dirty="0">
                <a:solidFill>
                  <a:prstClr val="black"/>
                </a:solidFill>
                <a:latin typeface="Calibri Light" panose="020F0302020204030204"/>
              </a:rPr>
              <a:t>	</a:t>
            </a:r>
            <a:r>
              <a:rPr lang="it-IT" sz="3000" b="1" dirty="0" err="1">
                <a:solidFill>
                  <a:prstClr val="black"/>
                </a:solidFill>
                <a:latin typeface="Calibri Light" panose="020F0302020204030204"/>
              </a:rPr>
              <a:t>Towards</a:t>
            </a:r>
            <a:r>
              <a:rPr lang="it-IT" sz="3000" b="1" dirty="0">
                <a:solidFill>
                  <a:prstClr val="black"/>
                </a:solidFill>
                <a:latin typeface="Calibri Light" panose="020F0302020204030204"/>
              </a:rPr>
              <a:t> UHDR: the MS-GSM</a:t>
            </a:r>
            <a:r>
              <a:rPr lang="it-IT" sz="3000" b="1" baseline="30000" dirty="0">
                <a:solidFill>
                  <a:prstClr val="black"/>
                </a:solidFill>
                <a:latin typeface="Calibri Light" panose="020F0302020204030204"/>
              </a:rPr>
              <a:t>2</a:t>
            </a:r>
            <a:r>
              <a:rPr lang="it-IT" sz="3000" b="1" dirty="0">
                <a:solidFill>
                  <a:prstClr val="black"/>
                </a:solidFill>
                <a:latin typeface="Calibri Light" panose="020F0302020204030204"/>
              </a:rPr>
              <a:t> -</a:t>
            </a:r>
            <a:r>
              <a:rPr lang="it-IT" sz="3000" b="1" dirty="0" err="1">
                <a:solidFill>
                  <a:prstClr val="black"/>
                </a:solidFill>
                <a:latin typeface="Calibri Light" panose="020F0302020204030204"/>
              </a:rPr>
              <a:t>based</a:t>
            </a:r>
            <a:r>
              <a:rPr lang="it-IT" sz="3000" b="1" dirty="0">
                <a:solidFill>
                  <a:prstClr val="black"/>
                </a:solidFill>
                <a:latin typeface="Calibri Light" panose="020F0302020204030204"/>
              </a:rPr>
              <a:t> NTCP</a:t>
            </a:r>
            <a:endParaRPr lang="en-US" sz="3000" b="1" dirty="0">
              <a:solidFill>
                <a:prstClr val="black"/>
              </a:solidFill>
              <a:latin typeface="Calibri Light" panose="020F0302020204030204"/>
            </a:endParaRPr>
          </a:p>
        </p:txBody>
      </p:sp>
      <p:sp>
        <p:nvSpPr>
          <p:cNvPr id="2" name="Segnaposto data 1">
            <a:extLst>
              <a:ext uri="{FF2B5EF4-FFF2-40B4-BE49-F238E27FC236}">
                <a16:creationId xmlns:a16="http://schemas.microsoft.com/office/drawing/2014/main" id="{96516FE7-07E6-5A27-18DB-83A7B9F65AB2}"/>
              </a:ext>
            </a:extLst>
          </p:cNvPr>
          <p:cNvSpPr>
            <a:spLocks noGrp="1"/>
          </p:cNvSpPr>
          <p:nvPr>
            <p:ph type="dt" sz="half" idx="10"/>
          </p:nvPr>
        </p:nvSpPr>
        <p:spPr/>
        <p:txBody>
          <a:bodyPr/>
          <a:lstStyle/>
          <a:p>
            <a:pPr>
              <a:defRPr/>
            </a:pPr>
            <a:r>
              <a:rPr lang="it-IT">
                <a:solidFill>
                  <a:prstClr val="black">
                    <a:tint val="75000"/>
                  </a:prstClr>
                </a:solidFill>
                <a:latin typeface="Calibri" panose="020F0502020204030204"/>
              </a:rPr>
              <a:t>06.10.2025</a:t>
            </a:r>
            <a:endParaRPr lang="en-US" dirty="0">
              <a:solidFill>
                <a:prstClr val="black">
                  <a:tint val="75000"/>
                </a:prstClr>
              </a:solidFill>
              <a:latin typeface="Calibri" panose="020F0502020204030204"/>
            </a:endParaRPr>
          </a:p>
        </p:txBody>
      </p:sp>
      <p:sp>
        <p:nvSpPr>
          <p:cNvPr id="3" name="Segnaposto numero diapositiva 2">
            <a:extLst>
              <a:ext uri="{FF2B5EF4-FFF2-40B4-BE49-F238E27FC236}">
                <a16:creationId xmlns:a16="http://schemas.microsoft.com/office/drawing/2014/main" id="{20A04C0E-510F-962F-4E5F-AFEB00959F0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720E51B-BD1A-4F97-8445-E96D00856F8F}" type="slidenum">
              <a:rPr lang="en-US" smtClean="0">
                <a:solidFill>
                  <a:prstClr val="black">
                    <a:tint val="75000"/>
                  </a:prstClr>
                </a:solidFill>
              </a:rPr>
              <a:pPr algn="r" defTabSz="685800">
                <a:defRPr/>
              </a:pPr>
              <a:t>66</a:t>
            </a:fld>
            <a:endParaRPr lang="en-US" sz="900" dirty="0">
              <a:solidFill>
                <a:prstClr val="black">
                  <a:tint val="75000"/>
                </a:prstClr>
              </a:solidFill>
              <a:latin typeface="Calibri" panose="020F0502020204030204"/>
            </a:endParaRPr>
          </a:p>
        </p:txBody>
      </p:sp>
      <p:sp>
        <p:nvSpPr>
          <p:cNvPr id="7" name="Segnaposto piè di pagina 6">
            <a:extLst>
              <a:ext uri="{FF2B5EF4-FFF2-40B4-BE49-F238E27FC236}">
                <a16:creationId xmlns:a16="http://schemas.microsoft.com/office/drawing/2014/main" id="{9626C8B6-7270-C0E4-A90B-937D09F979B7}"/>
              </a:ext>
            </a:extLst>
          </p:cNvPr>
          <p:cNvSpPr>
            <a:spLocks noGrp="1"/>
          </p:cNvSpPr>
          <p:nvPr>
            <p:ph type="ftr" sz="quarter" idx="11"/>
          </p:nvPr>
        </p:nvSpPr>
        <p:spPr/>
        <p:txBody>
          <a:bodyPr/>
          <a:lstStyle/>
          <a:p>
            <a:pPr defTabSz="685800">
              <a:defRPr/>
            </a:pPr>
            <a:r>
              <a:rPr lang="en-US">
                <a:solidFill>
                  <a:prstClr val="black">
                    <a:tint val="75000"/>
                  </a:prstClr>
                </a:solidFill>
                <a:latin typeface="Calibri" panose="020F0502020204030204"/>
              </a:rPr>
              <a:t>E. Scifoni - SIRR 2025</a:t>
            </a:r>
            <a:endParaRPr lang="en-US" dirty="0">
              <a:solidFill>
                <a:prstClr val="black">
                  <a:tint val="75000"/>
                </a:prstClr>
              </a:solidFill>
              <a:latin typeface="Calibri" panose="020F0502020204030204"/>
            </a:endParaRP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645E134D-1BC8-D82D-940D-8419144AA71C}"/>
                  </a:ext>
                </a:extLst>
              </p:cNvPr>
              <p:cNvSpPr txBox="1"/>
              <p:nvPr/>
            </p:nvSpPr>
            <p:spPr>
              <a:xfrm>
                <a:off x="706103" y="1484212"/>
                <a:ext cx="4630883" cy="590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sz="1350">
                          <a:latin typeface="Cambria Math" panose="02040503050406030204" pitchFamily="18" charset="0"/>
                        </a:rPr>
                        <m:t>NTCP</m:t>
                      </m:r>
                      <m:r>
                        <a:rPr lang="it-IT" sz="1350" i="1">
                          <a:latin typeface="Cambria Math" panose="02040503050406030204" pitchFamily="18" charset="0"/>
                        </a:rPr>
                        <m:t>=</m:t>
                      </m:r>
                      <m:nary>
                        <m:naryPr>
                          <m:chr m:val="∏"/>
                          <m:ctrlPr>
                            <a:rPr lang="it-IT" sz="1350" i="1">
                              <a:latin typeface="Cambria Math" panose="02040503050406030204" pitchFamily="18" charset="0"/>
                            </a:rPr>
                          </m:ctrlPr>
                        </m:naryPr>
                        <m:sub>
                          <m:r>
                            <m:rPr>
                              <m:brk m:alnAt="23"/>
                            </m:rPr>
                            <a:rPr lang="it-IT" sz="1350" i="1">
                              <a:latin typeface="Cambria Math" panose="02040503050406030204" pitchFamily="18" charset="0"/>
                            </a:rPr>
                            <m:t>𝑗</m:t>
                          </m:r>
                          <m:r>
                            <a:rPr lang="it-IT" sz="1350" i="1">
                              <a:latin typeface="Cambria Math" panose="02040503050406030204" pitchFamily="18" charset="0"/>
                            </a:rPr>
                            <m:t>=1</m:t>
                          </m:r>
                        </m:sub>
                        <m:sup>
                          <m:r>
                            <a:rPr lang="it-IT" sz="1350" i="1">
                              <a:latin typeface="Cambria Math" panose="02040503050406030204" pitchFamily="18" charset="0"/>
                            </a:rPr>
                            <m:t>𝑛</m:t>
                          </m:r>
                        </m:sup>
                        <m:e>
                          <m:d>
                            <m:dPr>
                              <m:begChr m:val="["/>
                              <m:endChr m:val="]"/>
                              <m:ctrlPr>
                                <a:rPr lang="it-IT" sz="1350" i="1">
                                  <a:latin typeface="Cambria Math" panose="02040503050406030204" pitchFamily="18" charset="0"/>
                                </a:rPr>
                              </m:ctrlPr>
                            </m:dPr>
                            <m:e>
                              <m:r>
                                <a:rPr lang="it-IT" sz="1350" i="1">
                                  <a:latin typeface="Cambria Math" panose="02040503050406030204" pitchFamily="18" charset="0"/>
                                </a:rPr>
                                <m:t>1−</m:t>
                              </m:r>
                              <m:nary>
                                <m:naryPr>
                                  <m:chr m:val="∏"/>
                                  <m:ctrlPr>
                                    <a:rPr lang="it-IT" sz="1350" i="1">
                                      <a:latin typeface="Cambria Math" panose="02040503050406030204" pitchFamily="18" charset="0"/>
                                    </a:rPr>
                                  </m:ctrlPr>
                                </m:naryPr>
                                <m:sub>
                                  <m:r>
                                    <m:rPr>
                                      <m:brk m:alnAt="23"/>
                                    </m:rPr>
                                    <a:rPr lang="it-IT" sz="1350" i="1">
                                      <a:latin typeface="Cambria Math" panose="02040503050406030204" pitchFamily="18" charset="0"/>
                                    </a:rPr>
                                    <m:t>𝑖</m:t>
                                  </m:r>
                                  <m:r>
                                    <a:rPr lang="it-IT" sz="1350" i="1">
                                      <a:latin typeface="Cambria Math" panose="02040503050406030204" pitchFamily="18" charset="0"/>
                                    </a:rPr>
                                    <m:t>=1</m:t>
                                  </m:r>
                                </m:sub>
                                <m:sup>
                                  <m:r>
                                    <a:rPr lang="it-IT" sz="1350" i="1">
                                      <a:latin typeface="Cambria Math" panose="02040503050406030204" pitchFamily="18" charset="0"/>
                                    </a:rPr>
                                    <m:t>𝑚</m:t>
                                  </m:r>
                                </m:sup>
                                <m:e>
                                  <m:d>
                                    <m:dPr>
                                      <m:ctrlPr>
                                        <a:rPr lang="it-IT" sz="1350" i="1">
                                          <a:latin typeface="Cambria Math" panose="02040503050406030204" pitchFamily="18" charset="0"/>
                                        </a:rPr>
                                      </m:ctrlPr>
                                    </m:dPr>
                                    <m:e>
                                      <m:r>
                                        <a:rPr lang="it-IT" sz="1350" i="1">
                                          <a:latin typeface="Cambria Math" panose="02040503050406030204" pitchFamily="18" charset="0"/>
                                        </a:rPr>
                                        <m:t>1−</m:t>
                                      </m:r>
                                      <m:sSub>
                                        <m:sSubPr>
                                          <m:ctrlPr>
                                            <a:rPr lang="it-IT" sz="1350" b="1" i="1">
                                              <a:solidFill>
                                                <a:srgbClr val="0070C0"/>
                                              </a:solidFill>
                                              <a:latin typeface="Cambria Math" panose="02040503050406030204" pitchFamily="18" charset="0"/>
                                            </a:rPr>
                                          </m:ctrlPr>
                                        </m:sSubPr>
                                        <m:e>
                                          <m:r>
                                            <a:rPr lang="it-IT" sz="1350" b="1" i="1">
                                              <a:solidFill>
                                                <a:srgbClr val="0070C0"/>
                                              </a:solidFill>
                                              <a:latin typeface="Cambria Math" panose="02040503050406030204" pitchFamily="18" charset="0"/>
                                            </a:rPr>
                                            <m:t>𝑷</m:t>
                                          </m:r>
                                        </m:e>
                                        <m:sub>
                                          <m:r>
                                            <a:rPr lang="it-IT" sz="1350" b="1" i="1">
                                              <a:solidFill>
                                                <a:srgbClr val="0070C0"/>
                                              </a:solidFill>
                                              <a:latin typeface="Cambria Math" panose="02040503050406030204" pitchFamily="18" charset="0"/>
                                            </a:rPr>
                                            <m:t>𝒊𝒋</m:t>
                                          </m:r>
                                        </m:sub>
                                      </m:sSub>
                                      <m:d>
                                        <m:dPr>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LET</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latin typeface="Cambria Math" panose="02040503050406030204" pitchFamily="18" charset="0"/>
                                                </a:rPr>
                                              </m:ctrlPr>
                                            </m:sSubPr>
                                            <m:e>
                                              <m:r>
                                                <m:rPr>
                                                  <m:sty m:val="p"/>
                                                </m:rPr>
                                                <a:rPr lang="it-IT" sz="1350">
                                                  <a:latin typeface="Cambria Math" panose="02040503050406030204" pitchFamily="18" charset="0"/>
                                                </a:rPr>
                                                <m:t>D</m:t>
                                              </m:r>
                                            </m:e>
                                            <m:sub>
                                              <m:r>
                                                <a:rPr lang="it-IT" sz="1350" i="1">
                                                  <a:latin typeface="Cambria Math" panose="02040503050406030204" pitchFamily="18" charset="0"/>
                                                </a:rPr>
                                                <m:t>𝑖𝑗</m:t>
                                              </m:r>
                                            </m:sub>
                                          </m:sSub>
                                          <m:r>
                                            <a:rPr lang="it-IT" sz="1350" i="1">
                                              <a:latin typeface="Cambria Math" panose="02040503050406030204" pitchFamily="18" charset="0"/>
                                            </a:rPr>
                                            <m:t>,</m:t>
                                          </m:r>
                                          <m:sSub>
                                            <m:sSubPr>
                                              <m:ctrlPr>
                                                <a:rPr lang="it-IT" sz="1350" i="1">
                                                  <a:solidFill>
                                                    <a:srgbClr val="FF0000"/>
                                                  </a:solidFill>
                                                  <a:latin typeface="Cambria Math" panose="02040503050406030204" pitchFamily="18" charset="0"/>
                                                </a:rPr>
                                              </m:ctrlPr>
                                            </m:sSubPr>
                                            <m:e>
                                              <m:acc>
                                                <m:accPr>
                                                  <m:chr m:val="̇"/>
                                                  <m:ctrlPr>
                                                    <a:rPr lang="it-IT" sz="1350" i="1">
                                                      <a:solidFill>
                                                        <a:srgbClr val="FF0000"/>
                                                      </a:solidFill>
                                                      <a:latin typeface="Cambria Math" panose="02040503050406030204" pitchFamily="18" charset="0"/>
                                                    </a:rPr>
                                                  </m:ctrlPr>
                                                </m:accPr>
                                                <m:e>
                                                  <m:r>
                                                    <m:rPr>
                                                      <m:sty m:val="p"/>
                                                    </m:rPr>
                                                    <a:rPr lang="it-IT" sz="1350">
                                                      <a:solidFill>
                                                        <a:srgbClr val="FF0000"/>
                                                      </a:solidFill>
                                                      <a:latin typeface="Cambria Math" panose="02040503050406030204" pitchFamily="18" charset="0"/>
                                                    </a:rPr>
                                                    <m:t>D</m:t>
                                                  </m:r>
                                                </m:e>
                                              </m:acc>
                                            </m:e>
                                            <m:sub>
                                              <m:r>
                                                <a:rPr lang="it-IT" sz="1350" i="1">
                                                  <a:solidFill>
                                                    <a:srgbClr val="FF0000"/>
                                                  </a:solidFill>
                                                  <a:latin typeface="Cambria Math" panose="02040503050406030204" pitchFamily="18" charset="0"/>
                                                </a:rPr>
                                                <m:t>𝑖𝑗</m:t>
                                              </m:r>
                                            </m:sub>
                                          </m:sSub>
                                          <m:r>
                                            <a:rPr lang="it-IT" sz="1350">
                                              <a:latin typeface="Cambria Math" panose="02040503050406030204" pitchFamily="18" charset="0"/>
                                            </a:rPr>
                                            <m:t>,</m:t>
                                          </m:r>
                                          <m:sSub>
                                            <m:sSubPr>
                                              <m:ctrlPr>
                                                <a:rPr lang="it-IT" sz="1350" i="1">
                                                  <a:latin typeface="Cambria Math" panose="02040503050406030204" pitchFamily="18" charset="0"/>
                                                </a:rPr>
                                              </m:ctrlPr>
                                            </m:sSubPr>
                                            <m:e>
                                              <m:d>
                                                <m:dPr>
                                                  <m:begChr m:val="["/>
                                                  <m:endChr m:val="]"/>
                                                  <m:ctrlPr>
                                                    <a:rPr lang="it-IT" sz="1350" i="1">
                                                      <a:latin typeface="Cambria Math" panose="02040503050406030204" pitchFamily="18" charset="0"/>
                                                    </a:rPr>
                                                  </m:ctrlPr>
                                                </m:dPr>
                                                <m:e>
                                                  <m:sSub>
                                                    <m:sSubPr>
                                                      <m:ctrlPr>
                                                        <a:rPr lang="it-IT" sz="1350" i="1">
                                                          <a:latin typeface="Cambria Math" panose="02040503050406030204" pitchFamily="18" charset="0"/>
                                                        </a:rPr>
                                                      </m:ctrlPr>
                                                    </m:sSubPr>
                                                    <m:e>
                                                      <m:r>
                                                        <m:rPr>
                                                          <m:sty m:val="p"/>
                                                        </m:rPr>
                                                        <a:rPr lang="it-IT" sz="1350">
                                                          <a:latin typeface="Cambria Math" panose="02040503050406030204" pitchFamily="18" charset="0"/>
                                                        </a:rPr>
                                                        <m:t>O</m:t>
                                                      </m:r>
                                                    </m:e>
                                                    <m:sub>
                                                      <m:r>
                                                        <a:rPr lang="it-IT" sz="1350">
                                                          <a:latin typeface="Cambria Math" panose="02040503050406030204" pitchFamily="18" charset="0"/>
                                                        </a:rPr>
                                                        <m:t>2</m:t>
                                                      </m:r>
                                                    </m:sub>
                                                  </m:sSub>
                                                </m:e>
                                              </m:d>
                                            </m:e>
                                            <m:sub>
                                              <m:r>
                                                <a:rPr lang="it-IT" sz="1350" i="1">
                                                  <a:latin typeface="Cambria Math" panose="02040503050406030204" pitchFamily="18" charset="0"/>
                                                </a:rPr>
                                                <m:t>𝑖𝑗</m:t>
                                              </m:r>
                                            </m:sub>
                                          </m:sSub>
                                          <m:r>
                                            <a:rPr lang="it-IT" sz="1350">
                                              <a:latin typeface="Cambria Math" panose="02040503050406030204" pitchFamily="18" charset="0"/>
                                            </a:rPr>
                                            <m:t>,</m:t>
                                          </m:r>
                                          <m:sSub>
                                            <m:sSubPr>
                                              <m:ctrlPr>
                                                <a:rPr lang="it-IT" sz="1350" i="1">
                                                  <a:solidFill>
                                                    <a:srgbClr val="FF0000"/>
                                                  </a:solidFill>
                                                  <a:latin typeface="Cambria Math" panose="02040503050406030204" pitchFamily="18" charset="0"/>
                                                </a:rPr>
                                              </m:ctrlPr>
                                            </m:sSubPr>
                                            <m:e>
                                              <m:d>
                                                <m:dPr>
                                                  <m:begChr m:val="["/>
                                                  <m:endChr m:val="]"/>
                                                  <m:ctrlPr>
                                                    <a:rPr lang="it-IT" sz="1350" i="1">
                                                      <a:solidFill>
                                                        <a:srgbClr val="FF0000"/>
                                                      </a:solidFill>
                                                      <a:latin typeface="Cambria Math" panose="02040503050406030204" pitchFamily="18" charset="0"/>
                                                    </a:rPr>
                                                  </m:ctrlPr>
                                                </m:dPr>
                                                <m:e>
                                                  <m:r>
                                                    <m:rPr>
                                                      <m:sty m:val="p"/>
                                                    </m:rPr>
                                                    <a:rPr lang="it-IT" sz="1350">
                                                      <a:solidFill>
                                                        <a:srgbClr val="FF0000"/>
                                                      </a:solidFill>
                                                      <a:latin typeface="Cambria Math" panose="02040503050406030204" pitchFamily="18" charset="0"/>
                                                    </a:rPr>
                                                    <m:t>XSH</m:t>
                                                  </m:r>
                                                </m:e>
                                              </m:d>
                                            </m:e>
                                            <m:sub>
                                              <m:r>
                                                <a:rPr lang="it-IT" sz="1350" i="1">
                                                  <a:solidFill>
                                                    <a:srgbClr val="FF0000"/>
                                                  </a:solidFill>
                                                  <a:latin typeface="Cambria Math" panose="02040503050406030204" pitchFamily="18" charset="0"/>
                                                </a:rPr>
                                                <m:t>𝑖𝑗</m:t>
                                              </m:r>
                                            </m:sub>
                                          </m:sSub>
                                        </m:e>
                                      </m:d>
                                    </m:e>
                                  </m:d>
                                </m:e>
                              </m:nary>
                            </m:e>
                          </m:d>
                        </m:e>
                      </m:nary>
                    </m:oMath>
                  </m:oMathPara>
                </a14:m>
                <a:endParaRPr lang="it-IT" sz="1350" dirty="0"/>
              </a:p>
            </p:txBody>
          </p:sp>
        </mc:Choice>
        <mc:Fallback xmlns="">
          <p:sp>
            <p:nvSpPr>
              <p:cNvPr id="4" name="CasellaDiTesto 3">
                <a:extLst>
                  <a:ext uri="{FF2B5EF4-FFF2-40B4-BE49-F238E27FC236}">
                    <a16:creationId xmlns:a16="http://schemas.microsoft.com/office/drawing/2014/main" id="{645E134D-1BC8-D82D-940D-8419144AA71C}"/>
                  </a:ext>
                </a:extLst>
              </p:cNvPr>
              <p:cNvSpPr txBox="1">
                <a:spLocks noRot="1" noChangeAspect="1" noMove="1" noResize="1" noEditPoints="1" noAdjustHandles="1" noChangeArrowheads="1" noChangeShapeType="1" noTextEdit="1"/>
              </p:cNvSpPr>
              <p:nvPr/>
            </p:nvSpPr>
            <p:spPr>
              <a:xfrm>
                <a:off x="706103" y="1484212"/>
                <a:ext cx="4630883" cy="590739"/>
              </a:xfrm>
              <a:prstGeom prst="rect">
                <a:avLst/>
              </a:prstGeom>
              <a:blipFill>
                <a:blip r:embed="rId2"/>
                <a:stretch>
                  <a:fillRect l="-273" t="-118750" b="-179167"/>
                </a:stretch>
              </a:blipFill>
            </p:spPr>
            <p:txBody>
              <a:bodyPr/>
              <a:lstStyle/>
              <a:p>
                <a:r>
                  <a:rPr lang="en-IT">
                    <a:noFill/>
                  </a:rPr>
                  <a:t> </a:t>
                </a:r>
              </a:p>
            </p:txBody>
          </p:sp>
        </mc:Fallback>
      </mc:AlternateContent>
      <p:sp>
        <p:nvSpPr>
          <p:cNvPr id="5" name="Rettangolo 4">
            <a:extLst>
              <a:ext uri="{FF2B5EF4-FFF2-40B4-BE49-F238E27FC236}">
                <a16:creationId xmlns:a16="http://schemas.microsoft.com/office/drawing/2014/main" id="{410FD8AD-393C-3AB0-5D3E-FBB10F0A0FA1}"/>
              </a:ext>
            </a:extLst>
          </p:cNvPr>
          <p:cNvSpPr/>
          <p:nvPr/>
        </p:nvSpPr>
        <p:spPr>
          <a:xfrm>
            <a:off x="6548642" y="4651846"/>
            <a:ext cx="1197764" cy="253916"/>
          </a:xfrm>
          <a:prstGeom prst="rect">
            <a:avLst/>
          </a:prstGeom>
        </p:spPr>
        <p:txBody>
          <a:bodyPr wrap="none">
            <a:spAutoFit/>
          </a:bodyPr>
          <a:lstStyle/>
          <a:p>
            <a:pPr>
              <a:spcBef>
                <a:spcPts val="338"/>
              </a:spcBef>
              <a:defRPr>
                <a:effectLst/>
              </a:defRPr>
            </a:pPr>
            <a:r>
              <a:rPr lang="en-US" sz="1050" i="1" dirty="0">
                <a:solidFill>
                  <a:srgbClr val="44546A">
                    <a:lumMod val="10000"/>
                  </a:srgbClr>
                </a:solidFill>
                <a:latin typeface="Calibri-Italic"/>
              </a:rPr>
              <a:t>Preliminary results</a:t>
            </a:r>
          </a:p>
        </p:txBody>
      </p:sp>
      <p:pic>
        <p:nvPicPr>
          <p:cNvPr id="8" name="Immagine 7">
            <a:extLst>
              <a:ext uri="{FF2B5EF4-FFF2-40B4-BE49-F238E27FC236}">
                <a16:creationId xmlns:a16="http://schemas.microsoft.com/office/drawing/2014/main" id="{9102BF96-690B-BD2B-8BC5-29F9374ED8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217" y="1079396"/>
            <a:ext cx="2893133" cy="3546999"/>
          </a:xfrm>
          <a:prstGeom prst="rect">
            <a:avLst/>
          </a:prstGeom>
        </p:spPr>
      </p:pic>
      <p:sp>
        <p:nvSpPr>
          <p:cNvPr id="9" name="CasellaDiTesto 8">
            <a:extLst>
              <a:ext uri="{FF2B5EF4-FFF2-40B4-BE49-F238E27FC236}">
                <a16:creationId xmlns:a16="http://schemas.microsoft.com/office/drawing/2014/main" id="{17584CA0-621B-83C5-6F28-2245D00D0538}"/>
              </a:ext>
            </a:extLst>
          </p:cNvPr>
          <p:cNvSpPr txBox="1"/>
          <p:nvPr/>
        </p:nvSpPr>
        <p:spPr>
          <a:xfrm>
            <a:off x="6092963" y="800029"/>
            <a:ext cx="1967846" cy="300082"/>
          </a:xfrm>
          <a:prstGeom prst="rect">
            <a:avLst/>
          </a:prstGeom>
          <a:noFill/>
        </p:spPr>
        <p:txBody>
          <a:bodyPr wrap="none" rtlCol="0">
            <a:spAutoFit/>
          </a:bodyPr>
          <a:lstStyle/>
          <a:p>
            <a:r>
              <a:rPr lang="it-IT" sz="1350" b="1" dirty="0">
                <a:latin typeface="Calibri (Corpo)"/>
              </a:rPr>
              <a:t>MS-GSM</a:t>
            </a:r>
            <a:r>
              <a:rPr lang="it-IT" sz="1350" b="1" baseline="30000" dirty="0">
                <a:latin typeface="Calibri (Corpo)"/>
              </a:rPr>
              <a:t>2</a:t>
            </a:r>
            <a:r>
              <a:rPr lang="it-IT" sz="1350" b="1" dirty="0"/>
              <a:t> - </a:t>
            </a:r>
            <a:r>
              <a:rPr lang="it-IT" sz="1350" b="1" dirty="0" err="1"/>
              <a:t>LookUp</a:t>
            </a:r>
            <a:r>
              <a:rPr lang="it-IT" sz="1350" b="1" dirty="0"/>
              <a:t> </a:t>
            </a:r>
            <a:r>
              <a:rPr lang="it-IT" sz="1350" b="1" dirty="0" err="1"/>
              <a:t>Table</a:t>
            </a:r>
            <a:endParaRPr lang="it-IT" sz="1350" b="1" dirty="0"/>
          </a:p>
        </p:txBody>
      </p:sp>
      <p:sp>
        <p:nvSpPr>
          <p:cNvPr id="10" name="CasellaDiTesto 9">
            <a:extLst>
              <a:ext uri="{FF2B5EF4-FFF2-40B4-BE49-F238E27FC236}">
                <a16:creationId xmlns:a16="http://schemas.microsoft.com/office/drawing/2014/main" id="{05772A65-5CFF-D4DF-D5F1-1C4C1D9E7192}"/>
              </a:ext>
            </a:extLst>
          </p:cNvPr>
          <p:cNvSpPr txBox="1"/>
          <p:nvPr/>
        </p:nvSpPr>
        <p:spPr>
          <a:xfrm>
            <a:off x="706103" y="1072540"/>
            <a:ext cx="3520101" cy="300082"/>
          </a:xfrm>
          <a:prstGeom prst="rect">
            <a:avLst/>
          </a:prstGeom>
          <a:noFill/>
        </p:spPr>
        <p:txBody>
          <a:bodyPr wrap="square">
            <a:spAutoFit/>
          </a:bodyPr>
          <a:lstStyle/>
          <a:p>
            <a:r>
              <a:rPr lang="it-IT" sz="1350" b="1" dirty="0"/>
              <a:t>FLASH extension</a:t>
            </a:r>
          </a:p>
        </p:txBody>
      </p:sp>
      <p:sp>
        <p:nvSpPr>
          <p:cNvPr id="11" name="CasellaDiTesto 10">
            <a:extLst>
              <a:ext uri="{FF2B5EF4-FFF2-40B4-BE49-F238E27FC236}">
                <a16:creationId xmlns:a16="http://schemas.microsoft.com/office/drawing/2014/main" id="{16A89B93-F04D-EAEA-8E40-069C82457137}"/>
              </a:ext>
            </a:extLst>
          </p:cNvPr>
          <p:cNvSpPr txBox="1"/>
          <p:nvPr/>
        </p:nvSpPr>
        <p:spPr>
          <a:xfrm>
            <a:off x="1151626" y="2359664"/>
            <a:ext cx="2519829" cy="507831"/>
          </a:xfrm>
          <a:prstGeom prst="rect">
            <a:avLst/>
          </a:prstGeom>
          <a:noFill/>
        </p:spPr>
        <p:txBody>
          <a:bodyPr wrap="square">
            <a:spAutoFit/>
          </a:bodyPr>
          <a:lstStyle/>
          <a:p>
            <a:pPr algn="ctr"/>
            <a:r>
              <a:rPr lang="en-US" sz="1350" dirty="0">
                <a:solidFill>
                  <a:srgbClr val="0070C0"/>
                </a:solidFill>
              </a:rPr>
              <a:t>Probability calculated based on the DNA damage yield of the LUT</a:t>
            </a:r>
          </a:p>
        </p:txBody>
      </p:sp>
      <p:cxnSp>
        <p:nvCxnSpPr>
          <p:cNvPr id="12" name="Connettore 2 11">
            <a:extLst>
              <a:ext uri="{FF2B5EF4-FFF2-40B4-BE49-F238E27FC236}">
                <a16:creationId xmlns:a16="http://schemas.microsoft.com/office/drawing/2014/main" id="{6D3BBDAB-ED57-6CB0-C303-AACB7828535D}"/>
              </a:ext>
            </a:extLst>
          </p:cNvPr>
          <p:cNvCxnSpPr>
            <a:cxnSpLocks/>
            <a:stCxn id="11" idx="0"/>
          </p:cNvCxnSpPr>
          <p:nvPr/>
        </p:nvCxnSpPr>
        <p:spPr>
          <a:xfrm flipV="1">
            <a:off x="2411541" y="1875546"/>
            <a:ext cx="376948" cy="48411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Freccia a destra 21">
            <a:extLst>
              <a:ext uri="{FF2B5EF4-FFF2-40B4-BE49-F238E27FC236}">
                <a16:creationId xmlns:a16="http://schemas.microsoft.com/office/drawing/2014/main" id="{C1D5C0F9-A8A9-56C1-8CF9-09E26544676F}"/>
              </a:ext>
            </a:extLst>
          </p:cNvPr>
          <p:cNvSpPr/>
          <p:nvPr/>
        </p:nvSpPr>
        <p:spPr>
          <a:xfrm>
            <a:off x="736041" y="3201085"/>
            <a:ext cx="355840" cy="219974"/>
          </a:xfrm>
          <a:prstGeom prst="rightArrow">
            <a:avLst/>
          </a:prstGeom>
          <a:solidFill>
            <a:srgbClr val="0070C0"/>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CasellaDiTesto 22">
            <a:extLst>
              <a:ext uri="{FF2B5EF4-FFF2-40B4-BE49-F238E27FC236}">
                <a16:creationId xmlns:a16="http://schemas.microsoft.com/office/drawing/2014/main" id="{FFBC8149-E4E8-C2C3-8300-D7FF5D45F2BA}"/>
              </a:ext>
            </a:extLst>
          </p:cNvPr>
          <p:cNvSpPr txBox="1"/>
          <p:nvPr/>
        </p:nvSpPr>
        <p:spPr>
          <a:xfrm>
            <a:off x="1179502" y="3068647"/>
            <a:ext cx="3718451" cy="507831"/>
          </a:xfrm>
          <a:prstGeom prst="rect">
            <a:avLst/>
          </a:prstGeom>
          <a:noFill/>
        </p:spPr>
        <p:txBody>
          <a:bodyPr wrap="square">
            <a:spAutoFit/>
          </a:bodyPr>
          <a:lstStyle/>
          <a:p>
            <a:r>
              <a:rPr lang="en-US" sz="1350" dirty="0"/>
              <a:t>NTCP model seems to work fine, but it is slow. </a:t>
            </a:r>
          </a:p>
          <a:p>
            <a:r>
              <a:rPr lang="en-US" sz="1350" dirty="0"/>
              <a:t>Can Artificial Intelligence help us?</a:t>
            </a:r>
          </a:p>
        </p:txBody>
      </p:sp>
      <p:sp>
        <p:nvSpPr>
          <p:cNvPr id="13" name="CasellaDiTesto 12">
            <a:extLst>
              <a:ext uri="{FF2B5EF4-FFF2-40B4-BE49-F238E27FC236}">
                <a16:creationId xmlns:a16="http://schemas.microsoft.com/office/drawing/2014/main" id="{7C4B7857-2836-2CF4-FF34-FA80CA0D4E2D}"/>
              </a:ext>
            </a:extLst>
          </p:cNvPr>
          <p:cNvSpPr txBox="1"/>
          <p:nvPr/>
        </p:nvSpPr>
        <p:spPr>
          <a:xfrm>
            <a:off x="706104" y="3913807"/>
            <a:ext cx="4740872" cy="507831"/>
          </a:xfrm>
          <a:prstGeom prst="rect">
            <a:avLst/>
          </a:prstGeom>
          <a:noFill/>
        </p:spPr>
        <p:txBody>
          <a:bodyPr wrap="square">
            <a:spAutoFit/>
          </a:bodyPr>
          <a:lstStyle/>
          <a:p>
            <a:pPr>
              <a:buClr>
                <a:srgbClr val="000000"/>
              </a:buClr>
            </a:pPr>
            <a:r>
              <a:rPr lang="it-IT" sz="1350" b="1" dirty="0">
                <a:solidFill>
                  <a:srgbClr val="44546A">
                    <a:lumMod val="10000"/>
                  </a:srgbClr>
                </a:solidFill>
                <a:latin typeface="Calibri (Corpo)"/>
                <a:sym typeface="Calibri"/>
              </a:rPr>
              <a:t>FRPT 2024</a:t>
            </a:r>
          </a:p>
          <a:p>
            <a:pPr>
              <a:buClr>
                <a:srgbClr val="000000"/>
              </a:buClr>
            </a:pPr>
            <a:r>
              <a:rPr lang="it-IT" sz="1350" b="1" dirty="0">
                <a:solidFill>
                  <a:srgbClr val="44546A">
                    <a:lumMod val="10000"/>
                  </a:srgbClr>
                </a:solidFill>
                <a:latin typeface="Calibri (Corpo)"/>
                <a:sym typeface="Calibri"/>
              </a:rPr>
              <a:t>M. Battestini</a:t>
            </a:r>
            <a:r>
              <a:rPr lang="it-IT" sz="1350" dirty="0">
                <a:solidFill>
                  <a:srgbClr val="44546A">
                    <a:lumMod val="10000"/>
                  </a:srgbClr>
                </a:solidFill>
                <a:latin typeface="Calibri (Corpo)"/>
                <a:sym typeface="Calibri"/>
              </a:rPr>
              <a:t>, FRPT 3-MINUTES PRESENTATIONS COMPETITION,</a:t>
            </a:r>
            <a:endParaRPr lang="it-IT" sz="1350" b="1" dirty="0">
              <a:solidFill>
                <a:srgbClr val="44546A">
                  <a:lumMod val="10000"/>
                </a:srgbClr>
              </a:solidFill>
              <a:latin typeface="Calibri (Corpo)"/>
              <a:sym typeface="Calibri"/>
            </a:endParaRPr>
          </a:p>
        </p:txBody>
      </p:sp>
      <p:sp>
        <p:nvSpPr>
          <p:cNvPr id="14" name="Rettangolo con angoli arrotondati 13">
            <a:extLst>
              <a:ext uri="{FF2B5EF4-FFF2-40B4-BE49-F238E27FC236}">
                <a16:creationId xmlns:a16="http://schemas.microsoft.com/office/drawing/2014/main" id="{1763A2DA-9D19-54E6-43E2-48280C69E063}"/>
              </a:ext>
            </a:extLst>
          </p:cNvPr>
          <p:cNvSpPr/>
          <p:nvPr/>
        </p:nvSpPr>
        <p:spPr>
          <a:xfrm>
            <a:off x="706103" y="3913807"/>
            <a:ext cx="4540309" cy="712589"/>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11882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22" grpId="0" animBg="1"/>
      <p:bldP spid="23" grpId="0"/>
      <p:bldP spid="13" grpId="0"/>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A790E-1F87-5E83-2010-12EF83B7AABB}"/>
              </a:ext>
            </a:extLst>
          </p:cNvPr>
          <p:cNvSpPr>
            <a:spLocks noGrp="1"/>
          </p:cNvSpPr>
          <p:nvPr>
            <p:ph type="title"/>
          </p:nvPr>
        </p:nvSpPr>
        <p:spPr/>
        <p:txBody>
          <a:bodyPr/>
          <a:lstStyle/>
          <a:p>
            <a:r>
              <a:rPr lang="en-IT" dirty="0"/>
              <a:t>O2 impact at longer times</a:t>
            </a:r>
          </a:p>
        </p:txBody>
      </p:sp>
      <p:sp>
        <p:nvSpPr>
          <p:cNvPr id="5" name="Footer Placeholder 4">
            <a:extLst>
              <a:ext uri="{FF2B5EF4-FFF2-40B4-BE49-F238E27FC236}">
                <a16:creationId xmlns:a16="http://schemas.microsoft.com/office/drawing/2014/main" id="{F4E850EE-404F-1F9F-A6E4-B39EB714DE71}"/>
              </a:ext>
            </a:extLst>
          </p:cNvPr>
          <p:cNvSpPr>
            <a:spLocks noGrp="1"/>
          </p:cNvSpPr>
          <p:nvPr>
            <p:ph type="ftr" sz="quarter" idx="11"/>
          </p:nvPr>
        </p:nvSpPr>
        <p:spPr/>
        <p:txBody>
          <a:bodyPr/>
          <a:lstStyle/>
          <a:p>
            <a:r>
              <a:rPr lang="en-US"/>
              <a:t>E. Scifoni - SIRR 2025</a:t>
            </a:r>
            <a:endParaRPr lang="en-US" dirty="0"/>
          </a:p>
        </p:txBody>
      </p:sp>
      <p:sp>
        <p:nvSpPr>
          <p:cNvPr id="9" name="Content Placeholder 8">
            <a:extLst>
              <a:ext uri="{FF2B5EF4-FFF2-40B4-BE49-F238E27FC236}">
                <a16:creationId xmlns:a16="http://schemas.microsoft.com/office/drawing/2014/main" id="{25724D85-9923-DADC-2EB1-DCEB50767631}"/>
              </a:ext>
            </a:extLst>
          </p:cNvPr>
          <p:cNvSpPr>
            <a:spLocks noGrp="1"/>
          </p:cNvSpPr>
          <p:nvPr>
            <p:ph idx="1"/>
          </p:nvPr>
        </p:nvSpPr>
        <p:spPr>
          <a:xfrm>
            <a:off x="1331640" y="1225179"/>
            <a:ext cx="6172200" cy="2832964"/>
          </a:xfrm>
        </p:spPr>
        <p:txBody>
          <a:bodyPr/>
          <a:lstStyle/>
          <a:p>
            <a:r>
              <a:rPr lang="en-GB" dirty="0"/>
              <a:t>O</a:t>
            </a:r>
            <a:r>
              <a:rPr lang="en-IT" dirty="0"/>
              <a:t>n overall  yields evolution</a:t>
            </a:r>
          </a:p>
        </p:txBody>
      </p:sp>
      <p:sp>
        <p:nvSpPr>
          <p:cNvPr id="10" name="TextBox 9">
            <a:extLst>
              <a:ext uri="{FF2B5EF4-FFF2-40B4-BE49-F238E27FC236}">
                <a16:creationId xmlns:a16="http://schemas.microsoft.com/office/drawing/2014/main" id="{60DD8FDB-2F94-0D54-C589-2D8768E5811C}"/>
              </a:ext>
            </a:extLst>
          </p:cNvPr>
          <p:cNvSpPr txBox="1"/>
          <p:nvPr/>
        </p:nvSpPr>
        <p:spPr>
          <a:xfrm>
            <a:off x="6246186" y="1209163"/>
            <a:ext cx="1724768" cy="300082"/>
          </a:xfrm>
          <a:prstGeom prst="rect">
            <a:avLst/>
          </a:prstGeom>
          <a:noFill/>
        </p:spPr>
        <p:txBody>
          <a:bodyPr wrap="none" rtlCol="0">
            <a:spAutoFit/>
          </a:bodyPr>
          <a:lstStyle/>
          <a:p>
            <a:r>
              <a:rPr lang="en-IT" sz="1350" i="1" dirty="0">
                <a:solidFill>
                  <a:schemeClr val="tx2"/>
                </a:solidFill>
              </a:rPr>
              <a:t>Camazzola et al. 2023</a:t>
            </a:r>
          </a:p>
        </p:txBody>
      </p:sp>
      <p:pic>
        <p:nvPicPr>
          <p:cNvPr id="3" name="Picture 2">
            <a:extLst>
              <a:ext uri="{FF2B5EF4-FFF2-40B4-BE49-F238E27FC236}">
                <a16:creationId xmlns:a16="http://schemas.microsoft.com/office/drawing/2014/main" id="{6189BFAB-CD28-F239-8734-D2339673A3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3628" y="1682979"/>
            <a:ext cx="3402378" cy="2831872"/>
          </a:xfrm>
          <a:prstGeom prst="rect">
            <a:avLst/>
          </a:prstGeom>
        </p:spPr>
      </p:pic>
      <p:pic>
        <p:nvPicPr>
          <p:cNvPr id="7" name="Picture 6">
            <a:extLst>
              <a:ext uri="{FF2B5EF4-FFF2-40B4-BE49-F238E27FC236}">
                <a16:creationId xmlns:a16="http://schemas.microsoft.com/office/drawing/2014/main" id="{7DA22896-C8E9-FB87-3420-BC9E6F4BE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013" y="1679516"/>
            <a:ext cx="3303153" cy="2766772"/>
          </a:xfrm>
          <a:prstGeom prst="rect">
            <a:avLst/>
          </a:prstGeom>
        </p:spPr>
      </p:pic>
      <p:sp>
        <p:nvSpPr>
          <p:cNvPr id="4" name="Date Placeholder 3">
            <a:extLst>
              <a:ext uri="{FF2B5EF4-FFF2-40B4-BE49-F238E27FC236}">
                <a16:creationId xmlns:a16="http://schemas.microsoft.com/office/drawing/2014/main" id="{AA6935E7-07EB-7716-6493-6342EFDC8F48}"/>
              </a:ext>
            </a:extLst>
          </p:cNvPr>
          <p:cNvSpPr>
            <a:spLocks noGrp="1"/>
          </p:cNvSpPr>
          <p:nvPr>
            <p:ph type="dt" sz="half" idx="10"/>
          </p:nvPr>
        </p:nvSpPr>
        <p:spPr/>
        <p:txBody>
          <a:bodyPr/>
          <a:lstStyle/>
          <a:p>
            <a:r>
              <a:rPr lang="it-IT"/>
              <a:t>06.10.2025</a:t>
            </a:r>
            <a:endParaRPr lang="en-US" dirty="0"/>
          </a:p>
        </p:txBody>
      </p:sp>
      <p:sp>
        <p:nvSpPr>
          <p:cNvPr id="6" name="Slide Number Placeholder 5">
            <a:extLst>
              <a:ext uri="{FF2B5EF4-FFF2-40B4-BE49-F238E27FC236}">
                <a16:creationId xmlns:a16="http://schemas.microsoft.com/office/drawing/2014/main" id="{1185B34F-3B83-B62B-4BD6-792B9ED9F8F6}"/>
              </a:ext>
            </a:extLst>
          </p:cNvPr>
          <p:cNvSpPr>
            <a:spLocks noGrp="1"/>
          </p:cNvSpPr>
          <p:nvPr>
            <p:ph type="sldNum" sz="quarter" idx="4"/>
          </p:nvPr>
        </p:nvSpPr>
        <p:spPr/>
        <p:txBody>
          <a:bodyPr/>
          <a:lstStyle/>
          <a:p>
            <a:fld id="{4C03E94D-BACC-4743-B2BE-3C118A75A3B0}" type="slidenum">
              <a:rPr lang="en-US" smtClean="0"/>
              <a:pPr/>
              <a:t>67</a:t>
            </a:fld>
            <a:endParaRPr lang="en-US" dirty="0"/>
          </a:p>
        </p:txBody>
      </p:sp>
    </p:spTree>
    <p:extLst>
      <p:ext uri="{BB962C8B-B14F-4D97-AF65-F5344CB8AC3E}">
        <p14:creationId xmlns:p14="http://schemas.microsoft.com/office/powerpoint/2010/main" val="705279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7B818-E1F7-CB4C-A9B5-15E358F806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1573" y="897941"/>
            <a:ext cx="4152900" cy="2952750"/>
          </a:xfrm>
          <a:prstGeom prst="rect">
            <a:avLst/>
          </a:prstGeom>
        </p:spPr>
      </p:pic>
      <p:pic>
        <p:nvPicPr>
          <p:cNvPr id="10" name="Picture 9">
            <a:extLst>
              <a:ext uri="{FF2B5EF4-FFF2-40B4-BE49-F238E27FC236}">
                <a16:creationId xmlns:a16="http://schemas.microsoft.com/office/drawing/2014/main" id="{F7E1A327-953F-4FDE-42B0-4FE33D3A93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8213" y="924025"/>
            <a:ext cx="1339751" cy="1539713"/>
          </a:xfrm>
          <a:prstGeom prst="rect">
            <a:avLst/>
          </a:prstGeom>
        </p:spPr>
      </p:pic>
      <p:sp>
        <p:nvSpPr>
          <p:cNvPr id="2" name="Title 1">
            <a:extLst>
              <a:ext uri="{FF2B5EF4-FFF2-40B4-BE49-F238E27FC236}">
                <a16:creationId xmlns:a16="http://schemas.microsoft.com/office/drawing/2014/main" id="{249D56BF-ED1E-6F49-A48C-5EDB879E2B4C}"/>
              </a:ext>
            </a:extLst>
          </p:cNvPr>
          <p:cNvSpPr>
            <a:spLocks noGrp="1"/>
          </p:cNvSpPr>
          <p:nvPr>
            <p:ph type="title"/>
          </p:nvPr>
        </p:nvSpPr>
        <p:spPr/>
        <p:txBody>
          <a:bodyPr>
            <a:normAutofit fontScale="90000"/>
          </a:bodyPr>
          <a:lstStyle/>
          <a:p>
            <a:r>
              <a:rPr lang="en-IT" dirty="0"/>
              <a:t>Ultrahigh Dose Rate Response and FLASH</a:t>
            </a:r>
          </a:p>
        </p:txBody>
      </p:sp>
      <p:sp>
        <p:nvSpPr>
          <p:cNvPr id="5" name="Footer Placeholder 4">
            <a:extLst>
              <a:ext uri="{FF2B5EF4-FFF2-40B4-BE49-F238E27FC236}">
                <a16:creationId xmlns:a16="http://schemas.microsoft.com/office/drawing/2014/main" id="{B415746A-F08B-7649-8A02-77ECAC82EC06}"/>
              </a:ext>
            </a:extLst>
          </p:cNvPr>
          <p:cNvSpPr>
            <a:spLocks noGrp="1"/>
          </p:cNvSpPr>
          <p:nvPr>
            <p:ph type="ftr" sz="quarter" idx="11"/>
          </p:nvPr>
        </p:nvSpPr>
        <p:spPr/>
        <p:txBody>
          <a:bodyPr/>
          <a:lstStyle/>
          <a:p>
            <a:pPr fontAlgn="base">
              <a:spcBef>
                <a:spcPct val="0"/>
              </a:spcBef>
              <a:spcAft>
                <a:spcPct val="0"/>
              </a:spcAft>
              <a:defRPr/>
            </a:pPr>
            <a:r>
              <a:rPr lang="it-IT">
                <a:solidFill>
                  <a:srgbClr val="000000"/>
                </a:solidFill>
              </a:rPr>
              <a:t>E. Scifoni - SIRR 2025</a:t>
            </a:r>
          </a:p>
        </p:txBody>
      </p:sp>
      <p:sp>
        <p:nvSpPr>
          <p:cNvPr id="7" name="TextBox 6">
            <a:extLst>
              <a:ext uri="{FF2B5EF4-FFF2-40B4-BE49-F238E27FC236}">
                <a16:creationId xmlns:a16="http://schemas.microsoft.com/office/drawing/2014/main" id="{BF052DBB-B55E-DA4F-B11F-1C4EA8B0EE88}"/>
              </a:ext>
            </a:extLst>
          </p:cNvPr>
          <p:cNvSpPr txBox="1"/>
          <p:nvPr/>
        </p:nvSpPr>
        <p:spPr>
          <a:xfrm>
            <a:off x="1485900" y="2557529"/>
            <a:ext cx="1195890" cy="415498"/>
          </a:xfrm>
          <a:prstGeom prst="rect">
            <a:avLst/>
          </a:prstGeom>
          <a:noFill/>
        </p:spPr>
        <p:txBody>
          <a:bodyPr wrap="square" rtlCol="0">
            <a:spAutoFit/>
          </a:bodyPr>
          <a:lstStyle/>
          <a:p>
            <a:r>
              <a:rPr lang="en-IT" sz="1050" i="1" dirty="0">
                <a:solidFill>
                  <a:schemeClr val="accent1"/>
                </a:solidFill>
              </a:rPr>
              <a:t>Durante et al. Br J Radiol 2019</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9DE429-23A0-DA4F-894B-8336AB45A8B3}"/>
                  </a:ext>
                </a:extLst>
              </p:cNvPr>
              <p:cNvSpPr txBox="1"/>
              <p:nvPr/>
            </p:nvSpPr>
            <p:spPr>
              <a:xfrm>
                <a:off x="5603174" y="1193651"/>
                <a:ext cx="2160976" cy="5470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𝐷𝑅𝐸𝐹</m:t>
                      </m:r>
                      <m:r>
                        <a:rPr lang="en-US" sz="1350" i="1">
                          <a:latin typeface="Cambria Math" panose="02040503050406030204" pitchFamily="18" charset="0"/>
                        </a:rPr>
                        <m:t>=</m:t>
                      </m:r>
                      <m:sSub>
                        <m:sSubPr>
                          <m:ctrlPr>
                            <a:rPr lang="en-US" sz="1350" i="1">
                              <a:latin typeface="Cambria Math" panose="02040503050406030204" pitchFamily="18" charset="0"/>
                            </a:rPr>
                          </m:ctrlPr>
                        </m:sSubPr>
                        <m:e>
                          <m:d>
                            <m:dPr>
                              <m:begChr m:val=""/>
                              <m:endChr m:val="⌉"/>
                              <m:ctrlPr>
                                <a:rPr lang="en-US" sz="1350" i="1">
                                  <a:latin typeface="Cambria Math" panose="02040503050406030204" pitchFamily="18" charset="0"/>
                                </a:rPr>
                              </m:ctrlPr>
                            </m:dPr>
                            <m:e>
                              <m:f>
                                <m:fPr>
                                  <m:ctrlPr>
                                    <a:rPr lang="en-US" sz="1350" i="1">
                                      <a:latin typeface="Cambria Math" panose="02040503050406030204" pitchFamily="18" charset="0"/>
                                    </a:rPr>
                                  </m:ctrlPr>
                                </m:fPr>
                                <m:num>
                                  <m:r>
                                    <a:rPr lang="en-US" sz="1350" i="1">
                                      <a:latin typeface="Cambria Math" panose="02040503050406030204" pitchFamily="18" charset="0"/>
                                    </a:rPr>
                                    <m:t>𝐷</m:t>
                                  </m:r>
                                  <m:r>
                                    <a:rPr lang="en-US" sz="1350" i="1">
                                      <a:latin typeface="Cambria Math" panose="02040503050406030204" pitchFamily="18" charset="0"/>
                                    </a:rPr>
                                    <m:t>(</m:t>
                                  </m:r>
                                  <m:acc>
                                    <m:accPr>
                                      <m:chr m:val="̇"/>
                                      <m:ctrlPr>
                                        <a:rPr lang="en-US" sz="1350" i="1">
                                          <a:latin typeface="Cambria Math" panose="02040503050406030204" pitchFamily="18" charset="0"/>
                                        </a:rPr>
                                      </m:ctrlPr>
                                    </m:accPr>
                                    <m:e>
                                      <m:r>
                                        <a:rPr lang="en-US" sz="1350" i="1">
                                          <a:latin typeface="Cambria Math" panose="02040503050406030204" pitchFamily="18" charset="0"/>
                                        </a:rPr>
                                        <m:t>𝐷</m:t>
                                      </m:r>
                                    </m:e>
                                  </m:acc>
                                  <m:r>
                                    <a:rPr lang="en-US" sz="1350" i="1">
                                      <a:latin typeface="Cambria Math" panose="02040503050406030204" pitchFamily="18" charset="0"/>
                                    </a:rPr>
                                    <m:t>)</m:t>
                                  </m:r>
                                </m:num>
                                <m:den>
                                  <m:r>
                                    <a:rPr lang="en-US" sz="1350" i="1">
                                      <a:latin typeface="Cambria Math" panose="02040503050406030204" pitchFamily="18" charset="0"/>
                                    </a:rPr>
                                    <m:t>𝐷</m:t>
                                  </m:r>
                                  <m:r>
                                    <a:rPr lang="en-US" sz="1350" i="1">
                                      <a:latin typeface="Cambria Math" panose="02040503050406030204" pitchFamily="18" charset="0"/>
                                    </a:rPr>
                                    <m:t>(</m:t>
                                  </m:r>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𝐷</m:t>
                                          </m:r>
                                        </m:e>
                                      </m:acc>
                                    </m:e>
                                    <m:sub>
                                      <m:r>
                                        <a:rPr lang="en-US" sz="1350" i="1">
                                          <a:latin typeface="Cambria Math" panose="02040503050406030204" pitchFamily="18" charset="0"/>
                                        </a:rPr>
                                        <m:t>𝑟𝑒𝑓</m:t>
                                      </m:r>
                                    </m:sub>
                                  </m:sSub>
                                  <m:r>
                                    <a:rPr lang="en-US" sz="1350" i="1">
                                      <a:latin typeface="Cambria Math" panose="02040503050406030204" pitchFamily="18" charset="0"/>
                                    </a:rPr>
                                    <m:t>)</m:t>
                                  </m:r>
                                </m:den>
                              </m:f>
                            </m:e>
                          </m:d>
                        </m:e>
                        <m:sub>
                          <m:r>
                            <a:rPr lang="en-US" sz="1350" i="1">
                              <a:latin typeface="Cambria Math" panose="02040503050406030204" pitchFamily="18" charset="0"/>
                            </a:rPr>
                            <m:t>𝑠𝑎𝑚𝑒</m:t>
                          </m:r>
                          <m:r>
                            <a:rPr lang="en-US" sz="1350" i="1">
                              <a:latin typeface="Cambria Math" panose="02040503050406030204" pitchFamily="18" charset="0"/>
                            </a:rPr>
                            <m:t> </m:t>
                          </m:r>
                          <m:r>
                            <a:rPr lang="en-US" sz="1350" i="1">
                              <a:latin typeface="Cambria Math" panose="02040503050406030204" pitchFamily="18" charset="0"/>
                            </a:rPr>
                            <m:t>𝑒𝑓𝑓𝑒𝑐𝑡</m:t>
                          </m:r>
                        </m:sub>
                      </m:sSub>
                    </m:oMath>
                  </m:oMathPara>
                </a14:m>
                <a:endParaRPr lang="en-IT" sz="1350" dirty="0"/>
              </a:p>
            </p:txBody>
          </p:sp>
        </mc:Choice>
        <mc:Fallback xmlns="">
          <p:sp>
            <p:nvSpPr>
              <p:cNvPr id="9" name="TextBox 8">
                <a:extLst>
                  <a:ext uri="{FF2B5EF4-FFF2-40B4-BE49-F238E27FC236}">
                    <a16:creationId xmlns:a16="http://schemas.microsoft.com/office/drawing/2014/main" id="{1C9DE429-23A0-DA4F-894B-8336AB45A8B3}"/>
                  </a:ext>
                </a:extLst>
              </p:cNvPr>
              <p:cNvSpPr txBox="1">
                <a:spLocks noRot="1" noChangeAspect="1" noMove="1" noResize="1" noEditPoints="1" noAdjustHandles="1" noChangeArrowheads="1" noChangeShapeType="1" noTextEdit="1"/>
              </p:cNvSpPr>
              <p:nvPr/>
            </p:nvSpPr>
            <p:spPr>
              <a:xfrm>
                <a:off x="5603174" y="1193651"/>
                <a:ext cx="2160976" cy="547073"/>
              </a:xfrm>
              <a:prstGeom prst="rect">
                <a:avLst/>
              </a:prstGeom>
              <a:blipFill>
                <a:blip r:embed="rId4"/>
                <a:stretch>
                  <a:fillRect l="-1754" t="-195455" r="-1170" b="-265909"/>
                </a:stretch>
              </a:blipFill>
            </p:spPr>
            <p:txBody>
              <a:bodyPr/>
              <a:lstStyle/>
              <a:p>
                <a:r>
                  <a:rPr lang="en-IT">
                    <a:noFill/>
                  </a:rPr>
                  <a:t> </a:t>
                </a:r>
              </a:p>
            </p:txBody>
          </p:sp>
        </mc:Fallback>
      </mc:AlternateContent>
      <p:sp>
        <p:nvSpPr>
          <p:cNvPr id="17" name="TextBox 16">
            <a:extLst>
              <a:ext uri="{FF2B5EF4-FFF2-40B4-BE49-F238E27FC236}">
                <a16:creationId xmlns:a16="http://schemas.microsoft.com/office/drawing/2014/main" id="{8D0489A4-3318-9A48-8238-AAEAA57158D5}"/>
              </a:ext>
            </a:extLst>
          </p:cNvPr>
          <p:cNvSpPr txBox="1"/>
          <p:nvPr/>
        </p:nvSpPr>
        <p:spPr>
          <a:xfrm>
            <a:off x="5530895" y="1755040"/>
            <a:ext cx="2338717" cy="507831"/>
          </a:xfrm>
          <a:prstGeom prst="rect">
            <a:avLst/>
          </a:prstGeom>
          <a:noFill/>
        </p:spPr>
        <p:txBody>
          <a:bodyPr wrap="none" rtlCol="0">
            <a:spAutoFit/>
          </a:bodyPr>
          <a:lstStyle/>
          <a:p>
            <a:r>
              <a:rPr lang="en-IT" sz="1350" dirty="0"/>
              <a:t>Dose-Rate Effectiveness Factor</a:t>
            </a:r>
          </a:p>
          <a:p>
            <a:endParaRPr lang="en-IT" sz="1350" dirty="0"/>
          </a:p>
        </p:txBody>
      </p:sp>
      <p:grpSp>
        <p:nvGrpSpPr>
          <p:cNvPr id="29" name="Group 28">
            <a:extLst>
              <a:ext uri="{FF2B5EF4-FFF2-40B4-BE49-F238E27FC236}">
                <a16:creationId xmlns:a16="http://schemas.microsoft.com/office/drawing/2014/main" id="{CD3842D5-C9A1-3C4B-A001-4DA38D4760D0}"/>
              </a:ext>
            </a:extLst>
          </p:cNvPr>
          <p:cNvGrpSpPr/>
          <p:nvPr/>
        </p:nvGrpSpPr>
        <p:grpSpPr>
          <a:xfrm>
            <a:off x="4854999" y="4213341"/>
            <a:ext cx="1496348" cy="718821"/>
            <a:chOff x="4949332" y="5617790"/>
            <a:chExt cx="1995130" cy="958428"/>
          </a:xfrm>
        </p:grpSpPr>
        <p:sp>
          <p:nvSpPr>
            <p:cNvPr id="11" name="TextBox 10">
              <a:extLst>
                <a:ext uri="{FF2B5EF4-FFF2-40B4-BE49-F238E27FC236}">
                  <a16:creationId xmlns:a16="http://schemas.microsoft.com/office/drawing/2014/main" id="{C26505F0-E659-964B-98B4-0F21F94FC951}"/>
                </a:ext>
              </a:extLst>
            </p:cNvPr>
            <p:cNvSpPr txBox="1"/>
            <p:nvPr/>
          </p:nvSpPr>
          <p:spPr>
            <a:xfrm>
              <a:off x="4949333" y="5622110"/>
              <a:ext cx="1995129" cy="954108"/>
            </a:xfrm>
            <a:prstGeom prst="rect">
              <a:avLst/>
            </a:prstGeom>
            <a:noFill/>
          </p:spPr>
          <p:txBody>
            <a:bodyPr wrap="square" rtlCol="0">
              <a:spAutoFit/>
            </a:bodyPr>
            <a:lstStyle/>
            <a:p>
              <a:r>
                <a:rPr lang="en-IT" sz="1350" dirty="0"/>
                <a:t>This we presently  </a:t>
              </a:r>
              <a:r>
                <a:rPr lang="en-IT" sz="1350" b="1" dirty="0"/>
                <a:t>DON’T</a:t>
              </a:r>
              <a:r>
                <a:rPr lang="en-IT" sz="1350" dirty="0"/>
                <a:t> understand</a:t>
              </a:r>
            </a:p>
            <a:p>
              <a:endParaRPr lang="en-IT" sz="1350" dirty="0"/>
            </a:p>
          </p:txBody>
        </p:sp>
        <p:sp>
          <p:nvSpPr>
            <p:cNvPr id="22" name="Rounded Rectangular Callout 21">
              <a:extLst>
                <a:ext uri="{FF2B5EF4-FFF2-40B4-BE49-F238E27FC236}">
                  <a16:creationId xmlns:a16="http://schemas.microsoft.com/office/drawing/2014/main" id="{84774652-3ED6-3A4C-80CE-B4DE08070632}"/>
                </a:ext>
              </a:extLst>
            </p:cNvPr>
            <p:cNvSpPr/>
            <p:nvPr/>
          </p:nvSpPr>
          <p:spPr>
            <a:xfrm>
              <a:off x="4949332" y="5617790"/>
              <a:ext cx="1995130" cy="646331"/>
            </a:xfrm>
            <a:prstGeom prst="wedgeRoundRectCallout">
              <a:avLst>
                <a:gd name="adj1" fmla="val -63581"/>
                <a:gd name="adj2" fmla="val -2272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350"/>
            </a:p>
          </p:txBody>
        </p:sp>
      </p:grpSp>
      <p:sp>
        <p:nvSpPr>
          <p:cNvPr id="30" name="Rounded Rectangular Callout 29">
            <a:extLst>
              <a:ext uri="{FF2B5EF4-FFF2-40B4-BE49-F238E27FC236}">
                <a16:creationId xmlns:a16="http://schemas.microsoft.com/office/drawing/2014/main" id="{6607ACE5-C906-6B4D-8667-4ED356BF3741}"/>
              </a:ext>
            </a:extLst>
          </p:cNvPr>
          <p:cNvSpPr/>
          <p:nvPr/>
        </p:nvSpPr>
        <p:spPr>
          <a:xfrm>
            <a:off x="1211620" y="3652753"/>
            <a:ext cx="1581035" cy="762068"/>
          </a:xfrm>
          <a:prstGeom prst="wedgeRoundRectCallout">
            <a:avLst>
              <a:gd name="adj1" fmla="val 49901"/>
              <a:gd name="adj2" fmla="val -21056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T" sz="1350" dirty="0">
                <a:solidFill>
                  <a:schemeClr val="tx1"/>
                </a:solidFill>
              </a:rPr>
              <a:t>This we understand</a:t>
            </a:r>
          </a:p>
          <a:p>
            <a:r>
              <a:rPr lang="en-IT" sz="1350" dirty="0">
                <a:solidFill>
                  <a:schemeClr val="tx1"/>
                </a:solidFill>
              </a:rPr>
              <a:t>(sublethal damage repair etc..) e.g.:</a:t>
            </a:r>
          </a:p>
        </p:txBody>
      </p:sp>
      <p:sp>
        <p:nvSpPr>
          <p:cNvPr id="31" name="TextBox 30">
            <a:extLst>
              <a:ext uri="{FF2B5EF4-FFF2-40B4-BE49-F238E27FC236}">
                <a16:creationId xmlns:a16="http://schemas.microsoft.com/office/drawing/2014/main" id="{DE8A40F4-7222-A04B-AAFA-726ED4288C10}"/>
              </a:ext>
            </a:extLst>
          </p:cNvPr>
          <p:cNvSpPr txBox="1"/>
          <p:nvPr/>
        </p:nvSpPr>
        <p:spPr>
          <a:xfrm>
            <a:off x="6436405" y="4033788"/>
            <a:ext cx="1496348" cy="715581"/>
          </a:xfrm>
          <a:prstGeom prst="rect">
            <a:avLst/>
          </a:prstGeom>
          <a:noFill/>
        </p:spPr>
        <p:txBody>
          <a:bodyPr wrap="square" rtlCol="0">
            <a:spAutoFit/>
          </a:bodyPr>
          <a:lstStyle/>
          <a:p>
            <a:r>
              <a:rPr lang="en-IT" sz="1350" dirty="0"/>
              <a:t>Despite plenty of accumulating exp evidence….</a:t>
            </a:r>
          </a:p>
        </p:txBody>
      </p:sp>
      <p:grpSp>
        <p:nvGrpSpPr>
          <p:cNvPr id="35" name="Group 34">
            <a:extLst>
              <a:ext uri="{FF2B5EF4-FFF2-40B4-BE49-F238E27FC236}">
                <a16:creationId xmlns:a16="http://schemas.microsoft.com/office/drawing/2014/main" id="{355FAF2E-F285-C744-B735-FEB0A242E35F}"/>
              </a:ext>
            </a:extLst>
          </p:cNvPr>
          <p:cNvGrpSpPr/>
          <p:nvPr/>
        </p:nvGrpSpPr>
        <p:grpSpPr>
          <a:xfrm>
            <a:off x="5154259" y="2124585"/>
            <a:ext cx="2846742" cy="1803857"/>
            <a:chOff x="5348345" y="2832780"/>
            <a:chExt cx="3795656" cy="2405142"/>
          </a:xfrm>
        </p:grpSpPr>
        <p:grpSp>
          <p:nvGrpSpPr>
            <p:cNvPr id="33" name="Group 32">
              <a:extLst>
                <a:ext uri="{FF2B5EF4-FFF2-40B4-BE49-F238E27FC236}">
                  <a16:creationId xmlns:a16="http://schemas.microsoft.com/office/drawing/2014/main" id="{497D7329-BA34-4F43-A219-3C086541CF31}"/>
                </a:ext>
              </a:extLst>
            </p:cNvPr>
            <p:cNvGrpSpPr/>
            <p:nvPr/>
          </p:nvGrpSpPr>
          <p:grpSpPr>
            <a:xfrm>
              <a:off x="5348345" y="2832780"/>
              <a:ext cx="3795656" cy="2405142"/>
              <a:chOff x="5348345" y="2832780"/>
              <a:chExt cx="3795656" cy="2405142"/>
            </a:xfrm>
          </p:grpSpPr>
          <p:pic>
            <p:nvPicPr>
              <p:cNvPr id="8" name="Picture 7" descr="A picture containing graphical user interface&#10;&#10;Description automatically generated">
                <a:extLst>
                  <a:ext uri="{FF2B5EF4-FFF2-40B4-BE49-F238E27FC236}">
                    <a16:creationId xmlns:a16="http://schemas.microsoft.com/office/drawing/2014/main" id="{5842D2D9-9A66-A444-9B6A-5560709ADE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48345" y="2832780"/>
                <a:ext cx="3795656" cy="2405142"/>
              </a:xfrm>
              <a:prstGeom prst="rect">
                <a:avLst/>
              </a:prstGeom>
            </p:spPr>
          </p:pic>
          <p:sp>
            <p:nvSpPr>
              <p:cNvPr id="32" name="TextBox 31">
                <a:extLst>
                  <a:ext uri="{FF2B5EF4-FFF2-40B4-BE49-F238E27FC236}">
                    <a16:creationId xmlns:a16="http://schemas.microsoft.com/office/drawing/2014/main" id="{804F02AD-AFF4-A847-A497-C02C84BA1C15}"/>
                  </a:ext>
                </a:extLst>
              </p:cNvPr>
              <p:cNvSpPr txBox="1"/>
              <p:nvPr/>
            </p:nvSpPr>
            <p:spPr>
              <a:xfrm>
                <a:off x="7853460" y="3610794"/>
                <a:ext cx="401820" cy="241980"/>
              </a:xfrm>
              <a:prstGeom prst="rect">
                <a:avLst/>
              </a:prstGeom>
              <a:solidFill>
                <a:schemeClr val="bg1"/>
              </a:solidFill>
            </p:spPr>
            <p:txBody>
              <a:bodyPr wrap="none" lIns="0" tIns="27000" rIns="0" bIns="27000" rtlCol="0">
                <a:spAutoFit/>
              </a:bodyPr>
              <a:lstStyle/>
              <a:p>
                <a:r>
                  <a:rPr lang="en-IT" sz="825" dirty="0">
                    <a:solidFill>
                      <a:schemeClr val="tx2"/>
                    </a:solidFill>
                  </a:rPr>
                  <a:t>DREF</a:t>
                </a:r>
                <a:r>
                  <a:rPr lang="en-IT" sz="825" baseline="30000" dirty="0">
                    <a:solidFill>
                      <a:schemeClr val="tx2"/>
                    </a:solidFill>
                  </a:rPr>
                  <a:t>NT</a:t>
                </a:r>
                <a:endParaRPr lang="en-IT" sz="1500" dirty="0">
                  <a:solidFill>
                    <a:schemeClr val="tx2"/>
                  </a:solidFill>
                </a:endParaRPr>
              </a:p>
            </p:txBody>
          </p:sp>
        </p:grpSp>
        <p:sp>
          <p:nvSpPr>
            <p:cNvPr id="34" name="TextBox 33">
              <a:extLst>
                <a:ext uri="{FF2B5EF4-FFF2-40B4-BE49-F238E27FC236}">
                  <a16:creationId xmlns:a16="http://schemas.microsoft.com/office/drawing/2014/main" id="{DABFCB5B-7721-064C-AB4E-E4B011504E13}"/>
                </a:ext>
              </a:extLst>
            </p:cNvPr>
            <p:cNvSpPr txBox="1"/>
            <p:nvPr/>
          </p:nvSpPr>
          <p:spPr>
            <a:xfrm>
              <a:off x="6414148" y="3654177"/>
              <a:ext cx="483039" cy="241980"/>
            </a:xfrm>
            <a:prstGeom prst="rect">
              <a:avLst/>
            </a:prstGeom>
            <a:solidFill>
              <a:schemeClr val="bg1"/>
            </a:solidFill>
          </p:spPr>
          <p:txBody>
            <a:bodyPr wrap="none" lIns="0" tIns="27000" rIns="0" bIns="27000" rtlCol="0">
              <a:spAutoFit/>
            </a:bodyPr>
            <a:lstStyle/>
            <a:p>
              <a:r>
                <a:rPr lang="en-IT" sz="825" dirty="0">
                  <a:solidFill>
                    <a:schemeClr val="tx2"/>
                  </a:solidFill>
                </a:rPr>
                <a:t>DREF</a:t>
              </a:r>
              <a:r>
                <a:rPr lang="en-IT" sz="825" baseline="30000" dirty="0">
                  <a:solidFill>
                    <a:schemeClr val="tx2"/>
                  </a:solidFill>
                </a:rPr>
                <a:t>T</a:t>
              </a:r>
              <a:r>
                <a:rPr lang="en-IT" sz="825" dirty="0">
                  <a:solidFill>
                    <a:schemeClr val="tx2"/>
                  </a:solidFill>
                </a:rPr>
                <a:t>~1</a:t>
              </a:r>
              <a:endParaRPr lang="en-IT" sz="1500" dirty="0">
                <a:solidFill>
                  <a:schemeClr val="tx2"/>
                </a:solidFill>
              </a:endParaRPr>
            </a:p>
          </p:txBody>
        </p:sp>
      </p:grpSp>
      <p:cxnSp>
        <p:nvCxnSpPr>
          <p:cNvPr id="12" name="Straight Arrow Connector 11">
            <a:extLst>
              <a:ext uri="{FF2B5EF4-FFF2-40B4-BE49-F238E27FC236}">
                <a16:creationId xmlns:a16="http://schemas.microsoft.com/office/drawing/2014/main" id="{D4538FBA-CF55-5F41-8301-758C754FCAA9}"/>
              </a:ext>
            </a:extLst>
          </p:cNvPr>
          <p:cNvCxnSpPr>
            <a:cxnSpLocks/>
          </p:cNvCxnSpPr>
          <p:nvPr/>
        </p:nvCxnSpPr>
        <p:spPr>
          <a:xfrm>
            <a:off x="3673213" y="1721181"/>
            <a:ext cx="250715" cy="19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B2EBA8-B313-EF4A-B561-A96C3E4026D4}"/>
              </a:ext>
            </a:extLst>
          </p:cNvPr>
          <p:cNvSpPr txBox="1"/>
          <p:nvPr/>
        </p:nvSpPr>
        <p:spPr>
          <a:xfrm>
            <a:off x="3349277" y="1703417"/>
            <a:ext cx="426720" cy="230832"/>
          </a:xfrm>
          <a:prstGeom prst="rect">
            <a:avLst/>
          </a:prstGeom>
          <a:noFill/>
        </p:spPr>
        <p:txBody>
          <a:bodyPr wrap="none" rtlCol="0">
            <a:spAutoFit/>
          </a:bodyPr>
          <a:lstStyle/>
          <a:p>
            <a:r>
              <a:rPr lang="en-IT" sz="900" dirty="0">
                <a:solidFill>
                  <a:srgbClr val="002060"/>
                </a:solidFill>
              </a:rPr>
              <a:t>DREF</a:t>
            </a:r>
          </a:p>
        </p:txBody>
      </p:sp>
      <p:sp>
        <p:nvSpPr>
          <p:cNvPr id="3" name="Date Placeholder 2">
            <a:extLst>
              <a:ext uri="{FF2B5EF4-FFF2-40B4-BE49-F238E27FC236}">
                <a16:creationId xmlns:a16="http://schemas.microsoft.com/office/drawing/2014/main" id="{506C12E7-4790-C099-8B8D-2588FAC162C3}"/>
              </a:ext>
            </a:extLst>
          </p:cNvPr>
          <p:cNvSpPr>
            <a:spLocks noGrp="1"/>
          </p:cNvSpPr>
          <p:nvPr>
            <p:ph type="dt" sz="half" idx="10"/>
          </p:nvPr>
        </p:nvSpPr>
        <p:spPr/>
        <p:txBody>
          <a:bodyPr/>
          <a:lstStyle/>
          <a:p>
            <a:r>
              <a:rPr lang="it-IT"/>
              <a:t>06.10.2025</a:t>
            </a:r>
            <a:endParaRPr lang="en-US" dirty="0"/>
          </a:p>
        </p:txBody>
      </p:sp>
      <p:sp>
        <p:nvSpPr>
          <p:cNvPr id="4" name="Slide Number Placeholder 3">
            <a:extLst>
              <a:ext uri="{FF2B5EF4-FFF2-40B4-BE49-F238E27FC236}">
                <a16:creationId xmlns:a16="http://schemas.microsoft.com/office/drawing/2014/main" id="{C3025BCD-37D7-063F-3BA3-D261334C9D6D}"/>
              </a:ext>
            </a:extLst>
          </p:cNvPr>
          <p:cNvSpPr>
            <a:spLocks noGrp="1"/>
          </p:cNvSpPr>
          <p:nvPr>
            <p:ph type="sldNum" sz="quarter" idx="4"/>
          </p:nvPr>
        </p:nvSpPr>
        <p:spPr/>
        <p:txBody>
          <a:bodyPr/>
          <a:lstStyle/>
          <a:p>
            <a:fld id="{4C03E94D-BACC-4743-B2BE-3C118A75A3B0}" type="slidenum">
              <a:rPr lang="en-US" smtClean="0"/>
              <a:pPr/>
              <a:t>68</a:t>
            </a:fld>
            <a:endParaRPr lang="en-US" dirty="0"/>
          </a:p>
        </p:txBody>
      </p:sp>
    </p:spTree>
    <p:extLst>
      <p:ext uri="{BB962C8B-B14F-4D97-AF65-F5344CB8AC3E}">
        <p14:creationId xmlns:p14="http://schemas.microsoft.com/office/powerpoint/2010/main" val="39862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B8310A-B4DE-4365-92A0-E5D4C73EB6E6}"/>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3BE2EE4F-4178-2A72-5125-B1D0043457D1}"/>
              </a:ext>
            </a:extLst>
          </p:cNvPr>
          <p:cNvSpPr>
            <a:spLocks noGrp="1"/>
          </p:cNvSpPr>
          <p:nvPr>
            <p:ph type="ftr" sz="quarter" idx="11"/>
          </p:nvPr>
        </p:nvSpPr>
        <p:spPr/>
        <p:txBody>
          <a:bodyPr/>
          <a:lstStyle/>
          <a:p>
            <a:r>
              <a:rPr lang="en-US"/>
              <a:t>E. Scifoni - SIRR 2025</a:t>
            </a:r>
          </a:p>
        </p:txBody>
      </p:sp>
      <p:sp>
        <p:nvSpPr>
          <p:cNvPr id="4" name="TextBox 3">
            <a:extLst>
              <a:ext uri="{FF2B5EF4-FFF2-40B4-BE49-F238E27FC236}">
                <a16:creationId xmlns:a16="http://schemas.microsoft.com/office/drawing/2014/main" id="{CA02C515-EE38-21ED-75F2-447E246B2A7C}"/>
              </a:ext>
            </a:extLst>
          </p:cNvPr>
          <p:cNvSpPr txBox="1"/>
          <p:nvPr/>
        </p:nvSpPr>
        <p:spPr>
          <a:xfrm>
            <a:off x="3071397" y="936747"/>
            <a:ext cx="2926699" cy="1200329"/>
          </a:xfrm>
          <a:prstGeom prst="rect">
            <a:avLst/>
          </a:prstGeom>
          <a:noFill/>
        </p:spPr>
        <p:txBody>
          <a:bodyPr wrap="none" rtlCol="0">
            <a:spAutoFit/>
          </a:bodyPr>
          <a:lstStyle/>
          <a:p>
            <a:r>
              <a:rPr lang="en-IT" dirty="0">
                <a:solidFill>
                  <a:schemeClr val="tx2"/>
                </a:solidFill>
              </a:rPr>
              <a:t>T. Boehlen in prep.</a:t>
            </a:r>
          </a:p>
          <a:p>
            <a:endParaRPr lang="en-IT" dirty="0"/>
          </a:p>
          <a:p>
            <a:r>
              <a:rPr lang="en-IT" dirty="0"/>
              <a:t>FMF in vitro and in vivo have </a:t>
            </a:r>
            <a:br>
              <a:rPr lang="en-IT" dirty="0"/>
            </a:br>
            <a:r>
              <a:rPr lang="en-IT" dirty="0"/>
              <a:t>similar  </a:t>
            </a:r>
            <a:r>
              <a:rPr lang="en-GB" dirty="0"/>
              <a:t>t</a:t>
            </a:r>
            <a:r>
              <a:rPr lang="en-IT" dirty="0"/>
              <a:t>hresholds /trends</a:t>
            </a:r>
          </a:p>
        </p:txBody>
      </p:sp>
      <p:sp>
        <p:nvSpPr>
          <p:cNvPr id="6" name="TextBox 5">
            <a:extLst>
              <a:ext uri="{FF2B5EF4-FFF2-40B4-BE49-F238E27FC236}">
                <a16:creationId xmlns:a16="http://schemas.microsoft.com/office/drawing/2014/main" id="{98E629DB-ED75-3871-4A92-EEFD274D43B9}"/>
              </a:ext>
            </a:extLst>
          </p:cNvPr>
          <p:cNvSpPr txBox="1"/>
          <p:nvPr/>
        </p:nvSpPr>
        <p:spPr>
          <a:xfrm>
            <a:off x="395536" y="102758"/>
            <a:ext cx="8496944" cy="461665"/>
          </a:xfrm>
          <a:prstGeom prst="rect">
            <a:avLst/>
          </a:prstGeom>
          <a:noFill/>
        </p:spPr>
        <p:txBody>
          <a:bodyPr wrap="square">
            <a:spAutoFit/>
          </a:bodyPr>
          <a:lstStyle/>
          <a:p>
            <a:pPr lvl="2"/>
            <a:r>
              <a:rPr lang="it-IT" sz="2400" dirty="0" err="1">
                <a:solidFill>
                  <a:prstClr val="black"/>
                </a:solidFill>
              </a:rPr>
              <a:t>Comparison</a:t>
            </a:r>
            <a:r>
              <a:rPr lang="it-IT" sz="2400" dirty="0">
                <a:solidFill>
                  <a:prstClr val="black"/>
                </a:solidFill>
              </a:rPr>
              <a:t> of </a:t>
            </a:r>
            <a:r>
              <a:rPr lang="it-IT" sz="2400" dirty="0">
                <a:solidFill>
                  <a:schemeClr val="tx2"/>
                </a:solidFill>
              </a:rPr>
              <a:t>in vitro </a:t>
            </a:r>
            <a:r>
              <a:rPr lang="it-IT" sz="2400" dirty="0">
                <a:solidFill>
                  <a:prstClr val="black"/>
                </a:solidFill>
              </a:rPr>
              <a:t>trends/ par. </a:t>
            </a:r>
            <a:r>
              <a:rPr lang="it-IT" sz="2400" dirty="0" err="1">
                <a:solidFill>
                  <a:prstClr val="black"/>
                </a:solidFill>
              </a:rPr>
              <a:t>dependence</a:t>
            </a:r>
            <a:r>
              <a:rPr lang="it-IT" sz="2400" dirty="0">
                <a:solidFill>
                  <a:prstClr val="black"/>
                </a:solidFill>
              </a:rPr>
              <a:t> to </a:t>
            </a:r>
            <a:r>
              <a:rPr lang="it-IT" sz="2400" dirty="0">
                <a:solidFill>
                  <a:srgbClr val="00B050"/>
                </a:solidFill>
              </a:rPr>
              <a:t>in vivo</a:t>
            </a:r>
          </a:p>
        </p:txBody>
      </p:sp>
      <p:pic>
        <p:nvPicPr>
          <p:cNvPr id="7" name="Picture 6" descr="A graph with blue and red dots&#10;&#10;Description automatically generated">
            <a:extLst>
              <a:ext uri="{FF2B5EF4-FFF2-40B4-BE49-F238E27FC236}">
                <a16:creationId xmlns:a16="http://schemas.microsoft.com/office/drawing/2014/main" id="{F9F62782-9050-4E4A-8A5E-6FE445AC63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4200" y="2902541"/>
            <a:ext cx="3593250" cy="2228372"/>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C2920D8B-0C8B-9197-2BF2-61F46823B9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3071" y="1093740"/>
            <a:ext cx="2720115" cy="3344211"/>
          </a:xfrm>
          <a:prstGeom prst="rect">
            <a:avLst/>
          </a:prstGeom>
        </p:spPr>
      </p:pic>
      <p:pic>
        <p:nvPicPr>
          <p:cNvPr id="11" name="Picture 10" descr="A graph showing different numbers and a variety of numbers&#10;&#10;Description automatically generated with medium confidence">
            <a:extLst>
              <a:ext uri="{FF2B5EF4-FFF2-40B4-BE49-F238E27FC236}">
                <a16:creationId xmlns:a16="http://schemas.microsoft.com/office/drawing/2014/main" id="{00F8F53D-3244-530B-EC11-687FCDDDD6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58885"/>
            <a:ext cx="3029948" cy="3701097"/>
          </a:xfrm>
          <a:prstGeom prst="rect">
            <a:avLst/>
          </a:prstGeom>
        </p:spPr>
      </p:pic>
      <p:sp>
        <p:nvSpPr>
          <p:cNvPr id="5" name="TextBox 4">
            <a:extLst>
              <a:ext uri="{FF2B5EF4-FFF2-40B4-BE49-F238E27FC236}">
                <a16:creationId xmlns:a16="http://schemas.microsoft.com/office/drawing/2014/main" id="{A5D7859F-668E-D41E-4A2D-6669EDEC84D5}"/>
              </a:ext>
            </a:extLst>
          </p:cNvPr>
          <p:cNvSpPr txBox="1"/>
          <p:nvPr/>
        </p:nvSpPr>
        <p:spPr>
          <a:xfrm>
            <a:off x="844952" y="774219"/>
            <a:ext cx="813684" cy="369332"/>
          </a:xfrm>
          <a:prstGeom prst="rect">
            <a:avLst/>
          </a:prstGeom>
          <a:noFill/>
        </p:spPr>
        <p:txBody>
          <a:bodyPr wrap="none" rtlCol="0">
            <a:spAutoFit/>
          </a:bodyPr>
          <a:lstStyle/>
          <a:p>
            <a:r>
              <a:rPr lang="en-GB" dirty="0"/>
              <a:t>I</a:t>
            </a:r>
            <a:r>
              <a:rPr lang="en-IT" dirty="0"/>
              <a:t>n-vivo</a:t>
            </a:r>
          </a:p>
        </p:txBody>
      </p:sp>
      <p:sp>
        <p:nvSpPr>
          <p:cNvPr id="8" name="TextBox 7">
            <a:extLst>
              <a:ext uri="{FF2B5EF4-FFF2-40B4-BE49-F238E27FC236}">
                <a16:creationId xmlns:a16="http://schemas.microsoft.com/office/drawing/2014/main" id="{6D96F387-3EAE-C8BF-31E3-F6D4A11451B0}"/>
              </a:ext>
            </a:extLst>
          </p:cNvPr>
          <p:cNvSpPr txBox="1"/>
          <p:nvPr/>
        </p:nvSpPr>
        <p:spPr>
          <a:xfrm>
            <a:off x="6717450" y="909074"/>
            <a:ext cx="864980" cy="369332"/>
          </a:xfrm>
          <a:prstGeom prst="rect">
            <a:avLst/>
          </a:prstGeom>
          <a:noFill/>
        </p:spPr>
        <p:txBody>
          <a:bodyPr wrap="none" rtlCol="0">
            <a:spAutoFit/>
          </a:bodyPr>
          <a:lstStyle/>
          <a:p>
            <a:r>
              <a:rPr lang="en-GB" dirty="0"/>
              <a:t>I</a:t>
            </a:r>
            <a:r>
              <a:rPr lang="en-IT" dirty="0"/>
              <a:t>n-vitro</a:t>
            </a:r>
          </a:p>
        </p:txBody>
      </p:sp>
      <p:sp>
        <p:nvSpPr>
          <p:cNvPr id="10" name="TextBox 9">
            <a:extLst>
              <a:ext uri="{FF2B5EF4-FFF2-40B4-BE49-F238E27FC236}">
                <a16:creationId xmlns:a16="http://schemas.microsoft.com/office/drawing/2014/main" id="{09B747E4-8B0A-F375-406C-8DE841AC09F2}"/>
              </a:ext>
            </a:extLst>
          </p:cNvPr>
          <p:cNvSpPr txBox="1"/>
          <p:nvPr/>
        </p:nvSpPr>
        <p:spPr>
          <a:xfrm>
            <a:off x="3898622" y="2765845"/>
            <a:ext cx="1631985" cy="307777"/>
          </a:xfrm>
          <a:prstGeom prst="rect">
            <a:avLst/>
          </a:prstGeom>
          <a:noFill/>
        </p:spPr>
        <p:txBody>
          <a:bodyPr wrap="none" rtlCol="0">
            <a:spAutoFit/>
          </a:bodyPr>
          <a:lstStyle/>
          <a:p>
            <a:r>
              <a:rPr lang="en-US" sz="1400" dirty="0"/>
              <a:t>“quasi in vivo” (ZFE)</a:t>
            </a:r>
            <a:endParaRPr lang="en-IT" sz="1400" dirty="0"/>
          </a:p>
        </p:txBody>
      </p:sp>
      <p:sp>
        <p:nvSpPr>
          <p:cNvPr id="12" name="Slide Number Placeholder 11">
            <a:extLst>
              <a:ext uri="{FF2B5EF4-FFF2-40B4-BE49-F238E27FC236}">
                <a16:creationId xmlns:a16="http://schemas.microsoft.com/office/drawing/2014/main" id="{7125A0E1-030C-9956-EA6C-0880968B9B32}"/>
              </a:ext>
            </a:extLst>
          </p:cNvPr>
          <p:cNvSpPr>
            <a:spLocks noGrp="1"/>
          </p:cNvSpPr>
          <p:nvPr>
            <p:ph type="sldNum" sz="quarter" idx="12"/>
          </p:nvPr>
        </p:nvSpPr>
        <p:spPr/>
        <p:txBody>
          <a:bodyPr/>
          <a:lstStyle/>
          <a:p>
            <a:fld id="{4C03E94D-BACC-4743-B2BE-3C118A75A3B0}" type="slidenum">
              <a:rPr lang="en-US" smtClean="0"/>
              <a:pPr/>
              <a:t>69</a:t>
            </a:fld>
            <a:endParaRPr lang="en-US" dirty="0"/>
          </a:p>
        </p:txBody>
      </p:sp>
    </p:spTree>
    <p:extLst>
      <p:ext uri="{BB962C8B-B14F-4D97-AF65-F5344CB8AC3E}">
        <p14:creationId xmlns:p14="http://schemas.microsoft.com/office/powerpoint/2010/main" val="8464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37F34-2F2A-0ACF-54D6-FFB253059A62}"/>
            </a:ext>
          </a:extLst>
        </p:cNvPr>
        <p:cNvGrpSpPr/>
        <p:nvPr/>
      </p:nvGrpSpPr>
      <p:grpSpPr>
        <a:xfrm>
          <a:off x="0" y="0"/>
          <a:ext cx="0" cy="0"/>
          <a:chOff x="0" y="0"/>
          <a:chExt cx="0" cy="0"/>
        </a:xfrm>
      </p:grpSpPr>
      <p:grpSp>
        <p:nvGrpSpPr>
          <p:cNvPr id="25" name="Gruppo 24">
            <a:extLst>
              <a:ext uri="{FF2B5EF4-FFF2-40B4-BE49-F238E27FC236}">
                <a16:creationId xmlns:a16="http://schemas.microsoft.com/office/drawing/2014/main" id="{C6CCA95D-FD59-F7A3-93F2-95A93CF62ADF}"/>
              </a:ext>
            </a:extLst>
          </p:cNvPr>
          <p:cNvGrpSpPr/>
          <p:nvPr/>
        </p:nvGrpSpPr>
        <p:grpSpPr>
          <a:xfrm>
            <a:off x="820861" y="673058"/>
            <a:ext cx="7353876" cy="4246473"/>
            <a:chOff x="-257545" y="-858541"/>
            <a:chExt cx="12622951" cy="7289084"/>
          </a:xfrm>
        </p:grpSpPr>
        <p:pic>
          <p:nvPicPr>
            <p:cNvPr id="3" name="Immagine 2" descr="Immagine che contiene testo, diagramma, schermata, linea&#10;&#10;Il contenuto generato dall'IA potrebbe non essere corretto.">
              <a:extLst>
                <a:ext uri="{FF2B5EF4-FFF2-40B4-BE49-F238E27FC236}">
                  <a16:creationId xmlns:a16="http://schemas.microsoft.com/office/drawing/2014/main" id="{278071B9-2540-66B1-4755-58E74F6B5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6" y="-858541"/>
              <a:ext cx="12603042" cy="7269467"/>
            </a:xfrm>
            <a:prstGeom prst="rect">
              <a:avLst/>
            </a:prstGeom>
          </p:spPr>
        </p:pic>
        <p:grpSp>
          <p:nvGrpSpPr>
            <p:cNvPr id="6" name="Gruppo 5">
              <a:extLst>
                <a:ext uri="{FF2B5EF4-FFF2-40B4-BE49-F238E27FC236}">
                  <a16:creationId xmlns:a16="http://schemas.microsoft.com/office/drawing/2014/main" id="{4E4464C9-1237-E602-A237-90E512379C01}"/>
                </a:ext>
              </a:extLst>
            </p:cNvPr>
            <p:cNvGrpSpPr>
              <a:grpSpLocks noChangeAspect="1"/>
            </p:cNvGrpSpPr>
            <p:nvPr/>
          </p:nvGrpSpPr>
          <p:grpSpPr>
            <a:xfrm>
              <a:off x="569608" y="3354114"/>
              <a:ext cx="1363529" cy="1397202"/>
              <a:chOff x="1128925" y="718475"/>
              <a:chExt cx="1151269" cy="1179700"/>
            </a:xfrm>
          </p:grpSpPr>
          <p:pic>
            <p:nvPicPr>
              <p:cNvPr id="7" name="Google Shape;118;p27">
                <a:extLst>
                  <a:ext uri="{FF2B5EF4-FFF2-40B4-BE49-F238E27FC236}">
                    <a16:creationId xmlns:a16="http://schemas.microsoft.com/office/drawing/2014/main" id="{CF2AB6A3-9679-FD0E-E866-733BEC58B26C}"/>
                  </a:ext>
                </a:extLst>
              </p:cNvPr>
              <p:cNvPicPr preferRelativeResize="0"/>
              <p:nvPr/>
            </p:nvPicPr>
            <p:blipFill rotWithShape="1">
              <a:blip r:embed="rId4">
                <a:alphaModFix/>
              </a:blip>
              <a:srcRect t="7455" b="16231"/>
              <a:stretch/>
            </p:blipFill>
            <p:spPr>
              <a:xfrm>
                <a:off x="1128925" y="718475"/>
                <a:ext cx="1151269" cy="1179700"/>
              </a:xfrm>
              <a:prstGeom prst="rect">
                <a:avLst/>
              </a:prstGeom>
              <a:noFill/>
              <a:ln>
                <a:noFill/>
              </a:ln>
            </p:spPr>
          </p:pic>
          <p:sp>
            <p:nvSpPr>
              <p:cNvPr id="8" name="Google Shape;120;p27">
                <a:extLst>
                  <a:ext uri="{FF2B5EF4-FFF2-40B4-BE49-F238E27FC236}">
                    <a16:creationId xmlns:a16="http://schemas.microsoft.com/office/drawing/2014/main" id="{F194A1E4-49B6-68EC-2D08-6D612CBEE518}"/>
                  </a:ext>
                </a:extLst>
              </p:cNvPr>
              <p:cNvSpPr/>
              <p:nvPr/>
            </p:nvSpPr>
            <p:spPr>
              <a:xfrm>
                <a:off x="2085825" y="1031213"/>
                <a:ext cx="194369" cy="501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9" name="Gruppo 8">
              <a:extLst>
                <a:ext uri="{FF2B5EF4-FFF2-40B4-BE49-F238E27FC236}">
                  <a16:creationId xmlns:a16="http://schemas.microsoft.com/office/drawing/2014/main" id="{A19031BF-F328-3F2E-1CD1-810D3A089596}"/>
                </a:ext>
              </a:extLst>
            </p:cNvPr>
            <p:cNvGrpSpPr>
              <a:grpSpLocks noChangeAspect="1"/>
            </p:cNvGrpSpPr>
            <p:nvPr/>
          </p:nvGrpSpPr>
          <p:grpSpPr>
            <a:xfrm>
              <a:off x="2356757" y="4889453"/>
              <a:ext cx="892630" cy="831470"/>
              <a:chOff x="2971012" y="638704"/>
              <a:chExt cx="1425304" cy="1327646"/>
            </a:xfrm>
          </p:grpSpPr>
          <p:grpSp>
            <p:nvGrpSpPr>
              <p:cNvPr id="10" name="Gruppo 9">
                <a:extLst>
                  <a:ext uri="{FF2B5EF4-FFF2-40B4-BE49-F238E27FC236}">
                    <a16:creationId xmlns:a16="http://schemas.microsoft.com/office/drawing/2014/main" id="{4AF6974B-B20D-941B-432D-DF2639E36FDE}"/>
                  </a:ext>
                </a:extLst>
              </p:cNvPr>
              <p:cNvGrpSpPr/>
              <p:nvPr/>
            </p:nvGrpSpPr>
            <p:grpSpPr>
              <a:xfrm>
                <a:off x="2976875" y="638704"/>
                <a:ext cx="1387812" cy="1286299"/>
                <a:chOff x="1894113" y="657975"/>
                <a:chExt cx="1387812" cy="1286299"/>
              </a:xfrm>
            </p:grpSpPr>
            <p:pic>
              <p:nvPicPr>
                <p:cNvPr id="17" name="Google Shape;133;p28">
                  <a:extLst>
                    <a:ext uri="{FF2B5EF4-FFF2-40B4-BE49-F238E27FC236}">
                      <a16:creationId xmlns:a16="http://schemas.microsoft.com/office/drawing/2014/main" id="{AB7AA3CF-5B98-AE3E-4A47-8CBC2069F51E}"/>
                    </a:ext>
                  </a:extLst>
                </p:cNvPr>
                <p:cNvPicPr preferRelativeResize="0"/>
                <p:nvPr/>
              </p:nvPicPr>
              <p:blipFill rotWithShape="1">
                <a:blip r:embed="rId5">
                  <a:alphaModFix/>
                </a:blip>
                <a:srcRect l="35540" t="5753" b="12513"/>
                <a:stretch/>
              </p:blipFill>
              <p:spPr>
                <a:xfrm>
                  <a:off x="1894113" y="680053"/>
                  <a:ext cx="1387811" cy="1264221"/>
                </a:xfrm>
                <a:prstGeom prst="rect">
                  <a:avLst/>
                </a:prstGeom>
                <a:noFill/>
                <a:ln>
                  <a:noFill/>
                </a:ln>
              </p:spPr>
            </p:pic>
            <p:sp>
              <p:nvSpPr>
                <p:cNvPr id="18" name="Google Shape;134;p28">
                  <a:extLst>
                    <a:ext uri="{FF2B5EF4-FFF2-40B4-BE49-F238E27FC236}">
                      <a16:creationId xmlns:a16="http://schemas.microsoft.com/office/drawing/2014/main" id="{A4797CCB-BEB9-2A40-D3C2-D5C2A892FCDF}"/>
                    </a:ext>
                  </a:extLst>
                </p:cNvPr>
                <p:cNvSpPr/>
                <p:nvPr/>
              </p:nvSpPr>
              <p:spPr>
                <a:xfrm>
                  <a:off x="3020325" y="657975"/>
                  <a:ext cx="2616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1" name="Google Shape;135;p28">
                <a:extLst>
                  <a:ext uri="{FF2B5EF4-FFF2-40B4-BE49-F238E27FC236}">
                    <a16:creationId xmlns:a16="http://schemas.microsoft.com/office/drawing/2014/main" id="{E7492AD7-EBAF-6DA4-8EF5-A7206AD489EA}"/>
                  </a:ext>
                </a:extLst>
              </p:cNvPr>
              <p:cNvSpPr/>
              <p:nvPr/>
            </p:nvSpPr>
            <p:spPr>
              <a:xfrm>
                <a:off x="3150300" y="1846350"/>
                <a:ext cx="228900"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132;p28">
                <a:extLst>
                  <a:ext uri="{FF2B5EF4-FFF2-40B4-BE49-F238E27FC236}">
                    <a16:creationId xmlns:a16="http://schemas.microsoft.com/office/drawing/2014/main" id="{BCBEF331-08C1-ECBB-9E03-851E15046C03}"/>
                  </a:ext>
                </a:extLst>
              </p:cNvPr>
              <p:cNvSpPr/>
              <p:nvPr/>
            </p:nvSpPr>
            <p:spPr>
              <a:xfrm>
                <a:off x="2976874" y="101433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132;p28">
                <a:extLst>
                  <a:ext uri="{FF2B5EF4-FFF2-40B4-BE49-F238E27FC236}">
                    <a16:creationId xmlns:a16="http://schemas.microsoft.com/office/drawing/2014/main" id="{6BE95086-C509-CD47-CD74-379C01A0AFB9}"/>
                  </a:ext>
                </a:extLst>
              </p:cNvPr>
              <p:cNvSpPr/>
              <p:nvPr/>
            </p:nvSpPr>
            <p:spPr>
              <a:xfrm>
                <a:off x="2971012" y="1267657"/>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132;p28">
                <a:extLst>
                  <a:ext uri="{FF2B5EF4-FFF2-40B4-BE49-F238E27FC236}">
                    <a16:creationId xmlns:a16="http://schemas.microsoft.com/office/drawing/2014/main" id="{1D18AAB3-E3CC-3C31-BE71-20EEF16592E9}"/>
                  </a:ext>
                </a:extLst>
              </p:cNvPr>
              <p:cNvSpPr/>
              <p:nvPr/>
            </p:nvSpPr>
            <p:spPr>
              <a:xfrm>
                <a:off x="2971012" y="1518741"/>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132;p28">
                <a:extLst>
                  <a:ext uri="{FF2B5EF4-FFF2-40B4-BE49-F238E27FC236}">
                    <a16:creationId xmlns:a16="http://schemas.microsoft.com/office/drawing/2014/main" id="{17C8C6F9-0F55-224D-9866-1661A97B0D37}"/>
                  </a:ext>
                </a:extLst>
              </p:cNvPr>
              <p:cNvSpPr/>
              <p:nvPr/>
            </p:nvSpPr>
            <p:spPr>
              <a:xfrm>
                <a:off x="2973480" y="1730340"/>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32;p28">
                <a:extLst>
                  <a:ext uri="{FF2B5EF4-FFF2-40B4-BE49-F238E27FC236}">
                    <a16:creationId xmlns:a16="http://schemas.microsoft.com/office/drawing/2014/main" id="{EEA9DD19-956D-2B04-0B92-99607F8FA1AA}"/>
                  </a:ext>
                </a:extLst>
              </p:cNvPr>
              <p:cNvSpPr/>
              <p:nvPr/>
            </p:nvSpPr>
            <p:spPr>
              <a:xfrm>
                <a:off x="4222890" y="1818006"/>
                <a:ext cx="173426" cy="12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19" name="Google Shape;151;p29">
              <a:extLst>
                <a:ext uri="{FF2B5EF4-FFF2-40B4-BE49-F238E27FC236}">
                  <a16:creationId xmlns:a16="http://schemas.microsoft.com/office/drawing/2014/main" id="{AA0BA4FB-D2ED-F085-8A55-84270AF47787}"/>
                </a:ext>
              </a:extLst>
            </p:cNvPr>
            <p:cNvPicPr preferRelativeResize="0">
              <a:picLocks noChangeAspect="1"/>
            </p:cNvPicPr>
            <p:nvPr/>
          </p:nvPicPr>
          <p:blipFill rotWithShape="1">
            <a:blip r:embed="rId6">
              <a:alphaModFix/>
            </a:blip>
            <a:srcRect l="39409" t="1466" r="6499" b="7459"/>
            <a:stretch/>
          </p:blipFill>
          <p:spPr>
            <a:xfrm>
              <a:off x="3945468" y="3321827"/>
              <a:ext cx="2218268" cy="1513347"/>
            </a:xfrm>
            <a:prstGeom prst="rect">
              <a:avLst/>
            </a:prstGeom>
            <a:noFill/>
            <a:ln>
              <a:noFill/>
            </a:ln>
          </p:spPr>
        </p:pic>
        <p:pic>
          <p:nvPicPr>
            <p:cNvPr id="73" name="Immagine 72" descr="Immagine che contiene schermata, testo&#10;&#10;Il contenuto generato dall'IA potrebbe non essere corretto.">
              <a:extLst>
                <a:ext uri="{FF2B5EF4-FFF2-40B4-BE49-F238E27FC236}">
                  <a16:creationId xmlns:a16="http://schemas.microsoft.com/office/drawing/2014/main" id="{A4BE6BE0-DD6D-5FB8-4872-2EE93DD850E5}"/>
                </a:ext>
              </a:extLst>
            </p:cNvPr>
            <p:cNvPicPr>
              <a:picLocks noChangeAspect="1"/>
            </p:cNvPicPr>
            <p:nvPr/>
          </p:nvPicPr>
          <p:blipFill>
            <a:blip r:embed="rId7"/>
            <a:stretch>
              <a:fillRect/>
            </a:stretch>
          </p:blipFill>
          <p:spPr>
            <a:xfrm>
              <a:off x="6557068" y="2472807"/>
              <a:ext cx="2981885" cy="1666277"/>
            </a:xfrm>
            <a:prstGeom prst="rect">
              <a:avLst/>
            </a:prstGeom>
          </p:spPr>
        </p:pic>
        <p:pic>
          <p:nvPicPr>
            <p:cNvPr id="76" name="Google Shape;152;p13">
              <a:extLst>
                <a:ext uri="{FF2B5EF4-FFF2-40B4-BE49-F238E27FC236}">
                  <a16:creationId xmlns:a16="http://schemas.microsoft.com/office/drawing/2014/main" id="{6AFDAEC1-D66D-9221-EAA9-439DD98A49F7}"/>
                </a:ext>
              </a:extLst>
            </p:cNvPr>
            <p:cNvPicPr preferRelativeResize="0">
              <a:picLocks noChangeAspect="1"/>
            </p:cNvPicPr>
            <p:nvPr/>
          </p:nvPicPr>
          <p:blipFill>
            <a:blip r:embed="rId8">
              <a:alphaModFix/>
            </a:blip>
            <a:stretch>
              <a:fillRect/>
            </a:stretch>
          </p:blipFill>
          <p:spPr>
            <a:xfrm>
              <a:off x="9545004" y="2446261"/>
              <a:ext cx="736980" cy="736980"/>
            </a:xfrm>
            <a:prstGeom prst="rect">
              <a:avLst/>
            </a:prstGeom>
            <a:noFill/>
            <a:ln>
              <a:noFill/>
            </a:ln>
          </p:spPr>
        </p:pic>
        <p:pic>
          <p:nvPicPr>
            <p:cNvPr id="77" name="Google Shape;154;p13">
              <a:extLst>
                <a:ext uri="{FF2B5EF4-FFF2-40B4-BE49-F238E27FC236}">
                  <a16:creationId xmlns:a16="http://schemas.microsoft.com/office/drawing/2014/main" id="{970BAAE2-8B47-A60C-1F14-EAABF94C627E}"/>
                </a:ext>
              </a:extLst>
            </p:cNvPr>
            <p:cNvPicPr preferRelativeResize="0">
              <a:picLocks noChangeAspect="1"/>
            </p:cNvPicPr>
            <p:nvPr/>
          </p:nvPicPr>
          <p:blipFill>
            <a:blip r:embed="rId9">
              <a:alphaModFix/>
            </a:blip>
            <a:stretch>
              <a:fillRect/>
            </a:stretch>
          </p:blipFill>
          <p:spPr>
            <a:xfrm>
              <a:off x="11363194" y="-380572"/>
              <a:ext cx="696217" cy="761144"/>
            </a:xfrm>
            <a:prstGeom prst="rect">
              <a:avLst/>
            </a:prstGeom>
            <a:noFill/>
            <a:ln>
              <a:noFill/>
            </a:ln>
          </p:spPr>
        </p:pic>
        <p:pic>
          <p:nvPicPr>
            <p:cNvPr id="78" name="Google Shape;153;p13">
              <a:extLst>
                <a:ext uri="{FF2B5EF4-FFF2-40B4-BE49-F238E27FC236}">
                  <a16:creationId xmlns:a16="http://schemas.microsoft.com/office/drawing/2014/main" id="{DFA1684A-4AE6-EC61-0896-06E7F5316589}"/>
                </a:ext>
              </a:extLst>
            </p:cNvPr>
            <p:cNvPicPr preferRelativeResize="0">
              <a:picLocks noChangeAspect="1"/>
            </p:cNvPicPr>
            <p:nvPr/>
          </p:nvPicPr>
          <p:blipFill>
            <a:blip r:embed="rId10">
              <a:alphaModFix/>
            </a:blip>
            <a:stretch>
              <a:fillRect/>
            </a:stretch>
          </p:blipFill>
          <p:spPr>
            <a:xfrm>
              <a:off x="11237418" y="1176927"/>
              <a:ext cx="947771" cy="947771"/>
            </a:xfrm>
            <a:prstGeom prst="rect">
              <a:avLst/>
            </a:prstGeom>
            <a:noFill/>
            <a:ln>
              <a:noFill/>
            </a:ln>
          </p:spPr>
        </p:pic>
        <p:pic>
          <p:nvPicPr>
            <p:cNvPr id="80" name="Immagine 79">
              <a:extLst>
                <a:ext uri="{FF2B5EF4-FFF2-40B4-BE49-F238E27FC236}">
                  <a16:creationId xmlns:a16="http://schemas.microsoft.com/office/drawing/2014/main" id="{4B35AD6B-CE68-2CD5-662B-BD427FF79F3E}"/>
                </a:ext>
              </a:extLst>
            </p:cNvPr>
            <p:cNvPicPr>
              <a:picLocks noChangeAspect="1"/>
            </p:cNvPicPr>
            <p:nvPr/>
          </p:nvPicPr>
          <p:blipFill>
            <a:blip r:embed="rId11"/>
            <a:stretch>
              <a:fillRect/>
            </a:stretch>
          </p:blipFill>
          <p:spPr>
            <a:xfrm>
              <a:off x="9733340" y="1924050"/>
              <a:ext cx="1246128" cy="401296"/>
            </a:xfrm>
            <a:prstGeom prst="rect">
              <a:avLst/>
            </a:prstGeom>
          </p:spPr>
        </p:pic>
        <p:pic>
          <p:nvPicPr>
            <p:cNvPr id="82" name="Immagine 81">
              <a:extLst>
                <a:ext uri="{FF2B5EF4-FFF2-40B4-BE49-F238E27FC236}">
                  <a16:creationId xmlns:a16="http://schemas.microsoft.com/office/drawing/2014/main" id="{F19384E0-C3D9-296F-A9C0-79CF0909D0E2}"/>
                </a:ext>
              </a:extLst>
            </p:cNvPr>
            <p:cNvPicPr>
              <a:picLocks noChangeAspect="1"/>
            </p:cNvPicPr>
            <p:nvPr/>
          </p:nvPicPr>
          <p:blipFill>
            <a:blip r:embed="rId12"/>
            <a:stretch>
              <a:fillRect/>
            </a:stretch>
          </p:blipFill>
          <p:spPr>
            <a:xfrm>
              <a:off x="10228908" y="2396219"/>
              <a:ext cx="802063" cy="830793"/>
            </a:xfrm>
            <a:prstGeom prst="rect">
              <a:avLst/>
            </a:prstGeom>
          </p:spPr>
        </p:pic>
        <p:sp>
          <p:nvSpPr>
            <p:cNvPr id="83" name="CasellaDiTesto 82">
              <a:extLst>
                <a:ext uri="{FF2B5EF4-FFF2-40B4-BE49-F238E27FC236}">
                  <a16:creationId xmlns:a16="http://schemas.microsoft.com/office/drawing/2014/main" id="{C57D02E2-19AA-F09A-9786-B304D1867976}"/>
                </a:ext>
              </a:extLst>
            </p:cNvPr>
            <p:cNvSpPr txBox="1"/>
            <p:nvPr/>
          </p:nvSpPr>
          <p:spPr>
            <a:xfrm>
              <a:off x="6047953" y="5915451"/>
              <a:ext cx="1280026"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Time (s)</a:t>
              </a:r>
            </a:p>
          </p:txBody>
        </p:sp>
        <p:sp>
          <p:nvSpPr>
            <p:cNvPr id="84" name="CasellaDiTesto 83">
              <a:extLst>
                <a:ext uri="{FF2B5EF4-FFF2-40B4-BE49-F238E27FC236}">
                  <a16:creationId xmlns:a16="http://schemas.microsoft.com/office/drawing/2014/main" id="{3A54002F-C4B8-207F-35A6-76844040B9BD}"/>
                </a:ext>
              </a:extLst>
            </p:cNvPr>
            <p:cNvSpPr txBox="1"/>
            <p:nvPr/>
          </p:nvSpPr>
          <p:spPr>
            <a:xfrm rot="16200000">
              <a:off x="-838124" y="2147972"/>
              <a:ext cx="1676249" cy="51509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Space (µm)</a:t>
              </a:r>
            </a:p>
          </p:txBody>
        </p:sp>
        <p:cxnSp>
          <p:nvCxnSpPr>
            <p:cNvPr id="22" name="Connettore diritto 21">
              <a:extLst>
                <a:ext uri="{FF2B5EF4-FFF2-40B4-BE49-F238E27FC236}">
                  <a16:creationId xmlns:a16="http://schemas.microsoft.com/office/drawing/2014/main" id="{C6DBCA12-BE9A-7522-6602-8347F227A147}"/>
                </a:ext>
              </a:extLst>
            </p:cNvPr>
            <p:cNvCxnSpPr>
              <a:cxnSpLocks/>
            </p:cNvCxnSpPr>
            <p:nvPr/>
          </p:nvCxnSpPr>
          <p:spPr>
            <a:xfrm>
              <a:off x="2311400" y="570317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603CA923-5790-699D-E29E-9BAE74FAE9B4}"/>
                </a:ext>
              </a:extLst>
            </p:cNvPr>
            <p:cNvCxnSpPr>
              <a:cxnSpLocks/>
            </p:cNvCxnSpPr>
            <p:nvPr/>
          </p:nvCxnSpPr>
          <p:spPr>
            <a:xfrm>
              <a:off x="2356757" y="4886092"/>
              <a:ext cx="9779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0" name="Connettore 2 19">
            <a:extLst>
              <a:ext uri="{FF2B5EF4-FFF2-40B4-BE49-F238E27FC236}">
                <a16:creationId xmlns:a16="http://schemas.microsoft.com/office/drawing/2014/main" id="{F7ED1531-F248-EB88-FE0A-C0358B501BE2}"/>
              </a:ext>
            </a:extLst>
          </p:cNvPr>
          <p:cNvCxnSpPr>
            <a:cxnSpLocks/>
          </p:cNvCxnSpPr>
          <p:nvPr/>
        </p:nvCxnSpPr>
        <p:spPr>
          <a:xfrm>
            <a:off x="1270421" y="1031870"/>
            <a:ext cx="61584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F9A4A5BE-0497-7E53-D069-EA7F2703B3A2}"/>
              </a:ext>
            </a:extLst>
          </p:cNvPr>
          <p:cNvSpPr txBox="1"/>
          <p:nvPr/>
        </p:nvSpPr>
        <p:spPr>
          <a:xfrm>
            <a:off x="3841868" y="794991"/>
            <a:ext cx="949049" cy="507831"/>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Gy Conv</a:t>
            </a:r>
          </a:p>
        </p:txBody>
      </p:sp>
      <p:cxnSp>
        <p:nvCxnSpPr>
          <p:cNvPr id="26" name="Connettore 2 25">
            <a:extLst>
              <a:ext uri="{FF2B5EF4-FFF2-40B4-BE49-F238E27FC236}">
                <a16:creationId xmlns:a16="http://schemas.microsoft.com/office/drawing/2014/main" id="{B3DA4C09-0F01-EA54-409C-5A3CA087712C}"/>
              </a:ext>
            </a:extLst>
          </p:cNvPr>
          <p:cNvCxnSpPr>
            <a:cxnSpLocks/>
          </p:cNvCxnSpPr>
          <p:nvPr/>
        </p:nvCxnSpPr>
        <p:spPr>
          <a:xfrm>
            <a:off x="1270421" y="1409912"/>
            <a:ext cx="5117657" cy="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9317FFC3-61A8-7720-0E00-1EB1910D9E70}"/>
              </a:ext>
            </a:extLst>
          </p:cNvPr>
          <p:cNvSpPr txBox="1"/>
          <p:nvPr/>
        </p:nvSpPr>
        <p:spPr>
          <a:xfrm>
            <a:off x="3841867" y="1173034"/>
            <a:ext cx="1027313" cy="507831"/>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35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10 Gy UHDR</a:t>
            </a:r>
          </a:p>
        </p:txBody>
      </p:sp>
      <p:sp>
        <p:nvSpPr>
          <p:cNvPr id="4" name="CasellaDiTesto 3">
            <a:extLst>
              <a:ext uri="{FF2B5EF4-FFF2-40B4-BE49-F238E27FC236}">
                <a16:creationId xmlns:a16="http://schemas.microsoft.com/office/drawing/2014/main" id="{A185F0FE-C8EC-5CB1-84AD-4995A65364AC}"/>
              </a:ext>
            </a:extLst>
          </p:cNvPr>
          <p:cNvSpPr txBox="1"/>
          <p:nvPr/>
        </p:nvSpPr>
        <p:spPr>
          <a:xfrm rot="20030309">
            <a:off x="4193343" y="3879627"/>
            <a:ext cx="2072975" cy="46166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Radiolytic Oxygen Depletion (ROD)</a:t>
            </a:r>
          </a:p>
        </p:txBody>
      </p:sp>
      <p:sp>
        <p:nvSpPr>
          <p:cNvPr id="5" name="CasellaDiTesto 4">
            <a:extLst>
              <a:ext uri="{FF2B5EF4-FFF2-40B4-BE49-F238E27FC236}">
                <a16:creationId xmlns:a16="http://schemas.microsoft.com/office/drawing/2014/main" id="{0F2B1EE6-7808-91B1-7526-27EBAD4BA530}"/>
              </a:ext>
            </a:extLst>
          </p:cNvPr>
          <p:cNvSpPr txBox="1"/>
          <p:nvPr/>
        </p:nvSpPr>
        <p:spPr>
          <a:xfrm rot="20030569">
            <a:off x="4520890" y="1774743"/>
            <a:ext cx="2215478" cy="46166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Organic Radical Recombination (ORR)</a:t>
            </a:r>
          </a:p>
        </p:txBody>
      </p:sp>
      <p:sp>
        <p:nvSpPr>
          <p:cNvPr id="21" name="CasellaDiTesto 20">
            <a:extLst>
              <a:ext uri="{FF2B5EF4-FFF2-40B4-BE49-F238E27FC236}">
                <a16:creationId xmlns:a16="http://schemas.microsoft.com/office/drawing/2014/main" id="{6F54F07F-532E-57D0-84C2-EF940FBB4432}"/>
              </a:ext>
            </a:extLst>
          </p:cNvPr>
          <p:cNvSpPr txBox="1"/>
          <p:nvPr/>
        </p:nvSpPr>
        <p:spPr>
          <a:xfrm rot="20030173">
            <a:off x="2895995" y="2457152"/>
            <a:ext cx="1254269" cy="27699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Inter-Track (IT)</a:t>
            </a:r>
          </a:p>
        </p:txBody>
      </p:sp>
      <p:sp>
        <p:nvSpPr>
          <p:cNvPr id="2" name="Titolo 1">
            <a:extLst>
              <a:ext uri="{FF2B5EF4-FFF2-40B4-BE49-F238E27FC236}">
                <a16:creationId xmlns:a16="http://schemas.microsoft.com/office/drawing/2014/main" id="{34B9EA9E-124A-6361-5206-2756CAC2F08E}"/>
              </a:ext>
            </a:extLst>
          </p:cNvPr>
          <p:cNvSpPr txBox="1">
            <a:spLocks/>
          </p:cNvSpPr>
          <p:nvPr/>
        </p:nvSpPr>
        <p:spPr>
          <a:xfrm>
            <a:off x="0" y="1"/>
            <a:ext cx="9144000" cy="763621"/>
          </a:xfrm>
          <a:prstGeom prst="rect">
            <a:avLst/>
          </a:prstGeom>
          <a:noFill/>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Crucial stages and mechanistic hypotheses of FLASH effect</a:t>
            </a:r>
          </a:p>
        </p:txBody>
      </p:sp>
      <p:sp>
        <p:nvSpPr>
          <p:cNvPr id="34" name="Rettangolo 33">
            <a:extLst>
              <a:ext uri="{FF2B5EF4-FFF2-40B4-BE49-F238E27FC236}">
                <a16:creationId xmlns:a16="http://schemas.microsoft.com/office/drawing/2014/main" id="{60A73CC3-1320-AD85-F1CC-98949A44D831}"/>
              </a:ext>
            </a:extLst>
          </p:cNvPr>
          <p:cNvSpPr/>
          <p:nvPr/>
        </p:nvSpPr>
        <p:spPr>
          <a:xfrm>
            <a:off x="180668" y="4680385"/>
            <a:ext cx="3661200"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effectLst/>
              </a:defRPr>
            </a:pP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Modified starting from U. Weber, E. </a:t>
            </a:r>
            <a:r>
              <a:rPr kumimoji="0" lang="en-US" sz="900" b="0" i="1" u="none" strike="noStrike" kern="1200" cap="none" spc="0" normalizeH="0" baseline="0" noProof="0" dirty="0" err="1">
                <a:ln>
                  <a:noFill/>
                </a:ln>
                <a:solidFill>
                  <a:srgbClr val="44546A">
                    <a:lumMod val="10000"/>
                  </a:srgbClr>
                </a:solidFill>
                <a:effectLst/>
                <a:uLnTx/>
                <a:uFillTx/>
                <a:latin typeface="Calibri-Italic"/>
                <a:ea typeface="+mn-ea"/>
                <a:cs typeface="+mn-cs"/>
              </a:rPr>
              <a:t>Scifoni</a:t>
            </a:r>
            <a:r>
              <a:rPr kumimoji="0" lang="en-US" sz="900" b="0" i="1" u="none" strike="noStrike" kern="1200" cap="none" spc="0" normalizeH="0" baseline="0" noProof="0" dirty="0">
                <a:ln>
                  <a:noFill/>
                </a:ln>
                <a:solidFill>
                  <a:srgbClr val="44546A">
                    <a:lumMod val="10000"/>
                  </a:srgbClr>
                </a:solidFill>
                <a:effectLst/>
                <a:uLnTx/>
                <a:uFillTx/>
                <a:latin typeface="Calibri-Italic"/>
                <a:ea typeface="+mn-ea"/>
                <a:cs typeface="+mn-cs"/>
              </a:rPr>
              <a:t>, M. Durante, Med. Phys. (2022)</a:t>
            </a:r>
          </a:p>
        </p:txBody>
      </p:sp>
      <p:sp>
        <p:nvSpPr>
          <p:cNvPr id="29" name="Ovale 28">
            <a:extLst>
              <a:ext uri="{FF2B5EF4-FFF2-40B4-BE49-F238E27FC236}">
                <a16:creationId xmlns:a16="http://schemas.microsoft.com/office/drawing/2014/main" id="{E7E90A38-386D-5775-A0F4-FB31149CA8DD}"/>
              </a:ext>
            </a:extLst>
          </p:cNvPr>
          <p:cNvSpPr/>
          <p:nvPr/>
        </p:nvSpPr>
        <p:spPr>
          <a:xfrm rot="20154494">
            <a:off x="4507318" y="1738854"/>
            <a:ext cx="2304384" cy="428220"/>
          </a:xfrm>
          <a:prstGeom prst="ellipse">
            <a:avLst/>
          </a:prstGeom>
          <a:no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Segnaposto numero diapositiva 7">
            <a:extLst>
              <a:ext uri="{FF2B5EF4-FFF2-40B4-BE49-F238E27FC236}">
                <a16:creationId xmlns:a16="http://schemas.microsoft.com/office/drawing/2014/main" id="{BC7CDC09-C3D0-9966-E4E5-579AA8D05D83}"/>
              </a:ext>
            </a:extLst>
          </p:cNvPr>
          <p:cNvSpPr txBox="1">
            <a:spLocks/>
          </p:cNvSpPr>
          <p:nvPr/>
        </p:nvSpPr>
        <p:spPr>
          <a:xfrm>
            <a:off x="6457950" y="4767263"/>
            <a:ext cx="2057400" cy="273844"/>
          </a:xfrm>
          <a:prstGeom prst="rect">
            <a:avLst/>
          </a:prstGeom>
          <a:noFill/>
          <a:ln>
            <a:noFill/>
          </a:ln>
        </p:spPr>
        <p:txBody>
          <a:bodyPr spcFirstLastPara="1" wrap="square" lIns="51431" tIns="25706" rIns="51431" bIns="25706" anchor="ctr" anchorCtr="0">
            <a:noAutofit/>
          </a:bodyPr>
          <a:lstStyle>
            <a:defPPr>
              <a:defRPr lang="it-IT"/>
            </a:defPPr>
            <a:lvl1pPr marL="0" marR="0" lvl="0" indent="0" algn="r" defTabSz="914400" rtl="0" eaLnBrk="1" latinLnBrk="0" hangingPunct="1">
              <a:spcBef>
                <a:spcPts val="0"/>
              </a:spcBef>
              <a:buNone/>
              <a:defRPr sz="1200" kern="1200">
                <a:solidFill>
                  <a:srgbClr val="888888"/>
                </a:solidFill>
                <a:latin typeface="Calibri"/>
                <a:ea typeface="Calibri"/>
                <a:cs typeface="Calibri"/>
                <a:sym typeface="Calibri"/>
              </a:defRPr>
            </a:lvl1pPr>
            <a:lvl2pPr marL="0" marR="0" lvl="1" indent="0" algn="r" defTabSz="914400" rtl="0" eaLnBrk="1" latinLnBrk="0" hangingPunct="1">
              <a:spcBef>
                <a:spcPts val="0"/>
              </a:spcBef>
              <a:buNone/>
              <a:defRPr sz="1200" kern="1200">
                <a:solidFill>
                  <a:srgbClr val="888888"/>
                </a:solidFill>
                <a:latin typeface="Calibri"/>
                <a:ea typeface="Calibri"/>
                <a:cs typeface="Calibri"/>
                <a:sym typeface="Calibri"/>
              </a:defRPr>
            </a:lvl2pPr>
            <a:lvl3pPr marL="0" marR="0" lvl="2" indent="0" algn="r" defTabSz="914400" rtl="0" eaLnBrk="1" latinLnBrk="0" hangingPunct="1">
              <a:spcBef>
                <a:spcPts val="0"/>
              </a:spcBef>
              <a:buNone/>
              <a:defRPr sz="1200" kern="1200">
                <a:solidFill>
                  <a:srgbClr val="888888"/>
                </a:solidFill>
                <a:latin typeface="Calibri"/>
                <a:ea typeface="Calibri"/>
                <a:cs typeface="Calibri"/>
                <a:sym typeface="Calibri"/>
              </a:defRPr>
            </a:lvl3pPr>
            <a:lvl4pPr marL="0" marR="0" lvl="3" indent="0" algn="r" defTabSz="914400" rtl="0" eaLnBrk="1" latinLnBrk="0" hangingPunct="1">
              <a:spcBef>
                <a:spcPts val="0"/>
              </a:spcBef>
              <a:buNone/>
              <a:defRPr sz="1200" kern="1200">
                <a:solidFill>
                  <a:srgbClr val="888888"/>
                </a:solidFill>
                <a:latin typeface="Calibri"/>
                <a:ea typeface="Calibri"/>
                <a:cs typeface="Calibri"/>
                <a:sym typeface="Calibri"/>
              </a:defRPr>
            </a:lvl4pPr>
            <a:lvl5pPr marL="0" marR="0" lvl="4" indent="0" algn="r" defTabSz="914400" rtl="0" eaLnBrk="1" latinLnBrk="0" hangingPunct="1">
              <a:spcBef>
                <a:spcPts val="0"/>
              </a:spcBef>
              <a:buNone/>
              <a:defRPr sz="1200" kern="1200">
                <a:solidFill>
                  <a:srgbClr val="888888"/>
                </a:solidFill>
                <a:latin typeface="Calibri"/>
                <a:ea typeface="Calibri"/>
                <a:cs typeface="Calibri"/>
                <a:sym typeface="Calibri"/>
              </a:defRPr>
            </a:lvl5pPr>
            <a:lvl6pPr marL="0" marR="0" lvl="5" indent="0" algn="r" defTabSz="914400" rtl="0" eaLnBrk="1" latinLnBrk="0" hangingPunct="1">
              <a:spcBef>
                <a:spcPts val="0"/>
              </a:spcBef>
              <a:buNone/>
              <a:defRPr sz="1200" kern="1200">
                <a:solidFill>
                  <a:srgbClr val="888888"/>
                </a:solidFill>
                <a:latin typeface="Calibri"/>
                <a:ea typeface="Calibri"/>
                <a:cs typeface="Calibri"/>
                <a:sym typeface="Calibri"/>
              </a:defRPr>
            </a:lvl6pPr>
            <a:lvl7pPr marL="0" marR="0" lvl="6" indent="0" algn="r" defTabSz="914400" rtl="0" eaLnBrk="1" latinLnBrk="0" hangingPunct="1">
              <a:spcBef>
                <a:spcPts val="0"/>
              </a:spcBef>
              <a:buNone/>
              <a:defRPr sz="1200" kern="1200">
                <a:solidFill>
                  <a:srgbClr val="888888"/>
                </a:solidFill>
                <a:latin typeface="Calibri"/>
                <a:ea typeface="Calibri"/>
                <a:cs typeface="Calibri"/>
                <a:sym typeface="Calibri"/>
              </a:defRPr>
            </a:lvl7pPr>
            <a:lvl8pPr marL="0" marR="0" lvl="7" indent="0" algn="r" defTabSz="914400" rtl="0" eaLnBrk="1" latinLnBrk="0" hangingPunct="1">
              <a:spcBef>
                <a:spcPts val="0"/>
              </a:spcBef>
              <a:buNone/>
              <a:defRPr sz="1200" kern="1200">
                <a:solidFill>
                  <a:srgbClr val="888888"/>
                </a:solidFill>
                <a:latin typeface="Calibri"/>
                <a:ea typeface="Calibri"/>
                <a:cs typeface="Calibri"/>
                <a:sym typeface="Calibri"/>
              </a:defRPr>
            </a:lvl8pPr>
            <a:lvl9pPr marL="0" marR="0" lvl="8" indent="0" algn="r" defTabSz="914400" rtl="0" eaLnBrk="1" latinLnBrk="0" hangingPunct="1">
              <a:spcBef>
                <a:spcPts val="0"/>
              </a:spcBef>
              <a:buNone/>
              <a:defRPr sz="1200" kern="1200">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E6D6A94-FE70-45EA-859B-A205DD54D972}" type="slidenum">
              <a:rPr kumimoji="0" lang="en-US" sz="9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888888"/>
              </a:solidFill>
              <a:effectLst/>
              <a:uLnTx/>
              <a:uFillTx/>
              <a:latin typeface="Calibri"/>
              <a:cs typeface="Calibri"/>
              <a:sym typeface="Calibri"/>
            </a:endParaRPr>
          </a:p>
        </p:txBody>
      </p:sp>
      <p:sp>
        <p:nvSpPr>
          <p:cNvPr id="28" name="Segnaposto piè di pagina 6">
            <a:extLst>
              <a:ext uri="{FF2B5EF4-FFF2-40B4-BE49-F238E27FC236}">
                <a16:creationId xmlns:a16="http://schemas.microsoft.com/office/drawing/2014/main" id="{7E547CF9-6EFD-77C4-58A7-9F6BB682072F}"/>
              </a:ext>
            </a:extLst>
          </p:cNvPr>
          <p:cNvSpPr txBox="1">
            <a:spLocks/>
          </p:cNvSpPr>
          <p:nvPr/>
        </p:nvSpPr>
        <p:spPr>
          <a:xfrm>
            <a:off x="4788780" y="4692580"/>
            <a:ext cx="3086100" cy="273844"/>
          </a:xfrm>
          <a:prstGeom prst="rect">
            <a:avLst/>
          </a:prstGeom>
          <a:noFill/>
          <a:ln>
            <a:noFill/>
          </a:ln>
        </p:spPr>
        <p:txBody>
          <a:bodyPr spcFirstLastPara="1" wrap="square" lIns="51431" tIns="25706" rIns="51431" bIns="25706" anchor="ctr" anchorCtr="0">
            <a:noAutofit/>
          </a:bodyPr>
          <a:lstStyle>
            <a:defPPr>
              <a:defRPr lang="it-IT"/>
            </a:defPPr>
            <a:lvl1pPr marL="0" marR="0" lvl="0" algn="ctr" defTabSz="914400" rtl="0" eaLnBrk="1" latinLnBrk="0" hangingPunct="1">
              <a:spcBef>
                <a:spcPts val="0"/>
              </a:spcBef>
              <a:spcAft>
                <a:spcPts val="0"/>
              </a:spcAft>
              <a:buSzPts val="1100"/>
              <a:buNone/>
              <a:defRPr sz="1200" kern="1200">
                <a:solidFill>
                  <a:srgbClr val="888888"/>
                </a:solidFill>
                <a:latin typeface="Calibri"/>
                <a:ea typeface="Calibri"/>
                <a:cs typeface="Calibri"/>
                <a:sym typeface="Calibri"/>
              </a:defRPr>
            </a:lvl1pPr>
            <a:lvl2pPr marL="457200" marR="0" lvl="1"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100"/>
              <a:buNone/>
              <a:defRPr sz="1867" b="0" i="0" u="none" strike="noStrike" kern="1200"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Tx/>
              <a:buSzPts val="1100"/>
              <a:buFontTx/>
              <a:buNone/>
              <a:tabLst/>
              <a:defRPr/>
            </a:pPr>
            <a:r>
              <a:rPr kumimoji="0" lang="en-US" sz="900" b="0" i="0" u="none" strike="noStrike" kern="1200" cap="none" spc="0" normalizeH="0" baseline="0" noProof="0" dirty="0">
                <a:ln>
                  <a:noFill/>
                </a:ln>
                <a:solidFill>
                  <a:srgbClr val="888888"/>
                </a:solidFill>
                <a:effectLst/>
                <a:uLnTx/>
                <a:uFillTx/>
                <a:latin typeface="Calibri"/>
                <a:cs typeface="Calibri"/>
                <a:sym typeface="Calibri"/>
              </a:rPr>
              <a:t>Marco </a:t>
            </a:r>
            <a:r>
              <a:rPr kumimoji="0" lang="en-US" sz="900" b="0" i="0" u="none" strike="noStrike" kern="1200" cap="none" spc="0" normalizeH="0" baseline="0" noProof="0" dirty="0" err="1">
                <a:ln>
                  <a:noFill/>
                </a:ln>
                <a:solidFill>
                  <a:srgbClr val="888888"/>
                </a:solidFill>
                <a:effectLst/>
                <a:uLnTx/>
                <a:uFillTx/>
                <a:latin typeface="Calibri"/>
                <a:cs typeface="Calibri"/>
                <a:sym typeface="Calibri"/>
              </a:rPr>
              <a:t>Battestini</a:t>
            </a:r>
            <a:r>
              <a:rPr kumimoji="0" lang="en-US" sz="900" b="0" i="0" u="none" strike="noStrike" kern="1200" cap="none" spc="0" normalizeH="0" baseline="0" noProof="0" dirty="0">
                <a:ln>
                  <a:noFill/>
                </a:ln>
                <a:solidFill>
                  <a:srgbClr val="888888"/>
                </a:solidFill>
                <a:effectLst/>
                <a:uLnTx/>
                <a:uFillTx/>
                <a:latin typeface="Calibri"/>
                <a:cs typeface="Calibri"/>
                <a:sym typeface="Calibri"/>
              </a:rPr>
              <a:t> </a:t>
            </a:r>
            <a:r>
              <a:rPr kumimoji="0" lang="en-US" sz="900" b="0" i="0" u="none" strike="noStrike" kern="1200" cap="none" spc="0" normalizeH="0" baseline="0" noProof="0" dirty="0" err="1">
                <a:ln>
                  <a:noFill/>
                </a:ln>
                <a:solidFill>
                  <a:srgbClr val="888888"/>
                </a:solidFill>
                <a:effectLst/>
                <a:uLnTx/>
                <a:uFillTx/>
                <a:latin typeface="Calibri"/>
                <a:cs typeface="Calibri"/>
                <a:sym typeface="Calibri"/>
              </a:rPr>
              <a:t>PjD</a:t>
            </a:r>
            <a:r>
              <a:rPr kumimoji="0" lang="en-US" sz="900" b="0" i="0" u="none" strike="noStrike" kern="1200" cap="none" spc="0" normalizeH="0" baseline="0" noProof="0" dirty="0">
                <a:ln>
                  <a:noFill/>
                </a:ln>
                <a:solidFill>
                  <a:srgbClr val="888888"/>
                </a:solidFill>
                <a:effectLst/>
                <a:uLnTx/>
                <a:uFillTx/>
                <a:latin typeface="Calibri"/>
                <a:cs typeface="Calibri"/>
                <a:sym typeface="Calibri"/>
              </a:rPr>
              <a:t> Thesis</a:t>
            </a:r>
          </a:p>
        </p:txBody>
      </p:sp>
      <p:sp>
        <p:nvSpPr>
          <p:cNvPr id="30" name="Slide Number Placeholder 29">
            <a:extLst>
              <a:ext uri="{FF2B5EF4-FFF2-40B4-BE49-F238E27FC236}">
                <a16:creationId xmlns:a16="http://schemas.microsoft.com/office/drawing/2014/main" id="{358D434A-C635-42A3-30C0-EA4DBB4A198D}"/>
              </a:ext>
            </a:extLst>
          </p:cNvPr>
          <p:cNvSpPr>
            <a:spLocks noGrp="1"/>
          </p:cNvSpPr>
          <p:nvPr>
            <p:ph type="sldNum" idx="12"/>
          </p:nvPr>
        </p:nvSpPr>
        <p:spPr/>
        <p:txBody>
          <a:bodyPr/>
          <a:lstStyle/>
          <a:p>
            <a:fld id="{00000000-1234-1234-1234-123412341234}" type="slidenum">
              <a:rPr lang="it-IT" smtClean="0"/>
              <a:pPr/>
              <a:t>7</a:t>
            </a:fld>
            <a:endParaRPr lang="it-IT"/>
          </a:p>
        </p:txBody>
      </p:sp>
    </p:spTree>
    <p:extLst>
      <p:ext uri="{BB962C8B-B14F-4D97-AF65-F5344CB8AC3E}">
        <p14:creationId xmlns:p14="http://schemas.microsoft.com/office/powerpoint/2010/main" val="14837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P spid="2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4E00E-EC68-2F06-5906-50F2A83E04C0}"/>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990087D0-CF82-F2DA-5032-A887B73B0A2A}"/>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EA49879A-4DA7-D8A9-BDC1-7755324C4A30}"/>
              </a:ext>
            </a:extLst>
          </p:cNvPr>
          <p:cNvSpPr>
            <a:spLocks noGrp="1"/>
          </p:cNvSpPr>
          <p:nvPr>
            <p:ph type="sldNum" sz="quarter" idx="12"/>
          </p:nvPr>
        </p:nvSpPr>
        <p:spPr/>
        <p:txBody>
          <a:bodyPr/>
          <a:lstStyle/>
          <a:p>
            <a:fld id="{4C03E94D-BACC-4743-B2BE-3C118A75A3B0}" type="slidenum">
              <a:rPr lang="en-US" smtClean="0"/>
              <a:pPr/>
              <a:t>70</a:t>
            </a:fld>
            <a:endParaRPr lang="en-US" dirty="0"/>
          </a:p>
        </p:txBody>
      </p:sp>
      <p:pic>
        <p:nvPicPr>
          <p:cNvPr id="5" name="Picture 4">
            <a:extLst>
              <a:ext uri="{FF2B5EF4-FFF2-40B4-BE49-F238E27FC236}">
                <a16:creationId xmlns:a16="http://schemas.microsoft.com/office/drawing/2014/main" id="{48C74F66-EEB3-ECDE-49F8-3D5684552A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872" y="4526436"/>
            <a:ext cx="4865882" cy="489033"/>
          </a:xfrm>
          <a:prstGeom prst="rect">
            <a:avLst/>
          </a:prstGeom>
        </p:spPr>
      </p:pic>
      <p:pic>
        <p:nvPicPr>
          <p:cNvPr id="6" name="Picture 5">
            <a:extLst>
              <a:ext uri="{FF2B5EF4-FFF2-40B4-BE49-F238E27FC236}">
                <a16:creationId xmlns:a16="http://schemas.microsoft.com/office/drawing/2014/main" id="{362B1B1D-88ED-1015-AEC4-817F551478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737" y="3698617"/>
            <a:ext cx="4656319" cy="870419"/>
          </a:xfrm>
          <a:prstGeom prst="rect">
            <a:avLst/>
          </a:prstGeom>
        </p:spPr>
      </p:pic>
      <p:pic>
        <p:nvPicPr>
          <p:cNvPr id="7" name="Picture 6">
            <a:extLst>
              <a:ext uri="{FF2B5EF4-FFF2-40B4-BE49-F238E27FC236}">
                <a16:creationId xmlns:a16="http://schemas.microsoft.com/office/drawing/2014/main" id="{A9A32726-8F84-CCAA-3F1B-D3A63DB112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205" y="999790"/>
            <a:ext cx="4433103" cy="2699487"/>
          </a:xfrm>
          <a:prstGeom prst="rect">
            <a:avLst/>
          </a:prstGeom>
        </p:spPr>
      </p:pic>
      <p:sp>
        <p:nvSpPr>
          <p:cNvPr id="8" name="TextBox 7">
            <a:extLst>
              <a:ext uri="{FF2B5EF4-FFF2-40B4-BE49-F238E27FC236}">
                <a16:creationId xmlns:a16="http://schemas.microsoft.com/office/drawing/2014/main" id="{D7CD30ED-C3D0-0CE6-AD7F-A2288229F5BA}"/>
              </a:ext>
            </a:extLst>
          </p:cNvPr>
          <p:cNvSpPr txBox="1"/>
          <p:nvPr/>
        </p:nvSpPr>
        <p:spPr>
          <a:xfrm>
            <a:off x="5473351" y="999790"/>
            <a:ext cx="2451440" cy="646331"/>
          </a:xfrm>
          <a:prstGeom prst="rect">
            <a:avLst/>
          </a:prstGeom>
          <a:noFill/>
        </p:spPr>
        <p:txBody>
          <a:bodyPr wrap="none" rtlCol="0">
            <a:spAutoFit/>
          </a:bodyPr>
          <a:lstStyle/>
          <a:p>
            <a:r>
              <a:rPr lang="en-IT" dirty="0">
                <a:solidFill>
                  <a:schemeClr val="tx2"/>
                </a:solidFill>
              </a:rPr>
              <a:t>T. Boehlen et al. in prep.</a:t>
            </a:r>
          </a:p>
          <a:p>
            <a:endParaRPr lang="en-IT" dirty="0"/>
          </a:p>
        </p:txBody>
      </p:sp>
      <p:sp>
        <p:nvSpPr>
          <p:cNvPr id="9" name="TextBox 8">
            <a:extLst>
              <a:ext uri="{FF2B5EF4-FFF2-40B4-BE49-F238E27FC236}">
                <a16:creationId xmlns:a16="http://schemas.microsoft.com/office/drawing/2014/main" id="{F7A7E04F-BAF9-EB08-5807-9FD10D336014}"/>
              </a:ext>
            </a:extLst>
          </p:cNvPr>
          <p:cNvSpPr txBox="1"/>
          <p:nvPr/>
        </p:nvSpPr>
        <p:spPr>
          <a:xfrm>
            <a:off x="395536" y="102758"/>
            <a:ext cx="8496944" cy="461665"/>
          </a:xfrm>
          <a:prstGeom prst="rect">
            <a:avLst/>
          </a:prstGeom>
          <a:noFill/>
        </p:spPr>
        <p:txBody>
          <a:bodyPr wrap="square">
            <a:spAutoFit/>
          </a:bodyPr>
          <a:lstStyle/>
          <a:p>
            <a:pPr lvl="2"/>
            <a:r>
              <a:rPr lang="it-IT" sz="2400" dirty="0" err="1">
                <a:solidFill>
                  <a:prstClr val="black"/>
                </a:solidFill>
              </a:rPr>
              <a:t>Comparison</a:t>
            </a:r>
            <a:r>
              <a:rPr lang="it-IT" sz="2400" dirty="0">
                <a:solidFill>
                  <a:prstClr val="black"/>
                </a:solidFill>
              </a:rPr>
              <a:t> of </a:t>
            </a:r>
            <a:r>
              <a:rPr lang="it-IT" sz="2400" dirty="0">
                <a:solidFill>
                  <a:schemeClr val="tx2"/>
                </a:solidFill>
              </a:rPr>
              <a:t>in vitro </a:t>
            </a:r>
            <a:r>
              <a:rPr lang="it-IT" sz="2400" dirty="0">
                <a:solidFill>
                  <a:prstClr val="black"/>
                </a:solidFill>
              </a:rPr>
              <a:t>trends/ par. </a:t>
            </a:r>
            <a:r>
              <a:rPr lang="it-IT" sz="2400" dirty="0" err="1">
                <a:solidFill>
                  <a:prstClr val="black"/>
                </a:solidFill>
              </a:rPr>
              <a:t>dependence</a:t>
            </a:r>
            <a:r>
              <a:rPr lang="it-IT" sz="2400" dirty="0">
                <a:solidFill>
                  <a:prstClr val="black"/>
                </a:solidFill>
              </a:rPr>
              <a:t> to </a:t>
            </a:r>
            <a:r>
              <a:rPr lang="it-IT" sz="2400" dirty="0">
                <a:solidFill>
                  <a:srgbClr val="00B050"/>
                </a:solidFill>
              </a:rPr>
              <a:t>in vivo</a:t>
            </a:r>
          </a:p>
        </p:txBody>
      </p:sp>
    </p:spTree>
    <p:extLst>
      <p:ext uri="{BB962C8B-B14F-4D97-AF65-F5344CB8AC3E}">
        <p14:creationId xmlns:p14="http://schemas.microsoft.com/office/powerpoint/2010/main" val="1420754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41">
          <a:extLst>
            <a:ext uri="{FF2B5EF4-FFF2-40B4-BE49-F238E27FC236}">
              <a16:creationId xmlns:a16="http://schemas.microsoft.com/office/drawing/2014/main" id="{FA05B75C-A68D-4C79-7512-9BC60DEDA08B}"/>
            </a:ext>
          </a:extLst>
        </p:cNvPr>
        <p:cNvGrpSpPr/>
        <p:nvPr/>
      </p:nvGrpSpPr>
      <p:grpSpPr>
        <a:xfrm>
          <a:off x="0" y="0"/>
          <a:ext cx="0" cy="0"/>
          <a:chOff x="0" y="0"/>
          <a:chExt cx="0" cy="0"/>
        </a:xfrm>
      </p:grpSpPr>
      <p:pic>
        <p:nvPicPr>
          <p:cNvPr id="6" name="Picture 5" descr="A line graph of a line graph&#10;&#10;Description automatically generated with medium confidence">
            <a:extLst>
              <a:ext uri="{FF2B5EF4-FFF2-40B4-BE49-F238E27FC236}">
                <a16:creationId xmlns:a16="http://schemas.microsoft.com/office/drawing/2014/main" id="{DCC37299-D40A-EBA4-73E4-DD2BBEFD24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799" y="697187"/>
            <a:ext cx="3434905" cy="2259705"/>
          </a:xfrm>
          <a:prstGeom prst="rect">
            <a:avLst/>
          </a:prstGeom>
          <a:ln w="25400">
            <a:solidFill>
              <a:schemeClr val="tx1"/>
            </a:solidFill>
          </a:ln>
        </p:spPr>
      </p:pic>
      <p:pic>
        <p:nvPicPr>
          <p:cNvPr id="8" name="Picture 7" descr="A line graph of a line graph&#10;&#10;Description automatically generated with medium confidence">
            <a:extLst>
              <a:ext uri="{FF2B5EF4-FFF2-40B4-BE49-F238E27FC236}">
                <a16:creationId xmlns:a16="http://schemas.microsoft.com/office/drawing/2014/main" id="{41FD9111-54AF-E8FD-FF28-FAECBFBD98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4324" y="2794343"/>
            <a:ext cx="3434905" cy="2259705"/>
          </a:xfrm>
          <a:prstGeom prst="rect">
            <a:avLst/>
          </a:prstGeom>
          <a:ln w="25400">
            <a:solidFill>
              <a:schemeClr val="tx1"/>
            </a:solidFill>
          </a:ln>
        </p:spPr>
      </p:pic>
      <p:pic>
        <p:nvPicPr>
          <p:cNvPr id="10" name="Picture 9" descr="A graph of different colored lines&#10;&#10;Description automatically generated">
            <a:extLst>
              <a:ext uri="{FF2B5EF4-FFF2-40B4-BE49-F238E27FC236}">
                <a16:creationId xmlns:a16="http://schemas.microsoft.com/office/drawing/2014/main" id="{FDEA51DD-5950-4DA8-4300-B14F0A8BAC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43" y="697187"/>
            <a:ext cx="3434905" cy="2259705"/>
          </a:xfrm>
          <a:prstGeom prst="rect">
            <a:avLst/>
          </a:prstGeom>
          <a:ln w="25400">
            <a:solidFill>
              <a:schemeClr val="tx1"/>
            </a:solidFill>
          </a:ln>
        </p:spPr>
      </p:pic>
      <p:sp>
        <p:nvSpPr>
          <p:cNvPr id="11" name="Google Shape;1537;p123">
            <a:extLst>
              <a:ext uri="{FF2B5EF4-FFF2-40B4-BE49-F238E27FC236}">
                <a16:creationId xmlns:a16="http://schemas.microsoft.com/office/drawing/2014/main" id="{DAECFFCC-973B-9036-6370-0ACBC3BEED5F}"/>
              </a:ext>
            </a:extLst>
          </p:cNvPr>
          <p:cNvSpPr/>
          <p:nvPr/>
        </p:nvSpPr>
        <p:spPr>
          <a:xfrm>
            <a:off x="5973620" y="924633"/>
            <a:ext cx="1120227" cy="2739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r>
              <a:rPr lang="en-US" sz="1800" dirty="0">
                <a:solidFill>
                  <a:srgbClr val="06080A"/>
                </a:solidFill>
                <a:latin typeface="Palatino Linotype" panose="02040502050505030304" pitchFamily="18" charset="0"/>
                <a:ea typeface="Calibri"/>
                <a:cs typeface="Calibri"/>
                <a:sym typeface="Calibri"/>
              </a:rPr>
              <a:t>pO</a:t>
            </a:r>
            <a:r>
              <a:rPr lang="en-US" sz="1800" baseline="-25000" dirty="0">
                <a:solidFill>
                  <a:srgbClr val="06080A"/>
                </a:solidFill>
                <a:latin typeface="Palatino Linotype" panose="02040502050505030304" pitchFamily="18" charset="0"/>
                <a:ea typeface="Calibri"/>
                <a:cs typeface="Calibri"/>
                <a:sym typeface="Calibri"/>
              </a:rPr>
              <a:t>2 </a:t>
            </a:r>
            <a:r>
              <a:rPr lang="en-US" sz="1800" dirty="0">
                <a:solidFill>
                  <a:srgbClr val="06080A"/>
                </a:solidFill>
                <a:latin typeface="Palatino Linotype" panose="02040502050505030304" pitchFamily="18" charset="0"/>
                <a:ea typeface="Calibri"/>
                <a:cs typeface="Calibri"/>
                <a:sym typeface="Calibri"/>
              </a:rPr>
              <a:t>= 7%</a:t>
            </a:r>
          </a:p>
        </p:txBody>
      </p:sp>
      <p:sp>
        <p:nvSpPr>
          <p:cNvPr id="12" name="Google Shape;1537;p123">
            <a:extLst>
              <a:ext uri="{FF2B5EF4-FFF2-40B4-BE49-F238E27FC236}">
                <a16:creationId xmlns:a16="http://schemas.microsoft.com/office/drawing/2014/main" id="{90ED93AF-40BB-C390-A628-C3C9D9F1FB9B}"/>
              </a:ext>
            </a:extLst>
          </p:cNvPr>
          <p:cNvSpPr/>
          <p:nvPr/>
        </p:nvSpPr>
        <p:spPr>
          <a:xfrm>
            <a:off x="566733" y="924633"/>
            <a:ext cx="1222310" cy="2739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r>
              <a:rPr lang="en-US" sz="1800" dirty="0">
                <a:solidFill>
                  <a:srgbClr val="06080A"/>
                </a:solidFill>
                <a:latin typeface="Palatino Linotype" panose="02040502050505030304" pitchFamily="18" charset="0"/>
                <a:ea typeface="Calibri"/>
                <a:cs typeface="Calibri"/>
                <a:sym typeface="Calibri"/>
              </a:rPr>
              <a:t>pO</a:t>
            </a:r>
            <a:r>
              <a:rPr lang="en-US" sz="1800" baseline="-25000" dirty="0">
                <a:solidFill>
                  <a:srgbClr val="06080A"/>
                </a:solidFill>
                <a:latin typeface="Palatino Linotype" panose="02040502050505030304" pitchFamily="18" charset="0"/>
                <a:ea typeface="Calibri"/>
                <a:cs typeface="Calibri"/>
                <a:sym typeface="Calibri"/>
              </a:rPr>
              <a:t>2 </a:t>
            </a:r>
            <a:r>
              <a:rPr lang="en-US" sz="1800" dirty="0">
                <a:solidFill>
                  <a:srgbClr val="06080A"/>
                </a:solidFill>
                <a:latin typeface="Palatino Linotype" panose="02040502050505030304" pitchFamily="18" charset="0"/>
                <a:ea typeface="Calibri"/>
                <a:cs typeface="Calibri"/>
                <a:sym typeface="Calibri"/>
              </a:rPr>
              <a:t>= 0.5%</a:t>
            </a:r>
          </a:p>
        </p:txBody>
      </p:sp>
      <p:sp>
        <p:nvSpPr>
          <p:cNvPr id="13" name="Google Shape;1537;p123">
            <a:extLst>
              <a:ext uri="{FF2B5EF4-FFF2-40B4-BE49-F238E27FC236}">
                <a16:creationId xmlns:a16="http://schemas.microsoft.com/office/drawing/2014/main" id="{7EC89BCB-09F2-B30B-49C7-493B01C44530}"/>
              </a:ext>
            </a:extLst>
          </p:cNvPr>
          <p:cNvSpPr/>
          <p:nvPr/>
        </p:nvSpPr>
        <p:spPr>
          <a:xfrm>
            <a:off x="3101212" y="3021790"/>
            <a:ext cx="1120227" cy="2739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defRPr/>
            </a:pPr>
            <a:r>
              <a:rPr lang="en-US" sz="1800" dirty="0">
                <a:solidFill>
                  <a:srgbClr val="06080A"/>
                </a:solidFill>
                <a:latin typeface="Palatino Linotype" panose="02040502050505030304" pitchFamily="18" charset="0"/>
                <a:ea typeface="Calibri"/>
                <a:cs typeface="Calibri"/>
                <a:sym typeface="Calibri"/>
              </a:rPr>
              <a:t>pO</a:t>
            </a:r>
            <a:r>
              <a:rPr lang="en-US" sz="1800" baseline="-25000" dirty="0">
                <a:solidFill>
                  <a:srgbClr val="06080A"/>
                </a:solidFill>
                <a:latin typeface="Palatino Linotype" panose="02040502050505030304" pitchFamily="18" charset="0"/>
                <a:ea typeface="Calibri"/>
                <a:cs typeface="Calibri"/>
                <a:sym typeface="Calibri"/>
              </a:rPr>
              <a:t>2 </a:t>
            </a:r>
            <a:r>
              <a:rPr lang="en-US" sz="1800" dirty="0">
                <a:solidFill>
                  <a:srgbClr val="06080A"/>
                </a:solidFill>
                <a:latin typeface="Palatino Linotype" panose="02040502050505030304" pitchFamily="18" charset="0"/>
                <a:ea typeface="Calibri"/>
                <a:cs typeface="Calibri"/>
                <a:sym typeface="Calibri"/>
              </a:rPr>
              <a:t>= 4%</a:t>
            </a:r>
          </a:p>
        </p:txBody>
      </p:sp>
      <p:cxnSp>
        <p:nvCxnSpPr>
          <p:cNvPr id="14" name="Straight Arrow Connector 13">
            <a:extLst>
              <a:ext uri="{FF2B5EF4-FFF2-40B4-BE49-F238E27FC236}">
                <a16:creationId xmlns:a16="http://schemas.microsoft.com/office/drawing/2014/main" id="{A3F2185C-8BA3-9350-CDC9-D15E7341C0BD}"/>
              </a:ext>
            </a:extLst>
          </p:cNvPr>
          <p:cNvCxnSpPr>
            <a:cxnSpLocks/>
          </p:cNvCxnSpPr>
          <p:nvPr/>
        </p:nvCxnSpPr>
        <p:spPr>
          <a:xfrm>
            <a:off x="4567453" y="1401522"/>
            <a:ext cx="3640328" cy="63365"/>
          </a:xfrm>
          <a:prstGeom prst="straightConnector1">
            <a:avLst/>
          </a:prstGeom>
          <a:ln w="25400">
            <a:solidFill>
              <a:srgbClr val="D36B22"/>
            </a:solidFill>
            <a:tailEnd type="triangle"/>
          </a:ln>
        </p:spPr>
        <p:style>
          <a:lnRef idx="2">
            <a:schemeClr val="accent1"/>
          </a:lnRef>
          <a:fillRef idx="0">
            <a:schemeClr val="accent1"/>
          </a:fillRef>
          <a:effectRef idx="1">
            <a:schemeClr val="accent1"/>
          </a:effectRef>
          <a:fontRef idx="minor">
            <a:schemeClr val="tx1"/>
          </a:fontRef>
        </p:style>
      </p:cxnSp>
      <p:sp>
        <p:nvSpPr>
          <p:cNvPr id="15" name="CasellaDiTesto 11">
            <a:extLst>
              <a:ext uri="{FF2B5EF4-FFF2-40B4-BE49-F238E27FC236}">
                <a16:creationId xmlns:a16="http://schemas.microsoft.com/office/drawing/2014/main" id="{16132A3B-58AE-CB86-2647-5CD44DACD36F}"/>
              </a:ext>
            </a:extLst>
          </p:cNvPr>
          <p:cNvSpPr txBox="1"/>
          <p:nvPr/>
        </p:nvSpPr>
        <p:spPr>
          <a:xfrm>
            <a:off x="3512105" y="985069"/>
            <a:ext cx="2110694" cy="369332"/>
          </a:xfrm>
          <a:prstGeom prst="rect">
            <a:avLst/>
          </a:prstGeom>
          <a:noFill/>
        </p:spPr>
        <p:txBody>
          <a:bodyPr wrap="square" rtlCol="0">
            <a:spAutoFit/>
          </a:bodyPr>
          <a:lstStyle/>
          <a:p>
            <a:pPr algn="ctr" defTabSz="685800">
              <a:defRPr/>
            </a:pPr>
            <a:r>
              <a:rPr lang="en-US" dirty="0">
                <a:solidFill>
                  <a:srgbClr val="D36B22"/>
                </a:solidFill>
                <a:latin typeface="Palatino Linotype" panose="02040502050505030304" pitchFamily="18" charset="0"/>
              </a:rPr>
              <a:t>Healthy tissue</a:t>
            </a:r>
            <a:endParaRPr lang="it-IT" dirty="0">
              <a:solidFill>
                <a:srgbClr val="D36B22"/>
              </a:solidFill>
              <a:latin typeface="Palatino Linotype" panose="02040502050505030304" pitchFamily="18" charset="0"/>
            </a:endParaRPr>
          </a:p>
        </p:txBody>
      </p:sp>
      <p:cxnSp>
        <p:nvCxnSpPr>
          <p:cNvPr id="18" name="Straight Arrow Connector 17">
            <a:extLst>
              <a:ext uri="{FF2B5EF4-FFF2-40B4-BE49-F238E27FC236}">
                <a16:creationId xmlns:a16="http://schemas.microsoft.com/office/drawing/2014/main" id="{7FAB94F9-5D06-A10B-1F9C-80D57506E005}"/>
              </a:ext>
            </a:extLst>
          </p:cNvPr>
          <p:cNvCxnSpPr>
            <a:cxnSpLocks/>
          </p:cNvCxnSpPr>
          <p:nvPr/>
        </p:nvCxnSpPr>
        <p:spPr>
          <a:xfrm>
            <a:off x="4567452" y="1401522"/>
            <a:ext cx="1261848" cy="1990207"/>
          </a:xfrm>
          <a:prstGeom prst="straightConnector1">
            <a:avLst/>
          </a:prstGeom>
          <a:ln w="25400">
            <a:solidFill>
              <a:srgbClr val="D36B22"/>
            </a:solidFill>
            <a:tailEnd type="triangle"/>
          </a:ln>
        </p:spPr>
        <p:style>
          <a:lnRef idx="2">
            <a:schemeClr val="accent1"/>
          </a:lnRef>
          <a:fillRef idx="0">
            <a:schemeClr val="accent1"/>
          </a:fillRef>
          <a:effectRef idx="1">
            <a:schemeClr val="accent1"/>
          </a:effectRef>
          <a:fontRef idx="minor">
            <a:schemeClr val="tx1"/>
          </a:fontRef>
        </p:style>
      </p:cxnSp>
      <p:sp>
        <p:nvSpPr>
          <p:cNvPr id="21" name="CasellaDiTesto 11">
            <a:extLst>
              <a:ext uri="{FF2B5EF4-FFF2-40B4-BE49-F238E27FC236}">
                <a16:creationId xmlns:a16="http://schemas.microsoft.com/office/drawing/2014/main" id="{7FAB8A52-DFA3-9115-4CA4-4A04723DD5B6}"/>
              </a:ext>
            </a:extLst>
          </p:cNvPr>
          <p:cNvSpPr txBox="1"/>
          <p:nvPr/>
        </p:nvSpPr>
        <p:spPr>
          <a:xfrm>
            <a:off x="3244319" y="2324966"/>
            <a:ext cx="1607801" cy="369332"/>
          </a:xfrm>
          <a:prstGeom prst="rect">
            <a:avLst/>
          </a:prstGeom>
          <a:noFill/>
        </p:spPr>
        <p:txBody>
          <a:bodyPr wrap="square" rtlCol="0">
            <a:spAutoFit/>
          </a:bodyPr>
          <a:lstStyle/>
          <a:p>
            <a:pPr algn="ctr" defTabSz="685800">
              <a:defRPr/>
            </a:pPr>
            <a:r>
              <a:rPr lang="en-US" dirty="0">
                <a:solidFill>
                  <a:srgbClr val="5B9BD5"/>
                </a:solidFill>
                <a:latin typeface="Palatino Linotype" panose="02040502050505030304" pitchFamily="18" charset="0"/>
              </a:rPr>
              <a:t>Tumor</a:t>
            </a:r>
            <a:endParaRPr lang="it-IT" dirty="0">
              <a:solidFill>
                <a:srgbClr val="5B9BD5"/>
              </a:solidFill>
              <a:latin typeface="Palatino Linotype" panose="02040502050505030304" pitchFamily="18" charset="0"/>
            </a:endParaRPr>
          </a:p>
        </p:txBody>
      </p:sp>
      <p:cxnSp>
        <p:nvCxnSpPr>
          <p:cNvPr id="22" name="Straight Arrow Connector 21">
            <a:extLst>
              <a:ext uri="{FF2B5EF4-FFF2-40B4-BE49-F238E27FC236}">
                <a16:creationId xmlns:a16="http://schemas.microsoft.com/office/drawing/2014/main" id="{A2C12F4B-CF42-D9BC-AF25-E42A6B0A9B13}"/>
              </a:ext>
            </a:extLst>
          </p:cNvPr>
          <p:cNvCxnSpPr>
            <a:cxnSpLocks/>
          </p:cNvCxnSpPr>
          <p:nvPr/>
        </p:nvCxnSpPr>
        <p:spPr>
          <a:xfrm flipH="1" flipV="1">
            <a:off x="3244319" y="928694"/>
            <a:ext cx="944836" cy="1340491"/>
          </a:xfrm>
          <a:prstGeom prst="straightConnector1">
            <a:avLst/>
          </a:prstGeom>
          <a:ln w="25400">
            <a:solidFill>
              <a:srgbClr val="5B9BD5"/>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CFA9618-285E-08DA-7D5D-3176FCFEFF9A}"/>
              </a:ext>
            </a:extLst>
          </p:cNvPr>
          <p:cNvCxnSpPr>
            <a:cxnSpLocks/>
          </p:cNvCxnSpPr>
          <p:nvPr/>
        </p:nvCxnSpPr>
        <p:spPr>
          <a:xfrm>
            <a:off x="4189154" y="2269184"/>
            <a:ext cx="1289792" cy="860079"/>
          </a:xfrm>
          <a:prstGeom prst="straightConnector1">
            <a:avLst/>
          </a:prstGeom>
          <a:ln w="25400">
            <a:solidFill>
              <a:srgbClr val="5B9BD5"/>
            </a:solidFill>
            <a:tailEnd type="triangle"/>
          </a:ln>
        </p:spPr>
        <p:style>
          <a:lnRef idx="2">
            <a:schemeClr val="accent1"/>
          </a:lnRef>
          <a:fillRef idx="0">
            <a:schemeClr val="accent1"/>
          </a:fillRef>
          <a:effectRef idx="1">
            <a:schemeClr val="accent1"/>
          </a:effectRef>
          <a:fontRef idx="minor">
            <a:schemeClr val="tx1"/>
          </a:fontRef>
        </p:style>
      </p:cxnSp>
      <p:sp>
        <p:nvSpPr>
          <p:cNvPr id="29" name="Google Shape;1242;p113">
            <a:extLst>
              <a:ext uri="{FF2B5EF4-FFF2-40B4-BE49-F238E27FC236}">
                <a16:creationId xmlns:a16="http://schemas.microsoft.com/office/drawing/2014/main" id="{1EC1D49B-2220-444A-0328-DE97010B79EF}"/>
              </a:ext>
            </a:extLst>
          </p:cNvPr>
          <p:cNvSpPr txBox="1"/>
          <p:nvPr/>
        </p:nvSpPr>
        <p:spPr>
          <a:xfrm>
            <a:off x="0" y="1"/>
            <a:ext cx="9144000" cy="7677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685800">
              <a:lnSpc>
                <a:spcPct val="90000"/>
              </a:lnSpc>
              <a:buSzPts val="3000"/>
              <a:defRPr/>
            </a:pPr>
            <a:r>
              <a:rPr lang="it" sz="3000" b="1" dirty="0">
                <a:latin typeface="Palatino Linotype" panose="02040502050505030304" pitchFamily="18" charset="0"/>
                <a:ea typeface="Calibri"/>
                <a:cs typeface="Calibri"/>
                <a:sym typeface="Calibri"/>
              </a:rPr>
              <a:t>The role of the redox environment</a:t>
            </a:r>
            <a:endParaRPr sz="1100" dirty="0">
              <a:latin typeface="Palatino Linotype" panose="02040502050505030304" pitchFamily="18" charset="0"/>
            </a:endParaRPr>
          </a:p>
        </p:txBody>
      </p:sp>
      <p:sp>
        <p:nvSpPr>
          <p:cNvPr id="2" name="Date Placeholder 1">
            <a:extLst>
              <a:ext uri="{FF2B5EF4-FFF2-40B4-BE49-F238E27FC236}">
                <a16:creationId xmlns:a16="http://schemas.microsoft.com/office/drawing/2014/main" id="{091A5211-3DBC-B2A0-2F43-4DC7E7507089}"/>
              </a:ext>
            </a:extLst>
          </p:cNvPr>
          <p:cNvSpPr>
            <a:spLocks noGrp="1"/>
          </p:cNvSpPr>
          <p:nvPr>
            <p:ph type="dt" sz="half" idx="10"/>
          </p:nvPr>
        </p:nvSpPr>
        <p:spPr/>
        <p:txBody>
          <a:bodyPr/>
          <a:lstStyle/>
          <a:p>
            <a:r>
              <a:rPr lang="it-IT"/>
              <a:t>06.10.2025</a:t>
            </a:r>
            <a:endParaRPr lang="en-US" dirty="0"/>
          </a:p>
        </p:txBody>
      </p:sp>
      <p:sp>
        <p:nvSpPr>
          <p:cNvPr id="3" name="Footer Placeholder 2">
            <a:extLst>
              <a:ext uri="{FF2B5EF4-FFF2-40B4-BE49-F238E27FC236}">
                <a16:creationId xmlns:a16="http://schemas.microsoft.com/office/drawing/2014/main" id="{5FF9E214-77EA-F7AF-F8B4-5308C209BBE7}"/>
              </a:ext>
            </a:extLst>
          </p:cNvPr>
          <p:cNvSpPr>
            <a:spLocks noGrp="1"/>
          </p:cNvSpPr>
          <p:nvPr>
            <p:ph type="ftr" sz="quarter" idx="11"/>
          </p:nvPr>
        </p:nvSpPr>
        <p:spPr/>
        <p:txBody>
          <a:bodyPr/>
          <a:lstStyle/>
          <a:p>
            <a:r>
              <a:rPr lang="en-US"/>
              <a:t>E. Scifoni - SIRR 2025</a:t>
            </a:r>
            <a:endParaRPr lang="en-US" dirty="0"/>
          </a:p>
        </p:txBody>
      </p:sp>
      <p:sp>
        <p:nvSpPr>
          <p:cNvPr id="4" name="Slide Number Placeholder 3">
            <a:extLst>
              <a:ext uri="{FF2B5EF4-FFF2-40B4-BE49-F238E27FC236}">
                <a16:creationId xmlns:a16="http://schemas.microsoft.com/office/drawing/2014/main" id="{F22F012F-367F-D326-4E28-8EEA9627339B}"/>
              </a:ext>
            </a:extLst>
          </p:cNvPr>
          <p:cNvSpPr>
            <a:spLocks noGrp="1"/>
          </p:cNvSpPr>
          <p:nvPr>
            <p:ph type="sldNum" sz="quarter" idx="4"/>
          </p:nvPr>
        </p:nvSpPr>
        <p:spPr/>
        <p:txBody>
          <a:bodyPr/>
          <a:lstStyle/>
          <a:p>
            <a:fld id="{4C03E94D-BACC-4743-B2BE-3C118A75A3B0}" type="slidenum">
              <a:rPr lang="en-US" smtClean="0"/>
              <a:pPr/>
              <a:t>71</a:t>
            </a:fld>
            <a:endParaRPr lang="en-US" dirty="0"/>
          </a:p>
        </p:txBody>
      </p:sp>
      <p:sp>
        <p:nvSpPr>
          <p:cNvPr id="5" name="TextBox 4">
            <a:extLst>
              <a:ext uri="{FF2B5EF4-FFF2-40B4-BE49-F238E27FC236}">
                <a16:creationId xmlns:a16="http://schemas.microsoft.com/office/drawing/2014/main" id="{3ACB8A67-C399-571D-F969-7463864FAF70}"/>
              </a:ext>
            </a:extLst>
          </p:cNvPr>
          <p:cNvSpPr txBox="1"/>
          <p:nvPr/>
        </p:nvSpPr>
        <p:spPr>
          <a:xfrm>
            <a:off x="6387617" y="4292424"/>
            <a:ext cx="2544799" cy="307777"/>
          </a:xfrm>
          <a:prstGeom prst="rect">
            <a:avLst/>
          </a:prstGeom>
          <a:noFill/>
        </p:spPr>
        <p:txBody>
          <a:bodyPr wrap="none" rtlCol="0">
            <a:spAutoFit/>
          </a:bodyPr>
          <a:lstStyle/>
          <a:p>
            <a:r>
              <a:rPr lang="en-IT" sz="1400" i="1" dirty="0">
                <a:solidFill>
                  <a:schemeClr val="tx2"/>
                </a:solidFill>
              </a:rPr>
              <a:t>Battestini, Cordoni et al . </a:t>
            </a:r>
            <a:r>
              <a:rPr lang="en-GB" sz="1400" i="1" dirty="0">
                <a:solidFill>
                  <a:schemeClr val="tx2"/>
                </a:solidFill>
              </a:rPr>
              <a:t>I</a:t>
            </a:r>
            <a:r>
              <a:rPr lang="en-IT" sz="1400" i="1" dirty="0">
                <a:solidFill>
                  <a:schemeClr val="tx2"/>
                </a:solidFill>
              </a:rPr>
              <a:t>n prep</a:t>
            </a:r>
          </a:p>
        </p:txBody>
      </p:sp>
    </p:spTree>
    <p:extLst>
      <p:ext uri="{BB962C8B-B14F-4D97-AF65-F5344CB8AC3E}">
        <p14:creationId xmlns:p14="http://schemas.microsoft.com/office/powerpoint/2010/main" val="39155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7FFA-34DC-BD45-0DF3-497F837FED73}"/>
            </a:ext>
          </a:extLst>
        </p:cNvPr>
        <p:cNvGrpSpPr/>
        <p:nvPr/>
      </p:nvGrpSpPr>
      <p:grpSpPr>
        <a:xfrm>
          <a:off x="0" y="0"/>
          <a:ext cx="0" cy="0"/>
          <a:chOff x="0" y="0"/>
          <a:chExt cx="0" cy="0"/>
        </a:xfrm>
      </p:grpSpPr>
      <p:sp>
        <p:nvSpPr>
          <p:cNvPr id="11" name="Segnaposto numero diapositiva 10">
            <a:extLst>
              <a:ext uri="{FF2B5EF4-FFF2-40B4-BE49-F238E27FC236}">
                <a16:creationId xmlns:a16="http://schemas.microsoft.com/office/drawing/2014/main" id="{CC247AB7-B2AC-2F7D-3578-61014E07CF4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E6D6A94-FE70-45EA-859B-A205DD54D972}" type="slidenum">
              <a:rPr lang="it-IT" smtClean="0"/>
              <a:pPr algn="r" defTabSz="685800">
                <a:defRPr/>
              </a:pPr>
              <a:t>72</a:t>
            </a:fld>
            <a:endParaRPr lang="en-US" sz="900" dirty="0">
              <a:solidFill>
                <a:prstClr val="black">
                  <a:tint val="75000"/>
                </a:prstClr>
              </a:solidFill>
              <a:latin typeface="Calibri" panose="020F0502020204030204"/>
            </a:endParaRPr>
          </a:p>
        </p:txBody>
      </p:sp>
      <p:sp>
        <p:nvSpPr>
          <p:cNvPr id="45" name="Titolo 1">
            <a:extLst>
              <a:ext uri="{FF2B5EF4-FFF2-40B4-BE49-F238E27FC236}">
                <a16:creationId xmlns:a16="http://schemas.microsoft.com/office/drawing/2014/main" id="{D0BF9EA1-BC04-8A95-43E9-9B34D0528E2D}"/>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000" b="1" dirty="0">
                <a:solidFill>
                  <a:prstClr val="black"/>
                </a:solidFill>
                <a:latin typeface="Calibri Light" panose="020F0302020204030204"/>
                <a:cs typeface="Arial" panose="020B0604020202020204" pitchFamily="34" charset="0"/>
              </a:rPr>
              <a:t>The FLASH effect: </a:t>
            </a:r>
            <a:r>
              <a:rPr lang="en-US" sz="3000" b="1" i="1" dirty="0">
                <a:solidFill>
                  <a:prstClr val="black"/>
                </a:solidFill>
                <a:latin typeface="Calibri Light" panose="020F0302020204030204"/>
                <a:cs typeface="Arial" panose="020B0604020202020204" pitchFamily="34" charset="0"/>
              </a:rPr>
              <a:t>in vivo</a:t>
            </a:r>
            <a:r>
              <a:rPr lang="en-US" sz="3000" b="1" dirty="0">
                <a:solidFill>
                  <a:prstClr val="black"/>
                </a:solidFill>
                <a:latin typeface="Calibri Light" panose="020F0302020204030204"/>
                <a:cs typeface="Arial" panose="020B0604020202020204" pitchFamily="34" charset="0"/>
              </a:rPr>
              <a:t> evidence</a:t>
            </a:r>
            <a:endParaRPr lang="en-US" sz="3000" b="1" dirty="0">
              <a:solidFill>
                <a:prstClr val="black"/>
              </a:solidFill>
              <a:latin typeface="Calibri Light" panose="020F0302020204030204"/>
            </a:endParaRPr>
          </a:p>
        </p:txBody>
      </p:sp>
      <p:sp>
        <p:nvSpPr>
          <p:cNvPr id="2" name="Segnaposto data 1">
            <a:extLst>
              <a:ext uri="{FF2B5EF4-FFF2-40B4-BE49-F238E27FC236}">
                <a16:creationId xmlns:a16="http://schemas.microsoft.com/office/drawing/2014/main" id="{382C26F3-50DD-A3CE-BC82-7283FCB66B7B}"/>
              </a:ext>
            </a:extLst>
          </p:cNvPr>
          <p:cNvSpPr>
            <a:spLocks noGrp="1"/>
          </p:cNvSpPr>
          <p:nvPr>
            <p:ph type="dt" sz="half" idx="10"/>
          </p:nvPr>
        </p:nvSpPr>
        <p:spPr/>
        <p:txBody>
          <a:bodyPr/>
          <a:lstStyle/>
          <a:p>
            <a:pPr>
              <a:defRPr/>
            </a:pPr>
            <a:r>
              <a:rPr lang="it-IT">
                <a:solidFill>
                  <a:prstClr val="black">
                    <a:tint val="75000"/>
                  </a:prstClr>
                </a:solidFill>
                <a:latin typeface="Calibri" panose="020F0502020204030204"/>
              </a:rPr>
              <a:t>06.10.2025</a:t>
            </a:r>
            <a:endParaRPr lang="en-US" dirty="0">
              <a:solidFill>
                <a:prstClr val="black">
                  <a:tint val="75000"/>
                </a:prstClr>
              </a:solidFill>
              <a:latin typeface="Calibri" panose="020F0502020204030204"/>
            </a:endParaRPr>
          </a:p>
        </p:txBody>
      </p:sp>
      <p:sp>
        <p:nvSpPr>
          <p:cNvPr id="4" name="Segnaposto piè di pagina 3">
            <a:extLst>
              <a:ext uri="{FF2B5EF4-FFF2-40B4-BE49-F238E27FC236}">
                <a16:creationId xmlns:a16="http://schemas.microsoft.com/office/drawing/2014/main" id="{11F07427-DDCE-7AFA-7092-9756692E5591}"/>
              </a:ext>
            </a:extLst>
          </p:cNvPr>
          <p:cNvSpPr>
            <a:spLocks noGrp="1"/>
          </p:cNvSpPr>
          <p:nvPr>
            <p:ph type="ftr" sz="quarter" idx="11"/>
          </p:nvPr>
        </p:nvSpPr>
        <p:spPr/>
        <p:txBody>
          <a:bodyPr/>
          <a:lstStyle/>
          <a:p>
            <a:pPr defTabSz="685800">
              <a:defRPr/>
            </a:pPr>
            <a:r>
              <a:rPr lang="en-US">
                <a:solidFill>
                  <a:prstClr val="black">
                    <a:tint val="75000"/>
                  </a:prstClr>
                </a:solidFill>
                <a:latin typeface="Calibri" panose="020F0502020204030204"/>
              </a:rPr>
              <a:t>E. Scifoni - SIRR 2025</a:t>
            </a:r>
            <a:endParaRPr lang="en-US" dirty="0">
              <a:solidFill>
                <a:prstClr val="black">
                  <a:tint val="75000"/>
                </a:prstClr>
              </a:solidFill>
              <a:latin typeface="Calibri" panose="020F0502020204030204"/>
            </a:endParaRPr>
          </a:p>
        </p:txBody>
      </p:sp>
      <p:pic>
        <p:nvPicPr>
          <p:cNvPr id="5" name="Immagine 4">
            <a:extLst>
              <a:ext uri="{FF2B5EF4-FFF2-40B4-BE49-F238E27FC236}">
                <a16:creationId xmlns:a16="http://schemas.microsoft.com/office/drawing/2014/main" id="{27DD59D9-A42A-6305-F650-0AEC57A20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1" y="1326963"/>
            <a:ext cx="7980734" cy="3142833"/>
          </a:xfrm>
          <a:prstGeom prst="rect">
            <a:avLst/>
          </a:prstGeom>
        </p:spPr>
      </p:pic>
      <p:sp>
        <p:nvSpPr>
          <p:cNvPr id="6" name="CasellaDiTesto 5">
            <a:extLst>
              <a:ext uri="{FF2B5EF4-FFF2-40B4-BE49-F238E27FC236}">
                <a16:creationId xmlns:a16="http://schemas.microsoft.com/office/drawing/2014/main" id="{BDD5FA81-EC53-DE07-5401-02577E24B298}"/>
              </a:ext>
            </a:extLst>
          </p:cNvPr>
          <p:cNvSpPr txBox="1"/>
          <p:nvPr/>
        </p:nvSpPr>
        <p:spPr>
          <a:xfrm>
            <a:off x="2556007" y="4045661"/>
            <a:ext cx="1317990" cy="392415"/>
          </a:xfrm>
          <a:prstGeom prst="rect">
            <a:avLst/>
          </a:prstGeom>
          <a:noFill/>
        </p:spPr>
        <p:txBody>
          <a:bodyPr wrap="none" rtlCol="0">
            <a:spAutoFit/>
          </a:bodyPr>
          <a:lstStyle/>
          <a:p>
            <a:pPr defTabSz="685800">
              <a:defRPr/>
            </a:pPr>
            <a:r>
              <a:rPr lang="en-US" sz="975" dirty="0" err="1">
                <a:solidFill>
                  <a:prstClr val="black"/>
                </a:solidFill>
                <a:latin typeface="Calibri" panose="020F0502020204030204"/>
              </a:rPr>
              <a:t>Tinganelli</a:t>
            </a:r>
            <a:r>
              <a:rPr lang="en-US" sz="975" dirty="0">
                <a:solidFill>
                  <a:prstClr val="black"/>
                </a:solidFill>
                <a:latin typeface="Calibri" panose="020F0502020204030204"/>
              </a:rPr>
              <a:t> et al. (2022)</a:t>
            </a:r>
          </a:p>
          <a:p>
            <a:pPr defTabSz="685800">
              <a:defRPr/>
            </a:pPr>
            <a:r>
              <a:rPr lang="en-US" sz="975" dirty="0" err="1">
                <a:solidFill>
                  <a:prstClr val="black"/>
                </a:solidFill>
                <a:latin typeface="Calibri" panose="020F0502020204030204"/>
              </a:rPr>
              <a:t>Tinganelli</a:t>
            </a:r>
            <a:r>
              <a:rPr lang="en-US" sz="975" dirty="0">
                <a:solidFill>
                  <a:prstClr val="black"/>
                </a:solidFill>
                <a:latin typeface="Calibri" panose="020F0502020204030204"/>
              </a:rPr>
              <a:t> et al. (2024)</a:t>
            </a:r>
          </a:p>
        </p:txBody>
      </p:sp>
      <p:sp>
        <p:nvSpPr>
          <p:cNvPr id="7" name="CasellaDiTesto 6">
            <a:extLst>
              <a:ext uri="{FF2B5EF4-FFF2-40B4-BE49-F238E27FC236}">
                <a16:creationId xmlns:a16="http://schemas.microsoft.com/office/drawing/2014/main" id="{8F11B9D8-75A5-4395-BC6A-05E7C3C407F7}"/>
              </a:ext>
            </a:extLst>
          </p:cNvPr>
          <p:cNvSpPr txBox="1"/>
          <p:nvPr/>
        </p:nvSpPr>
        <p:spPr>
          <a:xfrm>
            <a:off x="3641858" y="924456"/>
            <a:ext cx="4667487" cy="253916"/>
          </a:xfrm>
          <a:prstGeom prst="rect">
            <a:avLst/>
          </a:prstGeom>
          <a:noFill/>
        </p:spPr>
        <p:txBody>
          <a:bodyPr wrap="square" rtlCol="0">
            <a:spAutoFit/>
          </a:bodyPr>
          <a:lstStyle/>
          <a:p>
            <a:pPr defTabSz="685800">
              <a:defRPr/>
            </a:pPr>
            <a:r>
              <a:rPr lang="en-US" sz="1050" b="1" dirty="0">
                <a:solidFill>
                  <a:srgbClr val="5B9BD5">
                    <a:lumMod val="75000"/>
                  </a:srgbClr>
                </a:solidFill>
                <a:latin typeface="Arial" panose="020B0604020202020204" pitchFamily="34" charset="0"/>
                <a:cs typeface="Arial" panose="020B0604020202020204" pitchFamily="34" charset="0"/>
              </a:rPr>
              <a:t>Photons      </a:t>
            </a:r>
            <a:r>
              <a:rPr lang="en-US" sz="1050" b="1" dirty="0">
                <a:solidFill>
                  <a:srgbClr val="FF0000"/>
                </a:solidFill>
                <a:latin typeface="Arial" panose="020B0604020202020204" pitchFamily="34" charset="0"/>
                <a:cs typeface="Arial" panose="020B0604020202020204" pitchFamily="34" charset="0"/>
              </a:rPr>
              <a:t>Electrons      </a:t>
            </a:r>
            <a:r>
              <a:rPr lang="en-US" sz="1050" b="1" dirty="0">
                <a:solidFill>
                  <a:srgbClr val="ED7D31">
                    <a:lumMod val="75000"/>
                  </a:srgbClr>
                </a:solidFill>
                <a:latin typeface="Arial" panose="020B0604020202020204" pitchFamily="34" charset="0"/>
                <a:cs typeface="Arial" panose="020B0604020202020204" pitchFamily="34" charset="0"/>
              </a:rPr>
              <a:t>Protons      </a:t>
            </a:r>
            <a:r>
              <a:rPr lang="en-US" sz="1050" b="1" dirty="0">
                <a:solidFill>
                  <a:srgbClr val="7030A0"/>
                </a:solidFill>
                <a:latin typeface="Arial" panose="020B0604020202020204" pitchFamily="34" charset="0"/>
                <a:cs typeface="Arial" panose="020B0604020202020204" pitchFamily="34" charset="0"/>
              </a:rPr>
              <a:t>Helium ions      </a:t>
            </a:r>
            <a:r>
              <a:rPr lang="en-US" sz="1050" b="1" dirty="0">
                <a:solidFill>
                  <a:srgbClr val="70AD47">
                    <a:lumMod val="75000"/>
                  </a:srgbClr>
                </a:solidFill>
                <a:latin typeface="Arial" panose="020B0604020202020204" pitchFamily="34" charset="0"/>
                <a:cs typeface="Arial" panose="020B0604020202020204" pitchFamily="34" charset="0"/>
              </a:rPr>
              <a:t>Carbon ions</a:t>
            </a:r>
          </a:p>
        </p:txBody>
      </p:sp>
      <p:sp>
        <p:nvSpPr>
          <p:cNvPr id="8" name="CasellaDiTesto 7">
            <a:extLst>
              <a:ext uri="{FF2B5EF4-FFF2-40B4-BE49-F238E27FC236}">
                <a16:creationId xmlns:a16="http://schemas.microsoft.com/office/drawing/2014/main" id="{7D6DA6D8-F4E3-4BE0-CF7D-DC115421F345}"/>
              </a:ext>
            </a:extLst>
          </p:cNvPr>
          <p:cNvSpPr txBox="1"/>
          <p:nvPr/>
        </p:nvSpPr>
        <p:spPr>
          <a:xfrm>
            <a:off x="7140042" y="4413399"/>
            <a:ext cx="1370140" cy="392415"/>
          </a:xfrm>
          <a:prstGeom prst="rect">
            <a:avLst/>
          </a:prstGeom>
          <a:noFill/>
        </p:spPr>
        <p:txBody>
          <a:bodyPr wrap="square" rtlCol="0">
            <a:spAutoFit/>
          </a:bodyPr>
          <a:lstStyle/>
          <a:p>
            <a:pPr algn="ctr" defTabSz="685800">
              <a:defRPr/>
            </a:pPr>
            <a:r>
              <a:rPr lang="en-US" sz="975" dirty="0">
                <a:solidFill>
                  <a:prstClr val="black"/>
                </a:solidFill>
                <a:latin typeface="Calibri" panose="020F0502020204030204"/>
              </a:rPr>
              <a:t>Saade et al. (2023)</a:t>
            </a:r>
          </a:p>
          <a:p>
            <a:pPr algn="ctr" defTabSz="685800">
              <a:defRPr/>
            </a:pPr>
            <a:r>
              <a:rPr lang="en-US" sz="975" dirty="0">
                <a:solidFill>
                  <a:prstClr val="black"/>
                </a:solidFill>
                <a:latin typeface="Calibri" panose="020F0502020204030204"/>
              </a:rPr>
              <a:t>Ghannam et al. (2023)</a:t>
            </a:r>
          </a:p>
        </p:txBody>
      </p:sp>
      <p:sp>
        <p:nvSpPr>
          <p:cNvPr id="9" name="Rettangolo 8">
            <a:extLst>
              <a:ext uri="{FF2B5EF4-FFF2-40B4-BE49-F238E27FC236}">
                <a16:creationId xmlns:a16="http://schemas.microsoft.com/office/drawing/2014/main" id="{54FE34E7-2474-565D-3155-8EEF5CE06606}"/>
              </a:ext>
            </a:extLst>
          </p:cNvPr>
          <p:cNvSpPr/>
          <p:nvPr/>
        </p:nvSpPr>
        <p:spPr>
          <a:xfrm>
            <a:off x="7118380" y="4612016"/>
            <a:ext cx="1376464" cy="155643"/>
          </a:xfrm>
          <a:prstGeom prst="rect">
            <a:avLst/>
          </a:prstGeom>
          <a:solidFill>
            <a:srgbClr val="7030A0">
              <a:alpha val="5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0" name="Rettangolo 9">
            <a:extLst>
              <a:ext uri="{FF2B5EF4-FFF2-40B4-BE49-F238E27FC236}">
                <a16:creationId xmlns:a16="http://schemas.microsoft.com/office/drawing/2014/main" id="{8029F9A4-60A0-3787-C868-2E801434A787}"/>
              </a:ext>
            </a:extLst>
          </p:cNvPr>
          <p:cNvSpPr/>
          <p:nvPr/>
        </p:nvSpPr>
        <p:spPr>
          <a:xfrm>
            <a:off x="7118380" y="4456373"/>
            <a:ext cx="1376463" cy="155643"/>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2" name="CasellaDiTesto 11">
            <a:extLst>
              <a:ext uri="{FF2B5EF4-FFF2-40B4-BE49-F238E27FC236}">
                <a16:creationId xmlns:a16="http://schemas.microsoft.com/office/drawing/2014/main" id="{7701B708-8ABE-25A0-3391-BFFC4AE76E8E}"/>
              </a:ext>
            </a:extLst>
          </p:cNvPr>
          <p:cNvSpPr txBox="1"/>
          <p:nvPr/>
        </p:nvSpPr>
        <p:spPr>
          <a:xfrm>
            <a:off x="1278711" y="881196"/>
            <a:ext cx="1355002" cy="553998"/>
          </a:xfrm>
          <a:prstGeom prst="rect">
            <a:avLst/>
          </a:prstGeom>
          <a:noFill/>
        </p:spPr>
        <p:txBody>
          <a:bodyPr wrap="square">
            <a:spAutoFit/>
          </a:bodyPr>
          <a:lstStyle/>
          <a:p>
            <a:pPr defTabSz="685800">
              <a:defRPr/>
            </a:pPr>
            <a:r>
              <a:rPr lang="en-US" sz="1500" b="1" dirty="0">
                <a:solidFill>
                  <a:prstClr val="black"/>
                </a:solidFill>
                <a:latin typeface="Arial" panose="020B0604020202020204" pitchFamily="34" charset="0"/>
                <a:cs typeface="Arial" panose="020B0604020202020204" pitchFamily="34" charset="0"/>
              </a:rPr>
              <a:t>UHDR beams</a:t>
            </a:r>
          </a:p>
        </p:txBody>
      </p:sp>
      <p:sp>
        <p:nvSpPr>
          <p:cNvPr id="18" name="Rettangolo 17">
            <a:extLst>
              <a:ext uri="{FF2B5EF4-FFF2-40B4-BE49-F238E27FC236}">
                <a16:creationId xmlns:a16="http://schemas.microsoft.com/office/drawing/2014/main" id="{FC389127-A977-EABD-EB96-8DEC945EC548}"/>
              </a:ext>
            </a:extLst>
          </p:cNvPr>
          <p:cNvSpPr/>
          <p:nvPr/>
        </p:nvSpPr>
        <p:spPr>
          <a:xfrm>
            <a:off x="961724" y="2756245"/>
            <a:ext cx="1376463" cy="15564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9" name="Rettangolo 18">
            <a:extLst>
              <a:ext uri="{FF2B5EF4-FFF2-40B4-BE49-F238E27FC236}">
                <a16:creationId xmlns:a16="http://schemas.microsoft.com/office/drawing/2014/main" id="{AD982E9B-1119-90E8-7161-5888E6593E32}"/>
              </a:ext>
            </a:extLst>
          </p:cNvPr>
          <p:cNvSpPr/>
          <p:nvPr/>
        </p:nvSpPr>
        <p:spPr>
          <a:xfrm>
            <a:off x="961724" y="4300730"/>
            <a:ext cx="1376463" cy="15564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0" name="Rettangolo 19">
            <a:extLst>
              <a:ext uri="{FF2B5EF4-FFF2-40B4-BE49-F238E27FC236}">
                <a16:creationId xmlns:a16="http://schemas.microsoft.com/office/drawing/2014/main" id="{6F9FABC3-EB44-DA48-BF71-6552A563BB49}"/>
              </a:ext>
            </a:extLst>
          </p:cNvPr>
          <p:cNvSpPr/>
          <p:nvPr/>
        </p:nvSpPr>
        <p:spPr>
          <a:xfrm>
            <a:off x="7118380" y="2527700"/>
            <a:ext cx="1376463" cy="147851"/>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4" name="Rettangolo 23">
            <a:extLst>
              <a:ext uri="{FF2B5EF4-FFF2-40B4-BE49-F238E27FC236}">
                <a16:creationId xmlns:a16="http://schemas.microsoft.com/office/drawing/2014/main" id="{7A59C064-424D-982C-EF29-5769D5243817}"/>
              </a:ext>
            </a:extLst>
          </p:cNvPr>
          <p:cNvSpPr/>
          <p:nvPr/>
        </p:nvSpPr>
        <p:spPr>
          <a:xfrm>
            <a:off x="7118378" y="3900023"/>
            <a:ext cx="1376463" cy="55635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6" name="Rettangolo 25">
            <a:extLst>
              <a:ext uri="{FF2B5EF4-FFF2-40B4-BE49-F238E27FC236}">
                <a16:creationId xmlns:a16="http://schemas.microsoft.com/office/drawing/2014/main" id="{6BA2C75B-8E90-8478-7208-4FC7DED60697}"/>
              </a:ext>
            </a:extLst>
          </p:cNvPr>
          <p:cNvSpPr/>
          <p:nvPr/>
        </p:nvSpPr>
        <p:spPr>
          <a:xfrm>
            <a:off x="2521880" y="4081015"/>
            <a:ext cx="1387243" cy="300535"/>
          </a:xfrm>
          <a:prstGeom prst="rect">
            <a:avLst/>
          </a:prstGeom>
          <a:solidFill>
            <a:schemeClr val="accent6">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7" name="CasellaDiTesto 26">
            <a:extLst>
              <a:ext uri="{FF2B5EF4-FFF2-40B4-BE49-F238E27FC236}">
                <a16:creationId xmlns:a16="http://schemas.microsoft.com/office/drawing/2014/main" id="{CE3290E9-1FEC-BE97-A4DD-5765B0924D93}"/>
              </a:ext>
            </a:extLst>
          </p:cNvPr>
          <p:cNvSpPr txBox="1"/>
          <p:nvPr/>
        </p:nvSpPr>
        <p:spPr>
          <a:xfrm>
            <a:off x="2679798" y="3854569"/>
            <a:ext cx="1107996" cy="276999"/>
          </a:xfrm>
          <a:prstGeom prst="rect">
            <a:avLst/>
          </a:prstGeom>
          <a:noFill/>
        </p:spPr>
        <p:txBody>
          <a:bodyPr wrap="none" rtlCol="0">
            <a:spAutoFit/>
          </a:bodyPr>
          <a:lstStyle/>
          <a:p>
            <a:pPr defTabSz="685800">
              <a:defRPr/>
            </a:pPr>
            <a:r>
              <a:rPr lang="en-US" sz="1200" b="1" dirty="0">
                <a:solidFill>
                  <a:prstClr val="black"/>
                </a:solidFill>
                <a:latin typeface="Calibri" panose="020F0502020204030204" pitchFamily="34" charset="0"/>
                <a:ea typeface="Calibri" panose="020F0502020204030204" pitchFamily="34" charset="0"/>
                <a:cs typeface="Calibri" panose="020F0502020204030204" pitchFamily="34" charset="0"/>
              </a:rPr>
              <a:t>Mouse muscle</a:t>
            </a:r>
          </a:p>
        </p:txBody>
      </p:sp>
      <p:cxnSp>
        <p:nvCxnSpPr>
          <p:cNvPr id="28" name="Connettore diritto 27">
            <a:extLst>
              <a:ext uri="{FF2B5EF4-FFF2-40B4-BE49-F238E27FC236}">
                <a16:creationId xmlns:a16="http://schemas.microsoft.com/office/drawing/2014/main" id="{0A403DCD-941A-BD09-4A47-4A8D7869B6B5}"/>
              </a:ext>
            </a:extLst>
          </p:cNvPr>
          <p:cNvCxnSpPr/>
          <p:nvPr/>
        </p:nvCxnSpPr>
        <p:spPr>
          <a:xfrm>
            <a:off x="3806117" y="3924749"/>
            <a:ext cx="115873"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399B51D7-4E3D-146B-2DE3-BAA6A70EB99D}"/>
              </a:ext>
            </a:extLst>
          </p:cNvPr>
          <p:cNvCxnSpPr>
            <a:cxnSpLocks/>
          </p:cNvCxnSpPr>
          <p:nvPr/>
        </p:nvCxnSpPr>
        <p:spPr>
          <a:xfrm>
            <a:off x="3813751" y="4400045"/>
            <a:ext cx="10721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ttore diritto 29">
            <a:extLst>
              <a:ext uri="{FF2B5EF4-FFF2-40B4-BE49-F238E27FC236}">
                <a16:creationId xmlns:a16="http://schemas.microsoft.com/office/drawing/2014/main" id="{B393049F-8E5D-40BD-F7F3-18556FBCCC17}"/>
              </a:ext>
            </a:extLst>
          </p:cNvPr>
          <p:cNvCxnSpPr>
            <a:cxnSpLocks/>
          </p:cNvCxnSpPr>
          <p:nvPr/>
        </p:nvCxnSpPr>
        <p:spPr>
          <a:xfrm>
            <a:off x="3917662" y="3925804"/>
            <a:ext cx="3305" cy="4742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ttore diritto 30">
            <a:extLst>
              <a:ext uri="{FF2B5EF4-FFF2-40B4-BE49-F238E27FC236}">
                <a16:creationId xmlns:a16="http://schemas.microsoft.com/office/drawing/2014/main" id="{053A840C-015D-0C21-656B-ECC195EACAA2}"/>
              </a:ext>
            </a:extLst>
          </p:cNvPr>
          <p:cNvCxnSpPr>
            <a:cxnSpLocks/>
          </p:cNvCxnSpPr>
          <p:nvPr/>
        </p:nvCxnSpPr>
        <p:spPr>
          <a:xfrm flipV="1">
            <a:off x="4064152" y="3099299"/>
            <a:ext cx="711197" cy="105600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ttore diritto 31">
            <a:extLst>
              <a:ext uri="{FF2B5EF4-FFF2-40B4-BE49-F238E27FC236}">
                <a16:creationId xmlns:a16="http://schemas.microsoft.com/office/drawing/2014/main" id="{60664B27-28FE-60F1-B752-98D159D4E61D}"/>
              </a:ext>
            </a:extLst>
          </p:cNvPr>
          <p:cNvCxnSpPr>
            <a:cxnSpLocks/>
          </p:cNvCxnSpPr>
          <p:nvPr/>
        </p:nvCxnSpPr>
        <p:spPr>
          <a:xfrm>
            <a:off x="3917662" y="4155306"/>
            <a:ext cx="147203" cy="10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CasellaDiTesto 34">
            <a:extLst>
              <a:ext uri="{FF2B5EF4-FFF2-40B4-BE49-F238E27FC236}">
                <a16:creationId xmlns:a16="http://schemas.microsoft.com/office/drawing/2014/main" id="{05D77BCA-5C71-6187-40E3-68D176EDF13D}"/>
              </a:ext>
            </a:extLst>
          </p:cNvPr>
          <p:cNvSpPr txBox="1"/>
          <p:nvPr/>
        </p:nvSpPr>
        <p:spPr>
          <a:xfrm>
            <a:off x="5331755" y="3986116"/>
            <a:ext cx="1355002" cy="392415"/>
          </a:xfrm>
          <a:prstGeom prst="rect">
            <a:avLst/>
          </a:prstGeom>
          <a:noFill/>
        </p:spPr>
        <p:txBody>
          <a:bodyPr wrap="square">
            <a:spAutoFit/>
          </a:bodyPr>
          <a:lstStyle/>
          <a:p>
            <a:pPr algn="ctr" defTabSz="685800">
              <a:defRPr/>
            </a:pPr>
            <a:r>
              <a:rPr lang="en-US" sz="975" dirty="0">
                <a:solidFill>
                  <a:prstClr val="black">
                    <a:lumMod val="75000"/>
                    <a:lumOff val="25000"/>
                  </a:prstClr>
                </a:solidFill>
                <a:latin typeface="Calibri" panose="020F0502020204030204"/>
              </a:rPr>
              <a:t>Zhang et al. (2023)</a:t>
            </a:r>
          </a:p>
          <a:p>
            <a:pPr algn="ctr" defTabSz="685800">
              <a:defRPr/>
            </a:pPr>
            <a:r>
              <a:rPr lang="en-US" sz="975" dirty="0">
                <a:solidFill>
                  <a:prstClr val="black">
                    <a:lumMod val="75000"/>
                    <a:lumOff val="25000"/>
                  </a:prstClr>
                </a:solidFill>
                <a:latin typeface="Calibri" panose="020F0502020204030204"/>
              </a:rPr>
              <a:t>Sorensen et al. (2024)</a:t>
            </a:r>
          </a:p>
        </p:txBody>
      </p:sp>
      <p:cxnSp>
        <p:nvCxnSpPr>
          <p:cNvPr id="36" name="Connettore diritto 35">
            <a:extLst>
              <a:ext uri="{FF2B5EF4-FFF2-40B4-BE49-F238E27FC236}">
                <a16:creationId xmlns:a16="http://schemas.microsoft.com/office/drawing/2014/main" id="{65446631-B6E3-D86C-93FE-801BE995AE12}"/>
              </a:ext>
            </a:extLst>
          </p:cNvPr>
          <p:cNvCxnSpPr>
            <a:cxnSpLocks/>
          </p:cNvCxnSpPr>
          <p:nvPr/>
        </p:nvCxnSpPr>
        <p:spPr>
          <a:xfrm>
            <a:off x="5225710" y="4355447"/>
            <a:ext cx="10721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Rettangolo 36">
            <a:extLst>
              <a:ext uri="{FF2B5EF4-FFF2-40B4-BE49-F238E27FC236}">
                <a16:creationId xmlns:a16="http://schemas.microsoft.com/office/drawing/2014/main" id="{8A216119-550D-8C61-85AC-F39436AD2C12}"/>
              </a:ext>
            </a:extLst>
          </p:cNvPr>
          <p:cNvSpPr/>
          <p:nvPr/>
        </p:nvSpPr>
        <p:spPr>
          <a:xfrm>
            <a:off x="5237200" y="3986267"/>
            <a:ext cx="86267" cy="860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8" name="Rettangolo 37">
            <a:extLst>
              <a:ext uri="{FF2B5EF4-FFF2-40B4-BE49-F238E27FC236}">
                <a16:creationId xmlns:a16="http://schemas.microsoft.com/office/drawing/2014/main" id="{5C1D42BE-60EA-B380-60EB-4B388B2BFCF1}"/>
              </a:ext>
            </a:extLst>
          </p:cNvPr>
          <p:cNvSpPr/>
          <p:nvPr/>
        </p:nvSpPr>
        <p:spPr>
          <a:xfrm>
            <a:off x="5309679" y="3579742"/>
            <a:ext cx="1375979" cy="767408"/>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cxnSp>
        <p:nvCxnSpPr>
          <p:cNvPr id="39" name="Connettore diritto 38">
            <a:extLst>
              <a:ext uri="{FF2B5EF4-FFF2-40B4-BE49-F238E27FC236}">
                <a16:creationId xmlns:a16="http://schemas.microsoft.com/office/drawing/2014/main" id="{8A8FDBAA-E206-BAEA-579E-890E8F669E17}"/>
              </a:ext>
            </a:extLst>
          </p:cNvPr>
          <p:cNvCxnSpPr>
            <a:cxnSpLocks/>
          </p:cNvCxnSpPr>
          <p:nvPr/>
        </p:nvCxnSpPr>
        <p:spPr>
          <a:xfrm>
            <a:off x="5223395" y="1550621"/>
            <a:ext cx="0" cy="12587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nettore diritto 39">
            <a:extLst>
              <a:ext uri="{FF2B5EF4-FFF2-40B4-BE49-F238E27FC236}">
                <a16:creationId xmlns:a16="http://schemas.microsoft.com/office/drawing/2014/main" id="{80B08196-7289-3ADA-5DF3-92C1162679DF}"/>
              </a:ext>
            </a:extLst>
          </p:cNvPr>
          <p:cNvCxnSpPr>
            <a:cxnSpLocks/>
          </p:cNvCxnSpPr>
          <p:nvPr/>
        </p:nvCxnSpPr>
        <p:spPr>
          <a:xfrm>
            <a:off x="5224539" y="2804136"/>
            <a:ext cx="10721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ttangolo 40">
            <a:extLst>
              <a:ext uri="{FF2B5EF4-FFF2-40B4-BE49-F238E27FC236}">
                <a16:creationId xmlns:a16="http://schemas.microsoft.com/office/drawing/2014/main" id="{CF74E7D2-58A8-B140-EDD2-8EB2354DC39E}"/>
              </a:ext>
            </a:extLst>
          </p:cNvPr>
          <p:cNvSpPr/>
          <p:nvPr/>
        </p:nvSpPr>
        <p:spPr>
          <a:xfrm>
            <a:off x="5237200" y="2539180"/>
            <a:ext cx="1376459" cy="162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 name="Rettangolo 41">
            <a:extLst>
              <a:ext uri="{FF2B5EF4-FFF2-40B4-BE49-F238E27FC236}">
                <a16:creationId xmlns:a16="http://schemas.microsoft.com/office/drawing/2014/main" id="{96014D32-8C60-C899-F997-2C68FE8C144B}"/>
              </a:ext>
            </a:extLst>
          </p:cNvPr>
          <p:cNvSpPr/>
          <p:nvPr/>
        </p:nvSpPr>
        <p:spPr>
          <a:xfrm>
            <a:off x="5309679" y="3008757"/>
            <a:ext cx="1376463" cy="57204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43" name="Immagine 42">
            <a:extLst>
              <a:ext uri="{FF2B5EF4-FFF2-40B4-BE49-F238E27FC236}">
                <a16:creationId xmlns:a16="http://schemas.microsoft.com/office/drawing/2014/main" id="{74FFAE8C-49D5-F9D9-A54A-4F0055E93D19}"/>
              </a:ext>
            </a:extLst>
          </p:cNvPr>
          <p:cNvPicPr>
            <a:picLocks noChangeAspect="1"/>
          </p:cNvPicPr>
          <p:nvPr/>
        </p:nvPicPr>
        <p:blipFill>
          <a:blip r:embed="rId2">
            <a:extLst>
              <a:ext uri="{28A0092B-C50C-407E-A947-70E740481C1C}">
                <a14:useLocalDpi xmlns:a14="http://schemas.microsoft.com/office/drawing/2010/main" val="0"/>
              </a:ext>
            </a:extLst>
          </a:blip>
          <a:srcRect l="56422" t="6668" r="24104" b="56899"/>
          <a:stretch/>
        </p:blipFill>
        <p:spPr>
          <a:xfrm>
            <a:off x="5129187" y="1389334"/>
            <a:ext cx="1554177" cy="1145027"/>
          </a:xfrm>
          <a:prstGeom prst="rect">
            <a:avLst/>
          </a:prstGeom>
        </p:spPr>
      </p:pic>
      <p:sp>
        <p:nvSpPr>
          <p:cNvPr id="44" name="Rettangolo 43">
            <a:extLst>
              <a:ext uri="{FF2B5EF4-FFF2-40B4-BE49-F238E27FC236}">
                <a16:creationId xmlns:a16="http://schemas.microsoft.com/office/drawing/2014/main" id="{27FF64F7-9A0D-6A3E-07EB-14D92D875066}"/>
              </a:ext>
            </a:extLst>
          </p:cNvPr>
          <p:cNvSpPr/>
          <p:nvPr/>
        </p:nvSpPr>
        <p:spPr>
          <a:xfrm>
            <a:off x="5237199" y="2447285"/>
            <a:ext cx="77377" cy="162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6" name="Rettangolo 45">
            <a:extLst>
              <a:ext uri="{FF2B5EF4-FFF2-40B4-BE49-F238E27FC236}">
                <a16:creationId xmlns:a16="http://schemas.microsoft.com/office/drawing/2014/main" id="{7B9849A8-71A2-78EC-6B13-942B91A7CCEF}"/>
              </a:ext>
            </a:extLst>
          </p:cNvPr>
          <p:cNvSpPr/>
          <p:nvPr/>
        </p:nvSpPr>
        <p:spPr>
          <a:xfrm>
            <a:off x="5132216" y="1875338"/>
            <a:ext cx="77377" cy="162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cxnSp>
        <p:nvCxnSpPr>
          <p:cNvPr id="47" name="Connettore diritto 46">
            <a:extLst>
              <a:ext uri="{FF2B5EF4-FFF2-40B4-BE49-F238E27FC236}">
                <a16:creationId xmlns:a16="http://schemas.microsoft.com/office/drawing/2014/main" id="{C5B6523D-1104-2274-99EA-39F9B5A39EE0}"/>
              </a:ext>
            </a:extLst>
          </p:cNvPr>
          <p:cNvCxnSpPr>
            <a:cxnSpLocks/>
          </p:cNvCxnSpPr>
          <p:nvPr/>
        </p:nvCxnSpPr>
        <p:spPr>
          <a:xfrm>
            <a:off x="5120178" y="2124277"/>
            <a:ext cx="10721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CasellaDiTesto 47">
            <a:extLst>
              <a:ext uri="{FF2B5EF4-FFF2-40B4-BE49-F238E27FC236}">
                <a16:creationId xmlns:a16="http://schemas.microsoft.com/office/drawing/2014/main" id="{3F89A7E0-F995-DD94-7F60-84B16D9A096F}"/>
              </a:ext>
            </a:extLst>
          </p:cNvPr>
          <p:cNvSpPr txBox="1"/>
          <p:nvPr/>
        </p:nvSpPr>
        <p:spPr>
          <a:xfrm>
            <a:off x="5349525" y="2484583"/>
            <a:ext cx="1293340" cy="392415"/>
          </a:xfrm>
          <a:prstGeom prst="rect">
            <a:avLst/>
          </a:prstGeom>
          <a:noFill/>
        </p:spPr>
        <p:txBody>
          <a:bodyPr wrap="square">
            <a:spAutoFit/>
          </a:bodyPr>
          <a:lstStyle/>
          <a:p>
            <a:pPr algn="ctr" defTabSz="685800">
              <a:defRPr/>
            </a:pPr>
            <a:r>
              <a:rPr lang="en-US" sz="975" dirty="0">
                <a:solidFill>
                  <a:prstClr val="black">
                    <a:lumMod val="75000"/>
                    <a:lumOff val="25000"/>
                  </a:prstClr>
                </a:solidFill>
                <a:latin typeface="Calibri" panose="020F0502020204030204"/>
              </a:rPr>
              <a:t>Almeida et al. (2024)</a:t>
            </a:r>
          </a:p>
          <a:p>
            <a:pPr algn="ctr" defTabSz="685800">
              <a:defRPr/>
            </a:pPr>
            <a:r>
              <a:rPr lang="en-US" sz="975" dirty="0" err="1">
                <a:solidFill>
                  <a:prstClr val="black">
                    <a:lumMod val="75000"/>
                    <a:lumOff val="25000"/>
                  </a:prstClr>
                </a:solidFill>
                <a:latin typeface="Calibri" panose="020F0502020204030204"/>
              </a:rPr>
              <a:t>Iturri</a:t>
            </a:r>
            <a:r>
              <a:rPr lang="en-US" sz="975" dirty="0">
                <a:solidFill>
                  <a:prstClr val="black">
                    <a:lumMod val="75000"/>
                    <a:lumOff val="25000"/>
                  </a:prstClr>
                </a:solidFill>
                <a:latin typeface="Calibri" panose="020F0502020204030204"/>
              </a:rPr>
              <a:t> et al. (2023)</a:t>
            </a:r>
          </a:p>
        </p:txBody>
      </p:sp>
      <p:sp>
        <p:nvSpPr>
          <p:cNvPr id="49" name="Rettangolo 48">
            <a:extLst>
              <a:ext uri="{FF2B5EF4-FFF2-40B4-BE49-F238E27FC236}">
                <a16:creationId xmlns:a16="http://schemas.microsoft.com/office/drawing/2014/main" id="{16771180-BC31-0716-5AB9-983EA317B5E9}"/>
              </a:ext>
            </a:extLst>
          </p:cNvPr>
          <p:cNvSpPr/>
          <p:nvPr/>
        </p:nvSpPr>
        <p:spPr>
          <a:xfrm>
            <a:off x="5309679" y="1846988"/>
            <a:ext cx="1375979" cy="80340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0" name="Rettangolo 49">
            <a:extLst>
              <a:ext uri="{FF2B5EF4-FFF2-40B4-BE49-F238E27FC236}">
                <a16:creationId xmlns:a16="http://schemas.microsoft.com/office/drawing/2014/main" id="{54431C04-1948-DB57-A818-B0108D1C573E}"/>
              </a:ext>
            </a:extLst>
          </p:cNvPr>
          <p:cNvSpPr/>
          <p:nvPr/>
        </p:nvSpPr>
        <p:spPr>
          <a:xfrm>
            <a:off x="5309681" y="1692400"/>
            <a:ext cx="1376463" cy="155643"/>
          </a:xfrm>
          <a:prstGeom prst="rect">
            <a:avLst/>
          </a:prstGeom>
          <a:solidFill>
            <a:schemeClr val="accent1">
              <a:alpha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1" name="Rettangolo 50">
            <a:extLst>
              <a:ext uri="{FF2B5EF4-FFF2-40B4-BE49-F238E27FC236}">
                <a16:creationId xmlns:a16="http://schemas.microsoft.com/office/drawing/2014/main" id="{97883F1E-E6EA-F0AB-A238-13B930932FE7}"/>
              </a:ext>
            </a:extLst>
          </p:cNvPr>
          <p:cNvSpPr/>
          <p:nvPr/>
        </p:nvSpPr>
        <p:spPr>
          <a:xfrm>
            <a:off x="5309679" y="1543212"/>
            <a:ext cx="1376463" cy="149188"/>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2" name="Rettangolo 51">
            <a:extLst>
              <a:ext uri="{FF2B5EF4-FFF2-40B4-BE49-F238E27FC236}">
                <a16:creationId xmlns:a16="http://schemas.microsoft.com/office/drawing/2014/main" id="{ABA6C4C6-70F5-E897-D754-AD094EDE0B6F}"/>
              </a:ext>
            </a:extLst>
          </p:cNvPr>
          <p:cNvSpPr/>
          <p:nvPr/>
        </p:nvSpPr>
        <p:spPr>
          <a:xfrm>
            <a:off x="5307962" y="2650393"/>
            <a:ext cx="1376463" cy="155643"/>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3" name="CasellaDiTesto 52">
            <a:extLst>
              <a:ext uri="{FF2B5EF4-FFF2-40B4-BE49-F238E27FC236}">
                <a16:creationId xmlns:a16="http://schemas.microsoft.com/office/drawing/2014/main" id="{D4C92AB7-D1C0-FD97-49C3-B5A2002A3541}"/>
              </a:ext>
            </a:extLst>
          </p:cNvPr>
          <p:cNvSpPr txBox="1"/>
          <p:nvPr/>
        </p:nvSpPr>
        <p:spPr>
          <a:xfrm>
            <a:off x="2701434" y="2103562"/>
            <a:ext cx="1079834" cy="242374"/>
          </a:xfrm>
          <a:prstGeom prst="rect">
            <a:avLst/>
          </a:prstGeom>
          <a:noFill/>
        </p:spPr>
        <p:txBody>
          <a:bodyPr wrap="square">
            <a:spAutoFit/>
          </a:bodyPr>
          <a:lstStyle/>
          <a:p>
            <a:pPr algn="ctr" defTabSz="685800">
              <a:defRPr/>
            </a:pPr>
            <a:r>
              <a:rPr lang="en-US" sz="975" dirty="0">
                <a:solidFill>
                  <a:prstClr val="black">
                    <a:lumMod val="75000"/>
                    <a:lumOff val="25000"/>
                  </a:prstClr>
                </a:solidFill>
                <a:latin typeface="Calibri" panose="020F0502020204030204"/>
              </a:rPr>
              <a:t>Gao et al. (2022)</a:t>
            </a:r>
          </a:p>
        </p:txBody>
      </p:sp>
      <p:cxnSp>
        <p:nvCxnSpPr>
          <p:cNvPr id="54" name="Connettore diritto 53">
            <a:extLst>
              <a:ext uri="{FF2B5EF4-FFF2-40B4-BE49-F238E27FC236}">
                <a16:creationId xmlns:a16="http://schemas.microsoft.com/office/drawing/2014/main" id="{72235766-D462-FC22-C87C-5FF1A5F08213}"/>
              </a:ext>
            </a:extLst>
          </p:cNvPr>
          <p:cNvCxnSpPr>
            <a:cxnSpLocks/>
          </p:cNvCxnSpPr>
          <p:nvPr/>
        </p:nvCxnSpPr>
        <p:spPr>
          <a:xfrm>
            <a:off x="3812157" y="2287106"/>
            <a:ext cx="1033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ttore diritto 54">
            <a:extLst>
              <a:ext uri="{FF2B5EF4-FFF2-40B4-BE49-F238E27FC236}">
                <a16:creationId xmlns:a16="http://schemas.microsoft.com/office/drawing/2014/main" id="{0797D524-F4EE-D3B9-7DEF-4AC591A9F346}"/>
              </a:ext>
            </a:extLst>
          </p:cNvPr>
          <p:cNvCxnSpPr>
            <a:cxnSpLocks/>
          </p:cNvCxnSpPr>
          <p:nvPr/>
        </p:nvCxnSpPr>
        <p:spPr>
          <a:xfrm>
            <a:off x="3915507" y="2172806"/>
            <a:ext cx="0" cy="1143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Rettangolo 55">
            <a:extLst>
              <a:ext uri="{FF2B5EF4-FFF2-40B4-BE49-F238E27FC236}">
                <a16:creationId xmlns:a16="http://schemas.microsoft.com/office/drawing/2014/main" id="{1D0528C1-1C62-5BD6-BDD7-25E46176E561}"/>
              </a:ext>
            </a:extLst>
          </p:cNvPr>
          <p:cNvSpPr/>
          <p:nvPr/>
        </p:nvSpPr>
        <p:spPr>
          <a:xfrm>
            <a:off x="3814545" y="2131734"/>
            <a:ext cx="86267" cy="860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7" name="Rettangolo 56">
            <a:extLst>
              <a:ext uri="{FF2B5EF4-FFF2-40B4-BE49-F238E27FC236}">
                <a16:creationId xmlns:a16="http://schemas.microsoft.com/office/drawing/2014/main" id="{C9CCAB94-AE30-ECF9-B9AB-1266E7096888}"/>
              </a:ext>
            </a:extLst>
          </p:cNvPr>
          <p:cNvSpPr/>
          <p:nvPr/>
        </p:nvSpPr>
        <p:spPr>
          <a:xfrm>
            <a:off x="2525923" y="1875339"/>
            <a:ext cx="1376463" cy="281887"/>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8" name="Rettangolo 57">
            <a:extLst>
              <a:ext uri="{FF2B5EF4-FFF2-40B4-BE49-F238E27FC236}">
                <a16:creationId xmlns:a16="http://schemas.microsoft.com/office/drawing/2014/main" id="{232DD438-3B4E-09B9-9B02-1A242778257E}"/>
              </a:ext>
            </a:extLst>
          </p:cNvPr>
          <p:cNvSpPr/>
          <p:nvPr/>
        </p:nvSpPr>
        <p:spPr>
          <a:xfrm>
            <a:off x="2524349" y="2156380"/>
            <a:ext cx="1379113" cy="114300"/>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9" name="CasellaDiTesto 58">
            <a:extLst>
              <a:ext uri="{FF2B5EF4-FFF2-40B4-BE49-F238E27FC236}">
                <a16:creationId xmlns:a16="http://schemas.microsoft.com/office/drawing/2014/main" id="{003A0182-484B-5781-5136-230F220808DC}"/>
              </a:ext>
            </a:extLst>
          </p:cNvPr>
          <p:cNvSpPr txBox="1"/>
          <p:nvPr/>
        </p:nvSpPr>
        <p:spPr>
          <a:xfrm>
            <a:off x="2532660" y="3016391"/>
            <a:ext cx="1376463" cy="392415"/>
          </a:xfrm>
          <a:prstGeom prst="rect">
            <a:avLst/>
          </a:prstGeom>
          <a:solidFill>
            <a:schemeClr val="bg1"/>
          </a:solidFill>
        </p:spPr>
        <p:txBody>
          <a:bodyPr wrap="square">
            <a:spAutoFit/>
          </a:bodyPr>
          <a:lstStyle/>
          <a:p>
            <a:pPr algn="ctr" defTabSz="685800">
              <a:defRPr/>
            </a:pPr>
            <a:r>
              <a:rPr lang="en-US" sz="975" dirty="0">
                <a:solidFill>
                  <a:prstClr val="black">
                    <a:lumMod val="75000"/>
                    <a:lumOff val="25000"/>
                  </a:prstClr>
                </a:solidFill>
                <a:latin typeface="Calibri" panose="020F0502020204030204"/>
              </a:rPr>
              <a:t>Ruan et al (2021)</a:t>
            </a:r>
          </a:p>
          <a:p>
            <a:pPr algn="ctr" defTabSz="685800">
              <a:defRPr/>
            </a:pPr>
            <a:r>
              <a:rPr lang="en-US" sz="975" dirty="0">
                <a:solidFill>
                  <a:prstClr val="black">
                    <a:lumMod val="75000"/>
                    <a:lumOff val="25000"/>
                  </a:prstClr>
                </a:solidFill>
                <a:latin typeface="Calibri" panose="020F0502020204030204"/>
              </a:rPr>
              <a:t>Zhang et al. (2020)</a:t>
            </a:r>
          </a:p>
        </p:txBody>
      </p:sp>
      <p:sp>
        <p:nvSpPr>
          <p:cNvPr id="60" name="Rettangolo 59">
            <a:extLst>
              <a:ext uri="{FF2B5EF4-FFF2-40B4-BE49-F238E27FC236}">
                <a16:creationId xmlns:a16="http://schemas.microsoft.com/office/drawing/2014/main" id="{73FD6146-F09E-93C5-4B44-EBD5EDEC263B}"/>
              </a:ext>
            </a:extLst>
          </p:cNvPr>
          <p:cNvSpPr/>
          <p:nvPr/>
        </p:nvSpPr>
        <p:spPr>
          <a:xfrm>
            <a:off x="3812157" y="2923344"/>
            <a:ext cx="86267" cy="860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cxnSp>
        <p:nvCxnSpPr>
          <p:cNvPr id="61" name="Connettore diritto 60">
            <a:extLst>
              <a:ext uri="{FF2B5EF4-FFF2-40B4-BE49-F238E27FC236}">
                <a16:creationId xmlns:a16="http://schemas.microsoft.com/office/drawing/2014/main" id="{F1B9A422-4B75-812D-BD14-2638133D11BD}"/>
              </a:ext>
            </a:extLst>
          </p:cNvPr>
          <p:cNvCxnSpPr>
            <a:cxnSpLocks/>
          </p:cNvCxnSpPr>
          <p:nvPr/>
        </p:nvCxnSpPr>
        <p:spPr>
          <a:xfrm>
            <a:off x="3915507" y="2921802"/>
            <a:ext cx="0" cy="1743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2" name="Rettangolo 61">
            <a:extLst>
              <a:ext uri="{FF2B5EF4-FFF2-40B4-BE49-F238E27FC236}">
                <a16:creationId xmlns:a16="http://schemas.microsoft.com/office/drawing/2014/main" id="{C94AC407-E4FE-44FF-5C46-26B880DD8C6E}"/>
              </a:ext>
            </a:extLst>
          </p:cNvPr>
          <p:cNvSpPr/>
          <p:nvPr/>
        </p:nvSpPr>
        <p:spPr>
          <a:xfrm>
            <a:off x="2523273" y="2475856"/>
            <a:ext cx="1379113" cy="147851"/>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63" name="Immagine 62">
            <a:extLst>
              <a:ext uri="{FF2B5EF4-FFF2-40B4-BE49-F238E27FC236}">
                <a16:creationId xmlns:a16="http://schemas.microsoft.com/office/drawing/2014/main" id="{8F987F45-1C21-7A93-787F-257E7E5A913F}"/>
              </a:ext>
            </a:extLst>
          </p:cNvPr>
          <p:cNvPicPr>
            <a:picLocks noChangeAspect="1"/>
          </p:cNvPicPr>
          <p:nvPr/>
        </p:nvPicPr>
        <p:blipFill>
          <a:blip r:embed="rId2">
            <a:extLst>
              <a:ext uri="{28A0092B-C50C-407E-A947-70E740481C1C}">
                <a14:useLocalDpi xmlns:a14="http://schemas.microsoft.com/office/drawing/2010/main" val="0"/>
              </a:ext>
            </a:extLst>
          </a:blip>
          <a:srcRect l="21497" t="55092" r="58629" b="33193"/>
          <a:stretch/>
        </p:blipFill>
        <p:spPr>
          <a:xfrm>
            <a:off x="2353161" y="3495419"/>
            <a:ext cx="1586006" cy="368157"/>
          </a:xfrm>
          <a:prstGeom prst="rect">
            <a:avLst/>
          </a:prstGeom>
        </p:spPr>
      </p:pic>
      <p:sp>
        <p:nvSpPr>
          <p:cNvPr id="64" name="Rettangolo 63">
            <a:extLst>
              <a:ext uri="{FF2B5EF4-FFF2-40B4-BE49-F238E27FC236}">
                <a16:creationId xmlns:a16="http://schemas.microsoft.com/office/drawing/2014/main" id="{BD4D6332-57C5-73B7-F3B1-9952EB3EE464}"/>
              </a:ext>
            </a:extLst>
          </p:cNvPr>
          <p:cNvSpPr/>
          <p:nvPr/>
        </p:nvSpPr>
        <p:spPr>
          <a:xfrm>
            <a:off x="2367916" y="3096189"/>
            <a:ext cx="197850" cy="145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65" name="CasellaDiTesto 64">
            <a:extLst>
              <a:ext uri="{FF2B5EF4-FFF2-40B4-BE49-F238E27FC236}">
                <a16:creationId xmlns:a16="http://schemas.microsoft.com/office/drawing/2014/main" id="{F3B1266F-5197-9C98-0136-B30E55775233}"/>
              </a:ext>
            </a:extLst>
          </p:cNvPr>
          <p:cNvSpPr txBox="1"/>
          <p:nvPr/>
        </p:nvSpPr>
        <p:spPr>
          <a:xfrm>
            <a:off x="2532660" y="2868823"/>
            <a:ext cx="1368149" cy="242374"/>
          </a:xfrm>
          <a:prstGeom prst="rect">
            <a:avLst/>
          </a:prstGeom>
          <a:noFill/>
        </p:spPr>
        <p:txBody>
          <a:bodyPr wrap="square">
            <a:spAutoFit/>
          </a:bodyPr>
          <a:lstStyle/>
          <a:p>
            <a:pPr algn="ctr" defTabSz="685800">
              <a:defRPr/>
            </a:pPr>
            <a:r>
              <a:rPr lang="en-US" sz="975" dirty="0">
                <a:solidFill>
                  <a:prstClr val="black">
                    <a:lumMod val="75000"/>
                    <a:lumOff val="25000"/>
                  </a:prstClr>
                </a:solidFill>
                <a:latin typeface="Calibri" panose="020F0502020204030204"/>
              </a:rPr>
              <a:t>Eggold et al. (2022)</a:t>
            </a:r>
          </a:p>
        </p:txBody>
      </p:sp>
      <p:sp>
        <p:nvSpPr>
          <p:cNvPr id="66" name="Rettangolo 65">
            <a:extLst>
              <a:ext uri="{FF2B5EF4-FFF2-40B4-BE49-F238E27FC236}">
                <a16:creationId xmlns:a16="http://schemas.microsoft.com/office/drawing/2014/main" id="{4FE7534D-E242-C3AB-C32D-4E663763EA1C}"/>
              </a:ext>
            </a:extLst>
          </p:cNvPr>
          <p:cNvSpPr/>
          <p:nvPr/>
        </p:nvSpPr>
        <p:spPr>
          <a:xfrm>
            <a:off x="2524348" y="2910096"/>
            <a:ext cx="1384774" cy="300147"/>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67" name="Rettangolo 66">
            <a:extLst>
              <a:ext uri="{FF2B5EF4-FFF2-40B4-BE49-F238E27FC236}">
                <a16:creationId xmlns:a16="http://schemas.microsoft.com/office/drawing/2014/main" id="{99D814AF-BF7E-931B-6F6B-61B46FDAD4D0}"/>
              </a:ext>
            </a:extLst>
          </p:cNvPr>
          <p:cNvSpPr/>
          <p:nvPr/>
        </p:nvSpPr>
        <p:spPr>
          <a:xfrm>
            <a:off x="2524348" y="2766866"/>
            <a:ext cx="1384775" cy="144805"/>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68" name="Rettangolo 67">
            <a:extLst>
              <a:ext uri="{FF2B5EF4-FFF2-40B4-BE49-F238E27FC236}">
                <a16:creationId xmlns:a16="http://schemas.microsoft.com/office/drawing/2014/main" id="{EB06A67C-6181-E642-144F-81E492AD1F07}"/>
              </a:ext>
            </a:extLst>
          </p:cNvPr>
          <p:cNvSpPr/>
          <p:nvPr/>
        </p:nvSpPr>
        <p:spPr>
          <a:xfrm>
            <a:off x="2524348" y="3208662"/>
            <a:ext cx="1384775" cy="135461"/>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69" name="Rettangolo 68">
            <a:extLst>
              <a:ext uri="{FF2B5EF4-FFF2-40B4-BE49-F238E27FC236}">
                <a16:creationId xmlns:a16="http://schemas.microsoft.com/office/drawing/2014/main" id="{3BB3F24B-D02D-C56A-64BF-0119DDEC09D1}"/>
              </a:ext>
            </a:extLst>
          </p:cNvPr>
          <p:cNvSpPr/>
          <p:nvPr/>
        </p:nvSpPr>
        <p:spPr>
          <a:xfrm>
            <a:off x="2522902" y="3688079"/>
            <a:ext cx="1386221" cy="145529"/>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70" name="Rettangolo 69">
            <a:extLst>
              <a:ext uri="{FF2B5EF4-FFF2-40B4-BE49-F238E27FC236}">
                <a16:creationId xmlns:a16="http://schemas.microsoft.com/office/drawing/2014/main" id="{B7BFEE2A-5431-DC77-C8F8-CDA009E2C94E}"/>
              </a:ext>
            </a:extLst>
          </p:cNvPr>
          <p:cNvSpPr/>
          <p:nvPr/>
        </p:nvSpPr>
        <p:spPr>
          <a:xfrm>
            <a:off x="3931161" y="3112283"/>
            <a:ext cx="139052" cy="145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cxnSp>
        <p:nvCxnSpPr>
          <p:cNvPr id="71" name="Connettore diritto 70">
            <a:extLst>
              <a:ext uri="{FF2B5EF4-FFF2-40B4-BE49-F238E27FC236}">
                <a16:creationId xmlns:a16="http://schemas.microsoft.com/office/drawing/2014/main" id="{F593EF09-9056-AA5B-B367-0E06A8221ACA}"/>
              </a:ext>
            </a:extLst>
          </p:cNvPr>
          <p:cNvCxnSpPr>
            <a:cxnSpLocks/>
          </p:cNvCxnSpPr>
          <p:nvPr/>
        </p:nvCxnSpPr>
        <p:spPr>
          <a:xfrm flipH="1">
            <a:off x="3921739" y="3090626"/>
            <a:ext cx="115025" cy="50453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72" name="Rettangolo 71">
            <a:extLst>
              <a:ext uri="{FF2B5EF4-FFF2-40B4-BE49-F238E27FC236}">
                <a16:creationId xmlns:a16="http://schemas.microsoft.com/office/drawing/2014/main" id="{10BB8C9B-BD75-F7DD-643E-1C47AFA20642}"/>
              </a:ext>
            </a:extLst>
          </p:cNvPr>
          <p:cNvSpPr/>
          <p:nvPr/>
        </p:nvSpPr>
        <p:spPr>
          <a:xfrm>
            <a:off x="3939167" y="3591231"/>
            <a:ext cx="87596" cy="145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73" name="Graphic 61" descr="Atom with solid fill">
            <a:extLst>
              <a:ext uri="{FF2B5EF4-FFF2-40B4-BE49-F238E27FC236}">
                <a16:creationId xmlns:a16="http://schemas.microsoft.com/office/drawing/2014/main" id="{52275A84-E57E-3656-34E6-57B09E9E3B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0532" y="618430"/>
            <a:ext cx="834508" cy="834508"/>
          </a:xfrm>
          <a:prstGeom prst="rect">
            <a:avLst/>
          </a:prstGeom>
        </p:spPr>
      </p:pic>
      <p:pic>
        <p:nvPicPr>
          <p:cNvPr id="74" name="Immagine 73">
            <a:extLst>
              <a:ext uri="{FF2B5EF4-FFF2-40B4-BE49-F238E27FC236}">
                <a16:creationId xmlns:a16="http://schemas.microsoft.com/office/drawing/2014/main" id="{3D69EBF9-77A2-3255-47AE-91ABB44F9CBB}"/>
              </a:ext>
            </a:extLst>
          </p:cNvPr>
          <p:cNvPicPr>
            <a:picLocks noChangeAspect="1"/>
          </p:cNvPicPr>
          <p:nvPr/>
        </p:nvPicPr>
        <p:blipFill>
          <a:blip r:embed="rId2">
            <a:extLst>
              <a:ext uri="{28A0092B-C50C-407E-A947-70E740481C1C}">
                <a14:useLocalDpi xmlns:a14="http://schemas.microsoft.com/office/drawing/2010/main" val="0"/>
              </a:ext>
            </a:extLst>
          </a:blip>
          <a:srcRect l="18932" t="56221" r="60352" b="39103"/>
          <a:stretch/>
        </p:blipFill>
        <p:spPr>
          <a:xfrm>
            <a:off x="2260420" y="3528419"/>
            <a:ext cx="1653269" cy="146957"/>
          </a:xfrm>
          <a:prstGeom prst="rect">
            <a:avLst/>
          </a:prstGeom>
        </p:spPr>
      </p:pic>
      <p:cxnSp>
        <p:nvCxnSpPr>
          <p:cNvPr id="75" name="Connettore diritto 74">
            <a:extLst>
              <a:ext uri="{FF2B5EF4-FFF2-40B4-BE49-F238E27FC236}">
                <a16:creationId xmlns:a16="http://schemas.microsoft.com/office/drawing/2014/main" id="{DDE13727-7111-BF84-1D13-BE7A17E1FEE1}"/>
              </a:ext>
            </a:extLst>
          </p:cNvPr>
          <p:cNvCxnSpPr>
            <a:cxnSpLocks/>
          </p:cNvCxnSpPr>
          <p:nvPr/>
        </p:nvCxnSpPr>
        <p:spPr>
          <a:xfrm>
            <a:off x="5229096" y="3854569"/>
            <a:ext cx="0" cy="49967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ttangolo 2">
            <a:extLst>
              <a:ext uri="{FF2B5EF4-FFF2-40B4-BE49-F238E27FC236}">
                <a16:creationId xmlns:a16="http://schemas.microsoft.com/office/drawing/2014/main" id="{E2312596-6631-27C5-0B6E-C0ACF112E412}"/>
              </a:ext>
            </a:extLst>
          </p:cNvPr>
          <p:cNvSpPr/>
          <p:nvPr/>
        </p:nvSpPr>
        <p:spPr>
          <a:xfrm>
            <a:off x="1684954" y="4660655"/>
            <a:ext cx="2073575" cy="369332"/>
          </a:xfrm>
          <a:prstGeom prst="rect">
            <a:avLst/>
          </a:prstGeom>
        </p:spPr>
        <p:txBody>
          <a:bodyPr wrap="square">
            <a:spAutoFit/>
          </a:bodyPr>
          <a:lstStyle/>
          <a:p>
            <a:pPr defTabSz="685800">
              <a:defRPr>
                <a:effectLst/>
              </a:defRPr>
            </a:pPr>
            <a:r>
              <a:rPr lang="en-US" sz="900" i="1" dirty="0">
                <a:solidFill>
                  <a:srgbClr val="44546A">
                    <a:lumMod val="10000"/>
                  </a:srgbClr>
                </a:solidFill>
                <a:latin typeface="Calibri-Italic"/>
              </a:rPr>
              <a:t>Modified starting from C. Limoli, M. C. </a:t>
            </a:r>
            <a:r>
              <a:rPr lang="en-US" sz="900" i="1" dirty="0" err="1">
                <a:solidFill>
                  <a:srgbClr val="44546A">
                    <a:lumMod val="10000"/>
                  </a:srgbClr>
                </a:solidFill>
                <a:latin typeface="Calibri-Italic"/>
              </a:rPr>
              <a:t>Vozenin</a:t>
            </a:r>
            <a:r>
              <a:rPr lang="en-US" sz="900" i="1" dirty="0">
                <a:solidFill>
                  <a:srgbClr val="44546A">
                    <a:lumMod val="10000"/>
                  </a:srgbClr>
                </a:solidFill>
                <a:latin typeface="Calibri-Italic"/>
              </a:rPr>
              <a:t>, Annu. Rev. Cancer Biol. (2023)</a:t>
            </a:r>
          </a:p>
        </p:txBody>
      </p:sp>
      <p:sp>
        <p:nvSpPr>
          <p:cNvPr id="13" name="Rettangolo 12">
            <a:extLst>
              <a:ext uri="{FF2B5EF4-FFF2-40B4-BE49-F238E27FC236}">
                <a16:creationId xmlns:a16="http://schemas.microsoft.com/office/drawing/2014/main" id="{D61D38DD-AB29-176C-57E6-2091C691D0A0}"/>
              </a:ext>
            </a:extLst>
          </p:cNvPr>
          <p:cNvSpPr/>
          <p:nvPr/>
        </p:nvSpPr>
        <p:spPr>
          <a:xfrm>
            <a:off x="2509380" y="2643601"/>
            <a:ext cx="1388308" cy="110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3" name="Rettangolo 32">
            <a:extLst>
              <a:ext uri="{FF2B5EF4-FFF2-40B4-BE49-F238E27FC236}">
                <a16:creationId xmlns:a16="http://schemas.microsoft.com/office/drawing/2014/main" id="{E6B2ECCD-7BD3-CF88-3FBF-106F24D389CB}"/>
              </a:ext>
            </a:extLst>
          </p:cNvPr>
          <p:cNvSpPr/>
          <p:nvPr/>
        </p:nvSpPr>
        <p:spPr>
          <a:xfrm>
            <a:off x="2523272" y="2619155"/>
            <a:ext cx="1385849" cy="146834"/>
          </a:xfrm>
          <a:prstGeom prst="rect">
            <a:avLst/>
          </a:prstGeom>
          <a:solidFill>
            <a:srgbClr val="F4B898"/>
          </a:solidFill>
          <a:ln>
            <a:solidFill>
              <a:srgbClr val="C0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4" name="CasellaDiTesto 33">
            <a:extLst>
              <a:ext uri="{FF2B5EF4-FFF2-40B4-BE49-F238E27FC236}">
                <a16:creationId xmlns:a16="http://schemas.microsoft.com/office/drawing/2014/main" id="{5C9B5E6B-5F7A-72DC-4299-26DE53C8D274}"/>
              </a:ext>
            </a:extLst>
          </p:cNvPr>
          <p:cNvSpPr txBox="1"/>
          <p:nvPr/>
        </p:nvSpPr>
        <p:spPr>
          <a:xfrm>
            <a:off x="2521880" y="2579133"/>
            <a:ext cx="1554177" cy="242374"/>
          </a:xfrm>
          <a:prstGeom prst="rect">
            <a:avLst/>
          </a:prstGeom>
          <a:noFill/>
        </p:spPr>
        <p:txBody>
          <a:bodyPr wrap="square">
            <a:spAutoFit/>
          </a:bodyPr>
          <a:lstStyle/>
          <a:p>
            <a:pPr defTabSz="685800">
              <a:defRPr/>
            </a:pPr>
            <a:r>
              <a:rPr lang="en-US" sz="975" dirty="0">
                <a:solidFill>
                  <a:srgbClr val="ED7D31">
                    <a:lumMod val="50000"/>
                  </a:srgbClr>
                </a:solidFill>
                <a:latin typeface="Calibri" panose="020F0502020204030204"/>
              </a:rPr>
              <a:t>Diffenderfer et al. (2021)</a:t>
            </a:r>
          </a:p>
        </p:txBody>
      </p:sp>
    </p:spTree>
    <p:extLst>
      <p:ext uri="{BB962C8B-B14F-4D97-AF65-F5344CB8AC3E}">
        <p14:creationId xmlns:p14="http://schemas.microsoft.com/office/powerpoint/2010/main" val="9613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p:bldP spid="18" grpId="0" animBg="1"/>
      <p:bldP spid="19" grpId="0" animBg="1"/>
      <p:bldP spid="20" grpId="0" animBg="1"/>
      <p:bldP spid="24" grpId="0" animBg="1"/>
      <p:bldP spid="26" grpId="0" animBg="1"/>
      <p:bldP spid="38" grpId="0" animBg="1"/>
      <p:bldP spid="42" grpId="0" animBg="1"/>
      <p:bldP spid="49" grpId="0" animBg="1"/>
      <p:bldP spid="50" grpId="0" animBg="1"/>
      <p:bldP spid="51" grpId="0" animBg="1"/>
      <p:bldP spid="52" grpId="0" animBg="1"/>
      <p:bldP spid="57" grpId="0" animBg="1"/>
      <p:bldP spid="58" grpId="0" animBg="1"/>
      <p:bldP spid="62" grpId="0" animBg="1"/>
      <p:bldP spid="66" grpId="0" animBg="1"/>
      <p:bldP spid="67" grpId="0" animBg="1"/>
      <p:bldP spid="68" grpId="0" animBg="1"/>
      <p:bldP spid="69" grpId="0" animBg="1"/>
      <p:bldP spid="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5D52-28E2-742A-970F-E94ED4A53C52}"/>
            </a:ext>
          </a:extLst>
        </p:cNvPr>
        <p:cNvGrpSpPr/>
        <p:nvPr/>
      </p:nvGrpSpPr>
      <p:grpSpPr>
        <a:xfrm>
          <a:off x="0" y="0"/>
          <a:ext cx="0" cy="0"/>
          <a:chOff x="0" y="0"/>
          <a:chExt cx="0" cy="0"/>
        </a:xfrm>
      </p:grpSpPr>
      <p:sp>
        <p:nvSpPr>
          <p:cNvPr id="11" name="Segnaposto numero diapositiva 10">
            <a:extLst>
              <a:ext uri="{FF2B5EF4-FFF2-40B4-BE49-F238E27FC236}">
                <a16:creationId xmlns:a16="http://schemas.microsoft.com/office/drawing/2014/main" id="{5090011D-D3C6-AEDC-7471-DABC6ECD46D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fld id="{EE6D6A94-FE70-45EA-859B-A205DD54D972}" type="slidenum">
              <a:rPr lang="it-IT" smtClean="0"/>
              <a:pPr algn="r" defTabSz="685800">
                <a:defRPr/>
              </a:pPr>
              <a:t>73</a:t>
            </a:fld>
            <a:endParaRPr lang="en-US" sz="900" dirty="0">
              <a:solidFill>
                <a:prstClr val="black">
                  <a:tint val="75000"/>
                </a:prstClr>
              </a:solidFill>
              <a:latin typeface="Calibri" panose="020F0502020204030204"/>
            </a:endParaRPr>
          </a:p>
        </p:txBody>
      </p:sp>
      <p:sp>
        <p:nvSpPr>
          <p:cNvPr id="45" name="Titolo 1">
            <a:extLst>
              <a:ext uri="{FF2B5EF4-FFF2-40B4-BE49-F238E27FC236}">
                <a16:creationId xmlns:a16="http://schemas.microsoft.com/office/drawing/2014/main" id="{7120DF86-94D7-4502-A529-E0540DA2FB91}"/>
              </a:ext>
            </a:extLst>
          </p:cNvPr>
          <p:cNvSpPr txBox="1">
            <a:spLocks/>
          </p:cNvSpPr>
          <p:nvPr/>
        </p:nvSpPr>
        <p:spPr>
          <a:xfrm>
            <a:off x="0" y="2"/>
            <a:ext cx="9144000" cy="76769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000" b="1" dirty="0">
                <a:solidFill>
                  <a:prstClr val="black"/>
                </a:solidFill>
                <a:latin typeface="Calibri Light" panose="020F0302020204030204"/>
                <a:cs typeface="Arial" panose="020B0604020202020204" pitchFamily="34" charset="0"/>
              </a:rPr>
              <a:t>The “FLASH</a:t>
            </a:r>
            <a:r>
              <a:rPr lang="en-US" sz="3000" b="1" dirty="0">
                <a:solidFill>
                  <a:prstClr val="black"/>
                </a:solidFill>
                <a:cs typeface="Arial" panose="020B0604020202020204" pitchFamily="34" charset="0"/>
              </a:rPr>
              <a:t>-like”</a:t>
            </a:r>
            <a:r>
              <a:rPr lang="en-US" sz="3000" b="1" dirty="0">
                <a:solidFill>
                  <a:prstClr val="black"/>
                </a:solidFill>
                <a:latin typeface="Calibri Light" panose="020F0302020204030204"/>
                <a:cs typeface="Arial" panose="020B0604020202020204" pitchFamily="34" charset="0"/>
              </a:rPr>
              <a:t> sparing effect: </a:t>
            </a:r>
            <a:r>
              <a:rPr lang="en-US" sz="3000" b="1" i="1" dirty="0">
                <a:solidFill>
                  <a:prstClr val="black"/>
                </a:solidFill>
                <a:latin typeface="Calibri Light" panose="020F0302020204030204"/>
                <a:cs typeface="Arial" panose="020B0604020202020204" pitchFamily="34" charset="0"/>
              </a:rPr>
              <a:t>in vitro</a:t>
            </a:r>
            <a:r>
              <a:rPr lang="en-US" sz="3000" b="1" dirty="0">
                <a:solidFill>
                  <a:prstClr val="black"/>
                </a:solidFill>
                <a:latin typeface="Calibri Light" panose="020F0302020204030204"/>
                <a:cs typeface="Arial" panose="020B0604020202020204" pitchFamily="34" charset="0"/>
              </a:rPr>
              <a:t> evidence</a:t>
            </a:r>
            <a:endParaRPr lang="en-US" sz="3000" b="1" dirty="0">
              <a:solidFill>
                <a:prstClr val="black"/>
              </a:solidFill>
              <a:latin typeface="Calibri Light" panose="020F0302020204030204"/>
            </a:endParaRPr>
          </a:p>
        </p:txBody>
      </p:sp>
      <p:sp>
        <p:nvSpPr>
          <p:cNvPr id="2" name="Segnaposto data 1">
            <a:extLst>
              <a:ext uri="{FF2B5EF4-FFF2-40B4-BE49-F238E27FC236}">
                <a16:creationId xmlns:a16="http://schemas.microsoft.com/office/drawing/2014/main" id="{F6B1A6C5-F3AE-18C6-10E9-2FF81D9A8F89}"/>
              </a:ext>
            </a:extLst>
          </p:cNvPr>
          <p:cNvSpPr>
            <a:spLocks noGrp="1"/>
          </p:cNvSpPr>
          <p:nvPr>
            <p:ph type="dt" sz="half" idx="10"/>
          </p:nvPr>
        </p:nvSpPr>
        <p:spPr/>
        <p:txBody>
          <a:bodyPr/>
          <a:lstStyle/>
          <a:p>
            <a:pPr>
              <a:defRPr/>
            </a:pPr>
            <a:r>
              <a:rPr lang="it-IT">
                <a:solidFill>
                  <a:prstClr val="black">
                    <a:tint val="75000"/>
                  </a:prstClr>
                </a:solidFill>
                <a:latin typeface="Calibri" panose="020F0502020204030204"/>
              </a:rPr>
              <a:t>06.10.2025</a:t>
            </a:r>
            <a:endParaRPr lang="en-US" dirty="0">
              <a:solidFill>
                <a:prstClr val="black">
                  <a:tint val="75000"/>
                </a:prstClr>
              </a:solidFill>
              <a:latin typeface="Calibri" panose="020F0502020204030204"/>
            </a:endParaRPr>
          </a:p>
        </p:txBody>
      </p:sp>
      <p:sp>
        <p:nvSpPr>
          <p:cNvPr id="4" name="Segnaposto piè di pagina 3">
            <a:extLst>
              <a:ext uri="{FF2B5EF4-FFF2-40B4-BE49-F238E27FC236}">
                <a16:creationId xmlns:a16="http://schemas.microsoft.com/office/drawing/2014/main" id="{98235B5A-9E3A-27CE-7624-1188B5EEA737}"/>
              </a:ext>
            </a:extLst>
          </p:cNvPr>
          <p:cNvSpPr>
            <a:spLocks noGrp="1"/>
          </p:cNvSpPr>
          <p:nvPr>
            <p:ph type="ftr" sz="quarter" idx="11"/>
          </p:nvPr>
        </p:nvSpPr>
        <p:spPr/>
        <p:txBody>
          <a:bodyPr/>
          <a:lstStyle/>
          <a:p>
            <a:pPr defTabSz="685800">
              <a:defRPr/>
            </a:pPr>
            <a:r>
              <a:rPr lang="en-US">
                <a:solidFill>
                  <a:prstClr val="black">
                    <a:tint val="75000"/>
                  </a:prstClr>
                </a:solidFill>
                <a:latin typeface="Calibri" panose="020F0502020204030204"/>
              </a:rPr>
              <a:t>E. Scifoni - SIRR 2025</a:t>
            </a:r>
            <a:endParaRPr lang="en-US" dirty="0">
              <a:solidFill>
                <a:prstClr val="black">
                  <a:tint val="75000"/>
                </a:prstClr>
              </a:solidFill>
              <a:latin typeface="Calibri" panose="020F0502020204030204"/>
            </a:endParaRPr>
          </a:p>
        </p:txBody>
      </p:sp>
      <p:pic>
        <p:nvPicPr>
          <p:cNvPr id="13" name="Google Shape;652;p85" descr="5f032db5446e4">
            <a:extLst>
              <a:ext uri="{FF2B5EF4-FFF2-40B4-BE49-F238E27FC236}">
                <a16:creationId xmlns:a16="http://schemas.microsoft.com/office/drawing/2014/main" id="{EF73A039-87BC-5E5A-4C0E-D5126E899232}"/>
              </a:ext>
            </a:extLst>
          </p:cNvPr>
          <p:cNvPicPr preferRelativeResize="0">
            <a:picLocks noChangeAspect="1"/>
          </p:cNvPicPr>
          <p:nvPr/>
        </p:nvPicPr>
        <p:blipFill rotWithShape="1">
          <a:blip r:embed="rId3">
            <a:alphaModFix/>
          </a:blip>
          <a:srcRect/>
          <a:stretch/>
        </p:blipFill>
        <p:spPr>
          <a:xfrm>
            <a:off x="677563" y="1759528"/>
            <a:ext cx="1393403" cy="638978"/>
          </a:xfrm>
          <a:prstGeom prst="rect">
            <a:avLst/>
          </a:prstGeom>
          <a:noFill/>
          <a:ln>
            <a:noFill/>
          </a:ln>
        </p:spPr>
      </p:pic>
      <p:sp>
        <p:nvSpPr>
          <p:cNvPr id="14" name="CasellaDiTesto 13">
            <a:extLst>
              <a:ext uri="{FF2B5EF4-FFF2-40B4-BE49-F238E27FC236}">
                <a16:creationId xmlns:a16="http://schemas.microsoft.com/office/drawing/2014/main" id="{8551F933-A7B4-4D0B-0F85-EFCF2FF2B823}"/>
              </a:ext>
            </a:extLst>
          </p:cNvPr>
          <p:cNvSpPr txBox="1"/>
          <p:nvPr/>
        </p:nvSpPr>
        <p:spPr>
          <a:xfrm>
            <a:off x="2145467" y="1608445"/>
            <a:ext cx="2195714" cy="1142620"/>
          </a:xfrm>
          <a:prstGeom prst="rect">
            <a:avLst/>
          </a:prstGeom>
          <a:noFill/>
        </p:spPr>
        <p:txBody>
          <a:bodyPr wrap="square" rtlCol="0">
            <a:spAutoFit/>
          </a:bodyPr>
          <a:lstStyle/>
          <a:p>
            <a:pPr defTabSz="685800">
              <a:defRPr/>
            </a:pPr>
            <a:r>
              <a:rPr lang="en-US" sz="975" dirty="0">
                <a:solidFill>
                  <a:prstClr val="black"/>
                </a:solidFill>
                <a:latin typeface="Calibri" panose="020F0502020204030204"/>
              </a:rPr>
              <a:t>DU145 - Adrian et al. (2020)</a:t>
            </a:r>
          </a:p>
          <a:p>
            <a:pPr defTabSz="685800">
              <a:defRPr/>
            </a:pPr>
            <a:r>
              <a:rPr lang="en-US" sz="975" dirty="0">
                <a:solidFill>
                  <a:prstClr val="black"/>
                </a:solidFill>
                <a:latin typeface="Calibri" panose="020F0502020204030204"/>
              </a:rPr>
              <a:t>Cancer cell lines - Adrian et al. (2021)</a:t>
            </a:r>
          </a:p>
          <a:p>
            <a:pPr defTabSz="685800">
              <a:defRPr/>
            </a:pPr>
            <a:r>
              <a:rPr lang="en-US" sz="975" dirty="0">
                <a:solidFill>
                  <a:prstClr val="black"/>
                </a:solidFill>
                <a:latin typeface="Calibri" panose="020F0502020204030204"/>
              </a:rPr>
              <a:t>H454 - Montay-Gruel et al. (2019)</a:t>
            </a:r>
          </a:p>
          <a:p>
            <a:pPr defTabSz="685800">
              <a:defRPr/>
            </a:pPr>
            <a:r>
              <a:rPr lang="en-US" sz="975" dirty="0">
                <a:solidFill>
                  <a:prstClr val="black"/>
                </a:solidFill>
                <a:latin typeface="Calibri" panose="020F0502020204030204"/>
              </a:rPr>
              <a:t>NS1 - Liljedahl et al. (2022)</a:t>
            </a:r>
          </a:p>
          <a:p>
            <a:pPr defTabSz="685800">
              <a:defRPr/>
            </a:pPr>
            <a:r>
              <a:rPr lang="en-US" sz="975" dirty="0">
                <a:solidFill>
                  <a:prstClr val="black"/>
                </a:solidFill>
                <a:latin typeface="Calibri" panose="020F0502020204030204"/>
              </a:rPr>
              <a:t>IMR90 - Buonanno et al. (2019)</a:t>
            </a:r>
          </a:p>
          <a:p>
            <a:pPr defTabSz="685800">
              <a:defRPr/>
            </a:pPr>
            <a:r>
              <a:rPr lang="en-US" sz="975" dirty="0">
                <a:solidFill>
                  <a:prstClr val="black"/>
                </a:solidFill>
                <a:latin typeface="Calibri" panose="020F0502020204030204"/>
              </a:rPr>
              <a:t>A549, H1437 - </a:t>
            </a:r>
            <a:r>
              <a:rPr lang="en-US" sz="975" dirty="0" err="1">
                <a:solidFill>
                  <a:prstClr val="black"/>
                </a:solidFill>
                <a:latin typeface="Calibri" panose="020F0502020204030204"/>
              </a:rPr>
              <a:t>Tessonnier</a:t>
            </a:r>
            <a:r>
              <a:rPr lang="en-US" sz="975" dirty="0">
                <a:solidFill>
                  <a:prstClr val="black"/>
                </a:solidFill>
                <a:latin typeface="Calibri" panose="020F0502020204030204"/>
              </a:rPr>
              <a:t> et al. (2021)</a:t>
            </a:r>
          </a:p>
          <a:p>
            <a:pPr defTabSz="685800">
              <a:defRPr/>
            </a:pPr>
            <a:r>
              <a:rPr lang="en-US" sz="975" dirty="0">
                <a:solidFill>
                  <a:prstClr val="black"/>
                </a:solidFill>
                <a:latin typeface="Calibri" panose="020F0502020204030204"/>
              </a:rPr>
              <a:t>CHO-K1 - </a:t>
            </a:r>
            <a:r>
              <a:rPr lang="en-US" sz="975" dirty="0" err="1">
                <a:solidFill>
                  <a:prstClr val="black"/>
                </a:solidFill>
                <a:latin typeface="Calibri" panose="020F0502020204030204"/>
              </a:rPr>
              <a:t>Tinganelli</a:t>
            </a:r>
            <a:r>
              <a:rPr lang="en-US" sz="975" dirty="0">
                <a:solidFill>
                  <a:prstClr val="black"/>
                </a:solidFill>
                <a:latin typeface="Calibri" panose="020F0502020204030204"/>
              </a:rPr>
              <a:t> et al. (2021)</a:t>
            </a:r>
          </a:p>
        </p:txBody>
      </p:sp>
      <p:sp>
        <p:nvSpPr>
          <p:cNvPr id="15" name="Rettangolo 14">
            <a:extLst>
              <a:ext uri="{FF2B5EF4-FFF2-40B4-BE49-F238E27FC236}">
                <a16:creationId xmlns:a16="http://schemas.microsoft.com/office/drawing/2014/main" id="{65CD1F0C-FA10-65BC-80C5-629EAF9E8B19}"/>
              </a:ext>
            </a:extLst>
          </p:cNvPr>
          <p:cNvSpPr/>
          <p:nvPr/>
        </p:nvSpPr>
        <p:spPr>
          <a:xfrm>
            <a:off x="2197302" y="2530466"/>
            <a:ext cx="2090462" cy="160857"/>
          </a:xfrm>
          <a:prstGeom prst="rect">
            <a:avLst/>
          </a:prstGeom>
          <a:solidFill>
            <a:schemeClr val="accent6">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6" name="Rettangolo 15">
            <a:extLst>
              <a:ext uri="{FF2B5EF4-FFF2-40B4-BE49-F238E27FC236}">
                <a16:creationId xmlns:a16="http://schemas.microsoft.com/office/drawing/2014/main" id="{D88A1F34-7A93-CB6A-4BFC-5DAD1AB8DC38}"/>
              </a:ext>
            </a:extLst>
          </p:cNvPr>
          <p:cNvSpPr/>
          <p:nvPr/>
        </p:nvSpPr>
        <p:spPr>
          <a:xfrm>
            <a:off x="2197303" y="2376416"/>
            <a:ext cx="2090462" cy="154050"/>
          </a:xfrm>
          <a:prstGeom prst="rect">
            <a:avLst/>
          </a:prstGeom>
          <a:solidFill>
            <a:srgbClr val="7030A0">
              <a:alpha val="5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7" name="Rettangolo 16">
            <a:extLst>
              <a:ext uri="{FF2B5EF4-FFF2-40B4-BE49-F238E27FC236}">
                <a16:creationId xmlns:a16="http://schemas.microsoft.com/office/drawing/2014/main" id="{E7A2DED6-257D-1AA3-9587-36EF267A65EA}"/>
              </a:ext>
            </a:extLst>
          </p:cNvPr>
          <p:cNvSpPr/>
          <p:nvPr/>
        </p:nvSpPr>
        <p:spPr>
          <a:xfrm>
            <a:off x="2197301" y="2224814"/>
            <a:ext cx="2090462" cy="154050"/>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1" name="Rettangolo 20">
            <a:extLst>
              <a:ext uri="{FF2B5EF4-FFF2-40B4-BE49-F238E27FC236}">
                <a16:creationId xmlns:a16="http://schemas.microsoft.com/office/drawing/2014/main" id="{39929FCC-5E74-8E7C-7158-8784FE2B855B}"/>
              </a:ext>
            </a:extLst>
          </p:cNvPr>
          <p:cNvSpPr/>
          <p:nvPr/>
        </p:nvSpPr>
        <p:spPr>
          <a:xfrm>
            <a:off x="2197302" y="1634377"/>
            <a:ext cx="2090462" cy="592562"/>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2" name="CasellaDiTesto 21">
            <a:extLst>
              <a:ext uri="{FF2B5EF4-FFF2-40B4-BE49-F238E27FC236}">
                <a16:creationId xmlns:a16="http://schemas.microsoft.com/office/drawing/2014/main" id="{535B0A48-EDDD-C97C-3398-65D88A01A36A}"/>
              </a:ext>
            </a:extLst>
          </p:cNvPr>
          <p:cNvSpPr txBox="1"/>
          <p:nvPr/>
        </p:nvSpPr>
        <p:spPr>
          <a:xfrm>
            <a:off x="2197303" y="1382192"/>
            <a:ext cx="2090461" cy="253916"/>
          </a:xfrm>
          <a:prstGeom prst="rect">
            <a:avLst/>
          </a:prstGeom>
          <a:noFill/>
        </p:spPr>
        <p:txBody>
          <a:bodyPr wrap="square">
            <a:spAutoFit/>
          </a:bodyPr>
          <a:lstStyle/>
          <a:p>
            <a:pPr algn="ctr" defTabSz="685800">
              <a:defRPr/>
            </a:pPr>
            <a:r>
              <a:rPr lang="en-US" sz="1050" b="1" dirty="0">
                <a:solidFill>
                  <a:prstClr val="black"/>
                </a:solidFill>
                <a:latin typeface="Arial" panose="020B0604020202020204" pitchFamily="34" charset="0"/>
                <a:cs typeface="Arial" panose="020B0604020202020204" pitchFamily="34" charset="0"/>
              </a:rPr>
              <a:t>Clonogenic cell survival</a:t>
            </a:r>
          </a:p>
        </p:txBody>
      </p:sp>
      <p:pic>
        <p:nvPicPr>
          <p:cNvPr id="23" name="Picture 4" descr="Plasmid-DNA | Plasmid-Aufreinigungskits">
            <a:extLst>
              <a:ext uri="{FF2B5EF4-FFF2-40B4-BE49-F238E27FC236}">
                <a16:creationId xmlns:a16="http://schemas.microsoft.com/office/drawing/2014/main" id="{8901825D-BA0A-A54A-4C08-C5AAA2B50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24" y="2725469"/>
            <a:ext cx="1011242" cy="1000924"/>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FE7F5E00-765A-2E94-CCA9-4830AC25B5A9}"/>
              </a:ext>
            </a:extLst>
          </p:cNvPr>
          <p:cNvSpPr txBox="1"/>
          <p:nvPr/>
        </p:nvSpPr>
        <p:spPr>
          <a:xfrm>
            <a:off x="4767818" y="1384308"/>
            <a:ext cx="1335047" cy="253916"/>
          </a:xfrm>
          <a:prstGeom prst="rect">
            <a:avLst/>
          </a:prstGeom>
          <a:noFill/>
        </p:spPr>
        <p:txBody>
          <a:bodyPr wrap="square">
            <a:spAutoFit/>
          </a:bodyPr>
          <a:lstStyle/>
          <a:p>
            <a:pPr algn="ctr" defTabSz="685800">
              <a:defRPr/>
            </a:pPr>
            <a:r>
              <a:rPr lang="en-US" sz="1050" b="1" dirty="0">
                <a:solidFill>
                  <a:prstClr val="black"/>
                </a:solidFill>
                <a:latin typeface="Arial" panose="020B0604020202020204" pitchFamily="34" charset="0"/>
                <a:cs typeface="Arial" panose="020B0604020202020204" pitchFamily="34" charset="0"/>
              </a:rPr>
              <a:t>DNA damage</a:t>
            </a:r>
          </a:p>
        </p:txBody>
      </p:sp>
      <p:sp>
        <p:nvSpPr>
          <p:cNvPr id="41" name="CasellaDiTesto 40">
            <a:extLst>
              <a:ext uri="{FF2B5EF4-FFF2-40B4-BE49-F238E27FC236}">
                <a16:creationId xmlns:a16="http://schemas.microsoft.com/office/drawing/2014/main" id="{0E60582A-524D-7C1F-C924-4A8FFDD32F1C}"/>
              </a:ext>
            </a:extLst>
          </p:cNvPr>
          <p:cNvSpPr txBox="1"/>
          <p:nvPr/>
        </p:nvSpPr>
        <p:spPr>
          <a:xfrm>
            <a:off x="2173515" y="2895110"/>
            <a:ext cx="1753916" cy="253916"/>
          </a:xfrm>
          <a:prstGeom prst="rect">
            <a:avLst/>
          </a:prstGeom>
          <a:noFill/>
        </p:spPr>
        <p:txBody>
          <a:bodyPr wrap="square">
            <a:spAutoFit/>
          </a:bodyPr>
          <a:lstStyle/>
          <a:p>
            <a:pPr algn="ctr" defTabSz="685800">
              <a:defRPr/>
            </a:pPr>
            <a:r>
              <a:rPr lang="en-US" sz="1050" b="1" dirty="0">
                <a:solidFill>
                  <a:prstClr val="black"/>
                </a:solidFill>
                <a:latin typeface="Arial" panose="020B0604020202020204" pitchFamily="34" charset="0"/>
                <a:cs typeface="Arial" panose="020B0604020202020204" pitchFamily="34" charset="0"/>
              </a:rPr>
              <a:t>Plasmid DNA damage</a:t>
            </a:r>
          </a:p>
        </p:txBody>
      </p:sp>
      <p:sp>
        <p:nvSpPr>
          <p:cNvPr id="42" name="CasellaDiTesto 41">
            <a:extLst>
              <a:ext uri="{FF2B5EF4-FFF2-40B4-BE49-F238E27FC236}">
                <a16:creationId xmlns:a16="http://schemas.microsoft.com/office/drawing/2014/main" id="{A1E2E818-1379-6756-5FB4-1695D788C580}"/>
              </a:ext>
            </a:extLst>
          </p:cNvPr>
          <p:cNvSpPr txBox="1"/>
          <p:nvPr/>
        </p:nvSpPr>
        <p:spPr>
          <a:xfrm>
            <a:off x="6921298" y="1382056"/>
            <a:ext cx="1335047" cy="253916"/>
          </a:xfrm>
          <a:prstGeom prst="rect">
            <a:avLst/>
          </a:prstGeom>
          <a:noFill/>
        </p:spPr>
        <p:txBody>
          <a:bodyPr wrap="square">
            <a:spAutoFit/>
          </a:bodyPr>
          <a:lstStyle/>
          <a:p>
            <a:pPr algn="ctr" defTabSz="685800">
              <a:defRPr/>
            </a:pPr>
            <a:r>
              <a:rPr lang="en-US" sz="1050" b="1" dirty="0">
                <a:solidFill>
                  <a:prstClr val="black"/>
                </a:solidFill>
                <a:latin typeface="Arial" panose="020B0604020202020204" pitchFamily="34" charset="0"/>
                <a:cs typeface="Arial" panose="020B0604020202020204" pitchFamily="34" charset="0"/>
              </a:rPr>
              <a:t>Senescence</a:t>
            </a:r>
          </a:p>
        </p:txBody>
      </p:sp>
      <p:sp>
        <p:nvSpPr>
          <p:cNvPr id="44" name="CasellaDiTesto 43">
            <a:extLst>
              <a:ext uri="{FF2B5EF4-FFF2-40B4-BE49-F238E27FC236}">
                <a16:creationId xmlns:a16="http://schemas.microsoft.com/office/drawing/2014/main" id="{68D2A2ED-3519-6302-9784-426F9315D2C1}"/>
              </a:ext>
            </a:extLst>
          </p:cNvPr>
          <p:cNvSpPr txBox="1"/>
          <p:nvPr/>
        </p:nvSpPr>
        <p:spPr>
          <a:xfrm>
            <a:off x="6678838" y="2891786"/>
            <a:ext cx="1335047" cy="253916"/>
          </a:xfrm>
          <a:prstGeom prst="rect">
            <a:avLst/>
          </a:prstGeom>
          <a:noFill/>
        </p:spPr>
        <p:txBody>
          <a:bodyPr wrap="square">
            <a:spAutoFit/>
          </a:bodyPr>
          <a:lstStyle/>
          <a:p>
            <a:pPr algn="ctr" defTabSz="685800">
              <a:defRPr/>
            </a:pPr>
            <a:r>
              <a:rPr lang="en-US" sz="1050" b="1" dirty="0">
                <a:solidFill>
                  <a:prstClr val="black"/>
                </a:solidFill>
                <a:latin typeface="Arial" panose="020B0604020202020204" pitchFamily="34" charset="0"/>
                <a:cs typeface="Arial" panose="020B0604020202020204" pitchFamily="34" charset="0"/>
              </a:rPr>
              <a:t>Spheroids</a:t>
            </a:r>
          </a:p>
        </p:txBody>
      </p:sp>
      <p:sp>
        <p:nvSpPr>
          <p:cNvPr id="46" name="CasellaDiTesto 45">
            <a:extLst>
              <a:ext uri="{FF2B5EF4-FFF2-40B4-BE49-F238E27FC236}">
                <a16:creationId xmlns:a16="http://schemas.microsoft.com/office/drawing/2014/main" id="{0E088604-3D1F-1C2E-7445-37C163587919}"/>
              </a:ext>
            </a:extLst>
          </p:cNvPr>
          <p:cNvSpPr txBox="1"/>
          <p:nvPr/>
        </p:nvSpPr>
        <p:spPr>
          <a:xfrm>
            <a:off x="2145467" y="3106635"/>
            <a:ext cx="2154498" cy="392415"/>
          </a:xfrm>
          <a:prstGeom prst="rect">
            <a:avLst/>
          </a:prstGeom>
          <a:noFill/>
        </p:spPr>
        <p:txBody>
          <a:bodyPr wrap="square">
            <a:spAutoFit/>
          </a:bodyPr>
          <a:lstStyle/>
          <a:p>
            <a:pPr defTabSz="685800">
              <a:defRPr/>
            </a:pPr>
            <a:r>
              <a:rPr lang="en-US" sz="975" dirty="0">
                <a:solidFill>
                  <a:prstClr val="black"/>
                </a:solidFill>
                <a:latin typeface="Calibri" panose="020F0502020204030204"/>
              </a:rPr>
              <a:t>pUC19 – Sforza et al. (2024)</a:t>
            </a:r>
          </a:p>
          <a:p>
            <a:pPr defTabSz="685800">
              <a:defRPr/>
            </a:pPr>
            <a:r>
              <a:rPr lang="en-US" sz="975" dirty="0">
                <a:solidFill>
                  <a:prstClr val="black"/>
                </a:solidFill>
                <a:latin typeface="Calibri" panose="020F0502020204030204"/>
              </a:rPr>
              <a:t>pBR322 - </a:t>
            </a:r>
            <a:r>
              <a:rPr lang="en-US" sz="975" dirty="0" err="1">
                <a:solidFill>
                  <a:prstClr val="black"/>
                </a:solidFill>
                <a:latin typeface="Calibri" panose="020F0502020204030204"/>
              </a:rPr>
              <a:t>Wanstall</a:t>
            </a:r>
            <a:r>
              <a:rPr lang="en-US" sz="975" dirty="0">
                <a:solidFill>
                  <a:prstClr val="black"/>
                </a:solidFill>
                <a:latin typeface="Calibri" panose="020F0502020204030204"/>
              </a:rPr>
              <a:t> et al. (2024)</a:t>
            </a:r>
          </a:p>
        </p:txBody>
      </p:sp>
      <p:sp>
        <p:nvSpPr>
          <p:cNvPr id="47" name="CasellaDiTesto 46">
            <a:extLst>
              <a:ext uri="{FF2B5EF4-FFF2-40B4-BE49-F238E27FC236}">
                <a16:creationId xmlns:a16="http://schemas.microsoft.com/office/drawing/2014/main" id="{CBE9C380-1F60-8C9E-48E2-E932B93ABB5A}"/>
              </a:ext>
            </a:extLst>
          </p:cNvPr>
          <p:cNvSpPr txBox="1"/>
          <p:nvPr/>
        </p:nvSpPr>
        <p:spPr>
          <a:xfrm>
            <a:off x="4379324" y="1606566"/>
            <a:ext cx="2154498" cy="692497"/>
          </a:xfrm>
          <a:prstGeom prst="rect">
            <a:avLst/>
          </a:prstGeom>
          <a:noFill/>
        </p:spPr>
        <p:txBody>
          <a:bodyPr wrap="square">
            <a:spAutoFit/>
          </a:bodyPr>
          <a:lstStyle/>
          <a:p>
            <a:pPr defTabSz="685800">
              <a:defRPr/>
            </a:pPr>
            <a:r>
              <a:rPr lang="en-US" sz="975" dirty="0">
                <a:solidFill>
                  <a:prstClr val="black"/>
                </a:solidFill>
                <a:latin typeface="Calibri" panose="020F0502020204030204"/>
              </a:rPr>
              <a:t>MRC5, IMR90 - </a:t>
            </a:r>
            <a:r>
              <a:rPr lang="en-US" sz="975" dirty="0" err="1">
                <a:solidFill>
                  <a:prstClr val="black"/>
                </a:solidFill>
                <a:latin typeface="Calibri" panose="020F0502020204030204"/>
              </a:rPr>
              <a:t>Fouillade</a:t>
            </a:r>
            <a:r>
              <a:rPr lang="en-US" sz="975" dirty="0">
                <a:solidFill>
                  <a:prstClr val="black"/>
                </a:solidFill>
                <a:latin typeface="Calibri" panose="020F0502020204030204"/>
              </a:rPr>
              <a:t> et al. (2020)</a:t>
            </a:r>
          </a:p>
          <a:p>
            <a:pPr defTabSz="685800">
              <a:defRPr/>
            </a:pPr>
            <a:r>
              <a:rPr lang="en-US" sz="975" dirty="0">
                <a:solidFill>
                  <a:prstClr val="black"/>
                </a:solidFill>
                <a:latin typeface="Calibri" panose="020F0502020204030204"/>
              </a:rPr>
              <a:t>PBL (</a:t>
            </a:r>
            <a:r>
              <a:rPr lang="en-US" sz="975" i="1" dirty="0">
                <a:solidFill>
                  <a:prstClr val="black"/>
                </a:solidFill>
                <a:latin typeface="Calibri" panose="020F0502020204030204"/>
              </a:rPr>
              <a:t>ex vivo</a:t>
            </a:r>
            <a:r>
              <a:rPr lang="en-US" sz="975" dirty="0">
                <a:solidFill>
                  <a:prstClr val="black"/>
                </a:solidFill>
                <a:latin typeface="Calibri" panose="020F0502020204030204"/>
              </a:rPr>
              <a:t>) - Cooper et al. (2022)</a:t>
            </a:r>
          </a:p>
          <a:p>
            <a:pPr defTabSz="685800">
              <a:defRPr/>
            </a:pPr>
            <a:r>
              <a:rPr lang="en-US" sz="975" dirty="0">
                <a:solidFill>
                  <a:prstClr val="black"/>
                </a:solidFill>
                <a:latin typeface="Calibri" panose="020F0502020204030204"/>
              </a:rPr>
              <a:t>IMR90 - Buonanno et al. (2019)</a:t>
            </a:r>
          </a:p>
          <a:p>
            <a:pPr defTabSz="685800">
              <a:defRPr/>
            </a:pPr>
            <a:r>
              <a:rPr lang="en-US" sz="975" dirty="0">
                <a:solidFill>
                  <a:prstClr val="black"/>
                </a:solidFill>
                <a:latin typeface="Calibri" panose="020F0502020204030204"/>
              </a:rPr>
              <a:t>A549, H1437 - </a:t>
            </a:r>
            <a:r>
              <a:rPr lang="en-US" sz="975" dirty="0" err="1">
                <a:solidFill>
                  <a:prstClr val="black"/>
                </a:solidFill>
                <a:latin typeface="Calibri" panose="020F0502020204030204"/>
              </a:rPr>
              <a:t>Tessonnier</a:t>
            </a:r>
            <a:r>
              <a:rPr lang="en-US" sz="975" dirty="0">
                <a:solidFill>
                  <a:prstClr val="black"/>
                </a:solidFill>
                <a:latin typeface="Calibri" panose="020F0502020204030204"/>
              </a:rPr>
              <a:t> et al. (2021)</a:t>
            </a:r>
          </a:p>
        </p:txBody>
      </p:sp>
      <p:sp>
        <p:nvSpPr>
          <p:cNvPr id="48" name="Rettangolo 47">
            <a:extLst>
              <a:ext uri="{FF2B5EF4-FFF2-40B4-BE49-F238E27FC236}">
                <a16:creationId xmlns:a16="http://schemas.microsoft.com/office/drawing/2014/main" id="{07B445FA-B5B9-5589-F3B6-B6E81B01724E}"/>
              </a:ext>
            </a:extLst>
          </p:cNvPr>
          <p:cNvSpPr/>
          <p:nvPr/>
        </p:nvSpPr>
        <p:spPr>
          <a:xfrm>
            <a:off x="4420546" y="2087762"/>
            <a:ext cx="2090462" cy="154050"/>
          </a:xfrm>
          <a:prstGeom prst="rect">
            <a:avLst/>
          </a:prstGeom>
          <a:solidFill>
            <a:srgbClr val="7030A0">
              <a:alpha val="5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9" name="Rettangolo 48">
            <a:extLst>
              <a:ext uri="{FF2B5EF4-FFF2-40B4-BE49-F238E27FC236}">
                <a16:creationId xmlns:a16="http://schemas.microsoft.com/office/drawing/2014/main" id="{9F7C3F87-6BE0-F6C6-DC8A-B203843677F2}"/>
              </a:ext>
            </a:extLst>
          </p:cNvPr>
          <p:cNvSpPr/>
          <p:nvPr/>
        </p:nvSpPr>
        <p:spPr>
          <a:xfrm>
            <a:off x="4420545" y="1930630"/>
            <a:ext cx="2090462" cy="154050"/>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0" name="Rettangolo 49">
            <a:extLst>
              <a:ext uri="{FF2B5EF4-FFF2-40B4-BE49-F238E27FC236}">
                <a16:creationId xmlns:a16="http://schemas.microsoft.com/office/drawing/2014/main" id="{9668E6D1-B031-5F4C-9B4F-706A2378BF77}"/>
              </a:ext>
            </a:extLst>
          </p:cNvPr>
          <p:cNvSpPr/>
          <p:nvPr/>
        </p:nvSpPr>
        <p:spPr>
          <a:xfrm>
            <a:off x="4420545" y="1634377"/>
            <a:ext cx="2090463" cy="295091"/>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1" name="Rettangolo 50">
            <a:extLst>
              <a:ext uri="{FF2B5EF4-FFF2-40B4-BE49-F238E27FC236}">
                <a16:creationId xmlns:a16="http://schemas.microsoft.com/office/drawing/2014/main" id="{6710D25C-3945-CCC7-E535-8407A3C711EA}"/>
              </a:ext>
            </a:extLst>
          </p:cNvPr>
          <p:cNvSpPr/>
          <p:nvPr/>
        </p:nvSpPr>
        <p:spPr>
          <a:xfrm>
            <a:off x="2189647" y="3292684"/>
            <a:ext cx="1741755" cy="149632"/>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2" name="Rettangolo 51">
            <a:extLst>
              <a:ext uri="{FF2B5EF4-FFF2-40B4-BE49-F238E27FC236}">
                <a16:creationId xmlns:a16="http://schemas.microsoft.com/office/drawing/2014/main" id="{4D74BEDE-AFD7-2E5E-C39C-387949808BA7}"/>
              </a:ext>
            </a:extLst>
          </p:cNvPr>
          <p:cNvSpPr/>
          <p:nvPr/>
        </p:nvSpPr>
        <p:spPr>
          <a:xfrm>
            <a:off x="2189648" y="3134554"/>
            <a:ext cx="1741755" cy="155681"/>
          </a:xfrm>
          <a:prstGeom prst="rect">
            <a:avLst/>
          </a:prstGeom>
          <a:solidFill>
            <a:schemeClr val="accent1">
              <a:alpha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3" name="CasellaDiTesto 52">
            <a:extLst>
              <a:ext uri="{FF2B5EF4-FFF2-40B4-BE49-F238E27FC236}">
                <a16:creationId xmlns:a16="http://schemas.microsoft.com/office/drawing/2014/main" id="{6507C502-F5BF-CCA3-DF76-3E7BD837BED5}"/>
              </a:ext>
            </a:extLst>
          </p:cNvPr>
          <p:cNvSpPr txBox="1"/>
          <p:nvPr/>
        </p:nvSpPr>
        <p:spPr>
          <a:xfrm>
            <a:off x="6615568" y="3116194"/>
            <a:ext cx="1851977" cy="242374"/>
          </a:xfrm>
          <a:prstGeom prst="rect">
            <a:avLst/>
          </a:prstGeom>
          <a:noFill/>
        </p:spPr>
        <p:txBody>
          <a:bodyPr wrap="square">
            <a:spAutoFit/>
          </a:bodyPr>
          <a:lstStyle/>
          <a:p>
            <a:pPr defTabSz="685800">
              <a:defRPr/>
            </a:pPr>
            <a:r>
              <a:rPr lang="en-US" sz="975" dirty="0">
                <a:solidFill>
                  <a:prstClr val="black"/>
                </a:solidFill>
                <a:latin typeface="Calibri" panose="020F0502020204030204"/>
              </a:rPr>
              <a:t>A549 - Khan et al. (2021)</a:t>
            </a:r>
          </a:p>
        </p:txBody>
      </p:sp>
      <p:sp>
        <p:nvSpPr>
          <p:cNvPr id="54" name="Rettangolo 53">
            <a:extLst>
              <a:ext uri="{FF2B5EF4-FFF2-40B4-BE49-F238E27FC236}">
                <a16:creationId xmlns:a16="http://schemas.microsoft.com/office/drawing/2014/main" id="{EB8870D9-24FD-45E7-8CB1-2A2A3C5EB7B0}"/>
              </a:ext>
            </a:extLst>
          </p:cNvPr>
          <p:cNvSpPr/>
          <p:nvPr/>
        </p:nvSpPr>
        <p:spPr>
          <a:xfrm>
            <a:off x="6651628" y="3134092"/>
            <a:ext cx="1389467" cy="173653"/>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55" name="CasellaDiTesto 54">
            <a:extLst>
              <a:ext uri="{FF2B5EF4-FFF2-40B4-BE49-F238E27FC236}">
                <a16:creationId xmlns:a16="http://schemas.microsoft.com/office/drawing/2014/main" id="{3F523BF3-31AB-0D08-9FD2-86FD17D8A000}"/>
              </a:ext>
            </a:extLst>
          </p:cNvPr>
          <p:cNvSpPr txBox="1"/>
          <p:nvPr/>
        </p:nvSpPr>
        <p:spPr>
          <a:xfrm>
            <a:off x="6625382" y="1604112"/>
            <a:ext cx="1976473" cy="242374"/>
          </a:xfrm>
          <a:prstGeom prst="rect">
            <a:avLst/>
          </a:prstGeom>
          <a:noFill/>
        </p:spPr>
        <p:txBody>
          <a:bodyPr wrap="square">
            <a:spAutoFit/>
          </a:bodyPr>
          <a:lstStyle/>
          <a:p>
            <a:pPr defTabSz="685800">
              <a:defRPr/>
            </a:pPr>
            <a:r>
              <a:rPr lang="en-US" sz="975" dirty="0">
                <a:solidFill>
                  <a:prstClr val="black"/>
                </a:solidFill>
                <a:latin typeface="Calibri" panose="020F0502020204030204"/>
              </a:rPr>
              <a:t>IMR90 - Buonanno et al. (2019)</a:t>
            </a:r>
          </a:p>
        </p:txBody>
      </p:sp>
      <p:sp>
        <p:nvSpPr>
          <p:cNvPr id="56" name="Rettangolo 55">
            <a:extLst>
              <a:ext uri="{FF2B5EF4-FFF2-40B4-BE49-F238E27FC236}">
                <a16:creationId xmlns:a16="http://schemas.microsoft.com/office/drawing/2014/main" id="{95F51DFE-D650-F435-1AEF-1C4803E0F4CE}"/>
              </a:ext>
            </a:extLst>
          </p:cNvPr>
          <p:cNvSpPr/>
          <p:nvPr/>
        </p:nvSpPr>
        <p:spPr>
          <a:xfrm>
            <a:off x="6657856" y="1634039"/>
            <a:ext cx="1829456" cy="156644"/>
          </a:xfrm>
          <a:prstGeom prst="rect">
            <a:avLst/>
          </a:prstGeom>
          <a:solidFill>
            <a:schemeClr val="accent2">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2050" name="Picture 2" descr="Blank warning sign. | Premium Vector">
            <a:extLst>
              <a:ext uri="{FF2B5EF4-FFF2-40B4-BE49-F238E27FC236}">
                <a16:creationId xmlns:a16="http://schemas.microsoft.com/office/drawing/2014/main" id="{ED4E7AEB-23FE-84A2-6041-FB44074363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1" t="8861" r="6869" b="6749"/>
          <a:stretch>
            <a:fillRect/>
          </a:stretch>
        </p:blipFill>
        <p:spPr bwMode="auto">
          <a:xfrm>
            <a:off x="3694323" y="3511180"/>
            <a:ext cx="1763536" cy="132065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8FC66D22-DB3F-62A4-7731-67B04036D0B9}"/>
              </a:ext>
            </a:extLst>
          </p:cNvPr>
          <p:cNvSpPr/>
          <p:nvPr/>
        </p:nvSpPr>
        <p:spPr>
          <a:xfrm>
            <a:off x="3734702" y="3899212"/>
            <a:ext cx="1683743" cy="923330"/>
          </a:xfrm>
          <a:prstGeom prst="rect">
            <a:avLst/>
          </a:prstGeom>
        </p:spPr>
        <p:txBody>
          <a:bodyPr wrap="square">
            <a:spAutoFit/>
          </a:bodyPr>
          <a:lstStyle/>
          <a:p>
            <a:pPr algn="ctr">
              <a:buClr>
                <a:srgbClr val="000000"/>
              </a:buClr>
              <a:buFont typeface="Arial"/>
              <a:buNone/>
            </a:pPr>
            <a:r>
              <a:rPr lang="en-US" sz="1350" b="1" kern="0" dirty="0">
                <a:ea typeface="Calibri"/>
                <a:cs typeface="Calibri"/>
                <a:sym typeface="Calibri"/>
              </a:rPr>
              <a:t>Increased sparing effect for both cancer and healthy cell lines </a:t>
            </a:r>
            <a:endParaRPr lang="en-US" sz="1200" b="1" kern="0" dirty="0">
              <a:cs typeface="Arial"/>
              <a:sym typeface="Arial"/>
            </a:endParaRPr>
          </a:p>
        </p:txBody>
      </p:sp>
      <p:sp>
        <p:nvSpPr>
          <p:cNvPr id="8" name="CasellaDiTesto 7">
            <a:extLst>
              <a:ext uri="{FF2B5EF4-FFF2-40B4-BE49-F238E27FC236}">
                <a16:creationId xmlns:a16="http://schemas.microsoft.com/office/drawing/2014/main" id="{FC505B81-BF90-FBA6-250D-EA01B2330781}"/>
              </a:ext>
            </a:extLst>
          </p:cNvPr>
          <p:cNvSpPr txBox="1"/>
          <p:nvPr/>
        </p:nvSpPr>
        <p:spPr>
          <a:xfrm>
            <a:off x="3641858" y="924456"/>
            <a:ext cx="4667487" cy="253916"/>
          </a:xfrm>
          <a:prstGeom prst="rect">
            <a:avLst/>
          </a:prstGeom>
          <a:noFill/>
        </p:spPr>
        <p:txBody>
          <a:bodyPr wrap="square" rtlCol="0">
            <a:spAutoFit/>
          </a:bodyPr>
          <a:lstStyle/>
          <a:p>
            <a:pPr defTabSz="685800">
              <a:defRPr/>
            </a:pPr>
            <a:r>
              <a:rPr lang="en-US" sz="1050" b="1" dirty="0">
                <a:solidFill>
                  <a:srgbClr val="5B9BD5">
                    <a:lumMod val="75000"/>
                  </a:srgbClr>
                </a:solidFill>
                <a:latin typeface="Arial" panose="020B0604020202020204" pitchFamily="34" charset="0"/>
                <a:cs typeface="Arial" panose="020B0604020202020204" pitchFamily="34" charset="0"/>
              </a:rPr>
              <a:t>Photons      </a:t>
            </a:r>
            <a:r>
              <a:rPr lang="en-US" sz="1050" b="1" dirty="0">
                <a:solidFill>
                  <a:srgbClr val="FF0000"/>
                </a:solidFill>
                <a:latin typeface="Arial" panose="020B0604020202020204" pitchFamily="34" charset="0"/>
                <a:cs typeface="Arial" panose="020B0604020202020204" pitchFamily="34" charset="0"/>
              </a:rPr>
              <a:t>Electrons      </a:t>
            </a:r>
            <a:r>
              <a:rPr lang="en-US" sz="1050" b="1" dirty="0">
                <a:solidFill>
                  <a:srgbClr val="ED7D31">
                    <a:lumMod val="75000"/>
                  </a:srgbClr>
                </a:solidFill>
                <a:latin typeface="Arial" panose="020B0604020202020204" pitchFamily="34" charset="0"/>
                <a:cs typeface="Arial" panose="020B0604020202020204" pitchFamily="34" charset="0"/>
              </a:rPr>
              <a:t>Protons      </a:t>
            </a:r>
            <a:r>
              <a:rPr lang="en-US" sz="1050" b="1" dirty="0">
                <a:solidFill>
                  <a:srgbClr val="7030A0"/>
                </a:solidFill>
                <a:latin typeface="Arial" panose="020B0604020202020204" pitchFamily="34" charset="0"/>
                <a:cs typeface="Arial" panose="020B0604020202020204" pitchFamily="34" charset="0"/>
              </a:rPr>
              <a:t>Helium ions      </a:t>
            </a:r>
            <a:r>
              <a:rPr lang="en-US" sz="1050" b="1" dirty="0">
                <a:solidFill>
                  <a:srgbClr val="70AD47">
                    <a:lumMod val="75000"/>
                  </a:srgbClr>
                </a:solidFill>
                <a:latin typeface="Arial" panose="020B0604020202020204" pitchFamily="34" charset="0"/>
                <a:cs typeface="Arial" panose="020B0604020202020204" pitchFamily="34" charset="0"/>
              </a:rPr>
              <a:t>Carbon ions</a:t>
            </a:r>
          </a:p>
        </p:txBody>
      </p:sp>
      <p:sp>
        <p:nvSpPr>
          <p:cNvPr id="9" name="CasellaDiTesto 8">
            <a:extLst>
              <a:ext uri="{FF2B5EF4-FFF2-40B4-BE49-F238E27FC236}">
                <a16:creationId xmlns:a16="http://schemas.microsoft.com/office/drawing/2014/main" id="{96D21AFF-E8D9-4966-604A-1B7D3F47A1E4}"/>
              </a:ext>
            </a:extLst>
          </p:cNvPr>
          <p:cNvSpPr txBox="1"/>
          <p:nvPr/>
        </p:nvSpPr>
        <p:spPr>
          <a:xfrm>
            <a:off x="1278711" y="881196"/>
            <a:ext cx="1355002" cy="553998"/>
          </a:xfrm>
          <a:prstGeom prst="rect">
            <a:avLst/>
          </a:prstGeom>
          <a:noFill/>
        </p:spPr>
        <p:txBody>
          <a:bodyPr wrap="square">
            <a:spAutoFit/>
          </a:bodyPr>
          <a:lstStyle/>
          <a:p>
            <a:pPr defTabSz="685800">
              <a:defRPr/>
            </a:pPr>
            <a:r>
              <a:rPr lang="en-US" sz="1500" b="1" dirty="0">
                <a:solidFill>
                  <a:prstClr val="black"/>
                </a:solidFill>
                <a:latin typeface="Arial" panose="020B0604020202020204" pitchFamily="34" charset="0"/>
                <a:cs typeface="Arial" panose="020B0604020202020204" pitchFamily="34" charset="0"/>
              </a:rPr>
              <a:t>UHDR beams</a:t>
            </a:r>
          </a:p>
        </p:txBody>
      </p:sp>
      <p:pic>
        <p:nvPicPr>
          <p:cNvPr id="10" name="Graphic 61" descr="Atom with solid fill">
            <a:extLst>
              <a:ext uri="{FF2B5EF4-FFF2-40B4-BE49-F238E27FC236}">
                <a16:creationId xmlns:a16="http://schemas.microsoft.com/office/drawing/2014/main" id="{197C1514-08CE-7C5E-D01F-10F6886DB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0532" y="618430"/>
            <a:ext cx="834508" cy="834508"/>
          </a:xfrm>
          <a:prstGeom prst="rect">
            <a:avLst/>
          </a:prstGeom>
        </p:spPr>
      </p:pic>
      <p:pic>
        <p:nvPicPr>
          <p:cNvPr id="43" name="Picture 2" descr="3D Organoid and Spheroid Cell Culture | UPM Biomedicals">
            <a:extLst>
              <a:ext uri="{FF2B5EF4-FFF2-40B4-BE49-F238E27FC236}">
                <a16:creationId xmlns:a16="http://schemas.microsoft.com/office/drawing/2014/main" id="{3DD88A0A-DB22-5ABA-3A3B-01A4EA0EC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7564" y="2618910"/>
            <a:ext cx="1222363" cy="12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4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animBg="1"/>
      <p:bldP spid="48" grpId="0" animBg="1"/>
      <p:bldP spid="49" grpId="0" animBg="1"/>
      <p:bldP spid="50" grpId="0" animBg="1"/>
      <p:bldP spid="51" grpId="0" animBg="1"/>
      <p:bldP spid="52" grpId="0" animBg="1"/>
      <p:bldP spid="54" grpId="0" animBg="1"/>
      <p:bldP spid="56" grpId="0" animBg="1"/>
      <p:bldP spid="3"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D0D8E-4D23-2FF4-C0FF-AA7B19CA56F9}"/>
              </a:ext>
            </a:extLst>
          </p:cNvPr>
          <p:cNvSpPr>
            <a:spLocks noGrp="1"/>
          </p:cNvSpPr>
          <p:nvPr>
            <p:ph type="title"/>
          </p:nvPr>
        </p:nvSpPr>
        <p:spPr>
          <a:xfrm>
            <a:off x="457200" y="46395"/>
            <a:ext cx="8229600" cy="857250"/>
          </a:xfrm>
        </p:spPr>
        <p:txBody>
          <a:bodyPr>
            <a:normAutofit fontScale="90000"/>
          </a:bodyPr>
          <a:lstStyle/>
          <a:p>
            <a:r>
              <a:rPr lang="en-IT" dirty="0"/>
              <a:t>The mystery of the H</a:t>
            </a:r>
            <a:r>
              <a:rPr lang="en-IT" baseline="-25000" dirty="0"/>
              <a:t>2</a:t>
            </a:r>
            <a:r>
              <a:rPr lang="en-IT" dirty="0"/>
              <a:t>O</a:t>
            </a:r>
            <a:r>
              <a:rPr lang="en-IT" baseline="-25000" dirty="0"/>
              <a:t>2</a:t>
            </a:r>
            <a:r>
              <a:rPr lang="en-IT" dirty="0"/>
              <a:t> yield</a:t>
            </a:r>
            <a:br>
              <a:rPr lang="en-IT" dirty="0"/>
            </a:br>
            <a:r>
              <a:rPr lang="en-IT" sz="1800" dirty="0"/>
              <a:t>or: Can we understand complex phenomena (FLASH) if we still don’t get the simple ones? </a:t>
            </a:r>
            <a:endParaRPr lang="en-IT" dirty="0"/>
          </a:p>
        </p:txBody>
      </p:sp>
      <p:sp>
        <p:nvSpPr>
          <p:cNvPr id="4" name="Footer Placeholder 3">
            <a:extLst>
              <a:ext uri="{FF2B5EF4-FFF2-40B4-BE49-F238E27FC236}">
                <a16:creationId xmlns:a16="http://schemas.microsoft.com/office/drawing/2014/main" id="{88078314-71AB-C063-D908-73DC76696C39}"/>
              </a:ext>
            </a:extLst>
          </p:cNvPr>
          <p:cNvSpPr>
            <a:spLocks noGrp="1"/>
          </p:cNvSpPr>
          <p:nvPr>
            <p:ph type="ftr" sz="quarter" idx="11"/>
          </p:nvPr>
        </p:nvSpPr>
        <p:spPr/>
        <p:txBody>
          <a:bodyPr/>
          <a:lstStyle/>
          <a:p>
            <a:r>
              <a:rPr lang="en-US"/>
              <a:t>E. Scifoni - SIRR 2025</a:t>
            </a:r>
            <a:endParaRPr lang="en-US" dirty="0"/>
          </a:p>
        </p:txBody>
      </p:sp>
      <p:pic>
        <p:nvPicPr>
          <p:cNvPr id="5" name="Picture 4">
            <a:extLst>
              <a:ext uri="{FF2B5EF4-FFF2-40B4-BE49-F238E27FC236}">
                <a16:creationId xmlns:a16="http://schemas.microsoft.com/office/drawing/2014/main" id="{BE66C8EE-8350-7C08-37BB-856F8BB311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09020" y="1346200"/>
            <a:ext cx="5130800" cy="2285023"/>
          </a:xfrm>
          <a:prstGeom prst="rect">
            <a:avLst/>
          </a:prstGeom>
        </p:spPr>
      </p:pic>
      <p:pic>
        <p:nvPicPr>
          <p:cNvPr id="6" name="Content Placeholder 5">
            <a:extLst>
              <a:ext uri="{FF2B5EF4-FFF2-40B4-BE49-F238E27FC236}">
                <a16:creationId xmlns:a16="http://schemas.microsoft.com/office/drawing/2014/main" id="{37BDFC88-B211-211C-9BBD-71488003F96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30463" y="1346199"/>
            <a:ext cx="2609358" cy="2243844"/>
          </a:xfrm>
          <a:prstGeom prst="rect">
            <a:avLst/>
          </a:prstGeom>
        </p:spPr>
      </p:pic>
      <p:pic>
        <p:nvPicPr>
          <p:cNvPr id="7" name="Picture 6">
            <a:extLst>
              <a:ext uri="{FF2B5EF4-FFF2-40B4-BE49-F238E27FC236}">
                <a16:creationId xmlns:a16="http://schemas.microsoft.com/office/drawing/2014/main" id="{A1814482-D7C1-3131-C55D-1AF8D726FB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041" y="3119108"/>
            <a:ext cx="3326428" cy="1520653"/>
          </a:xfrm>
          <a:prstGeom prst="rect">
            <a:avLst/>
          </a:prstGeom>
        </p:spPr>
      </p:pic>
      <p:pic>
        <p:nvPicPr>
          <p:cNvPr id="8" name="Picture 7">
            <a:extLst>
              <a:ext uri="{FF2B5EF4-FFF2-40B4-BE49-F238E27FC236}">
                <a16:creationId xmlns:a16="http://schemas.microsoft.com/office/drawing/2014/main" id="{50664428-6C75-C450-2601-D55328C79F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05" y="923261"/>
            <a:ext cx="3403875" cy="2037654"/>
          </a:xfrm>
          <a:prstGeom prst="rect">
            <a:avLst/>
          </a:prstGeom>
        </p:spPr>
      </p:pic>
      <p:sp>
        <p:nvSpPr>
          <p:cNvPr id="9" name="TextBox 8">
            <a:extLst>
              <a:ext uri="{FF2B5EF4-FFF2-40B4-BE49-F238E27FC236}">
                <a16:creationId xmlns:a16="http://schemas.microsoft.com/office/drawing/2014/main" id="{3411A0AA-AB90-9E9A-0F6E-61730D49280B}"/>
              </a:ext>
            </a:extLst>
          </p:cNvPr>
          <p:cNvSpPr txBox="1"/>
          <p:nvPr/>
        </p:nvSpPr>
        <p:spPr>
          <a:xfrm>
            <a:off x="5887945" y="3550803"/>
            <a:ext cx="1452962" cy="307777"/>
          </a:xfrm>
          <a:prstGeom prst="rect">
            <a:avLst/>
          </a:prstGeom>
          <a:noFill/>
        </p:spPr>
        <p:txBody>
          <a:bodyPr wrap="none" rtlCol="0">
            <a:spAutoFit/>
          </a:bodyPr>
          <a:lstStyle/>
          <a:p>
            <a:r>
              <a:rPr lang="en-IT" sz="1400" i="1" dirty="0">
                <a:solidFill>
                  <a:srgbClr val="002060"/>
                </a:solidFill>
              </a:rPr>
              <a:t>Kondo et al. 2023</a:t>
            </a:r>
          </a:p>
        </p:txBody>
      </p:sp>
      <p:sp>
        <p:nvSpPr>
          <p:cNvPr id="10" name="TextBox 9">
            <a:extLst>
              <a:ext uri="{FF2B5EF4-FFF2-40B4-BE49-F238E27FC236}">
                <a16:creationId xmlns:a16="http://schemas.microsoft.com/office/drawing/2014/main" id="{542C3567-B673-9EA1-E869-E7E03D4D1478}"/>
              </a:ext>
            </a:extLst>
          </p:cNvPr>
          <p:cNvSpPr txBox="1"/>
          <p:nvPr/>
        </p:nvSpPr>
        <p:spPr>
          <a:xfrm>
            <a:off x="1796821" y="2919334"/>
            <a:ext cx="1763816" cy="307777"/>
          </a:xfrm>
          <a:prstGeom prst="rect">
            <a:avLst/>
          </a:prstGeom>
          <a:noFill/>
        </p:spPr>
        <p:txBody>
          <a:bodyPr wrap="none" rtlCol="0">
            <a:spAutoFit/>
          </a:bodyPr>
          <a:lstStyle/>
          <a:p>
            <a:r>
              <a:rPr lang="en-IT" sz="1400" i="1" dirty="0">
                <a:solidFill>
                  <a:srgbClr val="002060"/>
                </a:solidFill>
              </a:rPr>
              <a:t>Blain et al. 2022 (exp)</a:t>
            </a:r>
          </a:p>
        </p:txBody>
      </p:sp>
      <p:sp>
        <p:nvSpPr>
          <p:cNvPr id="11" name="TextBox 10">
            <a:extLst>
              <a:ext uri="{FF2B5EF4-FFF2-40B4-BE49-F238E27FC236}">
                <a16:creationId xmlns:a16="http://schemas.microsoft.com/office/drawing/2014/main" id="{3C6D1AE9-34C0-59E4-D204-665358868573}"/>
              </a:ext>
            </a:extLst>
          </p:cNvPr>
          <p:cNvSpPr txBox="1"/>
          <p:nvPr/>
        </p:nvSpPr>
        <p:spPr>
          <a:xfrm>
            <a:off x="1915255" y="4450578"/>
            <a:ext cx="1880515" cy="307777"/>
          </a:xfrm>
          <a:prstGeom prst="rect">
            <a:avLst/>
          </a:prstGeom>
          <a:noFill/>
        </p:spPr>
        <p:txBody>
          <a:bodyPr wrap="none" rtlCol="0">
            <a:spAutoFit/>
          </a:bodyPr>
          <a:lstStyle/>
          <a:p>
            <a:r>
              <a:rPr lang="en-IT" sz="1400" i="1" dirty="0">
                <a:solidFill>
                  <a:srgbClr val="002060"/>
                </a:solidFill>
              </a:rPr>
              <a:t>Kacem et al. 2023 (exp)</a:t>
            </a:r>
          </a:p>
        </p:txBody>
      </p:sp>
      <p:sp>
        <p:nvSpPr>
          <p:cNvPr id="12" name="TextBox 11">
            <a:extLst>
              <a:ext uri="{FF2B5EF4-FFF2-40B4-BE49-F238E27FC236}">
                <a16:creationId xmlns:a16="http://schemas.microsoft.com/office/drawing/2014/main" id="{622C5297-18AF-24F3-4680-CD9DC5431C79}"/>
              </a:ext>
            </a:extLst>
          </p:cNvPr>
          <p:cNvSpPr txBox="1"/>
          <p:nvPr/>
        </p:nvSpPr>
        <p:spPr>
          <a:xfrm>
            <a:off x="4135741" y="3790369"/>
            <a:ext cx="4115124" cy="923330"/>
          </a:xfrm>
          <a:prstGeom prst="rect">
            <a:avLst/>
          </a:prstGeom>
          <a:noFill/>
        </p:spPr>
        <p:txBody>
          <a:bodyPr wrap="square" rtlCol="0">
            <a:spAutoFit/>
          </a:bodyPr>
          <a:lstStyle/>
          <a:p>
            <a:r>
              <a:rPr lang="en-IT" dirty="0"/>
              <a:t>Opposite D/t effect found in several experiments and  most simulations (already in simple water environment)</a:t>
            </a:r>
          </a:p>
        </p:txBody>
      </p:sp>
      <p:sp>
        <p:nvSpPr>
          <p:cNvPr id="14" name="Up Arrow 13">
            <a:extLst>
              <a:ext uri="{FF2B5EF4-FFF2-40B4-BE49-F238E27FC236}">
                <a16:creationId xmlns:a16="http://schemas.microsoft.com/office/drawing/2014/main" id="{D456BB81-86E4-1A06-7E7E-0002D11337C9}"/>
              </a:ext>
            </a:extLst>
          </p:cNvPr>
          <p:cNvSpPr/>
          <p:nvPr/>
        </p:nvSpPr>
        <p:spPr>
          <a:xfrm rot="10800000">
            <a:off x="3145154" y="1080017"/>
            <a:ext cx="367436" cy="1339702"/>
          </a:xfrm>
          <a:prstGeom prst="upArrow">
            <a:avLst/>
          </a:prstGeom>
          <a:gradFill>
            <a:gsLst>
              <a:gs pos="0">
                <a:schemeClr val="accent5">
                  <a:tint val="50000"/>
                  <a:satMod val="300000"/>
                </a:schemeClr>
              </a:gs>
              <a:gs pos="35000">
                <a:schemeClr val="accent5">
                  <a:tint val="37000"/>
                  <a:satMod val="300000"/>
                </a:schemeClr>
              </a:gs>
              <a:gs pos="100000">
                <a:srgbClr val="C00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5" name="TextBox 14">
            <a:extLst>
              <a:ext uri="{FF2B5EF4-FFF2-40B4-BE49-F238E27FC236}">
                <a16:creationId xmlns:a16="http://schemas.microsoft.com/office/drawing/2014/main" id="{27F4FC12-AB15-59DC-B5AF-1B568BB71CBA}"/>
              </a:ext>
            </a:extLst>
          </p:cNvPr>
          <p:cNvSpPr txBox="1"/>
          <p:nvPr/>
        </p:nvSpPr>
        <p:spPr>
          <a:xfrm>
            <a:off x="2946404" y="793486"/>
            <a:ext cx="738857" cy="369332"/>
          </a:xfrm>
          <a:prstGeom prst="rect">
            <a:avLst/>
          </a:prstGeom>
          <a:noFill/>
        </p:spPr>
        <p:txBody>
          <a:bodyPr wrap="none" rtlCol="0">
            <a:spAutoFit/>
          </a:bodyPr>
          <a:lstStyle/>
          <a:p>
            <a:r>
              <a:rPr lang="en-IT" dirty="0">
                <a:solidFill>
                  <a:schemeClr val="tx2"/>
                </a:solidFill>
              </a:rPr>
              <a:t>CONV</a:t>
            </a:r>
          </a:p>
        </p:txBody>
      </p:sp>
      <p:sp>
        <p:nvSpPr>
          <p:cNvPr id="16" name="TextBox 15">
            <a:extLst>
              <a:ext uri="{FF2B5EF4-FFF2-40B4-BE49-F238E27FC236}">
                <a16:creationId xmlns:a16="http://schemas.microsoft.com/office/drawing/2014/main" id="{D49582F4-BF0E-9EB1-2121-5EF9761E7DD5}"/>
              </a:ext>
            </a:extLst>
          </p:cNvPr>
          <p:cNvSpPr txBox="1"/>
          <p:nvPr/>
        </p:nvSpPr>
        <p:spPr>
          <a:xfrm>
            <a:off x="2948083" y="2368711"/>
            <a:ext cx="771365" cy="369332"/>
          </a:xfrm>
          <a:prstGeom prst="rect">
            <a:avLst/>
          </a:prstGeom>
          <a:noFill/>
        </p:spPr>
        <p:txBody>
          <a:bodyPr wrap="none" rtlCol="0">
            <a:spAutoFit/>
          </a:bodyPr>
          <a:lstStyle/>
          <a:p>
            <a:r>
              <a:rPr lang="en-IT" dirty="0">
                <a:solidFill>
                  <a:srgbClr val="C00000"/>
                </a:solidFill>
              </a:rPr>
              <a:t>FLASH</a:t>
            </a:r>
          </a:p>
        </p:txBody>
      </p:sp>
      <p:sp>
        <p:nvSpPr>
          <p:cNvPr id="17" name="Up Arrow 16">
            <a:extLst>
              <a:ext uri="{FF2B5EF4-FFF2-40B4-BE49-F238E27FC236}">
                <a16:creationId xmlns:a16="http://schemas.microsoft.com/office/drawing/2014/main" id="{45F8EA15-1111-49E7-8FD8-15DE9434744D}"/>
              </a:ext>
            </a:extLst>
          </p:cNvPr>
          <p:cNvSpPr/>
          <p:nvPr/>
        </p:nvSpPr>
        <p:spPr>
          <a:xfrm>
            <a:off x="6246990" y="1086753"/>
            <a:ext cx="367436" cy="1339702"/>
          </a:xfrm>
          <a:prstGeom prst="upArrow">
            <a:avLst/>
          </a:prstGeom>
          <a:gradFill>
            <a:gsLst>
              <a:gs pos="0">
                <a:schemeClr val="accent5">
                  <a:tint val="50000"/>
                  <a:satMod val="300000"/>
                </a:schemeClr>
              </a:gs>
              <a:gs pos="35000">
                <a:schemeClr val="accent5">
                  <a:tint val="37000"/>
                  <a:satMod val="300000"/>
                </a:schemeClr>
              </a:gs>
              <a:gs pos="100000">
                <a:srgbClr val="C00000"/>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TextBox 17">
            <a:extLst>
              <a:ext uri="{FF2B5EF4-FFF2-40B4-BE49-F238E27FC236}">
                <a16:creationId xmlns:a16="http://schemas.microsoft.com/office/drawing/2014/main" id="{825E5BFF-DE4F-BE6D-9CC1-37CB675E6F05}"/>
              </a:ext>
            </a:extLst>
          </p:cNvPr>
          <p:cNvSpPr txBox="1"/>
          <p:nvPr/>
        </p:nvSpPr>
        <p:spPr>
          <a:xfrm>
            <a:off x="5926239" y="797194"/>
            <a:ext cx="771365" cy="369332"/>
          </a:xfrm>
          <a:prstGeom prst="rect">
            <a:avLst/>
          </a:prstGeom>
          <a:noFill/>
        </p:spPr>
        <p:txBody>
          <a:bodyPr wrap="none" rtlCol="0">
            <a:spAutoFit/>
          </a:bodyPr>
          <a:lstStyle/>
          <a:p>
            <a:r>
              <a:rPr lang="en-IT" dirty="0">
                <a:solidFill>
                  <a:srgbClr val="C00000"/>
                </a:solidFill>
              </a:rPr>
              <a:t>FLASH</a:t>
            </a:r>
          </a:p>
        </p:txBody>
      </p:sp>
      <p:sp>
        <p:nvSpPr>
          <p:cNvPr id="19" name="TextBox 18">
            <a:extLst>
              <a:ext uri="{FF2B5EF4-FFF2-40B4-BE49-F238E27FC236}">
                <a16:creationId xmlns:a16="http://schemas.microsoft.com/office/drawing/2014/main" id="{6E9C4D2F-72B7-0091-2E74-70AED69DE5F5}"/>
              </a:ext>
            </a:extLst>
          </p:cNvPr>
          <p:cNvSpPr txBox="1"/>
          <p:nvPr/>
        </p:nvSpPr>
        <p:spPr>
          <a:xfrm>
            <a:off x="6061279" y="2425265"/>
            <a:ext cx="738857" cy="369332"/>
          </a:xfrm>
          <a:prstGeom prst="rect">
            <a:avLst/>
          </a:prstGeom>
          <a:noFill/>
        </p:spPr>
        <p:txBody>
          <a:bodyPr wrap="none" rtlCol="0">
            <a:spAutoFit/>
          </a:bodyPr>
          <a:lstStyle/>
          <a:p>
            <a:r>
              <a:rPr lang="en-IT" dirty="0">
                <a:solidFill>
                  <a:schemeClr val="tx2"/>
                </a:solidFill>
              </a:rPr>
              <a:t>CONV</a:t>
            </a:r>
          </a:p>
        </p:txBody>
      </p:sp>
      <p:sp>
        <p:nvSpPr>
          <p:cNvPr id="3" name="Date Placeholder 2">
            <a:extLst>
              <a:ext uri="{FF2B5EF4-FFF2-40B4-BE49-F238E27FC236}">
                <a16:creationId xmlns:a16="http://schemas.microsoft.com/office/drawing/2014/main" id="{C33C9B9C-4089-37C7-E4C2-05D1989EC134}"/>
              </a:ext>
            </a:extLst>
          </p:cNvPr>
          <p:cNvSpPr>
            <a:spLocks noGrp="1"/>
          </p:cNvSpPr>
          <p:nvPr>
            <p:ph type="dt" sz="half" idx="10"/>
          </p:nvPr>
        </p:nvSpPr>
        <p:spPr/>
        <p:txBody>
          <a:bodyPr/>
          <a:lstStyle/>
          <a:p>
            <a:r>
              <a:rPr lang="it-IT"/>
              <a:t>06.10.2025</a:t>
            </a:r>
            <a:endParaRPr lang="en-US" dirty="0"/>
          </a:p>
        </p:txBody>
      </p:sp>
      <p:sp>
        <p:nvSpPr>
          <p:cNvPr id="13" name="Slide Number Placeholder 12">
            <a:extLst>
              <a:ext uri="{FF2B5EF4-FFF2-40B4-BE49-F238E27FC236}">
                <a16:creationId xmlns:a16="http://schemas.microsoft.com/office/drawing/2014/main" id="{944C9860-1C4A-F403-C10D-81FBA4774811}"/>
              </a:ext>
            </a:extLst>
          </p:cNvPr>
          <p:cNvSpPr>
            <a:spLocks noGrp="1"/>
          </p:cNvSpPr>
          <p:nvPr>
            <p:ph type="sldNum" sz="quarter" idx="4"/>
          </p:nvPr>
        </p:nvSpPr>
        <p:spPr/>
        <p:txBody>
          <a:bodyPr/>
          <a:lstStyle/>
          <a:p>
            <a:fld id="{4C03E94D-BACC-4743-B2BE-3C118A75A3B0}" type="slidenum">
              <a:rPr lang="en-US" smtClean="0"/>
              <a:pPr/>
              <a:t>74</a:t>
            </a:fld>
            <a:endParaRPr lang="en-US" dirty="0"/>
          </a:p>
        </p:txBody>
      </p:sp>
    </p:spTree>
    <p:extLst>
      <p:ext uri="{BB962C8B-B14F-4D97-AF65-F5344CB8AC3E}">
        <p14:creationId xmlns:p14="http://schemas.microsoft.com/office/powerpoint/2010/main" val="285498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3"/>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a:solidFill>
                  <a:schemeClr val="dk2"/>
                </a:solidFill>
                <a:latin typeface="Tenor Sans"/>
                <a:ea typeface="Tenor Sans"/>
                <a:cs typeface="Tenor Sans"/>
                <a:sym typeface="Tenor Sans"/>
              </a:rPr>
              <a:t>RESULTS: Intertrack effect for Carbon OH</a:t>
            </a:r>
            <a:r>
              <a:rPr lang="it" sz="2000" b="1" baseline="30000">
                <a:solidFill>
                  <a:schemeClr val="dk2"/>
                </a:solidFill>
                <a:latin typeface="Tenor Sans"/>
                <a:ea typeface="Tenor Sans"/>
                <a:cs typeface="Tenor Sans"/>
                <a:sym typeface="Tenor Sans"/>
              </a:rPr>
              <a:t>•</a:t>
            </a:r>
            <a:r>
              <a:rPr lang="it" sz="2000">
                <a:solidFill>
                  <a:schemeClr val="dk2"/>
                </a:solidFill>
                <a:latin typeface="Tenor Sans"/>
                <a:ea typeface="Tenor Sans"/>
                <a:cs typeface="Tenor Sans"/>
                <a:sym typeface="Tenor Sans"/>
              </a:rPr>
              <a:t> </a:t>
            </a:r>
            <a:endParaRPr sz="2000" b="1">
              <a:solidFill>
                <a:schemeClr val="dk2"/>
              </a:solidFill>
              <a:latin typeface="Tenor Sans"/>
              <a:ea typeface="Tenor Sans"/>
              <a:cs typeface="Tenor Sans"/>
              <a:sym typeface="Tenor Sans"/>
            </a:endParaRPr>
          </a:p>
        </p:txBody>
      </p:sp>
      <p:sp>
        <p:nvSpPr>
          <p:cNvPr id="475" name="Google Shape;475;p33"/>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6" name="Google Shape;476;p33"/>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pic>
        <p:nvPicPr>
          <p:cNvPr id="477" name="Google Shape;477;p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478" name="Google Shape;478;p33"/>
          <p:cNvSpPr txBox="1"/>
          <p:nvPr/>
        </p:nvSpPr>
        <p:spPr>
          <a:xfrm>
            <a:off x="0" y="3086050"/>
            <a:ext cx="45324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along Δx?</a:t>
            </a:r>
            <a:endParaRPr sz="1600">
              <a:solidFill>
                <a:schemeClr val="dk1"/>
              </a:solidFill>
              <a:latin typeface="Tenor Sans"/>
              <a:ea typeface="Tenor Sans"/>
              <a:cs typeface="Tenor Sans"/>
              <a:sym typeface="Tenor Sans"/>
            </a:endParaRPr>
          </a:p>
        </p:txBody>
      </p:sp>
      <p:cxnSp>
        <p:nvCxnSpPr>
          <p:cNvPr id="479" name="Google Shape;479;p33"/>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1F9C6ED2-D7E4-93FF-B52E-41ECE146D3EC}"/>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8FBF0202-5D4E-D795-5D72-EA1F75B4300D}"/>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7A1391EA-FCB3-4F19-E8FE-E5C3E255DF29}"/>
              </a:ext>
            </a:extLst>
          </p:cNvPr>
          <p:cNvSpPr>
            <a:spLocks noGrp="1"/>
          </p:cNvSpPr>
          <p:nvPr>
            <p:ph type="sldNum" sz="quarter" idx="12"/>
          </p:nvPr>
        </p:nvSpPr>
        <p:spPr/>
        <p:txBody>
          <a:bodyPr/>
          <a:lstStyle/>
          <a:p>
            <a:fld id="{4C03E94D-BACC-4743-B2BE-3C118A75A3B0}" type="slidenum">
              <a:rPr lang="en-US" smtClean="0"/>
              <a:pPr/>
              <a:t>75</a:t>
            </a:fld>
            <a:endParaRPr lang="en-US" dirty="0"/>
          </a:p>
        </p:txBody>
      </p:sp>
    </p:spTree>
    <p:extLst>
      <p:ext uri="{BB962C8B-B14F-4D97-AF65-F5344CB8AC3E}">
        <p14:creationId xmlns:p14="http://schemas.microsoft.com/office/powerpoint/2010/main" val="3941700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4"/>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85" name="Google Shape;485;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486" name="Google Shape;486;p34"/>
          <p:cNvSpPr/>
          <p:nvPr/>
        </p:nvSpPr>
        <p:spPr>
          <a:xfrm>
            <a:off x="5575775" y="3543000"/>
            <a:ext cx="1374300" cy="1374300"/>
          </a:xfrm>
          <a:prstGeom prst="ellipse">
            <a:avLst/>
          </a:prstGeom>
          <a:solidFill>
            <a:srgbClr val="FFFFFF">
              <a:alpha val="69810"/>
            </a:srgbClr>
          </a:solidFill>
          <a:ln w="28575" cap="flat" cmpd="sng">
            <a:solidFill>
              <a:srgbClr val="6488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7" name="Google Shape;487;p34"/>
          <p:cNvSpPr/>
          <p:nvPr/>
        </p:nvSpPr>
        <p:spPr>
          <a:xfrm>
            <a:off x="5575775" y="3543000"/>
            <a:ext cx="1374300" cy="1374300"/>
          </a:xfrm>
          <a:prstGeom prst="ellipse">
            <a:avLst/>
          </a:prstGeom>
          <a:noFill/>
          <a:ln w="28575" cap="flat" cmpd="sng">
            <a:solidFill>
              <a:srgbClr val="FF001E"/>
            </a:solidFill>
            <a:prstDash val="lg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88" name="Google Shape;488;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72038" y="603563"/>
            <a:ext cx="5819566" cy="2330100"/>
          </a:xfrm>
          <a:prstGeom prst="rect">
            <a:avLst/>
          </a:prstGeom>
          <a:noFill/>
          <a:ln>
            <a:noFill/>
          </a:ln>
        </p:spPr>
      </p:pic>
      <p:cxnSp>
        <p:nvCxnSpPr>
          <p:cNvPr id="489" name="Google Shape;489;p34"/>
          <p:cNvCxnSpPr/>
          <p:nvPr/>
        </p:nvCxnSpPr>
        <p:spPr>
          <a:xfrm>
            <a:off x="6261500" y="2583775"/>
            <a:ext cx="1800" cy="1656900"/>
          </a:xfrm>
          <a:prstGeom prst="straightConnector1">
            <a:avLst/>
          </a:prstGeom>
          <a:noFill/>
          <a:ln w="9525" cap="flat" cmpd="sng">
            <a:solidFill>
              <a:schemeClr val="dk2"/>
            </a:solidFill>
            <a:prstDash val="dot"/>
            <a:round/>
            <a:headEnd type="none" w="med" len="med"/>
            <a:tailEnd type="none" w="med" len="med"/>
          </a:ln>
        </p:spPr>
      </p:cxnSp>
      <p:sp>
        <p:nvSpPr>
          <p:cNvPr id="490" name="Google Shape;490;p34"/>
          <p:cNvSpPr/>
          <p:nvPr/>
        </p:nvSpPr>
        <p:spPr>
          <a:xfrm>
            <a:off x="6259800" y="2267400"/>
            <a:ext cx="165300" cy="291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1" name="Google Shape;491;p34"/>
          <p:cNvSpPr/>
          <p:nvPr/>
        </p:nvSpPr>
        <p:spPr>
          <a:xfrm>
            <a:off x="6259800" y="4215600"/>
            <a:ext cx="677100" cy="29100"/>
          </a:xfrm>
          <a:prstGeom prst="rect">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92" name="Google Shape;492;p34"/>
          <p:cNvCxnSpPr/>
          <p:nvPr/>
        </p:nvCxnSpPr>
        <p:spPr>
          <a:xfrm flipH="1">
            <a:off x="6705875" y="3454725"/>
            <a:ext cx="794400" cy="706500"/>
          </a:xfrm>
          <a:prstGeom prst="straightConnector1">
            <a:avLst/>
          </a:prstGeom>
          <a:noFill/>
          <a:ln w="9525" cap="flat" cmpd="sng">
            <a:solidFill>
              <a:schemeClr val="dk1"/>
            </a:solidFill>
            <a:prstDash val="solid"/>
            <a:round/>
            <a:headEnd type="none" w="med" len="med"/>
            <a:tailEnd type="triangle" w="med" len="med"/>
          </a:ln>
        </p:spPr>
      </p:cxnSp>
      <p:sp>
        <p:nvSpPr>
          <p:cNvPr id="493" name="Google Shape;493;p34"/>
          <p:cNvSpPr txBox="1"/>
          <p:nvPr/>
        </p:nvSpPr>
        <p:spPr>
          <a:xfrm>
            <a:off x="7489400" y="3203775"/>
            <a:ext cx="15393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R</a:t>
            </a:r>
            <a:r>
              <a:rPr lang="it" sz="1600" baseline="-25000">
                <a:solidFill>
                  <a:schemeClr val="dk1"/>
                </a:solidFill>
                <a:latin typeface="Tenor Sans"/>
                <a:ea typeface="Tenor Sans"/>
                <a:cs typeface="Tenor Sans"/>
                <a:sym typeface="Tenor Sans"/>
              </a:rPr>
              <a:t>80</a:t>
            </a:r>
            <a:r>
              <a:rPr lang="it" sz="1600">
                <a:solidFill>
                  <a:schemeClr val="dk1"/>
                </a:solidFill>
                <a:latin typeface="Tenor Sans"/>
                <a:ea typeface="Tenor Sans"/>
                <a:cs typeface="Tenor Sans"/>
                <a:sym typeface="Tenor Sans"/>
              </a:rPr>
              <a:t> = 62 nm</a:t>
            </a:r>
            <a:endParaRPr sz="1200">
              <a:solidFill>
                <a:schemeClr val="dk1"/>
              </a:solidFill>
              <a:latin typeface="Tenor Sans"/>
              <a:ea typeface="Tenor Sans"/>
              <a:cs typeface="Tenor Sans"/>
              <a:sym typeface="Tenor Sans"/>
            </a:endParaRPr>
          </a:p>
          <a:p>
            <a:pPr marL="0" lvl="0" indent="0" algn="l" rtl="0">
              <a:spcBef>
                <a:spcPts val="0"/>
              </a:spcBef>
              <a:spcAft>
                <a:spcPts val="0"/>
              </a:spcAft>
              <a:buNone/>
            </a:pPr>
            <a:endParaRPr sz="1200">
              <a:solidFill>
                <a:schemeClr val="dk1"/>
              </a:solidFill>
              <a:latin typeface="Tenor Sans"/>
              <a:ea typeface="Tenor Sans"/>
              <a:cs typeface="Tenor Sans"/>
              <a:sym typeface="Tenor Sans"/>
            </a:endParaRPr>
          </a:p>
          <a:p>
            <a:pPr marL="0" lvl="0" indent="0" algn="l" rtl="0">
              <a:spcBef>
                <a:spcPts val="0"/>
              </a:spcBef>
              <a:spcAft>
                <a:spcPts val="0"/>
              </a:spcAft>
              <a:buNone/>
            </a:pPr>
            <a:endParaRPr sz="1200">
              <a:solidFill>
                <a:schemeClr val="dk1"/>
              </a:solidFill>
              <a:latin typeface="Tenor Sans"/>
              <a:ea typeface="Tenor Sans"/>
              <a:cs typeface="Tenor Sans"/>
              <a:sym typeface="Tenor Sans"/>
            </a:endParaRPr>
          </a:p>
          <a:p>
            <a:pPr marL="0" lvl="0" indent="0" algn="l" rtl="0">
              <a:spcBef>
                <a:spcPts val="0"/>
              </a:spcBef>
              <a:spcAft>
                <a:spcPts val="0"/>
              </a:spcAft>
              <a:buNone/>
            </a:pPr>
            <a:endParaRPr sz="1200">
              <a:solidFill>
                <a:schemeClr val="dk1"/>
              </a:solidFill>
              <a:latin typeface="Tenor Sans"/>
              <a:ea typeface="Tenor Sans"/>
              <a:cs typeface="Tenor Sans"/>
              <a:sym typeface="Tenor Sans"/>
            </a:endParaRPr>
          </a:p>
          <a:p>
            <a:pPr marL="0" lvl="0" indent="0" algn="l" rtl="0">
              <a:spcBef>
                <a:spcPts val="0"/>
              </a:spcBef>
              <a:spcAft>
                <a:spcPts val="0"/>
              </a:spcAft>
              <a:buNone/>
            </a:pPr>
            <a:r>
              <a:rPr lang="it" sz="1200">
                <a:solidFill>
                  <a:schemeClr val="dk1"/>
                </a:solidFill>
                <a:latin typeface="Tenor Sans"/>
                <a:ea typeface="Tenor Sans"/>
                <a:cs typeface="Tenor Sans"/>
                <a:sym typeface="Tenor Sans"/>
              </a:rPr>
              <a:t>80% of all chem. species are in R</a:t>
            </a:r>
            <a:r>
              <a:rPr lang="it" sz="1200" baseline="-25000">
                <a:solidFill>
                  <a:schemeClr val="dk1"/>
                </a:solidFill>
                <a:latin typeface="Tenor Sans"/>
                <a:ea typeface="Tenor Sans"/>
                <a:cs typeface="Tenor Sans"/>
                <a:sym typeface="Tenor Sans"/>
              </a:rPr>
              <a:t>80</a:t>
            </a:r>
            <a:endParaRPr sz="1200" baseline="-25000">
              <a:solidFill>
                <a:schemeClr val="dk1"/>
              </a:solidFill>
              <a:latin typeface="Tenor Sans"/>
              <a:ea typeface="Tenor Sans"/>
              <a:cs typeface="Tenor Sans"/>
              <a:sym typeface="Tenor Sans"/>
            </a:endParaRPr>
          </a:p>
        </p:txBody>
      </p:sp>
      <p:sp>
        <p:nvSpPr>
          <p:cNvPr id="494" name="Google Shape;494;p34"/>
          <p:cNvSpPr/>
          <p:nvPr/>
        </p:nvSpPr>
        <p:spPr>
          <a:xfrm>
            <a:off x="2404350" y="1925050"/>
            <a:ext cx="280800" cy="3423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 name="Google Shape;495;p34"/>
          <p:cNvSpPr txBox="1"/>
          <p:nvPr/>
        </p:nvSpPr>
        <p:spPr>
          <a:xfrm>
            <a:off x="0" y="3086050"/>
            <a:ext cx="45324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along Δx?</a:t>
            </a:r>
            <a:endParaRPr sz="1600">
              <a:solidFill>
                <a:schemeClr val="dk1"/>
              </a:solidFill>
              <a:latin typeface="Tenor Sans"/>
              <a:ea typeface="Tenor Sans"/>
              <a:cs typeface="Tenor Sans"/>
              <a:sym typeface="Tenor Sans"/>
            </a:endParaRPr>
          </a:p>
        </p:txBody>
      </p:sp>
      <p:cxnSp>
        <p:nvCxnSpPr>
          <p:cNvPr id="496" name="Google Shape;496;p34"/>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497" name="Google Shape;497;p34"/>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cxnSp>
        <p:nvCxnSpPr>
          <p:cNvPr id="498" name="Google Shape;498;p34"/>
          <p:cNvCxnSpPr/>
          <p:nvPr/>
        </p:nvCxnSpPr>
        <p:spPr>
          <a:xfrm rot="10800000">
            <a:off x="6420975" y="2353225"/>
            <a:ext cx="1066800" cy="1066500"/>
          </a:xfrm>
          <a:prstGeom prst="straightConnector1">
            <a:avLst/>
          </a:prstGeom>
          <a:noFill/>
          <a:ln w="9525" cap="flat" cmpd="sng">
            <a:solidFill>
              <a:schemeClr val="dk1"/>
            </a:solidFill>
            <a:prstDash val="solid"/>
            <a:round/>
            <a:headEnd type="none" w="med" len="med"/>
            <a:tailEnd type="triangle" w="med" len="med"/>
          </a:ln>
        </p:spPr>
      </p:cxnSp>
      <p:sp>
        <p:nvSpPr>
          <p:cNvPr id="499" name="Google Shape;499;p34"/>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28FF2ABE-98AC-7FA1-739F-0FCA9B9A396D}"/>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628C8D5C-762F-EA06-AD6A-28FB7E71B303}"/>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9ACB2332-3328-94A5-7AA4-CC302759F81C}"/>
              </a:ext>
            </a:extLst>
          </p:cNvPr>
          <p:cNvSpPr>
            <a:spLocks noGrp="1"/>
          </p:cNvSpPr>
          <p:nvPr>
            <p:ph type="sldNum" sz="quarter" idx="12"/>
          </p:nvPr>
        </p:nvSpPr>
        <p:spPr/>
        <p:txBody>
          <a:bodyPr/>
          <a:lstStyle/>
          <a:p>
            <a:fld id="{4C03E94D-BACC-4743-B2BE-3C118A75A3B0}" type="slidenum">
              <a:rPr lang="en-US" smtClean="0"/>
              <a:pPr/>
              <a:t>76</a:t>
            </a:fld>
            <a:endParaRPr lang="en-US" dirty="0"/>
          </a:p>
        </p:txBody>
      </p:sp>
    </p:spTree>
    <p:extLst>
      <p:ext uri="{BB962C8B-B14F-4D97-AF65-F5344CB8AC3E}">
        <p14:creationId xmlns:p14="http://schemas.microsoft.com/office/powerpoint/2010/main" val="1167245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5"/>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05" name="Google Shape;505;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pic>
        <p:nvPicPr>
          <p:cNvPr id="506" name="Google Shape;506;p3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71600" y="604800"/>
            <a:ext cx="5817600" cy="2325600"/>
          </a:xfrm>
          <a:prstGeom prst="rect">
            <a:avLst/>
          </a:prstGeom>
          <a:noFill/>
          <a:ln>
            <a:noFill/>
          </a:ln>
        </p:spPr>
      </p:pic>
      <p:sp>
        <p:nvSpPr>
          <p:cNvPr id="507" name="Google Shape;507;p35"/>
          <p:cNvSpPr/>
          <p:nvPr/>
        </p:nvSpPr>
        <p:spPr>
          <a:xfrm>
            <a:off x="5575775" y="3543000"/>
            <a:ext cx="1374300" cy="1374300"/>
          </a:xfrm>
          <a:prstGeom prst="ellipse">
            <a:avLst/>
          </a:prstGeom>
          <a:solidFill>
            <a:srgbClr val="FFFFFF">
              <a:alpha val="69810"/>
            </a:srgbClr>
          </a:solidFill>
          <a:ln w="28575" cap="flat" cmpd="sng">
            <a:solidFill>
              <a:srgbClr val="6488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8" name="Google Shape;508;p35"/>
          <p:cNvSpPr/>
          <p:nvPr/>
        </p:nvSpPr>
        <p:spPr>
          <a:xfrm>
            <a:off x="5575775" y="3543000"/>
            <a:ext cx="1374300" cy="1374300"/>
          </a:xfrm>
          <a:prstGeom prst="ellipse">
            <a:avLst/>
          </a:prstGeom>
          <a:noFill/>
          <a:ln w="28575" cap="flat" cmpd="sng">
            <a:solidFill>
              <a:srgbClr val="FF001E"/>
            </a:solidFill>
            <a:prstDash val="lg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09" name="Google Shape;509;p35"/>
          <p:cNvCxnSpPr/>
          <p:nvPr/>
        </p:nvCxnSpPr>
        <p:spPr>
          <a:xfrm>
            <a:off x="6261500" y="2583775"/>
            <a:ext cx="1800" cy="1656900"/>
          </a:xfrm>
          <a:prstGeom prst="straightConnector1">
            <a:avLst/>
          </a:prstGeom>
          <a:noFill/>
          <a:ln w="9525" cap="flat" cmpd="sng">
            <a:solidFill>
              <a:schemeClr val="dk2"/>
            </a:solidFill>
            <a:prstDash val="dot"/>
            <a:round/>
            <a:headEnd type="none" w="med" len="med"/>
            <a:tailEnd type="none" w="med" len="med"/>
          </a:ln>
        </p:spPr>
      </p:cxnSp>
      <p:sp>
        <p:nvSpPr>
          <p:cNvPr id="510" name="Google Shape;510;p35"/>
          <p:cNvSpPr txBox="1"/>
          <p:nvPr/>
        </p:nvSpPr>
        <p:spPr>
          <a:xfrm>
            <a:off x="7489400" y="3203775"/>
            <a:ext cx="153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R</a:t>
            </a:r>
            <a:r>
              <a:rPr lang="it" sz="1600" baseline="-25000">
                <a:solidFill>
                  <a:schemeClr val="dk1"/>
                </a:solidFill>
                <a:latin typeface="Tenor Sans"/>
                <a:ea typeface="Tenor Sans"/>
                <a:cs typeface="Tenor Sans"/>
                <a:sym typeface="Tenor Sans"/>
              </a:rPr>
              <a:t>80</a:t>
            </a:r>
            <a:r>
              <a:rPr lang="it" sz="1600">
                <a:solidFill>
                  <a:schemeClr val="dk1"/>
                </a:solidFill>
                <a:latin typeface="Tenor Sans"/>
                <a:ea typeface="Tenor Sans"/>
                <a:cs typeface="Tenor Sans"/>
                <a:sym typeface="Tenor Sans"/>
              </a:rPr>
              <a:t> = 62 nm</a:t>
            </a:r>
            <a:endParaRPr sz="1600" baseline="-25000">
              <a:solidFill>
                <a:schemeClr val="dk1"/>
              </a:solidFill>
              <a:latin typeface="Tenor Sans"/>
              <a:ea typeface="Tenor Sans"/>
              <a:cs typeface="Tenor Sans"/>
              <a:sym typeface="Tenor Sans"/>
            </a:endParaRPr>
          </a:p>
        </p:txBody>
      </p:sp>
      <p:sp>
        <p:nvSpPr>
          <p:cNvPr id="511" name="Google Shape;511;p35"/>
          <p:cNvSpPr/>
          <p:nvPr/>
        </p:nvSpPr>
        <p:spPr>
          <a:xfrm>
            <a:off x="2404350" y="1620250"/>
            <a:ext cx="280800" cy="3423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2" name="Google Shape;512;p35"/>
          <p:cNvSpPr txBox="1"/>
          <p:nvPr/>
        </p:nvSpPr>
        <p:spPr>
          <a:xfrm>
            <a:off x="0" y="3086050"/>
            <a:ext cx="45324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along Δx?</a:t>
            </a:r>
            <a:endParaRPr sz="1600">
              <a:solidFill>
                <a:schemeClr val="dk1"/>
              </a:solidFill>
              <a:latin typeface="Tenor Sans"/>
              <a:ea typeface="Tenor Sans"/>
              <a:cs typeface="Tenor Sans"/>
              <a:sym typeface="Tenor Sans"/>
            </a:endParaRPr>
          </a:p>
        </p:txBody>
      </p:sp>
      <p:cxnSp>
        <p:nvCxnSpPr>
          <p:cNvPr id="513" name="Google Shape;513;p35"/>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514" name="Google Shape;514;p35"/>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515" name="Google Shape;515;p35"/>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655B5DF9-91EE-429B-214E-DF52F4E0AEEC}"/>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2F3499D4-1B9F-901C-44A0-0658B1A29E33}"/>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AB453964-97A4-EC07-A5D1-D31390C13F70}"/>
              </a:ext>
            </a:extLst>
          </p:cNvPr>
          <p:cNvSpPr>
            <a:spLocks noGrp="1"/>
          </p:cNvSpPr>
          <p:nvPr>
            <p:ph type="sldNum" sz="quarter" idx="12"/>
          </p:nvPr>
        </p:nvSpPr>
        <p:spPr/>
        <p:txBody>
          <a:bodyPr/>
          <a:lstStyle/>
          <a:p>
            <a:fld id="{4C03E94D-BACC-4743-B2BE-3C118A75A3B0}" type="slidenum">
              <a:rPr lang="en-US" smtClean="0"/>
              <a:pPr/>
              <a:t>77</a:t>
            </a:fld>
            <a:endParaRPr lang="en-US" dirty="0"/>
          </a:p>
        </p:txBody>
      </p:sp>
    </p:spTree>
    <p:extLst>
      <p:ext uri="{BB962C8B-B14F-4D97-AF65-F5344CB8AC3E}">
        <p14:creationId xmlns:p14="http://schemas.microsoft.com/office/powerpoint/2010/main" val="1981940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6"/>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1" name="Google Shape;521;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522" name="Google Shape;522;p36"/>
          <p:cNvSpPr/>
          <p:nvPr/>
        </p:nvSpPr>
        <p:spPr>
          <a:xfrm>
            <a:off x="5537150" y="3543000"/>
            <a:ext cx="1374300" cy="1374300"/>
          </a:xfrm>
          <a:prstGeom prst="ellipse">
            <a:avLst/>
          </a:prstGeom>
          <a:solidFill>
            <a:srgbClr val="FFFFFF">
              <a:alpha val="69810"/>
            </a:srgbClr>
          </a:solidFill>
          <a:ln w="28575" cap="flat" cmpd="sng">
            <a:solidFill>
              <a:srgbClr val="6488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3" name="Google Shape;523;p36"/>
          <p:cNvSpPr/>
          <p:nvPr/>
        </p:nvSpPr>
        <p:spPr>
          <a:xfrm>
            <a:off x="5613350" y="3543000"/>
            <a:ext cx="1374300" cy="1374300"/>
          </a:xfrm>
          <a:prstGeom prst="ellipse">
            <a:avLst/>
          </a:prstGeom>
          <a:noFill/>
          <a:ln w="28575" cap="flat" cmpd="sng">
            <a:solidFill>
              <a:srgbClr val="FF001E"/>
            </a:solidFill>
            <a:prstDash val="lg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24" name="Google Shape;524;p36"/>
          <p:cNvCxnSpPr/>
          <p:nvPr/>
        </p:nvCxnSpPr>
        <p:spPr>
          <a:xfrm>
            <a:off x="6261500" y="2583775"/>
            <a:ext cx="1800" cy="1656900"/>
          </a:xfrm>
          <a:prstGeom prst="straightConnector1">
            <a:avLst/>
          </a:prstGeom>
          <a:noFill/>
          <a:ln w="9525" cap="flat" cmpd="sng">
            <a:solidFill>
              <a:schemeClr val="dk2"/>
            </a:solidFill>
            <a:prstDash val="dot"/>
            <a:round/>
            <a:headEnd type="none" w="med" len="med"/>
            <a:tailEnd type="none" w="med" len="med"/>
          </a:ln>
        </p:spPr>
      </p:cxnSp>
      <p:pic>
        <p:nvPicPr>
          <p:cNvPr id="525" name="Google Shape;525;p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71600" y="604800"/>
            <a:ext cx="5817600" cy="2328798"/>
          </a:xfrm>
          <a:prstGeom prst="rect">
            <a:avLst/>
          </a:prstGeom>
          <a:noFill/>
          <a:ln>
            <a:noFill/>
          </a:ln>
        </p:spPr>
      </p:pic>
      <p:sp>
        <p:nvSpPr>
          <p:cNvPr id="526" name="Google Shape;526;p36"/>
          <p:cNvSpPr txBox="1"/>
          <p:nvPr/>
        </p:nvSpPr>
        <p:spPr>
          <a:xfrm>
            <a:off x="7489400" y="3203775"/>
            <a:ext cx="153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R</a:t>
            </a:r>
            <a:r>
              <a:rPr lang="it" sz="1600" baseline="-25000">
                <a:solidFill>
                  <a:schemeClr val="dk1"/>
                </a:solidFill>
                <a:latin typeface="Tenor Sans"/>
                <a:ea typeface="Tenor Sans"/>
                <a:cs typeface="Tenor Sans"/>
                <a:sym typeface="Tenor Sans"/>
              </a:rPr>
              <a:t>80</a:t>
            </a:r>
            <a:r>
              <a:rPr lang="it" sz="1600">
                <a:solidFill>
                  <a:schemeClr val="dk1"/>
                </a:solidFill>
                <a:latin typeface="Tenor Sans"/>
                <a:ea typeface="Tenor Sans"/>
                <a:cs typeface="Tenor Sans"/>
                <a:sym typeface="Tenor Sans"/>
              </a:rPr>
              <a:t> = 62 nm</a:t>
            </a:r>
            <a:endParaRPr sz="1600" baseline="-25000">
              <a:solidFill>
                <a:schemeClr val="dk1"/>
              </a:solidFill>
              <a:latin typeface="Tenor Sans"/>
              <a:ea typeface="Tenor Sans"/>
              <a:cs typeface="Tenor Sans"/>
              <a:sym typeface="Tenor Sans"/>
            </a:endParaRPr>
          </a:p>
        </p:txBody>
      </p:sp>
      <p:sp>
        <p:nvSpPr>
          <p:cNvPr id="527" name="Google Shape;527;p36"/>
          <p:cNvSpPr/>
          <p:nvPr/>
        </p:nvSpPr>
        <p:spPr>
          <a:xfrm>
            <a:off x="2404350" y="1301000"/>
            <a:ext cx="280800" cy="3231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8" name="Google Shape;528;p36"/>
          <p:cNvSpPr txBox="1"/>
          <p:nvPr/>
        </p:nvSpPr>
        <p:spPr>
          <a:xfrm>
            <a:off x="0" y="3086050"/>
            <a:ext cx="45324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along Δx?</a:t>
            </a:r>
            <a:endParaRPr sz="1600">
              <a:solidFill>
                <a:schemeClr val="dk1"/>
              </a:solidFill>
              <a:latin typeface="Tenor Sans"/>
              <a:ea typeface="Tenor Sans"/>
              <a:cs typeface="Tenor Sans"/>
              <a:sym typeface="Tenor Sans"/>
            </a:endParaRPr>
          </a:p>
        </p:txBody>
      </p:sp>
      <p:cxnSp>
        <p:nvCxnSpPr>
          <p:cNvPr id="529" name="Google Shape;529;p36"/>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530" name="Google Shape;530;p36"/>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531" name="Google Shape;531;p36"/>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B96C103A-907D-271D-A2B6-64C4A2F72F02}"/>
              </a:ext>
            </a:extLst>
          </p:cNvPr>
          <p:cNvSpPr txBox="1"/>
          <p:nvPr/>
        </p:nvSpPr>
        <p:spPr>
          <a:xfrm>
            <a:off x="-12" y="4485611"/>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FD69E157-4FED-340F-5931-E66EC34156B8}"/>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44DA24AE-9205-65E8-5EA8-3CE1C0DFE626}"/>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8217D9D8-5F5E-B584-302A-B4A17B820B69}"/>
              </a:ext>
            </a:extLst>
          </p:cNvPr>
          <p:cNvSpPr>
            <a:spLocks noGrp="1"/>
          </p:cNvSpPr>
          <p:nvPr>
            <p:ph type="sldNum" sz="quarter" idx="12"/>
          </p:nvPr>
        </p:nvSpPr>
        <p:spPr/>
        <p:txBody>
          <a:bodyPr/>
          <a:lstStyle/>
          <a:p>
            <a:fld id="{4C03E94D-BACC-4743-B2BE-3C118A75A3B0}" type="slidenum">
              <a:rPr lang="en-US" smtClean="0"/>
              <a:pPr/>
              <a:t>78</a:t>
            </a:fld>
            <a:endParaRPr lang="en-US" dirty="0"/>
          </a:p>
        </p:txBody>
      </p:sp>
    </p:spTree>
    <p:extLst>
      <p:ext uri="{BB962C8B-B14F-4D97-AF65-F5344CB8AC3E}">
        <p14:creationId xmlns:p14="http://schemas.microsoft.com/office/powerpoint/2010/main" val="2271588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7"/>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7" name="Google Shape;537;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538" name="Google Shape;538;p37"/>
          <p:cNvSpPr/>
          <p:nvPr/>
        </p:nvSpPr>
        <p:spPr>
          <a:xfrm>
            <a:off x="5347175" y="3543000"/>
            <a:ext cx="1374300" cy="1374300"/>
          </a:xfrm>
          <a:prstGeom prst="ellipse">
            <a:avLst/>
          </a:prstGeom>
          <a:solidFill>
            <a:srgbClr val="FFFFFF">
              <a:alpha val="69810"/>
            </a:srgbClr>
          </a:solidFill>
          <a:ln w="28575" cap="flat" cmpd="sng">
            <a:solidFill>
              <a:srgbClr val="6488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9" name="Google Shape;539;p37"/>
          <p:cNvSpPr/>
          <p:nvPr/>
        </p:nvSpPr>
        <p:spPr>
          <a:xfrm>
            <a:off x="5804375" y="3543000"/>
            <a:ext cx="1374300" cy="1374300"/>
          </a:xfrm>
          <a:prstGeom prst="ellipse">
            <a:avLst/>
          </a:prstGeom>
          <a:noFill/>
          <a:ln w="28575" cap="flat" cmpd="sng">
            <a:solidFill>
              <a:srgbClr val="FF001E"/>
            </a:solidFill>
            <a:prstDash val="lgDash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40" name="Google Shape;540;p37"/>
          <p:cNvCxnSpPr/>
          <p:nvPr/>
        </p:nvCxnSpPr>
        <p:spPr>
          <a:xfrm>
            <a:off x="6261500" y="2583775"/>
            <a:ext cx="1800" cy="1656900"/>
          </a:xfrm>
          <a:prstGeom prst="straightConnector1">
            <a:avLst/>
          </a:prstGeom>
          <a:noFill/>
          <a:ln w="9525" cap="flat" cmpd="sng">
            <a:solidFill>
              <a:schemeClr val="dk2"/>
            </a:solidFill>
            <a:prstDash val="dot"/>
            <a:round/>
            <a:headEnd type="none" w="med" len="med"/>
            <a:tailEnd type="none" w="med" len="med"/>
          </a:ln>
        </p:spPr>
      </p:cxnSp>
      <p:pic>
        <p:nvPicPr>
          <p:cNvPr id="541" name="Google Shape;541;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71600" y="604800"/>
            <a:ext cx="5817600" cy="2327039"/>
          </a:xfrm>
          <a:prstGeom prst="rect">
            <a:avLst/>
          </a:prstGeom>
          <a:noFill/>
          <a:ln>
            <a:noFill/>
          </a:ln>
        </p:spPr>
      </p:pic>
      <p:sp>
        <p:nvSpPr>
          <p:cNvPr id="542" name="Google Shape;542;p37"/>
          <p:cNvSpPr txBox="1"/>
          <p:nvPr/>
        </p:nvSpPr>
        <p:spPr>
          <a:xfrm>
            <a:off x="7489400" y="3203775"/>
            <a:ext cx="153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R</a:t>
            </a:r>
            <a:r>
              <a:rPr lang="it" sz="1600" baseline="-25000">
                <a:solidFill>
                  <a:schemeClr val="dk1"/>
                </a:solidFill>
                <a:latin typeface="Tenor Sans"/>
                <a:ea typeface="Tenor Sans"/>
                <a:cs typeface="Tenor Sans"/>
                <a:sym typeface="Tenor Sans"/>
              </a:rPr>
              <a:t>80</a:t>
            </a:r>
            <a:r>
              <a:rPr lang="it" sz="1600">
                <a:solidFill>
                  <a:schemeClr val="dk1"/>
                </a:solidFill>
                <a:latin typeface="Tenor Sans"/>
                <a:ea typeface="Tenor Sans"/>
                <a:cs typeface="Tenor Sans"/>
                <a:sym typeface="Tenor Sans"/>
              </a:rPr>
              <a:t> = 62 nm</a:t>
            </a:r>
            <a:endParaRPr sz="1600" baseline="-25000">
              <a:solidFill>
                <a:schemeClr val="dk1"/>
              </a:solidFill>
              <a:latin typeface="Tenor Sans"/>
              <a:ea typeface="Tenor Sans"/>
              <a:cs typeface="Tenor Sans"/>
              <a:sym typeface="Tenor Sans"/>
            </a:endParaRPr>
          </a:p>
        </p:txBody>
      </p:sp>
      <p:sp>
        <p:nvSpPr>
          <p:cNvPr id="543" name="Google Shape;543;p37"/>
          <p:cNvSpPr/>
          <p:nvPr/>
        </p:nvSpPr>
        <p:spPr>
          <a:xfrm>
            <a:off x="2404350" y="981225"/>
            <a:ext cx="280800" cy="3237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4" name="Google Shape;544;p37"/>
          <p:cNvSpPr txBox="1"/>
          <p:nvPr/>
        </p:nvSpPr>
        <p:spPr>
          <a:xfrm>
            <a:off x="0" y="3086050"/>
            <a:ext cx="45324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along Δx?</a:t>
            </a:r>
            <a:endParaRPr sz="1600">
              <a:solidFill>
                <a:schemeClr val="dk1"/>
              </a:solidFill>
              <a:latin typeface="Tenor Sans"/>
              <a:ea typeface="Tenor Sans"/>
              <a:cs typeface="Tenor Sans"/>
              <a:sym typeface="Tenor Sans"/>
            </a:endParaRPr>
          </a:p>
        </p:txBody>
      </p:sp>
      <p:cxnSp>
        <p:nvCxnSpPr>
          <p:cNvPr id="545" name="Google Shape;545;p37"/>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546" name="Google Shape;546;p37"/>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547" name="Google Shape;547;p37"/>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F4269846-8375-4595-9475-A911C755EA5B}"/>
              </a:ext>
            </a:extLst>
          </p:cNvPr>
          <p:cNvSpPr txBox="1"/>
          <p:nvPr/>
        </p:nvSpPr>
        <p:spPr>
          <a:xfrm>
            <a:off x="-12" y="4485611"/>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8858980A-82EC-BAA9-C2E8-9B01D137FDBD}"/>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27397808-0217-A270-6554-4C6511042B26}"/>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D94B5656-4D9F-D2C4-739E-DD14A6CC7D7D}"/>
              </a:ext>
            </a:extLst>
          </p:cNvPr>
          <p:cNvSpPr>
            <a:spLocks noGrp="1"/>
          </p:cNvSpPr>
          <p:nvPr>
            <p:ph type="sldNum" sz="quarter" idx="12"/>
          </p:nvPr>
        </p:nvSpPr>
        <p:spPr/>
        <p:txBody>
          <a:bodyPr/>
          <a:lstStyle/>
          <a:p>
            <a:fld id="{4C03E94D-BACC-4743-B2BE-3C118A75A3B0}" type="slidenum">
              <a:rPr lang="en-US" smtClean="0"/>
              <a:pPr/>
              <a:t>79</a:t>
            </a:fld>
            <a:endParaRPr lang="en-US" dirty="0"/>
          </a:p>
        </p:txBody>
      </p:sp>
    </p:spTree>
    <p:extLst>
      <p:ext uri="{BB962C8B-B14F-4D97-AF65-F5344CB8AC3E}">
        <p14:creationId xmlns:p14="http://schemas.microsoft.com/office/powerpoint/2010/main" val="147693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3D16-E62E-0858-984B-F0C987ACF0BB}"/>
              </a:ext>
            </a:extLst>
          </p:cNvPr>
          <p:cNvSpPr>
            <a:spLocks noGrp="1"/>
          </p:cNvSpPr>
          <p:nvPr>
            <p:ph type="title"/>
          </p:nvPr>
        </p:nvSpPr>
        <p:spPr>
          <a:xfrm>
            <a:off x="500558" y="0"/>
            <a:ext cx="8520600" cy="841800"/>
          </a:xfrm>
        </p:spPr>
        <p:txBody>
          <a:bodyPr/>
          <a:lstStyle/>
          <a:p>
            <a:r>
              <a:rPr lang="en-IT" dirty="0"/>
              <a:t>FLASH/UHDR Modeling Studies</a:t>
            </a:r>
          </a:p>
        </p:txBody>
      </p:sp>
      <p:sp>
        <p:nvSpPr>
          <p:cNvPr id="3" name="Slide Number Placeholder 2">
            <a:extLst>
              <a:ext uri="{FF2B5EF4-FFF2-40B4-BE49-F238E27FC236}">
                <a16:creationId xmlns:a16="http://schemas.microsoft.com/office/drawing/2014/main" id="{A057B055-B735-5653-B49E-5FB8ABB26B75}"/>
              </a:ext>
            </a:extLst>
          </p:cNvPr>
          <p:cNvSpPr>
            <a:spLocks noGrp="1"/>
          </p:cNvSpPr>
          <p:nvPr>
            <p:ph type="sldNum" idx="12"/>
          </p:nvPr>
        </p:nvSpPr>
        <p:spPr/>
        <p:txBody>
          <a:bodyPr/>
          <a:lstStyle/>
          <a:p>
            <a:fld id="{00000000-1234-1234-1234-123412341234}" type="slidenum">
              <a:rPr lang="it-IT" smtClean="0"/>
              <a:pPr/>
              <a:t>8</a:t>
            </a:fld>
            <a:endParaRPr lang="it-IT"/>
          </a:p>
        </p:txBody>
      </p:sp>
      <p:pic>
        <p:nvPicPr>
          <p:cNvPr id="4" name="Picture 3">
            <a:extLst>
              <a:ext uri="{FF2B5EF4-FFF2-40B4-BE49-F238E27FC236}">
                <a16:creationId xmlns:a16="http://schemas.microsoft.com/office/drawing/2014/main" id="{C753CC2E-EFE4-ED5D-228A-8D543D002F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058" y="969497"/>
            <a:ext cx="7772400" cy="3707465"/>
          </a:xfrm>
          <a:prstGeom prst="rect">
            <a:avLst/>
          </a:prstGeom>
        </p:spPr>
      </p:pic>
      <p:sp>
        <p:nvSpPr>
          <p:cNvPr id="5" name="TextBox 4">
            <a:extLst>
              <a:ext uri="{FF2B5EF4-FFF2-40B4-BE49-F238E27FC236}">
                <a16:creationId xmlns:a16="http://schemas.microsoft.com/office/drawing/2014/main" id="{C262376E-EAE5-C5AB-1767-796C64C9463A}"/>
              </a:ext>
            </a:extLst>
          </p:cNvPr>
          <p:cNvSpPr txBox="1"/>
          <p:nvPr/>
        </p:nvSpPr>
        <p:spPr>
          <a:xfrm>
            <a:off x="6175559" y="4524717"/>
            <a:ext cx="2968441" cy="276999"/>
          </a:xfrm>
          <a:prstGeom prst="rect">
            <a:avLst/>
          </a:prstGeom>
          <a:noFill/>
        </p:spPr>
        <p:txBody>
          <a:bodyPr wrap="none" rtlCol="0">
            <a:spAutoFit/>
          </a:bodyPr>
          <a:lstStyle/>
          <a:p>
            <a:r>
              <a:rPr lang="en-IT" sz="1200" i="1" dirty="0">
                <a:solidFill>
                  <a:schemeClr val="tx2"/>
                </a:solidFill>
              </a:rPr>
              <a:t>M. Battestini PhD Thesis Univ of Trento 2025</a:t>
            </a:r>
          </a:p>
        </p:txBody>
      </p:sp>
    </p:spTree>
    <p:extLst>
      <p:ext uri="{BB962C8B-B14F-4D97-AF65-F5344CB8AC3E}">
        <p14:creationId xmlns:p14="http://schemas.microsoft.com/office/powerpoint/2010/main" val="281182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8"/>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3" name="Google Shape;553;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554" name="Google Shape;554;p38"/>
          <p:cNvSpPr/>
          <p:nvPr/>
        </p:nvSpPr>
        <p:spPr>
          <a:xfrm>
            <a:off x="4396975" y="3543000"/>
            <a:ext cx="1374300" cy="1374300"/>
          </a:xfrm>
          <a:prstGeom prst="ellipse">
            <a:avLst/>
          </a:prstGeom>
          <a:solidFill>
            <a:srgbClr val="FFFFFF">
              <a:alpha val="69810"/>
            </a:srgbClr>
          </a:solidFill>
          <a:ln w="28575" cap="flat" cmpd="sng">
            <a:solidFill>
              <a:srgbClr val="6488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5" name="Google Shape;555;p38"/>
          <p:cNvSpPr/>
          <p:nvPr/>
        </p:nvSpPr>
        <p:spPr>
          <a:xfrm>
            <a:off x="6733425" y="3543000"/>
            <a:ext cx="1374300" cy="1374300"/>
          </a:xfrm>
          <a:prstGeom prst="ellipse">
            <a:avLst/>
          </a:prstGeom>
          <a:solidFill>
            <a:srgbClr val="FFFFFF">
              <a:alpha val="69810"/>
            </a:srgbClr>
          </a:solidFill>
          <a:ln w="28575" cap="flat" cmpd="sng">
            <a:solidFill>
              <a:srgbClr val="FF001E"/>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6" name="Google Shape;556;p3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72038" y="603562"/>
            <a:ext cx="5817600" cy="2327759"/>
          </a:xfrm>
          <a:prstGeom prst="rect">
            <a:avLst/>
          </a:prstGeom>
          <a:noFill/>
          <a:ln>
            <a:noFill/>
          </a:ln>
        </p:spPr>
      </p:pic>
      <p:cxnSp>
        <p:nvCxnSpPr>
          <p:cNvPr id="557" name="Google Shape;557;p38"/>
          <p:cNvCxnSpPr/>
          <p:nvPr/>
        </p:nvCxnSpPr>
        <p:spPr>
          <a:xfrm>
            <a:off x="6261500" y="2583775"/>
            <a:ext cx="1800" cy="1656900"/>
          </a:xfrm>
          <a:prstGeom prst="straightConnector1">
            <a:avLst/>
          </a:prstGeom>
          <a:noFill/>
          <a:ln w="9525" cap="flat" cmpd="sng">
            <a:solidFill>
              <a:schemeClr val="dk2"/>
            </a:solidFill>
            <a:prstDash val="dot"/>
            <a:round/>
            <a:headEnd type="none" w="med" len="med"/>
            <a:tailEnd type="none" w="med" len="med"/>
          </a:ln>
        </p:spPr>
      </p:cxnSp>
      <p:sp>
        <p:nvSpPr>
          <p:cNvPr id="558" name="Google Shape;558;p38"/>
          <p:cNvSpPr txBox="1"/>
          <p:nvPr/>
        </p:nvSpPr>
        <p:spPr>
          <a:xfrm>
            <a:off x="7489400" y="3203775"/>
            <a:ext cx="153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R</a:t>
            </a:r>
            <a:r>
              <a:rPr lang="it" sz="1600" baseline="-25000">
                <a:solidFill>
                  <a:schemeClr val="dk1"/>
                </a:solidFill>
                <a:latin typeface="Tenor Sans"/>
                <a:ea typeface="Tenor Sans"/>
                <a:cs typeface="Tenor Sans"/>
                <a:sym typeface="Tenor Sans"/>
              </a:rPr>
              <a:t>80</a:t>
            </a:r>
            <a:r>
              <a:rPr lang="it" sz="1600">
                <a:solidFill>
                  <a:schemeClr val="dk1"/>
                </a:solidFill>
                <a:latin typeface="Tenor Sans"/>
                <a:ea typeface="Tenor Sans"/>
                <a:cs typeface="Tenor Sans"/>
                <a:sym typeface="Tenor Sans"/>
              </a:rPr>
              <a:t> = 62 nm</a:t>
            </a:r>
            <a:endParaRPr sz="1600" baseline="-25000">
              <a:solidFill>
                <a:schemeClr val="dk1"/>
              </a:solidFill>
              <a:latin typeface="Tenor Sans"/>
              <a:ea typeface="Tenor Sans"/>
              <a:cs typeface="Tenor Sans"/>
              <a:sym typeface="Tenor Sans"/>
            </a:endParaRPr>
          </a:p>
        </p:txBody>
      </p:sp>
      <p:sp>
        <p:nvSpPr>
          <p:cNvPr id="559" name="Google Shape;559;p38"/>
          <p:cNvSpPr/>
          <p:nvPr/>
        </p:nvSpPr>
        <p:spPr>
          <a:xfrm>
            <a:off x="2404350" y="647850"/>
            <a:ext cx="280800" cy="312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0" name="Google Shape;560;p38"/>
          <p:cNvSpPr txBox="1"/>
          <p:nvPr/>
        </p:nvSpPr>
        <p:spPr>
          <a:xfrm>
            <a:off x="0" y="3086050"/>
            <a:ext cx="45324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along Δx?</a:t>
            </a:r>
            <a:endParaRPr sz="1600">
              <a:solidFill>
                <a:schemeClr val="dk1"/>
              </a:solidFill>
              <a:latin typeface="Tenor Sans"/>
              <a:ea typeface="Tenor Sans"/>
              <a:cs typeface="Tenor Sans"/>
              <a:sym typeface="Tenor Sans"/>
            </a:endParaRPr>
          </a:p>
        </p:txBody>
      </p:sp>
      <p:cxnSp>
        <p:nvCxnSpPr>
          <p:cNvPr id="561" name="Google Shape;561;p38"/>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562" name="Google Shape;562;p38"/>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563" name="Google Shape;563;p38"/>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B0D0DE68-EE41-25BC-6E7B-61F8197593F9}"/>
              </a:ext>
            </a:extLst>
          </p:cNvPr>
          <p:cNvSpPr txBox="1"/>
          <p:nvPr/>
        </p:nvSpPr>
        <p:spPr>
          <a:xfrm>
            <a:off x="-12" y="4485611"/>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7E9BB514-F429-2432-10CF-32B8F76FB241}"/>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522790A5-EA98-C708-3BA0-609D74033B7A}"/>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2E369FEE-D033-856C-3D50-F41347BFFFAB}"/>
              </a:ext>
            </a:extLst>
          </p:cNvPr>
          <p:cNvSpPr>
            <a:spLocks noGrp="1"/>
          </p:cNvSpPr>
          <p:nvPr>
            <p:ph type="sldNum" sz="quarter" idx="12"/>
          </p:nvPr>
        </p:nvSpPr>
        <p:spPr/>
        <p:txBody>
          <a:bodyPr/>
          <a:lstStyle/>
          <a:p>
            <a:fld id="{4C03E94D-BACC-4743-B2BE-3C118A75A3B0}" type="slidenum">
              <a:rPr lang="en-US" smtClean="0"/>
              <a:pPr/>
              <a:t>80</a:t>
            </a:fld>
            <a:endParaRPr lang="en-US" dirty="0"/>
          </a:p>
        </p:txBody>
      </p:sp>
    </p:spTree>
    <p:extLst>
      <p:ext uri="{BB962C8B-B14F-4D97-AF65-F5344CB8AC3E}">
        <p14:creationId xmlns:p14="http://schemas.microsoft.com/office/powerpoint/2010/main" val="3050384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9"/>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9" name="Google Shape;569;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570" name="Google Shape;570;p39"/>
          <p:cNvSpPr/>
          <p:nvPr/>
        </p:nvSpPr>
        <p:spPr>
          <a:xfrm>
            <a:off x="4396975" y="3543000"/>
            <a:ext cx="1374300" cy="1374300"/>
          </a:xfrm>
          <a:prstGeom prst="ellipse">
            <a:avLst/>
          </a:prstGeom>
          <a:solidFill>
            <a:srgbClr val="FFFFFF">
              <a:alpha val="69810"/>
            </a:srgbClr>
          </a:solidFill>
          <a:ln w="28575" cap="flat" cmpd="sng">
            <a:solidFill>
              <a:srgbClr val="6488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1" name="Google Shape;571;p39"/>
          <p:cNvSpPr/>
          <p:nvPr/>
        </p:nvSpPr>
        <p:spPr>
          <a:xfrm>
            <a:off x="6733425" y="3543000"/>
            <a:ext cx="1374300" cy="1374300"/>
          </a:xfrm>
          <a:prstGeom prst="ellipse">
            <a:avLst/>
          </a:prstGeom>
          <a:solidFill>
            <a:srgbClr val="FFFFFF">
              <a:alpha val="69810"/>
            </a:srgbClr>
          </a:solidFill>
          <a:ln w="28575" cap="flat" cmpd="sng">
            <a:solidFill>
              <a:srgbClr val="FF001E"/>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2" name="Google Shape;572;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72038" y="603562"/>
            <a:ext cx="5817600" cy="2327759"/>
          </a:xfrm>
          <a:prstGeom prst="rect">
            <a:avLst/>
          </a:prstGeom>
          <a:noFill/>
          <a:ln>
            <a:noFill/>
          </a:ln>
        </p:spPr>
      </p:pic>
      <p:cxnSp>
        <p:nvCxnSpPr>
          <p:cNvPr id="573" name="Google Shape;573;p39"/>
          <p:cNvCxnSpPr/>
          <p:nvPr/>
        </p:nvCxnSpPr>
        <p:spPr>
          <a:xfrm>
            <a:off x="6261500" y="2583775"/>
            <a:ext cx="1800" cy="1656900"/>
          </a:xfrm>
          <a:prstGeom prst="straightConnector1">
            <a:avLst/>
          </a:prstGeom>
          <a:noFill/>
          <a:ln w="9525" cap="flat" cmpd="sng">
            <a:solidFill>
              <a:schemeClr val="dk2"/>
            </a:solidFill>
            <a:prstDash val="dot"/>
            <a:round/>
            <a:headEnd type="none" w="med" len="med"/>
            <a:tailEnd type="none" w="med" len="med"/>
          </a:ln>
        </p:spPr>
      </p:cxnSp>
      <p:sp>
        <p:nvSpPr>
          <p:cNvPr id="574" name="Google Shape;574;p39"/>
          <p:cNvSpPr txBox="1"/>
          <p:nvPr/>
        </p:nvSpPr>
        <p:spPr>
          <a:xfrm>
            <a:off x="7489400" y="3203775"/>
            <a:ext cx="153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Tenor Sans"/>
                <a:ea typeface="Tenor Sans"/>
                <a:cs typeface="Tenor Sans"/>
                <a:sym typeface="Tenor Sans"/>
              </a:rPr>
              <a:t>R</a:t>
            </a:r>
            <a:r>
              <a:rPr lang="it" sz="1600" baseline="-25000">
                <a:solidFill>
                  <a:schemeClr val="dk1"/>
                </a:solidFill>
                <a:latin typeface="Tenor Sans"/>
                <a:ea typeface="Tenor Sans"/>
                <a:cs typeface="Tenor Sans"/>
                <a:sym typeface="Tenor Sans"/>
              </a:rPr>
              <a:t>80</a:t>
            </a:r>
            <a:r>
              <a:rPr lang="it" sz="1600">
                <a:solidFill>
                  <a:schemeClr val="dk1"/>
                </a:solidFill>
                <a:latin typeface="Tenor Sans"/>
                <a:ea typeface="Tenor Sans"/>
                <a:cs typeface="Tenor Sans"/>
                <a:sym typeface="Tenor Sans"/>
              </a:rPr>
              <a:t> = 62 nm</a:t>
            </a:r>
            <a:endParaRPr sz="1600" baseline="-25000">
              <a:solidFill>
                <a:schemeClr val="dk1"/>
              </a:solidFill>
              <a:latin typeface="Tenor Sans"/>
              <a:ea typeface="Tenor Sans"/>
              <a:cs typeface="Tenor Sans"/>
              <a:sym typeface="Tenor Sans"/>
            </a:endParaRPr>
          </a:p>
        </p:txBody>
      </p:sp>
      <p:sp>
        <p:nvSpPr>
          <p:cNvPr id="575" name="Google Shape;575;p39"/>
          <p:cNvSpPr/>
          <p:nvPr/>
        </p:nvSpPr>
        <p:spPr>
          <a:xfrm>
            <a:off x="2404350" y="647850"/>
            <a:ext cx="280800" cy="312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6" name="Google Shape;576;p39"/>
          <p:cNvSpPr txBox="1"/>
          <p:nvPr/>
        </p:nvSpPr>
        <p:spPr>
          <a:xfrm>
            <a:off x="0" y="3086050"/>
            <a:ext cx="4295700" cy="6489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Δx</a:t>
            </a:r>
            <a:r>
              <a:rPr lang="it" sz="1600">
                <a:solidFill>
                  <a:schemeClr val="dk1"/>
                </a:solidFill>
                <a:latin typeface="Tenor Sans"/>
                <a:ea typeface="Tenor Sans"/>
                <a:cs typeface="Tenor Sans"/>
                <a:sym typeface="Tenor Sans"/>
              </a:rPr>
              <a:t> determine track overlap, closer means higher density of chemical species</a:t>
            </a:r>
            <a:endParaRPr sz="1600">
              <a:solidFill>
                <a:schemeClr val="dk1"/>
              </a:solidFill>
              <a:latin typeface="Tenor Sans"/>
              <a:ea typeface="Tenor Sans"/>
              <a:cs typeface="Tenor Sans"/>
              <a:sym typeface="Tenor Sans"/>
            </a:endParaRPr>
          </a:p>
        </p:txBody>
      </p:sp>
      <p:cxnSp>
        <p:nvCxnSpPr>
          <p:cNvPr id="577" name="Google Shape;577;p39"/>
          <p:cNvCxnSpPr/>
          <p:nvPr/>
        </p:nvCxnSpPr>
        <p:spPr>
          <a:xfrm rot="10800000" flipH="1">
            <a:off x="3063225" y="663475"/>
            <a:ext cx="8400" cy="1598700"/>
          </a:xfrm>
          <a:prstGeom prst="straightConnector1">
            <a:avLst/>
          </a:prstGeom>
          <a:noFill/>
          <a:ln w="19050" cap="flat" cmpd="sng">
            <a:solidFill>
              <a:srgbClr val="FFFF00"/>
            </a:solidFill>
            <a:prstDash val="solid"/>
            <a:round/>
            <a:headEnd type="none" w="med" len="med"/>
            <a:tailEnd type="triangle" w="med" len="med"/>
          </a:ln>
        </p:spPr>
      </p:cxnSp>
      <p:sp>
        <p:nvSpPr>
          <p:cNvPr id="578" name="Google Shape;578;p39"/>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579" name="Google Shape;579;p39"/>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6CE6CBBF-F802-B9A9-C2B8-A32348B5FF27}"/>
              </a:ext>
            </a:extLst>
          </p:cNvPr>
          <p:cNvSpPr txBox="1"/>
          <p:nvPr/>
        </p:nvSpPr>
        <p:spPr>
          <a:xfrm>
            <a:off x="-12" y="4485611"/>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AD28F3E7-23BF-2CC6-500C-E65723F22D9B}"/>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93322141-996E-556A-25BC-152824E8B4F7}"/>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598C2B68-D7A4-D477-B905-09C983E56D09}"/>
              </a:ext>
            </a:extLst>
          </p:cNvPr>
          <p:cNvSpPr>
            <a:spLocks noGrp="1"/>
          </p:cNvSpPr>
          <p:nvPr>
            <p:ph type="sldNum" sz="quarter" idx="12"/>
          </p:nvPr>
        </p:nvSpPr>
        <p:spPr/>
        <p:txBody>
          <a:bodyPr/>
          <a:lstStyle/>
          <a:p>
            <a:fld id="{4C03E94D-BACC-4743-B2BE-3C118A75A3B0}" type="slidenum">
              <a:rPr lang="en-US" smtClean="0"/>
              <a:pPr/>
              <a:t>81</a:t>
            </a:fld>
            <a:endParaRPr lang="en-US" dirty="0"/>
          </a:p>
        </p:txBody>
      </p:sp>
    </p:spTree>
    <p:extLst>
      <p:ext uri="{BB962C8B-B14F-4D97-AF65-F5344CB8AC3E}">
        <p14:creationId xmlns:p14="http://schemas.microsoft.com/office/powerpoint/2010/main" val="3103720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0"/>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85" name="Google Shape;585;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586" name="Google Shape;586;p40"/>
          <p:cNvSpPr txBox="1"/>
          <p:nvPr/>
        </p:nvSpPr>
        <p:spPr>
          <a:xfrm>
            <a:off x="0" y="3086050"/>
            <a:ext cx="3906900" cy="9876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Δx</a:t>
            </a:r>
            <a:r>
              <a:rPr lang="it" sz="1600">
                <a:solidFill>
                  <a:schemeClr val="dk1"/>
                </a:solidFill>
                <a:latin typeface="Tenor Sans"/>
                <a:ea typeface="Tenor Sans"/>
                <a:cs typeface="Tenor Sans"/>
                <a:sym typeface="Tenor Sans"/>
              </a:rPr>
              <a:t> determine track overlap, closer means higher density of chemical species</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with Δt?</a:t>
            </a:r>
            <a:endParaRPr sz="1600">
              <a:solidFill>
                <a:schemeClr val="dk1"/>
              </a:solidFill>
              <a:latin typeface="Tenor Sans"/>
              <a:ea typeface="Tenor Sans"/>
              <a:cs typeface="Tenor Sans"/>
              <a:sym typeface="Tenor Sans"/>
            </a:endParaRPr>
          </a:p>
        </p:txBody>
      </p:sp>
      <p:cxnSp>
        <p:nvCxnSpPr>
          <p:cNvPr id="587" name="Google Shape;587;p40"/>
          <p:cNvCxnSpPr/>
          <p:nvPr/>
        </p:nvCxnSpPr>
        <p:spPr>
          <a:xfrm rot="10800000">
            <a:off x="103275" y="2755150"/>
            <a:ext cx="2610600" cy="300"/>
          </a:xfrm>
          <a:prstGeom prst="straightConnector1">
            <a:avLst/>
          </a:prstGeom>
          <a:noFill/>
          <a:ln w="19050" cap="flat" cmpd="sng">
            <a:solidFill>
              <a:srgbClr val="FFFF00"/>
            </a:solidFill>
            <a:prstDash val="solid"/>
            <a:round/>
            <a:headEnd type="none" w="med" len="med"/>
            <a:tailEnd type="triangle" w="med" len="med"/>
          </a:ln>
        </p:spPr>
      </p:cxnSp>
      <p:sp>
        <p:nvSpPr>
          <p:cNvPr id="588" name="Google Shape;588;p40"/>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589" name="Google Shape;589;p40"/>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TextBox 1">
            <a:extLst>
              <a:ext uri="{FF2B5EF4-FFF2-40B4-BE49-F238E27FC236}">
                <a16:creationId xmlns:a16="http://schemas.microsoft.com/office/drawing/2014/main" id="{971DFFA6-7FEA-4CA3-C190-B66083687A71}"/>
              </a:ext>
            </a:extLst>
          </p:cNvPr>
          <p:cNvSpPr txBox="1"/>
          <p:nvPr/>
        </p:nvSpPr>
        <p:spPr>
          <a:xfrm>
            <a:off x="6685280" y="4383938"/>
            <a:ext cx="1956684" cy="307777"/>
          </a:xfrm>
          <a:prstGeom prst="rect">
            <a:avLst/>
          </a:prstGeom>
          <a:noFill/>
        </p:spPr>
        <p:txBody>
          <a:bodyPr wrap="square">
            <a:spAutoFit/>
          </a:bodyPr>
          <a:lstStyle/>
          <a:p>
            <a:r>
              <a:rPr lang="en-IT" sz="1400" i="1" dirty="0">
                <a:solidFill>
                  <a:schemeClr val="tx2"/>
                </a:solidFill>
              </a:rPr>
              <a:t>Castelli  IJMS 2025</a:t>
            </a:r>
          </a:p>
        </p:txBody>
      </p:sp>
      <p:sp>
        <p:nvSpPr>
          <p:cNvPr id="3" name="Date Placeholder 2">
            <a:extLst>
              <a:ext uri="{FF2B5EF4-FFF2-40B4-BE49-F238E27FC236}">
                <a16:creationId xmlns:a16="http://schemas.microsoft.com/office/drawing/2014/main" id="{6D2A8AE8-888B-3545-2860-19720EAC2D4C}"/>
              </a:ext>
            </a:extLst>
          </p:cNvPr>
          <p:cNvSpPr>
            <a:spLocks noGrp="1"/>
          </p:cNvSpPr>
          <p:nvPr>
            <p:ph type="dt" sz="half" idx="10"/>
          </p:nvPr>
        </p:nvSpPr>
        <p:spPr/>
        <p:txBody>
          <a:bodyPr/>
          <a:lstStyle/>
          <a:p>
            <a:r>
              <a:rPr lang="it-IT"/>
              <a:t>06.10.2025</a:t>
            </a:r>
            <a:endParaRPr lang="en-US"/>
          </a:p>
        </p:txBody>
      </p:sp>
      <p:sp>
        <p:nvSpPr>
          <p:cNvPr id="4" name="Footer Placeholder 3">
            <a:extLst>
              <a:ext uri="{FF2B5EF4-FFF2-40B4-BE49-F238E27FC236}">
                <a16:creationId xmlns:a16="http://schemas.microsoft.com/office/drawing/2014/main" id="{1AD9D8D8-A334-535C-85DA-AA4D020715E5}"/>
              </a:ext>
            </a:extLst>
          </p:cNvPr>
          <p:cNvSpPr>
            <a:spLocks noGrp="1"/>
          </p:cNvSpPr>
          <p:nvPr>
            <p:ph type="ftr" sz="quarter" idx="11"/>
          </p:nvPr>
        </p:nvSpPr>
        <p:spPr/>
        <p:txBody>
          <a:bodyPr/>
          <a:lstStyle/>
          <a:p>
            <a:r>
              <a:rPr lang="en-US"/>
              <a:t>E. Scifoni - SIRR 2025</a:t>
            </a:r>
          </a:p>
        </p:txBody>
      </p:sp>
      <p:sp>
        <p:nvSpPr>
          <p:cNvPr id="5" name="Slide Number Placeholder 4">
            <a:extLst>
              <a:ext uri="{FF2B5EF4-FFF2-40B4-BE49-F238E27FC236}">
                <a16:creationId xmlns:a16="http://schemas.microsoft.com/office/drawing/2014/main" id="{4263D30B-A6B3-2871-BEFB-DFF3CCE6BE10}"/>
              </a:ext>
            </a:extLst>
          </p:cNvPr>
          <p:cNvSpPr>
            <a:spLocks noGrp="1"/>
          </p:cNvSpPr>
          <p:nvPr>
            <p:ph type="sldNum" sz="quarter" idx="12"/>
          </p:nvPr>
        </p:nvSpPr>
        <p:spPr/>
        <p:txBody>
          <a:bodyPr/>
          <a:lstStyle/>
          <a:p>
            <a:fld id="{4C03E94D-BACC-4743-B2BE-3C118A75A3B0}" type="slidenum">
              <a:rPr lang="en-US" smtClean="0"/>
              <a:pPr/>
              <a:t>82</a:t>
            </a:fld>
            <a:endParaRPr lang="en-US" dirty="0"/>
          </a:p>
        </p:txBody>
      </p:sp>
    </p:spTree>
    <p:extLst>
      <p:ext uri="{BB962C8B-B14F-4D97-AF65-F5344CB8AC3E}">
        <p14:creationId xmlns:p14="http://schemas.microsoft.com/office/powerpoint/2010/main" val="954938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1"/>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95" name="Google Shape;595;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596" name="Google Shape;596;p41"/>
          <p:cNvSpPr txBox="1"/>
          <p:nvPr/>
        </p:nvSpPr>
        <p:spPr>
          <a:xfrm>
            <a:off x="0" y="3086050"/>
            <a:ext cx="3906900" cy="9876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Δx</a:t>
            </a:r>
            <a:r>
              <a:rPr lang="it" sz="1600">
                <a:solidFill>
                  <a:schemeClr val="dk1"/>
                </a:solidFill>
                <a:latin typeface="Tenor Sans"/>
                <a:ea typeface="Tenor Sans"/>
                <a:cs typeface="Tenor Sans"/>
                <a:sym typeface="Tenor Sans"/>
              </a:rPr>
              <a:t> determine track overlap, closer means higher density of chemical species</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a:solidFill>
                  <a:schemeClr val="dk1"/>
                </a:solidFill>
                <a:latin typeface="Tenor Sans"/>
                <a:ea typeface="Tenor Sans"/>
                <a:cs typeface="Tenor Sans"/>
                <a:sym typeface="Tenor Sans"/>
              </a:rPr>
              <a:t>Why does it change with Δt?</a:t>
            </a:r>
            <a:endParaRPr sz="1600">
              <a:solidFill>
                <a:schemeClr val="dk1"/>
              </a:solidFill>
              <a:latin typeface="Tenor Sans"/>
              <a:ea typeface="Tenor Sans"/>
              <a:cs typeface="Tenor Sans"/>
              <a:sym typeface="Tenor Sans"/>
            </a:endParaRPr>
          </a:p>
        </p:txBody>
      </p:sp>
      <p:cxnSp>
        <p:nvCxnSpPr>
          <p:cNvPr id="597" name="Google Shape;597;p41"/>
          <p:cNvCxnSpPr/>
          <p:nvPr/>
        </p:nvCxnSpPr>
        <p:spPr>
          <a:xfrm rot="10800000">
            <a:off x="103275" y="2755150"/>
            <a:ext cx="2610600" cy="300"/>
          </a:xfrm>
          <a:prstGeom prst="straightConnector1">
            <a:avLst/>
          </a:prstGeom>
          <a:noFill/>
          <a:ln w="19050" cap="flat" cmpd="sng">
            <a:solidFill>
              <a:srgbClr val="FFFF00"/>
            </a:solidFill>
            <a:prstDash val="solid"/>
            <a:round/>
            <a:headEnd type="none" w="med" len="med"/>
            <a:tailEnd type="triangle" w="med" len="med"/>
          </a:ln>
        </p:spPr>
      </p:cxnSp>
      <p:pic>
        <p:nvPicPr>
          <p:cNvPr id="598" name="Google Shape;598;p4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60800" y="604800"/>
            <a:ext cx="4694400" cy="4084127"/>
          </a:xfrm>
          <a:prstGeom prst="rect">
            <a:avLst/>
          </a:prstGeom>
          <a:noFill/>
          <a:ln>
            <a:noFill/>
          </a:ln>
        </p:spPr>
      </p:pic>
      <p:sp>
        <p:nvSpPr>
          <p:cNvPr id="599" name="Google Shape;599;p41"/>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600" name="Google Shape;600;p41"/>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27D5C792-F173-556F-DA39-3AFED88EB432}"/>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01A5CFC3-D261-E4B3-952C-C7A38BF15AC6}"/>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4E3016F1-535E-85C7-B37D-EF2A8DC959A1}"/>
              </a:ext>
            </a:extLst>
          </p:cNvPr>
          <p:cNvSpPr>
            <a:spLocks noGrp="1"/>
          </p:cNvSpPr>
          <p:nvPr>
            <p:ph type="sldNum" sz="quarter" idx="12"/>
          </p:nvPr>
        </p:nvSpPr>
        <p:spPr/>
        <p:txBody>
          <a:bodyPr/>
          <a:lstStyle/>
          <a:p>
            <a:fld id="{4C03E94D-BACC-4743-B2BE-3C118A75A3B0}" type="slidenum">
              <a:rPr lang="en-US" smtClean="0"/>
              <a:pPr/>
              <a:t>83</a:t>
            </a:fld>
            <a:endParaRPr lang="en-US" dirty="0"/>
          </a:p>
        </p:txBody>
      </p:sp>
    </p:spTree>
    <p:extLst>
      <p:ext uri="{BB962C8B-B14F-4D97-AF65-F5344CB8AC3E}">
        <p14:creationId xmlns:p14="http://schemas.microsoft.com/office/powerpoint/2010/main" val="3852013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42"/>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6" name="Google Shape;606;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sp>
        <p:nvSpPr>
          <p:cNvPr id="607" name="Google Shape;607;p42"/>
          <p:cNvSpPr txBox="1"/>
          <p:nvPr/>
        </p:nvSpPr>
        <p:spPr>
          <a:xfrm>
            <a:off x="0" y="3086050"/>
            <a:ext cx="3906900" cy="1523400"/>
          </a:xfrm>
          <a:prstGeom prst="rect">
            <a:avLst/>
          </a:prstGeom>
          <a:solidFill>
            <a:schemeClr val="lt1"/>
          </a:solid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Δx</a:t>
            </a:r>
            <a:r>
              <a:rPr lang="it" sz="1600">
                <a:solidFill>
                  <a:schemeClr val="dk1"/>
                </a:solidFill>
                <a:latin typeface="Tenor Sans"/>
                <a:ea typeface="Tenor Sans"/>
                <a:cs typeface="Tenor Sans"/>
                <a:sym typeface="Tenor Sans"/>
              </a:rPr>
              <a:t> determine track overlap, closer means higher density of chemical species</a:t>
            </a:r>
            <a:endParaRPr sz="1600">
              <a:solidFill>
                <a:schemeClr val="dk1"/>
              </a:solidFill>
              <a:latin typeface="Tenor Sans"/>
              <a:ea typeface="Tenor Sans"/>
              <a:cs typeface="Tenor Sans"/>
              <a:sym typeface="Tenor Sans"/>
            </a:endParaRPr>
          </a:p>
          <a:p>
            <a:pPr marL="0" lvl="0" indent="0" algn="l" rtl="0">
              <a:spcBef>
                <a:spcPts val="0"/>
              </a:spcBef>
              <a:spcAft>
                <a:spcPts val="0"/>
              </a:spcAft>
              <a:buNone/>
            </a:pPr>
            <a:endParaRPr sz="1600">
              <a:solidFill>
                <a:schemeClr val="dk1"/>
              </a:solidFill>
              <a:latin typeface="Tenor Sans"/>
              <a:ea typeface="Tenor Sans"/>
              <a:cs typeface="Tenor Sans"/>
              <a:sym typeface="Tenor Sans"/>
            </a:endParaRPr>
          </a:p>
          <a:p>
            <a:pPr marL="457200" lvl="0" indent="-330200" algn="l" rtl="0">
              <a:spcBef>
                <a:spcPts val="0"/>
              </a:spcBef>
              <a:spcAft>
                <a:spcPts val="0"/>
              </a:spcAft>
              <a:buClr>
                <a:schemeClr val="dk1"/>
              </a:buClr>
              <a:buSzPts val="1600"/>
              <a:buFont typeface="Tenor Sans"/>
              <a:buChar char="●"/>
            </a:pPr>
            <a:r>
              <a:rPr lang="it" sz="1600" b="1">
                <a:solidFill>
                  <a:schemeClr val="dk1"/>
                </a:solidFill>
                <a:latin typeface="Tenor Sans"/>
                <a:ea typeface="Tenor Sans"/>
                <a:cs typeface="Tenor Sans"/>
                <a:sym typeface="Tenor Sans"/>
              </a:rPr>
              <a:t>Δt </a:t>
            </a:r>
            <a:r>
              <a:rPr lang="it" sz="1600">
                <a:solidFill>
                  <a:schemeClr val="dk1"/>
                </a:solidFill>
                <a:latin typeface="Tenor Sans"/>
                <a:ea typeface="Tenor Sans"/>
                <a:cs typeface="Tenor Sans"/>
                <a:sym typeface="Tenor Sans"/>
              </a:rPr>
              <a:t>impact the number of available species because of intratrack reactions</a:t>
            </a:r>
            <a:endParaRPr sz="1600">
              <a:solidFill>
                <a:schemeClr val="dk1"/>
              </a:solidFill>
              <a:latin typeface="Tenor Sans"/>
              <a:ea typeface="Tenor Sans"/>
              <a:cs typeface="Tenor Sans"/>
              <a:sym typeface="Tenor Sans"/>
            </a:endParaRPr>
          </a:p>
        </p:txBody>
      </p:sp>
      <p:cxnSp>
        <p:nvCxnSpPr>
          <p:cNvPr id="608" name="Google Shape;608;p42"/>
          <p:cNvCxnSpPr/>
          <p:nvPr/>
        </p:nvCxnSpPr>
        <p:spPr>
          <a:xfrm rot="10800000">
            <a:off x="103275" y="2755150"/>
            <a:ext cx="2610600" cy="300"/>
          </a:xfrm>
          <a:prstGeom prst="straightConnector1">
            <a:avLst/>
          </a:prstGeom>
          <a:noFill/>
          <a:ln w="19050" cap="flat" cmpd="sng">
            <a:solidFill>
              <a:srgbClr val="FFFF00"/>
            </a:solidFill>
            <a:prstDash val="solid"/>
            <a:round/>
            <a:headEnd type="none" w="med" len="med"/>
            <a:tailEnd type="triangle" w="med" len="med"/>
          </a:ln>
        </p:spPr>
      </p:cxnSp>
      <p:pic>
        <p:nvPicPr>
          <p:cNvPr id="609" name="Google Shape;609;p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60800" y="604800"/>
            <a:ext cx="4694400" cy="4084127"/>
          </a:xfrm>
          <a:prstGeom prst="rect">
            <a:avLst/>
          </a:prstGeom>
          <a:noFill/>
          <a:ln>
            <a:noFill/>
          </a:ln>
        </p:spPr>
      </p:pic>
      <p:sp>
        <p:nvSpPr>
          <p:cNvPr id="610" name="Google Shape;610;p42"/>
          <p:cNvSpPr/>
          <p:nvPr/>
        </p:nvSpPr>
        <p:spPr>
          <a:xfrm>
            <a:off x="2404350" y="663300"/>
            <a:ext cx="280800" cy="1572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1" name="Google Shape;611;p42"/>
          <p:cNvSpPr/>
          <p:nvPr/>
        </p:nvSpPr>
        <p:spPr>
          <a:xfrm>
            <a:off x="1515800" y="663300"/>
            <a:ext cx="280800" cy="15729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2" name="Google Shape;612;p42"/>
          <p:cNvSpPr/>
          <p:nvPr/>
        </p:nvSpPr>
        <p:spPr>
          <a:xfrm>
            <a:off x="42150" y="663300"/>
            <a:ext cx="280800" cy="1572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3" name="Google Shape;613;p42"/>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for Carbon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endParaRPr sz="2000" b="1" dirty="0">
              <a:solidFill>
                <a:schemeClr val="dk2"/>
              </a:solidFill>
              <a:latin typeface="Tenor Sans"/>
              <a:ea typeface="Tenor Sans"/>
              <a:cs typeface="Tenor Sans"/>
              <a:sym typeface="Tenor Sans"/>
            </a:endParaRPr>
          </a:p>
        </p:txBody>
      </p:sp>
      <p:sp>
        <p:nvSpPr>
          <p:cNvPr id="614" name="Google Shape;614;p42"/>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7</a:t>
            </a:r>
            <a:endParaRPr sz="13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23B881BC-78A1-ECD2-CC1A-4D35866F9B53}"/>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92B86B0C-F3A2-0FAD-4E5B-674721E4F8CA}"/>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B3646793-49D9-C6D8-0BAE-719276F57CA6}"/>
              </a:ext>
            </a:extLst>
          </p:cNvPr>
          <p:cNvSpPr>
            <a:spLocks noGrp="1"/>
          </p:cNvSpPr>
          <p:nvPr>
            <p:ph type="sldNum" sz="quarter" idx="12"/>
          </p:nvPr>
        </p:nvSpPr>
        <p:spPr/>
        <p:txBody>
          <a:bodyPr/>
          <a:lstStyle/>
          <a:p>
            <a:fld id="{4C03E94D-BACC-4743-B2BE-3C118A75A3B0}" type="slidenum">
              <a:rPr lang="en-US" smtClean="0"/>
              <a:pPr/>
              <a:t>84</a:t>
            </a:fld>
            <a:endParaRPr lang="en-US" dirty="0"/>
          </a:p>
        </p:txBody>
      </p:sp>
    </p:spTree>
    <p:extLst>
      <p:ext uri="{BB962C8B-B14F-4D97-AF65-F5344CB8AC3E}">
        <p14:creationId xmlns:p14="http://schemas.microsoft.com/office/powerpoint/2010/main" val="2532719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3"/>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0" name="Google Shape;620;p43"/>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8</a:t>
            </a:r>
            <a:endParaRPr sz="1300">
              <a:solidFill>
                <a:schemeClr val="dk1"/>
              </a:solidFill>
              <a:latin typeface="Tenor Sans"/>
              <a:ea typeface="Tenor Sans"/>
              <a:cs typeface="Tenor Sans"/>
              <a:sym typeface="Tenor Sans"/>
            </a:endParaRPr>
          </a:p>
        </p:txBody>
      </p:sp>
      <p:pic>
        <p:nvPicPr>
          <p:cNvPr id="621" name="Google Shape;621;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24364" y="504000"/>
            <a:ext cx="3019638" cy="2027615"/>
          </a:xfrm>
          <a:prstGeom prst="rect">
            <a:avLst/>
          </a:prstGeom>
          <a:noFill/>
          <a:ln>
            <a:noFill/>
          </a:ln>
        </p:spPr>
      </p:pic>
      <p:pic>
        <p:nvPicPr>
          <p:cNvPr id="622" name="Google Shape;622;p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59484" y="504000"/>
            <a:ext cx="3019638" cy="2027615"/>
          </a:xfrm>
          <a:prstGeom prst="rect">
            <a:avLst/>
          </a:prstGeom>
          <a:noFill/>
          <a:ln>
            <a:noFill/>
          </a:ln>
        </p:spPr>
      </p:pic>
      <p:pic>
        <p:nvPicPr>
          <p:cNvPr id="623" name="Google Shape;623;p4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pic>
        <p:nvPicPr>
          <p:cNvPr id="624" name="Google Shape;624;p4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415801" y="2644800"/>
            <a:ext cx="2196520" cy="2416952"/>
          </a:xfrm>
          <a:prstGeom prst="rect">
            <a:avLst/>
          </a:prstGeom>
          <a:noFill/>
          <a:ln>
            <a:noFill/>
          </a:ln>
        </p:spPr>
      </p:pic>
      <p:pic>
        <p:nvPicPr>
          <p:cNvPr id="625" name="Google Shape;625;p4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279000" y="2644800"/>
            <a:ext cx="2196520" cy="2416952"/>
          </a:xfrm>
          <a:prstGeom prst="rect">
            <a:avLst/>
          </a:prstGeom>
          <a:noFill/>
          <a:ln>
            <a:noFill/>
          </a:ln>
        </p:spPr>
      </p:pic>
      <p:pic>
        <p:nvPicPr>
          <p:cNvPr id="626" name="Google Shape;626;p4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80000" y="2644800"/>
            <a:ext cx="2196520" cy="2416952"/>
          </a:xfrm>
          <a:prstGeom prst="rect">
            <a:avLst/>
          </a:prstGeom>
          <a:noFill/>
          <a:ln>
            <a:noFill/>
          </a:ln>
        </p:spPr>
      </p:pic>
      <p:sp>
        <p:nvSpPr>
          <p:cNvPr id="627" name="Google Shape;627;p43"/>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r>
              <a:rPr lang="it" sz="2000" b="1" dirty="0">
                <a:solidFill>
                  <a:schemeClr val="dk2"/>
                </a:solidFill>
                <a:latin typeface="Tenor Sans"/>
                <a:ea typeface="Tenor Sans"/>
                <a:cs typeface="Tenor Sans"/>
                <a:sym typeface="Tenor Sans"/>
              </a:rPr>
              <a:t>at different Radiation Qualities</a:t>
            </a:r>
            <a:endParaRPr sz="2000" b="1" dirty="0">
              <a:solidFill>
                <a:schemeClr val="dk2"/>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54032C55-008F-EFCF-0478-6FEB04FB4741}"/>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6DC72BED-0131-DFE1-2A64-B8E2BFC49B47}"/>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925386FD-3F6F-DCF6-206F-F9001F46458E}"/>
              </a:ext>
            </a:extLst>
          </p:cNvPr>
          <p:cNvSpPr>
            <a:spLocks noGrp="1"/>
          </p:cNvSpPr>
          <p:nvPr>
            <p:ph type="sldNum" sz="quarter" idx="12"/>
          </p:nvPr>
        </p:nvSpPr>
        <p:spPr/>
        <p:txBody>
          <a:bodyPr/>
          <a:lstStyle/>
          <a:p>
            <a:fld id="{4C03E94D-BACC-4743-B2BE-3C118A75A3B0}" type="slidenum">
              <a:rPr lang="en-US" smtClean="0"/>
              <a:pPr/>
              <a:t>85</a:t>
            </a:fld>
            <a:endParaRPr lang="en-US" dirty="0"/>
          </a:p>
        </p:txBody>
      </p:sp>
    </p:spTree>
    <p:extLst>
      <p:ext uri="{BB962C8B-B14F-4D97-AF65-F5344CB8AC3E}">
        <p14:creationId xmlns:p14="http://schemas.microsoft.com/office/powerpoint/2010/main" val="2506090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4"/>
          <p:cNvSpPr/>
          <p:nvPr/>
        </p:nvSpPr>
        <p:spPr>
          <a:xfrm>
            <a:off x="116600" y="349475"/>
            <a:ext cx="8912100" cy="291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3" name="Google Shape;633;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24364" y="504000"/>
            <a:ext cx="3019638" cy="2027615"/>
          </a:xfrm>
          <a:prstGeom prst="rect">
            <a:avLst/>
          </a:prstGeom>
          <a:noFill/>
          <a:ln>
            <a:noFill/>
          </a:ln>
        </p:spPr>
      </p:pic>
      <p:pic>
        <p:nvPicPr>
          <p:cNvPr id="634" name="Google Shape;634;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59484" y="504000"/>
            <a:ext cx="3019638" cy="2027615"/>
          </a:xfrm>
          <a:prstGeom prst="rect">
            <a:avLst/>
          </a:prstGeom>
          <a:noFill/>
          <a:ln>
            <a:noFill/>
          </a:ln>
        </p:spPr>
      </p:pic>
      <p:pic>
        <p:nvPicPr>
          <p:cNvPr id="635" name="Google Shape;635;p4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504000"/>
            <a:ext cx="3019638" cy="2027615"/>
          </a:xfrm>
          <a:prstGeom prst="rect">
            <a:avLst/>
          </a:prstGeom>
          <a:noFill/>
          <a:ln>
            <a:noFill/>
          </a:ln>
        </p:spPr>
      </p:pic>
      <p:pic>
        <p:nvPicPr>
          <p:cNvPr id="636" name="Google Shape;636;p4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264000" y="2797200"/>
            <a:ext cx="2091924" cy="2307087"/>
          </a:xfrm>
          <a:prstGeom prst="rect">
            <a:avLst/>
          </a:prstGeom>
          <a:noFill/>
          <a:ln>
            <a:noFill/>
          </a:ln>
        </p:spPr>
      </p:pic>
      <p:pic>
        <p:nvPicPr>
          <p:cNvPr id="637" name="Google Shape;637;p4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204000" y="2797200"/>
            <a:ext cx="2091924" cy="2307087"/>
          </a:xfrm>
          <a:prstGeom prst="rect">
            <a:avLst/>
          </a:prstGeom>
          <a:noFill/>
          <a:ln>
            <a:noFill/>
          </a:ln>
        </p:spPr>
      </p:pic>
      <p:pic>
        <p:nvPicPr>
          <p:cNvPr id="638" name="Google Shape;638;p4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80000" y="2797200"/>
            <a:ext cx="2091924" cy="2307087"/>
          </a:xfrm>
          <a:prstGeom prst="rect">
            <a:avLst/>
          </a:prstGeom>
          <a:noFill/>
          <a:ln>
            <a:noFill/>
          </a:ln>
        </p:spPr>
      </p:pic>
      <p:sp>
        <p:nvSpPr>
          <p:cNvPr id="639" name="Google Shape;639;p44"/>
          <p:cNvSpPr/>
          <p:nvPr/>
        </p:nvSpPr>
        <p:spPr>
          <a:xfrm>
            <a:off x="0" y="422825"/>
            <a:ext cx="9144000" cy="4720800"/>
          </a:xfrm>
          <a:prstGeom prst="rect">
            <a:avLst/>
          </a:prstGeom>
          <a:solidFill>
            <a:srgbClr val="FFFFFF">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0" name="Google Shape;640;p44"/>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2428699" y="2289586"/>
            <a:ext cx="4286603" cy="2931600"/>
          </a:xfrm>
          <a:prstGeom prst="rect">
            <a:avLst/>
          </a:prstGeom>
          <a:noFill/>
          <a:ln>
            <a:noFill/>
          </a:ln>
        </p:spPr>
      </p:pic>
      <p:sp>
        <p:nvSpPr>
          <p:cNvPr id="641" name="Google Shape;641;p44"/>
          <p:cNvSpPr txBox="1"/>
          <p:nvPr/>
        </p:nvSpPr>
        <p:spPr>
          <a:xfrm>
            <a:off x="-12" y="-41437"/>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000" b="1" dirty="0">
                <a:solidFill>
                  <a:schemeClr val="dk2"/>
                </a:solidFill>
                <a:latin typeface="Tenor Sans"/>
                <a:ea typeface="Tenor Sans"/>
                <a:cs typeface="Tenor Sans"/>
                <a:sym typeface="Tenor Sans"/>
              </a:rPr>
              <a:t>Intertrack effect on OH</a:t>
            </a:r>
            <a:r>
              <a:rPr lang="it" sz="2000" b="1" baseline="30000" dirty="0">
                <a:solidFill>
                  <a:schemeClr val="dk2"/>
                </a:solidFill>
                <a:latin typeface="Tenor Sans"/>
                <a:ea typeface="Tenor Sans"/>
                <a:cs typeface="Tenor Sans"/>
                <a:sym typeface="Tenor Sans"/>
              </a:rPr>
              <a:t>•</a:t>
            </a:r>
            <a:r>
              <a:rPr lang="it" sz="2000" dirty="0">
                <a:solidFill>
                  <a:schemeClr val="dk2"/>
                </a:solidFill>
                <a:latin typeface="Tenor Sans"/>
                <a:ea typeface="Tenor Sans"/>
                <a:cs typeface="Tenor Sans"/>
                <a:sym typeface="Tenor Sans"/>
              </a:rPr>
              <a:t> </a:t>
            </a:r>
            <a:r>
              <a:rPr lang="it" sz="2000" b="1" dirty="0">
                <a:solidFill>
                  <a:schemeClr val="dk2"/>
                </a:solidFill>
                <a:latin typeface="Tenor Sans"/>
                <a:ea typeface="Tenor Sans"/>
                <a:cs typeface="Tenor Sans"/>
                <a:sym typeface="Tenor Sans"/>
              </a:rPr>
              <a:t>at different Radiation Qualities</a:t>
            </a:r>
            <a:endParaRPr sz="2000" b="1" dirty="0">
              <a:solidFill>
                <a:schemeClr val="dk2"/>
              </a:solidFill>
              <a:latin typeface="Tenor Sans"/>
              <a:ea typeface="Tenor Sans"/>
              <a:cs typeface="Tenor Sans"/>
              <a:sym typeface="Tenor Sans"/>
            </a:endParaRPr>
          </a:p>
        </p:txBody>
      </p:sp>
      <p:sp>
        <p:nvSpPr>
          <p:cNvPr id="642" name="Google Shape;642;p44"/>
          <p:cNvSpPr txBox="1"/>
          <p:nvPr/>
        </p:nvSpPr>
        <p:spPr>
          <a:xfrm>
            <a:off x="8717100" y="4859050"/>
            <a:ext cx="42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300">
                <a:solidFill>
                  <a:schemeClr val="dk1"/>
                </a:solidFill>
                <a:latin typeface="Tenor Sans"/>
                <a:ea typeface="Tenor Sans"/>
                <a:cs typeface="Tenor Sans"/>
                <a:sym typeface="Tenor Sans"/>
              </a:rPr>
              <a:t>8</a:t>
            </a:r>
            <a:endParaRPr sz="1300">
              <a:solidFill>
                <a:schemeClr val="dk1"/>
              </a:solidFill>
              <a:latin typeface="Tenor Sans"/>
              <a:ea typeface="Tenor Sans"/>
              <a:cs typeface="Tenor Sans"/>
              <a:sym typeface="Tenor Sans"/>
            </a:endParaRPr>
          </a:p>
        </p:txBody>
      </p:sp>
      <p:sp>
        <p:nvSpPr>
          <p:cNvPr id="643" name="Google Shape;643;p44"/>
          <p:cNvSpPr txBox="1"/>
          <p:nvPr/>
        </p:nvSpPr>
        <p:spPr>
          <a:xfrm>
            <a:off x="1942650" y="491075"/>
            <a:ext cx="5258700" cy="1847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solidFill>
                  <a:schemeClr val="dk1"/>
                </a:solidFill>
                <a:latin typeface="Tenor Sans"/>
                <a:ea typeface="Tenor Sans"/>
                <a:cs typeface="Tenor Sans"/>
                <a:sym typeface="Tenor Sans"/>
              </a:rPr>
              <a:t>LET considerations:</a:t>
            </a:r>
            <a:endParaRPr sz="1800" b="1">
              <a:solidFill>
                <a:schemeClr val="dk1"/>
              </a:solidFill>
              <a:latin typeface="Tenor Sans"/>
              <a:ea typeface="Tenor Sans"/>
              <a:cs typeface="Tenor Sans"/>
              <a:sym typeface="Tenor Sans"/>
            </a:endParaRPr>
          </a:p>
          <a:p>
            <a:pPr marL="457200" lvl="0" indent="-342900" algn="l" rtl="0">
              <a:spcBef>
                <a:spcPts val="0"/>
              </a:spcBef>
              <a:spcAft>
                <a:spcPts val="0"/>
              </a:spcAft>
              <a:buClr>
                <a:schemeClr val="dk1"/>
              </a:buClr>
              <a:buSzPts val="1800"/>
              <a:buFont typeface="Tenor Sans"/>
              <a:buChar char="●"/>
            </a:pPr>
            <a:r>
              <a:rPr lang="it" sz="1800" b="1">
                <a:solidFill>
                  <a:schemeClr val="dk1"/>
                </a:solidFill>
                <a:latin typeface="Tenor Sans"/>
                <a:ea typeface="Tenor Sans"/>
                <a:cs typeface="Tenor Sans"/>
                <a:sym typeface="Tenor Sans"/>
              </a:rPr>
              <a:t>increase LET 🠂 </a:t>
            </a:r>
            <a:r>
              <a:rPr lang="it" sz="1800">
                <a:solidFill>
                  <a:schemeClr val="dk1"/>
                </a:solidFill>
                <a:latin typeface="Tenor Sans"/>
                <a:ea typeface="Tenor Sans"/>
                <a:cs typeface="Tenor Sans"/>
                <a:sym typeface="Tenor Sans"/>
              </a:rPr>
              <a:t>higher track density but quick consumption</a:t>
            </a:r>
            <a:endParaRPr sz="1800">
              <a:solidFill>
                <a:schemeClr val="dk1"/>
              </a:solidFill>
              <a:latin typeface="Tenor Sans"/>
              <a:ea typeface="Tenor Sans"/>
              <a:cs typeface="Tenor Sans"/>
              <a:sym typeface="Tenor Sans"/>
            </a:endParaRPr>
          </a:p>
          <a:p>
            <a:pPr marL="457200" lvl="0" indent="-342900" algn="l" rtl="0">
              <a:spcBef>
                <a:spcPts val="0"/>
              </a:spcBef>
              <a:spcAft>
                <a:spcPts val="0"/>
              </a:spcAft>
              <a:buClr>
                <a:schemeClr val="dk1"/>
              </a:buClr>
              <a:buSzPts val="1800"/>
              <a:buFont typeface="Tenor Sans"/>
              <a:buChar char="●"/>
            </a:pPr>
            <a:r>
              <a:rPr lang="it" sz="1800">
                <a:solidFill>
                  <a:schemeClr val="dk1"/>
                </a:solidFill>
                <a:latin typeface="Tenor Sans"/>
                <a:ea typeface="Tenor Sans"/>
                <a:cs typeface="Tenor Sans"/>
                <a:sym typeface="Tenor Sans"/>
              </a:rPr>
              <a:t>Are there similarities with LET effect?</a:t>
            </a:r>
            <a:endParaRPr sz="1800">
              <a:solidFill>
                <a:schemeClr val="dk1"/>
              </a:solidFill>
              <a:latin typeface="Tenor Sans"/>
              <a:ea typeface="Tenor Sans"/>
              <a:cs typeface="Tenor Sans"/>
              <a:sym typeface="Tenor Sans"/>
            </a:endParaRPr>
          </a:p>
          <a:p>
            <a:pPr marL="457200" lvl="0" indent="0" algn="l" rtl="0">
              <a:spcBef>
                <a:spcPts val="0"/>
              </a:spcBef>
              <a:spcAft>
                <a:spcPts val="0"/>
              </a:spcAft>
              <a:buNone/>
            </a:pPr>
            <a:r>
              <a:rPr lang="it" sz="1800">
                <a:solidFill>
                  <a:schemeClr val="dk1"/>
                </a:solidFill>
                <a:latin typeface="Tenor Sans"/>
                <a:ea typeface="Tenor Sans"/>
                <a:cs typeface="Tenor Sans"/>
                <a:sym typeface="Tenor Sans"/>
              </a:rPr>
              <a:t>Is this behaviour observed for other chemical species?</a:t>
            </a:r>
            <a:endParaRPr sz="1800">
              <a:solidFill>
                <a:schemeClr val="dk1"/>
              </a:solidFill>
              <a:latin typeface="Tenor Sans"/>
              <a:ea typeface="Tenor Sans"/>
              <a:cs typeface="Tenor Sans"/>
              <a:sym typeface="Tenor Sans"/>
            </a:endParaRPr>
          </a:p>
        </p:txBody>
      </p:sp>
      <p:sp>
        <p:nvSpPr>
          <p:cNvPr id="2" name="Date Placeholder 1">
            <a:extLst>
              <a:ext uri="{FF2B5EF4-FFF2-40B4-BE49-F238E27FC236}">
                <a16:creationId xmlns:a16="http://schemas.microsoft.com/office/drawing/2014/main" id="{2C85D44F-30EE-14D1-C8D9-0D6651B40FD8}"/>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3AF136CB-EB2F-2C32-77BC-C48D0FA74C08}"/>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0541D979-7886-EFF0-3BD0-D8DDE5060532}"/>
              </a:ext>
            </a:extLst>
          </p:cNvPr>
          <p:cNvSpPr>
            <a:spLocks noGrp="1"/>
          </p:cNvSpPr>
          <p:nvPr>
            <p:ph type="sldNum" sz="quarter" idx="12"/>
          </p:nvPr>
        </p:nvSpPr>
        <p:spPr/>
        <p:txBody>
          <a:bodyPr/>
          <a:lstStyle/>
          <a:p>
            <a:fld id="{4C03E94D-BACC-4743-B2BE-3C118A75A3B0}" type="slidenum">
              <a:rPr lang="en-US" smtClean="0"/>
              <a:pPr/>
              <a:t>86</a:t>
            </a:fld>
            <a:endParaRPr lang="en-US" dirty="0"/>
          </a:p>
        </p:txBody>
      </p:sp>
    </p:spTree>
    <p:extLst>
      <p:ext uri="{BB962C8B-B14F-4D97-AF65-F5344CB8AC3E}">
        <p14:creationId xmlns:p14="http://schemas.microsoft.com/office/powerpoint/2010/main" val="32787815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1143000" y="307246"/>
            <a:ext cx="6858000" cy="575774"/>
          </a:xfrm>
          <a:prstGeom prst="rect">
            <a:avLst/>
          </a:prstGeom>
          <a:noFill/>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50" b="1" dirty="0"/>
              <a:t>A stochastic approach for modeling the ROO. effect </a:t>
            </a:r>
          </a:p>
        </p:txBody>
      </p:sp>
      <p:sp>
        <p:nvSpPr>
          <p:cNvPr id="2" name="Segnaposto data 1"/>
          <p:cNvSpPr>
            <a:spLocks noGrp="1"/>
          </p:cNvSpPr>
          <p:nvPr>
            <p:ph type="dt" sz="half" idx="10"/>
          </p:nvPr>
        </p:nvSpPr>
        <p:spPr/>
        <p:txBody>
          <a:bodyPr/>
          <a:lstStyle/>
          <a:p>
            <a:r>
              <a:rPr lang="it-IT">
                <a:solidFill>
                  <a:prstClr val="black">
                    <a:tint val="75000"/>
                  </a:prstClr>
                </a:solidFill>
              </a:rPr>
              <a:t>06.10.2025</a:t>
            </a:r>
            <a:endParaRPr lang="en-US" dirty="0">
              <a:solidFill>
                <a:prstClr val="black">
                  <a:tint val="75000"/>
                </a:prstClr>
              </a:solidFill>
            </a:endParaRPr>
          </a:p>
        </p:txBody>
      </p:sp>
      <p:grpSp>
        <p:nvGrpSpPr>
          <p:cNvPr id="29" name="Gruppo 28"/>
          <p:cNvGrpSpPr/>
          <p:nvPr/>
        </p:nvGrpSpPr>
        <p:grpSpPr>
          <a:xfrm>
            <a:off x="3270410" y="1218714"/>
            <a:ext cx="3335327" cy="1129853"/>
            <a:chOff x="3782060" y="1120340"/>
            <a:chExt cx="5929470" cy="2008628"/>
          </a:xfrm>
        </p:grpSpPr>
        <p:sp>
          <p:nvSpPr>
            <p:cNvPr id="30" name="Figura a mano libera 29"/>
            <p:cNvSpPr/>
            <p:nvPr/>
          </p:nvSpPr>
          <p:spPr>
            <a:xfrm>
              <a:off x="5669367" y="1120340"/>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85327" tIns="208216" rIns="185327" bIns="208216" numCol="1" spcCol="1270" anchor="ctr" anchorCtr="0">
              <a:noAutofit/>
            </a:bodyPr>
            <a:lstStyle/>
            <a:p>
              <a:pPr algn="ctr" defTabSz="375047">
                <a:lnSpc>
                  <a:spcPct val="90000"/>
                </a:lnSpc>
                <a:spcBef>
                  <a:spcPct val="0"/>
                </a:spcBef>
                <a:spcAft>
                  <a:spcPct val="35000"/>
                </a:spcAft>
              </a:pPr>
              <a:r>
                <a:rPr lang="en-GB" sz="844" dirty="0">
                  <a:solidFill>
                    <a:prstClr val="black"/>
                  </a:solidFill>
                </a:rPr>
                <a:t>Particles arrive before chemical reactions finish (</a:t>
              </a:r>
              <a:r>
                <a:rPr lang="en-GB" sz="844" b="1" dirty="0">
                  <a:solidFill>
                    <a:prstClr val="black"/>
                  </a:solidFill>
                </a:rPr>
                <a:t>temporal proximity</a:t>
              </a:r>
              <a:r>
                <a:rPr lang="en-GB" sz="844" dirty="0">
                  <a:solidFill>
                    <a:prstClr val="black"/>
                  </a:solidFill>
                </a:rPr>
                <a:t>)</a:t>
              </a:r>
              <a:endParaRPr lang="en-US" sz="844" dirty="0">
                <a:solidFill>
                  <a:prstClr val="black"/>
                </a:solidFill>
              </a:endParaRPr>
            </a:p>
          </p:txBody>
        </p:sp>
        <p:sp>
          <p:nvSpPr>
            <p:cNvPr id="31" name="Figura a mano libera 30"/>
            <p:cNvSpPr/>
            <p:nvPr/>
          </p:nvSpPr>
          <p:spPr>
            <a:xfrm>
              <a:off x="7469901" y="1522066"/>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1435" tIns="51435" rIns="51435" bIns="51435" numCol="1" spcCol="1270" anchor="ctr" anchorCtr="0">
              <a:noAutofit/>
            </a:bodyPr>
            <a:lstStyle/>
            <a:p>
              <a:pPr defTabSz="600075">
                <a:lnSpc>
                  <a:spcPct val="90000"/>
                </a:lnSpc>
                <a:spcBef>
                  <a:spcPct val="0"/>
                </a:spcBef>
                <a:spcAft>
                  <a:spcPct val="35000"/>
                </a:spcAft>
              </a:pPr>
              <a:r>
                <a:rPr lang="it-IT" sz="1350" b="1" dirty="0">
                  <a:solidFill>
                    <a:prstClr val="black">
                      <a:hueOff val="0"/>
                      <a:satOff val="0"/>
                      <a:lumOff val="0"/>
                      <a:alphaOff val="0"/>
                    </a:prstClr>
                  </a:solidFill>
                </a:rPr>
                <a:t>Dose rate</a:t>
              </a:r>
              <a:endParaRPr lang="en-US" sz="1350" b="1" dirty="0">
                <a:solidFill>
                  <a:prstClr val="black">
                    <a:hueOff val="0"/>
                    <a:satOff val="0"/>
                    <a:lumOff val="0"/>
                    <a:alphaOff val="0"/>
                  </a:prstClr>
                </a:solidFill>
              </a:endParaRPr>
            </a:p>
          </p:txBody>
        </p:sp>
        <p:sp>
          <p:nvSpPr>
            <p:cNvPr id="33" name="Figura a mano libera 32"/>
            <p:cNvSpPr/>
            <p:nvPr/>
          </p:nvSpPr>
          <p:spPr>
            <a:xfrm>
              <a:off x="3782060" y="1120340"/>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solidFill>
          </p:spPr>
          <p:style>
            <a:lnRef idx="2">
              <a:schemeClr val="lt1">
                <a:hueOff val="0"/>
                <a:satOff val="0"/>
                <a:lumOff val="0"/>
                <a:alphaOff val="0"/>
              </a:schemeClr>
            </a:lnRef>
            <a:fillRef idx="1">
              <a:schemeClr val="accent1">
                <a:alpha val="90000"/>
                <a:hueOff val="0"/>
                <a:satOff val="0"/>
                <a:lumOff val="0"/>
                <a:alphaOff val="-8000"/>
              </a:schemeClr>
            </a:fillRef>
            <a:effectRef idx="0">
              <a:schemeClr val="accent1">
                <a:alpha val="90000"/>
                <a:hueOff val="0"/>
                <a:satOff val="0"/>
                <a:lumOff val="0"/>
                <a:alphaOff val="-8000"/>
              </a:schemeClr>
            </a:effectRef>
            <a:fontRef idx="minor">
              <a:schemeClr val="lt1"/>
            </a:fontRef>
          </p:style>
          <p:txBody>
            <a:bodyPr spcFirstLastPara="0" vert="horz" wrap="square" lIns="153180" tIns="176069" rIns="153180" bIns="176069" numCol="1" spcCol="1270" anchor="ctr" anchorCtr="0">
              <a:noAutofit/>
            </a:bodyPr>
            <a:lstStyle/>
            <a:p>
              <a:pPr algn="ctr" defTabSz="900113">
                <a:lnSpc>
                  <a:spcPct val="90000"/>
                </a:lnSpc>
                <a:spcBef>
                  <a:spcPct val="0"/>
                </a:spcBef>
                <a:spcAft>
                  <a:spcPct val="35000"/>
                </a:spcAft>
              </a:pPr>
              <a:endParaRPr lang="en-US" sz="2025">
                <a:solidFill>
                  <a:prstClr val="white"/>
                </a:solidFill>
              </a:endParaRPr>
            </a:p>
          </p:txBody>
        </p:sp>
        <mc:AlternateContent xmlns:mc="http://schemas.openxmlformats.org/markup-compatibility/2006" xmlns:a14="http://schemas.microsoft.com/office/drawing/2010/main">
          <mc:Choice Requires="a14">
            <p:sp>
              <p:nvSpPr>
                <p:cNvPr id="34" name="Rettangolo 33"/>
                <p:cNvSpPr/>
                <p:nvPr/>
              </p:nvSpPr>
              <p:spPr>
                <a:xfrm>
                  <a:off x="4193205" y="1875531"/>
                  <a:ext cx="1029685" cy="486629"/>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acc>
                          <m:accPr>
                            <m:chr m:val="̇"/>
                            <m:ctrlPr>
                              <a:rPr lang="en-GB" sz="1013" b="1" i="1">
                                <a:solidFill>
                                  <a:prstClr val="black"/>
                                </a:solidFill>
                                <a:latin typeface="Cambria Math" panose="02040503050406030204" pitchFamily="18" charset="0"/>
                              </a:rPr>
                            </m:ctrlPr>
                          </m:accPr>
                          <m:e>
                            <m:r>
                              <a:rPr lang="it-IT" sz="1013" b="1" i="1">
                                <a:solidFill>
                                  <a:prstClr val="black"/>
                                </a:solidFill>
                                <a:latin typeface="Cambria Math" panose="02040503050406030204" pitchFamily="18" charset="0"/>
                              </a:rPr>
                              <m:t>𝑫</m:t>
                            </m:r>
                          </m:e>
                        </m:acc>
                        <m:r>
                          <a:rPr lang="it-IT" sz="1013" b="1" i="1">
                            <a:solidFill>
                              <a:prstClr val="black"/>
                            </a:solidFill>
                            <a:latin typeface="Cambria Math" panose="02040503050406030204" pitchFamily="18" charset="0"/>
                          </a:rPr>
                          <m:t>&gt;</m:t>
                        </m:r>
                        <m:acc>
                          <m:accPr>
                            <m:chr m:val="̅"/>
                            <m:ctrlPr>
                              <a:rPr lang="it-IT" sz="1013" b="1" i="1">
                                <a:solidFill>
                                  <a:prstClr val="black"/>
                                </a:solidFill>
                                <a:latin typeface="Cambria Math" panose="02040503050406030204" pitchFamily="18" charset="0"/>
                              </a:rPr>
                            </m:ctrlPr>
                          </m:accPr>
                          <m:e>
                            <m:acc>
                              <m:accPr>
                                <m:chr m:val="̇"/>
                                <m:ctrlPr>
                                  <a:rPr lang="it-IT" sz="1013" b="1" i="1">
                                    <a:solidFill>
                                      <a:prstClr val="black"/>
                                    </a:solidFill>
                                    <a:latin typeface="Cambria Math" panose="02040503050406030204" pitchFamily="18" charset="0"/>
                                  </a:rPr>
                                </m:ctrlPr>
                              </m:accPr>
                              <m:e>
                                <m:r>
                                  <a:rPr lang="it-IT" sz="1013" b="1" i="1">
                                    <a:solidFill>
                                      <a:prstClr val="black"/>
                                    </a:solidFill>
                                    <a:latin typeface="Cambria Math" panose="02040503050406030204" pitchFamily="18" charset="0"/>
                                  </a:rPr>
                                  <m:t>𝑫</m:t>
                                </m:r>
                              </m:e>
                            </m:acc>
                          </m:e>
                        </m:acc>
                      </m:oMath>
                    </m:oMathPara>
                  </a14:m>
                  <a:endParaRPr lang="en-US" sz="1013" dirty="0">
                    <a:solidFill>
                      <a:prstClr val="black"/>
                    </a:solidFill>
                  </a:endParaRPr>
                </a:p>
              </p:txBody>
            </p:sp>
          </mc:Choice>
          <mc:Fallback xmlns="">
            <p:sp>
              <p:nvSpPr>
                <p:cNvPr id="34" name="Rettangolo 33"/>
                <p:cNvSpPr>
                  <a:spLocks noRot="1" noChangeAspect="1" noMove="1" noResize="1" noEditPoints="1" noAdjustHandles="1" noChangeArrowheads="1" noChangeShapeType="1" noTextEdit="1"/>
                </p:cNvSpPr>
                <p:nvPr/>
              </p:nvSpPr>
              <p:spPr>
                <a:xfrm>
                  <a:off x="4193205" y="1875531"/>
                  <a:ext cx="1029685" cy="486629"/>
                </a:xfrm>
                <a:prstGeom prst="rect">
                  <a:avLst/>
                </a:prstGeom>
                <a:blipFill>
                  <a:blip r:embed="rId2"/>
                  <a:stretch>
                    <a:fillRect/>
                  </a:stretch>
                </a:blipFill>
              </p:spPr>
              <p:txBody>
                <a:bodyPr/>
                <a:lstStyle/>
                <a:p>
                  <a:r>
                    <a:rPr lang="en-IT">
                      <a:noFill/>
                    </a:rPr>
                    <a:t> </a:t>
                  </a:r>
                </a:p>
              </p:txBody>
            </p:sp>
          </mc:Fallback>
        </mc:AlternateContent>
      </p:grpSp>
      <p:grpSp>
        <p:nvGrpSpPr>
          <p:cNvPr id="35" name="Gruppo 34"/>
          <p:cNvGrpSpPr/>
          <p:nvPr/>
        </p:nvGrpSpPr>
        <p:grpSpPr>
          <a:xfrm>
            <a:off x="2538264" y="2177734"/>
            <a:ext cx="3305499" cy="1129853"/>
            <a:chOff x="2480468" y="2825264"/>
            <a:chExt cx="5876443" cy="2008628"/>
          </a:xfrm>
        </p:grpSpPr>
        <p:sp>
          <p:nvSpPr>
            <p:cNvPr id="36" name="Figura a mano libera 35"/>
            <p:cNvSpPr/>
            <p:nvPr/>
          </p:nvSpPr>
          <p:spPr>
            <a:xfrm>
              <a:off x="4722098" y="282526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alpha val="90000"/>
                <a:hueOff val="0"/>
                <a:satOff val="0"/>
                <a:lumOff val="0"/>
                <a:alphaOff val="-16000"/>
              </a:schemeClr>
            </a:fillRef>
            <a:effectRef idx="0">
              <a:schemeClr val="accent1">
                <a:alpha val="90000"/>
                <a:hueOff val="0"/>
                <a:satOff val="0"/>
                <a:lumOff val="0"/>
                <a:alphaOff val="-16000"/>
              </a:schemeClr>
            </a:effectRef>
            <a:fontRef idx="minor">
              <a:schemeClr val="lt1"/>
            </a:fontRef>
          </p:style>
          <p:txBody>
            <a:bodyPr spcFirstLastPara="0" vert="horz" wrap="square" lIns="185327" tIns="208216" rIns="185327" bIns="208216" numCol="1" spcCol="1270" anchor="ctr" anchorCtr="0">
              <a:noAutofit/>
            </a:bodyPr>
            <a:lstStyle/>
            <a:p>
              <a:pPr algn="ctr" defTabSz="375047">
                <a:lnSpc>
                  <a:spcPct val="90000"/>
                </a:lnSpc>
                <a:spcBef>
                  <a:spcPct val="0"/>
                </a:spcBef>
                <a:spcAft>
                  <a:spcPct val="35000"/>
                </a:spcAft>
              </a:pPr>
              <a:r>
                <a:rPr lang="en-GB" sz="844" dirty="0">
                  <a:solidFill>
                    <a:prstClr val="black"/>
                  </a:solidFill>
                </a:rPr>
                <a:t>Particles arrive close enough to interact (</a:t>
              </a:r>
              <a:r>
                <a:rPr lang="en-GB" sz="844" b="1" dirty="0">
                  <a:solidFill>
                    <a:prstClr val="black"/>
                  </a:solidFill>
                </a:rPr>
                <a:t>spatial</a:t>
              </a:r>
              <a:r>
                <a:rPr lang="en-GB" sz="844" dirty="0">
                  <a:solidFill>
                    <a:prstClr val="black"/>
                  </a:solidFill>
                </a:rPr>
                <a:t> </a:t>
              </a:r>
              <a:r>
                <a:rPr lang="en-GB" sz="844" b="1" dirty="0">
                  <a:solidFill>
                    <a:prstClr val="black"/>
                  </a:solidFill>
                </a:rPr>
                <a:t>proximity</a:t>
              </a:r>
              <a:r>
                <a:rPr lang="en-GB" sz="844" dirty="0">
                  <a:solidFill>
                    <a:prstClr val="black"/>
                  </a:solidFill>
                </a:rPr>
                <a:t>)</a:t>
              </a:r>
              <a:endParaRPr lang="en-US" sz="844" dirty="0">
                <a:solidFill>
                  <a:prstClr val="black"/>
                </a:solidFill>
              </a:endParaRPr>
            </a:p>
          </p:txBody>
        </p:sp>
        <p:sp>
          <p:nvSpPr>
            <p:cNvPr id="37" name="Figura a mano libera 36"/>
            <p:cNvSpPr/>
            <p:nvPr/>
          </p:nvSpPr>
          <p:spPr>
            <a:xfrm>
              <a:off x="2480468" y="3226989"/>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1435" tIns="51435" rIns="51435" bIns="51435" numCol="1" spcCol="1270" anchor="ctr" anchorCtr="0">
              <a:noAutofit/>
            </a:bodyPr>
            <a:lstStyle/>
            <a:p>
              <a:pPr algn="r" defTabSz="600075">
                <a:lnSpc>
                  <a:spcPct val="90000"/>
                </a:lnSpc>
                <a:spcBef>
                  <a:spcPct val="0"/>
                </a:spcBef>
                <a:spcAft>
                  <a:spcPct val="35000"/>
                </a:spcAft>
              </a:pPr>
              <a:r>
                <a:rPr lang="it-IT" sz="1350" b="1" dirty="0">
                  <a:solidFill>
                    <a:prstClr val="black">
                      <a:hueOff val="0"/>
                      <a:satOff val="0"/>
                      <a:lumOff val="0"/>
                      <a:alphaOff val="0"/>
                    </a:prstClr>
                  </a:solidFill>
                </a:rPr>
                <a:t>Dose</a:t>
              </a:r>
              <a:endParaRPr lang="en-US" sz="1350" b="1" dirty="0">
                <a:solidFill>
                  <a:prstClr val="black">
                    <a:hueOff val="0"/>
                    <a:satOff val="0"/>
                    <a:lumOff val="0"/>
                    <a:alphaOff val="0"/>
                  </a:prstClr>
                </a:solidFill>
              </a:endParaRPr>
            </a:p>
          </p:txBody>
        </p:sp>
        <p:sp>
          <p:nvSpPr>
            <p:cNvPr id="38" name="Figura a mano libera 37"/>
            <p:cNvSpPr/>
            <p:nvPr/>
          </p:nvSpPr>
          <p:spPr>
            <a:xfrm>
              <a:off x="6609405" y="282526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alpha val="90000"/>
                <a:hueOff val="0"/>
                <a:satOff val="0"/>
                <a:lumOff val="0"/>
                <a:alphaOff val="-24000"/>
              </a:schemeClr>
            </a:fillRef>
            <a:effectRef idx="0">
              <a:schemeClr val="accent1">
                <a:alpha val="90000"/>
                <a:hueOff val="0"/>
                <a:satOff val="0"/>
                <a:lumOff val="0"/>
                <a:alphaOff val="-24000"/>
              </a:schemeClr>
            </a:effectRef>
            <a:fontRef idx="minor">
              <a:schemeClr val="lt1"/>
            </a:fontRef>
          </p:style>
          <p:txBody>
            <a:bodyPr spcFirstLastPara="0" vert="horz" wrap="square" lIns="153180" tIns="176069" rIns="153180" bIns="176069" numCol="1" spcCol="1270" anchor="ctr" anchorCtr="0">
              <a:noAutofit/>
            </a:bodyPr>
            <a:lstStyle/>
            <a:p>
              <a:pPr algn="ctr" defTabSz="900113">
                <a:lnSpc>
                  <a:spcPct val="90000"/>
                </a:lnSpc>
                <a:spcBef>
                  <a:spcPct val="0"/>
                </a:spcBef>
                <a:spcAft>
                  <a:spcPct val="35000"/>
                </a:spcAft>
              </a:pPr>
              <a:endParaRPr lang="en-US" sz="2025">
                <a:solidFill>
                  <a:prstClr val="white"/>
                </a:solidFill>
              </a:endParaRPr>
            </a:p>
          </p:txBody>
        </p:sp>
        <mc:AlternateContent xmlns:mc="http://schemas.openxmlformats.org/markup-compatibility/2006" xmlns:a14="http://schemas.microsoft.com/office/drawing/2010/main">
          <mc:Choice Requires="a14">
            <p:sp>
              <p:nvSpPr>
                <p:cNvPr id="39" name="Rettangolo 38"/>
                <p:cNvSpPr/>
                <p:nvPr/>
              </p:nvSpPr>
              <p:spPr>
                <a:xfrm>
                  <a:off x="7049819" y="3644912"/>
                  <a:ext cx="1029685" cy="441261"/>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it-IT" sz="1013" b="1" i="1">
                            <a:solidFill>
                              <a:prstClr val="black"/>
                            </a:solidFill>
                            <a:latin typeface="Cambria Math" panose="02040503050406030204" pitchFamily="18" charset="0"/>
                          </a:rPr>
                          <m:t>𝑫</m:t>
                        </m:r>
                        <m:r>
                          <a:rPr lang="it-IT" sz="1013" b="1" i="1">
                            <a:solidFill>
                              <a:prstClr val="black"/>
                            </a:solidFill>
                            <a:latin typeface="Cambria Math" panose="02040503050406030204" pitchFamily="18" charset="0"/>
                          </a:rPr>
                          <m:t>&gt;</m:t>
                        </m:r>
                        <m:acc>
                          <m:accPr>
                            <m:chr m:val="̅"/>
                            <m:ctrlPr>
                              <a:rPr lang="it-IT" sz="1013" b="1" i="1">
                                <a:solidFill>
                                  <a:prstClr val="black"/>
                                </a:solidFill>
                                <a:latin typeface="Cambria Math" panose="02040503050406030204" pitchFamily="18" charset="0"/>
                              </a:rPr>
                            </m:ctrlPr>
                          </m:accPr>
                          <m:e>
                            <m:r>
                              <a:rPr lang="it-IT" sz="1013" b="1" i="1">
                                <a:solidFill>
                                  <a:prstClr val="black"/>
                                </a:solidFill>
                                <a:latin typeface="Cambria Math" panose="02040503050406030204" pitchFamily="18" charset="0"/>
                              </a:rPr>
                              <m:t>𝑫</m:t>
                            </m:r>
                          </m:e>
                        </m:acc>
                      </m:oMath>
                    </m:oMathPara>
                  </a14:m>
                  <a:endParaRPr lang="en-US" sz="1013" dirty="0">
                    <a:solidFill>
                      <a:prstClr val="black"/>
                    </a:solidFill>
                  </a:endParaRPr>
                </a:p>
              </p:txBody>
            </p:sp>
          </mc:Choice>
          <mc:Fallback xmlns="">
            <p:sp>
              <p:nvSpPr>
                <p:cNvPr id="39" name="Rettangolo 38"/>
                <p:cNvSpPr>
                  <a:spLocks noRot="1" noChangeAspect="1" noMove="1" noResize="1" noEditPoints="1" noAdjustHandles="1" noChangeArrowheads="1" noChangeShapeType="1" noTextEdit="1"/>
                </p:cNvSpPr>
                <p:nvPr/>
              </p:nvSpPr>
              <p:spPr>
                <a:xfrm>
                  <a:off x="7049819" y="3644912"/>
                  <a:ext cx="1029685" cy="441261"/>
                </a:xfrm>
                <a:prstGeom prst="rect">
                  <a:avLst/>
                </a:prstGeom>
                <a:blipFill>
                  <a:blip r:embed="rId3"/>
                  <a:stretch>
                    <a:fillRect/>
                  </a:stretch>
                </a:blipFill>
              </p:spPr>
              <p:txBody>
                <a:bodyPr/>
                <a:lstStyle/>
                <a:p>
                  <a:r>
                    <a:rPr lang="en-IT">
                      <a:noFill/>
                    </a:rPr>
                    <a:t> </a:t>
                  </a:r>
                </a:p>
              </p:txBody>
            </p:sp>
          </mc:Fallback>
        </mc:AlternateContent>
      </p:grpSp>
      <p:grpSp>
        <p:nvGrpSpPr>
          <p:cNvPr id="40" name="Gruppo 39"/>
          <p:cNvGrpSpPr/>
          <p:nvPr/>
        </p:nvGrpSpPr>
        <p:grpSpPr>
          <a:xfrm>
            <a:off x="3270410" y="3136753"/>
            <a:ext cx="3335327" cy="1129853"/>
            <a:chOff x="3782060" y="4530187"/>
            <a:chExt cx="5929470" cy="2008628"/>
          </a:xfrm>
        </p:grpSpPr>
        <p:sp>
          <p:nvSpPr>
            <p:cNvPr id="41" name="Figura a mano libera 40"/>
            <p:cNvSpPr/>
            <p:nvPr/>
          </p:nvSpPr>
          <p:spPr>
            <a:xfrm>
              <a:off x="5669367" y="4530187"/>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alpha val="90000"/>
                <a:hueOff val="0"/>
                <a:satOff val="0"/>
                <a:lumOff val="0"/>
                <a:alphaOff val="-32000"/>
              </a:schemeClr>
            </a:fillRef>
            <a:effectRef idx="0">
              <a:schemeClr val="accent1">
                <a:alpha val="90000"/>
                <a:hueOff val="0"/>
                <a:satOff val="0"/>
                <a:lumOff val="0"/>
                <a:alphaOff val="-32000"/>
              </a:schemeClr>
            </a:effectRef>
            <a:fontRef idx="minor">
              <a:schemeClr val="lt1"/>
            </a:fontRef>
          </p:style>
          <p:txBody>
            <a:bodyPr spcFirstLastPara="0" vert="horz" wrap="square" lIns="185327" tIns="208216" rIns="185327" bIns="208216" numCol="1" spcCol="1270" anchor="ctr" anchorCtr="0">
              <a:noAutofit/>
            </a:bodyPr>
            <a:lstStyle/>
            <a:p>
              <a:pPr algn="ctr" defTabSz="375047">
                <a:lnSpc>
                  <a:spcPct val="90000"/>
                </a:lnSpc>
                <a:spcBef>
                  <a:spcPct val="0"/>
                </a:spcBef>
                <a:spcAft>
                  <a:spcPct val="35000"/>
                </a:spcAft>
              </a:pPr>
              <a:r>
                <a:rPr lang="en-GB" sz="844" dirty="0">
                  <a:solidFill>
                    <a:prstClr val="black"/>
                  </a:solidFill>
                </a:rPr>
                <a:t>Different concentration between </a:t>
              </a:r>
              <a:r>
                <a:rPr lang="en-US" sz="844" dirty="0">
                  <a:solidFill>
                    <a:prstClr val="black"/>
                  </a:solidFill>
                </a:rPr>
                <a:t>tumor</a:t>
              </a:r>
              <a:r>
                <a:rPr lang="en-GB" sz="844" dirty="0">
                  <a:solidFill>
                    <a:prstClr val="black"/>
                  </a:solidFill>
                </a:rPr>
                <a:t> and normal tissue (</a:t>
              </a:r>
              <a:r>
                <a:rPr lang="en-GB" sz="844" b="1" dirty="0">
                  <a:solidFill>
                    <a:prstClr val="black"/>
                  </a:solidFill>
                </a:rPr>
                <a:t>differential selectivity</a:t>
              </a:r>
              <a:r>
                <a:rPr lang="en-GB" sz="844" dirty="0">
                  <a:solidFill>
                    <a:prstClr val="black"/>
                  </a:solidFill>
                </a:rPr>
                <a:t>)</a:t>
              </a:r>
              <a:endParaRPr lang="en-US" sz="844" dirty="0">
                <a:solidFill>
                  <a:prstClr val="black"/>
                </a:solidFill>
              </a:endParaRPr>
            </a:p>
          </p:txBody>
        </p:sp>
        <p:sp>
          <p:nvSpPr>
            <p:cNvPr id="42" name="Figura a mano libera 41"/>
            <p:cNvSpPr/>
            <p:nvPr/>
          </p:nvSpPr>
          <p:spPr>
            <a:xfrm>
              <a:off x="7469901" y="4931913"/>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1435" tIns="51435" rIns="51435" bIns="51435" numCol="1" spcCol="1270" anchor="ctr" anchorCtr="0">
              <a:noAutofit/>
            </a:bodyPr>
            <a:lstStyle/>
            <a:p>
              <a:pPr defTabSz="600075">
                <a:lnSpc>
                  <a:spcPct val="90000"/>
                </a:lnSpc>
                <a:spcBef>
                  <a:spcPct val="0"/>
                </a:spcBef>
                <a:spcAft>
                  <a:spcPct val="35000"/>
                </a:spcAft>
              </a:pPr>
              <a:r>
                <a:rPr lang="it-IT" sz="1350" b="1" dirty="0" err="1">
                  <a:solidFill>
                    <a:prstClr val="black">
                      <a:hueOff val="0"/>
                      <a:satOff val="0"/>
                      <a:lumOff val="0"/>
                      <a:alphaOff val="0"/>
                    </a:prstClr>
                  </a:solidFill>
                </a:rPr>
                <a:t>Chemistry</a:t>
              </a:r>
              <a:endParaRPr lang="en-US" sz="1350" b="1" dirty="0">
                <a:solidFill>
                  <a:prstClr val="black">
                    <a:hueOff val="0"/>
                    <a:satOff val="0"/>
                    <a:lumOff val="0"/>
                    <a:alphaOff val="0"/>
                  </a:prstClr>
                </a:solidFill>
              </a:endParaRPr>
            </a:p>
          </p:txBody>
        </p:sp>
        <p:sp>
          <p:nvSpPr>
            <p:cNvPr id="43" name="Figura a mano libera 42"/>
            <p:cNvSpPr/>
            <p:nvPr/>
          </p:nvSpPr>
          <p:spPr>
            <a:xfrm>
              <a:off x="3782060" y="4530187"/>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153180" tIns="176069" rIns="153180" bIns="176069" numCol="1" spcCol="1270" anchor="ctr" anchorCtr="0">
              <a:noAutofit/>
            </a:bodyPr>
            <a:lstStyle/>
            <a:p>
              <a:pPr algn="ctr" defTabSz="900113">
                <a:lnSpc>
                  <a:spcPct val="90000"/>
                </a:lnSpc>
                <a:spcBef>
                  <a:spcPct val="0"/>
                </a:spcBef>
                <a:spcAft>
                  <a:spcPct val="35000"/>
                </a:spcAft>
              </a:pPr>
              <a:endParaRPr lang="en-US" sz="2025">
                <a:solidFill>
                  <a:prstClr val="white"/>
                </a:solidFill>
              </a:endParaRPr>
            </a:p>
          </p:txBody>
        </p:sp>
        <mc:AlternateContent xmlns:mc="http://schemas.openxmlformats.org/markup-compatibility/2006" xmlns:a14="http://schemas.microsoft.com/office/drawing/2010/main">
          <mc:Choice Requires="a14">
            <p:sp>
              <p:nvSpPr>
                <p:cNvPr id="44" name="Rettangolo 43"/>
                <p:cNvSpPr/>
                <p:nvPr/>
              </p:nvSpPr>
              <p:spPr>
                <a:xfrm>
                  <a:off x="4022140" y="5349835"/>
                  <a:ext cx="1272123" cy="4412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it-IT" sz="1013" b="1" i="1">
                                <a:solidFill>
                                  <a:prstClr val="black"/>
                                </a:solidFill>
                                <a:latin typeface="Cambria Math" panose="02040503050406030204" pitchFamily="18" charset="0"/>
                              </a:rPr>
                            </m:ctrlPr>
                          </m:dPr>
                          <m:e>
                            <m:sSup>
                              <m:sSupPr>
                                <m:ctrlPr>
                                  <a:rPr lang="en-US" sz="1013" b="1" i="1">
                                    <a:solidFill>
                                      <a:prstClr val="black"/>
                                    </a:solidFill>
                                    <a:latin typeface="Cambria Math" panose="02040503050406030204" pitchFamily="18" charset="0"/>
                                  </a:rPr>
                                </m:ctrlPr>
                              </m:sSupPr>
                              <m:e>
                                <m:r>
                                  <a:rPr lang="it-IT" sz="1013" b="1">
                                    <a:solidFill>
                                      <a:prstClr val="black"/>
                                    </a:solidFill>
                                    <a:latin typeface="Cambria Math" panose="02040503050406030204" pitchFamily="18" charset="0"/>
                                  </a:rPr>
                                  <m:t>𝐑𝐎𝐎</m:t>
                                </m:r>
                              </m:e>
                              <m:sup>
                                <m:r>
                                  <a:rPr lang="it-IT" sz="1013" b="1">
                                    <a:solidFill>
                                      <a:prstClr val="black"/>
                                    </a:solidFill>
                                    <a:latin typeface="Cambria Math" panose="02040503050406030204" pitchFamily="18" charset="0"/>
                                    <a:ea typeface="Cambria Math" panose="02040503050406030204" pitchFamily="18" charset="0"/>
                                  </a:rPr>
                                  <m:t>⋅</m:t>
                                </m:r>
                              </m:sup>
                            </m:sSup>
                          </m:e>
                        </m:d>
                        <m:d>
                          <m:dPr>
                            <m:ctrlPr>
                              <a:rPr lang="it-IT" sz="1013" b="1" i="1">
                                <a:solidFill>
                                  <a:prstClr val="black"/>
                                </a:solidFill>
                                <a:latin typeface="Cambria Math" panose="02040503050406030204" pitchFamily="18" charset="0"/>
                                <a:ea typeface="Cambria Math" panose="02040503050406030204" pitchFamily="18" charset="0"/>
                              </a:rPr>
                            </m:ctrlPr>
                          </m:dPr>
                          <m:e>
                            <m:r>
                              <a:rPr lang="it-IT" sz="1013" b="1" i="1">
                                <a:solidFill>
                                  <a:prstClr val="black"/>
                                </a:solidFill>
                                <a:latin typeface="Cambria Math" panose="02040503050406030204" pitchFamily="18" charset="0"/>
                                <a:ea typeface="Cambria Math" panose="02040503050406030204" pitchFamily="18" charset="0"/>
                              </a:rPr>
                              <m:t>𝒕</m:t>
                            </m:r>
                          </m:e>
                        </m:d>
                      </m:oMath>
                    </m:oMathPara>
                  </a14:m>
                  <a:endParaRPr lang="it-IT" sz="1013" b="1" dirty="0">
                    <a:solidFill>
                      <a:prstClr val="black"/>
                    </a:solidFill>
                  </a:endParaRPr>
                </a:p>
              </p:txBody>
            </p:sp>
          </mc:Choice>
          <mc:Fallback xmlns="">
            <p:sp>
              <p:nvSpPr>
                <p:cNvPr id="44" name="Rettangolo 43"/>
                <p:cNvSpPr>
                  <a:spLocks noRot="1" noChangeAspect="1" noMove="1" noResize="1" noEditPoints="1" noAdjustHandles="1" noChangeArrowheads="1" noChangeShapeType="1" noTextEdit="1"/>
                </p:cNvSpPr>
                <p:nvPr/>
              </p:nvSpPr>
              <p:spPr>
                <a:xfrm>
                  <a:off x="4022140" y="5349835"/>
                  <a:ext cx="1272123" cy="441261"/>
                </a:xfrm>
                <a:prstGeom prst="rect">
                  <a:avLst/>
                </a:prstGeom>
                <a:blipFill>
                  <a:blip r:embed="rId4"/>
                  <a:stretch>
                    <a:fillRect/>
                  </a:stretch>
                </a:blipFill>
              </p:spPr>
              <p:txBody>
                <a:bodyPr/>
                <a:lstStyle/>
                <a:p>
                  <a:r>
                    <a:rPr lang="en-IT">
                      <a:noFill/>
                    </a:rPr>
                    <a:t> </a:t>
                  </a:r>
                </a:p>
              </p:txBody>
            </p:sp>
          </mc:Fallback>
        </mc:AlternateContent>
      </p:grpSp>
      <p:sp>
        <p:nvSpPr>
          <p:cNvPr id="6" name="Segnaposto piè di pagina 5"/>
          <p:cNvSpPr>
            <a:spLocks noGrp="1"/>
          </p:cNvSpPr>
          <p:nvPr>
            <p:ph type="ftr" sz="quarter" idx="11"/>
          </p:nvPr>
        </p:nvSpPr>
        <p:spPr/>
        <p:txBody>
          <a:bodyPr/>
          <a:lstStyle/>
          <a:p>
            <a:r>
              <a:rPr lang="en-US">
                <a:solidFill>
                  <a:prstClr val="black">
                    <a:tint val="75000"/>
                  </a:prstClr>
                </a:solidFill>
              </a:rPr>
              <a:t>E. Scifoni - SIRR 2025</a:t>
            </a:r>
            <a:endParaRPr lang="en-US" dirty="0">
              <a:solidFill>
                <a:prstClr val="black">
                  <a:tint val="75000"/>
                </a:prstClr>
              </a:solidFill>
            </a:endParaRPr>
          </a:p>
        </p:txBody>
      </p:sp>
      <p:pic>
        <p:nvPicPr>
          <p:cNvPr id="3" name="Picture 2" descr="Francesco Giuseppe Cordoni-Dip.Informatica-Università degli Studi di Verona">
            <a:extLst>
              <a:ext uri="{FF2B5EF4-FFF2-40B4-BE49-F238E27FC236}">
                <a16:creationId xmlns:a16="http://schemas.microsoft.com/office/drawing/2014/main" id="{55896B58-FC71-C0CB-9651-021F3A0439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2273" y="4032644"/>
            <a:ext cx="746207" cy="6962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10;&#10;Description automatically generated with low confidence">
            <a:extLst>
              <a:ext uri="{FF2B5EF4-FFF2-40B4-BE49-F238E27FC236}">
                <a16:creationId xmlns:a16="http://schemas.microsoft.com/office/drawing/2014/main" id="{ACE22C21-3D2E-0AD7-B51C-98E36A56CD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385939" y="4032644"/>
            <a:ext cx="547015" cy="696202"/>
          </a:xfrm>
          <a:prstGeom prst="rect">
            <a:avLst/>
          </a:prstGeom>
        </p:spPr>
      </p:pic>
      <p:sp>
        <p:nvSpPr>
          <p:cNvPr id="5" name="Slide Number Placeholder 4">
            <a:extLst>
              <a:ext uri="{FF2B5EF4-FFF2-40B4-BE49-F238E27FC236}">
                <a16:creationId xmlns:a16="http://schemas.microsoft.com/office/drawing/2014/main" id="{E08A1722-26F6-54B3-9294-42BF16AD50A1}"/>
              </a:ext>
            </a:extLst>
          </p:cNvPr>
          <p:cNvSpPr>
            <a:spLocks noGrp="1"/>
          </p:cNvSpPr>
          <p:nvPr>
            <p:ph type="sldNum" sz="quarter" idx="4"/>
          </p:nvPr>
        </p:nvSpPr>
        <p:spPr/>
        <p:txBody>
          <a:bodyPr/>
          <a:lstStyle/>
          <a:p>
            <a:fld id="{4C03E94D-BACC-4743-B2BE-3C118A75A3B0}" type="slidenum">
              <a:rPr lang="en-US" smtClean="0"/>
              <a:pPr/>
              <a:t>87</a:t>
            </a:fld>
            <a:endParaRPr lang="en-US" dirty="0"/>
          </a:p>
        </p:txBody>
      </p:sp>
      <p:sp>
        <p:nvSpPr>
          <p:cNvPr id="7" name="TextBox 6">
            <a:extLst>
              <a:ext uri="{FF2B5EF4-FFF2-40B4-BE49-F238E27FC236}">
                <a16:creationId xmlns:a16="http://schemas.microsoft.com/office/drawing/2014/main" id="{20D93036-BE6C-52C0-727E-2493F6034C5A}"/>
              </a:ext>
            </a:extLst>
          </p:cNvPr>
          <p:cNvSpPr txBox="1"/>
          <p:nvPr/>
        </p:nvSpPr>
        <p:spPr>
          <a:xfrm>
            <a:off x="0" y="3716485"/>
            <a:ext cx="2761975" cy="307777"/>
          </a:xfrm>
          <a:prstGeom prst="rect">
            <a:avLst/>
          </a:prstGeom>
          <a:noFill/>
        </p:spPr>
        <p:txBody>
          <a:bodyPr wrap="none" rtlCol="0">
            <a:spAutoFit/>
          </a:bodyPr>
          <a:lstStyle/>
          <a:p>
            <a:r>
              <a:rPr lang="en-IT" sz="1400" i="1" dirty="0">
                <a:solidFill>
                  <a:schemeClr val="tx2"/>
                </a:solidFill>
              </a:rPr>
              <a:t>Battestini, Cordoni et al. 2024,2025</a:t>
            </a:r>
          </a:p>
        </p:txBody>
      </p:sp>
      <p:pic>
        <p:nvPicPr>
          <p:cNvPr id="8" name="Picture 7">
            <a:extLst>
              <a:ext uri="{FF2B5EF4-FFF2-40B4-BE49-F238E27FC236}">
                <a16:creationId xmlns:a16="http://schemas.microsoft.com/office/drawing/2014/main" id="{43F7C5BF-AD40-93CA-544B-17F75CEAC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294" y="1153074"/>
            <a:ext cx="2895600" cy="1609816"/>
          </a:xfrm>
          <a:prstGeom prst="rect">
            <a:avLst/>
          </a:prstGeom>
        </p:spPr>
      </p:pic>
    </p:spTree>
    <p:extLst>
      <p:ext uri="{BB962C8B-B14F-4D97-AF65-F5344CB8AC3E}">
        <p14:creationId xmlns:p14="http://schemas.microsoft.com/office/powerpoint/2010/main" val="17357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A60F66-3ABA-0699-21D2-A27F7A58A513}"/>
              </a:ext>
            </a:extLst>
          </p:cNvPr>
          <p:cNvSpPr>
            <a:spLocks noGrp="1"/>
          </p:cNvSpPr>
          <p:nvPr>
            <p:ph type="title"/>
          </p:nvPr>
        </p:nvSpPr>
        <p:spPr>
          <a:xfrm>
            <a:off x="148478" y="64861"/>
            <a:ext cx="7344965" cy="592996"/>
          </a:xfrm>
        </p:spPr>
        <p:txBody>
          <a:bodyPr>
            <a:noAutofit/>
          </a:bodyPr>
          <a:lstStyle/>
          <a:p>
            <a:r>
              <a:rPr lang="it-IT" sz="2200" b="1" dirty="0">
                <a:solidFill>
                  <a:schemeClr val="tx2"/>
                </a:solidFill>
              </a:rPr>
              <a:t> The </a:t>
            </a:r>
            <a:r>
              <a:rPr lang="it-IT" sz="2200" b="1" dirty="0" err="1">
                <a:solidFill>
                  <a:schemeClr val="tx2"/>
                </a:solidFill>
              </a:rPr>
              <a:t>MultiScale</a:t>
            </a:r>
            <a:r>
              <a:rPr lang="it-IT" sz="2200" b="1" dirty="0">
                <a:solidFill>
                  <a:schemeClr val="tx2"/>
                </a:solidFill>
              </a:rPr>
              <a:t>-</a:t>
            </a:r>
            <a:r>
              <a:rPr lang="en-US" sz="2200" b="1" dirty="0">
                <a:solidFill>
                  <a:schemeClr val="tx2"/>
                </a:solidFill>
              </a:rPr>
              <a:t>Generalized Stochastic </a:t>
            </a:r>
            <a:r>
              <a:rPr lang="en-US" sz="2200" b="1" dirty="0" err="1">
                <a:solidFill>
                  <a:schemeClr val="tx2"/>
                </a:solidFill>
              </a:rPr>
              <a:t>Microdosimetric</a:t>
            </a:r>
            <a:r>
              <a:rPr lang="en-US" sz="2200" b="1" dirty="0">
                <a:solidFill>
                  <a:schemeClr val="tx2"/>
                </a:solidFill>
              </a:rPr>
              <a:t> Model</a:t>
            </a:r>
            <a:endParaRPr lang="en-IT" sz="2200" dirty="0">
              <a:solidFill>
                <a:schemeClr val="tx2"/>
              </a:solidFill>
            </a:endParaRPr>
          </a:p>
        </p:txBody>
      </p:sp>
      <p:sp>
        <p:nvSpPr>
          <p:cNvPr id="13" name="Content Placeholder 12">
            <a:extLst>
              <a:ext uri="{FF2B5EF4-FFF2-40B4-BE49-F238E27FC236}">
                <a16:creationId xmlns:a16="http://schemas.microsoft.com/office/drawing/2014/main" id="{C479409B-B4BA-AEB6-210B-F8B8DE435B88}"/>
              </a:ext>
            </a:extLst>
          </p:cNvPr>
          <p:cNvSpPr>
            <a:spLocks noGrp="1"/>
          </p:cNvSpPr>
          <p:nvPr>
            <p:ph idx="1"/>
          </p:nvPr>
        </p:nvSpPr>
        <p:spPr/>
        <p:txBody>
          <a:bodyPr/>
          <a:lstStyle/>
          <a:p>
            <a:endParaRPr lang="en-IT" dirty="0"/>
          </a:p>
        </p:txBody>
      </p:sp>
      <p:sp>
        <p:nvSpPr>
          <p:cNvPr id="152" name="Segnaposto piè di pagina 151"/>
          <p:cNvSpPr>
            <a:spLocks noGrp="1"/>
          </p:cNvSpPr>
          <p:nvPr>
            <p:ph type="ftr" sz="quarter" idx="11"/>
          </p:nvPr>
        </p:nvSpPr>
        <p:spPr/>
        <p:txBody>
          <a:bodyPr/>
          <a:lstStyle/>
          <a:p>
            <a:r>
              <a:rPr lang="en-US">
                <a:solidFill>
                  <a:prstClr val="black">
                    <a:tint val="75000"/>
                  </a:prstClr>
                </a:solidFill>
              </a:rPr>
              <a:t>E. Scifoni - SIRR 2025</a:t>
            </a:r>
            <a:endParaRPr lang="en-US" dirty="0">
              <a:solidFill>
                <a:prstClr val="black">
                  <a:tint val="75000"/>
                </a:prstClr>
              </a:solidFill>
            </a:endParaRPr>
          </a:p>
        </p:txBody>
      </p:sp>
      <p:sp>
        <p:nvSpPr>
          <p:cNvPr id="78" name="Ovale 77"/>
          <p:cNvSpPr/>
          <p:nvPr/>
        </p:nvSpPr>
        <p:spPr>
          <a:xfrm>
            <a:off x="3164703" y="1430286"/>
            <a:ext cx="2814594" cy="2784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9" name="Ovale 78"/>
          <p:cNvSpPr/>
          <p:nvPr/>
        </p:nvSpPr>
        <p:spPr>
          <a:xfrm>
            <a:off x="3486316" y="1745579"/>
            <a:ext cx="2177871" cy="2153415"/>
          </a:xfrm>
          <a:prstGeom prst="ellipse">
            <a:avLst/>
          </a:prstGeom>
          <a:solidFill>
            <a:srgbClr val="BDD7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80"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31411" y="2264509"/>
            <a:ext cx="340590" cy="340590"/>
          </a:xfrm>
          <a:prstGeom prst="rect">
            <a:avLst/>
          </a:prstGeom>
        </p:spPr>
      </p:pic>
      <p:pic>
        <p:nvPicPr>
          <p:cNvPr id="82"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3009" y="2264509"/>
            <a:ext cx="340590" cy="340590"/>
          </a:xfrm>
          <a:prstGeom prst="rect">
            <a:avLst/>
          </a:prstGeom>
        </p:spPr>
      </p:pic>
      <p:cxnSp>
        <p:nvCxnSpPr>
          <p:cNvPr id="86" name="Connettore 2 85"/>
          <p:cNvCxnSpPr>
            <a:stCxn id="80" idx="2"/>
            <a:endCxn id="106" idx="0"/>
          </p:cNvCxnSpPr>
          <p:nvPr/>
        </p:nvCxnSpPr>
        <p:spPr>
          <a:xfrm flipH="1">
            <a:off x="3991256" y="2605099"/>
            <a:ext cx="410450" cy="57321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p:cNvCxnSpPr>
            <a:stCxn id="80" idx="2"/>
            <a:endCxn id="83" idx="0"/>
          </p:cNvCxnSpPr>
          <p:nvPr/>
        </p:nvCxnSpPr>
        <p:spPr>
          <a:xfrm>
            <a:off x="4401706" y="2605099"/>
            <a:ext cx="170295" cy="88705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8" name="Ovale 87"/>
          <p:cNvSpPr/>
          <p:nvPr/>
        </p:nvSpPr>
        <p:spPr>
          <a:xfrm>
            <a:off x="4134010" y="2209004"/>
            <a:ext cx="875981" cy="4379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89" name="Connettore 2 88"/>
          <p:cNvCxnSpPr>
            <a:stCxn id="88" idx="4"/>
            <a:endCxn id="84" idx="0"/>
          </p:cNvCxnSpPr>
          <p:nvPr/>
        </p:nvCxnSpPr>
        <p:spPr>
          <a:xfrm>
            <a:off x="4572001" y="2646990"/>
            <a:ext cx="587521" cy="532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Saetta 89"/>
          <p:cNvSpPr/>
          <p:nvPr/>
        </p:nvSpPr>
        <p:spPr>
          <a:xfrm rot="15057345" flipH="1" flipV="1">
            <a:off x="5384762" y="1212301"/>
            <a:ext cx="454801" cy="475264"/>
          </a:xfrm>
          <a:prstGeom prst="lightningBol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mc:AlternateContent xmlns:mc="http://schemas.openxmlformats.org/markup-compatibility/2006" xmlns:a14="http://schemas.microsoft.com/office/drawing/2010/main">
        <mc:Choice Requires="a14">
          <p:sp>
            <p:nvSpPr>
              <p:cNvPr id="91" name="Rettangolo 90"/>
              <p:cNvSpPr/>
              <p:nvPr/>
            </p:nvSpPr>
            <p:spPr>
              <a:xfrm>
                <a:off x="3983260" y="2660603"/>
                <a:ext cx="316112"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2"/>
                        </m:rPr>
                        <a:rPr lang="it-IT" sz="1350" b="1" i="1">
                          <a:solidFill>
                            <a:srgbClr val="00B050"/>
                          </a:solidFill>
                          <a:latin typeface="Cambria Math" panose="02040503050406030204" pitchFamily="18" charset="0"/>
                        </a:rPr>
                        <m:t>𝒓</m:t>
                      </m:r>
                    </m:oMath>
                  </m:oMathPara>
                </a14:m>
                <a:endParaRPr lang="en-US" sz="1350" b="1" dirty="0">
                  <a:solidFill>
                    <a:prstClr val="black"/>
                  </a:solidFill>
                </a:endParaRPr>
              </a:p>
            </p:txBody>
          </p:sp>
        </mc:Choice>
        <mc:Fallback xmlns="">
          <p:sp>
            <p:nvSpPr>
              <p:cNvPr id="91" name="Rettangolo 90"/>
              <p:cNvSpPr>
                <a:spLocks noRot="1" noChangeAspect="1" noMove="1" noResize="1" noEditPoints="1" noAdjustHandles="1" noChangeArrowheads="1" noChangeShapeType="1" noTextEdit="1"/>
              </p:cNvSpPr>
              <p:nvPr/>
            </p:nvSpPr>
            <p:spPr>
              <a:xfrm>
                <a:off x="3983260" y="2660603"/>
                <a:ext cx="316112" cy="300082"/>
              </a:xfrm>
              <a:prstGeom prst="rect">
                <a:avLst/>
              </a:prstGeom>
              <a:blipFill>
                <a:blip r:embed="rId4"/>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2" name="Rettangolo 91"/>
              <p:cNvSpPr/>
              <p:nvPr/>
            </p:nvSpPr>
            <p:spPr>
              <a:xfrm>
                <a:off x="4437761" y="2859214"/>
                <a:ext cx="330540"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brk m:alnAt="2"/>
                        </m:rPr>
                        <a:rPr lang="it-IT" sz="1350" b="1" i="1">
                          <a:solidFill>
                            <a:srgbClr val="0070C0"/>
                          </a:solidFill>
                          <a:latin typeface="Cambria Math" panose="02040503050406030204" pitchFamily="18" charset="0"/>
                        </a:rPr>
                        <m:t>𝒂</m:t>
                      </m:r>
                    </m:oMath>
                  </m:oMathPara>
                </a14:m>
                <a:endParaRPr lang="en-US" sz="1350" b="1" dirty="0">
                  <a:solidFill>
                    <a:prstClr val="black"/>
                  </a:solidFill>
                </a:endParaRPr>
              </a:p>
            </p:txBody>
          </p:sp>
        </mc:Choice>
        <mc:Fallback xmlns="">
          <p:sp>
            <p:nvSpPr>
              <p:cNvPr id="92" name="Rettangolo 91"/>
              <p:cNvSpPr>
                <a:spLocks noRot="1" noChangeAspect="1" noMove="1" noResize="1" noEditPoints="1" noAdjustHandles="1" noChangeArrowheads="1" noChangeShapeType="1" noTextEdit="1"/>
              </p:cNvSpPr>
              <p:nvPr/>
            </p:nvSpPr>
            <p:spPr>
              <a:xfrm>
                <a:off x="4437761" y="2859214"/>
                <a:ext cx="330540" cy="300082"/>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3" name="Rettangolo 92"/>
              <p:cNvSpPr/>
              <p:nvPr/>
            </p:nvSpPr>
            <p:spPr>
              <a:xfrm>
                <a:off x="4823240" y="2693038"/>
                <a:ext cx="32893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350" b="1" i="1">
                          <a:solidFill>
                            <a:srgbClr val="FF0000"/>
                          </a:solidFill>
                          <a:latin typeface="Cambria Math" panose="02040503050406030204" pitchFamily="18" charset="0"/>
                        </a:rPr>
                        <m:t>𝒃</m:t>
                      </m:r>
                    </m:oMath>
                  </m:oMathPara>
                </a14:m>
                <a:endParaRPr lang="en-US" sz="1350" b="1" dirty="0">
                  <a:solidFill>
                    <a:prstClr val="black"/>
                  </a:solidFill>
                </a:endParaRPr>
              </a:p>
            </p:txBody>
          </p:sp>
        </mc:Choice>
        <mc:Fallback xmlns="">
          <p:sp>
            <p:nvSpPr>
              <p:cNvPr id="93" name="Rettangolo 92"/>
              <p:cNvSpPr>
                <a:spLocks noRot="1" noChangeAspect="1" noMove="1" noResize="1" noEditPoints="1" noAdjustHandles="1" noChangeArrowheads="1" noChangeShapeType="1" noTextEdit="1"/>
              </p:cNvSpPr>
              <p:nvPr/>
            </p:nvSpPr>
            <p:spPr>
              <a:xfrm>
                <a:off x="4823240" y="2693038"/>
                <a:ext cx="328936" cy="300082"/>
              </a:xfrm>
              <a:prstGeom prst="rect">
                <a:avLst/>
              </a:prstGeom>
              <a:blipFill>
                <a:blip r:embed="rId6"/>
                <a:stretch>
                  <a:fillRect/>
                </a:stretch>
              </a:blipFill>
            </p:spPr>
            <p:txBody>
              <a:bodyPr/>
              <a:lstStyle/>
              <a:p>
                <a:r>
                  <a:rPr lang="en-IT">
                    <a:noFill/>
                  </a:rPr>
                  <a:t> </a:t>
                </a:r>
              </a:p>
            </p:txBody>
          </p:sp>
        </mc:Fallback>
      </mc:AlternateContent>
      <p:sp>
        <p:nvSpPr>
          <p:cNvPr id="96" name="Esplosione 1 95"/>
          <p:cNvSpPr/>
          <p:nvPr/>
        </p:nvSpPr>
        <p:spPr>
          <a:xfrm>
            <a:off x="4258589" y="2345658"/>
            <a:ext cx="150779" cy="168422"/>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7" name="Esplosione 1 96"/>
          <p:cNvSpPr/>
          <p:nvPr/>
        </p:nvSpPr>
        <p:spPr>
          <a:xfrm>
            <a:off x="4719434" y="2410814"/>
            <a:ext cx="150779" cy="168422"/>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mc:AlternateContent xmlns:mc="http://schemas.openxmlformats.org/markup-compatibility/2006" xmlns:a14="http://schemas.microsoft.com/office/drawing/2010/main">
        <mc:Choice Requires="a14">
          <p:sp>
            <p:nvSpPr>
              <p:cNvPr id="98" name="Rettangolo 97"/>
              <p:cNvSpPr/>
              <p:nvPr/>
            </p:nvSpPr>
            <p:spPr>
              <a:xfrm>
                <a:off x="5644244" y="1430286"/>
                <a:ext cx="47320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350" b="1" i="1">
                          <a:solidFill>
                            <a:srgbClr val="FFC000">
                              <a:lumMod val="75000"/>
                            </a:srgbClr>
                          </a:solidFill>
                          <a:latin typeface="Cambria Math" panose="02040503050406030204" pitchFamily="18" charset="0"/>
                        </a:rPr>
                        <m:t>𝑫𝑹</m:t>
                      </m:r>
                    </m:oMath>
                  </m:oMathPara>
                </a14:m>
                <a:endParaRPr lang="en-US" sz="1350" b="1" dirty="0">
                  <a:solidFill>
                    <a:srgbClr val="FFC000">
                      <a:lumMod val="75000"/>
                    </a:srgbClr>
                  </a:solidFill>
                </a:endParaRPr>
              </a:p>
            </p:txBody>
          </p:sp>
        </mc:Choice>
        <mc:Fallback xmlns="">
          <p:sp>
            <p:nvSpPr>
              <p:cNvPr id="98" name="Rettangolo 97"/>
              <p:cNvSpPr>
                <a:spLocks noRot="1" noChangeAspect="1" noMove="1" noResize="1" noEditPoints="1" noAdjustHandles="1" noChangeArrowheads="1" noChangeShapeType="1" noTextEdit="1"/>
              </p:cNvSpPr>
              <p:nvPr/>
            </p:nvSpPr>
            <p:spPr>
              <a:xfrm>
                <a:off x="5644244" y="1430286"/>
                <a:ext cx="473206" cy="300082"/>
              </a:xfrm>
              <a:prstGeom prst="rect">
                <a:avLst/>
              </a:prstGeom>
              <a:blipFill>
                <a:blip r:embed="rId7"/>
                <a:stretch>
                  <a:fillRect/>
                </a:stretch>
              </a:blipFill>
            </p:spPr>
            <p:txBody>
              <a:bodyPr/>
              <a:lstStyle/>
              <a:p>
                <a:r>
                  <a:rPr lang="en-IT">
                    <a:noFill/>
                  </a:rPr>
                  <a:t> </a:t>
                </a:r>
              </a:p>
            </p:txBody>
          </p:sp>
        </mc:Fallback>
      </mc:AlternateContent>
      <p:pic>
        <p:nvPicPr>
          <p:cNvPr id="99" name="Immagine 9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98041" y="1766484"/>
            <a:ext cx="244255" cy="312800"/>
          </a:xfrm>
          <a:prstGeom prst="rect">
            <a:avLst/>
          </a:prstGeom>
        </p:spPr>
      </p:pic>
      <p:pic>
        <p:nvPicPr>
          <p:cNvPr id="100" name="Immagine 9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59991" y="2198049"/>
            <a:ext cx="266246" cy="261050"/>
          </a:xfrm>
          <a:prstGeom prst="rect">
            <a:avLst/>
          </a:prstGeom>
        </p:spPr>
      </p:pic>
      <p:cxnSp>
        <p:nvCxnSpPr>
          <p:cNvPr id="102" name="Connettore 7 101"/>
          <p:cNvCxnSpPr>
            <a:endCxn id="96" idx="0"/>
          </p:cNvCxnSpPr>
          <p:nvPr/>
        </p:nvCxnSpPr>
        <p:spPr>
          <a:xfrm rot="10800000" flipV="1">
            <a:off x="4359960" y="1982123"/>
            <a:ext cx="828104" cy="363535"/>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ttore 7 102"/>
          <p:cNvCxnSpPr>
            <a:stCxn id="90" idx="4"/>
            <a:endCxn id="97" idx="3"/>
          </p:cNvCxnSpPr>
          <p:nvPr/>
        </p:nvCxnSpPr>
        <p:spPr>
          <a:xfrm rot="10800000" flipV="1">
            <a:off x="4870214" y="1742425"/>
            <a:ext cx="591524" cy="772015"/>
          </a:xfrm>
          <a:prstGeom prst="curvedConnector3">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4" name="Rettangolo 103"/>
          <p:cNvSpPr/>
          <p:nvPr/>
        </p:nvSpPr>
        <p:spPr>
          <a:xfrm>
            <a:off x="4087974" y="1465152"/>
            <a:ext cx="1018227" cy="300082"/>
          </a:xfrm>
          <a:prstGeom prst="rect">
            <a:avLst/>
          </a:prstGeom>
        </p:spPr>
        <p:txBody>
          <a:bodyPr wrap="none">
            <a:spAutoFit/>
          </a:bodyPr>
          <a:lstStyle/>
          <a:p>
            <a:r>
              <a:rPr lang="en-US" sz="1350" b="1" dirty="0">
                <a:solidFill>
                  <a:srgbClr val="002060"/>
                </a:solidFill>
              </a:rPr>
              <a:t>cell nucleus</a:t>
            </a:r>
          </a:p>
        </p:txBody>
      </p:sp>
      <p:sp>
        <p:nvSpPr>
          <p:cNvPr id="4" name="Rettangolo 3"/>
          <p:cNvSpPr/>
          <p:nvPr/>
        </p:nvSpPr>
        <p:spPr>
          <a:xfrm>
            <a:off x="3659732" y="1012836"/>
            <a:ext cx="1824538" cy="230832"/>
          </a:xfrm>
          <a:prstGeom prst="rect">
            <a:avLst/>
          </a:prstGeom>
        </p:spPr>
        <p:txBody>
          <a:bodyPr wrap="none">
            <a:spAutoFit/>
          </a:bodyPr>
          <a:lstStyle/>
          <a:p>
            <a:pPr algn="ctr">
              <a:spcBef>
                <a:spcPts val="338"/>
              </a:spcBef>
              <a:defRPr>
                <a:effectLst/>
              </a:defRPr>
            </a:pPr>
            <a:r>
              <a:rPr lang="en-US" sz="900" i="1" dirty="0" err="1">
                <a:solidFill>
                  <a:srgbClr val="44546A">
                    <a:lumMod val="10000"/>
                  </a:srgbClr>
                </a:solidFill>
                <a:latin typeface="Calibri-Italic"/>
              </a:rPr>
              <a:t>Battestini</a:t>
            </a:r>
            <a:r>
              <a:rPr lang="en-US" sz="900" i="1" dirty="0">
                <a:solidFill>
                  <a:srgbClr val="44546A">
                    <a:lumMod val="10000"/>
                  </a:srgbClr>
                </a:solidFill>
                <a:latin typeface="Calibri-Italic"/>
              </a:rPr>
              <a:t> et al., Front. Phys. (2023)</a:t>
            </a:r>
            <a:endParaRPr lang="en-US" sz="900" dirty="0">
              <a:solidFill>
                <a:srgbClr val="44546A">
                  <a:lumMod val="10000"/>
                </a:srgbClr>
              </a:solidFill>
            </a:endParaRPr>
          </a:p>
        </p:txBody>
      </p:sp>
      <p:pic>
        <p:nvPicPr>
          <p:cNvPr id="63" name="Picture 2" descr="Doodle Of Two White Dice With Contour Stock Illustration - Download Image  Now - Dice, Doodle, Illustration - iStock"/>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058986" y="2008063"/>
            <a:ext cx="304246" cy="293682"/>
          </a:xfrm>
          <a:prstGeom prst="rect">
            <a:avLst/>
          </a:prstGeom>
          <a:noFill/>
          <a:extLst>
            <a:ext uri="{909E8E84-426E-40DD-AFC4-6F175D3DCCD1}">
              <a14:hiddenFill xmlns:a14="http://schemas.microsoft.com/office/drawing/2010/main">
                <a:solidFill>
                  <a:srgbClr val="FFFFFF"/>
                </a:solidFill>
              </a14:hiddenFill>
            </a:ext>
          </a:extLst>
        </p:spPr>
      </p:pic>
      <p:sp>
        <p:nvSpPr>
          <p:cNvPr id="34" name="CasellaDiTesto 33"/>
          <p:cNvSpPr txBox="1"/>
          <p:nvPr/>
        </p:nvSpPr>
        <p:spPr>
          <a:xfrm>
            <a:off x="345447" y="1033770"/>
            <a:ext cx="2400465" cy="300082"/>
          </a:xfrm>
          <a:prstGeom prst="rect">
            <a:avLst/>
          </a:prstGeom>
          <a:noFill/>
        </p:spPr>
        <p:txBody>
          <a:bodyPr wrap="none" rtlCol="0">
            <a:spAutoFit/>
          </a:bodyPr>
          <a:lstStyle/>
          <a:p>
            <a:pPr algn="ctr"/>
            <a:r>
              <a:rPr lang="en-US" sz="1350" b="1" dirty="0">
                <a:solidFill>
                  <a:prstClr val="black"/>
                </a:solidFill>
              </a:rPr>
              <a:t>Fast chemical reaction kinetics </a:t>
            </a:r>
          </a:p>
        </p:txBody>
      </p:sp>
      <p:sp>
        <p:nvSpPr>
          <p:cNvPr id="35" name="Rettangolo 34"/>
          <p:cNvSpPr/>
          <p:nvPr/>
        </p:nvSpPr>
        <p:spPr>
          <a:xfrm>
            <a:off x="6136785" y="1035628"/>
            <a:ext cx="2821037" cy="507831"/>
          </a:xfrm>
          <a:prstGeom prst="rect">
            <a:avLst/>
          </a:prstGeom>
        </p:spPr>
        <p:txBody>
          <a:bodyPr wrap="square">
            <a:spAutoFit/>
          </a:bodyPr>
          <a:lstStyle/>
          <a:p>
            <a:pPr algn="ctr"/>
            <a:r>
              <a:rPr lang="en-US" sz="1350" b="1" dirty="0">
                <a:solidFill>
                  <a:prstClr val="black"/>
                </a:solidFill>
              </a:rPr>
              <a:t>Spatial and temporal dose </a:t>
            </a:r>
            <a:r>
              <a:rPr lang="en-US" sz="1350" b="1" dirty="0">
                <a:solidFill>
                  <a:srgbClr val="000000"/>
                </a:solidFill>
              </a:rPr>
              <a:t>deposition</a:t>
            </a:r>
            <a:endParaRPr lang="en-US" sz="1350" b="1" dirty="0">
              <a:solidFill>
                <a:prstClr val="black"/>
              </a:solidFill>
            </a:endParaRPr>
          </a:p>
        </p:txBody>
      </p:sp>
      <mc:AlternateContent xmlns:mc="http://schemas.openxmlformats.org/markup-compatibility/2006" xmlns:a14="http://schemas.microsoft.com/office/drawing/2010/main">
        <mc:Choice Requires="a14">
          <p:sp>
            <p:nvSpPr>
              <p:cNvPr id="144" name="CasellaDiTesto 143"/>
              <p:cNvSpPr txBox="1"/>
              <p:nvPr/>
            </p:nvSpPr>
            <p:spPr>
              <a:xfrm>
                <a:off x="609455" y="3584592"/>
                <a:ext cx="1868697" cy="276999"/>
              </a:xfrm>
              <a:prstGeom prst="rect">
                <a:avLst/>
              </a:prstGeom>
              <a:noFill/>
            </p:spPr>
            <p:txBody>
              <a:bodyPr wrap="square" rtlCol="0">
                <a:spAutoFit/>
              </a:bodyPr>
              <a:lstStyle/>
              <a:p>
                <a:pPr algn="ctr"/>
                <a:r>
                  <a:rPr lang="en-US" sz="1200" b="1" dirty="0">
                    <a:solidFill>
                      <a:prstClr val="black"/>
                    </a:solidFill>
                  </a:rPr>
                  <a:t>DNA damage yield </a:t>
                </a:r>
                <a14:m>
                  <m:oMath xmlns:m="http://schemas.openxmlformats.org/officeDocument/2006/math">
                    <m:r>
                      <a:rPr lang="en-US" sz="1200" b="1" i="1">
                        <a:solidFill>
                          <a:prstClr val="black"/>
                        </a:solidFill>
                        <a:latin typeface="Cambria Math" panose="02040503050406030204" pitchFamily="18" charset="0"/>
                        <a:ea typeface="Cambria Math" panose="02040503050406030204" pitchFamily="18" charset="0"/>
                      </a:rPr>
                      <m:t>𝒌</m:t>
                    </m:r>
                  </m:oMath>
                </a14:m>
                <a:endParaRPr lang="en-US" sz="1200" b="1" dirty="0">
                  <a:solidFill>
                    <a:prstClr val="black"/>
                  </a:solidFill>
                </a:endParaRPr>
              </a:p>
            </p:txBody>
          </p:sp>
        </mc:Choice>
        <mc:Fallback xmlns="">
          <p:sp>
            <p:nvSpPr>
              <p:cNvPr id="144" name="CasellaDiTesto 143"/>
              <p:cNvSpPr txBox="1">
                <a:spLocks noRot="1" noChangeAspect="1" noMove="1" noResize="1" noEditPoints="1" noAdjustHandles="1" noChangeArrowheads="1" noChangeShapeType="1" noTextEdit="1"/>
              </p:cNvSpPr>
              <p:nvPr/>
            </p:nvSpPr>
            <p:spPr>
              <a:xfrm>
                <a:off x="609455" y="3584592"/>
                <a:ext cx="1868697" cy="276999"/>
              </a:xfrm>
              <a:prstGeom prst="rect">
                <a:avLst/>
              </a:prstGeom>
              <a:blipFill>
                <a:blip r:embed="rId11"/>
                <a:stretch>
                  <a:fillRect b="-18182"/>
                </a:stretch>
              </a:blipFill>
            </p:spPr>
            <p:txBody>
              <a:bodyPr/>
              <a:lstStyle/>
              <a:p>
                <a:r>
                  <a:rPr lang="en-IT">
                    <a:noFill/>
                  </a:rPr>
                  <a:t> </a:t>
                </a:r>
              </a:p>
            </p:txBody>
          </p:sp>
        </mc:Fallback>
      </mc:AlternateContent>
      <p:sp>
        <p:nvSpPr>
          <p:cNvPr id="147" name="CasellaDiTesto 146"/>
          <p:cNvSpPr txBox="1"/>
          <p:nvPr/>
        </p:nvSpPr>
        <p:spPr>
          <a:xfrm>
            <a:off x="6107523" y="3628191"/>
            <a:ext cx="2674157" cy="300082"/>
          </a:xfrm>
          <a:prstGeom prst="rect">
            <a:avLst/>
          </a:prstGeom>
          <a:noFill/>
        </p:spPr>
        <p:txBody>
          <a:bodyPr wrap="square" rtlCol="0">
            <a:spAutoFit/>
          </a:bodyPr>
          <a:lstStyle/>
          <a:p>
            <a:pPr algn="ctr"/>
            <a:r>
              <a:rPr lang="en-US" sz="1350" b="1" dirty="0">
                <a:solidFill>
                  <a:prstClr val="black"/>
                </a:solidFill>
              </a:rPr>
              <a:t>Damage</a:t>
            </a:r>
            <a:r>
              <a:rPr lang="it-IT" sz="1350" b="1" dirty="0">
                <a:solidFill>
                  <a:prstClr val="black"/>
                </a:solidFill>
              </a:rPr>
              <a:t> </a:t>
            </a:r>
            <a:r>
              <a:rPr lang="en-US" sz="1350" b="1" dirty="0">
                <a:solidFill>
                  <a:prstClr val="black"/>
                </a:solidFill>
              </a:rPr>
              <a:t>evolution and cell survival</a:t>
            </a:r>
          </a:p>
        </p:txBody>
      </p:sp>
      <p:sp>
        <p:nvSpPr>
          <p:cNvPr id="11" name="Callout 6 10"/>
          <p:cNvSpPr/>
          <p:nvPr/>
        </p:nvSpPr>
        <p:spPr>
          <a:xfrm>
            <a:off x="6136785" y="1058783"/>
            <a:ext cx="2821037" cy="1970393"/>
          </a:xfrm>
          <a:prstGeom prst="accentCallout2">
            <a:avLst>
              <a:gd name="adj1" fmla="val 39993"/>
              <a:gd name="adj2" fmla="val -3393"/>
              <a:gd name="adj3" fmla="val 39993"/>
              <a:gd name="adj4" fmla="val -9727"/>
              <a:gd name="adj5" fmla="val 60108"/>
              <a:gd name="adj6" fmla="val -258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50" name="Callout 6 49"/>
          <p:cNvSpPr/>
          <p:nvPr/>
        </p:nvSpPr>
        <p:spPr>
          <a:xfrm>
            <a:off x="6236607" y="3647702"/>
            <a:ext cx="2402701" cy="1130253"/>
          </a:xfrm>
          <a:prstGeom prst="accentCallout2">
            <a:avLst>
              <a:gd name="adj1" fmla="val 68855"/>
              <a:gd name="adj2" fmla="val -8548"/>
              <a:gd name="adj3" fmla="val 68855"/>
              <a:gd name="adj4" fmla="val -16124"/>
              <a:gd name="adj5" fmla="val 2283"/>
              <a:gd name="adj6" fmla="val -567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51" name="Callout 6 50"/>
          <p:cNvSpPr/>
          <p:nvPr/>
        </p:nvSpPr>
        <p:spPr>
          <a:xfrm flipH="1">
            <a:off x="357302" y="1058783"/>
            <a:ext cx="2550088" cy="2059929"/>
          </a:xfrm>
          <a:prstGeom prst="accentCallout2">
            <a:avLst>
              <a:gd name="adj1" fmla="val 21950"/>
              <a:gd name="adj2" fmla="val -8602"/>
              <a:gd name="adj3" fmla="val 21950"/>
              <a:gd name="adj4" fmla="val -15383"/>
              <a:gd name="adj5" fmla="val 43374"/>
              <a:gd name="adj6" fmla="val -622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52" name="Rettangolo 51"/>
          <p:cNvSpPr/>
          <p:nvPr/>
        </p:nvSpPr>
        <p:spPr>
          <a:xfrm>
            <a:off x="3479297" y="769913"/>
            <a:ext cx="2185406" cy="300082"/>
          </a:xfrm>
          <a:prstGeom prst="rect">
            <a:avLst/>
          </a:prstGeom>
        </p:spPr>
        <p:txBody>
          <a:bodyPr wrap="none">
            <a:spAutoFit/>
          </a:bodyPr>
          <a:lstStyle/>
          <a:p>
            <a:pPr algn="ctr"/>
            <a:r>
              <a:rPr lang="it-IT" sz="1350" b="1" dirty="0">
                <a:solidFill>
                  <a:prstClr val="black"/>
                </a:solidFill>
              </a:rPr>
              <a:t>MS-GSM</a:t>
            </a:r>
            <a:r>
              <a:rPr lang="it-IT" sz="1350" b="1" baseline="30000" dirty="0">
                <a:solidFill>
                  <a:prstClr val="black"/>
                </a:solidFill>
              </a:rPr>
              <a:t>2</a:t>
            </a:r>
            <a:r>
              <a:rPr lang="en-US" sz="1350" dirty="0">
                <a:solidFill>
                  <a:prstClr val="black"/>
                </a:solidFill>
              </a:rPr>
              <a:t>: a multi-stage tool</a:t>
            </a:r>
          </a:p>
        </p:txBody>
      </p:sp>
      <p:sp>
        <p:nvSpPr>
          <p:cNvPr id="101" name="CasellaDiTesto 100"/>
          <p:cNvSpPr txBox="1"/>
          <p:nvPr/>
        </p:nvSpPr>
        <p:spPr>
          <a:xfrm>
            <a:off x="249565" y="4064267"/>
            <a:ext cx="971158" cy="276999"/>
          </a:xfrm>
          <a:prstGeom prst="rect">
            <a:avLst/>
          </a:prstGeom>
          <a:noFill/>
        </p:spPr>
        <p:txBody>
          <a:bodyPr wrap="square" rtlCol="0">
            <a:spAutoFit/>
          </a:bodyPr>
          <a:lstStyle/>
          <a:p>
            <a:pPr algn="ctr"/>
            <a:r>
              <a:rPr lang="en-US" sz="1200" b="1" dirty="0">
                <a:solidFill>
                  <a:prstClr val="black"/>
                </a:solidFill>
              </a:rPr>
              <a:t>direct term</a:t>
            </a:r>
          </a:p>
        </p:txBody>
      </p:sp>
      <p:sp>
        <p:nvSpPr>
          <p:cNvPr id="107" name="CasellaDiTesto 106"/>
          <p:cNvSpPr txBox="1"/>
          <p:nvPr/>
        </p:nvSpPr>
        <p:spPr>
          <a:xfrm>
            <a:off x="1881993" y="4064267"/>
            <a:ext cx="1175002" cy="276999"/>
          </a:xfrm>
          <a:prstGeom prst="rect">
            <a:avLst/>
          </a:prstGeom>
          <a:noFill/>
        </p:spPr>
        <p:txBody>
          <a:bodyPr wrap="square" rtlCol="0">
            <a:spAutoFit/>
          </a:bodyPr>
          <a:lstStyle/>
          <a:p>
            <a:pPr algn="ctr"/>
            <a:r>
              <a:rPr lang="en-US" sz="1200" b="1" dirty="0">
                <a:solidFill>
                  <a:prstClr val="black"/>
                </a:solidFill>
              </a:rPr>
              <a:t>indirect term</a:t>
            </a:r>
          </a:p>
        </p:txBody>
      </p:sp>
      <mc:AlternateContent xmlns:mc="http://schemas.openxmlformats.org/markup-compatibility/2006" xmlns:a14="http://schemas.microsoft.com/office/drawing/2010/main">
        <mc:Choice Requires="a14">
          <p:sp>
            <p:nvSpPr>
              <p:cNvPr id="9" name="Rettangolo 8"/>
              <p:cNvSpPr/>
              <p:nvPr/>
            </p:nvSpPr>
            <p:spPr>
              <a:xfrm>
                <a:off x="554613" y="4291614"/>
                <a:ext cx="357406" cy="25391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sz="1050" i="1">
                              <a:solidFill>
                                <a:prstClr val="black"/>
                              </a:solidFill>
                              <a:latin typeface="Cambria Math" panose="02040503050406030204" pitchFamily="18" charset="0"/>
                              <a:ea typeface="Cambria Math" panose="02040503050406030204" pitchFamily="18" charset="0"/>
                            </a:rPr>
                          </m:ctrlPr>
                        </m:sSubPr>
                        <m:e>
                          <m:r>
                            <m:rPr>
                              <m:sty m:val="p"/>
                            </m:rPr>
                            <a:rPr lang="it-IT" sz="1050">
                              <a:solidFill>
                                <a:prstClr val="black"/>
                              </a:solidFill>
                              <a:latin typeface="Cambria Math" panose="02040503050406030204" pitchFamily="18" charset="0"/>
                              <a:ea typeface="Cambria Math" panose="02040503050406030204" pitchFamily="18" charset="0"/>
                            </a:rPr>
                            <m:t>k</m:t>
                          </m:r>
                        </m:e>
                        <m:sub>
                          <m:r>
                            <m:rPr>
                              <m:sty m:val="p"/>
                            </m:rPr>
                            <a:rPr lang="it-IT" sz="1050">
                              <a:solidFill>
                                <a:prstClr val="black"/>
                              </a:solidFill>
                              <a:latin typeface="Cambria Math" panose="02040503050406030204" pitchFamily="18" charset="0"/>
                              <a:ea typeface="Cambria Math" panose="02040503050406030204" pitchFamily="18" charset="0"/>
                            </a:rPr>
                            <m:t>d</m:t>
                          </m:r>
                        </m:sub>
                      </m:sSub>
                    </m:oMath>
                  </m:oMathPara>
                </a14:m>
                <a:endParaRPr lang="en-US" sz="1050" dirty="0">
                  <a:solidFill>
                    <a:prstClr val="black"/>
                  </a:solidFill>
                </a:endParaRPr>
              </a:p>
            </p:txBody>
          </p:sp>
        </mc:Choice>
        <mc:Fallback xmlns="">
          <p:sp>
            <p:nvSpPr>
              <p:cNvPr id="9" name="Rettangolo 8"/>
              <p:cNvSpPr>
                <a:spLocks noRot="1" noChangeAspect="1" noMove="1" noResize="1" noEditPoints="1" noAdjustHandles="1" noChangeArrowheads="1" noChangeShapeType="1" noTextEdit="1"/>
              </p:cNvSpPr>
              <p:nvPr/>
            </p:nvSpPr>
            <p:spPr>
              <a:xfrm>
                <a:off x="554613" y="4291614"/>
                <a:ext cx="357406" cy="253916"/>
              </a:xfrm>
              <a:prstGeom prst="rect">
                <a:avLst/>
              </a:prstGeom>
              <a:blipFill>
                <a:blip r:embed="rId12"/>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Rettangolo 11"/>
              <p:cNvSpPr/>
              <p:nvPr/>
            </p:nvSpPr>
            <p:spPr>
              <a:xfrm>
                <a:off x="1884832" y="4291615"/>
                <a:ext cx="983346" cy="27475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en-US" sz="1050" i="1">
                              <a:solidFill>
                                <a:prstClr val="black"/>
                              </a:solidFill>
                              <a:latin typeface="Cambria Math" panose="02040503050406030204" pitchFamily="18" charset="0"/>
                            </a:rPr>
                          </m:ctrlPr>
                        </m:sSubPr>
                        <m:e>
                          <m:r>
                            <m:rPr>
                              <m:sty m:val="p"/>
                            </m:rPr>
                            <a:rPr lang="it-IT" sz="1050">
                              <a:solidFill>
                                <a:prstClr val="black"/>
                              </a:solidFill>
                              <a:latin typeface="Cambria Math" panose="02040503050406030204" pitchFamily="18" charset="0"/>
                            </a:rPr>
                            <m:t>k</m:t>
                          </m:r>
                        </m:e>
                        <m:sub>
                          <m:r>
                            <m:rPr>
                              <m:sty m:val="p"/>
                            </m:rPr>
                            <a:rPr lang="it-IT" sz="1050">
                              <a:solidFill>
                                <a:prstClr val="black"/>
                              </a:solidFill>
                              <a:latin typeface="Cambria Math" panose="02040503050406030204" pitchFamily="18" charset="0"/>
                            </a:rPr>
                            <m:t>i</m:t>
                          </m:r>
                        </m:sub>
                      </m:sSub>
                      <m:d>
                        <m:dPr>
                          <m:ctrlPr>
                            <a:rPr lang="en-US" sz="1050" i="1">
                              <a:solidFill>
                                <a:prstClr val="black"/>
                              </a:solidFill>
                              <a:latin typeface="Cambria Math" panose="02040503050406030204" pitchFamily="18" charset="0"/>
                            </a:rPr>
                          </m:ctrlPr>
                        </m:dPr>
                        <m:e>
                          <m:d>
                            <m:dPr>
                              <m:begChr m:val="["/>
                              <m:endChr m:val="]"/>
                              <m:ctrlPr>
                                <a:rPr lang="en-US" sz="1050" i="1">
                                  <a:solidFill>
                                    <a:prstClr val="black"/>
                                  </a:solidFill>
                                  <a:latin typeface="Cambria Math" panose="02040503050406030204" pitchFamily="18" charset="0"/>
                                </a:rPr>
                              </m:ctrlPr>
                            </m:dPr>
                            <m:e>
                              <m:sSup>
                                <m:sSupPr>
                                  <m:ctrlPr>
                                    <a:rPr lang="en-US" sz="1050" i="1">
                                      <a:solidFill>
                                        <a:prstClr val="black"/>
                                      </a:solidFill>
                                      <a:latin typeface="Cambria Math" panose="02040503050406030204" pitchFamily="18" charset="0"/>
                                    </a:rPr>
                                  </m:ctrlPr>
                                </m:sSupPr>
                                <m:e>
                                  <m:r>
                                    <m:rPr>
                                      <m:sty m:val="p"/>
                                    </m:rPr>
                                    <a:rPr lang="it-IT" sz="1050">
                                      <a:solidFill>
                                        <a:prstClr val="black"/>
                                      </a:solidFill>
                                      <a:latin typeface="Cambria Math" panose="02040503050406030204" pitchFamily="18" charset="0"/>
                                    </a:rPr>
                                    <m:t>ROO</m:t>
                                  </m:r>
                                </m:e>
                                <m:sup>
                                  <m:r>
                                    <a:rPr lang="it-IT" sz="1050">
                                      <a:solidFill>
                                        <a:prstClr val="black"/>
                                      </a:solidFill>
                                      <a:latin typeface="Cambria Math" panose="02040503050406030204" pitchFamily="18" charset="0"/>
                                    </a:rPr>
                                    <m:t>.</m:t>
                                  </m:r>
                                </m:sup>
                              </m:sSup>
                            </m:e>
                          </m:d>
                          <m:d>
                            <m:dPr>
                              <m:ctrlPr>
                                <a:rPr lang="en-US" sz="1050" i="1">
                                  <a:solidFill>
                                    <a:prstClr val="black"/>
                                  </a:solidFill>
                                  <a:latin typeface="Cambria Math" panose="02040503050406030204" pitchFamily="18" charset="0"/>
                                </a:rPr>
                              </m:ctrlPr>
                            </m:dPr>
                            <m:e>
                              <m:r>
                                <m:rPr>
                                  <m:sty m:val="p"/>
                                </m:rPr>
                                <a:rPr lang="it-IT" sz="1050">
                                  <a:solidFill>
                                    <a:prstClr val="black"/>
                                  </a:solidFill>
                                  <a:latin typeface="Cambria Math" panose="02040503050406030204" pitchFamily="18" charset="0"/>
                                </a:rPr>
                                <m:t>t</m:t>
                              </m:r>
                            </m:e>
                          </m:d>
                        </m:e>
                      </m:d>
                    </m:oMath>
                  </m:oMathPara>
                </a14:m>
                <a:endParaRPr lang="en-US" sz="1050" dirty="0">
                  <a:solidFill>
                    <a:prstClr val="black"/>
                  </a:solidFill>
                </a:endParaRPr>
              </a:p>
            </p:txBody>
          </p:sp>
        </mc:Choice>
        <mc:Fallback xmlns="">
          <p:sp>
            <p:nvSpPr>
              <p:cNvPr id="12" name="Rettangolo 11"/>
              <p:cNvSpPr>
                <a:spLocks noRot="1" noChangeAspect="1" noMove="1" noResize="1" noEditPoints="1" noAdjustHandles="1" noChangeArrowheads="1" noChangeShapeType="1" noTextEdit="1"/>
              </p:cNvSpPr>
              <p:nvPr/>
            </p:nvSpPr>
            <p:spPr>
              <a:xfrm>
                <a:off x="1884832" y="4291615"/>
                <a:ext cx="983346" cy="274755"/>
              </a:xfrm>
              <a:prstGeom prst="rect">
                <a:avLst/>
              </a:prstGeom>
              <a:blipFill>
                <a:blip r:embed="rId13"/>
                <a:stretch>
                  <a:fillRect/>
                </a:stretch>
              </a:blipFill>
            </p:spPr>
            <p:txBody>
              <a:bodyPr/>
              <a:lstStyle/>
              <a:p>
                <a:r>
                  <a:rPr lang="en-IT">
                    <a:noFill/>
                  </a:rPr>
                  <a:t> </a:t>
                </a:r>
              </a:p>
            </p:txBody>
          </p:sp>
        </mc:Fallback>
      </mc:AlternateContent>
      <p:pic>
        <p:nvPicPr>
          <p:cNvPr id="111" name="Immagine 11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60274" y="1472804"/>
            <a:ext cx="1576550" cy="1367156"/>
          </a:xfrm>
          <a:prstGeom prst="rect">
            <a:avLst/>
          </a:prstGeom>
        </p:spPr>
      </p:pic>
      <p:cxnSp>
        <p:nvCxnSpPr>
          <p:cNvPr id="112" name="Connettore 2 111"/>
          <p:cNvCxnSpPr>
            <a:stCxn id="144" idx="2"/>
            <a:endCxn id="101" idx="0"/>
          </p:cNvCxnSpPr>
          <p:nvPr/>
        </p:nvCxnSpPr>
        <p:spPr>
          <a:xfrm flipH="1">
            <a:off x="735144" y="3861591"/>
            <a:ext cx="808660" cy="2026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ttore 2 112"/>
          <p:cNvCxnSpPr>
            <a:cxnSpLocks/>
            <a:stCxn id="144" idx="2"/>
            <a:endCxn id="107" idx="0"/>
          </p:cNvCxnSpPr>
          <p:nvPr/>
        </p:nvCxnSpPr>
        <p:spPr>
          <a:xfrm>
            <a:off x="1543804" y="3861591"/>
            <a:ext cx="925690" cy="2026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CasellaDiTesto 113"/>
          <p:cNvSpPr txBox="1"/>
          <p:nvPr/>
        </p:nvSpPr>
        <p:spPr>
          <a:xfrm>
            <a:off x="7299251" y="2838315"/>
            <a:ext cx="1424763" cy="253916"/>
          </a:xfrm>
          <a:prstGeom prst="rect">
            <a:avLst/>
          </a:prstGeom>
          <a:noFill/>
        </p:spPr>
        <p:txBody>
          <a:bodyPr wrap="square" rtlCol="0">
            <a:spAutoFit/>
          </a:bodyPr>
          <a:lstStyle/>
          <a:p>
            <a:pPr algn="ctr"/>
            <a:r>
              <a:rPr lang="en-US" sz="1050" dirty="0">
                <a:solidFill>
                  <a:prstClr val="black"/>
                </a:solidFill>
              </a:rPr>
              <a:t>track dose distribution</a:t>
            </a:r>
          </a:p>
        </p:txBody>
      </p:sp>
      <p:cxnSp>
        <p:nvCxnSpPr>
          <p:cNvPr id="115" name="Connettore 2 114"/>
          <p:cNvCxnSpPr>
            <a:stCxn id="114" idx="0"/>
          </p:cNvCxnSpPr>
          <p:nvPr/>
        </p:nvCxnSpPr>
        <p:spPr>
          <a:xfrm flipH="1" flipV="1">
            <a:off x="7415659" y="2190807"/>
            <a:ext cx="595974" cy="6475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CasellaDiTesto 115"/>
          <p:cNvSpPr txBox="1"/>
          <p:nvPr/>
        </p:nvSpPr>
        <p:spPr>
          <a:xfrm>
            <a:off x="8283115" y="2355905"/>
            <a:ext cx="590914" cy="415498"/>
          </a:xfrm>
          <a:prstGeom prst="rect">
            <a:avLst/>
          </a:prstGeom>
          <a:noFill/>
        </p:spPr>
        <p:txBody>
          <a:bodyPr wrap="square" rtlCol="0">
            <a:spAutoFit/>
          </a:bodyPr>
          <a:lstStyle/>
          <a:p>
            <a:r>
              <a:rPr lang="en-US" sz="1050" dirty="0">
                <a:solidFill>
                  <a:prstClr val="black"/>
                </a:solidFill>
              </a:rPr>
              <a:t>domain</a:t>
            </a:r>
          </a:p>
        </p:txBody>
      </p:sp>
      <p:cxnSp>
        <p:nvCxnSpPr>
          <p:cNvPr id="117" name="Connettore 2 116"/>
          <p:cNvCxnSpPr>
            <a:stCxn id="116" idx="1"/>
          </p:cNvCxnSpPr>
          <p:nvPr/>
        </p:nvCxnSpPr>
        <p:spPr>
          <a:xfrm flipH="1" flipV="1">
            <a:off x="7936657" y="2270669"/>
            <a:ext cx="346458" cy="2929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68" name="Gruppo 167"/>
          <p:cNvGrpSpPr/>
          <p:nvPr/>
        </p:nvGrpSpPr>
        <p:grpSpPr>
          <a:xfrm>
            <a:off x="3655225" y="3032891"/>
            <a:ext cx="506326" cy="526059"/>
            <a:chOff x="4873633" y="4043857"/>
            <a:chExt cx="675101" cy="701412"/>
          </a:xfrm>
        </p:grpSpPr>
        <p:pic>
          <p:nvPicPr>
            <p:cNvPr id="105" name="Immagine 104"/>
            <p:cNvPicPr>
              <a:picLocks noChangeAspect="1"/>
            </p:cNvPicPr>
            <p:nvPr/>
          </p:nvPicPr>
          <p:blipFill>
            <a:blip r:embed="rId15"/>
            <a:stretch>
              <a:fillRect/>
            </a:stretch>
          </p:blipFill>
          <p:spPr>
            <a:xfrm>
              <a:off x="4873633" y="4043857"/>
              <a:ext cx="419100" cy="419100"/>
            </a:xfrm>
            <a:prstGeom prst="rect">
              <a:avLst/>
            </a:prstGeom>
          </p:spPr>
        </p:pic>
        <p:pic>
          <p:nvPicPr>
            <p:cNvPr id="106"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4614" y="4237750"/>
              <a:ext cx="454120" cy="454120"/>
            </a:xfrm>
            <a:prstGeom prst="rect">
              <a:avLst/>
            </a:prstGeom>
          </p:spPr>
        </p:pic>
        <mc:AlternateContent xmlns:mc="http://schemas.openxmlformats.org/markup-compatibility/2006" xmlns:a14="http://schemas.microsoft.com/office/drawing/2010/main">
          <mc:Choice Requires="a14">
            <p:sp>
              <p:nvSpPr>
                <p:cNvPr id="140" name="Rettangolo 139"/>
                <p:cNvSpPr/>
                <p:nvPr/>
              </p:nvSpPr>
              <p:spPr>
                <a:xfrm>
                  <a:off x="4878924" y="4375937"/>
                  <a:ext cx="4214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200" i="1">
                            <a:solidFill>
                              <a:prstClr val="black"/>
                            </a:solidFill>
                            <a:latin typeface="Cambria Math" panose="02040503050406030204" pitchFamily="18" charset="0"/>
                            <a:ea typeface="Cambria Math" panose="02040503050406030204" pitchFamily="18" charset="0"/>
                          </a:rPr>
                          <m:t>∅</m:t>
                        </m:r>
                      </m:oMath>
                    </m:oMathPara>
                  </a14:m>
                  <a:endParaRPr lang="en-US" sz="1200" dirty="0">
                    <a:solidFill>
                      <a:prstClr val="black"/>
                    </a:solidFill>
                  </a:endParaRPr>
                </a:p>
              </p:txBody>
            </p:sp>
          </mc:Choice>
          <mc:Fallback xmlns="">
            <p:sp>
              <p:nvSpPr>
                <p:cNvPr id="140" name="Rettangolo 139"/>
                <p:cNvSpPr>
                  <a:spLocks noRot="1" noChangeAspect="1" noMove="1" noResize="1" noEditPoints="1" noAdjustHandles="1" noChangeArrowheads="1" noChangeShapeType="1" noTextEdit="1"/>
                </p:cNvSpPr>
                <p:nvPr/>
              </p:nvSpPr>
              <p:spPr>
                <a:xfrm>
                  <a:off x="4878924" y="4375937"/>
                  <a:ext cx="421482" cy="369332"/>
                </a:xfrm>
                <a:prstGeom prst="rect">
                  <a:avLst/>
                </a:prstGeom>
                <a:blipFill>
                  <a:blip r:embed="rId16"/>
                  <a:stretch>
                    <a:fillRect/>
                  </a:stretch>
                </a:blipFill>
              </p:spPr>
              <p:txBody>
                <a:bodyPr/>
                <a:lstStyle/>
                <a:p>
                  <a:r>
                    <a:rPr lang="en-IT">
                      <a:noFill/>
                    </a:rPr>
                    <a:t> </a:t>
                  </a:r>
                </a:p>
              </p:txBody>
            </p:sp>
          </mc:Fallback>
        </mc:AlternateContent>
      </p:grpSp>
      <p:sp>
        <p:nvSpPr>
          <p:cNvPr id="118" name="CasellaDiTesto 117"/>
          <p:cNvSpPr txBox="1"/>
          <p:nvPr/>
        </p:nvSpPr>
        <p:spPr>
          <a:xfrm>
            <a:off x="8283115" y="1535436"/>
            <a:ext cx="590914" cy="577081"/>
          </a:xfrm>
          <a:prstGeom prst="rect">
            <a:avLst/>
          </a:prstGeom>
          <a:noFill/>
        </p:spPr>
        <p:txBody>
          <a:bodyPr wrap="square" rtlCol="0">
            <a:spAutoFit/>
          </a:bodyPr>
          <a:lstStyle/>
          <a:p>
            <a:pPr algn="ctr"/>
            <a:r>
              <a:rPr lang="en-US" sz="1050" dirty="0">
                <a:solidFill>
                  <a:prstClr val="black"/>
                </a:solidFill>
              </a:rPr>
              <a:t>cell</a:t>
            </a:r>
          </a:p>
          <a:p>
            <a:pPr algn="ctr"/>
            <a:r>
              <a:rPr lang="en-US" sz="1050" dirty="0">
                <a:solidFill>
                  <a:prstClr val="black"/>
                </a:solidFill>
              </a:rPr>
              <a:t>nucleus</a:t>
            </a:r>
          </a:p>
        </p:txBody>
      </p:sp>
      <p:cxnSp>
        <p:nvCxnSpPr>
          <p:cNvPr id="119" name="Connettore 2 118"/>
          <p:cNvCxnSpPr>
            <a:stCxn id="118" idx="1"/>
          </p:cNvCxnSpPr>
          <p:nvPr/>
        </p:nvCxnSpPr>
        <p:spPr>
          <a:xfrm flipH="1" flipV="1">
            <a:off x="8144786" y="1766269"/>
            <a:ext cx="138329" cy="577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8" name="CasellaDiTesto 127"/>
          <p:cNvSpPr txBox="1"/>
          <p:nvPr/>
        </p:nvSpPr>
        <p:spPr>
          <a:xfrm>
            <a:off x="6217505" y="1363610"/>
            <a:ext cx="751958" cy="1869743"/>
          </a:xfrm>
          <a:prstGeom prst="rect">
            <a:avLst/>
          </a:prstGeom>
          <a:noFill/>
        </p:spPr>
        <p:txBody>
          <a:bodyPr wrap="square" rtlCol="0">
            <a:spAutoFit/>
          </a:bodyPr>
          <a:lstStyle/>
          <a:p>
            <a:pPr algn="ctr"/>
            <a:r>
              <a:rPr lang="en-US" sz="1050" dirty="0">
                <a:solidFill>
                  <a:prstClr val="black"/>
                </a:solidFill>
              </a:rPr>
              <a:t>single particle track hitting</a:t>
            </a:r>
          </a:p>
          <a:p>
            <a:pPr algn="ctr"/>
            <a:r>
              <a:rPr lang="en-US" sz="1050" dirty="0">
                <a:solidFill>
                  <a:prstClr val="black"/>
                </a:solidFill>
              </a:rPr>
              <a:t>+</a:t>
            </a:r>
          </a:p>
          <a:p>
            <a:pPr algn="ctr"/>
            <a:r>
              <a:rPr lang="en-US" sz="1050" dirty="0">
                <a:solidFill>
                  <a:prstClr val="black"/>
                </a:solidFill>
              </a:rPr>
              <a:t>energy deposition</a:t>
            </a:r>
          </a:p>
          <a:p>
            <a:pPr algn="ctr"/>
            <a:r>
              <a:rPr lang="en-US" sz="1050" dirty="0">
                <a:solidFill>
                  <a:prstClr val="black"/>
                </a:solidFill>
              </a:rPr>
              <a:t>+ </a:t>
            </a:r>
          </a:p>
          <a:p>
            <a:pPr algn="ctr"/>
            <a:r>
              <a:rPr lang="en-US" sz="1050" dirty="0">
                <a:solidFill>
                  <a:prstClr val="black"/>
                </a:solidFill>
              </a:rPr>
              <a:t>elapsed time</a:t>
            </a:r>
          </a:p>
        </p:txBody>
      </p:sp>
      <p:cxnSp>
        <p:nvCxnSpPr>
          <p:cNvPr id="129" name="Connettore 2 128"/>
          <p:cNvCxnSpPr/>
          <p:nvPr/>
        </p:nvCxnSpPr>
        <p:spPr>
          <a:xfrm flipV="1">
            <a:off x="6845636" y="1731644"/>
            <a:ext cx="856029" cy="3148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Rettangolo 140"/>
              <p:cNvSpPr/>
              <p:nvPr/>
            </p:nvSpPr>
            <p:spPr>
              <a:xfrm>
                <a:off x="3442877" y="4339374"/>
                <a:ext cx="2250719" cy="461665"/>
              </a:xfrm>
              <a:prstGeom prst="rect">
                <a:avLst/>
              </a:prstGeom>
            </p:spPr>
            <p:txBody>
              <a:bodyPr wrap="square">
                <a:spAutoFit/>
              </a:bodyPr>
              <a:lstStyle/>
              <a:p>
                <a:pPr algn="ctr"/>
                <a14:m>
                  <m:oMath xmlns:m="http://schemas.openxmlformats.org/officeDocument/2006/math">
                    <m:r>
                      <a:rPr lang="it-IT" sz="1200" i="1">
                        <a:solidFill>
                          <a:prstClr val="black"/>
                        </a:solidFill>
                        <a:latin typeface="Cambria Math" panose="02040503050406030204" pitchFamily="18" charset="0"/>
                      </a:rPr>
                      <m:t>𝑋</m:t>
                    </m:r>
                  </m:oMath>
                </a14:m>
                <a:r>
                  <a:rPr lang="en-US" sz="1200" dirty="0">
                    <a:solidFill>
                      <a:prstClr val="black"/>
                    </a:solidFill>
                  </a:rPr>
                  <a:t>: </a:t>
                </a:r>
                <a:r>
                  <a:rPr lang="en-US" sz="1200" b="1" dirty="0">
                    <a:solidFill>
                      <a:prstClr val="black"/>
                    </a:solidFill>
                  </a:rPr>
                  <a:t>sub-lethal lesions</a:t>
                </a:r>
              </a:p>
              <a:p>
                <a:pPr algn="ctr"/>
                <a14:m>
                  <m:oMath xmlns:m="http://schemas.openxmlformats.org/officeDocument/2006/math">
                    <m:r>
                      <a:rPr lang="it-IT" sz="1200" i="1">
                        <a:solidFill>
                          <a:prstClr val="black"/>
                        </a:solidFill>
                        <a:latin typeface="Cambria Math" panose="02040503050406030204" pitchFamily="18" charset="0"/>
                      </a:rPr>
                      <m:t>𝑌</m:t>
                    </m:r>
                  </m:oMath>
                </a14:m>
                <a:r>
                  <a:rPr lang="en-US" sz="1200" dirty="0">
                    <a:solidFill>
                      <a:prstClr val="black"/>
                    </a:solidFill>
                  </a:rPr>
                  <a:t>: </a:t>
                </a:r>
                <a:r>
                  <a:rPr lang="en-US" sz="1200" b="1" dirty="0">
                    <a:solidFill>
                      <a:prstClr val="black"/>
                    </a:solidFill>
                  </a:rPr>
                  <a:t>lethal lesions</a:t>
                </a:r>
              </a:p>
            </p:txBody>
          </p:sp>
        </mc:Choice>
        <mc:Fallback xmlns="">
          <p:sp>
            <p:nvSpPr>
              <p:cNvPr id="141" name="Rettangolo 140"/>
              <p:cNvSpPr>
                <a:spLocks noRot="1" noChangeAspect="1" noMove="1" noResize="1" noEditPoints="1" noAdjustHandles="1" noChangeArrowheads="1" noChangeShapeType="1" noTextEdit="1"/>
              </p:cNvSpPr>
              <p:nvPr/>
            </p:nvSpPr>
            <p:spPr>
              <a:xfrm>
                <a:off x="3442877" y="4339374"/>
                <a:ext cx="2250719" cy="461665"/>
              </a:xfrm>
              <a:prstGeom prst="rect">
                <a:avLst/>
              </a:prstGeom>
              <a:blipFill>
                <a:blip r:embed="rId17"/>
                <a:stretch>
                  <a:fillRect b="-789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3" name="Rettangolo 142"/>
              <p:cNvSpPr/>
              <p:nvPr/>
            </p:nvSpPr>
            <p:spPr>
              <a:xfrm>
                <a:off x="4412542" y="2336379"/>
                <a:ext cx="32310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200" i="1">
                          <a:solidFill>
                            <a:prstClr val="black"/>
                          </a:solidFill>
                          <a:latin typeface="Cambria Math" panose="02040503050406030204" pitchFamily="18" charset="0"/>
                        </a:rPr>
                        <m:t>𝑋</m:t>
                      </m:r>
                    </m:oMath>
                  </m:oMathPara>
                </a14:m>
                <a:endParaRPr lang="en-US" sz="1200" dirty="0">
                  <a:solidFill>
                    <a:prstClr val="black"/>
                  </a:solidFill>
                </a:endParaRPr>
              </a:p>
            </p:txBody>
          </p:sp>
        </mc:Choice>
        <mc:Fallback xmlns="">
          <p:sp>
            <p:nvSpPr>
              <p:cNvPr id="143" name="Rettangolo 142"/>
              <p:cNvSpPr>
                <a:spLocks noRot="1" noChangeAspect="1" noMove="1" noResize="1" noEditPoints="1" noAdjustHandles="1" noChangeArrowheads="1" noChangeShapeType="1" noTextEdit="1"/>
              </p:cNvSpPr>
              <p:nvPr/>
            </p:nvSpPr>
            <p:spPr>
              <a:xfrm>
                <a:off x="4412542" y="2336379"/>
                <a:ext cx="323102" cy="276999"/>
              </a:xfrm>
              <a:prstGeom prst="rect">
                <a:avLst/>
              </a:prstGeom>
              <a:blipFill>
                <a:blip r:embed="rId18"/>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1" name="Rettangolo 150"/>
              <p:cNvSpPr/>
              <p:nvPr/>
            </p:nvSpPr>
            <p:spPr>
              <a:xfrm>
                <a:off x="4950768" y="2422161"/>
                <a:ext cx="31669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200" i="1">
                          <a:solidFill>
                            <a:prstClr val="black"/>
                          </a:solidFill>
                          <a:latin typeface="Cambria Math" panose="02040503050406030204" pitchFamily="18" charset="0"/>
                        </a:rPr>
                        <m:t>𝑌</m:t>
                      </m:r>
                    </m:oMath>
                  </m:oMathPara>
                </a14:m>
                <a:endParaRPr lang="en-US" sz="1200" dirty="0">
                  <a:solidFill>
                    <a:prstClr val="black"/>
                  </a:solidFill>
                </a:endParaRPr>
              </a:p>
            </p:txBody>
          </p:sp>
        </mc:Choice>
        <mc:Fallback xmlns="">
          <p:sp>
            <p:nvSpPr>
              <p:cNvPr id="151" name="Rettangolo 150"/>
              <p:cNvSpPr>
                <a:spLocks noRot="1" noChangeAspect="1" noMove="1" noResize="1" noEditPoints="1" noAdjustHandles="1" noChangeArrowheads="1" noChangeShapeType="1" noTextEdit="1"/>
              </p:cNvSpPr>
              <p:nvPr/>
            </p:nvSpPr>
            <p:spPr>
              <a:xfrm>
                <a:off x="4950768" y="2422161"/>
                <a:ext cx="316690" cy="276999"/>
              </a:xfrm>
              <a:prstGeom prst="rect">
                <a:avLst/>
              </a:prstGeom>
              <a:blipFill>
                <a:blip r:embed="rId19"/>
                <a:stretch>
                  <a:fillRect/>
                </a:stretch>
              </a:blipFill>
            </p:spPr>
            <p:txBody>
              <a:bodyPr/>
              <a:lstStyle/>
              <a:p>
                <a:r>
                  <a:rPr lang="en-IT">
                    <a:noFill/>
                  </a:rPr>
                  <a:t> </a:t>
                </a:r>
              </a:p>
            </p:txBody>
          </p:sp>
        </mc:Fallback>
      </mc:AlternateContent>
      <p:sp>
        <p:nvSpPr>
          <p:cNvPr id="54" name="Callout 6 53"/>
          <p:cNvSpPr/>
          <p:nvPr/>
        </p:nvSpPr>
        <p:spPr>
          <a:xfrm flipH="1">
            <a:off x="354963" y="3346060"/>
            <a:ext cx="2548492" cy="1401425"/>
          </a:xfrm>
          <a:prstGeom prst="accentCallout2">
            <a:avLst>
              <a:gd name="adj1" fmla="val 11514"/>
              <a:gd name="adj2" fmla="val -8843"/>
              <a:gd name="adj3" fmla="val 11514"/>
              <a:gd name="adj4" fmla="val -15647"/>
              <a:gd name="adj5" fmla="val -58744"/>
              <a:gd name="adj6" fmla="val -467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mc:AlternateContent xmlns:mc="http://schemas.openxmlformats.org/markup-compatibility/2006" xmlns:a14="http://schemas.microsoft.com/office/drawing/2010/main">
        <mc:Choice Requires="a14">
          <p:sp>
            <p:nvSpPr>
              <p:cNvPr id="108" name="CasellaDiTesto 107"/>
              <p:cNvSpPr txBox="1"/>
              <p:nvPr/>
            </p:nvSpPr>
            <p:spPr>
              <a:xfrm>
                <a:off x="1379482" y="4189482"/>
                <a:ext cx="340913" cy="230832"/>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m:rPr>
                          <m:sty m:val="p"/>
                        </m:rPr>
                        <a:rPr lang="it-IT" sz="900">
                          <a:solidFill>
                            <a:prstClr val="black"/>
                          </a:solidFill>
                          <a:latin typeface="Cambria Math" panose="02040503050406030204" pitchFamily="18" charset="0"/>
                        </a:rPr>
                        <m:t>LET</m:t>
                      </m:r>
                    </m:oMath>
                  </m:oMathPara>
                </a14:m>
                <a:endParaRPr lang="it-IT" sz="900" dirty="0">
                  <a:solidFill>
                    <a:prstClr val="black"/>
                  </a:solidFill>
                </a:endParaRPr>
              </a:p>
            </p:txBody>
          </p:sp>
        </mc:Choice>
        <mc:Fallback xmlns="">
          <p:sp>
            <p:nvSpPr>
              <p:cNvPr id="108" name="CasellaDiTesto 107"/>
              <p:cNvSpPr txBox="1">
                <a:spLocks noRot="1" noChangeAspect="1" noMove="1" noResize="1" noEditPoints="1" noAdjustHandles="1" noChangeArrowheads="1" noChangeShapeType="1" noTextEdit="1"/>
              </p:cNvSpPr>
              <p:nvPr/>
            </p:nvSpPr>
            <p:spPr>
              <a:xfrm>
                <a:off x="1379482" y="4189482"/>
                <a:ext cx="340913" cy="230832"/>
              </a:xfrm>
              <a:prstGeom prst="rect">
                <a:avLst/>
              </a:prstGeom>
              <a:blipFill>
                <a:blip r:embed="rId20"/>
                <a:stretch>
                  <a:fillRect/>
                </a:stretch>
              </a:blipFill>
            </p:spPr>
            <p:txBody>
              <a:bodyPr/>
              <a:lstStyle/>
              <a:p>
                <a:r>
                  <a:rPr lang="en-IT">
                    <a:noFill/>
                  </a:rPr>
                  <a:t> </a:t>
                </a:r>
              </a:p>
            </p:txBody>
          </p:sp>
        </mc:Fallback>
      </mc:AlternateContent>
      <p:pic>
        <p:nvPicPr>
          <p:cNvPr id="1028" name="Picture 4" descr="Font,Line,Scale,Triangle,Symbol,Clip art,Parallel #98020 - Free Icon Library"/>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374263" y="3895882"/>
            <a:ext cx="331896" cy="331896"/>
          </a:xfrm>
          <a:prstGeom prst="rect">
            <a:avLst/>
          </a:prstGeom>
          <a:noFill/>
          <a:extLst>
            <a:ext uri="{909E8E84-426E-40DD-AFC4-6F175D3DCCD1}">
              <a14:hiddenFill xmlns:a14="http://schemas.microsoft.com/office/drawing/2010/main">
                <a:solidFill>
                  <a:srgbClr val="FFFFFF"/>
                </a:solidFill>
              </a14:hiddenFill>
            </a:ext>
          </a:extLst>
        </p:spPr>
      </p:pic>
      <p:pic>
        <p:nvPicPr>
          <p:cNvPr id="110" name="Immagine 109"/>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26110" y="1355651"/>
            <a:ext cx="2985081" cy="1409828"/>
          </a:xfrm>
          <a:prstGeom prst="rect">
            <a:avLst/>
          </a:prstGeom>
        </p:spPr>
      </p:pic>
      <p:sp>
        <p:nvSpPr>
          <p:cNvPr id="120" name="Rettangolo 119"/>
          <p:cNvSpPr/>
          <p:nvPr/>
        </p:nvSpPr>
        <p:spPr>
          <a:xfrm>
            <a:off x="240897" y="2765261"/>
            <a:ext cx="2598627" cy="253916"/>
          </a:xfrm>
          <a:prstGeom prst="rect">
            <a:avLst/>
          </a:prstGeom>
        </p:spPr>
        <p:txBody>
          <a:bodyPr wrap="square">
            <a:spAutoFit/>
          </a:bodyPr>
          <a:lstStyle/>
          <a:p>
            <a:pPr algn="ctr"/>
            <a:r>
              <a:rPr lang="en-US" sz="1050" dirty="0"/>
              <a:t>system of ordinary differential equations</a:t>
            </a:r>
          </a:p>
        </p:txBody>
      </p:sp>
      <p:sp>
        <p:nvSpPr>
          <p:cNvPr id="21" name="Rettangolo 20"/>
          <p:cNvSpPr/>
          <p:nvPr/>
        </p:nvSpPr>
        <p:spPr>
          <a:xfrm>
            <a:off x="482728" y="4550944"/>
            <a:ext cx="2125903" cy="253916"/>
          </a:xfrm>
          <a:prstGeom prst="rect">
            <a:avLst/>
          </a:prstGeom>
        </p:spPr>
        <p:txBody>
          <a:bodyPr wrap="none">
            <a:spAutoFit/>
          </a:bodyPr>
          <a:lstStyle/>
          <a:p>
            <a:pPr algn="ctr"/>
            <a:r>
              <a:rPr lang="en-US" sz="1050" dirty="0"/>
              <a:t>conventionally considered constant</a:t>
            </a:r>
          </a:p>
        </p:txBody>
      </p:sp>
      <p:pic>
        <p:nvPicPr>
          <p:cNvPr id="125" name="Immagine 124"/>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208613" y="3894028"/>
            <a:ext cx="243007" cy="649490"/>
          </a:xfrm>
          <a:prstGeom prst="rect">
            <a:avLst/>
          </a:prstGeom>
        </p:spPr>
      </p:pic>
      <p:pic>
        <p:nvPicPr>
          <p:cNvPr id="81" name="Immagine 80"/>
          <p:cNvPicPr>
            <a:picLocks noChangeAspect="1"/>
          </p:cNvPicPr>
          <p:nvPr/>
        </p:nvPicPr>
        <p:blipFill rotWithShape="1">
          <a:blip r:embed="rId24" cstate="screen">
            <a:extLst>
              <a:ext uri="{28A0092B-C50C-407E-A947-70E740481C1C}">
                <a14:useLocalDpi xmlns:a14="http://schemas.microsoft.com/office/drawing/2010/main"/>
              </a:ext>
            </a:extLst>
          </a:blip>
          <a:srcRect t="-3"/>
          <a:stretch/>
        </p:blipFill>
        <p:spPr>
          <a:xfrm>
            <a:off x="6395239" y="3887975"/>
            <a:ext cx="2431232" cy="661803"/>
          </a:xfrm>
          <a:prstGeom prst="rect">
            <a:avLst/>
          </a:prstGeom>
        </p:spPr>
      </p:pic>
      <p:sp>
        <p:nvSpPr>
          <p:cNvPr id="6" name="Rettangolo 5"/>
          <p:cNvSpPr/>
          <p:nvPr/>
        </p:nvSpPr>
        <p:spPr>
          <a:xfrm>
            <a:off x="764965" y="3313972"/>
            <a:ext cx="1566776" cy="300082"/>
          </a:xfrm>
          <a:prstGeom prst="rect">
            <a:avLst/>
          </a:prstGeom>
        </p:spPr>
        <p:txBody>
          <a:bodyPr wrap="none">
            <a:spAutoFit/>
          </a:bodyPr>
          <a:lstStyle/>
          <a:p>
            <a:pPr algn="ctr"/>
            <a:r>
              <a:rPr lang="en-US" sz="1350" b="1" dirty="0">
                <a:solidFill>
                  <a:prstClr val="black"/>
                </a:solidFill>
              </a:rPr>
              <a:t>Damage</a:t>
            </a:r>
            <a:r>
              <a:rPr lang="it-IT" sz="1350" b="1" dirty="0">
                <a:solidFill>
                  <a:prstClr val="black"/>
                </a:solidFill>
              </a:rPr>
              <a:t> </a:t>
            </a:r>
            <a:r>
              <a:rPr lang="en-US" sz="1350" b="1" dirty="0">
                <a:solidFill>
                  <a:prstClr val="black"/>
                </a:solidFill>
              </a:rPr>
              <a:t>formation </a:t>
            </a:r>
            <a:endParaRPr lang="en-US" sz="1350" dirty="0"/>
          </a:p>
        </p:txBody>
      </p:sp>
      <p:sp>
        <p:nvSpPr>
          <p:cNvPr id="16" name="Rettangolo 15"/>
          <p:cNvSpPr/>
          <p:nvPr/>
        </p:nvSpPr>
        <p:spPr>
          <a:xfrm>
            <a:off x="737747" y="2938437"/>
            <a:ext cx="1604928" cy="253916"/>
          </a:xfrm>
          <a:prstGeom prst="rect">
            <a:avLst/>
          </a:prstGeom>
        </p:spPr>
        <p:txBody>
          <a:bodyPr wrap="none">
            <a:spAutoFit/>
          </a:bodyPr>
          <a:lstStyle/>
          <a:p>
            <a:pPr algn="ctr"/>
            <a:r>
              <a:rPr lang="en-US" sz="1050" dirty="0"/>
              <a:t>resolution in each domain</a:t>
            </a:r>
          </a:p>
        </p:txBody>
      </p:sp>
      <p:pic>
        <p:nvPicPr>
          <p:cNvPr id="122" name="Immagine 121"/>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6206022" y="4549570"/>
            <a:ext cx="1956670" cy="219673"/>
          </a:xfrm>
          <a:prstGeom prst="rect">
            <a:avLst/>
          </a:prstGeom>
        </p:spPr>
      </p:pic>
      <p:grpSp>
        <p:nvGrpSpPr>
          <p:cNvPr id="124" name="Gruppo 123"/>
          <p:cNvGrpSpPr/>
          <p:nvPr/>
        </p:nvGrpSpPr>
        <p:grpSpPr>
          <a:xfrm>
            <a:off x="4794824" y="3113960"/>
            <a:ext cx="534993" cy="531946"/>
            <a:chOff x="6393098" y="4151944"/>
            <a:chExt cx="713324" cy="709260"/>
          </a:xfrm>
        </p:grpSpPr>
        <p:pic>
          <p:nvPicPr>
            <p:cNvPr id="126"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52302" y="4239954"/>
              <a:ext cx="454120" cy="454120"/>
            </a:xfrm>
            <a:prstGeom prst="rect">
              <a:avLst/>
            </a:prstGeom>
          </p:spPr>
        </p:pic>
        <p:pic>
          <p:nvPicPr>
            <p:cNvPr id="127" name="Graphic 25" descr="Coffin with solid fill">
              <a:extLst>
                <a:ext uri="{FF2B5EF4-FFF2-40B4-BE49-F238E27FC236}">
                  <a16:creationId xmlns:a16="http://schemas.microsoft.com/office/drawing/2014/main" id="{0EB638B4-3DE7-8CED-196B-4C3F2BAD578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393098" y="4151944"/>
              <a:ext cx="390518" cy="390518"/>
            </a:xfrm>
            <a:prstGeom prst="rect">
              <a:avLst/>
            </a:prstGeom>
          </p:spPr>
        </p:pic>
        <p:sp>
          <p:nvSpPr>
            <p:cNvPr id="130" name="Per 129"/>
            <p:cNvSpPr/>
            <p:nvPr/>
          </p:nvSpPr>
          <p:spPr>
            <a:xfrm>
              <a:off x="6710184" y="4325088"/>
              <a:ext cx="336231" cy="278207"/>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mc:AlternateContent xmlns:mc="http://schemas.openxmlformats.org/markup-compatibility/2006" xmlns:a14="http://schemas.microsoft.com/office/drawing/2010/main">
          <mc:Choice Requires="a14">
            <p:sp>
              <p:nvSpPr>
                <p:cNvPr id="131" name="Rettangolo 130"/>
                <p:cNvSpPr/>
                <p:nvPr/>
              </p:nvSpPr>
              <p:spPr>
                <a:xfrm>
                  <a:off x="6432526" y="4491872"/>
                  <a:ext cx="4222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200" i="1">
                            <a:solidFill>
                              <a:prstClr val="black"/>
                            </a:solidFill>
                            <a:latin typeface="Cambria Math" panose="02040503050406030204" pitchFamily="18" charset="0"/>
                          </a:rPr>
                          <m:t>𝑌</m:t>
                        </m:r>
                      </m:oMath>
                    </m:oMathPara>
                  </a14:m>
                  <a:endParaRPr lang="en-US" sz="1200" dirty="0">
                    <a:solidFill>
                      <a:prstClr val="black"/>
                    </a:solidFill>
                  </a:endParaRPr>
                </a:p>
              </p:txBody>
            </p:sp>
          </mc:Choice>
          <mc:Fallback xmlns="">
            <p:sp>
              <p:nvSpPr>
                <p:cNvPr id="131" name="Rettangolo 130"/>
                <p:cNvSpPr>
                  <a:spLocks noRot="1" noChangeAspect="1" noMove="1" noResize="1" noEditPoints="1" noAdjustHandles="1" noChangeArrowheads="1" noChangeShapeType="1" noTextEdit="1"/>
                </p:cNvSpPr>
                <p:nvPr/>
              </p:nvSpPr>
              <p:spPr>
                <a:xfrm>
                  <a:off x="6432526" y="4491872"/>
                  <a:ext cx="422253" cy="369332"/>
                </a:xfrm>
                <a:prstGeom prst="rect">
                  <a:avLst/>
                </a:prstGeom>
                <a:blipFill>
                  <a:blip r:embed="rId28"/>
                  <a:stretch>
                    <a:fillRect/>
                  </a:stretch>
                </a:blipFill>
              </p:spPr>
              <p:txBody>
                <a:bodyPr/>
                <a:lstStyle/>
                <a:p>
                  <a:r>
                    <a:rPr lang="en-IT">
                      <a:noFill/>
                    </a:rPr>
                    <a:t> </a:t>
                  </a:r>
                </a:p>
              </p:txBody>
            </p:sp>
          </mc:Fallback>
        </mc:AlternateContent>
      </p:grpSp>
      <p:grpSp>
        <p:nvGrpSpPr>
          <p:cNvPr id="132" name="Gruppo 131"/>
          <p:cNvGrpSpPr/>
          <p:nvPr/>
        </p:nvGrpSpPr>
        <p:grpSpPr>
          <a:xfrm>
            <a:off x="4220734" y="3383175"/>
            <a:ext cx="521562" cy="523209"/>
            <a:chOff x="5627645" y="4510896"/>
            <a:chExt cx="695416" cy="697612"/>
          </a:xfrm>
        </p:grpSpPr>
        <p:pic>
          <p:nvPicPr>
            <p:cNvPr id="133" name="Graphic 25" descr="Coffin with solid fill">
              <a:extLst>
                <a:ext uri="{FF2B5EF4-FFF2-40B4-BE49-F238E27FC236}">
                  <a16:creationId xmlns:a16="http://schemas.microsoft.com/office/drawing/2014/main" id="{0EB638B4-3DE7-8CED-196B-4C3F2BAD578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627645" y="4510896"/>
              <a:ext cx="390518" cy="390518"/>
            </a:xfrm>
            <a:prstGeom prst="rect">
              <a:avLst/>
            </a:prstGeom>
          </p:spPr>
        </p:pic>
        <p:pic>
          <p:nvPicPr>
            <p:cNvPr id="134" name="Graphic 56" descr="DNA with solid fill">
              <a:extLst>
                <a:ext uri="{FF2B5EF4-FFF2-40B4-BE49-F238E27FC236}">
                  <a16:creationId xmlns:a16="http://schemas.microsoft.com/office/drawing/2014/main" id="{F3A12DFB-049B-6430-162F-E2500673EE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68941" y="4656200"/>
              <a:ext cx="454120" cy="454120"/>
            </a:xfrm>
            <a:prstGeom prst="rect">
              <a:avLst/>
            </a:prstGeom>
          </p:spPr>
        </p:pic>
        <p:sp>
          <p:nvSpPr>
            <p:cNvPr id="135" name="Per 134"/>
            <p:cNvSpPr/>
            <p:nvPr/>
          </p:nvSpPr>
          <p:spPr>
            <a:xfrm>
              <a:off x="5927885" y="4754388"/>
              <a:ext cx="336231" cy="278207"/>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mc:AlternateContent xmlns:mc="http://schemas.openxmlformats.org/markup-compatibility/2006" xmlns:a14="http://schemas.microsoft.com/office/drawing/2010/main">
          <mc:Choice Requires="a14">
            <p:sp>
              <p:nvSpPr>
                <p:cNvPr id="136" name="Rettangolo 135"/>
                <p:cNvSpPr/>
                <p:nvPr/>
              </p:nvSpPr>
              <p:spPr>
                <a:xfrm>
                  <a:off x="5635494" y="4839176"/>
                  <a:ext cx="4222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200" i="1">
                            <a:solidFill>
                              <a:prstClr val="black"/>
                            </a:solidFill>
                            <a:latin typeface="Cambria Math" panose="02040503050406030204" pitchFamily="18" charset="0"/>
                          </a:rPr>
                          <m:t>𝑌</m:t>
                        </m:r>
                      </m:oMath>
                    </m:oMathPara>
                  </a14:m>
                  <a:endParaRPr lang="en-US" sz="1200" dirty="0">
                    <a:solidFill>
                      <a:prstClr val="black"/>
                    </a:solidFill>
                  </a:endParaRPr>
                </a:p>
              </p:txBody>
            </p:sp>
          </mc:Choice>
          <mc:Fallback xmlns="">
            <p:sp>
              <p:nvSpPr>
                <p:cNvPr id="136" name="Rettangolo 135"/>
                <p:cNvSpPr>
                  <a:spLocks noRot="1" noChangeAspect="1" noMove="1" noResize="1" noEditPoints="1" noAdjustHandles="1" noChangeArrowheads="1" noChangeShapeType="1" noTextEdit="1"/>
                </p:cNvSpPr>
                <p:nvPr/>
              </p:nvSpPr>
              <p:spPr>
                <a:xfrm>
                  <a:off x="5635494" y="4839176"/>
                  <a:ext cx="422253" cy="369332"/>
                </a:xfrm>
                <a:prstGeom prst="rect">
                  <a:avLst/>
                </a:prstGeom>
                <a:blipFill>
                  <a:blip r:embed="rId19"/>
                  <a:stretch>
                    <a:fillRect/>
                  </a:stretch>
                </a:blipFill>
              </p:spPr>
              <p:txBody>
                <a:bodyPr/>
                <a:lstStyle/>
                <a:p>
                  <a:r>
                    <a:rPr lang="en-IT">
                      <a:noFill/>
                    </a:rPr>
                    <a:t> </a:t>
                  </a:r>
                </a:p>
              </p:txBody>
            </p:sp>
          </mc:Fallback>
        </mc:AlternateContent>
      </p:grpSp>
      <p:pic>
        <p:nvPicPr>
          <p:cNvPr id="83" name="Immagine 82"/>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731425" y="-15599"/>
            <a:ext cx="1412575" cy="783112"/>
          </a:xfrm>
          <a:prstGeom prst="rect">
            <a:avLst/>
          </a:prstGeom>
        </p:spPr>
      </p:pic>
      <p:sp>
        <p:nvSpPr>
          <p:cNvPr id="10" name="Rettangolo 9"/>
          <p:cNvSpPr/>
          <p:nvPr/>
        </p:nvSpPr>
        <p:spPr>
          <a:xfrm>
            <a:off x="6589565" y="4061444"/>
            <a:ext cx="947822" cy="165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Rettangolo 108"/>
          <p:cNvSpPr/>
          <p:nvPr/>
        </p:nvSpPr>
        <p:spPr>
          <a:xfrm>
            <a:off x="7790306" y="4383634"/>
            <a:ext cx="951614" cy="165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ttangolo 3">
            <a:extLst>
              <a:ext uri="{FF2B5EF4-FFF2-40B4-BE49-F238E27FC236}">
                <a16:creationId xmlns:a16="http://schemas.microsoft.com/office/drawing/2014/main" id="{65911940-7C31-CCE0-E0A1-8D85B5E3EDBF}"/>
              </a:ext>
            </a:extLst>
          </p:cNvPr>
          <p:cNvSpPr/>
          <p:nvPr/>
        </p:nvSpPr>
        <p:spPr>
          <a:xfrm>
            <a:off x="1606042" y="2184680"/>
            <a:ext cx="1362874" cy="230832"/>
          </a:xfrm>
          <a:prstGeom prst="rect">
            <a:avLst/>
          </a:prstGeom>
        </p:spPr>
        <p:txBody>
          <a:bodyPr wrap="none">
            <a:spAutoFit/>
          </a:bodyPr>
          <a:lstStyle/>
          <a:p>
            <a:pPr algn="ctr">
              <a:spcBef>
                <a:spcPts val="338"/>
              </a:spcBef>
              <a:defRPr>
                <a:effectLst/>
              </a:defRPr>
            </a:pPr>
            <a:r>
              <a:rPr lang="en-US" sz="900" i="1" dirty="0">
                <a:solidFill>
                  <a:srgbClr val="44546A">
                    <a:lumMod val="10000"/>
                  </a:srgbClr>
                </a:solidFill>
                <a:latin typeface="Calibri-Italic"/>
              </a:rPr>
              <a:t>Mod. From </a:t>
            </a:r>
            <a:r>
              <a:rPr lang="en-US" sz="900" i="1" dirty="0" err="1">
                <a:solidFill>
                  <a:srgbClr val="44546A">
                    <a:lumMod val="10000"/>
                  </a:srgbClr>
                </a:solidFill>
                <a:latin typeface="Calibri-Italic"/>
              </a:rPr>
              <a:t>Labarbe</a:t>
            </a:r>
            <a:r>
              <a:rPr lang="en-US" sz="900" i="1" dirty="0">
                <a:solidFill>
                  <a:srgbClr val="44546A">
                    <a:lumMod val="10000"/>
                  </a:srgbClr>
                </a:solidFill>
                <a:latin typeface="Calibri-Italic"/>
              </a:rPr>
              <a:t> 2020</a:t>
            </a:r>
            <a:endParaRPr lang="en-US" sz="900" dirty="0">
              <a:solidFill>
                <a:srgbClr val="44546A">
                  <a:lumMod val="10000"/>
                </a:srgbClr>
              </a:solidFill>
            </a:endParaRPr>
          </a:p>
        </p:txBody>
      </p:sp>
      <p:sp>
        <p:nvSpPr>
          <p:cNvPr id="18" name="Rettangolo 20">
            <a:extLst>
              <a:ext uri="{FF2B5EF4-FFF2-40B4-BE49-F238E27FC236}">
                <a16:creationId xmlns:a16="http://schemas.microsoft.com/office/drawing/2014/main" id="{BB300BA8-BB93-91C3-360C-9A1967C8464A}"/>
              </a:ext>
            </a:extLst>
          </p:cNvPr>
          <p:cNvSpPr/>
          <p:nvPr/>
        </p:nvSpPr>
        <p:spPr>
          <a:xfrm>
            <a:off x="5735570" y="514150"/>
            <a:ext cx="2060052" cy="307777"/>
          </a:xfrm>
          <a:prstGeom prst="rect">
            <a:avLst/>
          </a:prstGeom>
        </p:spPr>
        <p:txBody>
          <a:bodyPr wrap="square">
            <a:spAutoFit/>
          </a:bodyPr>
          <a:lstStyle/>
          <a:p>
            <a:pPr algn="ctr">
              <a:spcBef>
                <a:spcPts val="338"/>
              </a:spcBef>
              <a:defRPr>
                <a:effectLst/>
              </a:defRPr>
            </a:pPr>
            <a:r>
              <a:rPr lang="en-US" sz="1400" i="1" dirty="0" err="1">
                <a:solidFill>
                  <a:schemeClr val="tx2"/>
                </a:solidFill>
                <a:latin typeface="Calibri-Italic"/>
              </a:rPr>
              <a:t>Battestini</a:t>
            </a:r>
            <a:r>
              <a:rPr lang="en-US" sz="1400" i="1" dirty="0">
                <a:solidFill>
                  <a:schemeClr val="tx2"/>
                </a:solidFill>
                <a:latin typeface="Calibri-Italic"/>
              </a:rPr>
              <a:t> et al. 2023 .</a:t>
            </a:r>
            <a:endParaRPr lang="en-US" sz="1400" dirty="0">
              <a:solidFill>
                <a:schemeClr val="tx2"/>
              </a:solidFill>
            </a:endParaRPr>
          </a:p>
        </p:txBody>
      </p:sp>
      <p:sp>
        <p:nvSpPr>
          <p:cNvPr id="2" name="Date Placeholder 1">
            <a:extLst>
              <a:ext uri="{FF2B5EF4-FFF2-40B4-BE49-F238E27FC236}">
                <a16:creationId xmlns:a16="http://schemas.microsoft.com/office/drawing/2014/main" id="{0CBD0ECA-8BA7-98F5-4119-BD9B511F79AD}"/>
              </a:ext>
            </a:extLst>
          </p:cNvPr>
          <p:cNvSpPr>
            <a:spLocks noGrp="1"/>
          </p:cNvSpPr>
          <p:nvPr>
            <p:ph type="dt" sz="half" idx="10"/>
          </p:nvPr>
        </p:nvSpPr>
        <p:spPr/>
        <p:txBody>
          <a:bodyPr/>
          <a:lstStyle/>
          <a:p>
            <a:r>
              <a:rPr lang="it-IT"/>
              <a:t>06.10.2025</a:t>
            </a:r>
            <a:endParaRPr lang="en-US" dirty="0"/>
          </a:p>
        </p:txBody>
      </p:sp>
      <p:sp>
        <p:nvSpPr>
          <p:cNvPr id="3" name="Slide Number Placeholder 2">
            <a:extLst>
              <a:ext uri="{FF2B5EF4-FFF2-40B4-BE49-F238E27FC236}">
                <a16:creationId xmlns:a16="http://schemas.microsoft.com/office/drawing/2014/main" id="{AB5F0641-BC15-8EC4-8747-2E3C34918562}"/>
              </a:ext>
            </a:extLst>
          </p:cNvPr>
          <p:cNvSpPr>
            <a:spLocks noGrp="1"/>
          </p:cNvSpPr>
          <p:nvPr>
            <p:ph type="sldNum" sz="quarter" idx="4"/>
          </p:nvPr>
        </p:nvSpPr>
        <p:spPr/>
        <p:txBody>
          <a:bodyPr/>
          <a:lstStyle/>
          <a:p>
            <a:fld id="{4C03E94D-BACC-4743-B2BE-3C118A75A3B0}" type="slidenum">
              <a:rPr lang="en-US" smtClean="0"/>
              <a:pPr/>
              <a:t>88</a:t>
            </a:fld>
            <a:endParaRPr lang="en-US" dirty="0"/>
          </a:p>
        </p:txBody>
      </p:sp>
    </p:spTree>
    <p:extLst>
      <p:ext uri="{BB962C8B-B14F-4D97-AF65-F5344CB8AC3E}">
        <p14:creationId xmlns:p14="http://schemas.microsoft.com/office/powerpoint/2010/main" val="1545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2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8" grpId="0"/>
      <p:bldP spid="4" grpId="0"/>
      <p:bldP spid="34" grpId="0"/>
      <p:bldP spid="35" grpId="0"/>
      <p:bldP spid="144" grpId="0"/>
      <p:bldP spid="147" grpId="0"/>
      <p:bldP spid="11" grpId="0" animBg="1"/>
      <p:bldP spid="50" grpId="0" animBg="1"/>
      <p:bldP spid="51" grpId="0" animBg="1"/>
      <p:bldP spid="52" grpId="0"/>
      <p:bldP spid="101" grpId="0"/>
      <p:bldP spid="107" grpId="0"/>
      <p:bldP spid="9" grpId="0"/>
      <p:bldP spid="12" grpId="0"/>
      <p:bldP spid="114" grpId="0"/>
      <p:bldP spid="116" grpId="0"/>
      <p:bldP spid="118" grpId="0"/>
      <p:bldP spid="128" grpId="0"/>
      <p:bldP spid="54" grpId="0" animBg="1"/>
      <p:bldP spid="108" grpId="0"/>
      <p:bldP spid="120" grpId="0"/>
      <p:bldP spid="21" grpId="0"/>
      <p:bldP spid="6" grpId="0"/>
      <p:bldP spid="16" grpId="0"/>
      <p:bldP spid="10" grpId="0" animBg="1"/>
      <p:bldP spid="109" grpId="0" animBg="1"/>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F87C-3F9A-F242-BD3B-13F899AC1499}"/>
              </a:ext>
            </a:extLst>
          </p:cNvPr>
          <p:cNvSpPr>
            <a:spLocks noGrp="1"/>
          </p:cNvSpPr>
          <p:nvPr>
            <p:ph type="title"/>
          </p:nvPr>
        </p:nvSpPr>
        <p:spPr/>
        <p:txBody>
          <a:bodyPr/>
          <a:lstStyle/>
          <a:p>
            <a:r>
              <a:rPr lang="en-IT" dirty="0"/>
              <a:t>Including a chemical network</a:t>
            </a:r>
          </a:p>
        </p:txBody>
      </p:sp>
      <p:sp>
        <p:nvSpPr>
          <p:cNvPr id="5" name="Footer Placeholder 4">
            <a:extLst>
              <a:ext uri="{FF2B5EF4-FFF2-40B4-BE49-F238E27FC236}">
                <a16:creationId xmlns:a16="http://schemas.microsoft.com/office/drawing/2014/main" id="{92689B7B-9E7D-FC4E-9949-924F5FB39513}"/>
              </a:ext>
            </a:extLst>
          </p:cNvPr>
          <p:cNvSpPr>
            <a:spLocks noGrp="1"/>
          </p:cNvSpPr>
          <p:nvPr>
            <p:ph type="ftr" sz="quarter" idx="11"/>
          </p:nvPr>
        </p:nvSpPr>
        <p:spPr/>
        <p:txBody>
          <a:bodyPr/>
          <a:lstStyle/>
          <a:p>
            <a:r>
              <a:rPr lang="en-US"/>
              <a:t>E. Scifoni - SIRR 2025</a:t>
            </a:r>
            <a:endParaRPr lang="en-US" dirty="0"/>
          </a:p>
        </p:txBody>
      </p:sp>
      <p:pic>
        <p:nvPicPr>
          <p:cNvPr id="6" name="Picture 5">
            <a:extLst>
              <a:ext uri="{FF2B5EF4-FFF2-40B4-BE49-F238E27FC236}">
                <a16:creationId xmlns:a16="http://schemas.microsoft.com/office/drawing/2014/main" id="{D136117A-8527-2647-8510-FC2B8EAC97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9128" y="1435702"/>
            <a:ext cx="4811444" cy="3307868"/>
          </a:xfrm>
          <a:prstGeom prst="rect">
            <a:avLst/>
          </a:prstGeom>
        </p:spPr>
      </p:pic>
      <p:sp>
        <p:nvSpPr>
          <p:cNvPr id="3" name="Content Placeholder 2">
            <a:extLst>
              <a:ext uri="{FF2B5EF4-FFF2-40B4-BE49-F238E27FC236}">
                <a16:creationId xmlns:a16="http://schemas.microsoft.com/office/drawing/2014/main" id="{D0772386-2C94-9348-9591-5DB5363B5F03}"/>
              </a:ext>
            </a:extLst>
          </p:cNvPr>
          <p:cNvSpPr>
            <a:spLocks noGrp="1"/>
          </p:cNvSpPr>
          <p:nvPr>
            <p:ph idx="1"/>
          </p:nvPr>
        </p:nvSpPr>
        <p:spPr>
          <a:xfrm>
            <a:off x="4914900" y="4170764"/>
            <a:ext cx="6172200" cy="2832964"/>
          </a:xfrm>
        </p:spPr>
        <p:txBody>
          <a:bodyPr>
            <a:normAutofit/>
          </a:bodyPr>
          <a:lstStyle/>
          <a:p>
            <a:pPr marL="0" indent="0">
              <a:buNone/>
            </a:pPr>
            <a:r>
              <a:rPr lang="en-IT" sz="1050" dirty="0">
                <a:solidFill>
                  <a:schemeClr val="tx2"/>
                </a:solidFill>
              </a:rPr>
              <a:t>Reaction network </a:t>
            </a:r>
            <a:r>
              <a:rPr lang="en-GB" sz="1050" dirty="0">
                <a:solidFill>
                  <a:schemeClr val="tx2"/>
                </a:solidFill>
              </a:rPr>
              <a:t>M</a:t>
            </a:r>
            <a:r>
              <a:rPr lang="en-IT" sz="1050" dirty="0">
                <a:solidFill>
                  <a:schemeClr val="tx2"/>
                </a:solidFill>
              </a:rPr>
              <a:t>odified from Labarbe 2020</a:t>
            </a:r>
          </a:p>
        </p:txBody>
      </p:sp>
      <p:pic>
        <p:nvPicPr>
          <p:cNvPr id="8" name="Picture 7">
            <a:extLst>
              <a:ext uri="{FF2B5EF4-FFF2-40B4-BE49-F238E27FC236}">
                <a16:creationId xmlns:a16="http://schemas.microsoft.com/office/drawing/2014/main" id="{F863253A-168B-0D41-8988-63BCB9E9F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7394" y="960668"/>
            <a:ext cx="4857750" cy="495300"/>
          </a:xfrm>
          <a:prstGeom prst="rect">
            <a:avLst/>
          </a:prstGeom>
        </p:spPr>
      </p:pic>
      <p:sp>
        <p:nvSpPr>
          <p:cNvPr id="7" name="Date Placeholder 6">
            <a:extLst>
              <a:ext uri="{FF2B5EF4-FFF2-40B4-BE49-F238E27FC236}">
                <a16:creationId xmlns:a16="http://schemas.microsoft.com/office/drawing/2014/main" id="{74643A74-3DAF-4210-E2D2-0B9BCF86A211}"/>
              </a:ext>
            </a:extLst>
          </p:cNvPr>
          <p:cNvSpPr>
            <a:spLocks noGrp="1"/>
          </p:cNvSpPr>
          <p:nvPr>
            <p:ph type="dt" sz="half" idx="10"/>
          </p:nvPr>
        </p:nvSpPr>
        <p:spPr/>
        <p:txBody>
          <a:bodyPr/>
          <a:lstStyle/>
          <a:p>
            <a:r>
              <a:rPr lang="it-IT"/>
              <a:t>06.10.2025</a:t>
            </a:r>
            <a:endParaRPr lang="en-US" dirty="0"/>
          </a:p>
        </p:txBody>
      </p:sp>
      <p:sp>
        <p:nvSpPr>
          <p:cNvPr id="4" name="Slide Number Placeholder 3">
            <a:extLst>
              <a:ext uri="{FF2B5EF4-FFF2-40B4-BE49-F238E27FC236}">
                <a16:creationId xmlns:a16="http://schemas.microsoft.com/office/drawing/2014/main" id="{3C464BD6-4759-FCE8-F5A6-49BE7D52DCEA}"/>
              </a:ext>
            </a:extLst>
          </p:cNvPr>
          <p:cNvSpPr>
            <a:spLocks noGrp="1"/>
          </p:cNvSpPr>
          <p:nvPr>
            <p:ph type="sldNum" sz="quarter" idx="4"/>
          </p:nvPr>
        </p:nvSpPr>
        <p:spPr/>
        <p:txBody>
          <a:bodyPr/>
          <a:lstStyle/>
          <a:p>
            <a:fld id="{4C03E94D-BACC-4743-B2BE-3C118A75A3B0}" type="slidenum">
              <a:rPr lang="en-US" smtClean="0"/>
              <a:pPr/>
              <a:t>89</a:t>
            </a:fld>
            <a:endParaRPr lang="en-US" dirty="0"/>
          </a:p>
        </p:txBody>
      </p:sp>
    </p:spTree>
    <p:extLst>
      <p:ext uri="{BB962C8B-B14F-4D97-AF65-F5344CB8AC3E}">
        <p14:creationId xmlns:p14="http://schemas.microsoft.com/office/powerpoint/2010/main" val="300843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530E-CC37-F541-AC68-009A5373A320}"/>
              </a:ext>
            </a:extLst>
          </p:cNvPr>
          <p:cNvSpPr>
            <a:spLocks noGrp="1"/>
          </p:cNvSpPr>
          <p:nvPr>
            <p:ph type="title"/>
          </p:nvPr>
        </p:nvSpPr>
        <p:spPr>
          <a:xfrm>
            <a:off x="1485900" y="0"/>
            <a:ext cx="6515100" cy="857250"/>
          </a:xfrm>
        </p:spPr>
        <p:txBody>
          <a:bodyPr>
            <a:normAutofit fontScale="90000"/>
          </a:bodyPr>
          <a:lstStyle/>
          <a:p>
            <a:r>
              <a:rPr lang="en-IT" dirty="0"/>
              <a:t>The Oxygen Depletion Hypothesis (ROD)</a:t>
            </a:r>
          </a:p>
        </p:txBody>
      </p:sp>
      <p:pic>
        <p:nvPicPr>
          <p:cNvPr id="9" name="Content Placeholder 8">
            <a:extLst>
              <a:ext uri="{FF2B5EF4-FFF2-40B4-BE49-F238E27FC236}">
                <a16:creationId xmlns:a16="http://schemas.microsoft.com/office/drawing/2014/main" id="{CD653C65-FFC3-0E48-9A84-93C3A6AF752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82874" y="1653648"/>
            <a:ext cx="1710949" cy="1265964"/>
          </a:xfrm>
          <a:prstGeom prst="rect">
            <a:avLst/>
          </a:prstGeom>
        </p:spPr>
      </p:pic>
      <p:sp>
        <p:nvSpPr>
          <p:cNvPr id="5" name="Footer Placeholder 4">
            <a:extLst>
              <a:ext uri="{FF2B5EF4-FFF2-40B4-BE49-F238E27FC236}">
                <a16:creationId xmlns:a16="http://schemas.microsoft.com/office/drawing/2014/main" id="{DD2E6686-3DA8-0C47-AE76-2F059308BF89}"/>
              </a:ext>
            </a:extLst>
          </p:cNvPr>
          <p:cNvSpPr>
            <a:spLocks noGrp="1"/>
          </p:cNvSpPr>
          <p:nvPr>
            <p:ph type="ftr" sz="quarter" idx="11"/>
          </p:nvPr>
        </p:nvSpPr>
        <p:spPr/>
        <p:txBody>
          <a:bodyPr/>
          <a:lstStyle/>
          <a:p>
            <a:r>
              <a:rPr lang="en-US"/>
              <a:t>E. Scifoni - SIRR 2025</a:t>
            </a:r>
            <a:endParaRPr lang="en-US" dirty="0"/>
          </a:p>
        </p:txBody>
      </p:sp>
      <p:sp>
        <p:nvSpPr>
          <p:cNvPr id="14" name="TextBox 13">
            <a:extLst>
              <a:ext uri="{FF2B5EF4-FFF2-40B4-BE49-F238E27FC236}">
                <a16:creationId xmlns:a16="http://schemas.microsoft.com/office/drawing/2014/main" id="{DF20E436-7C34-004D-86B8-3A2F5699B6C1}"/>
              </a:ext>
            </a:extLst>
          </p:cNvPr>
          <p:cNvSpPr txBox="1"/>
          <p:nvPr/>
        </p:nvSpPr>
        <p:spPr>
          <a:xfrm>
            <a:off x="3806456" y="-669852"/>
            <a:ext cx="184731" cy="300082"/>
          </a:xfrm>
          <a:prstGeom prst="rect">
            <a:avLst/>
          </a:prstGeom>
          <a:noFill/>
        </p:spPr>
        <p:txBody>
          <a:bodyPr wrap="none" rtlCol="0">
            <a:spAutoFit/>
          </a:bodyPr>
          <a:lstStyle/>
          <a:p>
            <a:endParaRPr lang="en-IT" sz="1350" dirty="0"/>
          </a:p>
        </p:txBody>
      </p:sp>
      <p:grpSp>
        <p:nvGrpSpPr>
          <p:cNvPr id="15" name="Group">
            <a:extLst>
              <a:ext uri="{FF2B5EF4-FFF2-40B4-BE49-F238E27FC236}">
                <a16:creationId xmlns:a16="http://schemas.microsoft.com/office/drawing/2014/main" id="{C0418F46-39CA-A545-8E52-9C5C0C703435}"/>
              </a:ext>
            </a:extLst>
          </p:cNvPr>
          <p:cNvGrpSpPr/>
          <p:nvPr/>
        </p:nvGrpSpPr>
        <p:grpSpPr>
          <a:xfrm>
            <a:off x="1333402" y="1118010"/>
            <a:ext cx="6401474" cy="1736771"/>
            <a:chOff x="-1369577" y="-226867"/>
            <a:chExt cx="18613107" cy="5515898"/>
          </a:xfrm>
        </p:grpSpPr>
        <p:pic>
          <p:nvPicPr>
            <p:cNvPr id="16" name="Image" descr="Image">
              <a:extLst>
                <a:ext uri="{FF2B5EF4-FFF2-40B4-BE49-F238E27FC236}">
                  <a16:creationId xmlns:a16="http://schemas.microsoft.com/office/drawing/2014/main" id="{43013436-62A4-7F4F-99AF-2951D20EFBE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69577" y="-226867"/>
              <a:ext cx="13331003" cy="5515898"/>
            </a:xfrm>
            <a:prstGeom prst="rect">
              <a:avLst/>
            </a:prstGeom>
            <a:ln w="12700" cap="flat">
              <a:noFill/>
              <a:miter lim="400000"/>
            </a:ln>
            <a:effectLst/>
          </p:spPr>
        </p:pic>
        <p:sp>
          <p:nvSpPr>
            <p:cNvPr id="17" name="Wilson J. Et al. (2020) Front. in Oncol.">
              <a:extLst>
                <a:ext uri="{FF2B5EF4-FFF2-40B4-BE49-F238E27FC236}">
                  <a16:creationId xmlns:a16="http://schemas.microsoft.com/office/drawing/2014/main" id="{3E855A75-BD45-2540-853D-D9108FEFDA87}"/>
                </a:ext>
              </a:extLst>
            </p:cNvPr>
            <p:cNvSpPr txBox="1"/>
            <p:nvPr/>
          </p:nvSpPr>
          <p:spPr>
            <a:xfrm>
              <a:off x="5648385" y="4223286"/>
              <a:ext cx="11595145" cy="4986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noAutofit/>
            </a:bodyPr>
            <a:lstStyle>
              <a:lvl1pPr marL="0" indent="0" defTabSz="2438338">
                <a:spcBef>
                  <a:spcPts val="4500"/>
                </a:spcBef>
                <a:defRPr sz="2900">
                  <a:solidFill>
                    <a:srgbClr val="000000"/>
                  </a:solidFill>
                  <a:latin typeface="+mn-lt"/>
                  <a:ea typeface="+mn-ea"/>
                  <a:cs typeface="+mn-cs"/>
                  <a:sym typeface="Helvetica Neue"/>
                </a:defRPr>
              </a:lvl1pPr>
            </a:lstStyle>
            <a:p>
              <a:pPr>
                <a:defRPr>
                  <a:effectLst/>
                </a:defRPr>
              </a:pPr>
              <a:r>
                <a:rPr lang="en-GB" sz="1200" i="1" dirty="0">
                  <a:solidFill>
                    <a:schemeClr val="tx2"/>
                  </a:solidFill>
                </a:rPr>
                <a:t>Wilson J. Et al. (2020) Front. Oncol</a:t>
              </a:r>
              <a:br>
                <a:rPr lang="en-US" sz="1200" i="1" dirty="0">
                  <a:solidFill>
                    <a:schemeClr val="tx2"/>
                  </a:solidFill>
                </a:rPr>
              </a:br>
              <a:r>
                <a:rPr lang="en-US" sz="1200" i="1" dirty="0">
                  <a:solidFill>
                    <a:schemeClr val="tx2"/>
                  </a:solidFill>
                </a:rPr>
                <a:t>redrawn from </a:t>
              </a:r>
              <a:r>
                <a:rPr lang="en-US" sz="1200" i="1" dirty="0" err="1">
                  <a:solidFill>
                    <a:schemeClr val="tx2"/>
                  </a:solidFill>
                </a:rPr>
                <a:t>Pratx</a:t>
              </a:r>
              <a:r>
                <a:rPr lang="en-US" sz="1200" i="1" dirty="0">
                  <a:solidFill>
                    <a:schemeClr val="tx2"/>
                  </a:solidFill>
                </a:rPr>
                <a:t> et al.2019</a:t>
              </a:r>
              <a:r>
                <a:rPr sz="1200" i="1" dirty="0">
                  <a:solidFill>
                    <a:schemeClr val="tx2"/>
                  </a:solidFill>
                </a:rPr>
                <a:t>.</a:t>
              </a:r>
            </a:p>
          </p:txBody>
        </p:sp>
      </p:grpSp>
      <p:sp>
        <p:nvSpPr>
          <p:cNvPr id="7" name="TextBox 6">
            <a:extLst>
              <a:ext uri="{FF2B5EF4-FFF2-40B4-BE49-F238E27FC236}">
                <a16:creationId xmlns:a16="http://schemas.microsoft.com/office/drawing/2014/main" id="{FD0E40F2-DD2E-7C45-9BE9-891D50ED7CF3}"/>
              </a:ext>
            </a:extLst>
          </p:cNvPr>
          <p:cNvSpPr txBox="1"/>
          <p:nvPr/>
        </p:nvSpPr>
        <p:spPr>
          <a:xfrm>
            <a:off x="1333401" y="2984444"/>
            <a:ext cx="2953162" cy="1546577"/>
          </a:xfrm>
          <a:prstGeom prst="rect">
            <a:avLst/>
          </a:prstGeom>
          <a:noFill/>
        </p:spPr>
        <p:txBody>
          <a:bodyPr wrap="square" rtlCol="0">
            <a:spAutoFit/>
          </a:bodyPr>
          <a:lstStyle/>
          <a:p>
            <a:pPr marL="214313" indent="-214313">
              <a:buFont typeface="Arial" panose="020B0604020202020204" pitchFamily="34" charset="0"/>
              <a:buChar char="•"/>
            </a:pPr>
            <a:r>
              <a:rPr lang="en-GB" sz="1350" dirty="0"/>
              <a:t>U</a:t>
            </a:r>
            <a:r>
              <a:rPr lang="en-IT" sz="1350" dirty="0"/>
              <a:t>ltrahigh  dose rate:</a:t>
            </a:r>
            <a:br>
              <a:rPr lang="en-IT" sz="1350" dirty="0"/>
            </a:br>
            <a:r>
              <a:rPr lang="en-IT" sz="1350" dirty="0"/>
              <a:t> Oxygen consuption too quick for redifussion to restore initial levels</a:t>
            </a:r>
          </a:p>
          <a:p>
            <a:pPr marL="214313" indent="-214313">
              <a:buFont typeface="Arial" panose="020B0604020202020204" pitchFamily="34" charset="0"/>
              <a:buChar char="•"/>
            </a:pPr>
            <a:r>
              <a:rPr lang="en-GB" sz="1350" dirty="0"/>
              <a:t>T</a:t>
            </a:r>
            <a:r>
              <a:rPr lang="en-IT" sz="1350" dirty="0"/>
              <a:t>ransient hypoxia generated -&gt; induced radioresistabce</a:t>
            </a:r>
          </a:p>
          <a:p>
            <a:pPr marL="214313" indent="-214313">
              <a:buFont typeface="Arial" panose="020B0604020202020204" pitchFamily="34" charset="0"/>
              <a:buChar char="•"/>
            </a:pPr>
            <a:r>
              <a:rPr lang="en-GB" sz="1350" dirty="0"/>
              <a:t>A</a:t>
            </a:r>
            <a:r>
              <a:rPr lang="en-IT" sz="1350" dirty="0"/>
              <a:t>lready suggested in </a:t>
            </a:r>
            <a:r>
              <a:rPr lang="en-IT" sz="1350" dirty="0">
                <a:solidFill>
                  <a:schemeClr val="tx2"/>
                </a:solidFill>
              </a:rPr>
              <a:t>Hall&amp;Brenner 1991</a:t>
            </a:r>
          </a:p>
        </p:txBody>
      </p:sp>
      <p:pic>
        <p:nvPicPr>
          <p:cNvPr id="21" name="Picture 20">
            <a:extLst>
              <a:ext uri="{FF2B5EF4-FFF2-40B4-BE49-F238E27FC236}">
                <a16:creationId xmlns:a16="http://schemas.microsoft.com/office/drawing/2014/main" id="{B21C629F-733B-2243-A7FB-E5ED65C0C4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5504" y="3107178"/>
            <a:ext cx="2953162" cy="1660087"/>
          </a:xfrm>
          <a:prstGeom prst="rect">
            <a:avLst/>
          </a:prstGeom>
        </p:spPr>
      </p:pic>
      <p:sp>
        <p:nvSpPr>
          <p:cNvPr id="8" name="Rectangle 7">
            <a:extLst>
              <a:ext uri="{FF2B5EF4-FFF2-40B4-BE49-F238E27FC236}">
                <a16:creationId xmlns:a16="http://schemas.microsoft.com/office/drawing/2014/main" id="{B647A5BC-4318-034F-A55A-AE1C6F507703}"/>
              </a:ext>
            </a:extLst>
          </p:cNvPr>
          <p:cNvSpPr/>
          <p:nvPr/>
        </p:nvSpPr>
        <p:spPr>
          <a:xfrm>
            <a:off x="5182399" y="2984443"/>
            <a:ext cx="3429000" cy="300082"/>
          </a:xfrm>
          <a:prstGeom prst="rect">
            <a:avLst/>
          </a:prstGeom>
        </p:spPr>
        <p:txBody>
          <a:bodyPr>
            <a:spAutoFit/>
          </a:bodyPr>
          <a:lstStyle/>
          <a:p>
            <a:pPr>
              <a:defRPr>
                <a:effectLst/>
              </a:defRPr>
            </a:pPr>
            <a:r>
              <a:rPr lang="en-GB" sz="1350" i="1" dirty="0">
                <a:solidFill>
                  <a:schemeClr val="tx2"/>
                </a:solidFill>
              </a:rPr>
              <a:t>Zhou Med Phys 2020</a:t>
            </a:r>
          </a:p>
        </p:txBody>
      </p:sp>
      <p:sp>
        <p:nvSpPr>
          <p:cNvPr id="3" name="Date Placeholder 2">
            <a:extLst>
              <a:ext uri="{FF2B5EF4-FFF2-40B4-BE49-F238E27FC236}">
                <a16:creationId xmlns:a16="http://schemas.microsoft.com/office/drawing/2014/main" id="{8F22C06C-6981-D882-FDF5-27237D630BA5}"/>
              </a:ext>
            </a:extLst>
          </p:cNvPr>
          <p:cNvSpPr>
            <a:spLocks noGrp="1"/>
          </p:cNvSpPr>
          <p:nvPr>
            <p:ph type="dt" sz="half" idx="10"/>
          </p:nvPr>
        </p:nvSpPr>
        <p:spPr/>
        <p:txBody>
          <a:bodyPr/>
          <a:lstStyle/>
          <a:p>
            <a:r>
              <a:rPr lang="it-IT"/>
              <a:t>06.10.2025</a:t>
            </a:r>
            <a:endParaRPr lang="en-US" dirty="0"/>
          </a:p>
        </p:txBody>
      </p:sp>
      <p:sp>
        <p:nvSpPr>
          <p:cNvPr id="4" name="Slide Number Placeholder 3">
            <a:extLst>
              <a:ext uri="{FF2B5EF4-FFF2-40B4-BE49-F238E27FC236}">
                <a16:creationId xmlns:a16="http://schemas.microsoft.com/office/drawing/2014/main" id="{C1338F79-F9B3-5F3F-018F-AD6005AD6CD8}"/>
              </a:ext>
            </a:extLst>
          </p:cNvPr>
          <p:cNvSpPr>
            <a:spLocks noGrp="1"/>
          </p:cNvSpPr>
          <p:nvPr>
            <p:ph type="sldNum" sz="quarter" idx="4"/>
          </p:nvPr>
        </p:nvSpPr>
        <p:spPr/>
        <p:txBody>
          <a:bodyPr/>
          <a:lstStyle/>
          <a:p>
            <a:fld id="{4C03E94D-BACC-4743-B2BE-3C118A75A3B0}" type="slidenum">
              <a:rPr lang="en-US" smtClean="0"/>
              <a:pPr/>
              <a:t>9</a:t>
            </a:fld>
            <a:endParaRPr lang="en-US" dirty="0"/>
          </a:p>
        </p:txBody>
      </p:sp>
      <p:pic>
        <p:nvPicPr>
          <p:cNvPr id="10" name="Picture 9">
            <a:extLst>
              <a:ext uri="{FF2B5EF4-FFF2-40B4-BE49-F238E27FC236}">
                <a16:creationId xmlns:a16="http://schemas.microsoft.com/office/drawing/2014/main" id="{497FE87F-5CFB-7051-D114-034A6AAA21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3401" y="900070"/>
            <a:ext cx="6626488" cy="3867193"/>
          </a:xfrm>
          <a:prstGeom prst="rect">
            <a:avLst/>
          </a:prstGeom>
        </p:spPr>
      </p:pic>
      <p:sp>
        <p:nvSpPr>
          <p:cNvPr id="11" name="TextBox 10">
            <a:extLst>
              <a:ext uri="{FF2B5EF4-FFF2-40B4-BE49-F238E27FC236}">
                <a16:creationId xmlns:a16="http://schemas.microsoft.com/office/drawing/2014/main" id="{A635A8D3-2447-419F-9B54-D733D0AE2B0A}"/>
              </a:ext>
            </a:extLst>
          </p:cNvPr>
          <p:cNvSpPr txBox="1"/>
          <p:nvPr/>
        </p:nvSpPr>
        <p:spPr>
          <a:xfrm>
            <a:off x="7151074" y="2286630"/>
            <a:ext cx="1233671" cy="307777"/>
          </a:xfrm>
          <a:prstGeom prst="rect">
            <a:avLst/>
          </a:prstGeom>
          <a:noFill/>
        </p:spPr>
        <p:txBody>
          <a:bodyPr wrap="none" rtlCol="0">
            <a:spAutoFit/>
          </a:bodyPr>
          <a:lstStyle/>
          <a:p>
            <a:r>
              <a:rPr lang="en-IT" sz="1400" i="1" dirty="0">
                <a:solidFill>
                  <a:schemeClr val="tx2"/>
                </a:solidFill>
              </a:rPr>
              <a:t>Ma et al. 2024</a:t>
            </a:r>
          </a:p>
        </p:txBody>
      </p:sp>
      <p:sp>
        <p:nvSpPr>
          <p:cNvPr id="6" name="Rectangle 5">
            <a:extLst>
              <a:ext uri="{FF2B5EF4-FFF2-40B4-BE49-F238E27FC236}">
                <a16:creationId xmlns:a16="http://schemas.microsoft.com/office/drawing/2014/main" id="{A16A982E-6468-61B4-2B47-D99EF4ACA8A9}"/>
              </a:ext>
            </a:extLst>
          </p:cNvPr>
          <p:cNvSpPr/>
          <p:nvPr/>
        </p:nvSpPr>
        <p:spPr>
          <a:xfrm>
            <a:off x="1404594" y="2676208"/>
            <a:ext cx="6330282" cy="1990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960483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itolo 1"/>
              <p:cNvSpPr txBox="1">
                <a:spLocks/>
              </p:cNvSpPr>
              <p:nvPr/>
            </p:nvSpPr>
            <p:spPr>
              <a:xfrm>
                <a:off x="1184909" y="192809"/>
                <a:ext cx="6858000" cy="575774"/>
              </a:xfrm>
              <a:prstGeom prst="rect">
                <a:avLst/>
              </a:prstGeom>
              <a:noFill/>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250" b="1" dirty="0"/>
                  <a:t>Results: </a:t>
                </a:r>
                <a14:m>
                  <m:oMath xmlns:m="http://schemas.openxmlformats.org/officeDocument/2006/math">
                    <m:d>
                      <m:dPr>
                        <m:begChr m:val="["/>
                        <m:endChr m:val="]"/>
                        <m:ctrlPr>
                          <a:rPr lang="en-US" sz="2250" b="1" i="1">
                            <a:latin typeface="Cambria Math" panose="02040503050406030204" pitchFamily="18" charset="0"/>
                          </a:rPr>
                        </m:ctrlPr>
                      </m:dPr>
                      <m:e>
                        <m:sSup>
                          <m:sSupPr>
                            <m:ctrlPr>
                              <a:rPr lang="en-US" sz="2250" b="1" i="1">
                                <a:latin typeface="Cambria Math" panose="02040503050406030204" pitchFamily="18" charset="0"/>
                              </a:rPr>
                            </m:ctrlPr>
                          </m:sSupPr>
                          <m:e>
                            <m:r>
                              <a:rPr lang="it-IT" sz="2250" b="1">
                                <a:latin typeface="Cambria Math" panose="02040503050406030204" pitchFamily="18" charset="0"/>
                              </a:rPr>
                              <m:t>𝐑𝐎𝐎</m:t>
                            </m:r>
                          </m:e>
                          <m:sup>
                            <m:r>
                              <a:rPr lang="it-IT" sz="2250" b="1">
                                <a:latin typeface="Cambria Math" panose="02040503050406030204" pitchFamily="18" charset="0"/>
                                <a:ea typeface="Cambria Math" panose="02040503050406030204" pitchFamily="18" charset="0"/>
                              </a:rPr>
                              <m:t>⋅</m:t>
                            </m:r>
                          </m:sup>
                        </m:sSup>
                      </m:e>
                    </m:d>
                  </m:oMath>
                </a14:m>
                <a:r>
                  <a:rPr lang="en-US" sz="2250" b="1" dirty="0"/>
                  <a:t> time evolution</a:t>
                </a:r>
              </a:p>
            </p:txBody>
          </p:sp>
        </mc:Choice>
        <mc:Fallback xmlns="">
          <p:sp>
            <p:nvSpPr>
              <p:cNvPr id="15" name="Titolo 1"/>
              <p:cNvSpPr txBox="1">
                <a:spLocks noRot="1" noChangeAspect="1" noMove="1" noResize="1" noEditPoints="1" noAdjustHandles="1" noChangeArrowheads="1" noChangeShapeType="1" noTextEdit="1"/>
              </p:cNvSpPr>
              <p:nvPr/>
            </p:nvSpPr>
            <p:spPr>
              <a:xfrm>
                <a:off x="1184909" y="192809"/>
                <a:ext cx="6858000" cy="575774"/>
              </a:xfrm>
              <a:prstGeom prst="rect">
                <a:avLst/>
              </a:prstGeom>
              <a:blipFill>
                <a:blip r:embed="rId2"/>
                <a:stretch>
                  <a:fillRect b="-6522"/>
                </a:stretch>
              </a:blipFill>
            </p:spPr>
            <p:txBody>
              <a:bodyPr/>
              <a:lstStyle/>
              <a:p>
                <a:r>
                  <a:rPr lang="en-IT">
                    <a:noFill/>
                  </a:rPr>
                  <a:t> </a:t>
                </a:r>
              </a:p>
            </p:txBody>
          </p:sp>
        </mc:Fallback>
      </mc:AlternateContent>
      <p:sp>
        <p:nvSpPr>
          <p:cNvPr id="2" name="Segnaposto data 1"/>
          <p:cNvSpPr>
            <a:spLocks noGrp="1"/>
          </p:cNvSpPr>
          <p:nvPr>
            <p:ph type="dt" sz="half" idx="10"/>
          </p:nvPr>
        </p:nvSpPr>
        <p:spPr/>
        <p:txBody>
          <a:bodyPr/>
          <a:lstStyle/>
          <a:p>
            <a:r>
              <a:rPr lang="it-IT">
                <a:solidFill>
                  <a:prstClr val="black">
                    <a:tint val="75000"/>
                  </a:prstClr>
                </a:solidFill>
              </a:rPr>
              <a:t>06.10.2025</a:t>
            </a:r>
            <a:endParaRPr lang="en-US" dirty="0">
              <a:solidFill>
                <a:prstClr val="black">
                  <a:tint val="75000"/>
                </a:prstClr>
              </a:solidFill>
            </a:endParaRPr>
          </a:p>
        </p:txBody>
      </p:sp>
      <p:pic>
        <p:nvPicPr>
          <p:cNvPr id="5" name="Immagine 4"/>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1448458" y="2127196"/>
            <a:ext cx="2837793" cy="2031979"/>
          </a:xfrm>
          <a:prstGeom prst="rect">
            <a:avLst/>
          </a:prstGeom>
        </p:spPr>
      </p:pic>
      <p:pic>
        <p:nvPicPr>
          <p:cNvPr id="6" name="Immagin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3909" y="2127196"/>
            <a:ext cx="2261933" cy="2028626"/>
          </a:xfrm>
          <a:prstGeom prst="rect">
            <a:avLst/>
          </a:prstGeom>
        </p:spPr>
      </p:pic>
      <p:sp>
        <p:nvSpPr>
          <p:cNvPr id="7" name="Segnaposto piè di pagina 6"/>
          <p:cNvSpPr>
            <a:spLocks noGrp="1"/>
          </p:cNvSpPr>
          <p:nvPr>
            <p:ph type="ftr" sz="quarter" idx="11"/>
          </p:nvPr>
        </p:nvSpPr>
        <p:spPr/>
        <p:txBody>
          <a:bodyPr/>
          <a:lstStyle/>
          <a:p>
            <a:r>
              <a:rPr lang="en-US">
                <a:solidFill>
                  <a:prstClr val="black">
                    <a:tint val="75000"/>
                  </a:prstClr>
                </a:solidFill>
              </a:rPr>
              <a:t>E. Scifoni - SIRR 2025</a:t>
            </a:r>
          </a:p>
        </p:txBody>
      </p:sp>
      <p:sp>
        <p:nvSpPr>
          <p:cNvPr id="8" name="Rettangolo 7"/>
          <p:cNvSpPr/>
          <p:nvPr/>
        </p:nvSpPr>
        <p:spPr>
          <a:xfrm>
            <a:off x="5841103" y="1281276"/>
            <a:ext cx="1833770" cy="871713"/>
          </a:xfrm>
          <a:prstGeom prst="rect">
            <a:avLst/>
          </a:prstGeom>
        </p:spPr>
        <p:txBody>
          <a:bodyPr wrap="square">
            <a:spAutoFit/>
          </a:bodyPr>
          <a:lstStyle/>
          <a:p>
            <a:pPr algn="ctr"/>
            <a:r>
              <a:rPr lang="en-US" sz="1013" dirty="0"/>
              <a:t>Only the combined effect of </a:t>
            </a:r>
            <a:r>
              <a:rPr lang="en-US" sz="1013" b="1" dirty="0"/>
              <a:t>high dose </a:t>
            </a:r>
            <a:r>
              <a:rPr lang="en-US" sz="1013" dirty="0"/>
              <a:t>and </a:t>
            </a:r>
            <a:r>
              <a:rPr lang="en-US" sz="1013" b="1" dirty="0"/>
              <a:t>high dose rate</a:t>
            </a:r>
            <a:r>
              <a:rPr lang="en-US" sz="1013" dirty="0"/>
              <a:t> leads to a </a:t>
            </a:r>
            <a:r>
              <a:rPr lang="en-US" sz="1013" b="1" dirty="0"/>
              <a:t>different temporal evolution </a:t>
            </a:r>
            <a:r>
              <a:rPr lang="en-US" sz="1013" dirty="0"/>
              <a:t>of the organic </a:t>
            </a:r>
            <a:r>
              <a:rPr lang="en-US" sz="1013" dirty="0" err="1"/>
              <a:t>peroxyl</a:t>
            </a:r>
            <a:r>
              <a:rPr lang="en-US" sz="1013" dirty="0"/>
              <a:t> radical.</a:t>
            </a:r>
          </a:p>
        </p:txBody>
      </p:sp>
      <p:sp>
        <p:nvSpPr>
          <p:cNvPr id="9" name="Rettangolo 8"/>
          <p:cNvSpPr/>
          <p:nvPr/>
        </p:nvSpPr>
        <p:spPr>
          <a:xfrm>
            <a:off x="6212203" y="3104536"/>
            <a:ext cx="473558" cy="646331"/>
          </a:xfrm>
          <a:prstGeom prst="rect">
            <a:avLst/>
          </a:prstGeom>
        </p:spPr>
        <p:txBody>
          <a:bodyPr wrap="square">
            <a:spAutoFit/>
          </a:bodyPr>
          <a:lstStyle/>
          <a:p>
            <a:pPr algn="ctr"/>
            <a:r>
              <a:rPr lang="en-US" sz="900" dirty="0">
                <a:solidFill>
                  <a:srgbClr val="00B050"/>
                </a:solidFill>
              </a:rPr>
              <a:t>rise in shorter time</a:t>
            </a:r>
          </a:p>
        </p:txBody>
      </p:sp>
      <p:sp>
        <p:nvSpPr>
          <p:cNvPr id="10" name="Rettangolo 9"/>
          <p:cNvSpPr/>
          <p:nvPr/>
        </p:nvSpPr>
        <p:spPr>
          <a:xfrm>
            <a:off x="6039190" y="2368895"/>
            <a:ext cx="819583" cy="507831"/>
          </a:xfrm>
          <a:prstGeom prst="rect">
            <a:avLst/>
          </a:prstGeom>
        </p:spPr>
        <p:txBody>
          <a:bodyPr wrap="square">
            <a:spAutoFit/>
          </a:bodyPr>
          <a:lstStyle/>
          <a:p>
            <a:pPr algn="ctr"/>
            <a:r>
              <a:rPr lang="en-US" sz="900" dirty="0">
                <a:solidFill>
                  <a:srgbClr val="00B050"/>
                </a:solidFill>
              </a:rPr>
              <a:t>higher peak concentration</a:t>
            </a:r>
          </a:p>
        </p:txBody>
      </p:sp>
      <p:sp>
        <p:nvSpPr>
          <p:cNvPr id="11" name="CasellaDiTesto 10"/>
          <p:cNvSpPr txBox="1"/>
          <p:nvPr/>
        </p:nvSpPr>
        <p:spPr>
          <a:xfrm>
            <a:off x="2484692" y="2023321"/>
            <a:ext cx="423514" cy="248209"/>
          </a:xfrm>
          <a:prstGeom prst="rect">
            <a:avLst/>
          </a:prstGeom>
          <a:noFill/>
        </p:spPr>
        <p:txBody>
          <a:bodyPr wrap="none" rtlCol="0">
            <a:spAutoFit/>
          </a:bodyPr>
          <a:lstStyle/>
          <a:p>
            <a:pPr algn="ctr"/>
            <a:r>
              <a:rPr lang="it-IT" sz="1013" b="1" dirty="0"/>
              <a:t>1 </a:t>
            </a:r>
            <a:r>
              <a:rPr lang="it-IT" sz="1013" b="1" dirty="0" err="1"/>
              <a:t>Gy</a:t>
            </a:r>
            <a:endParaRPr lang="en-US" sz="1013" b="1" dirty="0"/>
          </a:p>
        </p:txBody>
      </p:sp>
      <p:sp>
        <p:nvSpPr>
          <p:cNvPr id="40" name="CasellaDiTesto 39"/>
          <p:cNvSpPr txBox="1"/>
          <p:nvPr/>
        </p:nvSpPr>
        <p:spPr>
          <a:xfrm>
            <a:off x="6514075" y="2023321"/>
            <a:ext cx="489238" cy="248209"/>
          </a:xfrm>
          <a:prstGeom prst="rect">
            <a:avLst/>
          </a:prstGeom>
          <a:noFill/>
        </p:spPr>
        <p:txBody>
          <a:bodyPr wrap="none" rtlCol="0">
            <a:spAutoFit/>
          </a:bodyPr>
          <a:lstStyle/>
          <a:p>
            <a:pPr algn="ctr"/>
            <a:r>
              <a:rPr lang="it-IT" sz="1013" b="1" dirty="0"/>
              <a:t>30 </a:t>
            </a:r>
            <a:r>
              <a:rPr lang="it-IT" sz="1013" b="1" dirty="0" err="1"/>
              <a:t>Gy</a:t>
            </a:r>
            <a:endParaRPr lang="en-US" sz="1013" b="1" dirty="0"/>
          </a:p>
        </p:txBody>
      </p:sp>
      <p:sp>
        <p:nvSpPr>
          <p:cNvPr id="14" name="CasellaDiTesto 13"/>
          <p:cNvSpPr txBox="1"/>
          <p:nvPr/>
        </p:nvSpPr>
        <p:spPr>
          <a:xfrm>
            <a:off x="1620193" y="1411119"/>
            <a:ext cx="1672025" cy="248209"/>
          </a:xfrm>
          <a:prstGeom prst="rect">
            <a:avLst/>
          </a:prstGeom>
          <a:noFill/>
        </p:spPr>
        <p:txBody>
          <a:bodyPr wrap="square" rtlCol="0">
            <a:spAutoFit/>
          </a:bodyPr>
          <a:lstStyle/>
          <a:p>
            <a:pPr algn="ctr"/>
            <a:r>
              <a:rPr lang="it-IT" sz="1013" b="1" dirty="0"/>
              <a:t>p 18.6 </a:t>
            </a:r>
            <a:r>
              <a:rPr lang="it-IT" sz="1013" b="1" dirty="0" err="1"/>
              <a:t>MeV</a:t>
            </a:r>
            <a:r>
              <a:rPr lang="it-IT" sz="1013" b="1" dirty="0"/>
              <a:t> (2.8 </a:t>
            </a:r>
            <a:r>
              <a:rPr lang="it-IT" sz="1013" b="1" dirty="0" err="1"/>
              <a:t>keV</a:t>
            </a:r>
            <a:r>
              <a:rPr lang="it-IT" sz="1013" b="1" dirty="0"/>
              <a:t>/</a:t>
            </a:r>
            <a:r>
              <a:rPr lang="el-GR" sz="1013" b="1" dirty="0"/>
              <a:t>μ</a:t>
            </a:r>
            <a:r>
              <a:rPr lang="it-IT" sz="1013" b="1" dirty="0"/>
              <a:t>m)</a:t>
            </a:r>
            <a:endParaRPr lang="en-US" sz="1013" b="1" dirty="0"/>
          </a:p>
        </p:txBody>
      </p:sp>
      <p:pic>
        <p:nvPicPr>
          <p:cNvPr id="16" name="Immagin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7082" y="1277924"/>
            <a:ext cx="1822551" cy="1382241"/>
          </a:xfrm>
          <a:prstGeom prst="rect">
            <a:avLst/>
          </a:prstGeom>
        </p:spPr>
      </p:pic>
      <p:sp>
        <p:nvSpPr>
          <p:cNvPr id="4" name="Rettangolo 3"/>
          <p:cNvSpPr/>
          <p:nvPr/>
        </p:nvSpPr>
        <p:spPr>
          <a:xfrm>
            <a:off x="3717083" y="4062572"/>
            <a:ext cx="1709835" cy="196208"/>
          </a:xfrm>
          <a:prstGeom prst="rect">
            <a:avLst/>
          </a:prstGeom>
        </p:spPr>
        <p:txBody>
          <a:bodyPr wrap="square">
            <a:spAutoFit/>
          </a:bodyPr>
          <a:lstStyle/>
          <a:p>
            <a:pPr algn="ctr">
              <a:spcBef>
                <a:spcPts val="254"/>
              </a:spcBef>
              <a:defRPr>
                <a:effectLst/>
              </a:defRPr>
            </a:pPr>
            <a:r>
              <a:rPr lang="en-US" sz="675" i="1" dirty="0" err="1">
                <a:solidFill>
                  <a:srgbClr val="44546A">
                    <a:lumMod val="10000"/>
                  </a:srgbClr>
                </a:solidFill>
                <a:latin typeface="Calibri-Italic"/>
              </a:rPr>
              <a:t>Battestini</a:t>
            </a:r>
            <a:r>
              <a:rPr lang="en-US" sz="675" i="1" dirty="0">
                <a:solidFill>
                  <a:srgbClr val="44546A">
                    <a:lumMod val="10000"/>
                  </a:srgbClr>
                </a:solidFill>
                <a:latin typeface="Calibri-Italic"/>
              </a:rPr>
              <a:t> et al., Front. Phys. (2024)</a:t>
            </a:r>
            <a:endParaRPr lang="en-US" sz="675" dirty="0">
              <a:solidFill>
                <a:srgbClr val="44546A">
                  <a:lumMod val="10000"/>
                </a:srgbClr>
              </a:solidFill>
            </a:endParaRPr>
          </a:p>
        </p:txBody>
      </p:sp>
      <p:sp>
        <p:nvSpPr>
          <p:cNvPr id="13" name="Rettangolo 12"/>
          <p:cNvSpPr/>
          <p:nvPr/>
        </p:nvSpPr>
        <p:spPr>
          <a:xfrm>
            <a:off x="3944437" y="1804575"/>
            <a:ext cx="663439" cy="646331"/>
          </a:xfrm>
          <a:prstGeom prst="rect">
            <a:avLst/>
          </a:prstGeom>
        </p:spPr>
        <p:txBody>
          <a:bodyPr wrap="square">
            <a:spAutoFit/>
          </a:bodyPr>
          <a:lstStyle/>
          <a:p>
            <a:pPr algn="ctr"/>
            <a:r>
              <a:rPr lang="en-US" sz="900" dirty="0"/>
              <a:t>continuous irradiation</a:t>
            </a:r>
          </a:p>
        </p:txBody>
      </p:sp>
      <p:sp>
        <p:nvSpPr>
          <p:cNvPr id="17" name="Rettangolo 16"/>
          <p:cNvSpPr/>
          <p:nvPr/>
        </p:nvSpPr>
        <p:spPr>
          <a:xfrm>
            <a:off x="1926179" y="2383307"/>
            <a:ext cx="517499" cy="507831"/>
          </a:xfrm>
          <a:prstGeom prst="rect">
            <a:avLst/>
          </a:prstGeom>
        </p:spPr>
        <p:txBody>
          <a:bodyPr wrap="square">
            <a:spAutoFit/>
          </a:bodyPr>
          <a:lstStyle/>
          <a:p>
            <a:pPr algn="ctr"/>
            <a:r>
              <a:rPr lang="en-US" sz="900" dirty="0"/>
              <a:t>jagged behavior</a:t>
            </a:r>
          </a:p>
        </p:txBody>
      </p:sp>
      <p:pic>
        <p:nvPicPr>
          <p:cNvPr id="19" name="Immagin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46407" y="2732952"/>
            <a:ext cx="205148" cy="336460"/>
          </a:xfrm>
          <a:prstGeom prst="rect">
            <a:avLst/>
          </a:prstGeom>
        </p:spPr>
      </p:pic>
      <p:sp>
        <p:nvSpPr>
          <p:cNvPr id="20" name="Rettangolo 19"/>
          <p:cNvSpPr/>
          <p:nvPr/>
        </p:nvSpPr>
        <p:spPr>
          <a:xfrm>
            <a:off x="3964557" y="3571970"/>
            <a:ext cx="1327608" cy="230832"/>
          </a:xfrm>
          <a:prstGeom prst="rect">
            <a:avLst/>
          </a:prstGeom>
        </p:spPr>
        <p:txBody>
          <a:bodyPr wrap="none">
            <a:spAutoFit/>
          </a:bodyPr>
          <a:lstStyle/>
          <a:p>
            <a:pPr algn="ctr"/>
            <a:r>
              <a:rPr lang="it-IT" sz="900" b="1" dirty="0"/>
              <a:t>In a </a:t>
            </a:r>
            <a:r>
              <a:rPr lang="en-US" sz="900" b="1" dirty="0"/>
              <a:t>specific cell </a:t>
            </a:r>
            <a:r>
              <a:rPr lang="it-IT" sz="900" b="1" dirty="0"/>
              <a:t>domain</a:t>
            </a:r>
          </a:p>
        </p:txBody>
      </p:sp>
      <p:sp>
        <p:nvSpPr>
          <p:cNvPr id="3" name="Slide Number Placeholder 2">
            <a:extLst>
              <a:ext uri="{FF2B5EF4-FFF2-40B4-BE49-F238E27FC236}">
                <a16:creationId xmlns:a16="http://schemas.microsoft.com/office/drawing/2014/main" id="{C5C7145D-E33E-C3F1-C18C-51695F045347}"/>
              </a:ext>
            </a:extLst>
          </p:cNvPr>
          <p:cNvSpPr>
            <a:spLocks noGrp="1"/>
          </p:cNvSpPr>
          <p:nvPr>
            <p:ph type="sldNum" sz="quarter" idx="4"/>
          </p:nvPr>
        </p:nvSpPr>
        <p:spPr/>
        <p:txBody>
          <a:bodyPr/>
          <a:lstStyle/>
          <a:p>
            <a:fld id="{4C03E94D-BACC-4743-B2BE-3C118A75A3B0}" type="slidenum">
              <a:rPr lang="en-US" smtClean="0"/>
              <a:pPr/>
              <a:t>90</a:t>
            </a:fld>
            <a:endParaRPr lang="en-US" dirty="0"/>
          </a:p>
        </p:txBody>
      </p:sp>
    </p:spTree>
    <p:extLst>
      <p:ext uri="{BB962C8B-B14F-4D97-AF65-F5344CB8AC3E}">
        <p14:creationId xmlns:p14="http://schemas.microsoft.com/office/powerpoint/2010/main" val="42900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0" grpId="0"/>
      <p:bldP spid="13" grpId="0"/>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txBox="1">
            <a:spLocks/>
          </p:cNvSpPr>
          <p:nvPr/>
        </p:nvSpPr>
        <p:spPr>
          <a:xfrm>
            <a:off x="1175643" y="300328"/>
            <a:ext cx="6858000" cy="575774"/>
          </a:xfrm>
          <a:prstGeom prst="rect">
            <a:avLst/>
          </a:prstGeom>
          <a:noFill/>
        </p:spPr>
        <p:txBody>
          <a:bodyPr vert="horz" lIns="51435" tIns="25718" rIns="51435" bIns="25718"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err="1">
                <a:solidFill>
                  <a:schemeClr val="tx2"/>
                </a:solidFill>
              </a:rPr>
              <a:t>Results</a:t>
            </a:r>
            <a:r>
              <a:rPr lang="it-IT" sz="2800" b="1" dirty="0">
                <a:solidFill>
                  <a:schemeClr val="tx2"/>
                </a:solidFill>
              </a:rPr>
              <a:t>: </a:t>
            </a:r>
            <a:r>
              <a:rPr lang="en-US" sz="2800" b="1" dirty="0">
                <a:solidFill>
                  <a:schemeClr val="tx2"/>
                </a:solidFill>
              </a:rPr>
              <a:t>relative reduction in indirect damage</a:t>
            </a:r>
          </a:p>
        </p:txBody>
      </p:sp>
      <p:sp>
        <p:nvSpPr>
          <p:cNvPr id="2" name="Segnaposto data 1"/>
          <p:cNvSpPr>
            <a:spLocks noGrp="1"/>
          </p:cNvSpPr>
          <p:nvPr>
            <p:ph type="dt" sz="half" idx="10"/>
          </p:nvPr>
        </p:nvSpPr>
        <p:spPr/>
        <p:txBody>
          <a:bodyPr/>
          <a:lstStyle/>
          <a:p>
            <a:r>
              <a:rPr lang="it-IT">
                <a:solidFill>
                  <a:prstClr val="black">
                    <a:tint val="75000"/>
                  </a:prstClr>
                </a:solidFill>
              </a:rPr>
              <a:t>06.10.2025</a:t>
            </a:r>
            <a:endParaRPr lang="en-US" dirty="0">
              <a:solidFill>
                <a:prstClr val="black">
                  <a:tint val="75000"/>
                </a:prstClr>
              </a:solidFill>
            </a:endParaRPr>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758" y="2180356"/>
            <a:ext cx="2774904" cy="1981955"/>
          </a:xfrm>
          <a:prstGeom prst="rect">
            <a:avLst/>
          </a:prstGeom>
        </p:spPr>
      </p:pic>
      <p:pic>
        <p:nvPicPr>
          <p:cNvPr id="6" name="Immagin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7424" y="2180356"/>
            <a:ext cx="2394337" cy="1981955"/>
          </a:xfrm>
          <a:prstGeom prst="rect">
            <a:avLst/>
          </a:prstGeom>
        </p:spPr>
      </p:pic>
      <p:sp>
        <p:nvSpPr>
          <p:cNvPr id="7" name="Segnaposto piè di pagina 6"/>
          <p:cNvSpPr>
            <a:spLocks noGrp="1"/>
          </p:cNvSpPr>
          <p:nvPr>
            <p:ph type="ftr" sz="quarter" idx="11"/>
          </p:nvPr>
        </p:nvSpPr>
        <p:spPr/>
        <p:txBody>
          <a:bodyPr/>
          <a:lstStyle/>
          <a:p>
            <a:r>
              <a:rPr lang="en-US">
                <a:solidFill>
                  <a:prstClr val="black">
                    <a:tint val="75000"/>
                  </a:prstClr>
                </a:solidFill>
              </a:rPr>
              <a:t>E. Scifoni - SIRR 2025</a:t>
            </a:r>
          </a:p>
        </p:txBody>
      </p:sp>
      <p:cxnSp>
        <p:nvCxnSpPr>
          <p:cNvPr id="9" name="Connettore 2 8"/>
          <p:cNvCxnSpPr/>
          <p:nvPr/>
        </p:nvCxnSpPr>
        <p:spPr>
          <a:xfrm>
            <a:off x="1754588" y="2313687"/>
            <a:ext cx="10391" cy="15433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754589" y="3900167"/>
            <a:ext cx="194829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CasellaDiTesto 18"/>
              <p:cNvSpPr txBox="1"/>
              <p:nvPr/>
            </p:nvSpPr>
            <p:spPr>
              <a:xfrm>
                <a:off x="1754588" y="2980576"/>
                <a:ext cx="561372" cy="248209"/>
              </a:xfrm>
              <a:prstGeom prst="rect">
                <a:avLst/>
              </a:prstGeom>
              <a:noFill/>
            </p:spPr>
            <p:txBody>
              <a:bodyPr wrap="none" rtlCol="0">
                <a:spAutoFit/>
              </a:bodyPr>
              <a:lstStyle/>
              <a:p>
                <a14:m>
                  <m:oMath xmlns:m="http://schemas.openxmlformats.org/officeDocument/2006/math">
                    <m:r>
                      <a:rPr lang="en-US" sz="1013" b="1" i="1">
                        <a:solidFill>
                          <a:srgbClr val="FF0000"/>
                        </a:solidFill>
                        <a:latin typeface="Cambria Math" panose="02040503050406030204" pitchFamily="18" charset="0"/>
                        <a:ea typeface="Cambria Math" panose="02040503050406030204" pitchFamily="18" charset="0"/>
                      </a:rPr>
                      <m:t>~</m:t>
                    </m:r>
                  </m:oMath>
                </a14:m>
                <a:r>
                  <a:rPr lang="en-US" sz="1013" b="1" dirty="0">
                    <a:solidFill>
                      <a:srgbClr val="FF0000"/>
                    </a:solidFill>
                  </a:rPr>
                  <a:t> 30 %</a:t>
                </a:r>
              </a:p>
            </p:txBody>
          </p:sp>
        </mc:Choice>
        <mc:Fallback xmlns="">
          <p:sp>
            <p:nvSpPr>
              <p:cNvPr id="19" name="CasellaDiTesto 18"/>
              <p:cNvSpPr txBox="1">
                <a:spLocks noRot="1" noChangeAspect="1" noMove="1" noResize="1" noEditPoints="1" noAdjustHandles="1" noChangeArrowheads="1" noChangeShapeType="1" noTextEdit="1"/>
              </p:cNvSpPr>
              <p:nvPr/>
            </p:nvSpPr>
            <p:spPr>
              <a:xfrm>
                <a:off x="1754588" y="2980576"/>
                <a:ext cx="561372" cy="248209"/>
              </a:xfrm>
              <a:prstGeom prst="rect">
                <a:avLst/>
              </a:prstGeom>
              <a:blipFill>
                <a:blip r:embed="rId4"/>
                <a:stretch>
                  <a:fillRect b="-14286"/>
                </a:stretch>
              </a:blipFill>
            </p:spPr>
            <p:txBody>
              <a:bodyPr/>
              <a:lstStyle/>
              <a:p>
                <a:r>
                  <a:rPr lang="en-IT">
                    <a:noFill/>
                  </a:rPr>
                  <a:t> </a:t>
                </a:r>
              </a:p>
            </p:txBody>
          </p:sp>
        </mc:Fallback>
      </mc:AlternateContent>
      <p:cxnSp>
        <p:nvCxnSpPr>
          <p:cNvPr id="22" name="Connettore 2 21"/>
          <p:cNvCxnSpPr/>
          <p:nvPr/>
        </p:nvCxnSpPr>
        <p:spPr>
          <a:xfrm>
            <a:off x="5578384" y="2313688"/>
            <a:ext cx="2641" cy="658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5581025" y="3000617"/>
            <a:ext cx="194829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CasellaDiTesto 23"/>
              <p:cNvSpPr txBox="1"/>
              <p:nvPr/>
            </p:nvSpPr>
            <p:spPr>
              <a:xfrm>
                <a:off x="5578384" y="2534617"/>
                <a:ext cx="561372" cy="248209"/>
              </a:xfrm>
              <a:prstGeom prst="rect">
                <a:avLst/>
              </a:prstGeom>
              <a:noFill/>
            </p:spPr>
            <p:txBody>
              <a:bodyPr wrap="none" rtlCol="0">
                <a:spAutoFit/>
              </a:bodyPr>
              <a:lstStyle/>
              <a:p>
                <a14:m>
                  <m:oMath xmlns:m="http://schemas.openxmlformats.org/officeDocument/2006/math">
                    <m:r>
                      <a:rPr lang="en-US" sz="1013" b="1" i="1">
                        <a:solidFill>
                          <a:srgbClr val="FF0000"/>
                        </a:solidFill>
                        <a:latin typeface="Cambria Math" panose="02040503050406030204" pitchFamily="18" charset="0"/>
                        <a:ea typeface="Cambria Math" panose="02040503050406030204" pitchFamily="18" charset="0"/>
                      </a:rPr>
                      <m:t>~</m:t>
                    </m:r>
                  </m:oMath>
                </a14:m>
                <a:r>
                  <a:rPr lang="en-US" sz="1013" b="1" dirty="0">
                    <a:solidFill>
                      <a:srgbClr val="FF0000"/>
                    </a:solidFill>
                  </a:rPr>
                  <a:t> 12 %</a:t>
                </a:r>
              </a:p>
            </p:txBody>
          </p:sp>
        </mc:Choice>
        <mc:Fallback xmlns="">
          <p:sp>
            <p:nvSpPr>
              <p:cNvPr id="24" name="CasellaDiTesto 23"/>
              <p:cNvSpPr txBox="1">
                <a:spLocks noRot="1" noChangeAspect="1" noMove="1" noResize="1" noEditPoints="1" noAdjustHandles="1" noChangeArrowheads="1" noChangeShapeType="1" noTextEdit="1"/>
              </p:cNvSpPr>
              <p:nvPr/>
            </p:nvSpPr>
            <p:spPr>
              <a:xfrm>
                <a:off x="5578384" y="2534617"/>
                <a:ext cx="561372" cy="248209"/>
              </a:xfrm>
              <a:prstGeom prst="rect">
                <a:avLst/>
              </a:prstGeom>
              <a:blipFill>
                <a:blip r:embed="rId5"/>
                <a:stretch>
                  <a:fillRect b="-14286"/>
                </a:stretch>
              </a:blipFill>
            </p:spPr>
            <p:txBody>
              <a:bodyPr/>
              <a:lstStyle/>
              <a:p>
                <a:r>
                  <a:rPr lang="en-IT">
                    <a:noFill/>
                  </a:rPr>
                  <a:t> </a:t>
                </a:r>
              </a:p>
            </p:txBody>
          </p:sp>
        </mc:Fallback>
      </mc:AlternateContent>
      <p:sp>
        <p:nvSpPr>
          <p:cNvPr id="33" name="Rettangolo 32"/>
          <p:cNvSpPr/>
          <p:nvPr/>
        </p:nvSpPr>
        <p:spPr>
          <a:xfrm>
            <a:off x="3145195" y="2187117"/>
            <a:ext cx="707245" cy="230832"/>
          </a:xfrm>
          <a:prstGeom prst="rect">
            <a:avLst/>
          </a:prstGeom>
        </p:spPr>
        <p:txBody>
          <a:bodyPr wrap="none">
            <a:spAutoFit/>
          </a:bodyPr>
          <a:lstStyle/>
          <a:p>
            <a:pPr algn="ctr"/>
            <a:r>
              <a:rPr lang="en-US" sz="900" dirty="0"/>
              <a:t>per unit </a:t>
            </a:r>
            <a:r>
              <a:rPr lang="en-US" sz="900" dirty="0" err="1"/>
              <a:t>Gy</a:t>
            </a:r>
            <a:endParaRPr lang="en-US" sz="900" dirty="0"/>
          </a:p>
        </p:txBody>
      </p:sp>
      <p:cxnSp>
        <p:nvCxnSpPr>
          <p:cNvPr id="43" name="Connettore 2 42"/>
          <p:cNvCxnSpPr>
            <a:stCxn id="45" idx="0"/>
          </p:cNvCxnSpPr>
          <p:nvPr/>
        </p:nvCxnSpPr>
        <p:spPr>
          <a:xfrm flipV="1">
            <a:off x="3035268" y="2972495"/>
            <a:ext cx="254865" cy="2714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2643011" y="3243978"/>
            <a:ext cx="784514" cy="404085"/>
          </a:xfrm>
          <a:prstGeom prst="rect">
            <a:avLst/>
          </a:prstGeom>
          <a:noFill/>
        </p:spPr>
        <p:txBody>
          <a:bodyPr wrap="square" rtlCol="0">
            <a:spAutoFit/>
          </a:bodyPr>
          <a:lstStyle/>
          <a:p>
            <a:pPr algn="ctr"/>
            <a:r>
              <a:rPr lang="it-IT" sz="1013" b="1" dirty="0"/>
              <a:t>10 – 50 </a:t>
            </a:r>
            <a:r>
              <a:rPr lang="it-IT" sz="1013" b="1" dirty="0" err="1"/>
              <a:t>Gy</a:t>
            </a:r>
            <a:r>
              <a:rPr lang="it-IT" sz="1013" b="1" dirty="0"/>
              <a:t>/s</a:t>
            </a:r>
            <a:endParaRPr lang="en-US" sz="1013" b="1" dirty="0"/>
          </a:p>
        </p:txBody>
      </p:sp>
      <p:sp>
        <p:nvSpPr>
          <p:cNvPr id="50" name="Rettangolo 49"/>
          <p:cNvSpPr/>
          <p:nvPr/>
        </p:nvSpPr>
        <p:spPr>
          <a:xfrm>
            <a:off x="5578384" y="1272171"/>
            <a:ext cx="1934977" cy="715837"/>
          </a:xfrm>
          <a:prstGeom prst="rect">
            <a:avLst/>
          </a:prstGeom>
        </p:spPr>
        <p:txBody>
          <a:bodyPr wrap="square">
            <a:spAutoFit/>
          </a:bodyPr>
          <a:lstStyle/>
          <a:p>
            <a:pPr algn="ctr"/>
            <a:r>
              <a:rPr lang="en-US" sz="1013" dirty="0"/>
              <a:t>The </a:t>
            </a:r>
            <a:r>
              <a:rPr lang="en-US" sz="1013" b="1" dirty="0"/>
              <a:t>overall pattern </a:t>
            </a:r>
            <a:r>
              <a:rPr lang="en-US" sz="1013" dirty="0"/>
              <a:t>in the indirect damage yield reduction depends on the </a:t>
            </a:r>
            <a:r>
              <a:rPr lang="en-US" sz="1013" b="1" dirty="0"/>
              <a:t>radiation quality.</a:t>
            </a:r>
          </a:p>
        </p:txBody>
      </p:sp>
      <p:sp>
        <p:nvSpPr>
          <p:cNvPr id="11" name="CasellaDiTesto 10"/>
          <p:cNvSpPr txBox="1"/>
          <p:nvPr/>
        </p:nvSpPr>
        <p:spPr>
          <a:xfrm>
            <a:off x="1955929" y="1927677"/>
            <a:ext cx="1545616" cy="248209"/>
          </a:xfrm>
          <a:prstGeom prst="rect">
            <a:avLst/>
          </a:prstGeom>
          <a:noFill/>
        </p:spPr>
        <p:txBody>
          <a:bodyPr wrap="none" rtlCol="0">
            <a:spAutoFit/>
          </a:bodyPr>
          <a:lstStyle/>
          <a:p>
            <a:pPr algn="ctr"/>
            <a:r>
              <a:rPr lang="it-IT" sz="1013" b="1" dirty="0"/>
              <a:t>p 18.6 </a:t>
            </a:r>
            <a:r>
              <a:rPr lang="it-IT" sz="1013" b="1" dirty="0" err="1"/>
              <a:t>MeV</a:t>
            </a:r>
            <a:r>
              <a:rPr lang="it-IT" sz="1013" b="1" dirty="0"/>
              <a:t> (2.8 </a:t>
            </a:r>
            <a:r>
              <a:rPr lang="it-IT" sz="1013" b="1" dirty="0" err="1"/>
              <a:t>keV</a:t>
            </a:r>
            <a:r>
              <a:rPr lang="it-IT" sz="1013" b="1" dirty="0"/>
              <a:t>/</a:t>
            </a:r>
            <a:r>
              <a:rPr lang="el-GR" sz="1013" b="1" dirty="0"/>
              <a:t>μ</a:t>
            </a:r>
            <a:r>
              <a:rPr lang="it-IT" sz="1013" b="1" dirty="0"/>
              <a:t>m)</a:t>
            </a:r>
            <a:endParaRPr lang="en-US" sz="1013" b="1" dirty="0"/>
          </a:p>
        </p:txBody>
      </p:sp>
      <p:sp>
        <p:nvSpPr>
          <p:cNvPr id="40" name="CasellaDiTesto 39"/>
          <p:cNvSpPr txBox="1"/>
          <p:nvPr/>
        </p:nvSpPr>
        <p:spPr>
          <a:xfrm>
            <a:off x="5704619" y="1927677"/>
            <a:ext cx="1701108" cy="248209"/>
          </a:xfrm>
          <a:prstGeom prst="rect">
            <a:avLst/>
          </a:prstGeom>
          <a:noFill/>
        </p:spPr>
        <p:txBody>
          <a:bodyPr wrap="none" rtlCol="0">
            <a:spAutoFit/>
          </a:bodyPr>
          <a:lstStyle/>
          <a:p>
            <a:pPr algn="ctr"/>
            <a:r>
              <a:rPr lang="it-IT" sz="1013" b="1" dirty="0"/>
              <a:t>C 149 </a:t>
            </a:r>
            <a:r>
              <a:rPr lang="it-IT" sz="1013" b="1" dirty="0" err="1"/>
              <a:t>MeV</a:t>
            </a:r>
            <a:r>
              <a:rPr lang="it-IT" sz="1013" b="1" dirty="0"/>
              <a:t>/u (19.6 </a:t>
            </a:r>
            <a:r>
              <a:rPr lang="it-IT" sz="1013" b="1" dirty="0" err="1"/>
              <a:t>keV</a:t>
            </a:r>
            <a:r>
              <a:rPr lang="it-IT" sz="1013" b="1" dirty="0"/>
              <a:t>/</a:t>
            </a:r>
            <a:r>
              <a:rPr lang="el-GR" sz="1013" b="1" dirty="0"/>
              <a:t>μ</a:t>
            </a:r>
            <a:r>
              <a:rPr lang="it-IT" sz="1013" b="1" dirty="0"/>
              <a:t>m)</a:t>
            </a:r>
            <a:endParaRPr lang="en-US" sz="1013" b="1" dirty="0"/>
          </a:p>
        </p:txBody>
      </p:sp>
      <p:sp>
        <p:nvSpPr>
          <p:cNvPr id="4" name="Rettangolo 3"/>
          <p:cNvSpPr/>
          <p:nvPr/>
        </p:nvSpPr>
        <p:spPr>
          <a:xfrm>
            <a:off x="3796379" y="4060992"/>
            <a:ext cx="1709835" cy="196208"/>
          </a:xfrm>
          <a:prstGeom prst="rect">
            <a:avLst/>
          </a:prstGeom>
        </p:spPr>
        <p:txBody>
          <a:bodyPr wrap="square">
            <a:spAutoFit/>
          </a:bodyPr>
          <a:lstStyle/>
          <a:p>
            <a:pPr algn="ctr">
              <a:spcBef>
                <a:spcPts val="254"/>
              </a:spcBef>
              <a:defRPr>
                <a:effectLst/>
              </a:defRPr>
            </a:pPr>
            <a:r>
              <a:rPr lang="en-US" sz="675" i="1" dirty="0" err="1">
                <a:solidFill>
                  <a:srgbClr val="44546A">
                    <a:lumMod val="10000"/>
                  </a:srgbClr>
                </a:solidFill>
                <a:latin typeface="Calibri-Italic"/>
              </a:rPr>
              <a:t>Battestini</a:t>
            </a:r>
            <a:r>
              <a:rPr lang="en-US" sz="675" i="1" dirty="0">
                <a:solidFill>
                  <a:srgbClr val="44546A">
                    <a:lumMod val="10000"/>
                  </a:srgbClr>
                </a:solidFill>
                <a:latin typeface="Calibri-Italic"/>
              </a:rPr>
              <a:t> et al., Front. Phys. (2024</a:t>
            </a:r>
            <a:endParaRPr lang="en-US" sz="675" dirty="0">
              <a:solidFill>
                <a:srgbClr val="44546A">
                  <a:lumMod val="10000"/>
                </a:srgbClr>
              </a:solidFill>
            </a:endParaRPr>
          </a:p>
        </p:txBody>
      </p:sp>
      <p:sp>
        <p:nvSpPr>
          <p:cNvPr id="10" name="Rettangolo 9"/>
          <p:cNvSpPr/>
          <p:nvPr/>
        </p:nvSpPr>
        <p:spPr>
          <a:xfrm>
            <a:off x="1921684" y="1270516"/>
            <a:ext cx="1614104" cy="715837"/>
          </a:xfrm>
          <a:prstGeom prst="rect">
            <a:avLst/>
          </a:prstGeom>
        </p:spPr>
        <p:txBody>
          <a:bodyPr wrap="square">
            <a:spAutoFit/>
          </a:bodyPr>
          <a:lstStyle/>
          <a:p>
            <a:pPr algn="ctr"/>
            <a:r>
              <a:rPr lang="en-US" sz="1013" dirty="0"/>
              <a:t>The </a:t>
            </a:r>
            <a:r>
              <a:rPr lang="en-US" sz="1013" b="1" dirty="0"/>
              <a:t>magnitude</a:t>
            </a:r>
            <a:r>
              <a:rPr lang="en-US" sz="1013" dirty="0"/>
              <a:t> of the damage reduction depends on the </a:t>
            </a:r>
            <a:r>
              <a:rPr lang="en-US" sz="1013" b="1" dirty="0"/>
              <a:t>absorbed dose</a:t>
            </a:r>
            <a:r>
              <a:rPr lang="en-US" sz="1013" dirty="0"/>
              <a:t>. </a:t>
            </a:r>
          </a:p>
        </p:txBody>
      </p:sp>
      <p:pic>
        <p:nvPicPr>
          <p:cNvPr id="28" name="Segnaposto contenuto 19"/>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3894258" y="1235732"/>
            <a:ext cx="1420445" cy="1326127"/>
          </a:xfrm>
          <a:prstGeom prst="rect">
            <a:avLst/>
          </a:prstGeom>
        </p:spPr>
      </p:pic>
      <p:sp>
        <p:nvSpPr>
          <p:cNvPr id="29" name="CasellaDiTesto 28"/>
          <p:cNvSpPr txBox="1"/>
          <p:nvPr/>
        </p:nvSpPr>
        <p:spPr>
          <a:xfrm>
            <a:off x="4233976" y="2561858"/>
            <a:ext cx="853403" cy="300082"/>
          </a:xfrm>
          <a:prstGeom prst="rect">
            <a:avLst/>
          </a:prstGeom>
          <a:noFill/>
        </p:spPr>
        <p:txBody>
          <a:bodyPr wrap="square" rtlCol="0">
            <a:spAutoFit/>
          </a:bodyPr>
          <a:lstStyle/>
          <a:p>
            <a:pPr algn="ctr">
              <a:spcBef>
                <a:spcPts val="254"/>
              </a:spcBef>
              <a:defRPr>
                <a:effectLst/>
              </a:defRPr>
            </a:pPr>
            <a:r>
              <a:rPr lang="it-IT" sz="675" i="1" dirty="0" err="1">
                <a:solidFill>
                  <a:srgbClr val="44546A">
                    <a:lumMod val="10000"/>
                  </a:srgbClr>
                </a:solidFill>
                <a:latin typeface="Calibri-Italic"/>
              </a:rPr>
              <a:t>Hirayama</a:t>
            </a:r>
            <a:r>
              <a:rPr lang="it-IT" sz="675" i="1" dirty="0">
                <a:solidFill>
                  <a:srgbClr val="44546A">
                    <a:lumMod val="10000"/>
                  </a:srgbClr>
                </a:solidFill>
                <a:latin typeface="Calibri-Italic"/>
              </a:rPr>
              <a:t> et al., </a:t>
            </a:r>
            <a:r>
              <a:rPr lang="it-IT" sz="675" i="1" dirty="0" err="1">
                <a:solidFill>
                  <a:srgbClr val="44546A">
                    <a:lumMod val="10000"/>
                  </a:srgbClr>
                </a:solidFill>
                <a:latin typeface="Calibri-Italic"/>
              </a:rPr>
              <a:t>Radiat</a:t>
            </a:r>
            <a:r>
              <a:rPr lang="it-IT" sz="675" i="1" dirty="0">
                <a:solidFill>
                  <a:srgbClr val="44546A">
                    <a:lumMod val="10000"/>
                  </a:srgbClr>
                </a:solidFill>
                <a:latin typeface="Calibri-Italic"/>
              </a:rPr>
              <a:t>. Res. (2009)</a:t>
            </a:r>
            <a:endParaRPr lang="en-US" sz="675" i="1" dirty="0">
              <a:solidFill>
                <a:srgbClr val="44546A">
                  <a:lumMod val="10000"/>
                </a:srgbClr>
              </a:solidFill>
              <a:latin typeface="Calibri-Italic"/>
            </a:endParaRPr>
          </a:p>
        </p:txBody>
      </p:sp>
      <p:sp>
        <p:nvSpPr>
          <p:cNvPr id="34" name="Rettangolo 33"/>
          <p:cNvSpPr/>
          <p:nvPr/>
        </p:nvSpPr>
        <p:spPr>
          <a:xfrm>
            <a:off x="6973842" y="2180357"/>
            <a:ext cx="707245" cy="230832"/>
          </a:xfrm>
          <a:prstGeom prst="rect">
            <a:avLst/>
          </a:prstGeom>
        </p:spPr>
        <p:txBody>
          <a:bodyPr wrap="none">
            <a:spAutoFit/>
          </a:bodyPr>
          <a:lstStyle/>
          <a:p>
            <a:pPr algn="ctr"/>
            <a:r>
              <a:rPr lang="en-US" sz="900" dirty="0"/>
              <a:t>per unit </a:t>
            </a:r>
            <a:r>
              <a:rPr lang="en-US" sz="900" dirty="0" err="1"/>
              <a:t>Gy</a:t>
            </a:r>
            <a:endParaRPr lang="en-US" sz="900" dirty="0"/>
          </a:p>
        </p:txBody>
      </p:sp>
      <p:sp>
        <p:nvSpPr>
          <p:cNvPr id="35" name="CasellaDiTesto 34"/>
          <p:cNvSpPr txBox="1"/>
          <p:nvPr/>
        </p:nvSpPr>
        <p:spPr>
          <a:xfrm>
            <a:off x="4096307" y="3401855"/>
            <a:ext cx="418499" cy="456087"/>
          </a:xfrm>
          <a:prstGeom prst="rect">
            <a:avLst/>
          </a:prstGeom>
          <a:noFill/>
        </p:spPr>
        <p:txBody>
          <a:bodyPr wrap="square" rtlCol="0">
            <a:spAutoFit/>
          </a:bodyPr>
          <a:lstStyle/>
          <a:p>
            <a:pPr algn="ctr"/>
            <a:r>
              <a:rPr lang="it-IT" sz="788" b="1" dirty="0" err="1"/>
              <a:t>direct</a:t>
            </a:r>
            <a:r>
              <a:rPr lang="it-IT" sz="788" b="1" dirty="0"/>
              <a:t> </a:t>
            </a:r>
            <a:r>
              <a:rPr lang="it-IT" sz="788" b="1" dirty="0" err="1"/>
              <a:t>term</a:t>
            </a:r>
            <a:endParaRPr lang="en-US" sz="788" b="1" dirty="0"/>
          </a:p>
        </p:txBody>
      </p:sp>
      <p:sp>
        <p:nvSpPr>
          <p:cNvPr id="37" name="CasellaDiTesto 36"/>
          <p:cNvSpPr txBox="1"/>
          <p:nvPr/>
        </p:nvSpPr>
        <p:spPr>
          <a:xfrm>
            <a:off x="4793633" y="3401855"/>
            <a:ext cx="490657" cy="334835"/>
          </a:xfrm>
          <a:prstGeom prst="rect">
            <a:avLst/>
          </a:prstGeom>
          <a:noFill/>
        </p:spPr>
        <p:txBody>
          <a:bodyPr wrap="square" rtlCol="0">
            <a:spAutoFit/>
          </a:bodyPr>
          <a:lstStyle/>
          <a:p>
            <a:pPr algn="ctr"/>
            <a:r>
              <a:rPr lang="it-IT" sz="788" b="1" dirty="0" err="1"/>
              <a:t>indirect</a:t>
            </a:r>
            <a:r>
              <a:rPr lang="it-IT" sz="788" b="1" dirty="0"/>
              <a:t> </a:t>
            </a:r>
            <a:r>
              <a:rPr lang="it-IT" sz="788" b="1" dirty="0" err="1"/>
              <a:t>term</a:t>
            </a:r>
            <a:endParaRPr lang="en-US" sz="788" b="1" dirty="0"/>
          </a:p>
        </p:txBody>
      </p:sp>
      <p:cxnSp>
        <p:nvCxnSpPr>
          <p:cNvPr id="41" name="Connettore 2 40"/>
          <p:cNvCxnSpPr>
            <a:stCxn id="29" idx="2"/>
            <a:endCxn id="44" idx="0"/>
          </p:cNvCxnSpPr>
          <p:nvPr/>
        </p:nvCxnSpPr>
        <p:spPr>
          <a:xfrm>
            <a:off x="4660678" y="2861940"/>
            <a:ext cx="0" cy="48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 descr="Font,Line,Scale,Triangle,Symbol,Clip art,Parallel #98020 - Free Icon Librar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62440" y="3350773"/>
            <a:ext cx="396476" cy="396476"/>
          </a:xfrm>
          <a:prstGeom prst="rect">
            <a:avLst/>
          </a:prstGeom>
          <a:noFill/>
          <a:extLst>
            <a:ext uri="{909E8E84-426E-40DD-AFC4-6F175D3DCCD1}">
              <a14:hiddenFill xmlns:a14="http://schemas.microsoft.com/office/drawing/2010/main">
                <a:solidFill>
                  <a:srgbClr val="FFFFFF"/>
                </a:solidFill>
              </a14:hiddenFill>
            </a:ext>
          </a:extLst>
        </p:spPr>
      </p:pic>
      <p:sp>
        <p:nvSpPr>
          <p:cNvPr id="51" name="Rettangolo 50"/>
          <p:cNvSpPr/>
          <p:nvPr/>
        </p:nvSpPr>
        <p:spPr>
          <a:xfrm>
            <a:off x="4622237" y="2877607"/>
            <a:ext cx="488387" cy="456087"/>
          </a:xfrm>
          <a:prstGeom prst="rect">
            <a:avLst/>
          </a:prstGeom>
        </p:spPr>
        <p:txBody>
          <a:bodyPr wrap="square">
            <a:spAutoFit/>
          </a:bodyPr>
          <a:lstStyle/>
          <a:p>
            <a:pPr algn="ctr"/>
            <a:r>
              <a:rPr lang="it-IT" sz="788" b="1" dirty="0"/>
              <a:t>DNA </a:t>
            </a:r>
            <a:r>
              <a:rPr lang="it-IT" sz="788" b="1" dirty="0" err="1"/>
              <a:t>damage</a:t>
            </a:r>
            <a:r>
              <a:rPr lang="it-IT" sz="788" b="1" dirty="0"/>
              <a:t> </a:t>
            </a:r>
            <a:r>
              <a:rPr lang="it-IT" sz="788" b="1" dirty="0" err="1"/>
              <a:t>yield</a:t>
            </a:r>
            <a:endParaRPr lang="en-US" sz="788" b="1" dirty="0"/>
          </a:p>
        </p:txBody>
      </p:sp>
      <p:sp>
        <p:nvSpPr>
          <p:cNvPr id="3" name="Slide Number Placeholder 2">
            <a:extLst>
              <a:ext uri="{FF2B5EF4-FFF2-40B4-BE49-F238E27FC236}">
                <a16:creationId xmlns:a16="http://schemas.microsoft.com/office/drawing/2014/main" id="{6FDB892F-0AF7-555C-CAB1-6DC0E6F1136C}"/>
              </a:ext>
            </a:extLst>
          </p:cNvPr>
          <p:cNvSpPr>
            <a:spLocks noGrp="1"/>
          </p:cNvSpPr>
          <p:nvPr>
            <p:ph type="sldNum" sz="quarter" idx="4"/>
          </p:nvPr>
        </p:nvSpPr>
        <p:spPr/>
        <p:txBody>
          <a:bodyPr/>
          <a:lstStyle/>
          <a:p>
            <a:fld id="{4C03E94D-BACC-4743-B2BE-3C118A75A3B0}" type="slidenum">
              <a:rPr lang="en-US" smtClean="0"/>
              <a:pPr/>
              <a:t>91</a:t>
            </a:fld>
            <a:endParaRPr lang="en-US" dirty="0"/>
          </a:p>
        </p:txBody>
      </p:sp>
    </p:spTree>
    <p:extLst>
      <p:ext uri="{BB962C8B-B14F-4D97-AF65-F5344CB8AC3E}">
        <p14:creationId xmlns:p14="http://schemas.microsoft.com/office/powerpoint/2010/main" val="323402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5" grpId="0"/>
      <p:bldP spid="50" grpId="0"/>
      <p:bldP spid="40" grpId="0"/>
      <p:bldP spid="29" grpId="0"/>
      <p:bldP spid="34" grpId="0"/>
      <p:bldP spid="35" grpId="0"/>
      <p:bldP spid="37" grpId="0"/>
      <p:bldP spid="5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0FB1-DF64-1EA8-70A4-F70BB928376F}"/>
              </a:ext>
            </a:extLst>
          </p:cNvPr>
          <p:cNvSpPr>
            <a:spLocks noGrp="1"/>
          </p:cNvSpPr>
          <p:nvPr>
            <p:ph type="title"/>
          </p:nvPr>
        </p:nvSpPr>
        <p:spPr>
          <a:xfrm>
            <a:off x="1215870" y="33468"/>
            <a:ext cx="6650496" cy="857250"/>
          </a:xfrm>
        </p:spPr>
        <p:txBody>
          <a:bodyPr>
            <a:normAutofit fontScale="90000"/>
          </a:bodyPr>
          <a:lstStyle/>
          <a:p>
            <a:r>
              <a:rPr lang="en-IT" dirty="0"/>
              <a:t>The basic Idea of Physics based modeling of (radiation induced) Biological effects</a:t>
            </a:r>
          </a:p>
        </p:txBody>
      </p:sp>
      <p:sp>
        <p:nvSpPr>
          <p:cNvPr id="3" name="Content Placeholder 2">
            <a:extLst>
              <a:ext uri="{FF2B5EF4-FFF2-40B4-BE49-F238E27FC236}">
                <a16:creationId xmlns:a16="http://schemas.microsoft.com/office/drawing/2014/main" id="{FEF4769E-B170-85A5-605A-8D774AC3DEF4}"/>
              </a:ext>
            </a:extLst>
          </p:cNvPr>
          <p:cNvSpPr>
            <a:spLocks noGrp="1"/>
          </p:cNvSpPr>
          <p:nvPr>
            <p:ph idx="1"/>
          </p:nvPr>
        </p:nvSpPr>
        <p:spPr>
          <a:xfrm>
            <a:off x="1485900" y="1113588"/>
            <a:ext cx="6172200" cy="2832964"/>
          </a:xfrm>
        </p:spPr>
        <p:txBody>
          <a:bodyPr/>
          <a:lstStyle/>
          <a:p>
            <a:r>
              <a:rPr lang="en-IT" dirty="0"/>
              <a:t>Ignore as much as possible Biology </a:t>
            </a:r>
            <a:br>
              <a:rPr lang="en-IT" dirty="0"/>
            </a:br>
            <a:r>
              <a:rPr lang="en-IT" dirty="0"/>
              <a:t>(too complicate for dummy physicists)</a:t>
            </a:r>
          </a:p>
          <a:p>
            <a:r>
              <a:rPr lang="en-IT" dirty="0"/>
              <a:t>Spot the differences in Physics</a:t>
            </a:r>
          </a:p>
          <a:p>
            <a:r>
              <a:rPr lang="en-IT" dirty="0"/>
              <a:t>Work on them as relative factors</a:t>
            </a:r>
          </a:p>
        </p:txBody>
      </p:sp>
      <p:sp>
        <p:nvSpPr>
          <p:cNvPr id="4" name="Footer Placeholder 3">
            <a:extLst>
              <a:ext uri="{FF2B5EF4-FFF2-40B4-BE49-F238E27FC236}">
                <a16:creationId xmlns:a16="http://schemas.microsoft.com/office/drawing/2014/main" id="{41BA26B9-C42A-9B3B-AC5D-D2B4F31C59B4}"/>
              </a:ext>
            </a:extLst>
          </p:cNvPr>
          <p:cNvSpPr>
            <a:spLocks noGrp="1"/>
          </p:cNvSpPr>
          <p:nvPr>
            <p:ph type="ftr" sz="quarter" idx="11"/>
          </p:nvPr>
        </p:nvSpPr>
        <p:spPr/>
        <p:txBody>
          <a:bodyPr/>
          <a:lstStyle/>
          <a:p>
            <a:r>
              <a:rPr lang="en-US"/>
              <a:t>E. Scifoni - SIRR 2025</a:t>
            </a:r>
            <a:endParaRPr lang="en-US" dirty="0"/>
          </a:p>
        </p:txBody>
      </p:sp>
      <p:sp>
        <p:nvSpPr>
          <p:cNvPr id="11" name="TextBox 10">
            <a:extLst>
              <a:ext uri="{FF2B5EF4-FFF2-40B4-BE49-F238E27FC236}">
                <a16:creationId xmlns:a16="http://schemas.microsoft.com/office/drawing/2014/main" id="{6E233857-BC44-B195-70FE-312FABC6F57F}"/>
              </a:ext>
            </a:extLst>
          </p:cNvPr>
          <p:cNvSpPr txBox="1"/>
          <p:nvPr/>
        </p:nvSpPr>
        <p:spPr>
          <a:xfrm>
            <a:off x="6195521" y="4514480"/>
            <a:ext cx="2389025" cy="300082"/>
          </a:xfrm>
          <a:prstGeom prst="rect">
            <a:avLst/>
          </a:prstGeom>
          <a:noFill/>
        </p:spPr>
        <p:txBody>
          <a:bodyPr wrap="square" rtlCol="0">
            <a:spAutoFit/>
          </a:bodyPr>
          <a:lstStyle/>
          <a:p>
            <a:r>
              <a:rPr lang="en-IT" sz="1350" i="1" dirty="0">
                <a:solidFill>
                  <a:schemeClr val="accent1"/>
                </a:solidFill>
              </a:rPr>
              <a:t>Courtesy from  A.Attili</a:t>
            </a:r>
          </a:p>
        </p:txBody>
      </p:sp>
      <p:pic>
        <p:nvPicPr>
          <p:cNvPr id="5" name="Picture 4">
            <a:extLst>
              <a:ext uri="{FF2B5EF4-FFF2-40B4-BE49-F238E27FC236}">
                <a16:creationId xmlns:a16="http://schemas.microsoft.com/office/drawing/2014/main" id="{3CB7CDCA-70E0-2AAF-37DA-AF61085AB403}"/>
              </a:ext>
            </a:extLst>
          </p:cNvPr>
          <p:cNvPicPr>
            <a:picLocks noChangeAspect="1"/>
          </p:cNvPicPr>
          <p:nvPr/>
        </p:nvPicPr>
        <p:blipFill>
          <a:blip r:embed="rId2"/>
          <a:stretch>
            <a:fillRect/>
          </a:stretch>
        </p:blipFill>
        <p:spPr>
          <a:xfrm>
            <a:off x="5548044" y="2823166"/>
            <a:ext cx="3328827" cy="1779711"/>
          </a:xfrm>
          <a:prstGeom prst="rect">
            <a:avLst/>
          </a:prstGeom>
        </p:spPr>
      </p:pic>
      <p:sp>
        <p:nvSpPr>
          <p:cNvPr id="6" name="Date Placeholder 5">
            <a:extLst>
              <a:ext uri="{FF2B5EF4-FFF2-40B4-BE49-F238E27FC236}">
                <a16:creationId xmlns:a16="http://schemas.microsoft.com/office/drawing/2014/main" id="{DD4C728E-7D56-CED6-5595-53F7F8E21BC3}"/>
              </a:ext>
            </a:extLst>
          </p:cNvPr>
          <p:cNvSpPr>
            <a:spLocks noGrp="1"/>
          </p:cNvSpPr>
          <p:nvPr>
            <p:ph type="dt" sz="half" idx="10"/>
          </p:nvPr>
        </p:nvSpPr>
        <p:spPr/>
        <p:txBody>
          <a:bodyPr/>
          <a:lstStyle/>
          <a:p>
            <a:r>
              <a:rPr lang="it-IT"/>
              <a:t>06.10.2025</a:t>
            </a:r>
            <a:endParaRPr lang="en-US" dirty="0"/>
          </a:p>
        </p:txBody>
      </p:sp>
      <p:sp>
        <p:nvSpPr>
          <p:cNvPr id="7" name="Slide Number Placeholder 6">
            <a:extLst>
              <a:ext uri="{FF2B5EF4-FFF2-40B4-BE49-F238E27FC236}">
                <a16:creationId xmlns:a16="http://schemas.microsoft.com/office/drawing/2014/main" id="{BC24B09B-3F1F-C31A-CDFF-971215CAE3A3}"/>
              </a:ext>
            </a:extLst>
          </p:cNvPr>
          <p:cNvSpPr>
            <a:spLocks noGrp="1"/>
          </p:cNvSpPr>
          <p:nvPr>
            <p:ph type="sldNum" sz="quarter" idx="4"/>
          </p:nvPr>
        </p:nvSpPr>
        <p:spPr/>
        <p:txBody>
          <a:bodyPr/>
          <a:lstStyle/>
          <a:p>
            <a:fld id="{4C03E94D-BACC-4743-B2BE-3C118A75A3B0}" type="slidenum">
              <a:rPr lang="en-US" smtClean="0"/>
              <a:pPr/>
              <a:t>92</a:t>
            </a:fld>
            <a:endParaRPr lang="en-US" dirty="0"/>
          </a:p>
        </p:txBody>
      </p:sp>
    </p:spTree>
    <p:extLst>
      <p:ext uri="{BB962C8B-B14F-4D97-AF65-F5344CB8AC3E}">
        <p14:creationId xmlns:p14="http://schemas.microsoft.com/office/powerpoint/2010/main" val="86362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4" name="Group"/>
          <p:cNvGrpSpPr/>
          <p:nvPr/>
        </p:nvGrpSpPr>
        <p:grpSpPr>
          <a:xfrm>
            <a:off x="7861271" y="7530084"/>
            <a:ext cx="161976" cy="152027"/>
            <a:chOff x="167870" y="165159"/>
            <a:chExt cx="307154" cy="288285"/>
          </a:xfrm>
        </p:grpSpPr>
        <p:pic>
          <p:nvPicPr>
            <p:cNvPr id="1402"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03"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07" name="Group"/>
          <p:cNvGrpSpPr/>
          <p:nvPr/>
        </p:nvGrpSpPr>
        <p:grpSpPr>
          <a:xfrm>
            <a:off x="6986651" y="7530084"/>
            <a:ext cx="161976" cy="152027"/>
            <a:chOff x="167870" y="165159"/>
            <a:chExt cx="307154" cy="288285"/>
          </a:xfrm>
        </p:grpSpPr>
        <p:pic>
          <p:nvPicPr>
            <p:cNvPr id="1405"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06"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sp>
        <p:nvSpPr>
          <p:cNvPr id="1408" name="Dissolved oxygen in the target"/>
          <p:cNvSpPr txBox="1">
            <a:spLocks noGrp="1"/>
          </p:cNvSpPr>
          <p:nvPr>
            <p:ph type="title" idx="4294967295"/>
          </p:nvPr>
        </p:nvSpPr>
        <p:spPr>
          <a:xfrm>
            <a:off x="1061610" y="111013"/>
            <a:ext cx="4981589" cy="628651"/>
          </a:xfrm>
          <a:prstGeom prst="rect">
            <a:avLst/>
          </a:prstGeom>
        </p:spPr>
        <p:txBody>
          <a:bodyPr>
            <a:normAutofit fontScale="90000"/>
          </a:bodyPr>
          <a:lstStyle/>
          <a:p>
            <a:r>
              <a:rPr dirty="0">
                <a:solidFill>
                  <a:schemeClr val="tx2"/>
                </a:solidFill>
              </a:rPr>
              <a:t>Dissolved oxygen in the target</a:t>
            </a:r>
          </a:p>
        </p:txBody>
      </p:sp>
      <p:pic>
        <p:nvPicPr>
          <p:cNvPr id="1409" name="Image" descr="Image"/>
          <p:cNvPicPr>
            <a:picLocks noChangeAspect="1"/>
          </p:cNvPicPr>
          <p:nvPr/>
        </p:nvPicPr>
        <p:blipFill>
          <a:blip r:embed="rId3"/>
          <a:stretch>
            <a:fillRect/>
          </a:stretch>
        </p:blipFill>
        <p:spPr>
          <a:xfrm>
            <a:off x="2045734" y="2125684"/>
            <a:ext cx="2183291" cy="370001"/>
          </a:xfrm>
          <a:prstGeom prst="rect">
            <a:avLst/>
          </a:prstGeom>
          <a:ln w="12700">
            <a:miter lim="400000"/>
          </a:ln>
        </p:spPr>
      </p:pic>
      <p:pic>
        <p:nvPicPr>
          <p:cNvPr id="1410" name="Image" descr="Image"/>
          <p:cNvPicPr>
            <a:picLocks/>
          </p:cNvPicPr>
          <p:nvPr/>
        </p:nvPicPr>
        <p:blipFill>
          <a:blip r:embed="rId4"/>
          <a:srcRect/>
          <a:stretch>
            <a:fillRect/>
          </a:stretch>
        </p:blipFill>
        <p:spPr>
          <a:xfrm>
            <a:off x="1631869" y="3008487"/>
            <a:ext cx="3942380" cy="414088"/>
          </a:xfrm>
          <a:prstGeom prst="rect">
            <a:avLst/>
          </a:prstGeom>
          <a:ln w="12700">
            <a:miter lim="400000"/>
          </a:ln>
        </p:spPr>
      </p:pic>
      <p:sp>
        <p:nvSpPr>
          <p:cNvPr id="1411" name="Probability of interact with oxygen in a time"/>
          <p:cNvSpPr txBox="1"/>
          <p:nvPr/>
        </p:nvSpPr>
        <p:spPr>
          <a:xfrm>
            <a:off x="1225978" y="2695394"/>
            <a:ext cx="3637070" cy="26505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marL="296333" indent="-296333" defTabSz="584200">
              <a:buSzPct val="75000"/>
              <a:buChar char="•"/>
              <a:defRPr sz="2600"/>
            </a:lvl1pPr>
          </a:lstStyle>
          <a:p>
            <a:r>
              <a:rPr sz="1371"/>
              <a:t>   Probability of interact with oxygen in a time </a:t>
            </a:r>
          </a:p>
        </p:txBody>
      </p:sp>
      <p:grpSp>
        <p:nvGrpSpPr>
          <p:cNvPr id="1414" name="Group"/>
          <p:cNvGrpSpPr/>
          <p:nvPr/>
        </p:nvGrpSpPr>
        <p:grpSpPr>
          <a:xfrm>
            <a:off x="5936430" y="73670"/>
            <a:ext cx="1953488" cy="2529213"/>
            <a:chOff x="0" y="0"/>
            <a:chExt cx="3704391" cy="4796136"/>
          </a:xfrm>
        </p:grpSpPr>
        <p:sp>
          <p:nvSpPr>
            <p:cNvPr id="1412" name="Rectangle"/>
            <p:cNvSpPr/>
            <p:nvPr/>
          </p:nvSpPr>
          <p:spPr>
            <a:xfrm>
              <a:off x="0" y="22229"/>
              <a:ext cx="3704392" cy="4773908"/>
            </a:xfrm>
            <a:prstGeom prst="rect">
              <a:avLst/>
            </a:prstGeom>
            <a:solidFill>
              <a:schemeClr val="accent3">
                <a:lumOff val="44000"/>
              </a:schemeClr>
            </a:solidFill>
            <a:ln w="50800" cap="flat">
              <a:solidFill>
                <a:schemeClr val="accent1">
                  <a:lumOff val="9411"/>
                </a:schemeClr>
              </a:solidFill>
              <a:prstDash val="solid"/>
              <a:round/>
            </a:ln>
            <a:effectLst>
              <a:outerShdw blurRad="279400" dist="103834" dir="5400000" rotWithShape="0">
                <a:srgbClr val="000000">
                  <a:alpha val="38000"/>
                </a:srgbClr>
              </a:outerShdw>
            </a:effectLst>
          </p:spPr>
          <p:txBody>
            <a:bodyPr wrap="square" lIns="34289" tIns="34289" rIns="34289" bIns="34289" numCol="1" anchor="ctr">
              <a:noAutofit/>
            </a:bodyPr>
            <a:lstStyle/>
            <a:p>
              <a:pPr>
                <a:defRPr>
                  <a:solidFill>
                    <a:schemeClr val="accent3">
                      <a:lumOff val="44000"/>
                    </a:schemeClr>
                  </a:solidFill>
                </a:defRPr>
              </a:pPr>
              <a:endParaRPr sz="949"/>
            </a:p>
          </p:txBody>
        </p:sp>
        <p:pic>
          <p:nvPicPr>
            <p:cNvPr id="1413" name="Image" descr="Image"/>
            <p:cNvPicPr>
              <a:picLocks/>
            </p:cNvPicPr>
            <p:nvPr/>
          </p:nvPicPr>
          <p:blipFill>
            <a:blip r:embed="rId5" cstate="screen">
              <a:extLst>
                <a:ext uri="{28A0092B-C50C-407E-A947-70E740481C1C}">
                  <a14:useLocalDpi xmlns:a14="http://schemas.microsoft.com/office/drawing/2010/main"/>
                </a:ext>
              </a:extLst>
            </a:blip>
            <a:srcRect/>
            <a:stretch>
              <a:fillRect/>
            </a:stretch>
          </p:blipFill>
          <p:spPr>
            <a:xfrm>
              <a:off x="481443" y="0"/>
              <a:ext cx="3091963" cy="4611753"/>
            </a:xfrm>
            <a:prstGeom prst="rect">
              <a:avLst/>
            </a:prstGeom>
            <a:ln w="12700" cap="flat">
              <a:noFill/>
              <a:miter lim="400000"/>
            </a:ln>
            <a:effectLst/>
          </p:spPr>
        </p:pic>
      </p:grpSp>
      <p:pic>
        <p:nvPicPr>
          <p:cNvPr id="1415"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213188" y="1200880"/>
            <a:ext cx="889118" cy="1129871"/>
          </a:xfrm>
          <a:prstGeom prst="rect">
            <a:avLst/>
          </a:prstGeom>
          <a:ln w="38100">
            <a:solidFill>
              <a:schemeClr val="accent1"/>
            </a:solidFill>
            <a:miter lim="400000"/>
          </a:ln>
          <a:effectLst>
            <a:outerShdw blurRad="127000" dir="2700000" rotWithShape="0">
              <a:srgbClr val="000000">
                <a:alpha val="26716"/>
              </a:srgbClr>
            </a:outerShdw>
          </a:effectLst>
        </p:spPr>
      </p:pic>
      <p:grpSp>
        <p:nvGrpSpPr>
          <p:cNvPr id="1418" name="Group"/>
          <p:cNvGrpSpPr/>
          <p:nvPr/>
        </p:nvGrpSpPr>
        <p:grpSpPr>
          <a:xfrm>
            <a:off x="6482032" y="384572"/>
            <a:ext cx="161976" cy="152027"/>
            <a:chOff x="167870" y="165159"/>
            <a:chExt cx="307154" cy="288285"/>
          </a:xfrm>
        </p:grpSpPr>
        <p:pic>
          <p:nvPicPr>
            <p:cNvPr id="1416"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17"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21" name="Group"/>
          <p:cNvGrpSpPr/>
          <p:nvPr/>
        </p:nvGrpSpPr>
        <p:grpSpPr>
          <a:xfrm>
            <a:off x="7565759" y="595081"/>
            <a:ext cx="161977" cy="152027"/>
            <a:chOff x="167870" y="165159"/>
            <a:chExt cx="307154" cy="288285"/>
          </a:xfrm>
        </p:grpSpPr>
        <p:pic>
          <p:nvPicPr>
            <p:cNvPr id="141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20"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24" name="Group"/>
          <p:cNvGrpSpPr/>
          <p:nvPr/>
        </p:nvGrpSpPr>
        <p:grpSpPr>
          <a:xfrm>
            <a:off x="7153851" y="903505"/>
            <a:ext cx="161977" cy="152027"/>
            <a:chOff x="167870" y="165159"/>
            <a:chExt cx="307154" cy="288285"/>
          </a:xfrm>
        </p:grpSpPr>
        <p:pic>
          <p:nvPicPr>
            <p:cNvPr id="1422"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23"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27" name="Group"/>
          <p:cNvGrpSpPr/>
          <p:nvPr/>
        </p:nvGrpSpPr>
        <p:grpSpPr>
          <a:xfrm>
            <a:off x="6671777" y="1357857"/>
            <a:ext cx="161976" cy="152027"/>
            <a:chOff x="167870" y="165159"/>
            <a:chExt cx="307154" cy="288285"/>
          </a:xfrm>
        </p:grpSpPr>
        <p:pic>
          <p:nvPicPr>
            <p:cNvPr id="1425"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26"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30" name="Group"/>
          <p:cNvGrpSpPr/>
          <p:nvPr/>
        </p:nvGrpSpPr>
        <p:grpSpPr>
          <a:xfrm>
            <a:off x="7565759" y="1480917"/>
            <a:ext cx="161977" cy="152027"/>
            <a:chOff x="167870" y="165159"/>
            <a:chExt cx="307154" cy="288285"/>
          </a:xfrm>
        </p:grpSpPr>
        <p:pic>
          <p:nvPicPr>
            <p:cNvPr id="1428"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29"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33" name="Group"/>
          <p:cNvGrpSpPr/>
          <p:nvPr/>
        </p:nvGrpSpPr>
        <p:grpSpPr>
          <a:xfrm>
            <a:off x="6545243" y="827492"/>
            <a:ext cx="161976" cy="152027"/>
            <a:chOff x="167870" y="165159"/>
            <a:chExt cx="307154" cy="288285"/>
          </a:xfrm>
        </p:grpSpPr>
        <p:pic>
          <p:nvPicPr>
            <p:cNvPr id="1431"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32"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36" name="Group"/>
          <p:cNvGrpSpPr/>
          <p:nvPr/>
        </p:nvGrpSpPr>
        <p:grpSpPr>
          <a:xfrm>
            <a:off x="7140165" y="1637484"/>
            <a:ext cx="161976" cy="152027"/>
            <a:chOff x="167870" y="165159"/>
            <a:chExt cx="307154" cy="288285"/>
          </a:xfrm>
        </p:grpSpPr>
        <p:pic>
          <p:nvPicPr>
            <p:cNvPr id="1434"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35"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39" name="Group"/>
          <p:cNvGrpSpPr/>
          <p:nvPr/>
        </p:nvGrpSpPr>
        <p:grpSpPr>
          <a:xfrm>
            <a:off x="7565759" y="311349"/>
            <a:ext cx="161977" cy="152027"/>
            <a:chOff x="167870" y="165159"/>
            <a:chExt cx="307154" cy="288285"/>
          </a:xfrm>
        </p:grpSpPr>
        <p:pic>
          <p:nvPicPr>
            <p:cNvPr id="1437"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38"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42" name="Group"/>
          <p:cNvGrpSpPr/>
          <p:nvPr/>
        </p:nvGrpSpPr>
        <p:grpSpPr>
          <a:xfrm>
            <a:off x="6545243" y="1682353"/>
            <a:ext cx="161976" cy="152027"/>
            <a:chOff x="167870" y="165159"/>
            <a:chExt cx="307154" cy="288285"/>
          </a:xfrm>
        </p:grpSpPr>
        <p:pic>
          <p:nvPicPr>
            <p:cNvPr id="1440"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41"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45" name="Group"/>
          <p:cNvGrpSpPr/>
          <p:nvPr/>
        </p:nvGrpSpPr>
        <p:grpSpPr>
          <a:xfrm>
            <a:off x="7565759" y="1888994"/>
            <a:ext cx="161977" cy="152027"/>
            <a:chOff x="167870" y="165159"/>
            <a:chExt cx="307154" cy="288285"/>
          </a:xfrm>
        </p:grpSpPr>
        <p:pic>
          <p:nvPicPr>
            <p:cNvPr id="1443"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44"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grpSp>
        <p:nvGrpSpPr>
          <p:cNvPr id="1448" name="Group"/>
          <p:cNvGrpSpPr/>
          <p:nvPr/>
        </p:nvGrpSpPr>
        <p:grpSpPr>
          <a:xfrm>
            <a:off x="6898727" y="485494"/>
            <a:ext cx="161976" cy="152027"/>
            <a:chOff x="167870" y="165159"/>
            <a:chExt cx="307154" cy="288285"/>
          </a:xfrm>
        </p:grpSpPr>
        <p:pic>
          <p:nvPicPr>
            <p:cNvPr id="1446"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9116" y="192081"/>
              <a:ext cx="214162" cy="212108"/>
            </a:xfrm>
            <a:prstGeom prst="rect">
              <a:avLst/>
            </a:prstGeom>
            <a:ln w="12700" cap="flat">
              <a:noFill/>
              <a:miter lim="400000"/>
            </a:ln>
            <a:effectLst/>
          </p:spPr>
        </p:pic>
        <p:sp>
          <p:nvSpPr>
            <p:cNvPr id="1447" name="Oval"/>
            <p:cNvSpPr/>
            <p:nvPr/>
          </p:nvSpPr>
          <p:spPr>
            <a:xfrm>
              <a:off x="167870" y="165159"/>
              <a:ext cx="307156" cy="288287"/>
            </a:xfrm>
            <a:prstGeom prst="ellipse">
              <a:avLst/>
            </a:prstGeom>
            <a:solidFill>
              <a:srgbClr val="8EB7D4">
                <a:alpha val="28426"/>
              </a:srgbClr>
            </a:solidFill>
            <a:ln w="12700" cap="flat">
              <a:solidFill>
                <a:srgbClr val="175987">
                  <a:alpha val="28426"/>
                </a:srgbClr>
              </a:solidFill>
              <a:prstDash val="solid"/>
              <a:miter lim="800000"/>
            </a:ln>
            <a:effectLst/>
          </p:spPr>
          <p:txBody>
            <a:bodyPr wrap="square" lIns="24110" tIns="24110" rIns="24110" bIns="24110" numCol="1" anchor="ctr">
              <a:noAutofit/>
            </a:bodyPr>
            <a:lstStyle/>
            <a:p>
              <a:pPr defTabSz="482186">
                <a:defRPr sz="1000" b="1">
                  <a:latin typeface="Calibri"/>
                  <a:ea typeface="Calibri"/>
                  <a:cs typeface="Calibri"/>
                  <a:sym typeface="Calibri"/>
                </a:defRPr>
              </a:pPr>
              <a:endParaRPr sz="527"/>
            </a:p>
          </p:txBody>
        </p:sp>
      </p:grpSp>
      <p:sp>
        <p:nvSpPr>
          <p:cNvPr id="1449" name="Dissolved oxygen implemented as a continuum…"/>
          <p:cNvSpPr txBox="1"/>
          <p:nvPr/>
        </p:nvSpPr>
        <p:spPr>
          <a:xfrm>
            <a:off x="1220397" y="1370014"/>
            <a:ext cx="3588980" cy="6869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marL="156264" indent="-156264" defTabSz="308063">
              <a:buSzPct val="75000"/>
              <a:buChar char="•"/>
              <a:defRPr sz="2600"/>
            </a:pPr>
            <a:r>
              <a:rPr sz="1371"/>
              <a:t>Dissolved oxygen implemented as a </a:t>
            </a:r>
            <a:r>
              <a:rPr sz="1371" b="1"/>
              <a:t>continuum</a:t>
            </a:r>
            <a:br>
              <a:rPr sz="1371"/>
            </a:br>
            <a:endParaRPr sz="1371"/>
          </a:p>
          <a:p>
            <a:pPr marL="156264" indent="-156264" defTabSz="308063">
              <a:buSzPct val="75000"/>
              <a:buChar char="•"/>
              <a:defRPr sz="2600"/>
            </a:pPr>
            <a:r>
              <a:rPr sz="1371"/>
              <a:t>  Probability of not interacting with oxygen</a:t>
            </a:r>
          </a:p>
        </p:txBody>
      </p:sp>
      <p:sp>
        <p:nvSpPr>
          <p:cNvPr id="1450" name="oxygen concentration [molecule/ liter]"/>
          <p:cNvSpPr/>
          <p:nvPr/>
        </p:nvSpPr>
        <p:spPr>
          <a:xfrm>
            <a:off x="1235172" y="3606983"/>
            <a:ext cx="3004088" cy="30077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p>
            <a:pPr lvl="2" indent="241093" defTabSz="308063">
              <a:defRPr sz="2700">
                <a:latin typeface="Helvetica Light"/>
                <a:ea typeface="Helvetica Light"/>
                <a:cs typeface="Helvetica Light"/>
                <a:sym typeface="Helvetica Light"/>
              </a:defRPr>
            </a:pPr>
            <a:r>
              <a:rPr sz="1424"/>
              <a:t>     </a:t>
            </a:r>
            <a:r>
              <a:rPr sz="1108">
                <a:latin typeface="Arial"/>
                <a:ea typeface="Arial"/>
                <a:cs typeface="Arial"/>
                <a:sym typeface="Arial"/>
              </a:rPr>
              <a:t>oxygen concentration [molecule/ liter]</a:t>
            </a:r>
          </a:p>
        </p:txBody>
      </p:sp>
      <p:pic>
        <p:nvPicPr>
          <p:cNvPr id="1451"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9561" y="4069120"/>
            <a:ext cx="1359302" cy="212761"/>
          </a:xfrm>
          <a:prstGeom prst="rect">
            <a:avLst/>
          </a:prstGeom>
          <a:ln w="12700">
            <a:miter lim="400000"/>
          </a:ln>
        </p:spPr>
      </p:pic>
      <p:pic>
        <p:nvPicPr>
          <p:cNvPr id="1452"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19009" y="4272432"/>
            <a:ext cx="2003721" cy="354379"/>
          </a:xfrm>
          <a:prstGeom prst="rect">
            <a:avLst/>
          </a:prstGeom>
          <a:ln w="12700">
            <a:miter lim="400000"/>
          </a:ln>
        </p:spPr>
      </p:pic>
      <p:pic>
        <p:nvPicPr>
          <p:cNvPr id="1453" name="Image" descr="Image"/>
          <p:cNvPicPr>
            <a:picLocks noChangeAspect="1"/>
          </p:cNvPicPr>
          <p:nvPr/>
        </p:nvPicPr>
        <p:blipFill>
          <a:blip r:embed="rId9"/>
          <a:stretch>
            <a:fillRect/>
          </a:stretch>
        </p:blipFill>
        <p:spPr>
          <a:xfrm>
            <a:off x="1528304" y="3730018"/>
            <a:ext cx="180827" cy="147341"/>
          </a:xfrm>
          <a:prstGeom prst="rect">
            <a:avLst/>
          </a:prstGeom>
          <a:ln w="12700">
            <a:miter lim="400000"/>
          </a:ln>
        </p:spPr>
      </p:pic>
      <p:sp>
        <p:nvSpPr>
          <p:cNvPr id="1454" name="Rectangle"/>
          <p:cNvSpPr/>
          <p:nvPr/>
        </p:nvSpPr>
        <p:spPr>
          <a:xfrm>
            <a:off x="1264671" y="3618529"/>
            <a:ext cx="2887233" cy="1096362"/>
          </a:xfrm>
          <a:prstGeom prst="rect">
            <a:avLst/>
          </a:prstGeom>
          <a:ln w="25400">
            <a:solidFill>
              <a:schemeClr val="accent1"/>
            </a:solidFill>
          </a:ln>
          <a:effectLst>
            <a:outerShdw blurRad="50800" dist="25400" dir="5400000" rotWithShape="0">
              <a:srgbClr val="000000">
                <a:alpha val="35000"/>
              </a:srgbClr>
            </a:outerShdw>
          </a:effectLst>
        </p:spPr>
        <p:txBody>
          <a:bodyPr lIns="34289" tIns="34289" rIns="34289" bIns="34289" anchor="ctr"/>
          <a:lstStyle/>
          <a:p>
            <a:endParaRPr sz="949"/>
          </a:p>
        </p:txBody>
      </p:sp>
      <p:pic>
        <p:nvPicPr>
          <p:cNvPr id="1455" name="Image" descr="Image"/>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5698530" y="3142106"/>
            <a:ext cx="2273749" cy="1638667"/>
          </a:xfrm>
          <a:prstGeom prst="rect">
            <a:avLst/>
          </a:prstGeom>
          <a:ln w="12700">
            <a:solidFill>
              <a:srgbClr val="000000"/>
            </a:solidFill>
            <a:miter lim="400000"/>
          </a:ln>
        </p:spPr>
      </p:pic>
      <p:pic>
        <p:nvPicPr>
          <p:cNvPr id="1456" name="Image" descr="Image"/>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4311307" y="4097663"/>
            <a:ext cx="1311762" cy="665690"/>
          </a:xfrm>
          <a:prstGeom prst="rect">
            <a:avLst/>
          </a:prstGeom>
          <a:ln>
            <a:solidFill>
              <a:srgbClr val="000000"/>
            </a:solidFill>
            <a:miter lim="400000"/>
          </a:ln>
        </p:spPr>
      </p:pic>
      <p:sp>
        <p:nvSpPr>
          <p:cNvPr id="1457" name="oxygen concentration [molecule/ liter]"/>
          <p:cNvSpPr/>
          <p:nvPr/>
        </p:nvSpPr>
        <p:spPr>
          <a:xfrm>
            <a:off x="1462841" y="-1377478"/>
            <a:ext cx="3004088" cy="30077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p>
            <a:pPr lvl="2" indent="241093" defTabSz="308063">
              <a:defRPr sz="2700">
                <a:latin typeface="Helvetica Light"/>
                <a:ea typeface="Helvetica Light"/>
                <a:cs typeface="Helvetica Light"/>
                <a:sym typeface="Helvetica Light"/>
              </a:defRPr>
            </a:pPr>
            <a:r>
              <a:rPr sz="1424"/>
              <a:t>     </a:t>
            </a:r>
            <a:r>
              <a:rPr sz="1108">
                <a:latin typeface="Arial"/>
                <a:ea typeface="Arial"/>
                <a:cs typeface="Arial"/>
                <a:sym typeface="Arial"/>
              </a:rPr>
              <a:t>oxygen concentration [molecule/ liter]</a:t>
            </a:r>
          </a:p>
        </p:txBody>
      </p:sp>
      <p:pic>
        <p:nvPicPr>
          <p:cNvPr id="1458" name="Image" descr="Image"/>
          <p:cNvPicPr>
            <a:picLocks noChangeAspect="1"/>
          </p:cNvPicPr>
          <p:nvPr/>
        </p:nvPicPr>
        <p:blipFill>
          <a:blip r:embed="rId9"/>
          <a:stretch>
            <a:fillRect/>
          </a:stretch>
        </p:blipFill>
        <p:spPr>
          <a:xfrm>
            <a:off x="1755973" y="-1254445"/>
            <a:ext cx="180827" cy="147341"/>
          </a:xfrm>
          <a:prstGeom prst="rect">
            <a:avLst/>
          </a:prstGeom>
          <a:ln w="12700">
            <a:miter lim="400000"/>
          </a:ln>
        </p:spPr>
      </p:pic>
      <p:sp>
        <p:nvSpPr>
          <p:cNvPr id="2" name="Date Placeholder 1">
            <a:extLst>
              <a:ext uri="{FF2B5EF4-FFF2-40B4-BE49-F238E27FC236}">
                <a16:creationId xmlns:a16="http://schemas.microsoft.com/office/drawing/2014/main" id="{D1014602-BBB0-B742-AE8F-2A0E4EAF6DF7}"/>
              </a:ext>
            </a:extLst>
          </p:cNvPr>
          <p:cNvSpPr>
            <a:spLocks noGrp="1"/>
          </p:cNvSpPr>
          <p:nvPr>
            <p:ph type="dt" sz="half" idx="10"/>
          </p:nvPr>
        </p:nvSpPr>
        <p:spPr>
          <a:xfrm>
            <a:off x="457200" y="6356352"/>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06.10.2025</a:t>
            </a:r>
            <a:endParaRPr lang="en-US"/>
          </a:p>
        </p:txBody>
      </p:sp>
      <p:sp>
        <p:nvSpPr>
          <p:cNvPr id="3" name="Footer Placeholder 2">
            <a:extLst>
              <a:ext uri="{FF2B5EF4-FFF2-40B4-BE49-F238E27FC236}">
                <a16:creationId xmlns:a16="http://schemas.microsoft.com/office/drawing/2014/main" id="{B25FD802-6ED0-A753-3D4C-7C777A0B9EB6}"/>
              </a:ext>
            </a:extLst>
          </p:cNvPr>
          <p:cNvSpPr>
            <a:spLocks noGrp="1"/>
          </p:cNvSpPr>
          <p:nvPr>
            <p:ph type="ftr" sz="quarter" idx="11"/>
          </p:nvPr>
        </p:nvSpPr>
        <p:spPr>
          <a:xfrm>
            <a:off x="3124200" y="6356352"/>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 Scifoni - SIRR 2025</a:t>
            </a:r>
          </a:p>
        </p:txBody>
      </p:sp>
      <p:sp>
        <p:nvSpPr>
          <p:cNvPr id="5" name="CuadroTexto 1">
            <a:extLst>
              <a:ext uri="{FF2B5EF4-FFF2-40B4-BE49-F238E27FC236}">
                <a16:creationId xmlns:a16="http://schemas.microsoft.com/office/drawing/2014/main" id="{820211ED-E8D5-1F6E-D910-F33EE59EF2E9}"/>
              </a:ext>
            </a:extLst>
          </p:cNvPr>
          <p:cNvSpPr txBox="1"/>
          <p:nvPr/>
        </p:nvSpPr>
        <p:spPr>
          <a:xfrm>
            <a:off x="6408204" y="2751909"/>
            <a:ext cx="3740038" cy="184502"/>
          </a:xfrm>
          <a:prstGeom prst="rect">
            <a:avLst/>
          </a:prstGeom>
          <a:noFill/>
          <a:ln>
            <a:noFill/>
          </a:ln>
        </p:spPr>
        <p:txBody>
          <a:bodyPr lIns="0" tIns="0" rIns="0" bIns="0" anchor="ctr"/>
          <a:lstStyle/>
          <a:p>
            <a:pPr hangingPunct="0"/>
            <a:r>
              <a:rPr lang="en-US" sz="825" i="1" dirty="0" err="1">
                <a:solidFill>
                  <a:schemeClr val="tx2"/>
                </a:solidFill>
                <a:latin typeface="Liberation Sans" pitchFamily="18"/>
                <a:ea typeface="Droid Sans Fallback" pitchFamily="2"/>
                <a:cs typeface="FreeSans" pitchFamily="2"/>
              </a:rPr>
              <a:t>Boscolo</a:t>
            </a:r>
            <a:r>
              <a:rPr lang="en-US" sz="825" i="1" dirty="0">
                <a:solidFill>
                  <a:schemeClr val="tx2"/>
                </a:solidFill>
                <a:latin typeface="Liberation Sans" pitchFamily="18"/>
                <a:ea typeface="Droid Sans Fallback" pitchFamily="2"/>
                <a:cs typeface="FreeSans" pitchFamily="2"/>
              </a:rPr>
              <a:t> et al. IJMS 2020;</a:t>
            </a:r>
          </a:p>
        </p:txBody>
      </p:sp>
      <p:sp>
        <p:nvSpPr>
          <p:cNvPr id="4" name="Slide Number Placeholder 3">
            <a:extLst>
              <a:ext uri="{FF2B5EF4-FFF2-40B4-BE49-F238E27FC236}">
                <a16:creationId xmlns:a16="http://schemas.microsoft.com/office/drawing/2014/main" id="{1BE748E3-A53E-DA48-3860-5AD45B49925A}"/>
              </a:ext>
            </a:extLst>
          </p:cNvPr>
          <p:cNvSpPr>
            <a:spLocks noGrp="1"/>
          </p:cNvSpPr>
          <p:nvPr>
            <p:ph type="sldNum" sz="quarter" idx="2"/>
          </p:nvPr>
        </p:nvSpPr>
        <p:spPr/>
        <p:txBody>
          <a:bodyPr/>
          <a:lstStyle/>
          <a:p>
            <a:fld id="{86CB4B4D-7CA3-9044-876B-883B54F8677D}" type="slidenum">
              <a:rPr lang="en-IT" smtClean="0"/>
              <a:t>93</a:t>
            </a:fld>
            <a:endParaRPr lang="en-IT"/>
          </a:p>
        </p:txBody>
      </p:sp>
    </p:spTree>
    <p:extLst>
      <p:ext uri="{BB962C8B-B14F-4D97-AF65-F5344CB8AC3E}">
        <p14:creationId xmlns:p14="http://schemas.microsoft.com/office/powerpoint/2010/main" val="297215617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DDC8F-506C-A14B-97CD-347599B59768}"/>
              </a:ext>
            </a:extLst>
          </p:cNvPr>
          <p:cNvSpPr>
            <a:spLocks noGrp="1"/>
          </p:cNvSpPr>
          <p:nvPr>
            <p:ph type="dt" sz="half" idx="10"/>
          </p:nvPr>
        </p:nvSpPr>
        <p:spPr/>
        <p:txBody>
          <a:bodyPr/>
          <a:lstStyle/>
          <a:p>
            <a:r>
              <a:rPr lang="it-IT"/>
              <a:t>06.10.2025</a:t>
            </a:r>
            <a:endParaRPr lang="en-US"/>
          </a:p>
        </p:txBody>
      </p:sp>
      <p:sp>
        <p:nvSpPr>
          <p:cNvPr id="3" name="Footer Placeholder 2">
            <a:extLst>
              <a:ext uri="{FF2B5EF4-FFF2-40B4-BE49-F238E27FC236}">
                <a16:creationId xmlns:a16="http://schemas.microsoft.com/office/drawing/2014/main" id="{F86137F2-9C71-DCBB-9F2A-35B2FA215FD0}"/>
              </a:ext>
            </a:extLst>
          </p:cNvPr>
          <p:cNvSpPr>
            <a:spLocks noGrp="1"/>
          </p:cNvSpPr>
          <p:nvPr>
            <p:ph type="ftr" sz="quarter" idx="11"/>
          </p:nvPr>
        </p:nvSpPr>
        <p:spPr/>
        <p:txBody>
          <a:bodyPr/>
          <a:lstStyle/>
          <a:p>
            <a:r>
              <a:rPr lang="en-US"/>
              <a:t>E. Scifoni - SIRR 2025</a:t>
            </a:r>
          </a:p>
        </p:txBody>
      </p:sp>
      <p:sp>
        <p:nvSpPr>
          <p:cNvPr id="4" name="Slide Number Placeholder 3">
            <a:extLst>
              <a:ext uri="{FF2B5EF4-FFF2-40B4-BE49-F238E27FC236}">
                <a16:creationId xmlns:a16="http://schemas.microsoft.com/office/drawing/2014/main" id="{8FBFBBF4-7682-883C-742D-4F0B8B98681E}"/>
              </a:ext>
            </a:extLst>
          </p:cNvPr>
          <p:cNvSpPr>
            <a:spLocks noGrp="1"/>
          </p:cNvSpPr>
          <p:nvPr>
            <p:ph type="sldNum" sz="quarter" idx="12"/>
          </p:nvPr>
        </p:nvSpPr>
        <p:spPr/>
        <p:txBody>
          <a:bodyPr/>
          <a:lstStyle/>
          <a:p>
            <a:fld id="{4C03E94D-BACC-4743-B2BE-3C118A75A3B0}" type="slidenum">
              <a:rPr lang="en-US" smtClean="0"/>
              <a:pPr/>
              <a:t>94</a:t>
            </a:fld>
            <a:endParaRPr lang="en-US" dirty="0"/>
          </a:p>
        </p:txBody>
      </p:sp>
      <p:sp>
        <p:nvSpPr>
          <p:cNvPr id="5" name="Content Placeholder 2">
            <a:extLst>
              <a:ext uri="{FF2B5EF4-FFF2-40B4-BE49-F238E27FC236}">
                <a16:creationId xmlns:a16="http://schemas.microsoft.com/office/drawing/2014/main" id="{2C26C234-62D4-31AB-6354-FFCB27146710}"/>
              </a:ext>
            </a:extLst>
          </p:cNvPr>
          <p:cNvSpPr txBox="1">
            <a:spLocks/>
          </p:cNvSpPr>
          <p:nvPr/>
        </p:nvSpPr>
        <p:spPr>
          <a:xfrm>
            <a:off x="1" y="1019908"/>
            <a:ext cx="8932984" cy="4021200"/>
          </a:xfrm>
          <a:prstGeom prst="rect">
            <a:avLst/>
          </a:prstGeom>
        </p:spPr>
        <p:txBody>
          <a:bodyPr>
            <a:normAutofit fontScale="5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Aft>
                <a:spcPts val="300"/>
              </a:spcAft>
              <a:buNone/>
            </a:pPr>
            <a:r>
              <a:rPr lang="en-US" sz="3300" dirty="0"/>
              <a:t>Radiation biophysics attempts to explain on the basis of the pattern of fundamental</a:t>
            </a:r>
            <a:br>
              <a:rPr lang="en-US" sz="3300" dirty="0"/>
            </a:br>
            <a:r>
              <a:rPr lang="en-US" sz="3300" dirty="0"/>
              <a:t> interactions, </a:t>
            </a:r>
            <a:r>
              <a:rPr lang="en-US" sz="3300" b="1" dirty="0"/>
              <a:t>relative factors </a:t>
            </a:r>
            <a:r>
              <a:rPr lang="en-US" sz="3300" dirty="0"/>
              <a:t>of radiation induced biologic effectiveness, e.g.:</a:t>
            </a:r>
          </a:p>
          <a:p>
            <a:endParaRPr lang="en-US" sz="2900" dirty="0"/>
          </a:p>
          <a:p>
            <a:r>
              <a:rPr lang="en-US" sz="3200" dirty="0"/>
              <a:t>Different Particle type/radiation field : </a:t>
            </a:r>
            <a:r>
              <a:rPr lang="en-US" sz="3200" b="1" dirty="0"/>
              <a:t>RBE</a:t>
            </a:r>
          </a:p>
          <a:p>
            <a:endParaRPr lang="en-US" sz="3200" dirty="0"/>
          </a:p>
          <a:p>
            <a:endParaRPr lang="en-US" sz="3200" dirty="0"/>
          </a:p>
          <a:p>
            <a:r>
              <a:rPr lang="en-US" sz="3200" dirty="0"/>
              <a:t>Different medium, environment, oxygenation</a:t>
            </a:r>
            <a:r>
              <a:rPr lang="en-US" sz="3200" dirty="0">
                <a:sym typeface="Wingdings" pitchFamily="2" charset="2"/>
              </a:rPr>
              <a:t>: </a:t>
            </a:r>
            <a:r>
              <a:rPr lang="en-US" sz="3200" b="1" dirty="0">
                <a:solidFill>
                  <a:schemeClr val="tx2"/>
                </a:solidFill>
                <a:sym typeface="Wingdings" pitchFamily="2" charset="2"/>
              </a:rPr>
              <a:t>OER</a:t>
            </a:r>
            <a:r>
              <a:rPr lang="en-US" sz="3200" dirty="0"/>
              <a:t> </a:t>
            </a:r>
          </a:p>
          <a:p>
            <a:endParaRPr lang="en-US" sz="3200" dirty="0"/>
          </a:p>
          <a:p>
            <a:endParaRPr lang="en-US" sz="3200" dirty="0"/>
          </a:p>
          <a:p>
            <a:r>
              <a:rPr lang="en-US" sz="3200" dirty="0"/>
              <a:t>Impact of </a:t>
            </a:r>
            <a:r>
              <a:rPr lang="en-US" sz="3200" dirty="0" err="1"/>
              <a:t>Radisensitizer</a:t>
            </a:r>
            <a:r>
              <a:rPr lang="en-US" sz="3200" dirty="0"/>
              <a:t>/radioprotector substance: </a:t>
            </a:r>
            <a:r>
              <a:rPr lang="en-US" sz="3200" b="1" dirty="0">
                <a:solidFill>
                  <a:srgbClr val="00B050"/>
                </a:solidFill>
              </a:rPr>
              <a:t>DEF</a:t>
            </a:r>
          </a:p>
          <a:p>
            <a:pPr marL="0" indent="0">
              <a:buNone/>
            </a:pPr>
            <a:endParaRPr lang="en-US" sz="3200" dirty="0"/>
          </a:p>
          <a:p>
            <a:pPr marL="0" indent="0">
              <a:buNone/>
            </a:pPr>
            <a:endParaRPr lang="en-US" sz="3200" dirty="0"/>
          </a:p>
          <a:p>
            <a:r>
              <a:rPr lang="en-US" sz="3200" dirty="0"/>
              <a:t>Different dose delivery method (dose rate): </a:t>
            </a:r>
            <a:r>
              <a:rPr lang="en-US" sz="3200" b="1" dirty="0">
                <a:solidFill>
                  <a:srgbClr val="C00000"/>
                </a:solidFill>
              </a:rPr>
              <a:t>DREF</a:t>
            </a:r>
          </a:p>
          <a:p>
            <a:pPr marL="0" indent="0">
              <a:buNone/>
            </a:pPr>
            <a:r>
              <a:rPr lang="en-US" dirty="0"/>
              <a:t> </a:t>
            </a:r>
          </a:p>
          <a:p>
            <a:endParaRPr lang="en-IT" dirty="0"/>
          </a:p>
          <a:p>
            <a:endParaRPr lang="en-IT" dirty="0"/>
          </a:p>
          <a:p>
            <a:endParaRPr lang="en-IT" dirty="0"/>
          </a:p>
        </p:txBody>
      </p:sp>
      <p:sp>
        <p:nvSpPr>
          <p:cNvPr id="6" name="Title 1">
            <a:extLst>
              <a:ext uri="{FF2B5EF4-FFF2-40B4-BE49-F238E27FC236}">
                <a16:creationId xmlns:a16="http://schemas.microsoft.com/office/drawing/2014/main" id="{14B920F4-1B1B-8115-D8B9-4AC089F090E5}"/>
              </a:ext>
            </a:extLst>
          </p:cNvPr>
          <p:cNvSpPr txBox="1">
            <a:spLocks/>
          </p:cNvSpPr>
          <p:nvPr/>
        </p:nvSpPr>
        <p:spPr>
          <a:xfrm>
            <a:off x="457200" y="225176"/>
            <a:ext cx="8229600" cy="85725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IT" dirty="0"/>
              <a:t>Particle beam biophysics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64E442-8CC5-D8C0-6227-BD4CC5491050}"/>
                  </a:ext>
                </a:extLst>
              </p:cNvPr>
              <p:cNvSpPr txBox="1"/>
              <p:nvPr/>
            </p:nvSpPr>
            <p:spPr>
              <a:xfrm>
                <a:off x="6553200" y="4045771"/>
                <a:ext cx="2561663" cy="6482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𝐷𝑅𝐸𝐹</m:t>
                      </m:r>
                      <m:r>
                        <a:rPr lang="en-US" sz="1600" b="0" i="1" smtClean="0">
                          <a:solidFill>
                            <a:srgbClr val="C00000"/>
                          </a:solidFill>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d>
                            <m:dPr>
                              <m:begChr m:val=""/>
                              <m:endChr m:val="⌉"/>
                              <m:ctrlPr>
                                <a:rPr lang="en-US" sz="1600" b="0" i="1" smtClean="0">
                                  <a:solidFill>
                                    <a:srgbClr val="C00000"/>
                                  </a:solidFill>
                                  <a:latin typeface="Cambria Math" panose="02040503050406030204" pitchFamily="18" charset="0"/>
                                </a:rPr>
                              </m:ctrlPr>
                            </m:dPr>
                            <m:e>
                              <m:f>
                                <m:fPr>
                                  <m:ctrlPr>
                                    <a:rPr lang="en-US" sz="1600" b="0" i="1" smtClean="0">
                                      <a:solidFill>
                                        <a:srgbClr val="C00000"/>
                                      </a:solidFill>
                                      <a:latin typeface="Cambria Math" panose="02040503050406030204" pitchFamily="18" charset="0"/>
                                    </a:rPr>
                                  </m:ctrlPr>
                                </m:fPr>
                                <m:num>
                                  <m:r>
                                    <a:rPr lang="en-US" sz="1600" b="0" i="1" smtClean="0">
                                      <a:solidFill>
                                        <a:srgbClr val="C00000"/>
                                      </a:solidFill>
                                      <a:latin typeface="Cambria Math" panose="02040503050406030204" pitchFamily="18" charset="0"/>
                                    </a:rPr>
                                    <m:t>𝐷</m:t>
                                  </m:r>
                                  <m:r>
                                    <a:rPr lang="en-US" sz="1600" b="0" i="1" smtClean="0">
                                      <a:solidFill>
                                        <a:srgbClr val="C00000"/>
                                      </a:solidFill>
                                      <a:latin typeface="Cambria Math" panose="02040503050406030204" pitchFamily="18" charset="0"/>
                                    </a:rPr>
                                    <m:t>(</m:t>
                                  </m:r>
                                  <m:acc>
                                    <m:accPr>
                                      <m:chr m:val="̇"/>
                                      <m:ctrlPr>
                                        <a:rPr lang="en-US" sz="1600" b="0" i="1" smtClean="0">
                                          <a:solidFill>
                                            <a:srgbClr val="C00000"/>
                                          </a:solidFill>
                                          <a:latin typeface="Cambria Math" panose="02040503050406030204" pitchFamily="18" charset="0"/>
                                        </a:rPr>
                                      </m:ctrlPr>
                                    </m:accPr>
                                    <m:e>
                                      <m:r>
                                        <a:rPr lang="en-US" sz="1600" b="0" i="1" smtClean="0">
                                          <a:solidFill>
                                            <a:srgbClr val="C00000"/>
                                          </a:solidFill>
                                          <a:latin typeface="Cambria Math" panose="02040503050406030204" pitchFamily="18" charset="0"/>
                                        </a:rPr>
                                        <m:t>𝐷</m:t>
                                      </m:r>
                                    </m:e>
                                  </m:acc>
                                  <m:r>
                                    <a:rPr lang="en-US" sz="1600" b="0" i="1" smtClean="0">
                                      <a:solidFill>
                                        <a:srgbClr val="C00000"/>
                                      </a:solidFill>
                                      <a:latin typeface="Cambria Math" panose="02040503050406030204" pitchFamily="18" charset="0"/>
                                    </a:rPr>
                                    <m:t>)</m:t>
                                  </m:r>
                                </m:num>
                                <m:den>
                                  <m:r>
                                    <a:rPr lang="en-US" sz="1600" b="0" i="1" smtClean="0">
                                      <a:solidFill>
                                        <a:srgbClr val="C00000"/>
                                      </a:solidFill>
                                      <a:latin typeface="Cambria Math" panose="02040503050406030204" pitchFamily="18" charset="0"/>
                                    </a:rPr>
                                    <m:t>𝐷</m:t>
                                  </m:r>
                                  <m:r>
                                    <a:rPr lang="en-US" sz="1600" b="0" i="1" smtClean="0">
                                      <a:solidFill>
                                        <a:srgbClr val="C00000"/>
                                      </a:solidFill>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acc>
                                        <m:accPr>
                                          <m:chr m:val="̇"/>
                                          <m:ctrlPr>
                                            <a:rPr lang="en-US" sz="1600" b="0" i="1" smtClean="0">
                                              <a:solidFill>
                                                <a:srgbClr val="C00000"/>
                                              </a:solidFill>
                                              <a:latin typeface="Cambria Math" panose="02040503050406030204" pitchFamily="18" charset="0"/>
                                            </a:rPr>
                                          </m:ctrlPr>
                                        </m:accPr>
                                        <m:e>
                                          <m:r>
                                            <a:rPr lang="en-US" sz="1600" b="0" i="1" smtClean="0">
                                              <a:solidFill>
                                                <a:srgbClr val="C00000"/>
                                              </a:solidFill>
                                              <a:latin typeface="Cambria Math" panose="02040503050406030204" pitchFamily="18" charset="0"/>
                                            </a:rPr>
                                            <m:t>𝐷</m:t>
                                          </m:r>
                                        </m:e>
                                      </m:acc>
                                    </m:e>
                                    <m:sub>
                                      <m:r>
                                        <a:rPr lang="en-US" sz="1600" b="0" i="1" smtClean="0">
                                          <a:solidFill>
                                            <a:srgbClr val="C00000"/>
                                          </a:solidFill>
                                          <a:latin typeface="Cambria Math" panose="02040503050406030204" pitchFamily="18" charset="0"/>
                                        </a:rPr>
                                        <m:t>𝑟𝑒𝑓</m:t>
                                      </m:r>
                                    </m:sub>
                                  </m:sSub>
                                  <m:r>
                                    <a:rPr lang="en-US" sz="1600" b="0" i="1" smtClean="0">
                                      <a:solidFill>
                                        <a:srgbClr val="C00000"/>
                                      </a:solidFill>
                                      <a:latin typeface="Cambria Math" panose="02040503050406030204" pitchFamily="18" charset="0"/>
                                    </a:rPr>
                                    <m:t>)</m:t>
                                  </m:r>
                                </m:den>
                              </m:f>
                            </m:e>
                          </m:d>
                        </m:e>
                        <m:sub>
                          <m:r>
                            <a:rPr lang="en-US" sz="1600" b="0" i="1" smtClean="0">
                              <a:solidFill>
                                <a:srgbClr val="C00000"/>
                              </a:solidFill>
                              <a:latin typeface="Cambria Math" panose="02040503050406030204" pitchFamily="18" charset="0"/>
                            </a:rPr>
                            <m:t>𝑠𝑎𝑚𝑒</m:t>
                          </m:r>
                          <m:r>
                            <a:rPr lang="en-US" sz="1600" b="0" i="1" smtClean="0">
                              <a:solidFill>
                                <a:srgbClr val="C00000"/>
                              </a:solidFill>
                              <a:latin typeface="Cambria Math" panose="02040503050406030204" pitchFamily="18" charset="0"/>
                            </a:rPr>
                            <m:t> </m:t>
                          </m:r>
                          <m:r>
                            <a:rPr lang="en-US" sz="1600" b="0" i="1" smtClean="0">
                              <a:solidFill>
                                <a:srgbClr val="C00000"/>
                              </a:solidFill>
                              <a:latin typeface="Cambria Math" panose="02040503050406030204" pitchFamily="18" charset="0"/>
                            </a:rPr>
                            <m:t>𝑒𝑓𝑓𝑒𝑐𝑡</m:t>
                          </m:r>
                        </m:sub>
                      </m:sSub>
                    </m:oMath>
                  </m:oMathPara>
                </a14:m>
                <a:endParaRPr lang="en-IT" sz="1600" dirty="0">
                  <a:solidFill>
                    <a:srgbClr val="C00000"/>
                  </a:solidFill>
                </a:endParaRPr>
              </a:p>
            </p:txBody>
          </p:sp>
        </mc:Choice>
        <mc:Fallback xmlns="">
          <p:sp>
            <p:nvSpPr>
              <p:cNvPr id="7" name="TextBox 6">
                <a:extLst>
                  <a:ext uri="{FF2B5EF4-FFF2-40B4-BE49-F238E27FC236}">
                    <a16:creationId xmlns:a16="http://schemas.microsoft.com/office/drawing/2014/main" id="{B164E442-8CC5-D8C0-6227-BD4CC5491050}"/>
                  </a:ext>
                </a:extLst>
              </p:cNvPr>
              <p:cNvSpPr txBox="1">
                <a:spLocks noRot="1" noChangeAspect="1" noMove="1" noResize="1" noEditPoints="1" noAdjustHandles="1" noChangeArrowheads="1" noChangeShapeType="1" noTextEdit="1"/>
              </p:cNvSpPr>
              <p:nvPr/>
            </p:nvSpPr>
            <p:spPr>
              <a:xfrm>
                <a:off x="6553200" y="4045771"/>
                <a:ext cx="2561663" cy="648254"/>
              </a:xfrm>
              <a:prstGeom prst="rect">
                <a:avLst/>
              </a:prstGeom>
              <a:blipFill>
                <a:blip r:embed="rId2"/>
                <a:stretch>
                  <a:fillRect l="-1485" t="-186538" r="-990" b="-25384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DF12F7-9683-9DA7-111D-7C6C24BD9AC9}"/>
                  </a:ext>
                </a:extLst>
              </p:cNvPr>
              <p:cNvSpPr txBox="1"/>
              <p:nvPr/>
            </p:nvSpPr>
            <p:spPr>
              <a:xfrm>
                <a:off x="4939812" y="1614205"/>
                <a:ext cx="3311739" cy="573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𝑅𝐵𝐸</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𝐷</m:t>
                                  </m:r>
                                  <m:r>
                                    <a:rPr lang="en-US" sz="1600" b="0" i="1" smtClean="0">
                                      <a:latin typeface="Cambria Math" panose="02040503050406030204" pitchFamily="18" charset="0"/>
                                    </a:rPr>
                                    <m:t>(</m:t>
                                  </m:r>
                                  <m:r>
                                    <a:rPr lang="en-US" sz="1600" b="0" i="1" smtClean="0">
                                      <a:latin typeface="Cambria Math" panose="02040503050406030204" pitchFamily="18" charset="0"/>
                                    </a:rPr>
                                    <m:t>𝑟𝑒𝑓</m:t>
                                  </m:r>
                                  <m:r>
                                    <a:rPr lang="en-US" sz="1600" b="0" i="1" smtClean="0">
                                      <a:latin typeface="Cambria Math" panose="02040503050406030204" pitchFamily="18" charset="0"/>
                                    </a:rPr>
                                    <m:t>=</m:t>
                                  </m:r>
                                  <m:r>
                                    <a:rPr lang="en-US" sz="1600" b="0" i="1" smtClean="0">
                                      <a:latin typeface="Cambria Math" panose="02040503050406030204" pitchFamily="18" charset="0"/>
                                    </a:rPr>
                                    <m:t>𝑋𝑟𝑎𝑦𝑠</m:t>
                                  </m:r>
                                  <m:r>
                                    <a:rPr lang="en-US" sz="1600" b="0" i="1" smtClean="0">
                                      <a:latin typeface="Cambria Math" panose="02040503050406030204" pitchFamily="18" charset="0"/>
                                    </a:rPr>
                                    <m:t>)</m:t>
                                  </m:r>
                                </m:num>
                                <m:den>
                                  <m:r>
                                    <a:rPr lang="en-US" sz="1600" b="0" i="1" smtClean="0">
                                      <a:latin typeface="Cambria Math" panose="02040503050406030204" pitchFamily="18" charset="0"/>
                                    </a:rPr>
                                    <m:t>𝐷</m:t>
                                  </m:r>
                                  <m:r>
                                    <a:rPr lang="en-US" sz="1600" b="0" i="1" smtClean="0">
                                      <a:latin typeface="Cambria Math" panose="02040503050406030204" pitchFamily="18" charset="0"/>
                                    </a:rPr>
                                    <m:t>(</m:t>
                                  </m:r>
                                  <m:r>
                                    <a:rPr lang="en-US" sz="1600" b="0" i="1" smtClean="0">
                                      <a:latin typeface="Cambria Math" panose="02040503050406030204" pitchFamily="18" charset="0"/>
                                    </a:rPr>
                                    <m:t>𝑃𝑎𝑟𝑡𝑖𝑐𝑙𝑒</m:t>
                                  </m:r>
                                  <m:r>
                                    <a:rPr lang="en-US" sz="1600" b="0" i="1" smtClean="0">
                                      <a:latin typeface="Cambria Math" panose="02040503050406030204" pitchFamily="18" charset="0"/>
                                    </a:rPr>
                                    <m:t> </m:t>
                                  </m:r>
                                  <m:r>
                                    <a:rPr lang="en-US" sz="1600" b="0" i="1" smtClean="0">
                                      <a:latin typeface="Cambria Math" panose="02040503050406030204" pitchFamily="18" charset="0"/>
                                    </a:rPr>
                                    <m:t>𝐹𝑖𝑒𝑙𝑑</m:t>
                                  </m:r>
                                  <m:r>
                                    <a:rPr lang="en-US" sz="1600" b="0" i="1" smtClean="0">
                                      <a:latin typeface="Cambria Math" panose="02040503050406030204" pitchFamily="18" charset="0"/>
                                    </a:rPr>
                                    <m:t>)</m:t>
                                  </m:r>
                                </m:den>
                              </m:f>
                            </m:e>
                          </m:d>
                        </m:e>
                        <m:sub>
                          <m:r>
                            <a:rPr lang="en-US" sz="1600" b="0" i="1" smtClean="0">
                              <a:latin typeface="Cambria Math" panose="02040503050406030204" pitchFamily="18" charset="0"/>
                            </a:rPr>
                            <m:t>𝑠𝑎𝑚𝑒</m:t>
                          </m:r>
                          <m:r>
                            <a:rPr lang="en-US" sz="1600" b="0" i="1" smtClean="0">
                              <a:latin typeface="Cambria Math" panose="02040503050406030204" pitchFamily="18" charset="0"/>
                            </a:rPr>
                            <m:t> </m:t>
                          </m:r>
                          <m:r>
                            <a:rPr lang="en-US" sz="1600" b="0" i="1" smtClean="0">
                              <a:latin typeface="Cambria Math" panose="02040503050406030204" pitchFamily="18" charset="0"/>
                            </a:rPr>
                            <m:t>𝑒𝑓𝑓𝑒𝑐𝑡</m:t>
                          </m:r>
                        </m:sub>
                      </m:sSub>
                    </m:oMath>
                  </m:oMathPara>
                </a14:m>
                <a:endParaRPr lang="en-IT" dirty="0"/>
              </a:p>
            </p:txBody>
          </p:sp>
        </mc:Choice>
        <mc:Fallback xmlns="">
          <p:sp>
            <p:nvSpPr>
              <p:cNvPr id="8" name="TextBox 7">
                <a:extLst>
                  <a:ext uri="{FF2B5EF4-FFF2-40B4-BE49-F238E27FC236}">
                    <a16:creationId xmlns:a16="http://schemas.microsoft.com/office/drawing/2014/main" id="{DADF12F7-9683-9DA7-111D-7C6C24BD9AC9}"/>
                  </a:ext>
                </a:extLst>
              </p:cNvPr>
              <p:cNvSpPr txBox="1">
                <a:spLocks noRot="1" noChangeAspect="1" noMove="1" noResize="1" noEditPoints="1" noAdjustHandles="1" noChangeArrowheads="1" noChangeShapeType="1" noTextEdit="1"/>
              </p:cNvSpPr>
              <p:nvPr/>
            </p:nvSpPr>
            <p:spPr>
              <a:xfrm>
                <a:off x="4939812" y="1614205"/>
                <a:ext cx="3311739" cy="573875"/>
              </a:xfrm>
              <a:prstGeom prst="rect">
                <a:avLst/>
              </a:prstGeom>
              <a:blipFill>
                <a:blip r:embed="rId3"/>
                <a:stretch>
                  <a:fillRect l="-763" t="-163043" r="-763" b="-22826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56A153-E322-2BDD-F9D4-F6A7FA5DF168}"/>
                  </a:ext>
                </a:extLst>
              </p:cNvPr>
              <p:cNvSpPr txBox="1"/>
              <p:nvPr/>
            </p:nvSpPr>
            <p:spPr>
              <a:xfrm>
                <a:off x="5804023" y="2365664"/>
                <a:ext cx="2447528" cy="573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2"/>
                          </a:solidFill>
                          <a:latin typeface="Cambria Math" panose="02040503050406030204" pitchFamily="18" charset="0"/>
                        </a:rPr>
                        <m:t>𝑂𝐸𝑅</m:t>
                      </m:r>
                      <m:r>
                        <a:rPr lang="en-US" sz="1600" b="0" i="1" smtClean="0">
                          <a:solidFill>
                            <a:schemeClr val="tx2"/>
                          </a:solidFill>
                          <a:latin typeface="Cambria Math" panose="02040503050406030204" pitchFamily="18" charset="0"/>
                        </a:rPr>
                        <m:t>=</m:t>
                      </m:r>
                      <m:sSub>
                        <m:sSubPr>
                          <m:ctrlPr>
                            <a:rPr lang="en-US" sz="1600" b="0" i="1" smtClean="0">
                              <a:solidFill>
                                <a:schemeClr val="tx2"/>
                              </a:solidFill>
                              <a:latin typeface="Cambria Math" panose="02040503050406030204" pitchFamily="18" charset="0"/>
                            </a:rPr>
                          </m:ctrlPr>
                        </m:sSubPr>
                        <m:e>
                          <m:d>
                            <m:dPr>
                              <m:begChr m:val=""/>
                              <m:endChr m:val="⌉"/>
                              <m:ctrlPr>
                                <a:rPr lang="en-US" sz="1600" b="0" i="1" smtClean="0">
                                  <a:solidFill>
                                    <a:schemeClr val="tx2"/>
                                  </a:solidFill>
                                  <a:latin typeface="Cambria Math" panose="02040503050406030204" pitchFamily="18" charset="0"/>
                                </a:rPr>
                              </m:ctrlPr>
                            </m:dPr>
                            <m:e>
                              <m:f>
                                <m:fPr>
                                  <m:ctrlPr>
                                    <a:rPr lang="en-US" sz="1600" b="0" i="1" smtClean="0">
                                      <a:solidFill>
                                        <a:schemeClr val="tx2"/>
                                      </a:solidFill>
                                      <a:latin typeface="Cambria Math" panose="02040503050406030204" pitchFamily="18" charset="0"/>
                                    </a:rPr>
                                  </m:ctrlPr>
                                </m:fPr>
                                <m:num>
                                  <m:r>
                                    <a:rPr lang="en-US" sz="1600" b="0" i="1" smtClean="0">
                                      <a:solidFill>
                                        <a:schemeClr val="tx2"/>
                                      </a:solidFill>
                                      <a:latin typeface="Cambria Math" panose="02040503050406030204" pitchFamily="18" charset="0"/>
                                    </a:rPr>
                                    <m:t>𝐷</m:t>
                                  </m:r>
                                  <m:r>
                                    <a:rPr lang="en-US" sz="1600" b="0" i="1" smtClean="0">
                                      <a:solidFill>
                                        <a:schemeClr val="tx2"/>
                                      </a:solidFill>
                                      <a:latin typeface="Cambria Math" panose="02040503050406030204" pitchFamily="18" charset="0"/>
                                    </a:rPr>
                                    <m:t>(</m:t>
                                  </m:r>
                                  <m:r>
                                    <a:rPr lang="en-US" sz="1600" b="0" i="1" smtClean="0">
                                      <a:solidFill>
                                        <a:schemeClr val="tx2"/>
                                      </a:solidFill>
                                      <a:latin typeface="Cambria Math" panose="02040503050406030204" pitchFamily="18" charset="0"/>
                                    </a:rPr>
                                    <m:t>𝑝𝑂</m:t>
                                  </m:r>
                                  <m:r>
                                    <a:rPr lang="en-US" sz="1600" i="1" baseline="-25000">
                                      <a:solidFill>
                                        <a:schemeClr val="tx2"/>
                                      </a:solidFill>
                                      <a:latin typeface="Cambria Math" panose="02040503050406030204" pitchFamily="18" charset="0"/>
                                    </a:rPr>
                                    <m:t>2</m:t>
                                  </m:r>
                                  <m:r>
                                    <a:rPr lang="en-US" sz="1600" b="0" i="1" smtClean="0">
                                      <a:solidFill>
                                        <a:schemeClr val="tx2"/>
                                      </a:solidFill>
                                      <a:latin typeface="Cambria Math" panose="02040503050406030204" pitchFamily="18" charset="0"/>
                                    </a:rPr>
                                    <m:t>)</m:t>
                                  </m:r>
                                </m:num>
                                <m:den>
                                  <m:r>
                                    <a:rPr lang="en-US" sz="1600" b="0" i="1" smtClean="0">
                                      <a:solidFill>
                                        <a:schemeClr val="tx2"/>
                                      </a:solidFill>
                                      <a:latin typeface="Cambria Math" panose="02040503050406030204" pitchFamily="18" charset="0"/>
                                    </a:rPr>
                                    <m:t>𝐷</m:t>
                                  </m:r>
                                  <m:r>
                                    <a:rPr lang="en-US" sz="1600" b="0" i="1" smtClean="0">
                                      <a:solidFill>
                                        <a:schemeClr val="tx2"/>
                                      </a:solidFill>
                                      <a:latin typeface="Cambria Math" panose="02040503050406030204" pitchFamily="18" charset="0"/>
                                    </a:rPr>
                                    <m:t>(21%)</m:t>
                                  </m:r>
                                </m:den>
                              </m:f>
                            </m:e>
                          </m:d>
                        </m:e>
                        <m:sub>
                          <m:r>
                            <a:rPr lang="en-US" sz="1600" b="0" i="1" smtClean="0">
                              <a:solidFill>
                                <a:schemeClr val="tx2"/>
                              </a:solidFill>
                              <a:latin typeface="Cambria Math" panose="02040503050406030204" pitchFamily="18" charset="0"/>
                            </a:rPr>
                            <m:t>𝑠𝑎𝑚𝑒</m:t>
                          </m:r>
                          <m:r>
                            <a:rPr lang="en-US" sz="1600" b="0" i="1" smtClean="0">
                              <a:solidFill>
                                <a:schemeClr val="tx2"/>
                              </a:solidFill>
                              <a:latin typeface="Cambria Math" panose="02040503050406030204" pitchFamily="18" charset="0"/>
                            </a:rPr>
                            <m:t> </m:t>
                          </m:r>
                          <m:r>
                            <a:rPr lang="en-US" sz="1600" b="0" i="1" smtClean="0">
                              <a:solidFill>
                                <a:schemeClr val="tx2"/>
                              </a:solidFill>
                              <a:latin typeface="Cambria Math" panose="02040503050406030204" pitchFamily="18" charset="0"/>
                            </a:rPr>
                            <m:t>𝑒𝑓𝑓𝑒𝑐𝑡</m:t>
                          </m:r>
                        </m:sub>
                      </m:sSub>
                    </m:oMath>
                  </m:oMathPara>
                </a14:m>
                <a:endParaRPr lang="en-IT" sz="1600" dirty="0">
                  <a:solidFill>
                    <a:schemeClr val="tx2"/>
                  </a:solidFill>
                </a:endParaRPr>
              </a:p>
            </p:txBody>
          </p:sp>
        </mc:Choice>
        <mc:Fallback xmlns="">
          <p:sp>
            <p:nvSpPr>
              <p:cNvPr id="9" name="TextBox 8">
                <a:extLst>
                  <a:ext uri="{FF2B5EF4-FFF2-40B4-BE49-F238E27FC236}">
                    <a16:creationId xmlns:a16="http://schemas.microsoft.com/office/drawing/2014/main" id="{3F56A153-E322-2BDD-F9D4-F6A7FA5DF168}"/>
                  </a:ext>
                </a:extLst>
              </p:cNvPr>
              <p:cNvSpPr txBox="1">
                <a:spLocks noRot="1" noChangeAspect="1" noMove="1" noResize="1" noEditPoints="1" noAdjustHandles="1" noChangeArrowheads="1" noChangeShapeType="1" noTextEdit="1"/>
              </p:cNvSpPr>
              <p:nvPr/>
            </p:nvSpPr>
            <p:spPr>
              <a:xfrm>
                <a:off x="5804023" y="2365664"/>
                <a:ext cx="2447528" cy="573875"/>
              </a:xfrm>
              <a:prstGeom prst="rect">
                <a:avLst/>
              </a:prstGeom>
              <a:blipFill>
                <a:blip r:embed="rId4"/>
                <a:stretch>
                  <a:fillRect l="-1031" t="-163043" r="-1031" b="-22826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888AE5-4B20-6ECD-0ADA-217DF302B4F9}"/>
                  </a:ext>
                </a:extLst>
              </p:cNvPr>
              <p:cNvSpPr txBox="1"/>
              <p:nvPr/>
            </p:nvSpPr>
            <p:spPr>
              <a:xfrm>
                <a:off x="6019800" y="3205717"/>
                <a:ext cx="2692788" cy="5749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B050"/>
                          </a:solidFill>
                          <a:latin typeface="Cambria Math" panose="02040503050406030204" pitchFamily="18" charset="0"/>
                        </a:rPr>
                        <m:t>𝐷𝐸𝐹</m:t>
                      </m:r>
                      <m:r>
                        <a:rPr lang="en-US" sz="1600" b="0" i="1" smtClean="0">
                          <a:solidFill>
                            <a:srgbClr val="00B050"/>
                          </a:solidFill>
                          <a:latin typeface="Cambria Math" panose="02040503050406030204" pitchFamily="18" charset="0"/>
                        </a:rPr>
                        <m:t>=</m:t>
                      </m:r>
                      <m:sSub>
                        <m:sSubPr>
                          <m:ctrlPr>
                            <a:rPr lang="en-US" sz="1600" b="0" i="1" smtClean="0">
                              <a:solidFill>
                                <a:srgbClr val="00B050"/>
                              </a:solidFill>
                              <a:latin typeface="Cambria Math" panose="02040503050406030204" pitchFamily="18" charset="0"/>
                            </a:rPr>
                          </m:ctrlPr>
                        </m:sSubPr>
                        <m:e>
                          <m:d>
                            <m:dPr>
                              <m:begChr m:val=""/>
                              <m:endChr m:val="⌉"/>
                              <m:ctrlPr>
                                <a:rPr lang="en-US" sz="1600" b="0" i="1" smtClean="0">
                                  <a:solidFill>
                                    <a:srgbClr val="00B050"/>
                                  </a:solidFill>
                                  <a:latin typeface="Cambria Math" panose="02040503050406030204" pitchFamily="18" charset="0"/>
                                </a:rPr>
                              </m:ctrlPr>
                            </m:dPr>
                            <m:e>
                              <m:f>
                                <m:fPr>
                                  <m:ctrlPr>
                                    <a:rPr lang="en-US" sz="1600" b="0" i="1" smtClean="0">
                                      <a:solidFill>
                                        <a:srgbClr val="00B050"/>
                                      </a:solidFill>
                                      <a:latin typeface="Cambria Math" panose="02040503050406030204" pitchFamily="18" charset="0"/>
                                    </a:rPr>
                                  </m:ctrlPr>
                                </m:fPr>
                                <m:num>
                                  <m:r>
                                    <a:rPr lang="en-US" sz="1600" b="0" i="1" smtClean="0">
                                      <a:solidFill>
                                        <a:srgbClr val="00B050"/>
                                      </a:solidFill>
                                      <a:latin typeface="Cambria Math" panose="02040503050406030204" pitchFamily="18" charset="0"/>
                                    </a:rPr>
                                    <m:t>𝐷</m:t>
                                  </m:r>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𝐶</m:t>
                                  </m:r>
                                  <m:r>
                                    <a:rPr lang="en-US" sz="1600" b="0" i="1" smtClean="0">
                                      <a:solidFill>
                                        <a:srgbClr val="00B050"/>
                                      </a:solidFill>
                                      <a:latin typeface="Cambria Math" panose="02040503050406030204" pitchFamily="18" charset="0"/>
                                    </a:rPr>
                                    <m:t>=0])</m:t>
                                  </m:r>
                                </m:num>
                                <m:den>
                                  <m:r>
                                    <a:rPr lang="en-US" sz="1600" i="1">
                                      <a:solidFill>
                                        <a:srgbClr val="00B050"/>
                                      </a:solidFill>
                                      <a:latin typeface="Cambria Math" panose="02040503050406030204" pitchFamily="18" charset="0"/>
                                    </a:rPr>
                                    <m:t>𝐷</m:t>
                                  </m:r>
                                  <m:r>
                                    <a:rPr lang="en-US" sz="1600" i="1">
                                      <a:solidFill>
                                        <a:srgbClr val="00B050"/>
                                      </a:solidFill>
                                      <a:latin typeface="Cambria Math" panose="02040503050406030204" pitchFamily="18" charset="0"/>
                                    </a:rPr>
                                    <m:t>([</m:t>
                                  </m:r>
                                  <m:r>
                                    <a:rPr lang="en-US" sz="1600" i="1">
                                      <a:solidFill>
                                        <a:srgbClr val="00B050"/>
                                      </a:solidFill>
                                      <a:latin typeface="Cambria Math" panose="02040503050406030204" pitchFamily="18" charset="0"/>
                                    </a:rPr>
                                    <m:t>𝐶</m:t>
                                  </m:r>
                                  <m:r>
                                    <a:rPr lang="en-US" sz="1600" i="1">
                                      <a:solidFill>
                                        <a:srgbClr val="00B050"/>
                                      </a:solidFill>
                                      <a:latin typeface="Cambria Math" panose="02040503050406030204" pitchFamily="18" charset="0"/>
                                    </a:rPr>
                                    <m:t>])</m:t>
                                  </m:r>
                                </m:den>
                              </m:f>
                            </m:e>
                          </m:d>
                        </m:e>
                        <m:sub>
                          <m:r>
                            <a:rPr lang="en-US" sz="1600" b="0" i="1" smtClean="0">
                              <a:solidFill>
                                <a:srgbClr val="00B050"/>
                              </a:solidFill>
                              <a:latin typeface="Cambria Math" panose="02040503050406030204" pitchFamily="18" charset="0"/>
                            </a:rPr>
                            <m:t>𝑠𝑎𝑚𝑒</m:t>
                          </m:r>
                          <m:r>
                            <a:rPr lang="en-US" sz="1600" b="0" i="1" smtClean="0">
                              <a:solidFill>
                                <a:srgbClr val="00B050"/>
                              </a:solidFill>
                              <a:latin typeface="Cambria Math" panose="02040503050406030204" pitchFamily="18" charset="0"/>
                            </a:rPr>
                            <m:t> </m:t>
                          </m:r>
                          <m:r>
                            <a:rPr lang="en-US" sz="1600" b="0" i="1" smtClean="0">
                              <a:solidFill>
                                <a:srgbClr val="00B050"/>
                              </a:solidFill>
                              <a:latin typeface="Cambria Math" panose="02040503050406030204" pitchFamily="18" charset="0"/>
                            </a:rPr>
                            <m:t>𝑒𝑓𝑓𝑒𝑐𝑡</m:t>
                          </m:r>
                        </m:sub>
                      </m:sSub>
                    </m:oMath>
                  </m:oMathPara>
                </a14:m>
                <a:endParaRPr lang="en-IT" sz="1600" dirty="0">
                  <a:solidFill>
                    <a:srgbClr val="00B050"/>
                  </a:solidFill>
                </a:endParaRPr>
              </a:p>
            </p:txBody>
          </p:sp>
        </mc:Choice>
        <mc:Fallback xmlns="">
          <p:sp>
            <p:nvSpPr>
              <p:cNvPr id="10" name="TextBox 9">
                <a:extLst>
                  <a:ext uri="{FF2B5EF4-FFF2-40B4-BE49-F238E27FC236}">
                    <a16:creationId xmlns:a16="http://schemas.microsoft.com/office/drawing/2014/main" id="{E1888AE5-4B20-6ECD-0ADA-217DF302B4F9}"/>
                  </a:ext>
                </a:extLst>
              </p:cNvPr>
              <p:cNvSpPr txBox="1">
                <a:spLocks noRot="1" noChangeAspect="1" noMove="1" noResize="1" noEditPoints="1" noAdjustHandles="1" noChangeArrowheads="1" noChangeShapeType="1" noTextEdit="1"/>
              </p:cNvSpPr>
              <p:nvPr/>
            </p:nvSpPr>
            <p:spPr>
              <a:xfrm>
                <a:off x="6019800" y="3205717"/>
                <a:ext cx="2692788" cy="574901"/>
              </a:xfrm>
              <a:prstGeom prst="rect">
                <a:avLst/>
              </a:prstGeom>
              <a:blipFill>
                <a:blip r:embed="rId5"/>
                <a:stretch>
                  <a:fillRect l="-1887" t="-160870" r="-943" b="-228261"/>
                </a:stretch>
              </a:blipFill>
            </p:spPr>
            <p:txBody>
              <a:bodyPr/>
              <a:lstStyle/>
              <a:p>
                <a:r>
                  <a:rPr lang="en-IT">
                    <a:noFill/>
                  </a:rPr>
                  <a:t> </a:t>
                </a:r>
              </a:p>
            </p:txBody>
          </p:sp>
        </mc:Fallback>
      </mc:AlternateContent>
    </p:spTree>
    <p:extLst>
      <p:ext uri="{BB962C8B-B14F-4D97-AF65-F5344CB8AC3E}">
        <p14:creationId xmlns:p14="http://schemas.microsoft.com/office/powerpoint/2010/main" val="35710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8"/>
</p:tagLst>
</file>

<file path=ppt/theme/theme1.xml><?xml version="1.0" encoding="utf-8"?>
<a:theme xmlns:a="http://schemas.openxmlformats.org/drawingml/2006/main" name="TIFPA power 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3f7de7-c935-4ca6-a12c-1f73773710ec" xsi:nil="true"/>
    <lcf76f155ced4ddcb4097134ff3c332f xmlns="2be71a4d-c081-4298-9fbf-4be95359c154">
      <Terms xmlns="http://schemas.microsoft.com/office/infopath/2007/PartnerControls"/>
    </lcf76f155ced4ddcb4097134ff3c332f>
    <FolderID xmlns="eb3f7de7-c935-4ca6-a12c-1f73773710ec" xsi:nil="true"/>
    <KenesDocumentTypeId xmlns="eb3f7de7-c935-4ca6-a12c-1f73773710ec" xsi:nil="true"/>
    <Confidential1 xmlns="eb3f7de7-c935-4ca6-a12c-1f73773710ec">false</Confidential1>
    <Final xmlns="eb3f7de7-c935-4ca6-a12c-1f73773710ec">false</Fina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enes Document" ma:contentTypeID="0x01010037EA2DD516505C4D92B92F8677CFB68500D6FD559F75516940B693D8286554AC17" ma:contentTypeVersion="10" ma:contentTypeDescription="" ma:contentTypeScope="" ma:versionID="0485c7d6fcc28f33b270aac2174463a6">
  <xsd:schema xmlns:xsd="http://www.w3.org/2001/XMLSchema" xmlns:xs="http://www.w3.org/2001/XMLSchema" xmlns:p="http://schemas.microsoft.com/office/2006/metadata/properties" xmlns:ns2="eb3f7de7-c935-4ca6-a12c-1f73773710ec" xmlns:ns3="2be71a4d-c081-4298-9fbf-4be95359c154" targetNamespace="http://schemas.microsoft.com/office/2006/metadata/properties" ma:root="true" ma:fieldsID="fdf7d07a541fe3f5dcbc8ee982d2a05a" ns2:_="" ns3:_="">
    <xsd:import namespace="eb3f7de7-c935-4ca6-a12c-1f73773710ec"/>
    <xsd:import namespace="2be71a4d-c081-4298-9fbf-4be95359c154"/>
    <xsd:element name="properties">
      <xsd:complexType>
        <xsd:sequence>
          <xsd:element name="documentManagement">
            <xsd:complexType>
              <xsd:all>
                <xsd:element ref="ns2:FolderID" minOccurs="0"/>
                <xsd:element ref="ns2:KenesDocumentTypeId" minOccurs="0"/>
                <xsd:element ref="ns2:Confidential1" minOccurs="0"/>
                <xsd:element ref="ns2:Final" minOccurs="0"/>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f7de7-c935-4ca6-a12c-1f73773710ec" elementFormDefault="qualified">
    <xsd:import namespace="http://schemas.microsoft.com/office/2006/documentManagement/types"/>
    <xsd:import namespace="http://schemas.microsoft.com/office/infopath/2007/PartnerControls"/>
    <xsd:element name="FolderID" ma:index="2" nillable="true" ma:displayName="FolderID" ma:list="{62b5239b-3564-444d-88a9-03f6d13d411f}" ma:internalName="FolderID" ma:showField="Title" ma:web="eb3f7de7-c935-4ca6-a12c-1f73773710ec">
      <xsd:simpleType>
        <xsd:restriction base="dms:Lookup"/>
      </xsd:simpleType>
    </xsd:element>
    <xsd:element name="KenesDocumentTypeId" ma:index="3" nillable="true" ma:displayName="KenesDocumentTypeId" ma:list="{5ca2ab15-5c4e-45db-95e6-5cb4dd45d1b1}" ma:internalName="KenesDocumentTypeId" ma:showField="Title" ma:web="eb3f7de7-c935-4ca6-a12c-1f73773710ec">
      <xsd:simpleType>
        <xsd:restriction base="dms:Lookup"/>
      </xsd:simpleType>
    </xsd:element>
    <xsd:element name="Confidential1" ma:index="4" nillable="true" ma:displayName="Confidential" ma:default="0" ma:internalName="Confidential1">
      <xsd:simpleType>
        <xsd:restriction base="dms:Boolean"/>
      </xsd:simpleType>
    </xsd:element>
    <xsd:element name="Final" ma:index="5" nillable="true" ma:displayName="Final" ma:default="0" ma:internalName="Final">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16" nillable="true" ma:displayName="Taxonomy Catch All Column" ma:hidden="true" ma:list="{7eb20398-0988-4e55-b57f-05d62d7b8281}" ma:internalName="TaxCatchAll" ma:showField="CatchAllData" ma:web="eb3f7de7-c935-4ca6-a12c-1f737737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e71a4d-c081-4298-9fbf-4be95359c154" elementFormDefault="qualified">
    <xsd:import namespace="http://schemas.microsoft.com/office/2006/documentManagement/types"/>
    <xsd:import namespace="http://schemas.microsoft.com/office/infopath/2007/PartnerControls"/>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0c72ca-3d5e-4053-bfc4-d5117e56c934" ma:termSetId="09814cd3-568e-fe90-9814-8d621ff8fb84" ma:anchorId="fba54fb3-c3e1-fe81-a776-ca4b69148c4d" ma:open="tru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5324F3-9E91-4668-9C53-D8BD57DA31BC}">
  <ds:schemaRefs>
    <ds:schemaRef ds:uri="http://purl.org/dc/terms/"/>
    <ds:schemaRef ds:uri="eb3f7de7-c935-4ca6-a12c-1f73773710ec"/>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be71a4d-c081-4298-9fbf-4be95359c154"/>
    <ds:schemaRef ds:uri="http://www.w3.org/XML/1998/namespace"/>
    <ds:schemaRef ds:uri="http://purl.org/dc/dcmitype/"/>
  </ds:schemaRefs>
</ds:datastoreItem>
</file>

<file path=customXml/itemProps2.xml><?xml version="1.0" encoding="utf-8"?>
<ds:datastoreItem xmlns:ds="http://schemas.openxmlformats.org/officeDocument/2006/customXml" ds:itemID="{5B8C833C-4D84-40A6-B470-BF6939E1474E}">
  <ds:schemaRefs>
    <ds:schemaRef ds:uri="http://schemas.microsoft.com/sharepoint/v3/contenttype/forms"/>
  </ds:schemaRefs>
</ds:datastoreItem>
</file>

<file path=customXml/itemProps3.xml><?xml version="1.0" encoding="utf-8"?>
<ds:datastoreItem xmlns:ds="http://schemas.openxmlformats.org/officeDocument/2006/customXml" ds:itemID="{AEE922F6-D72B-4906-BDEB-02C626BF34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3f7de7-c935-4ca6-a12c-1f73773710ec"/>
    <ds:schemaRef ds:uri="2be71a4d-c081-4298-9fbf-4be95359c1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33574</TotalTime>
  <Words>7207</Words>
  <Application>Microsoft Macintosh PowerPoint</Application>
  <PresentationFormat>On-screen Show (16:9)</PresentationFormat>
  <Paragraphs>1340</Paragraphs>
  <Slides>94</Slides>
  <Notes>50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94</vt:i4>
      </vt:variant>
    </vt:vector>
  </HeadingPairs>
  <TitlesOfParts>
    <vt:vector size="110" baseType="lpstr">
      <vt:lpstr>Aptos</vt:lpstr>
      <vt:lpstr>Aptos Display</vt:lpstr>
      <vt:lpstr>Arial</vt:lpstr>
      <vt:lpstr>Calibri</vt:lpstr>
      <vt:lpstr>Calibri (Corpo)</vt:lpstr>
      <vt:lpstr>Calibri Light</vt:lpstr>
      <vt:lpstr>Calibri-Italic</vt:lpstr>
      <vt:lpstr>Cambria Math</vt:lpstr>
      <vt:lpstr>Liberation Sans</vt:lpstr>
      <vt:lpstr>Palatino Linotype</vt:lpstr>
      <vt:lpstr>Tenor Sans</vt:lpstr>
      <vt:lpstr>Wingdings</vt:lpstr>
      <vt:lpstr>TIFPA power point template 2</vt:lpstr>
      <vt:lpstr>Custom Design</vt:lpstr>
      <vt:lpstr>1_Custom Design</vt:lpstr>
      <vt:lpstr>Immagine bitmap</vt:lpstr>
      <vt:lpstr>PowerPoint Presentation</vt:lpstr>
      <vt:lpstr>Outline</vt:lpstr>
      <vt:lpstr>Why we need models in radiation biology/oncology?</vt:lpstr>
      <vt:lpstr>PowerPoint Presentation</vt:lpstr>
      <vt:lpstr>PowerPoint Presentation</vt:lpstr>
      <vt:lpstr>PowerPoint Presentation</vt:lpstr>
      <vt:lpstr>PowerPoint Presentation</vt:lpstr>
      <vt:lpstr>FLASH/UHDR Modeling Studies</vt:lpstr>
      <vt:lpstr>The Oxygen Depletion Hypothesis (ROD)</vt:lpstr>
      <vt:lpstr>Monte Carlo Track structure Codes for exploring  FLASH Chemistry</vt:lpstr>
      <vt:lpstr>O2 impact on the nanoscale</vt:lpstr>
      <vt:lpstr>TRAX-CHEM predicted oxygen depletion in water </vt:lpstr>
      <vt:lpstr>PowerPoint Presentation</vt:lpstr>
      <vt:lpstr> Summary  depletion studies in vivo</vt:lpstr>
      <vt:lpstr>The challenge of reaching longer time scales:</vt:lpstr>
      <vt:lpstr>TRAXCHEMxt:  Radial Concentrations of Chemical species</vt:lpstr>
      <vt:lpstr>From Hetero to Homogeneous radiation chemistry</vt:lpstr>
      <vt:lpstr>Impact of Medium </vt:lpstr>
      <vt:lpstr> G-values comparison – H2O+O2 vs.       biological environment</vt:lpstr>
      <vt:lpstr>Medium impact for different oxygenation</vt:lpstr>
      <vt:lpstr>O2 Depletion versus LET (in medium)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Oxygenation on Intertrack</vt:lpstr>
      <vt:lpstr>FLASH and Spatio-temporal Scales of Radiation Damage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Validation with in vitro UHDR 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Acknowledgments</vt:lpstr>
      <vt:lpstr>Thanks for your Attention!</vt:lpstr>
      <vt:lpstr>FLASH WORKSHOP 2026</vt:lpstr>
      <vt:lpstr>Discussion Slides</vt:lpstr>
      <vt:lpstr>PowerPoint Presentation</vt:lpstr>
      <vt:lpstr>PowerPoint Presentation</vt:lpstr>
      <vt:lpstr>PowerPoint Presentation</vt:lpstr>
      <vt:lpstr>PowerPoint Presentation</vt:lpstr>
      <vt:lpstr>Inter-track quencing 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O2 impact at longer times</vt:lpstr>
      <vt:lpstr>Ultrahigh Dose Rate Response and FLASH</vt:lpstr>
      <vt:lpstr>PowerPoint Presentation</vt:lpstr>
      <vt:lpstr>PowerPoint Presentation</vt:lpstr>
      <vt:lpstr>PowerPoint Presentation</vt:lpstr>
      <vt:lpstr>PowerPoint Presentation</vt:lpstr>
      <vt:lpstr>PowerPoint Presentation</vt:lpstr>
      <vt:lpstr>The mystery of the H2O2 yield or: Can we understand complex phenomena (FLASH) if we still don’t get the simple 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MultiScale-Generalized Stochastic Microdosimetric Model</vt:lpstr>
      <vt:lpstr>Including a chemical network</vt:lpstr>
      <vt:lpstr>PowerPoint Presentation</vt:lpstr>
      <vt:lpstr>PowerPoint Presentation</vt:lpstr>
      <vt:lpstr>The basic Idea of Physics based modeling of (radiation induced) Biological effects</vt:lpstr>
      <vt:lpstr>Dissolved oxygen in the target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Schroeder</dc:creator>
  <cp:lastModifiedBy>Emanuele Scifoni</cp:lastModifiedBy>
  <cp:revision>177</cp:revision>
  <dcterms:created xsi:type="dcterms:W3CDTF">2019-01-07T11:42:34Z</dcterms:created>
  <dcterms:modified xsi:type="dcterms:W3CDTF">2025-10-06T12:16:24Z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0x01010037EA2DD516505C4D92B92F8677CFB68500D6FD559F75516940B693D8286554AC17</vt:lpwstr>
  </property>
  <property fmtid="{D5CDD505-2E9C-101B-9397-08002B2CF9AE}" pid="3" name="MediaServiceImageTags">
    <vt:lpwstr/>
  </property>
</Properties>
</file>